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260" r:id="rId3"/>
    <p:sldId id="266" r:id="rId4"/>
    <p:sldId id="269" r:id="rId5"/>
    <p:sldId id="270" r:id="rId6"/>
    <p:sldId id="267" r:id="rId7"/>
    <p:sldId id="272" r:id="rId8"/>
    <p:sldId id="273" r:id="rId9"/>
    <p:sldId id="268" r:id="rId10"/>
    <p:sldId id="271" r:id="rId11"/>
    <p:sldId id="274" r:id="rId12"/>
  </p:sldIdLst>
  <p:sldSz cx="9144000" cy="6858000" type="screen4x3"/>
  <p:notesSz cx="7099300" cy="10234613"/>
  <p:defaultTextStyle>
    <a:defPPr>
      <a:defRPr lang="ca-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7A"/>
    <a:srgbClr val="E1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318"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6T13:18:28.771" idx="1">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8-06T13:18:28.771" idx="6">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8-06T13:18:28.771" idx="7">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8-06T13:18:28.771" idx="11">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8-06T13:18:28.771" idx="12">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8-06T13:18:28.771" idx="9">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8-06T13:18:28.771" idx="10">
    <p:pos x="5685" y="636"/>
    <p:text>Please, try to answer as much questions as you can...
We will gather all these answers to better focus the discussion among networks when writing the report from the workshop. Also to ease discussion during the workshop.</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5-08-06T13:18:28.771" idx="13">
    <p:pos x="5685" y="636"/>
    <p:text>Please, try to answer as much questions as you can...
We will gather all these answers to better focus the discussion among networks when writing the report from the workshop. Also to ease discussion during the workshop.</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6575" cy="512763"/>
          </a:xfrm>
          <a:prstGeom prst="rect">
            <a:avLst/>
          </a:prstGeom>
        </p:spPr>
        <p:txBody>
          <a:bodyPr vert="horz" lIns="94768" tIns="47384" rIns="94768" bIns="47384" rtlCol="0"/>
          <a:lstStyle>
            <a:lvl1pPr algn="l" fontAlgn="auto">
              <a:spcBef>
                <a:spcPts val="0"/>
              </a:spcBef>
              <a:spcAft>
                <a:spcPts val="0"/>
              </a:spcAft>
              <a:defRPr sz="1200" dirty="0">
                <a:latin typeface="+mn-lt"/>
              </a:defRPr>
            </a:lvl1pPr>
          </a:lstStyle>
          <a:p>
            <a:pPr>
              <a:defRPr/>
            </a:pPr>
            <a:endParaRPr lang="ca-ES"/>
          </a:p>
        </p:txBody>
      </p:sp>
      <p:sp>
        <p:nvSpPr>
          <p:cNvPr id="3" name="Contenidor de data 2"/>
          <p:cNvSpPr>
            <a:spLocks noGrp="1"/>
          </p:cNvSpPr>
          <p:nvPr>
            <p:ph type="dt" sz="quarter" idx="1"/>
          </p:nvPr>
        </p:nvSpPr>
        <p:spPr>
          <a:xfrm>
            <a:off x="4021138" y="0"/>
            <a:ext cx="3076575" cy="512763"/>
          </a:xfrm>
          <a:prstGeom prst="rect">
            <a:avLst/>
          </a:prstGeom>
        </p:spPr>
        <p:txBody>
          <a:bodyPr vert="horz" lIns="94768" tIns="47384" rIns="94768" bIns="47384" rtlCol="0"/>
          <a:lstStyle>
            <a:lvl1pPr algn="r" fontAlgn="auto">
              <a:spcBef>
                <a:spcPts val="0"/>
              </a:spcBef>
              <a:spcAft>
                <a:spcPts val="0"/>
              </a:spcAft>
              <a:defRPr sz="1200" smtClean="0">
                <a:latin typeface="+mn-lt"/>
              </a:defRPr>
            </a:lvl1pPr>
          </a:lstStyle>
          <a:p>
            <a:pPr>
              <a:defRPr/>
            </a:pPr>
            <a:fld id="{A1440099-0B75-4414-9A5B-17F7C68D9453}" type="datetimeFigureOut">
              <a:rPr lang="ca-ES"/>
              <a:pPr>
                <a:defRPr/>
              </a:pPr>
              <a:t>21/09/2015</a:t>
            </a:fld>
            <a:endParaRPr lang="ca-ES" dirty="0"/>
          </a:p>
        </p:txBody>
      </p:sp>
      <p:sp>
        <p:nvSpPr>
          <p:cNvPr id="4" name="Contenidor de peu de pàgina 3"/>
          <p:cNvSpPr>
            <a:spLocks noGrp="1"/>
          </p:cNvSpPr>
          <p:nvPr>
            <p:ph type="ftr" sz="quarter" idx="2"/>
          </p:nvPr>
        </p:nvSpPr>
        <p:spPr>
          <a:xfrm>
            <a:off x="0" y="9720263"/>
            <a:ext cx="3076575" cy="512762"/>
          </a:xfrm>
          <a:prstGeom prst="rect">
            <a:avLst/>
          </a:prstGeom>
        </p:spPr>
        <p:txBody>
          <a:bodyPr vert="horz" lIns="94768" tIns="47384" rIns="94768" bIns="47384" rtlCol="0" anchor="b"/>
          <a:lstStyle>
            <a:lvl1pPr algn="l" fontAlgn="auto">
              <a:spcBef>
                <a:spcPts val="0"/>
              </a:spcBef>
              <a:spcAft>
                <a:spcPts val="0"/>
              </a:spcAft>
              <a:defRPr sz="1200" dirty="0">
                <a:latin typeface="+mn-lt"/>
              </a:defRPr>
            </a:lvl1pPr>
          </a:lstStyle>
          <a:p>
            <a:pPr>
              <a:defRPr/>
            </a:pPr>
            <a:endParaRPr lang="ca-ES"/>
          </a:p>
        </p:txBody>
      </p:sp>
      <p:sp>
        <p:nvSpPr>
          <p:cNvPr id="5" name="Contenidor de número de diapositiva 4"/>
          <p:cNvSpPr>
            <a:spLocks noGrp="1"/>
          </p:cNvSpPr>
          <p:nvPr>
            <p:ph type="sldNum" sz="quarter" idx="3"/>
          </p:nvPr>
        </p:nvSpPr>
        <p:spPr>
          <a:xfrm>
            <a:off x="4021138" y="9720263"/>
            <a:ext cx="3076575" cy="512762"/>
          </a:xfrm>
          <a:prstGeom prst="rect">
            <a:avLst/>
          </a:prstGeom>
        </p:spPr>
        <p:txBody>
          <a:bodyPr vert="horz" lIns="94768" tIns="47384" rIns="94768" bIns="47384" rtlCol="0" anchor="b"/>
          <a:lstStyle>
            <a:lvl1pPr algn="r" fontAlgn="auto">
              <a:spcBef>
                <a:spcPts val="0"/>
              </a:spcBef>
              <a:spcAft>
                <a:spcPts val="0"/>
              </a:spcAft>
              <a:defRPr sz="1200" smtClean="0">
                <a:latin typeface="+mn-lt"/>
              </a:defRPr>
            </a:lvl1pPr>
          </a:lstStyle>
          <a:p>
            <a:pPr>
              <a:defRPr/>
            </a:pPr>
            <a:fld id="{B1EEE5E0-D6F8-427F-BB2A-7E8212F64C7C}" type="slidenum">
              <a:rPr lang="ca-ES"/>
              <a:pPr>
                <a:defRPr/>
              </a:pPr>
              <a:t>‹#›</a:t>
            </a:fld>
            <a:endParaRPr lang="ca-ES" dirty="0"/>
          </a:p>
        </p:txBody>
      </p:sp>
    </p:spTree>
    <p:extLst>
      <p:ext uri="{BB962C8B-B14F-4D97-AF65-F5344CB8AC3E}">
        <p14:creationId xmlns:p14="http://schemas.microsoft.com/office/powerpoint/2010/main" val="127858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6575" cy="512763"/>
          </a:xfrm>
          <a:prstGeom prst="rect">
            <a:avLst/>
          </a:prstGeom>
        </p:spPr>
        <p:txBody>
          <a:bodyPr vert="horz" lIns="94768" tIns="47384" rIns="94768" bIns="47384" rtlCol="0"/>
          <a:lstStyle>
            <a:lvl1pPr algn="l" fontAlgn="auto">
              <a:spcBef>
                <a:spcPts val="0"/>
              </a:spcBef>
              <a:spcAft>
                <a:spcPts val="0"/>
              </a:spcAft>
              <a:defRPr sz="1200" dirty="0">
                <a:latin typeface="+mn-lt"/>
              </a:defRPr>
            </a:lvl1pPr>
          </a:lstStyle>
          <a:p>
            <a:pPr>
              <a:defRPr/>
            </a:pPr>
            <a:endParaRPr lang="ca-ES"/>
          </a:p>
        </p:txBody>
      </p:sp>
      <p:sp>
        <p:nvSpPr>
          <p:cNvPr id="3" name="Contenidor de data 2"/>
          <p:cNvSpPr>
            <a:spLocks noGrp="1"/>
          </p:cNvSpPr>
          <p:nvPr>
            <p:ph type="dt" idx="1"/>
          </p:nvPr>
        </p:nvSpPr>
        <p:spPr>
          <a:xfrm>
            <a:off x="4021138" y="0"/>
            <a:ext cx="3076575" cy="512763"/>
          </a:xfrm>
          <a:prstGeom prst="rect">
            <a:avLst/>
          </a:prstGeom>
        </p:spPr>
        <p:txBody>
          <a:bodyPr vert="horz" lIns="94768" tIns="47384" rIns="94768" bIns="47384" rtlCol="0"/>
          <a:lstStyle>
            <a:lvl1pPr algn="r" fontAlgn="auto">
              <a:spcBef>
                <a:spcPts val="0"/>
              </a:spcBef>
              <a:spcAft>
                <a:spcPts val="0"/>
              </a:spcAft>
              <a:defRPr sz="1200" smtClean="0">
                <a:latin typeface="+mn-lt"/>
              </a:defRPr>
            </a:lvl1pPr>
          </a:lstStyle>
          <a:p>
            <a:pPr>
              <a:defRPr/>
            </a:pPr>
            <a:fld id="{CB665712-6676-4A9E-BE1B-0D83E92979EB}" type="datetimeFigureOut">
              <a:rPr lang="ca-ES"/>
              <a:pPr>
                <a:defRPr/>
              </a:pPr>
              <a:t>21/09/2015</a:t>
            </a:fld>
            <a:endParaRPr lang="ca-ES" dirty="0"/>
          </a:p>
        </p:txBody>
      </p:sp>
      <p:sp>
        <p:nvSpPr>
          <p:cNvPr id="4" name="Contenidor d'imatge d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ca-ES" noProof="0" dirty="0"/>
          </a:p>
        </p:txBody>
      </p:sp>
      <p:sp>
        <p:nvSpPr>
          <p:cNvPr id="5" name="Contenidor de notes 4"/>
          <p:cNvSpPr>
            <a:spLocks noGrp="1"/>
          </p:cNvSpPr>
          <p:nvPr>
            <p:ph type="body" sz="quarter" idx="3"/>
          </p:nvPr>
        </p:nvSpPr>
        <p:spPr>
          <a:xfrm>
            <a:off x="709613" y="4860925"/>
            <a:ext cx="5680075" cy="4605338"/>
          </a:xfrm>
          <a:prstGeom prst="rect">
            <a:avLst/>
          </a:prstGeom>
        </p:spPr>
        <p:txBody>
          <a:bodyPr vert="horz" lIns="94768" tIns="47384" rIns="94768" bIns="47384" rtlCol="0">
            <a:normAutofit/>
          </a:bodyPr>
          <a:lstStyle/>
          <a:p>
            <a:pPr lvl="0"/>
            <a:r>
              <a:rPr lang="ca-ES" noProof="0" smtClean="0"/>
              <a:t>Feu clic aquí per editar els estils de text</a:t>
            </a:r>
          </a:p>
          <a:p>
            <a:pPr lvl="1"/>
            <a:r>
              <a:rPr lang="ca-ES" noProof="0" smtClean="0"/>
              <a:t>Segon nivell</a:t>
            </a:r>
          </a:p>
          <a:p>
            <a:pPr lvl="2"/>
            <a:r>
              <a:rPr lang="ca-ES" noProof="0" smtClean="0"/>
              <a:t>Tercer nivell</a:t>
            </a:r>
          </a:p>
          <a:p>
            <a:pPr lvl="3"/>
            <a:r>
              <a:rPr lang="ca-ES" noProof="0" smtClean="0"/>
              <a:t>Quart nivell</a:t>
            </a:r>
          </a:p>
          <a:p>
            <a:pPr lvl="4"/>
            <a:r>
              <a:rPr lang="ca-ES" noProof="0" smtClean="0"/>
              <a:t>Cinquè nivell</a:t>
            </a:r>
            <a:endParaRPr lang="ca-ES" noProof="0"/>
          </a:p>
        </p:txBody>
      </p:sp>
      <p:sp>
        <p:nvSpPr>
          <p:cNvPr id="6" name="Contenidor de peu de pàgina 5"/>
          <p:cNvSpPr>
            <a:spLocks noGrp="1"/>
          </p:cNvSpPr>
          <p:nvPr>
            <p:ph type="ftr" sz="quarter" idx="4"/>
          </p:nvPr>
        </p:nvSpPr>
        <p:spPr>
          <a:xfrm>
            <a:off x="0" y="9720263"/>
            <a:ext cx="3076575" cy="512762"/>
          </a:xfrm>
          <a:prstGeom prst="rect">
            <a:avLst/>
          </a:prstGeom>
        </p:spPr>
        <p:txBody>
          <a:bodyPr vert="horz" lIns="94768" tIns="47384" rIns="94768" bIns="47384" rtlCol="0" anchor="b"/>
          <a:lstStyle>
            <a:lvl1pPr algn="l" fontAlgn="auto">
              <a:spcBef>
                <a:spcPts val="0"/>
              </a:spcBef>
              <a:spcAft>
                <a:spcPts val="0"/>
              </a:spcAft>
              <a:defRPr sz="1200" dirty="0">
                <a:latin typeface="+mn-lt"/>
              </a:defRPr>
            </a:lvl1pPr>
          </a:lstStyle>
          <a:p>
            <a:pPr>
              <a:defRPr/>
            </a:pPr>
            <a:endParaRPr lang="ca-ES"/>
          </a:p>
        </p:txBody>
      </p:sp>
      <p:sp>
        <p:nvSpPr>
          <p:cNvPr id="7" name="Contenidor de número de diapositiva 6"/>
          <p:cNvSpPr>
            <a:spLocks noGrp="1"/>
          </p:cNvSpPr>
          <p:nvPr>
            <p:ph type="sldNum" sz="quarter" idx="5"/>
          </p:nvPr>
        </p:nvSpPr>
        <p:spPr>
          <a:xfrm>
            <a:off x="4021138" y="9720263"/>
            <a:ext cx="3076575" cy="512762"/>
          </a:xfrm>
          <a:prstGeom prst="rect">
            <a:avLst/>
          </a:prstGeom>
        </p:spPr>
        <p:txBody>
          <a:bodyPr vert="horz" lIns="94768" tIns="47384" rIns="94768" bIns="47384" rtlCol="0" anchor="b"/>
          <a:lstStyle>
            <a:lvl1pPr algn="r" fontAlgn="auto">
              <a:spcBef>
                <a:spcPts val="0"/>
              </a:spcBef>
              <a:spcAft>
                <a:spcPts val="0"/>
              </a:spcAft>
              <a:defRPr sz="1200" smtClean="0">
                <a:latin typeface="+mn-lt"/>
              </a:defRPr>
            </a:lvl1pPr>
          </a:lstStyle>
          <a:p>
            <a:pPr>
              <a:defRPr/>
            </a:pPr>
            <a:fld id="{4AB898A1-27B1-4CE1-8FD1-DD8122521F5B}" type="slidenum">
              <a:rPr lang="ca-ES"/>
              <a:pPr>
                <a:defRPr/>
              </a:pPr>
              <a:t>‹#›</a:t>
            </a:fld>
            <a:endParaRPr lang="ca-ES" dirty="0"/>
          </a:p>
        </p:txBody>
      </p:sp>
    </p:spTree>
    <p:extLst>
      <p:ext uri="{BB962C8B-B14F-4D97-AF65-F5344CB8AC3E}">
        <p14:creationId xmlns:p14="http://schemas.microsoft.com/office/powerpoint/2010/main" val="1695261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2" name="5 Rectángulo"/>
          <p:cNvSpPr/>
          <p:nvPr userDrawn="1"/>
        </p:nvSpPr>
        <p:spPr>
          <a:xfrm>
            <a:off x="1588" y="0"/>
            <a:ext cx="9142412" cy="890588"/>
          </a:xfrm>
          <a:prstGeom prst="rect">
            <a:avLst/>
          </a:prstGeom>
          <a:ln/>
        </p:spPr>
        <p:style>
          <a:lnRef idx="2">
            <a:schemeClr val="accent5"/>
          </a:lnRef>
          <a:fillRef idx="1">
            <a:schemeClr val="lt1"/>
          </a:fillRef>
          <a:effectRef idx="0">
            <a:schemeClr val="accent5"/>
          </a:effectRef>
          <a:fontRef idx="minor">
            <a:schemeClr val="dk1"/>
          </a:fontRef>
        </p:style>
        <p:txBody>
          <a:bodyPr lIns="118589" tIns="59294" rIns="118589" bIns="59294">
            <a:spAutoFit/>
          </a:bodyPr>
          <a:lstStyle/>
          <a:p>
            <a:pPr algn="ctr" fontAlgn="auto">
              <a:lnSpc>
                <a:spcPts val="1500"/>
              </a:lnSpc>
              <a:spcBef>
                <a:spcPts val="0"/>
              </a:spcBef>
              <a:spcAft>
                <a:spcPts val="0"/>
              </a:spcAft>
              <a:defRPr/>
            </a:pPr>
            <a:endParaRPr lang="en-US" sz="500" b="1" i="1">
              <a:solidFill>
                <a:srgbClr val="00897A"/>
              </a:solidFill>
              <a:latin typeface="+mj-lt"/>
              <a:ea typeface="ＭＳ Ｐゴシック" pitchFamily="34" charset="-128"/>
            </a:endParaRPr>
          </a:p>
          <a:p>
            <a:pPr fontAlgn="auto">
              <a:lnSpc>
                <a:spcPts val="1500"/>
              </a:lnSpc>
              <a:spcBef>
                <a:spcPts val="0"/>
              </a:spcBef>
              <a:spcAft>
                <a:spcPts val="0"/>
              </a:spcAft>
              <a:defRPr/>
            </a:pPr>
            <a:r>
              <a:rPr lang="en-US" sz="1600" b="1" i="1">
                <a:solidFill>
                  <a:srgbClr val="00897A"/>
                </a:solidFill>
                <a:latin typeface="+mj-lt"/>
                <a:ea typeface="ＭＳ Ｐゴシック" pitchFamily="34" charset="-128"/>
              </a:rPr>
              <a:t>			</a:t>
            </a:r>
            <a:r>
              <a:rPr lang="en-US" b="1" i="1">
                <a:solidFill>
                  <a:srgbClr val="00897A"/>
                </a:solidFill>
                <a:latin typeface="+mj-lt"/>
                <a:ea typeface="ＭＳ Ｐゴシック" pitchFamily="34" charset="-128"/>
              </a:rPr>
              <a:t>ENEON first workshop</a:t>
            </a:r>
            <a:r>
              <a:rPr lang="en-US" sz="1200" b="1" i="1">
                <a:solidFill>
                  <a:srgbClr val="00897A"/>
                </a:solidFill>
                <a:latin typeface="+mj-lt"/>
                <a:ea typeface="ＭＳ Ｐゴシック" pitchFamily="34" charset="-128"/>
              </a:rPr>
              <a:t> </a:t>
            </a:r>
          </a:p>
          <a:p>
            <a:pPr fontAlgn="auto">
              <a:lnSpc>
                <a:spcPts val="1500"/>
              </a:lnSpc>
              <a:spcBef>
                <a:spcPts val="0"/>
              </a:spcBef>
              <a:spcAft>
                <a:spcPts val="0"/>
              </a:spcAft>
              <a:defRPr/>
            </a:pPr>
            <a:r>
              <a:rPr lang="en-US" sz="1200" b="1" i="1">
                <a:solidFill>
                  <a:srgbClr val="00897A"/>
                </a:solidFill>
                <a:latin typeface="+mj-lt"/>
                <a:ea typeface="ＭＳ Ｐゴシック" pitchFamily="34" charset="-128"/>
              </a:rPr>
              <a:t>			</a:t>
            </a:r>
            <a:r>
              <a:rPr lang="en-US" sz="1400" b="1" i="1">
                <a:solidFill>
                  <a:srgbClr val="00897A"/>
                </a:solidFill>
                <a:latin typeface="+mj-lt"/>
                <a:ea typeface="ＭＳ Ｐゴシック" pitchFamily="34" charset="-128"/>
              </a:rPr>
              <a:t>Observing Europe: Networking the Earth Observation Networks in Europe</a:t>
            </a:r>
          </a:p>
          <a:p>
            <a:pPr fontAlgn="auto">
              <a:lnSpc>
                <a:spcPts val="1500"/>
              </a:lnSpc>
              <a:spcBef>
                <a:spcPts val="0"/>
              </a:spcBef>
              <a:spcAft>
                <a:spcPts val="0"/>
              </a:spcAft>
              <a:defRPr/>
            </a:pPr>
            <a:r>
              <a:rPr lang="en-US" sz="1400" b="1" i="1">
                <a:solidFill>
                  <a:srgbClr val="00897A"/>
                </a:solidFill>
                <a:latin typeface="+mj-lt"/>
                <a:ea typeface="ＭＳ Ｐゴシック" pitchFamily="34" charset="-128"/>
              </a:rPr>
              <a:t>			</a:t>
            </a:r>
            <a:r>
              <a:rPr lang="en-US" sz="1400" i="1">
                <a:solidFill>
                  <a:srgbClr val="00897A"/>
                </a:solidFill>
                <a:latin typeface="+mj-lt"/>
                <a:ea typeface="ＭＳ Ｐゴシック" pitchFamily="34" charset="-128"/>
              </a:rPr>
              <a:t>21-22 September, Paris</a:t>
            </a:r>
            <a:endParaRPr lang="en-US" sz="1200">
              <a:solidFill>
                <a:srgbClr val="2B4C6E"/>
              </a:solidFill>
              <a:latin typeface="+mj-lt"/>
              <a:ea typeface="ＭＳ Ｐゴシック" pitchFamily="34" charset="-128"/>
            </a:endParaRPr>
          </a:p>
        </p:txBody>
      </p:sp>
      <p:pic>
        <p:nvPicPr>
          <p:cNvPr id="3" name="Picture 17" descr="\\joanma\www\projectes\eneon\IMG\EC.gif"/>
          <p:cNvPicPr>
            <a:picLocks noChangeAspect="1" noChangeArrowheads="1"/>
          </p:cNvPicPr>
          <p:nvPr userDrawn="1"/>
        </p:nvPicPr>
        <p:blipFill>
          <a:blip r:embed="rId2"/>
          <a:srcRect/>
          <a:stretch>
            <a:fillRect/>
          </a:stretch>
        </p:blipFill>
        <p:spPr bwMode="auto">
          <a:xfrm>
            <a:off x="8313738" y="0"/>
            <a:ext cx="830262" cy="549275"/>
          </a:xfrm>
          <a:prstGeom prst="rect">
            <a:avLst/>
          </a:prstGeom>
          <a:noFill/>
          <a:ln w="9525">
            <a:noFill/>
            <a:miter lim="800000"/>
            <a:headEnd/>
            <a:tailEnd/>
          </a:ln>
        </p:spPr>
      </p:pic>
      <p:pic>
        <p:nvPicPr>
          <p:cNvPr id="4" name="Picture 26" descr="ConnectinGEO"/>
          <p:cNvPicPr>
            <a:picLocks noChangeAspect="1" noChangeArrowheads="1"/>
          </p:cNvPicPr>
          <p:nvPr userDrawn="1"/>
        </p:nvPicPr>
        <p:blipFill>
          <a:blip r:embed="rId3"/>
          <a:srcRect/>
          <a:stretch>
            <a:fillRect/>
          </a:stretch>
        </p:blipFill>
        <p:spPr bwMode="auto">
          <a:xfrm>
            <a:off x="5953125" y="47625"/>
            <a:ext cx="2195513" cy="330200"/>
          </a:xfrm>
          <a:prstGeom prst="rect">
            <a:avLst/>
          </a:prstGeom>
          <a:noFill/>
          <a:ln w="9525">
            <a:noFill/>
            <a:miter lim="800000"/>
            <a:headEnd/>
            <a:tailEnd/>
          </a:ln>
        </p:spPr>
      </p:pic>
      <p:pic>
        <p:nvPicPr>
          <p:cNvPr id="5" name="Picture 16" descr="P:\2015_ConnectinGEO\Dissemination\_Logos\LogoENEON.png"/>
          <p:cNvPicPr>
            <a:picLocks noChangeAspect="1" noChangeArrowheads="1"/>
          </p:cNvPicPr>
          <p:nvPr userDrawn="1"/>
        </p:nvPicPr>
        <p:blipFill>
          <a:blip r:embed="rId4"/>
          <a:srcRect l="14771" t="23463" r="14688" b="1459"/>
          <a:stretch>
            <a:fillRect/>
          </a:stretch>
        </p:blipFill>
        <p:spPr bwMode="auto">
          <a:xfrm>
            <a:off x="47625" y="-11113"/>
            <a:ext cx="2424113" cy="879476"/>
          </a:xfrm>
          <a:prstGeom prst="rect">
            <a:avLst/>
          </a:prstGeom>
          <a:noFill/>
          <a:ln w="9525">
            <a:noFill/>
            <a:miter lim="800000"/>
            <a:headEnd/>
            <a:tailEnd/>
          </a:ln>
        </p:spPr>
      </p:pic>
      <p:cxnSp>
        <p:nvCxnSpPr>
          <p:cNvPr id="6" name="Connector recte 19"/>
          <p:cNvCxnSpPr/>
          <p:nvPr userDrawn="1"/>
        </p:nvCxnSpPr>
        <p:spPr>
          <a:xfrm>
            <a:off x="0" y="896938"/>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AB31CB6-F068-408B-BDB3-D99E63651140}" type="datetimeFigureOut">
              <a:rPr lang="en-US"/>
              <a:pPr>
                <a:defRPr/>
              </a:pPr>
              <a:t>9/21/2015</a:t>
            </a:fld>
            <a:endParaRPr lang="en-US"/>
          </a:p>
        </p:txBody>
      </p:sp>
      <p:sp>
        <p:nvSpPr>
          <p:cNvPr id="5" name="Contenidor de peu de pà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Contenidor de número de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D6DFBB4-E963-479A-B213-77F3A61B14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F1D04CB-058C-4D1A-BA4F-4569D2BEB440}" type="datetimeFigureOut">
              <a:rPr lang="en-US"/>
              <a:pPr>
                <a:defRPr/>
              </a:pPr>
              <a:t>9/21/2015</a:t>
            </a:fld>
            <a:endParaRPr lang="en-US"/>
          </a:p>
        </p:txBody>
      </p:sp>
      <p:sp>
        <p:nvSpPr>
          <p:cNvPr id="5" name="Contenidor de peu de pà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Contenidor de número de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783C0B8-9D20-4B6B-9505-DD02389F6F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idx="1"/>
          </p:nvPr>
        </p:nvSpPr>
        <p:spPr/>
        <p:txBody>
          <a:body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D0D9159-FA4C-4A57-BFA1-9DB758C4FDED}" type="datetimeFigureOut">
              <a:rPr lang="en-US"/>
              <a:pPr>
                <a:defRPr/>
              </a:pPr>
              <a:t>9/21/2015</a:t>
            </a:fld>
            <a:endParaRPr lang="en-US"/>
          </a:p>
        </p:txBody>
      </p:sp>
      <p:sp>
        <p:nvSpPr>
          <p:cNvPr id="5" name="Contenidor de peu de pà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Contenidor de número de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3D9C7C7-B459-4D4B-B611-E361123931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C9EE1C6-5DE4-4F83-B970-EF83CE878974}" type="datetimeFigureOut">
              <a:rPr lang="en-US"/>
              <a:pPr>
                <a:defRPr/>
              </a:pPr>
              <a:t>9/21/2015</a:t>
            </a:fld>
            <a:endParaRPr lang="en-US"/>
          </a:p>
        </p:txBody>
      </p:sp>
      <p:sp>
        <p:nvSpPr>
          <p:cNvPr id="5" name="Contenidor de peu de pà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Contenidor de número de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19B7A3F-9655-4CCF-BC09-06B0E800C2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12C7B97-1A9E-4B31-B7A1-325E2C531710}" type="datetimeFigureOut">
              <a:rPr lang="en-US"/>
              <a:pPr>
                <a:defRPr/>
              </a:pPr>
              <a:t>9/21/2015</a:t>
            </a:fld>
            <a:endParaRPr lang="en-US"/>
          </a:p>
        </p:txBody>
      </p:sp>
      <p:sp>
        <p:nvSpPr>
          <p:cNvPr id="6" name="Contenidor de peu de pà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Contenidor de número de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21DB60C-5481-438D-8E58-CC17A71A77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5AF78F8-C6A8-459E-A45D-6822AA547154}" type="datetimeFigureOut">
              <a:rPr lang="en-US"/>
              <a:pPr>
                <a:defRPr/>
              </a:pPr>
              <a:t>9/21/2015</a:t>
            </a:fld>
            <a:endParaRPr lang="en-US"/>
          </a:p>
        </p:txBody>
      </p:sp>
      <p:sp>
        <p:nvSpPr>
          <p:cNvPr id="8" name="Contenidor de peu de pà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Contenidor de número de diapositiva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00D3C1A-D3F4-4711-85E6-53C66BF1B3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36E2382-8C6F-4494-B6CC-220F8DE05AD3}" type="datetimeFigureOut">
              <a:rPr lang="en-US"/>
              <a:pPr>
                <a:defRPr/>
              </a:pPr>
              <a:t>9/21/2015</a:t>
            </a:fld>
            <a:endParaRPr lang="en-US"/>
          </a:p>
        </p:txBody>
      </p:sp>
      <p:sp>
        <p:nvSpPr>
          <p:cNvPr id="4" name="Contenidor de peu de pà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Contenidor de número de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15DCCB1-F43F-4D08-B318-CEA82CB7D4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7BBD10D-9A62-4BC8-BFA2-58DF58984A54}" type="datetimeFigureOut">
              <a:rPr lang="en-US"/>
              <a:pPr>
                <a:defRPr/>
              </a:pPr>
              <a:t>9/21/2015</a:t>
            </a:fld>
            <a:endParaRPr lang="en-US"/>
          </a:p>
        </p:txBody>
      </p:sp>
      <p:sp>
        <p:nvSpPr>
          <p:cNvPr id="3" name="Contenidor de peu de pà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Contenidor de número de diapositiva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7A48383-52D6-43EF-BA3A-51A6A66A5C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5A80EEF-B0F3-4C7A-A67C-398AFEF53DC8}" type="datetimeFigureOut">
              <a:rPr lang="en-US"/>
              <a:pPr>
                <a:defRPr/>
              </a:pPr>
              <a:t>9/21/2015</a:t>
            </a:fld>
            <a:endParaRPr lang="en-US"/>
          </a:p>
        </p:txBody>
      </p:sp>
      <p:sp>
        <p:nvSpPr>
          <p:cNvPr id="6" name="Contenidor de peu de pà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Contenidor de número de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52DD477-F66F-4ED3-98BD-4361539CF5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F2386A1-7E10-4081-99CA-384B392222D5}" type="datetimeFigureOut">
              <a:rPr lang="en-US"/>
              <a:pPr>
                <a:defRPr/>
              </a:pPr>
              <a:t>9/21/2015</a:t>
            </a:fld>
            <a:endParaRPr lang="en-US"/>
          </a:p>
        </p:txBody>
      </p:sp>
      <p:sp>
        <p:nvSpPr>
          <p:cNvPr id="6" name="Contenidor de peu de pà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Contenidor de número de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078D66-774D-4204-B53C-ABEEADCEEE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Feu clic aquí per editar l'estil</a:t>
            </a:r>
          </a:p>
        </p:txBody>
      </p:sp>
      <p:sp>
        <p:nvSpPr>
          <p:cNvPr id="1027" name="Contenidor de text 2"/>
          <p:cNvSpPr>
            <a:spLocks noGrp="1"/>
          </p:cNvSpPr>
          <p:nvPr>
            <p:ph type="body" idx="1"/>
          </p:nvPr>
        </p:nvSpPr>
        <p:spPr bwMode="auto">
          <a:xfrm>
            <a:off x="457200" y="2276475"/>
            <a:ext cx="82296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Feu clic aquí per editar els estils de text</a:t>
            </a:r>
          </a:p>
          <a:p>
            <a:pPr lvl="1"/>
            <a:r>
              <a:rPr lang="en-GB" smtClean="0"/>
              <a:t>Segon nivell</a:t>
            </a:r>
          </a:p>
          <a:p>
            <a:pPr lvl="2"/>
            <a:r>
              <a:rPr lang="en-GB" smtClean="0"/>
              <a:t>Tercer nivell</a:t>
            </a:r>
          </a:p>
          <a:p>
            <a:pPr lvl="3"/>
            <a:r>
              <a:rPr lang="en-GB" smtClean="0"/>
              <a:t>Quart nivell</a:t>
            </a:r>
          </a:p>
          <a:p>
            <a:pPr lvl="4"/>
            <a:r>
              <a:rPr lang="en-GB" smtClean="0"/>
              <a:t>Cinquè nivell</a:t>
            </a:r>
          </a:p>
        </p:txBody>
      </p:sp>
      <p:sp>
        <p:nvSpPr>
          <p:cNvPr id="12" name="5 Rectángulo"/>
          <p:cNvSpPr/>
          <p:nvPr userDrawn="1"/>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lIns="118589" tIns="59294" rIns="118589" bIns="59294">
            <a:spAutoFit/>
          </a:bodyPr>
          <a:lstStyle/>
          <a:p>
            <a:pPr algn="ctr" fontAlgn="auto">
              <a:lnSpc>
                <a:spcPts val="1500"/>
              </a:lnSpc>
              <a:spcBef>
                <a:spcPts val="0"/>
              </a:spcBef>
              <a:spcAft>
                <a:spcPts val="0"/>
              </a:spcAft>
              <a:defRPr/>
            </a:pPr>
            <a:endParaRPr lang="en-US" sz="500" b="1" i="1" dirty="0">
              <a:solidFill>
                <a:srgbClr val="00897A"/>
              </a:solidFill>
              <a:latin typeface="+mj-lt"/>
              <a:ea typeface="ＭＳ Ｐゴシック" pitchFamily="34" charset="-128"/>
            </a:endParaRPr>
          </a:p>
          <a:p>
            <a:pPr fontAlgn="auto">
              <a:lnSpc>
                <a:spcPts val="1500"/>
              </a:lnSpc>
              <a:spcBef>
                <a:spcPts val="0"/>
              </a:spcBef>
              <a:spcAft>
                <a:spcPts val="0"/>
              </a:spcAft>
              <a:defRPr/>
            </a:pPr>
            <a:r>
              <a:rPr lang="en-US" sz="1600" b="1" i="1" dirty="0">
                <a:solidFill>
                  <a:srgbClr val="00897A"/>
                </a:solidFill>
                <a:latin typeface="+mj-lt"/>
                <a:ea typeface="ＭＳ Ｐゴシック" pitchFamily="34" charset="-128"/>
              </a:rPr>
              <a:t>			</a:t>
            </a:r>
            <a:r>
              <a:rPr lang="en-US" b="1" i="1" dirty="0">
                <a:solidFill>
                  <a:srgbClr val="00897A"/>
                </a:solidFill>
                <a:latin typeface="+mj-lt"/>
                <a:ea typeface="ＭＳ Ｐゴシック" pitchFamily="34" charset="-128"/>
              </a:rPr>
              <a:t>ENEON first workshop</a:t>
            </a:r>
            <a:r>
              <a:rPr lang="en-US" sz="1200" b="1" i="1" dirty="0">
                <a:solidFill>
                  <a:srgbClr val="00897A"/>
                </a:solidFill>
                <a:latin typeface="+mj-lt"/>
                <a:ea typeface="ＭＳ Ｐゴシック" pitchFamily="34" charset="-128"/>
              </a:rPr>
              <a:t> </a:t>
            </a:r>
          </a:p>
          <a:p>
            <a:pPr fontAlgn="auto">
              <a:lnSpc>
                <a:spcPts val="1500"/>
              </a:lnSpc>
              <a:spcBef>
                <a:spcPts val="0"/>
              </a:spcBef>
              <a:spcAft>
                <a:spcPts val="0"/>
              </a:spcAft>
              <a:defRPr/>
            </a:pPr>
            <a:r>
              <a:rPr lang="en-US" sz="1200" b="1" i="1" dirty="0">
                <a:solidFill>
                  <a:srgbClr val="00897A"/>
                </a:solidFill>
                <a:latin typeface="+mj-lt"/>
                <a:ea typeface="ＭＳ Ｐゴシック" pitchFamily="34" charset="-128"/>
              </a:rPr>
              <a:t>			</a:t>
            </a:r>
            <a:r>
              <a:rPr lang="en-US" sz="1400" b="1" i="1" dirty="0">
                <a:solidFill>
                  <a:srgbClr val="00897A"/>
                </a:solidFill>
                <a:latin typeface="+mj-lt"/>
                <a:ea typeface="ＭＳ Ｐゴシック" pitchFamily="34" charset="-128"/>
              </a:rPr>
              <a:t>Observing Europe: Networking the Earth Observation Networks in Europe</a:t>
            </a:r>
          </a:p>
          <a:p>
            <a:pPr fontAlgn="auto">
              <a:lnSpc>
                <a:spcPts val="1500"/>
              </a:lnSpc>
              <a:spcBef>
                <a:spcPts val="0"/>
              </a:spcBef>
              <a:spcAft>
                <a:spcPts val="0"/>
              </a:spcAft>
              <a:defRPr/>
            </a:pPr>
            <a:r>
              <a:rPr lang="en-US" sz="1400" b="1" i="1" dirty="0">
                <a:solidFill>
                  <a:srgbClr val="00897A"/>
                </a:solidFill>
                <a:latin typeface="+mj-lt"/>
                <a:ea typeface="ＭＳ Ｐゴシック" pitchFamily="34" charset="-128"/>
              </a:rPr>
              <a:t>			</a:t>
            </a:r>
            <a:r>
              <a:rPr lang="en-US" sz="1400" i="1" dirty="0">
                <a:solidFill>
                  <a:srgbClr val="00897A"/>
                </a:solidFill>
                <a:latin typeface="+mj-lt"/>
                <a:ea typeface="ＭＳ Ｐゴシック" pitchFamily="34" charset="-128"/>
              </a:rPr>
              <a:t>21-22 September, Paris</a:t>
            </a:r>
            <a:endParaRPr lang="en-US" sz="1200" dirty="0">
              <a:solidFill>
                <a:srgbClr val="2B4C6E"/>
              </a:solidFill>
              <a:latin typeface="+mj-lt"/>
              <a:ea typeface="ＭＳ Ｐゴシック" pitchFamily="34" charset="-128"/>
            </a:endParaRPr>
          </a:p>
        </p:txBody>
      </p:sp>
      <p:pic>
        <p:nvPicPr>
          <p:cNvPr id="1031" name="Picture 17" descr="\\joanma\www\projectes\eneon\IMG\EC.gif"/>
          <p:cNvPicPr>
            <a:picLocks noChangeAspect="1" noChangeArrowheads="1"/>
          </p:cNvPicPr>
          <p:nvPr userDrawn="1"/>
        </p:nvPicPr>
        <p:blipFill>
          <a:blip r:embed="rId13"/>
          <a:srcRect/>
          <a:stretch>
            <a:fillRect/>
          </a:stretch>
        </p:blipFill>
        <p:spPr bwMode="auto">
          <a:xfrm>
            <a:off x="8313738" y="0"/>
            <a:ext cx="830262" cy="549275"/>
          </a:xfrm>
          <a:prstGeom prst="rect">
            <a:avLst/>
          </a:prstGeom>
          <a:noFill/>
          <a:ln w="9525">
            <a:noFill/>
            <a:miter lim="800000"/>
            <a:headEnd/>
            <a:tailEnd/>
          </a:ln>
        </p:spPr>
      </p:pic>
      <p:pic>
        <p:nvPicPr>
          <p:cNvPr id="1032" name="Picture 26" descr="ConnectinGEO"/>
          <p:cNvPicPr>
            <a:picLocks noChangeAspect="1" noChangeArrowheads="1"/>
          </p:cNvPicPr>
          <p:nvPr userDrawn="1"/>
        </p:nvPicPr>
        <p:blipFill>
          <a:blip r:embed="rId14"/>
          <a:srcRect/>
          <a:stretch>
            <a:fillRect/>
          </a:stretch>
        </p:blipFill>
        <p:spPr bwMode="auto">
          <a:xfrm>
            <a:off x="5953125" y="47625"/>
            <a:ext cx="2195513" cy="330200"/>
          </a:xfrm>
          <a:prstGeom prst="rect">
            <a:avLst/>
          </a:prstGeom>
          <a:noFill/>
          <a:ln w="9525">
            <a:noFill/>
            <a:miter lim="800000"/>
            <a:headEnd/>
            <a:tailEnd/>
          </a:ln>
        </p:spPr>
      </p:pic>
      <p:pic>
        <p:nvPicPr>
          <p:cNvPr id="1033" name="Picture 16" descr="P:\2015_ConnectinGEO\Dissemination\_Logos\LogoENEON.png"/>
          <p:cNvPicPr>
            <a:picLocks noChangeAspect="1" noChangeArrowheads="1"/>
          </p:cNvPicPr>
          <p:nvPr userDrawn="1"/>
        </p:nvPicPr>
        <p:blipFill>
          <a:blip r:embed="rId15"/>
          <a:srcRect l="14771" t="23463" r="14688" b="1459"/>
          <a:stretch>
            <a:fillRect/>
          </a:stretch>
        </p:blipFill>
        <p:spPr bwMode="auto">
          <a:xfrm>
            <a:off x="47625" y="-11113"/>
            <a:ext cx="2424113" cy="8794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rgbClr val="244583"/>
          </a:solidFill>
          <a:latin typeface="+mj-lt"/>
          <a:ea typeface="+mj-ea"/>
          <a:cs typeface="+mj-cs"/>
        </a:defRPr>
      </a:lvl1pPr>
      <a:lvl2pPr algn="ctr" rtl="0" fontAlgn="base">
        <a:spcBef>
          <a:spcPct val="0"/>
        </a:spcBef>
        <a:spcAft>
          <a:spcPct val="0"/>
        </a:spcAft>
        <a:defRPr sz="4400">
          <a:solidFill>
            <a:srgbClr val="244583"/>
          </a:solidFill>
          <a:latin typeface="Calibri" pitchFamily="34" charset="0"/>
        </a:defRPr>
      </a:lvl2pPr>
      <a:lvl3pPr algn="ctr" rtl="0" fontAlgn="base">
        <a:spcBef>
          <a:spcPct val="0"/>
        </a:spcBef>
        <a:spcAft>
          <a:spcPct val="0"/>
        </a:spcAft>
        <a:defRPr sz="4400">
          <a:solidFill>
            <a:srgbClr val="244583"/>
          </a:solidFill>
          <a:latin typeface="Calibri" pitchFamily="34" charset="0"/>
        </a:defRPr>
      </a:lvl3pPr>
      <a:lvl4pPr algn="ctr" rtl="0" fontAlgn="base">
        <a:spcBef>
          <a:spcPct val="0"/>
        </a:spcBef>
        <a:spcAft>
          <a:spcPct val="0"/>
        </a:spcAft>
        <a:defRPr sz="4400">
          <a:solidFill>
            <a:srgbClr val="244583"/>
          </a:solidFill>
          <a:latin typeface="Calibri" pitchFamily="34" charset="0"/>
        </a:defRPr>
      </a:lvl4pPr>
      <a:lvl5pPr algn="ctr" rtl="0" fontAlgn="base">
        <a:spcBef>
          <a:spcPct val="0"/>
        </a:spcBef>
        <a:spcAft>
          <a:spcPct val="0"/>
        </a:spcAft>
        <a:defRPr sz="4400">
          <a:solidFill>
            <a:srgbClr val="244583"/>
          </a:solidFill>
          <a:latin typeface="Calibri" pitchFamily="34" charset="0"/>
        </a:defRPr>
      </a:lvl5pPr>
      <a:lvl6pPr marL="457200" algn="ctr" rtl="0" fontAlgn="base">
        <a:spcBef>
          <a:spcPct val="0"/>
        </a:spcBef>
        <a:spcAft>
          <a:spcPct val="0"/>
        </a:spcAft>
        <a:defRPr sz="4400">
          <a:solidFill>
            <a:srgbClr val="244583"/>
          </a:solidFill>
          <a:latin typeface="Calibri" pitchFamily="34" charset="0"/>
        </a:defRPr>
      </a:lvl6pPr>
      <a:lvl7pPr marL="914400" algn="ctr" rtl="0" fontAlgn="base">
        <a:spcBef>
          <a:spcPct val="0"/>
        </a:spcBef>
        <a:spcAft>
          <a:spcPct val="0"/>
        </a:spcAft>
        <a:defRPr sz="4400">
          <a:solidFill>
            <a:srgbClr val="244583"/>
          </a:solidFill>
          <a:latin typeface="Calibri" pitchFamily="34" charset="0"/>
        </a:defRPr>
      </a:lvl7pPr>
      <a:lvl8pPr marL="1371600" algn="ctr" rtl="0" fontAlgn="base">
        <a:spcBef>
          <a:spcPct val="0"/>
        </a:spcBef>
        <a:spcAft>
          <a:spcPct val="0"/>
        </a:spcAft>
        <a:defRPr sz="4400">
          <a:solidFill>
            <a:srgbClr val="244583"/>
          </a:solidFill>
          <a:latin typeface="Calibri" pitchFamily="34" charset="0"/>
        </a:defRPr>
      </a:lvl8pPr>
      <a:lvl9pPr marL="1828800" algn="ctr" rtl="0" fontAlgn="base">
        <a:spcBef>
          <a:spcPct val="0"/>
        </a:spcBef>
        <a:spcAft>
          <a:spcPct val="0"/>
        </a:spcAft>
        <a:defRPr sz="4400">
          <a:solidFill>
            <a:srgbClr val="244583"/>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244583"/>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244583"/>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244583"/>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244583"/>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2445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Agrupa 15"/>
          <p:cNvGrpSpPr>
            <a:grpSpLocks/>
          </p:cNvGrpSpPr>
          <p:nvPr/>
        </p:nvGrpSpPr>
        <p:grpSpPr bwMode="auto">
          <a:xfrm>
            <a:off x="25400" y="5024438"/>
            <a:ext cx="9094788" cy="1800225"/>
            <a:chOff x="24983" y="5001301"/>
            <a:chExt cx="9095396" cy="1800402"/>
          </a:xfrm>
        </p:grpSpPr>
        <p:pic>
          <p:nvPicPr>
            <p:cNvPr id="15364" name="Picture 2" descr="http://www.eneon.net/imatgestop/03.jpg"/>
            <p:cNvPicPr>
              <a:picLocks noChangeArrowheads="1"/>
            </p:cNvPicPr>
            <p:nvPr/>
          </p:nvPicPr>
          <p:blipFill>
            <a:blip r:embed="rId2"/>
            <a:srcRect/>
            <a:stretch>
              <a:fillRect/>
            </a:stretch>
          </p:blipFill>
          <p:spPr bwMode="auto">
            <a:xfrm>
              <a:off x="24983" y="5937405"/>
              <a:ext cx="2988000" cy="864000"/>
            </a:xfrm>
            <a:prstGeom prst="rect">
              <a:avLst/>
            </a:prstGeom>
            <a:noFill/>
            <a:ln w="9525">
              <a:noFill/>
              <a:miter lim="800000"/>
              <a:headEnd/>
              <a:tailEnd/>
            </a:ln>
          </p:spPr>
        </p:pic>
        <p:pic>
          <p:nvPicPr>
            <p:cNvPr id="15365" name="Picture 4" descr="http://www.eneon.net/imatgestop/06.jpg"/>
            <p:cNvPicPr>
              <a:picLocks noChangeAspect="1" noChangeArrowheads="1"/>
            </p:cNvPicPr>
            <p:nvPr/>
          </p:nvPicPr>
          <p:blipFill>
            <a:blip r:embed="rId3"/>
            <a:srcRect/>
            <a:stretch>
              <a:fillRect/>
            </a:stretch>
          </p:blipFill>
          <p:spPr bwMode="auto">
            <a:xfrm>
              <a:off x="24983" y="5001301"/>
              <a:ext cx="2987302" cy="864096"/>
            </a:xfrm>
            <a:prstGeom prst="rect">
              <a:avLst/>
            </a:prstGeom>
            <a:noFill/>
            <a:ln w="9525">
              <a:noFill/>
              <a:miter lim="800000"/>
              <a:headEnd/>
              <a:tailEnd/>
            </a:ln>
          </p:spPr>
        </p:pic>
        <p:pic>
          <p:nvPicPr>
            <p:cNvPr id="15366" name="Picture 6" descr="http://www.eneon.net/imatgestop/05.jpg"/>
            <p:cNvPicPr>
              <a:picLocks noChangeAspect="1" noChangeArrowheads="1"/>
            </p:cNvPicPr>
            <p:nvPr/>
          </p:nvPicPr>
          <p:blipFill>
            <a:blip r:embed="rId4"/>
            <a:srcRect/>
            <a:stretch>
              <a:fillRect/>
            </a:stretch>
          </p:blipFill>
          <p:spPr bwMode="auto">
            <a:xfrm>
              <a:off x="3084293" y="5937405"/>
              <a:ext cx="2988000" cy="864298"/>
            </a:xfrm>
            <a:prstGeom prst="rect">
              <a:avLst/>
            </a:prstGeom>
            <a:noFill/>
            <a:ln w="9525">
              <a:noFill/>
              <a:miter lim="800000"/>
              <a:headEnd/>
              <a:tailEnd/>
            </a:ln>
          </p:spPr>
        </p:pic>
        <p:pic>
          <p:nvPicPr>
            <p:cNvPr id="15367" name="Picture 8" descr="http://www.eneon.net/imatgestop/08.jpg"/>
            <p:cNvPicPr>
              <a:picLocks noChangeAspect="1" noChangeArrowheads="1"/>
            </p:cNvPicPr>
            <p:nvPr/>
          </p:nvPicPr>
          <p:blipFill>
            <a:blip r:embed="rId5"/>
            <a:srcRect/>
            <a:stretch>
              <a:fillRect/>
            </a:stretch>
          </p:blipFill>
          <p:spPr bwMode="auto">
            <a:xfrm>
              <a:off x="3084293" y="5001301"/>
              <a:ext cx="2988000" cy="864298"/>
            </a:xfrm>
            <a:prstGeom prst="rect">
              <a:avLst/>
            </a:prstGeom>
            <a:noFill/>
            <a:ln w="9525">
              <a:noFill/>
              <a:miter lim="800000"/>
              <a:headEnd/>
              <a:tailEnd/>
            </a:ln>
          </p:spPr>
        </p:pic>
        <p:pic>
          <p:nvPicPr>
            <p:cNvPr id="15368" name="Picture 10" descr="http://www.eneon.net/imatgestop/04.jpg"/>
            <p:cNvPicPr>
              <a:picLocks noChangeAspect="1" noChangeArrowheads="1"/>
            </p:cNvPicPr>
            <p:nvPr/>
          </p:nvPicPr>
          <p:blipFill>
            <a:blip r:embed="rId6"/>
            <a:srcRect/>
            <a:stretch>
              <a:fillRect/>
            </a:stretch>
          </p:blipFill>
          <p:spPr bwMode="auto">
            <a:xfrm>
              <a:off x="6132379" y="5001301"/>
              <a:ext cx="2988000" cy="864298"/>
            </a:xfrm>
            <a:prstGeom prst="rect">
              <a:avLst/>
            </a:prstGeom>
            <a:noFill/>
            <a:ln w="9525">
              <a:noFill/>
              <a:miter lim="800000"/>
              <a:headEnd/>
              <a:tailEnd/>
            </a:ln>
          </p:spPr>
        </p:pic>
        <p:pic>
          <p:nvPicPr>
            <p:cNvPr id="15369" name="Picture 12" descr="http://www.eneon.net/imatgestop/09.jpg"/>
            <p:cNvPicPr>
              <a:picLocks noChangeAspect="1" noChangeArrowheads="1"/>
            </p:cNvPicPr>
            <p:nvPr/>
          </p:nvPicPr>
          <p:blipFill>
            <a:blip r:embed="rId7"/>
            <a:srcRect/>
            <a:stretch>
              <a:fillRect/>
            </a:stretch>
          </p:blipFill>
          <p:spPr bwMode="auto">
            <a:xfrm>
              <a:off x="6132379" y="5937405"/>
              <a:ext cx="2988000" cy="864298"/>
            </a:xfrm>
            <a:prstGeom prst="rect">
              <a:avLst/>
            </a:prstGeom>
            <a:noFill/>
            <a:ln w="9525">
              <a:noFill/>
              <a:miter lim="800000"/>
              <a:headEnd/>
              <a:tailEnd/>
            </a:ln>
          </p:spPr>
        </p:pic>
      </p:grpSp>
      <p:sp>
        <p:nvSpPr>
          <p:cNvPr id="14" name="Títol 1"/>
          <p:cNvSpPr txBox="1">
            <a:spLocks/>
          </p:cNvSpPr>
          <p:nvPr/>
        </p:nvSpPr>
        <p:spPr>
          <a:xfrm>
            <a:off x="708025" y="3581400"/>
            <a:ext cx="7772400" cy="1433513"/>
          </a:xfrm>
          <a:prstGeom prst="rect">
            <a:avLst/>
          </a:prstGeom>
          <a:ln>
            <a:noFill/>
          </a:ln>
        </p:spPr>
        <p:txBody>
          <a:bodyPr>
            <a:spAutoFit/>
          </a:bodyPr>
          <a:lstStyle/>
          <a:p>
            <a:pPr algn="r"/>
            <a:r>
              <a:rPr lang="en-US" sz="2800" b="1">
                <a:solidFill>
                  <a:srgbClr val="00897A"/>
                </a:solidFill>
                <a:latin typeface="Calibri" pitchFamily="34" charset="0"/>
              </a:rPr>
              <a:t>Total Carbon Column Observing Network (TCCON)</a:t>
            </a:r>
          </a:p>
          <a:p>
            <a:pPr algn="r"/>
            <a:r>
              <a:rPr lang="en-US" sz="2000" b="1">
                <a:solidFill>
                  <a:srgbClr val="00897A"/>
                </a:solidFill>
                <a:latin typeface="Calibri" pitchFamily="34" charset="0"/>
              </a:rPr>
              <a:t>Thorsten Warneke, Justus Notholt, University of Bremen, warneke@iup.physik.uni-bremen.de</a:t>
            </a:r>
          </a:p>
          <a:p>
            <a:pPr algn="r"/>
            <a:r>
              <a:rPr lang="en-US" sz="2000" b="1">
                <a:solidFill>
                  <a:srgbClr val="00897A"/>
                </a:solidFill>
                <a:latin typeface="Calibri" pitchFamily="34" charset="0"/>
              </a:rPr>
              <a:t>jnotholt@iup.physik.uni-bremen.de</a:t>
            </a:r>
          </a:p>
        </p:txBody>
      </p:sp>
      <p:sp>
        <p:nvSpPr>
          <p:cNvPr id="15" name="QuadreDeText 14"/>
          <p:cNvSpPr txBox="1"/>
          <p:nvPr/>
        </p:nvSpPr>
        <p:spPr>
          <a:xfrm>
            <a:off x="703263" y="1138238"/>
            <a:ext cx="7777162" cy="2000250"/>
          </a:xfrm>
          <a:prstGeom prst="rect">
            <a:avLst/>
          </a:prstGeom>
          <a:noFill/>
          <a:ln>
            <a:noFill/>
          </a:ln>
        </p:spPr>
        <p:txBody>
          <a:bodyPr>
            <a:spAutoFit/>
          </a:bodyPr>
          <a:lstStyle/>
          <a:p>
            <a:pPr algn="ctr" fontAlgn="auto">
              <a:spcBef>
                <a:spcPts val="0"/>
              </a:spcBef>
              <a:spcAft>
                <a:spcPts val="0"/>
              </a:spcAft>
              <a:defRPr/>
            </a:pPr>
            <a:r>
              <a:rPr lang="en-US" sz="3600" b="1" dirty="0">
                <a:solidFill>
                  <a:srgbClr val="00897A"/>
                </a:solidFill>
                <a:latin typeface="+mj-lt"/>
                <a:ea typeface="+mj-ea"/>
                <a:cs typeface="+mj-cs"/>
              </a:rPr>
              <a:t>ENEON first workshop</a:t>
            </a:r>
            <a:endParaRPr lang="en-US" sz="4000" b="1" dirty="0">
              <a:solidFill>
                <a:srgbClr val="00897A"/>
              </a:solidFill>
              <a:latin typeface="+mj-lt"/>
              <a:ea typeface="+mj-ea"/>
              <a:cs typeface="+mj-cs"/>
            </a:endParaRPr>
          </a:p>
          <a:p>
            <a:pPr algn="ctr" fontAlgn="auto">
              <a:spcBef>
                <a:spcPts val="0"/>
              </a:spcBef>
              <a:spcAft>
                <a:spcPts val="0"/>
              </a:spcAft>
              <a:defRPr/>
            </a:pPr>
            <a:r>
              <a:rPr lang="en-US" sz="3200" i="1" dirty="0">
                <a:solidFill>
                  <a:srgbClr val="00897A"/>
                </a:solidFill>
                <a:latin typeface="+mn-lt"/>
              </a:rPr>
              <a:t>Observing Europe: Networking the Earth Observation Networks in Europe</a:t>
            </a:r>
          </a:p>
          <a:p>
            <a:pPr algn="ctr" fontAlgn="auto">
              <a:spcBef>
                <a:spcPts val="0"/>
              </a:spcBef>
              <a:spcAft>
                <a:spcPts val="0"/>
              </a:spcAft>
              <a:defRPr/>
            </a:pPr>
            <a:r>
              <a:rPr lang="en-US" sz="2400" i="1" dirty="0">
                <a:solidFill>
                  <a:schemeClr val="tx1">
                    <a:tint val="75000"/>
                  </a:schemeClr>
                </a:solidFill>
                <a:latin typeface="+mn-lt"/>
              </a:rPr>
              <a:t>21-22 September, Paris</a:t>
            </a:r>
            <a:endParaRPr lang="ca-ES" sz="4000" b="1" dirty="0">
              <a:solidFill>
                <a:srgbClr val="00897A"/>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8"/>
          <p:cNvSpPr txBox="1">
            <a:spLocks noChangeArrowheads="1"/>
          </p:cNvSpPr>
          <p:nvPr/>
        </p:nvSpPr>
        <p:spPr bwMode="auto">
          <a:xfrm>
            <a:off x="0" y="1412875"/>
            <a:ext cx="9144000" cy="457200"/>
          </a:xfrm>
          <a:prstGeom prst="rect">
            <a:avLst/>
          </a:prstGeom>
          <a:noFill/>
          <a:ln w="9525">
            <a:noFill/>
            <a:miter lim="800000"/>
            <a:headEnd/>
            <a:tailEnd/>
          </a:ln>
        </p:spPr>
        <p:txBody>
          <a:bodyPr>
            <a:spAutoFit/>
          </a:bodyPr>
          <a:lstStyle/>
          <a:p>
            <a:pPr algn="ctr" defTabSz="449263"/>
            <a:r>
              <a:rPr lang="de-DE" sz="2400" b="1">
                <a:cs typeface="Arial" charset="0"/>
              </a:rPr>
              <a:t>Funding</a:t>
            </a:r>
          </a:p>
        </p:txBody>
      </p:sp>
      <p:sp>
        <p:nvSpPr>
          <p:cNvPr id="42000" name="Rectangle 8"/>
          <p:cNvSpPr>
            <a:spLocks noChangeArrowheads="1"/>
          </p:cNvSpPr>
          <p:nvPr/>
        </p:nvSpPr>
        <p:spPr bwMode="auto">
          <a:xfrm>
            <a:off x="395288" y="2205038"/>
            <a:ext cx="8351837" cy="3344862"/>
          </a:xfrm>
          <a:prstGeom prst="rect">
            <a:avLst/>
          </a:prstGeom>
          <a:noFill/>
          <a:ln w="9525">
            <a:noFill/>
            <a:miter lim="800000"/>
            <a:headEnd/>
            <a:tailEnd/>
          </a:ln>
        </p:spPr>
        <p:txBody>
          <a:bodyPr lIns="91434" tIns="45717" rIns="91434" bIns="45717">
            <a:spAutoFit/>
          </a:bodyPr>
          <a:lstStyle/>
          <a:p>
            <a:pPr marL="571500" lvl="1" indent="-228600" algn="just" eaLnBrk="0" hangingPunct="0">
              <a:lnSpc>
                <a:spcPct val="125000"/>
              </a:lnSpc>
              <a:spcBef>
                <a:spcPct val="20000"/>
              </a:spcBef>
              <a:buFontTx/>
              <a:buChar char="–"/>
            </a:pPr>
            <a:r>
              <a:rPr lang="de-DE">
                <a:cs typeface="Arial" charset="0"/>
              </a:rPr>
              <a:t>Currently most of the sites in the network are funded via short-term research projects </a:t>
            </a:r>
          </a:p>
          <a:p>
            <a:pPr marL="571500" lvl="1" indent="-228600" algn="just" eaLnBrk="0" hangingPunct="0">
              <a:lnSpc>
                <a:spcPct val="125000"/>
              </a:lnSpc>
              <a:spcBef>
                <a:spcPct val="20000"/>
              </a:spcBef>
              <a:buFontTx/>
              <a:buChar char="–"/>
            </a:pPr>
            <a:r>
              <a:rPr lang="de-DE">
                <a:cs typeface="Arial" charset="0"/>
              </a:rPr>
              <a:t>The operation of many sites is financially not secured beyond mid 2016. However, it is expected that funding will become available for the Sentinel 5 precursor validation.</a:t>
            </a:r>
          </a:p>
          <a:p>
            <a:pPr marL="571500" lvl="1" indent="-228600" algn="just" eaLnBrk="0" hangingPunct="0">
              <a:lnSpc>
                <a:spcPct val="125000"/>
              </a:lnSpc>
              <a:spcBef>
                <a:spcPct val="20000"/>
              </a:spcBef>
              <a:buFontTx/>
              <a:buChar char="–"/>
            </a:pPr>
            <a:r>
              <a:rPr lang="de-DE">
                <a:cs typeface="Arial" charset="0"/>
              </a:rPr>
              <a:t>For each site one PhD student + 20 kEUR/year is needed for standard operation. </a:t>
            </a:r>
          </a:p>
          <a:p>
            <a:pPr marL="571500" lvl="1" indent="-228600" algn="just" eaLnBrk="0" hangingPunct="0">
              <a:lnSpc>
                <a:spcPct val="125000"/>
              </a:lnSpc>
              <a:spcBef>
                <a:spcPct val="20000"/>
              </a:spcBef>
              <a:buFontTx/>
              <a:buChar char="–"/>
            </a:pPr>
            <a:r>
              <a:rPr lang="de-DE">
                <a:cs typeface="Arial" charset="0"/>
              </a:rPr>
              <a:t>Fast data delivery (RD-TCCON) is possible with additional funding, which strongly depends on the infrastructure of the site.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p:cNvSpPr txBox="1">
            <a:spLocks noChangeArrowheads="1"/>
          </p:cNvSpPr>
          <p:nvPr/>
        </p:nvSpPr>
        <p:spPr bwMode="auto">
          <a:xfrm>
            <a:off x="0" y="1052513"/>
            <a:ext cx="9144000" cy="457200"/>
          </a:xfrm>
          <a:prstGeom prst="rect">
            <a:avLst/>
          </a:prstGeom>
          <a:noFill/>
          <a:ln w="9525">
            <a:noFill/>
            <a:miter lim="800000"/>
            <a:headEnd/>
            <a:tailEnd/>
          </a:ln>
        </p:spPr>
        <p:txBody>
          <a:bodyPr>
            <a:spAutoFit/>
          </a:bodyPr>
          <a:lstStyle/>
          <a:p>
            <a:pPr algn="ctr" defTabSz="449263"/>
            <a:r>
              <a:rPr lang="de-DE" sz="2400" b="1">
                <a:cs typeface="Arial" charset="0"/>
              </a:rPr>
              <a:t>Summary</a:t>
            </a:r>
          </a:p>
        </p:txBody>
      </p:sp>
      <p:sp>
        <p:nvSpPr>
          <p:cNvPr id="45060" name="Rectangle 4"/>
          <p:cNvSpPr>
            <a:spLocks noChangeArrowheads="1"/>
          </p:cNvSpPr>
          <p:nvPr/>
        </p:nvSpPr>
        <p:spPr bwMode="auto">
          <a:xfrm>
            <a:off x="0" y="1773238"/>
            <a:ext cx="8820150" cy="5638800"/>
          </a:xfrm>
          <a:prstGeom prst="rect">
            <a:avLst/>
          </a:prstGeom>
          <a:noFill/>
          <a:ln w="9525">
            <a:noFill/>
            <a:miter lim="800000"/>
            <a:headEnd/>
            <a:tailEnd/>
          </a:ln>
        </p:spPr>
        <p:txBody>
          <a:bodyPr lIns="90000" tIns="46800" rIns="90000" bIns="46800"/>
          <a:lstStyle/>
          <a:p>
            <a:pPr marL="341313" indent="-341313" algn="just" defTabSz="449263" eaLnBrk="0" hangingPunct="0">
              <a:lnSpc>
                <a:spcPct val="93000"/>
              </a:lnSpc>
              <a:spcBef>
                <a:spcPts val="1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cs typeface="Arial" charset="0"/>
              </a:rPr>
              <a:t>TCCON is the reference network for the validation of GHG satellite retrievals and enables to link satellite retrievals to the WMO reference scale. TCCON has grown significantly over the last 10 years and is a vital component in the global observing system for GHGs</a:t>
            </a:r>
            <a:r>
              <a:rPr lang="en-US" dirty="0" smtClean="0">
                <a:cs typeface="Arial" charset="0"/>
              </a:rPr>
              <a:t>.</a:t>
            </a:r>
          </a:p>
          <a:p>
            <a:pPr marL="341313" indent="-341313" algn="just" defTabSz="449263" eaLnBrk="0" hangingPunct="0">
              <a:lnSpc>
                <a:spcPct val="93000"/>
              </a:lnSpc>
              <a:spcBef>
                <a:spcPts val="1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cs typeface="Arial" charset="0"/>
              </a:rPr>
              <a:t>TCCON itself has been used for carbon studies in the past and is a valuable addition to in-situ and satellite observations.</a:t>
            </a:r>
            <a:endParaRPr lang="en-US" dirty="0">
              <a:cs typeface="Arial" charset="0"/>
            </a:endParaRPr>
          </a:p>
          <a:p>
            <a:pPr marL="341313" indent="-341313" algn="just" defTabSz="449263" eaLnBrk="0" hangingPunct="0">
              <a:lnSpc>
                <a:spcPct val="93000"/>
              </a:lnSpc>
              <a:spcBef>
                <a:spcPts val="1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cs typeface="Arial" charset="0"/>
              </a:rPr>
              <a:t>TCCON has a high degree of </a:t>
            </a:r>
            <a:r>
              <a:rPr lang="en-US" dirty="0" err="1">
                <a:cs typeface="Arial" charset="0"/>
              </a:rPr>
              <a:t>standardisation</a:t>
            </a:r>
            <a:r>
              <a:rPr lang="en-US" dirty="0">
                <a:cs typeface="Arial" charset="0"/>
              </a:rPr>
              <a:t>, ensuring comparability among the sites. </a:t>
            </a:r>
          </a:p>
          <a:p>
            <a:pPr marL="341313" indent="-341313" algn="just" defTabSz="449263" eaLnBrk="0" hangingPunct="0">
              <a:lnSpc>
                <a:spcPct val="93000"/>
              </a:lnSpc>
              <a:spcBef>
                <a:spcPts val="1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cs typeface="Arial" charset="0"/>
              </a:rPr>
              <a:t>TCCON data is freely available one year after the measurement. A fast </a:t>
            </a:r>
            <a:r>
              <a:rPr lang="en-US" dirty="0" err="1">
                <a:cs typeface="Arial" charset="0"/>
              </a:rPr>
              <a:t>dataproduct</a:t>
            </a:r>
            <a:r>
              <a:rPr lang="en-US" dirty="0">
                <a:cs typeface="Arial" charset="0"/>
              </a:rPr>
              <a:t> (RD-TCCON) could be provided with extra funding. RD-TCCON data could be delivered a couple of days after the measurement. </a:t>
            </a:r>
          </a:p>
          <a:p>
            <a:pPr marL="341313" indent="-341313" algn="just" defTabSz="449263" eaLnBrk="0" hangingPunct="0">
              <a:lnSpc>
                <a:spcPct val="93000"/>
              </a:lnSpc>
              <a:spcBef>
                <a:spcPts val="15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cs typeface="Arial" charset="0"/>
              </a:rPr>
              <a:t>Funding for many TCCON sites is not secured beyond short-term research projects.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oup 4"/>
          <p:cNvGrpSpPr>
            <a:grpSpLocks/>
          </p:cNvGrpSpPr>
          <p:nvPr/>
        </p:nvGrpSpPr>
        <p:grpSpPr bwMode="auto">
          <a:xfrm>
            <a:off x="0" y="1196975"/>
            <a:ext cx="8926513" cy="5661025"/>
            <a:chOff x="-2017" y="300"/>
            <a:chExt cx="5623" cy="4020"/>
          </a:xfrm>
        </p:grpSpPr>
        <p:grpSp>
          <p:nvGrpSpPr>
            <p:cNvPr id="16389" name="Group 5"/>
            <p:cNvGrpSpPr>
              <a:grpSpLocks/>
            </p:cNvGrpSpPr>
            <p:nvPr/>
          </p:nvGrpSpPr>
          <p:grpSpPr bwMode="auto">
            <a:xfrm>
              <a:off x="2018" y="935"/>
              <a:ext cx="516" cy="907"/>
              <a:chOff x="2064" y="663"/>
              <a:chExt cx="516" cy="907"/>
            </a:xfrm>
          </p:grpSpPr>
          <p:pic>
            <p:nvPicPr>
              <p:cNvPr id="16390" name="Picture 10" descr="http://sr.photos3.fotosearch.com/bthumb/CSP/CSP515/k5153273.jpg"/>
              <p:cNvPicPr>
                <a:picLocks noChangeAspect="1" noChangeArrowheads="1"/>
              </p:cNvPicPr>
              <p:nvPr/>
            </p:nvPicPr>
            <p:blipFill>
              <a:blip r:embed="rId2"/>
              <a:srcRect t="25069" r="24413" b="12535"/>
              <a:stretch>
                <a:fillRect/>
              </a:stretch>
            </p:blipFill>
            <p:spPr bwMode="auto">
              <a:xfrm>
                <a:off x="2064" y="1277"/>
                <a:ext cx="498" cy="293"/>
              </a:xfrm>
              <a:prstGeom prst="rect">
                <a:avLst/>
              </a:prstGeom>
              <a:noFill/>
              <a:ln w="9525">
                <a:noFill/>
                <a:miter lim="800000"/>
                <a:headEnd/>
                <a:tailEnd/>
              </a:ln>
            </p:spPr>
          </p:pic>
          <p:sp>
            <p:nvSpPr>
              <p:cNvPr id="16391" name="Line 7"/>
              <p:cNvSpPr>
                <a:spLocks noChangeShapeType="1"/>
              </p:cNvSpPr>
              <p:nvPr/>
            </p:nvSpPr>
            <p:spPr bwMode="auto">
              <a:xfrm>
                <a:off x="2290" y="1117"/>
                <a:ext cx="0" cy="227"/>
              </a:xfrm>
              <a:prstGeom prst="line">
                <a:avLst/>
              </a:prstGeom>
              <a:noFill/>
              <a:ln w="9525">
                <a:solidFill>
                  <a:schemeClr val="tx1"/>
                </a:solidFill>
                <a:round/>
                <a:headEnd/>
                <a:tailEnd/>
              </a:ln>
              <a:effectLst/>
            </p:spPr>
            <p:txBody>
              <a:bodyPr/>
              <a:lstStyle/>
              <a:p>
                <a:endParaRPr lang="de-DE"/>
              </a:p>
            </p:txBody>
          </p:sp>
          <p:sp>
            <p:nvSpPr>
              <p:cNvPr id="16392" name="Line 8"/>
              <p:cNvSpPr>
                <a:spLocks noChangeShapeType="1"/>
              </p:cNvSpPr>
              <p:nvPr/>
            </p:nvSpPr>
            <p:spPr bwMode="auto">
              <a:xfrm flipH="1">
                <a:off x="2381" y="1117"/>
                <a:ext cx="0" cy="227"/>
              </a:xfrm>
              <a:prstGeom prst="line">
                <a:avLst/>
              </a:prstGeom>
              <a:noFill/>
              <a:ln w="9525">
                <a:solidFill>
                  <a:schemeClr val="tx1"/>
                </a:solidFill>
                <a:round/>
                <a:headEnd/>
                <a:tailEnd/>
              </a:ln>
              <a:effectLst/>
            </p:spPr>
            <p:txBody>
              <a:bodyPr/>
              <a:lstStyle/>
              <a:p>
                <a:endParaRPr lang="de-DE"/>
              </a:p>
            </p:txBody>
          </p:sp>
          <p:sp>
            <p:nvSpPr>
              <p:cNvPr id="16393" name="Line 9"/>
              <p:cNvSpPr>
                <a:spLocks noChangeShapeType="1"/>
              </p:cNvSpPr>
              <p:nvPr/>
            </p:nvSpPr>
            <p:spPr bwMode="auto">
              <a:xfrm>
                <a:off x="2336" y="1162"/>
                <a:ext cx="0" cy="182"/>
              </a:xfrm>
              <a:prstGeom prst="line">
                <a:avLst/>
              </a:prstGeom>
              <a:noFill/>
              <a:ln w="9525">
                <a:solidFill>
                  <a:schemeClr val="tx1"/>
                </a:solidFill>
                <a:round/>
                <a:headEnd/>
                <a:tailEnd/>
              </a:ln>
              <a:effectLst/>
            </p:spPr>
            <p:txBody>
              <a:bodyPr/>
              <a:lstStyle/>
              <a:p>
                <a:endParaRPr lang="de-DE"/>
              </a:p>
            </p:txBody>
          </p:sp>
          <p:pic>
            <p:nvPicPr>
              <p:cNvPr id="16394" name="Picture 10" descr="Bildergebnis für clipart balloon"/>
              <p:cNvPicPr>
                <a:picLocks noChangeAspect="1" noChangeArrowheads="1"/>
              </p:cNvPicPr>
              <p:nvPr/>
            </p:nvPicPr>
            <p:blipFill>
              <a:blip r:embed="rId3"/>
              <a:srcRect b="13039"/>
              <a:stretch>
                <a:fillRect/>
              </a:stretch>
            </p:blipFill>
            <p:spPr bwMode="auto">
              <a:xfrm>
                <a:off x="2064" y="663"/>
                <a:ext cx="516" cy="589"/>
              </a:xfrm>
              <a:prstGeom prst="rect">
                <a:avLst/>
              </a:prstGeom>
              <a:noFill/>
            </p:spPr>
          </p:pic>
        </p:grpSp>
        <p:sp>
          <p:nvSpPr>
            <p:cNvPr id="16395" name="Text Box 11"/>
            <p:cNvSpPr txBox="1">
              <a:spLocks noChangeArrowheads="1"/>
            </p:cNvSpPr>
            <p:nvPr/>
          </p:nvSpPr>
          <p:spPr bwMode="auto">
            <a:xfrm>
              <a:off x="1791" y="1752"/>
              <a:ext cx="772" cy="455"/>
            </a:xfrm>
            <a:prstGeom prst="rect">
              <a:avLst/>
            </a:prstGeom>
            <a:noFill/>
            <a:ln w="9525">
              <a:noFill/>
              <a:miter lim="800000"/>
              <a:headEnd/>
              <a:tailEnd/>
            </a:ln>
          </p:spPr>
          <p:txBody>
            <a:bodyPr>
              <a:spAutoFit/>
            </a:bodyPr>
            <a:lstStyle/>
            <a:p>
              <a:r>
                <a:rPr lang="de-DE" b="1">
                  <a:cs typeface="Arial" charset="0"/>
                </a:rPr>
                <a:t>AirCore</a:t>
              </a:r>
            </a:p>
            <a:p>
              <a:r>
                <a:rPr lang="de-DE" b="1">
                  <a:cs typeface="Arial" charset="0"/>
                </a:rPr>
                <a:t>(0-30km)</a:t>
              </a:r>
              <a:r>
                <a:rPr lang="de-DE">
                  <a:cs typeface="Arial" charset="0"/>
                </a:rPr>
                <a:t> </a:t>
              </a:r>
            </a:p>
          </p:txBody>
        </p:sp>
        <p:grpSp>
          <p:nvGrpSpPr>
            <p:cNvPr id="16396" name="Group 12"/>
            <p:cNvGrpSpPr>
              <a:grpSpLocks noChangeAspect="1"/>
            </p:cNvGrpSpPr>
            <p:nvPr/>
          </p:nvGrpSpPr>
          <p:grpSpPr bwMode="auto">
            <a:xfrm>
              <a:off x="-2017" y="300"/>
              <a:ext cx="5623" cy="4020"/>
              <a:chOff x="-2017" y="300"/>
              <a:chExt cx="5623" cy="4020"/>
            </a:xfrm>
          </p:grpSpPr>
          <p:sp>
            <p:nvSpPr>
              <p:cNvPr id="16397" name="AutoShape 13"/>
              <p:cNvSpPr>
                <a:spLocks noChangeAspect="1" noChangeArrowheads="1" noTextEdit="1"/>
              </p:cNvSpPr>
              <p:nvPr/>
            </p:nvSpPr>
            <p:spPr bwMode="auto">
              <a:xfrm>
                <a:off x="-13" y="300"/>
                <a:ext cx="3619" cy="4020"/>
              </a:xfrm>
              <a:prstGeom prst="rect">
                <a:avLst/>
              </a:prstGeom>
              <a:noFill/>
              <a:ln w="9525">
                <a:noFill/>
                <a:miter lim="800000"/>
                <a:headEnd/>
                <a:tailEnd/>
              </a:ln>
            </p:spPr>
            <p:txBody>
              <a:bodyPr/>
              <a:lstStyle/>
              <a:p>
                <a:endParaRPr lang="de-DE"/>
              </a:p>
            </p:txBody>
          </p:sp>
          <p:grpSp>
            <p:nvGrpSpPr>
              <p:cNvPr id="16398" name="Group 14"/>
              <p:cNvGrpSpPr>
                <a:grpSpLocks/>
              </p:cNvGrpSpPr>
              <p:nvPr/>
            </p:nvGrpSpPr>
            <p:grpSpPr bwMode="auto">
              <a:xfrm>
                <a:off x="-1889" y="638"/>
                <a:ext cx="3396" cy="3390"/>
                <a:chOff x="-1889" y="638"/>
                <a:chExt cx="3396" cy="3390"/>
              </a:xfrm>
            </p:grpSpPr>
            <p:sp>
              <p:nvSpPr>
                <p:cNvPr id="16399" name="Rectangle 15"/>
                <p:cNvSpPr>
                  <a:spLocks noChangeArrowheads="1"/>
                </p:cNvSpPr>
                <p:nvPr/>
              </p:nvSpPr>
              <p:spPr bwMode="auto">
                <a:xfrm>
                  <a:off x="-1770" y="1467"/>
                  <a:ext cx="16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10</a:t>
                  </a:r>
                  <a:endParaRPr lang="de-DE">
                    <a:solidFill>
                      <a:schemeClr val="bg1"/>
                    </a:solidFill>
                    <a:cs typeface="Arial" charset="0"/>
                  </a:endParaRPr>
                </a:p>
              </p:txBody>
            </p:sp>
            <p:sp>
              <p:nvSpPr>
                <p:cNvPr id="16400" name="Rectangle 16"/>
                <p:cNvSpPr>
                  <a:spLocks noChangeArrowheads="1"/>
                </p:cNvSpPr>
                <p:nvPr/>
              </p:nvSpPr>
              <p:spPr bwMode="auto">
                <a:xfrm>
                  <a:off x="-1691" y="2078"/>
                  <a:ext cx="8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1</a:t>
                  </a:r>
                  <a:endParaRPr lang="de-DE">
                    <a:solidFill>
                      <a:schemeClr val="bg1"/>
                    </a:solidFill>
                    <a:cs typeface="Arial" charset="0"/>
                  </a:endParaRPr>
                </a:p>
              </p:txBody>
            </p:sp>
            <p:sp>
              <p:nvSpPr>
                <p:cNvPr id="16401" name="Rectangle 17"/>
                <p:cNvSpPr>
                  <a:spLocks noChangeArrowheads="1"/>
                </p:cNvSpPr>
                <p:nvPr/>
              </p:nvSpPr>
              <p:spPr bwMode="auto">
                <a:xfrm>
                  <a:off x="-1889" y="3347"/>
                  <a:ext cx="28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0.01</a:t>
                  </a:r>
                  <a:endParaRPr lang="de-DE">
                    <a:solidFill>
                      <a:schemeClr val="bg1"/>
                    </a:solidFill>
                    <a:cs typeface="Arial" charset="0"/>
                  </a:endParaRPr>
                </a:p>
              </p:txBody>
            </p:sp>
            <p:sp>
              <p:nvSpPr>
                <p:cNvPr id="16402" name="Rectangle 18"/>
                <p:cNvSpPr>
                  <a:spLocks noChangeArrowheads="1"/>
                </p:cNvSpPr>
                <p:nvPr/>
              </p:nvSpPr>
              <p:spPr bwMode="auto">
                <a:xfrm>
                  <a:off x="-1810" y="2691"/>
                  <a:ext cx="20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0.1</a:t>
                  </a:r>
                  <a:endParaRPr lang="de-DE">
                    <a:solidFill>
                      <a:schemeClr val="bg1"/>
                    </a:solidFill>
                    <a:cs typeface="Arial" charset="0"/>
                  </a:endParaRPr>
                </a:p>
              </p:txBody>
            </p:sp>
            <p:sp>
              <p:nvSpPr>
                <p:cNvPr id="16403" name="Rectangle 19"/>
                <p:cNvSpPr>
                  <a:spLocks noChangeArrowheads="1"/>
                </p:cNvSpPr>
                <p:nvPr/>
              </p:nvSpPr>
              <p:spPr bwMode="auto">
                <a:xfrm>
                  <a:off x="-1851" y="918"/>
                  <a:ext cx="24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100</a:t>
                  </a:r>
                  <a:endParaRPr lang="de-DE">
                    <a:solidFill>
                      <a:schemeClr val="bg1"/>
                    </a:solidFill>
                    <a:cs typeface="Arial" charset="0"/>
                  </a:endParaRPr>
                </a:p>
              </p:txBody>
            </p:sp>
            <p:sp>
              <p:nvSpPr>
                <p:cNvPr id="16404" name="Rectangle 20"/>
                <p:cNvSpPr>
                  <a:spLocks noChangeArrowheads="1"/>
                </p:cNvSpPr>
                <p:nvPr/>
              </p:nvSpPr>
              <p:spPr bwMode="auto">
                <a:xfrm>
                  <a:off x="209" y="638"/>
                  <a:ext cx="1298" cy="401"/>
                </a:xfrm>
                <a:prstGeom prst="rect">
                  <a:avLst/>
                </a:prstGeom>
                <a:solidFill>
                  <a:srgbClr val="FFFFFF"/>
                </a:solidFill>
                <a:ln w="9525">
                  <a:noFill/>
                  <a:miter lim="800000"/>
                  <a:headEnd/>
                  <a:tailEnd/>
                </a:ln>
              </p:spPr>
              <p:txBody>
                <a:bodyPr/>
                <a:lstStyle/>
                <a:p>
                  <a:endParaRPr lang="de-DE"/>
                </a:p>
              </p:txBody>
            </p:sp>
            <p:sp>
              <p:nvSpPr>
                <p:cNvPr id="16405" name="Rectangle 21"/>
                <p:cNvSpPr>
                  <a:spLocks noChangeArrowheads="1"/>
                </p:cNvSpPr>
                <p:nvPr/>
              </p:nvSpPr>
              <p:spPr bwMode="auto">
                <a:xfrm>
                  <a:off x="584" y="675"/>
                  <a:ext cx="55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Satellite</a:t>
                  </a:r>
                  <a:endParaRPr lang="de-DE">
                    <a:solidFill>
                      <a:schemeClr val="bg1"/>
                    </a:solidFill>
                    <a:cs typeface="Arial" charset="0"/>
                  </a:endParaRPr>
                </a:p>
              </p:txBody>
            </p:sp>
            <p:sp>
              <p:nvSpPr>
                <p:cNvPr id="16406" name="Rectangle 22"/>
                <p:cNvSpPr>
                  <a:spLocks noChangeArrowheads="1"/>
                </p:cNvSpPr>
                <p:nvPr/>
              </p:nvSpPr>
              <p:spPr bwMode="auto">
                <a:xfrm>
                  <a:off x="266" y="847"/>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6407" name="Rectangle 23"/>
                <p:cNvSpPr>
                  <a:spLocks noChangeArrowheads="1"/>
                </p:cNvSpPr>
                <p:nvPr/>
              </p:nvSpPr>
              <p:spPr bwMode="auto">
                <a:xfrm>
                  <a:off x="314" y="847"/>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column</a:t>
                  </a:r>
                  <a:endParaRPr lang="de-DE">
                    <a:solidFill>
                      <a:schemeClr val="bg1"/>
                    </a:solidFill>
                    <a:cs typeface="Arial" charset="0"/>
                  </a:endParaRPr>
                </a:p>
              </p:txBody>
            </p:sp>
            <p:sp>
              <p:nvSpPr>
                <p:cNvPr id="16408" name="Rectangle 24"/>
                <p:cNvSpPr>
                  <a:spLocks noChangeArrowheads="1"/>
                </p:cNvSpPr>
                <p:nvPr/>
              </p:nvSpPr>
              <p:spPr bwMode="auto">
                <a:xfrm>
                  <a:off x="863" y="847"/>
                  <a:ext cx="5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average</a:t>
                  </a:r>
                  <a:endParaRPr lang="de-DE">
                    <a:solidFill>
                      <a:schemeClr val="bg1"/>
                    </a:solidFill>
                    <a:cs typeface="Arial" charset="0"/>
                  </a:endParaRPr>
                </a:p>
              </p:txBody>
            </p:sp>
            <p:sp>
              <p:nvSpPr>
                <p:cNvPr id="16409" name="Rectangle 25"/>
                <p:cNvSpPr>
                  <a:spLocks noChangeArrowheads="1"/>
                </p:cNvSpPr>
                <p:nvPr/>
              </p:nvSpPr>
              <p:spPr bwMode="auto">
                <a:xfrm>
                  <a:off x="1402" y="847"/>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6410" name="Freeform 26"/>
                <p:cNvSpPr>
                  <a:spLocks/>
                </p:cNvSpPr>
                <p:nvPr/>
              </p:nvSpPr>
              <p:spPr bwMode="auto">
                <a:xfrm>
                  <a:off x="-1051" y="3531"/>
                  <a:ext cx="463" cy="497"/>
                </a:xfrm>
                <a:custGeom>
                  <a:avLst/>
                  <a:gdLst/>
                  <a:ahLst/>
                  <a:cxnLst>
                    <a:cxn ang="0">
                      <a:pos x="87" y="994"/>
                    </a:cxn>
                    <a:cxn ang="0">
                      <a:pos x="0" y="850"/>
                    </a:cxn>
                    <a:cxn ang="0">
                      <a:pos x="101" y="914"/>
                    </a:cxn>
                    <a:cxn ang="0">
                      <a:pos x="87" y="802"/>
                    </a:cxn>
                    <a:cxn ang="0">
                      <a:pos x="145" y="869"/>
                    </a:cxn>
                    <a:cxn ang="0">
                      <a:pos x="120" y="735"/>
                    </a:cxn>
                    <a:cxn ang="0">
                      <a:pos x="255" y="880"/>
                    </a:cxn>
                    <a:cxn ang="0">
                      <a:pos x="225" y="714"/>
                    </a:cxn>
                    <a:cxn ang="0">
                      <a:pos x="328" y="855"/>
                    </a:cxn>
                    <a:cxn ang="0">
                      <a:pos x="312" y="631"/>
                    </a:cxn>
                    <a:cxn ang="0">
                      <a:pos x="379" y="850"/>
                    </a:cxn>
                    <a:cxn ang="0">
                      <a:pos x="385" y="356"/>
                    </a:cxn>
                    <a:cxn ang="0">
                      <a:pos x="209" y="185"/>
                    </a:cxn>
                    <a:cxn ang="0">
                      <a:pos x="209" y="185"/>
                    </a:cxn>
                    <a:cxn ang="0">
                      <a:pos x="217" y="143"/>
                    </a:cxn>
                    <a:cxn ang="0">
                      <a:pos x="221" y="132"/>
                    </a:cxn>
                    <a:cxn ang="0">
                      <a:pos x="387" y="273"/>
                    </a:cxn>
                    <a:cxn ang="0">
                      <a:pos x="410" y="6"/>
                    </a:cxn>
                    <a:cxn ang="0">
                      <a:pos x="411" y="6"/>
                    </a:cxn>
                    <a:cxn ang="0">
                      <a:pos x="415" y="8"/>
                    </a:cxn>
                    <a:cxn ang="0">
                      <a:pos x="421" y="10"/>
                    </a:cxn>
                    <a:cxn ang="0">
                      <a:pos x="432" y="14"/>
                    </a:cxn>
                    <a:cxn ang="0">
                      <a:pos x="446" y="14"/>
                    </a:cxn>
                    <a:cxn ang="0">
                      <a:pos x="461" y="12"/>
                    </a:cxn>
                    <a:cxn ang="0">
                      <a:pos x="480" y="8"/>
                    </a:cxn>
                    <a:cxn ang="0">
                      <a:pos x="503" y="0"/>
                    </a:cxn>
                    <a:cxn ang="0">
                      <a:pos x="514" y="179"/>
                    </a:cxn>
                    <a:cxn ang="0">
                      <a:pos x="665" y="76"/>
                    </a:cxn>
                    <a:cxn ang="0">
                      <a:pos x="673" y="116"/>
                    </a:cxn>
                    <a:cxn ang="0">
                      <a:pos x="512" y="248"/>
                    </a:cxn>
                    <a:cxn ang="0">
                      <a:pos x="512" y="690"/>
                    </a:cxn>
                    <a:cxn ang="0">
                      <a:pos x="543" y="882"/>
                    </a:cxn>
                    <a:cxn ang="0">
                      <a:pos x="617" y="577"/>
                    </a:cxn>
                    <a:cxn ang="0">
                      <a:pos x="612" y="859"/>
                    </a:cxn>
                    <a:cxn ang="0">
                      <a:pos x="705" y="541"/>
                    </a:cxn>
                    <a:cxn ang="0">
                      <a:pos x="680" y="882"/>
                    </a:cxn>
                    <a:cxn ang="0">
                      <a:pos x="760" y="735"/>
                    </a:cxn>
                    <a:cxn ang="0">
                      <a:pos x="758" y="907"/>
                    </a:cxn>
                    <a:cxn ang="0">
                      <a:pos x="838" y="791"/>
                    </a:cxn>
                    <a:cxn ang="0">
                      <a:pos x="840" y="874"/>
                    </a:cxn>
                    <a:cxn ang="0">
                      <a:pos x="926" y="829"/>
                    </a:cxn>
                    <a:cxn ang="0">
                      <a:pos x="819" y="985"/>
                    </a:cxn>
                    <a:cxn ang="0">
                      <a:pos x="87" y="994"/>
                    </a:cxn>
                  </a:cxnLst>
                  <a:rect l="0" t="0" r="r" b="b"/>
                  <a:pathLst>
                    <a:path w="926" h="994">
                      <a:moveTo>
                        <a:pt x="87" y="994"/>
                      </a:moveTo>
                      <a:lnTo>
                        <a:pt x="0" y="850"/>
                      </a:lnTo>
                      <a:lnTo>
                        <a:pt x="101" y="914"/>
                      </a:lnTo>
                      <a:lnTo>
                        <a:pt x="87" y="802"/>
                      </a:lnTo>
                      <a:lnTo>
                        <a:pt x="145" y="869"/>
                      </a:lnTo>
                      <a:lnTo>
                        <a:pt x="120" y="735"/>
                      </a:lnTo>
                      <a:lnTo>
                        <a:pt x="255" y="880"/>
                      </a:lnTo>
                      <a:lnTo>
                        <a:pt x="225" y="714"/>
                      </a:lnTo>
                      <a:lnTo>
                        <a:pt x="328" y="855"/>
                      </a:lnTo>
                      <a:lnTo>
                        <a:pt x="312" y="631"/>
                      </a:lnTo>
                      <a:lnTo>
                        <a:pt x="379" y="850"/>
                      </a:lnTo>
                      <a:lnTo>
                        <a:pt x="385" y="356"/>
                      </a:lnTo>
                      <a:lnTo>
                        <a:pt x="209" y="185"/>
                      </a:lnTo>
                      <a:lnTo>
                        <a:pt x="209" y="185"/>
                      </a:lnTo>
                      <a:lnTo>
                        <a:pt x="217" y="143"/>
                      </a:lnTo>
                      <a:lnTo>
                        <a:pt x="221" y="132"/>
                      </a:lnTo>
                      <a:lnTo>
                        <a:pt x="387" y="273"/>
                      </a:lnTo>
                      <a:lnTo>
                        <a:pt x="410" y="6"/>
                      </a:lnTo>
                      <a:lnTo>
                        <a:pt x="411" y="6"/>
                      </a:lnTo>
                      <a:lnTo>
                        <a:pt x="415" y="8"/>
                      </a:lnTo>
                      <a:lnTo>
                        <a:pt x="421" y="10"/>
                      </a:lnTo>
                      <a:lnTo>
                        <a:pt x="432" y="14"/>
                      </a:lnTo>
                      <a:lnTo>
                        <a:pt x="446" y="14"/>
                      </a:lnTo>
                      <a:lnTo>
                        <a:pt x="461" y="12"/>
                      </a:lnTo>
                      <a:lnTo>
                        <a:pt x="480" y="8"/>
                      </a:lnTo>
                      <a:lnTo>
                        <a:pt x="503" y="0"/>
                      </a:lnTo>
                      <a:lnTo>
                        <a:pt x="514" y="179"/>
                      </a:lnTo>
                      <a:lnTo>
                        <a:pt x="665" y="76"/>
                      </a:lnTo>
                      <a:lnTo>
                        <a:pt x="673" y="116"/>
                      </a:lnTo>
                      <a:lnTo>
                        <a:pt x="512" y="248"/>
                      </a:lnTo>
                      <a:lnTo>
                        <a:pt x="512" y="690"/>
                      </a:lnTo>
                      <a:lnTo>
                        <a:pt x="543" y="882"/>
                      </a:lnTo>
                      <a:lnTo>
                        <a:pt x="617" y="577"/>
                      </a:lnTo>
                      <a:lnTo>
                        <a:pt x="612" y="859"/>
                      </a:lnTo>
                      <a:lnTo>
                        <a:pt x="705" y="541"/>
                      </a:lnTo>
                      <a:lnTo>
                        <a:pt x="680" y="882"/>
                      </a:lnTo>
                      <a:lnTo>
                        <a:pt x="760" y="735"/>
                      </a:lnTo>
                      <a:lnTo>
                        <a:pt x="758" y="907"/>
                      </a:lnTo>
                      <a:lnTo>
                        <a:pt x="838" y="791"/>
                      </a:lnTo>
                      <a:lnTo>
                        <a:pt x="840" y="874"/>
                      </a:lnTo>
                      <a:lnTo>
                        <a:pt x="926" y="829"/>
                      </a:lnTo>
                      <a:lnTo>
                        <a:pt x="819" y="985"/>
                      </a:lnTo>
                      <a:lnTo>
                        <a:pt x="87" y="994"/>
                      </a:lnTo>
                      <a:close/>
                    </a:path>
                  </a:pathLst>
                </a:custGeom>
                <a:solidFill>
                  <a:srgbClr val="000000"/>
                </a:solidFill>
                <a:ln w="9525">
                  <a:noFill/>
                  <a:round/>
                  <a:headEnd/>
                  <a:tailEnd/>
                </a:ln>
              </p:spPr>
              <p:txBody>
                <a:bodyPr/>
                <a:lstStyle/>
                <a:p>
                  <a:endParaRPr lang="de-DE"/>
                </a:p>
              </p:txBody>
            </p:sp>
            <p:sp>
              <p:nvSpPr>
                <p:cNvPr id="16411" name="Freeform 27"/>
                <p:cNvSpPr>
                  <a:spLocks/>
                </p:cNvSpPr>
                <p:nvPr/>
              </p:nvSpPr>
              <p:spPr bwMode="auto">
                <a:xfrm>
                  <a:off x="-879" y="3926"/>
                  <a:ext cx="15" cy="86"/>
                </a:xfrm>
                <a:custGeom>
                  <a:avLst/>
                  <a:gdLst/>
                  <a:ahLst/>
                  <a:cxnLst>
                    <a:cxn ang="0">
                      <a:pos x="27" y="163"/>
                    </a:cxn>
                    <a:cxn ang="0">
                      <a:pos x="0" y="0"/>
                    </a:cxn>
                    <a:cxn ang="0">
                      <a:pos x="0" y="110"/>
                    </a:cxn>
                    <a:cxn ang="0">
                      <a:pos x="11" y="173"/>
                    </a:cxn>
                    <a:cxn ang="0">
                      <a:pos x="30" y="173"/>
                    </a:cxn>
                    <a:cxn ang="0">
                      <a:pos x="27" y="163"/>
                    </a:cxn>
                  </a:cxnLst>
                  <a:rect l="0" t="0" r="r" b="b"/>
                  <a:pathLst>
                    <a:path w="30" h="173">
                      <a:moveTo>
                        <a:pt x="27" y="163"/>
                      </a:moveTo>
                      <a:lnTo>
                        <a:pt x="0" y="0"/>
                      </a:lnTo>
                      <a:lnTo>
                        <a:pt x="0" y="110"/>
                      </a:lnTo>
                      <a:lnTo>
                        <a:pt x="11" y="173"/>
                      </a:lnTo>
                      <a:lnTo>
                        <a:pt x="30" y="173"/>
                      </a:lnTo>
                      <a:lnTo>
                        <a:pt x="27" y="163"/>
                      </a:lnTo>
                      <a:close/>
                    </a:path>
                  </a:pathLst>
                </a:custGeom>
                <a:solidFill>
                  <a:srgbClr val="00FF59"/>
                </a:solidFill>
                <a:ln w="9525">
                  <a:noFill/>
                  <a:round/>
                  <a:headEnd/>
                  <a:tailEnd/>
                </a:ln>
              </p:spPr>
              <p:txBody>
                <a:bodyPr/>
                <a:lstStyle/>
                <a:p>
                  <a:endParaRPr lang="de-DE"/>
                </a:p>
              </p:txBody>
            </p:sp>
            <p:sp>
              <p:nvSpPr>
                <p:cNvPr id="16412" name="Freeform 28"/>
                <p:cNvSpPr>
                  <a:spLocks/>
                </p:cNvSpPr>
                <p:nvPr/>
              </p:nvSpPr>
              <p:spPr bwMode="auto">
                <a:xfrm>
                  <a:off x="-1026" y="3923"/>
                  <a:ext cx="144" cy="95"/>
                </a:xfrm>
                <a:custGeom>
                  <a:avLst/>
                  <a:gdLst/>
                  <a:ahLst/>
                  <a:cxnLst>
                    <a:cxn ang="0">
                      <a:pos x="288" y="181"/>
                    </a:cxn>
                    <a:cxn ang="0">
                      <a:pos x="210" y="17"/>
                    </a:cxn>
                    <a:cxn ang="0">
                      <a:pos x="239" y="175"/>
                    </a:cxn>
                    <a:cxn ang="0">
                      <a:pos x="166" y="86"/>
                    </a:cxn>
                    <a:cxn ang="0">
                      <a:pos x="96" y="0"/>
                    </a:cxn>
                    <a:cxn ang="0">
                      <a:pos x="126" y="169"/>
                    </a:cxn>
                    <a:cxn ang="0">
                      <a:pos x="61" y="84"/>
                    </a:cxn>
                    <a:cxn ang="0">
                      <a:pos x="71" y="169"/>
                    </a:cxn>
                    <a:cxn ang="0">
                      <a:pos x="0" y="126"/>
                    </a:cxn>
                    <a:cxn ang="0">
                      <a:pos x="52" y="190"/>
                    </a:cxn>
                    <a:cxn ang="0">
                      <a:pos x="288" y="181"/>
                    </a:cxn>
                  </a:cxnLst>
                  <a:rect l="0" t="0" r="r" b="b"/>
                  <a:pathLst>
                    <a:path w="288" h="190">
                      <a:moveTo>
                        <a:pt x="288" y="181"/>
                      </a:moveTo>
                      <a:lnTo>
                        <a:pt x="210" y="17"/>
                      </a:lnTo>
                      <a:lnTo>
                        <a:pt x="239" y="175"/>
                      </a:lnTo>
                      <a:lnTo>
                        <a:pt x="166" y="86"/>
                      </a:lnTo>
                      <a:lnTo>
                        <a:pt x="96" y="0"/>
                      </a:lnTo>
                      <a:lnTo>
                        <a:pt x="126" y="169"/>
                      </a:lnTo>
                      <a:lnTo>
                        <a:pt x="61" y="84"/>
                      </a:lnTo>
                      <a:lnTo>
                        <a:pt x="71" y="169"/>
                      </a:lnTo>
                      <a:lnTo>
                        <a:pt x="0" y="126"/>
                      </a:lnTo>
                      <a:lnTo>
                        <a:pt x="52" y="190"/>
                      </a:lnTo>
                      <a:lnTo>
                        <a:pt x="288" y="181"/>
                      </a:lnTo>
                      <a:close/>
                    </a:path>
                  </a:pathLst>
                </a:custGeom>
                <a:solidFill>
                  <a:srgbClr val="00FF59"/>
                </a:solidFill>
                <a:ln w="9525">
                  <a:noFill/>
                  <a:round/>
                  <a:headEnd/>
                  <a:tailEnd/>
                </a:ln>
              </p:spPr>
              <p:txBody>
                <a:bodyPr/>
                <a:lstStyle/>
                <a:p>
                  <a:endParaRPr lang="de-DE"/>
                </a:p>
              </p:txBody>
            </p:sp>
            <p:sp>
              <p:nvSpPr>
                <p:cNvPr id="16413" name="Freeform 29"/>
                <p:cNvSpPr>
                  <a:spLocks/>
                </p:cNvSpPr>
                <p:nvPr/>
              </p:nvSpPr>
              <p:spPr bwMode="auto">
                <a:xfrm>
                  <a:off x="-774" y="3876"/>
                  <a:ext cx="63" cy="137"/>
                </a:xfrm>
                <a:custGeom>
                  <a:avLst/>
                  <a:gdLst/>
                  <a:ahLst/>
                  <a:cxnLst>
                    <a:cxn ang="0">
                      <a:pos x="0" y="274"/>
                    </a:cxn>
                    <a:cxn ang="0">
                      <a:pos x="0" y="234"/>
                    </a:cxn>
                    <a:cxn ang="0">
                      <a:pos x="40" y="74"/>
                    </a:cxn>
                    <a:cxn ang="0">
                      <a:pos x="52" y="249"/>
                    </a:cxn>
                    <a:cxn ang="0">
                      <a:pos x="126" y="0"/>
                    </a:cxn>
                    <a:cxn ang="0">
                      <a:pos x="101" y="274"/>
                    </a:cxn>
                    <a:cxn ang="0">
                      <a:pos x="0" y="274"/>
                    </a:cxn>
                  </a:cxnLst>
                  <a:rect l="0" t="0" r="r" b="b"/>
                  <a:pathLst>
                    <a:path w="126" h="274">
                      <a:moveTo>
                        <a:pt x="0" y="274"/>
                      </a:moveTo>
                      <a:lnTo>
                        <a:pt x="0" y="234"/>
                      </a:lnTo>
                      <a:lnTo>
                        <a:pt x="40" y="74"/>
                      </a:lnTo>
                      <a:lnTo>
                        <a:pt x="52" y="249"/>
                      </a:lnTo>
                      <a:lnTo>
                        <a:pt x="126" y="0"/>
                      </a:lnTo>
                      <a:lnTo>
                        <a:pt x="101" y="274"/>
                      </a:lnTo>
                      <a:lnTo>
                        <a:pt x="0" y="274"/>
                      </a:lnTo>
                      <a:close/>
                    </a:path>
                  </a:pathLst>
                </a:custGeom>
                <a:solidFill>
                  <a:srgbClr val="00FF59"/>
                </a:solidFill>
                <a:ln w="9525">
                  <a:noFill/>
                  <a:round/>
                  <a:headEnd/>
                  <a:tailEnd/>
                </a:ln>
              </p:spPr>
              <p:txBody>
                <a:bodyPr/>
                <a:lstStyle/>
                <a:p>
                  <a:endParaRPr lang="de-DE"/>
                </a:p>
              </p:txBody>
            </p:sp>
            <p:sp>
              <p:nvSpPr>
                <p:cNvPr id="16414" name="Freeform 30"/>
                <p:cNvSpPr>
                  <a:spLocks/>
                </p:cNvSpPr>
                <p:nvPr/>
              </p:nvSpPr>
              <p:spPr bwMode="auto">
                <a:xfrm>
                  <a:off x="-716" y="3945"/>
                  <a:ext cx="35" cy="68"/>
                </a:xfrm>
                <a:custGeom>
                  <a:avLst/>
                  <a:gdLst/>
                  <a:ahLst/>
                  <a:cxnLst>
                    <a:cxn ang="0">
                      <a:pos x="0" y="137"/>
                    </a:cxn>
                    <a:cxn ang="0">
                      <a:pos x="68" y="0"/>
                    </a:cxn>
                    <a:cxn ang="0">
                      <a:pos x="70" y="135"/>
                    </a:cxn>
                    <a:cxn ang="0">
                      <a:pos x="0" y="137"/>
                    </a:cxn>
                  </a:cxnLst>
                  <a:rect l="0" t="0" r="r" b="b"/>
                  <a:pathLst>
                    <a:path w="70" h="137">
                      <a:moveTo>
                        <a:pt x="0" y="137"/>
                      </a:moveTo>
                      <a:lnTo>
                        <a:pt x="68" y="0"/>
                      </a:lnTo>
                      <a:lnTo>
                        <a:pt x="70" y="135"/>
                      </a:lnTo>
                      <a:lnTo>
                        <a:pt x="0" y="137"/>
                      </a:lnTo>
                      <a:close/>
                    </a:path>
                  </a:pathLst>
                </a:custGeom>
                <a:solidFill>
                  <a:srgbClr val="00FF59"/>
                </a:solidFill>
                <a:ln w="9525">
                  <a:noFill/>
                  <a:round/>
                  <a:headEnd/>
                  <a:tailEnd/>
                </a:ln>
              </p:spPr>
              <p:txBody>
                <a:bodyPr/>
                <a:lstStyle/>
                <a:p>
                  <a:endParaRPr lang="de-DE"/>
                </a:p>
              </p:txBody>
            </p:sp>
            <p:sp>
              <p:nvSpPr>
                <p:cNvPr id="16415" name="Freeform 31"/>
                <p:cNvSpPr>
                  <a:spLocks/>
                </p:cNvSpPr>
                <p:nvPr/>
              </p:nvSpPr>
              <p:spPr bwMode="auto">
                <a:xfrm>
                  <a:off x="-673" y="3961"/>
                  <a:ext cx="32" cy="51"/>
                </a:xfrm>
                <a:custGeom>
                  <a:avLst/>
                  <a:gdLst/>
                  <a:ahLst/>
                  <a:cxnLst>
                    <a:cxn ang="0">
                      <a:pos x="0" y="103"/>
                    </a:cxn>
                    <a:cxn ang="0">
                      <a:pos x="65" y="0"/>
                    </a:cxn>
                    <a:cxn ang="0">
                      <a:pos x="54" y="99"/>
                    </a:cxn>
                    <a:cxn ang="0">
                      <a:pos x="0" y="103"/>
                    </a:cxn>
                  </a:cxnLst>
                  <a:rect l="0" t="0" r="r" b="b"/>
                  <a:pathLst>
                    <a:path w="65" h="103">
                      <a:moveTo>
                        <a:pt x="0" y="103"/>
                      </a:moveTo>
                      <a:lnTo>
                        <a:pt x="65" y="0"/>
                      </a:lnTo>
                      <a:lnTo>
                        <a:pt x="54" y="99"/>
                      </a:lnTo>
                      <a:lnTo>
                        <a:pt x="0" y="103"/>
                      </a:lnTo>
                      <a:close/>
                    </a:path>
                  </a:pathLst>
                </a:custGeom>
                <a:solidFill>
                  <a:srgbClr val="00FF59"/>
                </a:solidFill>
                <a:ln w="9525">
                  <a:noFill/>
                  <a:round/>
                  <a:headEnd/>
                  <a:tailEnd/>
                </a:ln>
              </p:spPr>
              <p:txBody>
                <a:bodyPr/>
                <a:lstStyle/>
                <a:p>
                  <a:endParaRPr lang="de-DE"/>
                </a:p>
              </p:txBody>
            </p:sp>
            <p:sp>
              <p:nvSpPr>
                <p:cNvPr id="16416" name="Freeform 32"/>
                <p:cNvSpPr>
                  <a:spLocks/>
                </p:cNvSpPr>
                <p:nvPr/>
              </p:nvSpPr>
              <p:spPr bwMode="auto">
                <a:xfrm>
                  <a:off x="-637" y="3971"/>
                  <a:ext cx="21" cy="32"/>
                </a:xfrm>
                <a:custGeom>
                  <a:avLst/>
                  <a:gdLst/>
                  <a:ahLst/>
                  <a:cxnLst>
                    <a:cxn ang="0">
                      <a:pos x="0" y="65"/>
                    </a:cxn>
                    <a:cxn ang="0">
                      <a:pos x="11" y="29"/>
                    </a:cxn>
                    <a:cxn ang="0">
                      <a:pos x="42" y="0"/>
                    </a:cxn>
                    <a:cxn ang="0">
                      <a:pos x="32" y="25"/>
                    </a:cxn>
                    <a:cxn ang="0">
                      <a:pos x="0" y="65"/>
                    </a:cxn>
                  </a:cxnLst>
                  <a:rect l="0" t="0" r="r" b="b"/>
                  <a:pathLst>
                    <a:path w="42" h="65">
                      <a:moveTo>
                        <a:pt x="0" y="65"/>
                      </a:moveTo>
                      <a:lnTo>
                        <a:pt x="11" y="29"/>
                      </a:lnTo>
                      <a:lnTo>
                        <a:pt x="42" y="0"/>
                      </a:lnTo>
                      <a:lnTo>
                        <a:pt x="32" y="25"/>
                      </a:lnTo>
                      <a:lnTo>
                        <a:pt x="0" y="65"/>
                      </a:lnTo>
                      <a:close/>
                    </a:path>
                  </a:pathLst>
                </a:custGeom>
                <a:solidFill>
                  <a:srgbClr val="00FF59"/>
                </a:solidFill>
                <a:ln w="9525">
                  <a:noFill/>
                  <a:round/>
                  <a:headEnd/>
                  <a:tailEnd/>
                </a:ln>
              </p:spPr>
              <p:txBody>
                <a:bodyPr/>
                <a:lstStyle/>
                <a:p>
                  <a:endParaRPr lang="de-DE"/>
                </a:p>
              </p:txBody>
            </p:sp>
            <p:sp>
              <p:nvSpPr>
                <p:cNvPr id="16417" name="Freeform 33"/>
                <p:cNvSpPr>
                  <a:spLocks/>
                </p:cNvSpPr>
                <p:nvPr/>
              </p:nvSpPr>
              <p:spPr bwMode="auto">
                <a:xfrm>
                  <a:off x="-859" y="3561"/>
                  <a:ext cx="24" cy="452"/>
                </a:xfrm>
                <a:custGeom>
                  <a:avLst/>
                  <a:gdLst/>
                  <a:ahLst/>
                  <a:cxnLst>
                    <a:cxn ang="0">
                      <a:pos x="0" y="905"/>
                    </a:cxn>
                    <a:cxn ang="0">
                      <a:pos x="34" y="0"/>
                    </a:cxn>
                    <a:cxn ang="0">
                      <a:pos x="34" y="0"/>
                    </a:cxn>
                    <a:cxn ang="0">
                      <a:pos x="36" y="2"/>
                    </a:cxn>
                    <a:cxn ang="0">
                      <a:pos x="42" y="4"/>
                    </a:cxn>
                    <a:cxn ang="0">
                      <a:pos x="48" y="0"/>
                    </a:cxn>
                    <a:cxn ang="0">
                      <a:pos x="42" y="905"/>
                    </a:cxn>
                    <a:cxn ang="0">
                      <a:pos x="0" y="905"/>
                    </a:cxn>
                  </a:cxnLst>
                  <a:rect l="0" t="0" r="r" b="b"/>
                  <a:pathLst>
                    <a:path w="48" h="905">
                      <a:moveTo>
                        <a:pt x="0" y="905"/>
                      </a:moveTo>
                      <a:lnTo>
                        <a:pt x="34" y="0"/>
                      </a:lnTo>
                      <a:lnTo>
                        <a:pt x="34" y="0"/>
                      </a:lnTo>
                      <a:lnTo>
                        <a:pt x="36" y="2"/>
                      </a:lnTo>
                      <a:lnTo>
                        <a:pt x="42" y="4"/>
                      </a:lnTo>
                      <a:lnTo>
                        <a:pt x="48" y="0"/>
                      </a:lnTo>
                      <a:lnTo>
                        <a:pt x="42" y="905"/>
                      </a:lnTo>
                      <a:lnTo>
                        <a:pt x="0" y="905"/>
                      </a:lnTo>
                      <a:close/>
                    </a:path>
                  </a:pathLst>
                </a:custGeom>
                <a:solidFill>
                  <a:srgbClr val="875900"/>
                </a:solidFill>
                <a:ln w="9525">
                  <a:noFill/>
                  <a:round/>
                  <a:headEnd/>
                  <a:tailEnd/>
                </a:ln>
              </p:spPr>
              <p:txBody>
                <a:bodyPr/>
                <a:lstStyle/>
                <a:p>
                  <a:endParaRPr lang="de-DE"/>
                </a:p>
              </p:txBody>
            </p:sp>
            <p:sp>
              <p:nvSpPr>
                <p:cNvPr id="16418" name="Freeform 34"/>
                <p:cNvSpPr>
                  <a:spLocks/>
                </p:cNvSpPr>
                <p:nvPr/>
              </p:nvSpPr>
              <p:spPr bwMode="auto">
                <a:xfrm>
                  <a:off x="-831" y="3549"/>
                  <a:ext cx="18" cy="463"/>
                </a:xfrm>
                <a:custGeom>
                  <a:avLst/>
                  <a:gdLst/>
                  <a:ahLst/>
                  <a:cxnLst>
                    <a:cxn ang="0">
                      <a:pos x="0" y="927"/>
                    </a:cxn>
                    <a:cxn ang="0">
                      <a:pos x="15" y="1"/>
                    </a:cxn>
                    <a:cxn ang="0">
                      <a:pos x="15" y="3"/>
                    </a:cxn>
                    <a:cxn ang="0">
                      <a:pos x="19" y="5"/>
                    </a:cxn>
                    <a:cxn ang="0">
                      <a:pos x="25" y="3"/>
                    </a:cxn>
                    <a:cxn ang="0">
                      <a:pos x="34" y="0"/>
                    </a:cxn>
                    <a:cxn ang="0">
                      <a:pos x="36" y="927"/>
                    </a:cxn>
                    <a:cxn ang="0">
                      <a:pos x="0" y="927"/>
                    </a:cxn>
                  </a:cxnLst>
                  <a:rect l="0" t="0" r="r" b="b"/>
                  <a:pathLst>
                    <a:path w="36" h="927">
                      <a:moveTo>
                        <a:pt x="0" y="927"/>
                      </a:moveTo>
                      <a:lnTo>
                        <a:pt x="15" y="1"/>
                      </a:lnTo>
                      <a:lnTo>
                        <a:pt x="15" y="3"/>
                      </a:lnTo>
                      <a:lnTo>
                        <a:pt x="19" y="5"/>
                      </a:lnTo>
                      <a:lnTo>
                        <a:pt x="25" y="3"/>
                      </a:lnTo>
                      <a:lnTo>
                        <a:pt x="34" y="0"/>
                      </a:lnTo>
                      <a:lnTo>
                        <a:pt x="36" y="927"/>
                      </a:lnTo>
                      <a:lnTo>
                        <a:pt x="0" y="927"/>
                      </a:lnTo>
                      <a:close/>
                    </a:path>
                  </a:pathLst>
                </a:custGeom>
                <a:solidFill>
                  <a:srgbClr val="875900"/>
                </a:solidFill>
                <a:ln w="9525">
                  <a:noFill/>
                  <a:round/>
                  <a:headEnd/>
                  <a:tailEnd/>
                </a:ln>
              </p:spPr>
              <p:txBody>
                <a:bodyPr/>
                <a:lstStyle/>
                <a:p>
                  <a:endParaRPr lang="de-DE"/>
                </a:p>
              </p:txBody>
            </p:sp>
            <p:sp>
              <p:nvSpPr>
                <p:cNvPr id="16419" name="Freeform 35"/>
                <p:cNvSpPr>
                  <a:spLocks/>
                </p:cNvSpPr>
                <p:nvPr/>
              </p:nvSpPr>
              <p:spPr bwMode="auto">
                <a:xfrm>
                  <a:off x="-809" y="3538"/>
                  <a:ext cx="18" cy="473"/>
                </a:xfrm>
                <a:custGeom>
                  <a:avLst/>
                  <a:gdLst/>
                  <a:ahLst/>
                  <a:cxnLst>
                    <a:cxn ang="0">
                      <a:pos x="6" y="944"/>
                    </a:cxn>
                    <a:cxn ang="0">
                      <a:pos x="0" y="7"/>
                    </a:cxn>
                    <a:cxn ang="0">
                      <a:pos x="11" y="0"/>
                    </a:cxn>
                    <a:cxn ang="0">
                      <a:pos x="19" y="719"/>
                    </a:cxn>
                    <a:cxn ang="0">
                      <a:pos x="34" y="940"/>
                    </a:cxn>
                    <a:cxn ang="0">
                      <a:pos x="6" y="944"/>
                    </a:cxn>
                  </a:cxnLst>
                  <a:rect l="0" t="0" r="r" b="b"/>
                  <a:pathLst>
                    <a:path w="34" h="944">
                      <a:moveTo>
                        <a:pt x="6" y="944"/>
                      </a:moveTo>
                      <a:lnTo>
                        <a:pt x="0" y="7"/>
                      </a:lnTo>
                      <a:lnTo>
                        <a:pt x="11" y="0"/>
                      </a:lnTo>
                      <a:lnTo>
                        <a:pt x="19" y="719"/>
                      </a:lnTo>
                      <a:lnTo>
                        <a:pt x="34" y="940"/>
                      </a:lnTo>
                      <a:lnTo>
                        <a:pt x="6" y="944"/>
                      </a:lnTo>
                      <a:close/>
                    </a:path>
                  </a:pathLst>
                </a:custGeom>
                <a:solidFill>
                  <a:srgbClr val="875900"/>
                </a:solidFill>
                <a:ln w="9525">
                  <a:noFill/>
                  <a:round/>
                  <a:headEnd/>
                  <a:tailEnd/>
                </a:ln>
              </p:spPr>
              <p:txBody>
                <a:bodyPr/>
                <a:lstStyle/>
                <a:p>
                  <a:endParaRPr lang="de-DE"/>
                </a:p>
              </p:txBody>
            </p:sp>
            <p:sp>
              <p:nvSpPr>
                <p:cNvPr id="16420" name="Freeform 36"/>
                <p:cNvSpPr>
                  <a:spLocks/>
                </p:cNvSpPr>
                <p:nvPr/>
              </p:nvSpPr>
              <p:spPr bwMode="auto">
                <a:xfrm>
                  <a:off x="-791" y="3579"/>
                  <a:ext cx="67" cy="64"/>
                </a:xfrm>
                <a:custGeom>
                  <a:avLst/>
                  <a:gdLst/>
                  <a:ahLst/>
                  <a:cxnLst>
                    <a:cxn ang="0">
                      <a:pos x="2" y="103"/>
                    </a:cxn>
                    <a:cxn ang="0">
                      <a:pos x="135" y="0"/>
                    </a:cxn>
                    <a:cxn ang="0">
                      <a:pos x="135" y="10"/>
                    </a:cxn>
                    <a:cxn ang="0">
                      <a:pos x="0" y="128"/>
                    </a:cxn>
                    <a:cxn ang="0">
                      <a:pos x="2" y="103"/>
                    </a:cxn>
                  </a:cxnLst>
                  <a:rect l="0" t="0" r="r" b="b"/>
                  <a:pathLst>
                    <a:path w="135" h="128">
                      <a:moveTo>
                        <a:pt x="2" y="103"/>
                      </a:moveTo>
                      <a:lnTo>
                        <a:pt x="135" y="0"/>
                      </a:lnTo>
                      <a:lnTo>
                        <a:pt x="135" y="10"/>
                      </a:lnTo>
                      <a:lnTo>
                        <a:pt x="0" y="128"/>
                      </a:lnTo>
                      <a:lnTo>
                        <a:pt x="2" y="103"/>
                      </a:lnTo>
                      <a:close/>
                    </a:path>
                  </a:pathLst>
                </a:custGeom>
                <a:solidFill>
                  <a:srgbClr val="875900"/>
                </a:solidFill>
                <a:ln w="9525">
                  <a:noFill/>
                  <a:round/>
                  <a:headEnd/>
                  <a:tailEnd/>
                </a:ln>
              </p:spPr>
              <p:txBody>
                <a:bodyPr/>
                <a:lstStyle/>
                <a:p>
                  <a:endParaRPr lang="de-DE"/>
                </a:p>
              </p:txBody>
            </p:sp>
            <p:sp>
              <p:nvSpPr>
                <p:cNvPr id="16421" name="Freeform 37"/>
                <p:cNvSpPr>
                  <a:spLocks/>
                </p:cNvSpPr>
                <p:nvPr/>
              </p:nvSpPr>
              <p:spPr bwMode="auto">
                <a:xfrm>
                  <a:off x="-938" y="3609"/>
                  <a:ext cx="79" cy="84"/>
                </a:xfrm>
                <a:custGeom>
                  <a:avLst/>
                  <a:gdLst/>
                  <a:ahLst/>
                  <a:cxnLst>
                    <a:cxn ang="0">
                      <a:pos x="158" y="170"/>
                    </a:cxn>
                    <a:cxn ang="0">
                      <a:pos x="154" y="132"/>
                    </a:cxn>
                    <a:cxn ang="0">
                      <a:pos x="7" y="0"/>
                    </a:cxn>
                    <a:cxn ang="0">
                      <a:pos x="0" y="27"/>
                    </a:cxn>
                    <a:cxn ang="0">
                      <a:pos x="158" y="170"/>
                    </a:cxn>
                  </a:cxnLst>
                  <a:rect l="0" t="0" r="r" b="b"/>
                  <a:pathLst>
                    <a:path w="158" h="170">
                      <a:moveTo>
                        <a:pt x="158" y="170"/>
                      </a:moveTo>
                      <a:lnTo>
                        <a:pt x="154" y="132"/>
                      </a:lnTo>
                      <a:lnTo>
                        <a:pt x="7" y="0"/>
                      </a:lnTo>
                      <a:lnTo>
                        <a:pt x="0" y="27"/>
                      </a:lnTo>
                      <a:lnTo>
                        <a:pt x="158" y="170"/>
                      </a:lnTo>
                      <a:close/>
                    </a:path>
                  </a:pathLst>
                </a:custGeom>
                <a:solidFill>
                  <a:srgbClr val="875900"/>
                </a:solidFill>
                <a:ln w="9525">
                  <a:noFill/>
                  <a:round/>
                  <a:headEnd/>
                  <a:tailEnd/>
                </a:ln>
              </p:spPr>
              <p:txBody>
                <a:bodyPr/>
                <a:lstStyle/>
                <a:p>
                  <a:endParaRPr lang="de-DE"/>
                </a:p>
              </p:txBody>
            </p:sp>
            <p:sp>
              <p:nvSpPr>
                <p:cNvPr id="16422" name="Freeform 38"/>
                <p:cNvSpPr>
                  <a:spLocks/>
                </p:cNvSpPr>
                <p:nvPr/>
              </p:nvSpPr>
              <p:spPr bwMode="auto">
                <a:xfrm>
                  <a:off x="-1173" y="3554"/>
                  <a:ext cx="231" cy="185"/>
                </a:xfrm>
                <a:custGeom>
                  <a:avLst/>
                  <a:gdLst/>
                  <a:ahLst/>
                  <a:cxnLst>
                    <a:cxn ang="0">
                      <a:pos x="442" y="268"/>
                    </a:cxn>
                    <a:cxn ang="0">
                      <a:pos x="434" y="276"/>
                    </a:cxn>
                    <a:cxn ang="0">
                      <a:pos x="413" y="295"/>
                    </a:cxn>
                    <a:cxn ang="0">
                      <a:pos x="383" y="318"/>
                    </a:cxn>
                    <a:cxn ang="0">
                      <a:pos x="343" y="337"/>
                    </a:cxn>
                    <a:cxn ang="0">
                      <a:pos x="225" y="366"/>
                    </a:cxn>
                    <a:cxn ang="0">
                      <a:pos x="230" y="347"/>
                    </a:cxn>
                    <a:cxn ang="0">
                      <a:pos x="238" y="316"/>
                    </a:cxn>
                    <a:cxn ang="0">
                      <a:pos x="246" y="280"/>
                    </a:cxn>
                    <a:cxn ang="0">
                      <a:pos x="251" y="259"/>
                    </a:cxn>
                    <a:cxn ang="0">
                      <a:pos x="253"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59" y="162"/>
                    </a:cxn>
                    <a:cxn ang="0">
                      <a:pos x="40" y="150"/>
                    </a:cxn>
                    <a:cxn ang="0">
                      <a:pos x="30" y="145"/>
                    </a:cxn>
                    <a:cxn ang="0">
                      <a:pos x="19" y="133"/>
                    </a:cxn>
                    <a:cxn ang="0">
                      <a:pos x="6" y="112"/>
                    </a:cxn>
                    <a:cxn ang="0">
                      <a:pos x="4" y="97"/>
                    </a:cxn>
                    <a:cxn ang="0">
                      <a:pos x="25"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5" y="8"/>
                    </a:cxn>
                    <a:cxn ang="0">
                      <a:pos x="364" y="13"/>
                    </a:cxn>
                    <a:cxn ang="0">
                      <a:pos x="379" y="27"/>
                    </a:cxn>
                    <a:cxn ang="0">
                      <a:pos x="404" y="49"/>
                    </a:cxn>
                    <a:cxn ang="0">
                      <a:pos x="427" y="78"/>
                    </a:cxn>
                    <a:cxn ang="0">
                      <a:pos x="461" y="95"/>
                    </a:cxn>
                  </a:cxnLst>
                  <a:rect l="0" t="0" r="r" b="b"/>
                  <a:pathLst>
                    <a:path w="461" h="369">
                      <a:moveTo>
                        <a:pt x="448" y="126"/>
                      </a:moveTo>
                      <a:lnTo>
                        <a:pt x="442" y="268"/>
                      </a:lnTo>
                      <a:lnTo>
                        <a:pt x="440" y="270"/>
                      </a:lnTo>
                      <a:lnTo>
                        <a:pt x="434" y="276"/>
                      </a:lnTo>
                      <a:lnTo>
                        <a:pt x="425" y="286"/>
                      </a:lnTo>
                      <a:lnTo>
                        <a:pt x="413" y="295"/>
                      </a:lnTo>
                      <a:lnTo>
                        <a:pt x="398" y="305"/>
                      </a:lnTo>
                      <a:lnTo>
                        <a:pt x="383" y="318"/>
                      </a:lnTo>
                      <a:lnTo>
                        <a:pt x="364" y="327"/>
                      </a:lnTo>
                      <a:lnTo>
                        <a:pt x="343" y="337"/>
                      </a:lnTo>
                      <a:lnTo>
                        <a:pt x="225" y="369"/>
                      </a:lnTo>
                      <a:lnTo>
                        <a:pt x="225" y="366"/>
                      </a:lnTo>
                      <a:lnTo>
                        <a:pt x="229" y="358"/>
                      </a:lnTo>
                      <a:lnTo>
                        <a:pt x="230" y="347"/>
                      </a:lnTo>
                      <a:lnTo>
                        <a:pt x="234" y="331"/>
                      </a:lnTo>
                      <a:lnTo>
                        <a:pt x="238" y="316"/>
                      </a:lnTo>
                      <a:lnTo>
                        <a:pt x="244" y="297"/>
                      </a:lnTo>
                      <a:lnTo>
                        <a:pt x="246" y="280"/>
                      </a:lnTo>
                      <a:lnTo>
                        <a:pt x="250" y="263"/>
                      </a:lnTo>
                      <a:lnTo>
                        <a:pt x="251" y="259"/>
                      </a:lnTo>
                      <a:lnTo>
                        <a:pt x="251" y="249"/>
                      </a:lnTo>
                      <a:lnTo>
                        <a:pt x="253" y="236"/>
                      </a:lnTo>
                      <a:lnTo>
                        <a:pt x="257" y="219"/>
                      </a:lnTo>
                      <a:lnTo>
                        <a:pt x="263" y="204"/>
                      </a:lnTo>
                      <a:lnTo>
                        <a:pt x="269" y="187"/>
                      </a:lnTo>
                      <a:lnTo>
                        <a:pt x="276" y="173"/>
                      </a:lnTo>
                      <a:lnTo>
                        <a:pt x="286" y="166"/>
                      </a:lnTo>
                      <a:lnTo>
                        <a:pt x="282" y="166"/>
                      </a:lnTo>
                      <a:lnTo>
                        <a:pt x="272" y="168"/>
                      </a:lnTo>
                      <a:lnTo>
                        <a:pt x="259" y="169"/>
                      </a:lnTo>
                      <a:lnTo>
                        <a:pt x="240" y="171"/>
                      </a:lnTo>
                      <a:lnTo>
                        <a:pt x="221" y="173"/>
                      </a:lnTo>
                      <a:lnTo>
                        <a:pt x="200" y="175"/>
                      </a:lnTo>
                      <a:lnTo>
                        <a:pt x="181" y="177"/>
                      </a:lnTo>
                      <a:lnTo>
                        <a:pt x="162" y="177"/>
                      </a:lnTo>
                      <a:lnTo>
                        <a:pt x="160" y="177"/>
                      </a:lnTo>
                      <a:lnTo>
                        <a:pt x="150" y="179"/>
                      </a:lnTo>
                      <a:lnTo>
                        <a:pt x="137" y="179"/>
                      </a:lnTo>
                      <a:lnTo>
                        <a:pt x="120" y="177"/>
                      </a:lnTo>
                      <a:lnTo>
                        <a:pt x="101" y="175"/>
                      </a:lnTo>
                      <a:lnTo>
                        <a:pt x="80" y="171"/>
                      </a:lnTo>
                      <a:lnTo>
                        <a:pt x="59" y="162"/>
                      </a:lnTo>
                      <a:lnTo>
                        <a:pt x="40" y="152"/>
                      </a:lnTo>
                      <a:lnTo>
                        <a:pt x="40" y="150"/>
                      </a:lnTo>
                      <a:lnTo>
                        <a:pt x="36" y="148"/>
                      </a:lnTo>
                      <a:lnTo>
                        <a:pt x="30" y="145"/>
                      </a:lnTo>
                      <a:lnTo>
                        <a:pt x="25" y="139"/>
                      </a:lnTo>
                      <a:lnTo>
                        <a:pt x="19" y="133"/>
                      </a:lnTo>
                      <a:lnTo>
                        <a:pt x="13" y="124"/>
                      </a:lnTo>
                      <a:lnTo>
                        <a:pt x="6" y="112"/>
                      </a:lnTo>
                      <a:lnTo>
                        <a:pt x="0" y="99"/>
                      </a:lnTo>
                      <a:lnTo>
                        <a:pt x="4" y="97"/>
                      </a:lnTo>
                      <a:lnTo>
                        <a:pt x="11" y="91"/>
                      </a:lnTo>
                      <a:lnTo>
                        <a:pt x="25" y="86"/>
                      </a:lnTo>
                      <a:lnTo>
                        <a:pt x="40" y="76"/>
                      </a:lnTo>
                      <a:lnTo>
                        <a:pt x="59" y="67"/>
                      </a:lnTo>
                      <a:lnTo>
                        <a:pt x="78" y="57"/>
                      </a:lnTo>
                      <a:lnTo>
                        <a:pt x="95" y="48"/>
                      </a:lnTo>
                      <a:lnTo>
                        <a:pt x="112" y="38"/>
                      </a:lnTo>
                      <a:lnTo>
                        <a:pt x="114" y="36"/>
                      </a:lnTo>
                      <a:lnTo>
                        <a:pt x="124" y="32"/>
                      </a:lnTo>
                      <a:lnTo>
                        <a:pt x="137" y="27"/>
                      </a:lnTo>
                      <a:lnTo>
                        <a:pt x="154" y="19"/>
                      </a:lnTo>
                      <a:lnTo>
                        <a:pt x="173" y="13"/>
                      </a:lnTo>
                      <a:lnTo>
                        <a:pt x="192" y="8"/>
                      </a:lnTo>
                      <a:lnTo>
                        <a:pt x="213" y="2"/>
                      </a:lnTo>
                      <a:lnTo>
                        <a:pt x="232" y="0"/>
                      </a:lnTo>
                      <a:lnTo>
                        <a:pt x="236" y="0"/>
                      </a:lnTo>
                      <a:lnTo>
                        <a:pt x="246" y="0"/>
                      </a:lnTo>
                      <a:lnTo>
                        <a:pt x="263" y="0"/>
                      </a:lnTo>
                      <a:lnTo>
                        <a:pt x="284" y="0"/>
                      </a:lnTo>
                      <a:lnTo>
                        <a:pt x="305" y="0"/>
                      </a:lnTo>
                      <a:lnTo>
                        <a:pt x="326" y="4"/>
                      </a:lnTo>
                      <a:lnTo>
                        <a:pt x="345" y="8"/>
                      </a:lnTo>
                      <a:lnTo>
                        <a:pt x="362" y="13"/>
                      </a:lnTo>
                      <a:lnTo>
                        <a:pt x="364" y="13"/>
                      </a:lnTo>
                      <a:lnTo>
                        <a:pt x="372" y="19"/>
                      </a:lnTo>
                      <a:lnTo>
                        <a:pt x="379" y="27"/>
                      </a:lnTo>
                      <a:lnTo>
                        <a:pt x="391" y="36"/>
                      </a:lnTo>
                      <a:lnTo>
                        <a:pt x="404" y="49"/>
                      </a:lnTo>
                      <a:lnTo>
                        <a:pt x="415" y="63"/>
                      </a:lnTo>
                      <a:lnTo>
                        <a:pt x="427" y="78"/>
                      </a:lnTo>
                      <a:lnTo>
                        <a:pt x="436" y="93"/>
                      </a:lnTo>
                      <a:lnTo>
                        <a:pt x="461" y="95"/>
                      </a:lnTo>
                      <a:lnTo>
                        <a:pt x="448" y="126"/>
                      </a:lnTo>
                      <a:close/>
                    </a:path>
                  </a:pathLst>
                </a:custGeom>
                <a:solidFill>
                  <a:srgbClr val="000000"/>
                </a:solidFill>
                <a:ln w="9525">
                  <a:noFill/>
                  <a:round/>
                  <a:headEnd/>
                  <a:tailEnd/>
                </a:ln>
              </p:spPr>
              <p:txBody>
                <a:bodyPr/>
                <a:lstStyle/>
                <a:p>
                  <a:endParaRPr lang="de-DE"/>
                </a:p>
              </p:txBody>
            </p:sp>
            <p:sp>
              <p:nvSpPr>
                <p:cNvPr id="16423" name="Freeform 39"/>
                <p:cNvSpPr>
                  <a:spLocks/>
                </p:cNvSpPr>
                <p:nvPr/>
              </p:nvSpPr>
              <p:spPr bwMode="auto">
                <a:xfrm>
                  <a:off x="-985" y="3491"/>
                  <a:ext cx="65" cy="98"/>
                </a:xfrm>
                <a:custGeom>
                  <a:avLst/>
                  <a:gdLst/>
                  <a:ahLst/>
                  <a:cxnLst>
                    <a:cxn ang="0">
                      <a:pos x="77" y="196"/>
                    </a:cxn>
                    <a:cxn ang="0">
                      <a:pos x="75" y="195"/>
                    </a:cxn>
                    <a:cxn ang="0">
                      <a:pos x="67" y="189"/>
                    </a:cxn>
                    <a:cxn ang="0">
                      <a:pos x="56" y="181"/>
                    </a:cxn>
                    <a:cxn ang="0">
                      <a:pos x="44" y="170"/>
                    </a:cxn>
                    <a:cxn ang="0">
                      <a:pos x="33" y="158"/>
                    </a:cxn>
                    <a:cxn ang="0">
                      <a:pos x="21" y="145"/>
                    </a:cxn>
                    <a:cxn ang="0">
                      <a:pos x="12" y="132"/>
                    </a:cxn>
                    <a:cxn ang="0">
                      <a:pos x="8" y="120"/>
                    </a:cxn>
                    <a:cxn ang="0">
                      <a:pos x="6" y="111"/>
                    </a:cxn>
                    <a:cxn ang="0">
                      <a:pos x="2" y="90"/>
                    </a:cxn>
                    <a:cxn ang="0">
                      <a:pos x="0" y="63"/>
                    </a:cxn>
                    <a:cxn ang="0">
                      <a:pos x="4" y="38"/>
                    </a:cxn>
                    <a:cxn ang="0">
                      <a:pos x="29" y="0"/>
                    </a:cxn>
                    <a:cxn ang="0">
                      <a:pos x="130" y="77"/>
                    </a:cxn>
                    <a:cxn ang="0">
                      <a:pos x="77" y="196"/>
                    </a:cxn>
                  </a:cxnLst>
                  <a:rect l="0" t="0" r="r" b="b"/>
                  <a:pathLst>
                    <a:path w="130" h="196">
                      <a:moveTo>
                        <a:pt x="77" y="196"/>
                      </a:moveTo>
                      <a:lnTo>
                        <a:pt x="75" y="195"/>
                      </a:lnTo>
                      <a:lnTo>
                        <a:pt x="67" y="189"/>
                      </a:lnTo>
                      <a:lnTo>
                        <a:pt x="56" y="181"/>
                      </a:lnTo>
                      <a:lnTo>
                        <a:pt x="44" y="170"/>
                      </a:lnTo>
                      <a:lnTo>
                        <a:pt x="33" y="158"/>
                      </a:lnTo>
                      <a:lnTo>
                        <a:pt x="21" y="145"/>
                      </a:lnTo>
                      <a:lnTo>
                        <a:pt x="12" y="132"/>
                      </a:lnTo>
                      <a:lnTo>
                        <a:pt x="8" y="120"/>
                      </a:lnTo>
                      <a:lnTo>
                        <a:pt x="6" y="111"/>
                      </a:lnTo>
                      <a:lnTo>
                        <a:pt x="2" y="90"/>
                      </a:lnTo>
                      <a:lnTo>
                        <a:pt x="0" y="63"/>
                      </a:lnTo>
                      <a:lnTo>
                        <a:pt x="4" y="38"/>
                      </a:lnTo>
                      <a:lnTo>
                        <a:pt x="29" y="0"/>
                      </a:lnTo>
                      <a:lnTo>
                        <a:pt x="130" y="77"/>
                      </a:lnTo>
                      <a:lnTo>
                        <a:pt x="77" y="196"/>
                      </a:lnTo>
                      <a:close/>
                    </a:path>
                  </a:pathLst>
                </a:custGeom>
                <a:solidFill>
                  <a:srgbClr val="000000"/>
                </a:solidFill>
                <a:ln w="9525">
                  <a:noFill/>
                  <a:round/>
                  <a:headEnd/>
                  <a:tailEnd/>
                </a:ln>
              </p:spPr>
              <p:txBody>
                <a:bodyPr/>
                <a:lstStyle/>
                <a:p>
                  <a:endParaRPr lang="de-DE"/>
                </a:p>
              </p:txBody>
            </p:sp>
            <p:sp>
              <p:nvSpPr>
                <p:cNvPr id="16424" name="Freeform 40"/>
                <p:cNvSpPr>
                  <a:spLocks/>
                </p:cNvSpPr>
                <p:nvPr/>
              </p:nvSpPr>
              <p:spPr bwMode="auto">
                <a:xfrm>
                  <a:off x="-1099" y="3431"/>
                  <a:ext cx="102" cy="116"/>
                </a:xfrm>
                <a:custGeom>
                  <a:avLst/>
                  <a:gdLst/>
                  <a:ahLst/>
                  <a:cxnLst>
                    <a:cxn ang="0">
                      <a:pos x="204" y="233"/>
                    </a:cxn>
                    <a:cxn ang="0">
                      <a:pos x="204" y="229"/>
                    </a:cxn>
                    <a:cxn ang="0">
                      <a:pos x="202" y="216"/>
                    </a:cxn>
                    <a:cxn ang="0">
                      <a:pos x="198" y="195"/>
                    </a:cxn>
                    <a:cxn ang="0">
                      <a:pos x="194" y="170"/>
                    </a:cxn>
                    <a:cxn ang="0">
                      <a:pos x="188" y="143"/>
                    </a:cxn>
                    <a:cxn ang="0">
                      <a:pos x="179" y="115"/>
                    </a:cxn>
                    <a:cxn ang="0">
                      <a:pos x="167" y="90"/>
                    </a:cxn>
                    <a:cxn ang="0">
                      <a:pos x="152" y="67"/>
                    </a:cxn>
                    <a:cxn ang="0">
                      <a:pos x="152" y="65"/>
                    </a:cxn>
                    <a:cxn ang="0">
                      <a:pos x="150" y="61"/>
                    </a:cxn>
                    <a:cxn ang="0">
                      <a:pos x="144" y="56"/>
                    </a:cxn>
                    <a:cxn ang="0">
                      <a:pos x="141" y="50"/>
                    </a:cxn>
                    <a:cxn ang="0">
                      <a:pos x="133" y="42"/>
                    </a:cxn>
                    <a:cxn ang="0">
                      <a:pos x="125" y="35"/>
                    </a:cxn>
                    <a:cxn ang="0">
                      <a:pos x="114" y="27"/>
                    </a:cxn>
                    <a:cxn ang="0">
                      <a:pos x="101" y="18"/>
                    </a:cxn>
                    <a:cxn ang="0">
                      <a:pos x="99" y="18"/>
                    </a:cxn>
                    <a:cxn ang="0">
                      <a:pos x="91" y="16"/>
                    </a:cxn>
                    <a:cxn ang="0">
                      <a:pos x="80" y="12"/>
                    </a:cxn>
                    <a:cxn ang="0">
                      <a:pos x="66" y="8"/>
                    </a:cxn>
                    <a:cxn ang="0">
                      <a:pos x="51" y="4"/>
                    </a:cxn>
                    <a:cxn ang="0">
                      <a:pos x="34" y="2"/>
                    </a:cxn>
                    <a:cxn ang="0">
                      <a:pos x="17" y="0"/>
                    </a:cxn>
                    <a:cxn ang="0">
                      <a:pos x="2" y="2"/>
                    </a:cxn>
                    <a:cxn ang="0">
                      <a:pos x="0" y="12"/>
                    </a:cxn>
                    <a:cxn ang="0">
                      <a:pos x="0" y="38"/>
                    </a:cxn>
                    <a:cxn ang="0">
                      <a:pos x="3" y="69"/>
                    </a:cxn>
                    <a:cxn ang="0">
                      <a:pos x="13" y="99"/>
                    </a:cxn>
                    <a:cxn ang="0">
                      <a:pos x="13" y="101"/>
                    </a:cxn>
                    <a:cxn ang="0">
                      <a:pos x="17" y="105"/>
                    </a:cxn>
                    <a:cxn ang="0">
                      <a:pos x="21" y="113"/>
                    </a:cxn>
                    <a:cxn ang="0">
                      <a:pos x="26" y="122"/>
                    </a:cxn>
                    <a:cxn ang="0">
                      <a:pos x="36" y="134"/>
                    </a:cxn>
                    <a:cxn ang="0">
                      <a:pos x="45" y="147"/>
                    </a:cxn>
                    <a:cxn ang="0">
                      <a:pos x="61" y="160"/>
                    </a:cxn>
                    <a:cxn ang="0">
                      <a:pos x="78" y="174"/>
                    </a:cxn>
                    <a:cxn ang="0">
                      <a:pos x="80" y="176"/>
                    </a:cxn>
                    <a:cxn ang="0">
                      <a:pos x="89" y="179"/>
                    </a:cxn>
                    <a:cxn ang="0">
                      <a:pos x="101" y="185"/>
                    </a:cxn>
                    <a:cxn ang="0">
                      <a:pos x="118" y="195"/>
                    </a:cxn>
                    <a:cxn ang="0">
                      <a:pos x="137" y="204"/>
                    </a:cxn>
                    <a:cxn ang="0">
                      <a:pos x="158" y="214"/>
                    </a:cxn>
                    <a:cxn ang="0">
                      <a:pos x="179" y="223"/>
                    </a:cxn>
                    <a:cxn ang="0">
                      <a:pos x="204" y="233"/>
                    </a:cxn>
                  </a:cxnLst>
                  <a:rect l="0" t="0" r="r" b="b"/>
                  <a:pathLst>
                    <a:path w="204" h="233">
                      <a:moveTo>
                        <a:pt x="204" y="233"/>
                      </a:moveTo>
                      <a:lnTo>
                        <a:pt x="204" y="229"/>
                      </a:lnTo>
                      <a:lnTo>
                        <a:pt x="202" y="216"/>
                      </a:lnTo>
                      <a:lnTo>
                        <a:pt x="198" y="195"/>
                      </a:lnTo>
                      <a:lnTo>
                        <a:pt x="194" y="170"/>
                      </a:lnTo>
                      <a:lnTo>
                        <a:pt x="188" y="143"/>
                      </a:lnTo>
                      <a:lnTo>
                        <a:pt x="179" y="115"/>
                      </a:lnTo>
                      <a:lnTo>
                        <a:pt x="167" y="90"/>
                      </a:lnTo>
                      <a:lnTo>
                        <a:pt x="152" y="67"/>
                      </a:lnTo>
                      <a:lnTo>
                        <a:pt x="152" y="65"/>
                      </a:lnTo>
                      <a:lnTo>
                        <a:pt x="150" y="61"/>
                      </a:lnTo>
                      <a:lnTo>
                        <a:pt x="144" y="56"/>
                      </a:lnTo>
                      <a:lnTo>
                        <a:pt x="141" y="50"/>
                      </a:lnTo>
                      <a:lnTo>
                        <a:pt x="133" y="42"/>
                      </a:lnTo>
                      <a:lnTo>
                        <a:pt x="125" y="35"/>
                      </a:lnTo>
                      <a:lnTo>
                        <a:pt x="114" y="27"/>
                      </a:lnTo>
                      <a:lnTo>
                        <a:pt x="101" y="18"/>
                      </a:lnTo>
                      <a:lnTo>
                        <a:pt x="99" y="18"/>
                      </a:lnTo>
                      <a:lnTo>
                        <a:pt x="91" y="16"/>
                      </a:lnTo>
                      <a:lnTo>
                        <a:pt x="80" y="12"/>
                      </a:lnTo>
                      <a:lnTo>
                        <a:pt x="66" y="8"/>
                      </a:lnTo>
                      <a:lnTo>
                        <a:pt x="51" y="4"/>
                      </a:lnTo>
                      <a:lnTo>
                        <a:pt x="34" y="2"/>
                      </a:lnTo>
                      <a:lnTo>
                        <a:pt x="17" y="0"/>
                      </a:lnTo>
                      <a:lnTo>
                        <a:pt x="2" y="2"/>
                      </a:lnTo>
                      <a:lnTo>
                        <a:pt x="0" y="12"/>
                      </a:lnTo>
                      <a:lnTo>
                        <a:pt x="0" y="38"/>
                      </a:lnTo>
                      <a:lnTo>
                        <a:pt x="3" y="69"/>
                      </a:lnTo>
                      <a:lnTo>
                        <a:pt x="13" y="99"/>
                      </a:lnTo>
                      <a:lnTo>
                        <a:pt x="13" y="101"/>
                      </a:lnTo>
                      <a:lnTo>
                        <a:pt x="17" y="105"/>
                      </a:lnTo>
                      <a:lnTo>
                        <a:pt x="21" y="113"/>
                      </a:lnTo>
                      <a:lnTo>
                        <a:pt x="26" y="122"/>
                      </a:lnTo>
                      <a:lnTo>
                        <a:pt x="36" y="134"/>
                      </a:lnTo>
                      <a:lnTo>
                        <a:pt x="45" y="147"/>
                      </a:lnTo>
                      <a:lnTo>
                        <a:pt x="61" y="160"/>
                      </a:lnTo>
                      <a:lnTo>
                        <a:pt x="78" y="174"/>
                      </a:lnTo>
                      <a:lnTo>
                        <a:pt x="80" y="176"/>
                      </a:lnTo>
                      <a:lnTo>
                        <a:pt x="89" y="179"/>
                      </a:lnTo>
                      <a:lnTo>
                        <a:pt x="101" y="185"/>
                      </a:lnTo>
                      <a:lnTo>
                        <a:pt x="118" y="195"/>
                      </a:lnTo>
                      <a:lnTo>
                        <a:pt x="137" y="204"/>
                      </a:lnTo>
                      <a:lnTo>
                        <a:pt x="158" y="214"/>
                      </a:lnTo>
                      <a:lnTo>
                        <a:pt x="179" y="223"/>
                      </a:lnTo>
                      <a:lnTo>
                        <a:pt x="204" y="233"/>
                      </a:lnTo>
                      <a:close/>
                    </a:path>
                  </a:pathLst>
                </a:custGeom>
                <a:solidFill>
                  <a:srgbClr val="000000"/>
                </a:solidFill>
                <a:ln w="9525">
                  <a:noFill/>
                  <a:round/>
                  <a:headEnd/>
                  <a:tailEnd/>
                </a:ln>
              </p:spPr>
              <p:txBody>
                <a:bodyPr/>
                <a:lstStyle/>
                <a:p>
                  <a:endParaRPr lang="de-DE"/>
                </a:p>
              </p:txBody>
            </p:sp>
            <p:sp>
              <p:nvSpPr>
                <p:cNvPr id="16425" name="Freeform 41"/>
                <p:cNvSpPr>
                  <a:spLocks/>
                </p:cNvSpPr>
                <p:nvPr/>
              </p:nvSpPr>
              <p:spPr bwMode="auto">
                <a:xfrm>
                  <a:off x="-1172" y="3556"/>
                  <a:ext cx="221" cy="181"/>
                </a:xfrm>
                <a:custGeom>
                  <a:avLst/>
                  <a:gdLst/>
                  <a:ahLst/>
                  <a:cxnLst>
                    <a:cxn ang="0">
                      <a:pos x="381" y="30"/>
                    </a:cxn>
                    <a:cxn ang="0">
                      <a:pos x="377" y="24"/>
                    </a:cxn>
                    <a:cxn ang="0">
                      <a:pos x="366" y="17"/>
                    </a:cxn>
                    <a:cxn ang="0">
                      <a:pos x="349" y="5"/>
                    </a:cxn>
                    <a:cxn ang="0">
                      <a:pos x="328" y="0"/>
                    </a:cxn>
                    <a:cxn ang="0">
                      <a:pos x="324" y="0"/>
                    </a:cxn>
                    <a:cxn ang="0">
                      <a:pos x="310" y="0"/>
                    </a:cxn>
                    <a:cxn ang="0">
                      <a:pos x="295" y="0"/>
                    </a:cxn>
                    <a:cxn ang="0">
                      <a:pos x="274" y="0"/>
                    </a:cxn>
                    <a:cxn ang="0">
                      <a:pos x="251" y="0"/>
                    </a:cxn>
                    <a:cxn ang="0">
                      <a:pos x="228" y="2"/>
                    </a:cxn>
                    <a:cxn ang="0">
                      <a:pos x="206" y="5"/>
                    </a:cxn>
                    <a:cxn ang="0">
                      <a:pos x="188" y="9"/>
                    </a:cxn>
                    <a:cxn ang="0">
                      <a:pos x="177" y="13"/>
                    </a:cxn>
                    <a:cxn ang="0">
                      <a:pos x="150" y="23"/>
                    </a:cxn>
                    <a:cxn ang="0">
                      <a:pos x="114" y="36"/>
                    </a:cxn>
                    <a:cxn ang="0">
                      <a:pos x="82" y="49"/>
                    </a:cxn>
                    <a:cxn ang="0">
                      <a:pos x="70" y="55"/>
                    </a:cxn>
                    <a:cxn ang="0">
                      <a:pos x="47" y="66"/>
                    </a:cxn>
                    <a:cxn ang="0">
                      <a:pos x="21" y="82"/>
                    </a:cxn>
                    <a:cxn ang="0">
                      <a:pos x="0" y="97"/>
                    </a:cxn>
                    <a:cxn ang="0">
                      <a:pos x="0" y="101"/>
                    </a:cxn>
                    <a:cxn ang="0">
                      <a:pos x="4" y="110"/>
                    </a:cxn>
                    <a:cxn ang="0">
                      <a:pos x="11" y="124"/>
                    </a:cxn>
                    <a:cxn ang="0">
                      <a:pos x="26" y="141"/>
                    </a:cxn>
                    <a:cxn ang="0">
                      <a:pos x="34" y="146"/>
                    </a:cxn>
                    <a:cxn ang="0">
                      <a:pos x="55" y="158"/>
                    </a:cxn>
                    <a:cxn ang="0">
                      <a:pos x="84" y="169"/>
                    </a:cxn>
                    <a:cxn ang="0">
                      <a:pos x="116" y="175"/>
                    </a:cxn>
                    <a:cxn ang="0">
                      <a:pos x="120" y="175"/>
                    </a:cxn>
                    <a:cxn ang="0">
                      <a:pos x="131" y="175"/>
                    </a:cxn>
                    <a:cxn ang="0">
                      <a:pos x="148" y="175"/>
                    </a:cxn>
                    <a:cxn ang="0">
                      <a:pos x="171" y="173"/>
                    </a:cxn>
                    <a:cxn ang="0">
                      <a:pos x="196" y="171"/>
                    </a:cxn>
                    <a:cxn ang="0">
                      <a:pos x="227" y="167"/>
                    </a:cxn>
                    <a:cxn ang="0">
                      <a:pos x="257" y="162"/>
                    </a:cxn>
                    <a:cxn ang="0">
                      <a:pos x="288" y="156"/>
                    </a:cxn>
                    <a:cxn ang="0">
                      <a:pos x="284" y="162"/>
                    </a:cxn>
                    <a:cxn ang="0">
                      <a:pos x="276" y="175"/>
                    </a:cxn>
                    <a:cxn ang="0">
                      <a:pos x="263" y="204"/>
                    </a:cxn>
                    <a:cxn ang="0">
                      <a:pos x="249" y="249"/>
                    </a:cxn>
                    <a:cxn ang="0">
                      <a:pos x="295" y="341"/>
                    </a:cxn>
                    <a:cxn ang="0">
                      <a:pos x="303" y="339"/>
                    </a:cxn>
                    <a:cxn ang="0">
                      <a:pos x="328" y="331"/>
                    </a:cxn>
                    <a:cxn ang="0">
                      <a:pos x="358" y="320"/>
                    </a:cxn>
                    <a:cxn ang="0">
                      <a:pos x="387" y="304"/>
                    </a:cxn>
                    <a:cxn ang="0">
                      <a:pos x="442" y="129"/>
                    </a:cxn>
                    <a:cxn ang="0">
                      <a:pos x="440" y="116"/>
                    </a:cxn>
                    <a:cxn ang="0">
                      <a:pos x="434" y="87"/>
                    </a:cxn>
                  </a:cxnLst>
                  <a:rect l="0" t="0" r="r" b="b"/>
                  <a:pathLst>
                    <a:path w="442" h="362">
                      <a:moveTo>
                        <a:pt x="434" y="87"/>
                      </a:moveTo>
                      <a:lnTo>
                        <a:pt x="381" y="30"/>
                      </a:lnTo>
                      <a:lnTo>
                        <a:pt x="379" y="28"/>
                      </a:lnTo>
                      <a:lnTo>
                        <a:pt x="377" y="24"/>
                      </a:lnTo>
                      <a:lnTo>
                        <a:pt x="371" y="21"/>
                      </a:lnTo>
                      <a:lnTo>
                        <a:pt x="366" y="17"/>
                      </a:lnTo>
                      <a:lnTo>
                        <a:pt x="356" y="11"/>
                      </a:lnTo>
                      <a:lnTo>
                        <a:pt x="349" y="5"/>
                      </a:lnTo>
                      <a:lnTo>
                        <a:pt x="337" y="2"/>
                      </a:lnTo>
                      <a:lnTo>
                        <a:pt x="328" y="0"/>
                      </a:lnTo>
                      <a:lnTo>
                        <a:pt x="326" y="0"/>
                      </a:lnTo>
                      <a:lnTo>
                        <a:pt x="324" y="0"/>
                      </a:lnTo>
                      <a:lnTo>
                        <a:pt x="318" y="0"/>
                      </a:lnTo>
                      <a:lnTo>
                        <a:pt x="310" y="0"/>
                      </a:lnTo>
                      <a:lnTo>
                        <a:pt x="303" y="0"/>
                      </a:lnTo>
                      <a:lnTo>
                        <a:pt x="295" y="0"/>
                      </a:lnTo>
                      <a:lnTo>
                        <a:pt x="284" y="0"/>
                      </a:lnTo>
                      <a:lnTo>
                        <a:pt x="274" y="0"/>
                      </a:lnTo>
                      <a:lnTo>
                        <a:pt x="263" y="0"/>
                      </a:lnTo>
                      <a:lnTo>
                        <a:pt x="251" y="0"/>
                      </a:lnTo>
                      <a:lnTo>
                        <a:pt x="240" y="2"/>
                      </a:lnTo>
                      <a:lnTo>
                        <a:pt x="228" y="2"/>
                      </a:lnTo>
                      <a:lnTo>
                        <a:pt x="217" y="4"/>
                      </a:lnTo>
                      <a:lnTo>
                        <a:pt x="206" y="5"/>
                      </a:lnTo>
                      <a:lnTo>
                        <a:pt x="196" y="7"/>
                      </a:lnTo>
                      <a:lnTo>
                        <a:pt x="188" y="9"/>
                      </a:lnTo>
                      <a:lnTo>
                        <a:pt x="185" y="9"/>
                      </a:lnTo>
                      <a:lnTo>
                        <a:pt x="177" y="13"/>
                      </a:lnTo>
                      <a:lnTo>
                        <a:pt x="164" y="17"/>
                      </a:lnTo>
                      <a:lnTo>
                        <a:pt x="150" y="23"/>
                      </a:lnTo>
                      <a:lnTo>
                        <a:pt x="133" y="30"/>
                      </a:lnTo>
                      <a:lnTo>
                        <a:pt x="114" y="36"/>
                      </a:lnTo>
                      <a:lnTo>
                        <a:pt x="97" y="44"/>
                      </a:lnTo>
                      <a:lnTo>
                        <a:pt x="82" y="49"/>
                      </a:lnTo>
                      <a:lnTo>
                        <a:pt x="78" y="51"/>
                      </a:lnTo>
                      <a:lnTo>
                        <a:pt x="70" y="55"/>
                      </a:lnTo>
                      <a:lnTo>
                        <a:pt x="61" y="61"/>
                      </a:lnTo>
                      <a:lnTo>
                        <a:pt x="47" y="66"/>
                      </a:lnTo>
                      <a:lnTo>
                        <a:pt x="34" y="74"/>
                      </a:lnTo>
                      <a:lnTo>
                        <a:pt x="21" y="82"/>
                      </a:lnTo>
                      <a:lnTo>
                        <a:pt x="9" y="89"/>
                      </a:lnTo>
                      <a:lnTo>
                        <a:pt x="0" y="97"/>
                      </a:lnTo>
                      <a:lnTo>
                        <a:pt x="0" y="97"/>
                      </a:lnTo>
                      <a:lnTo>
                        <a:pt x="0" y="101"/>
                      </a:lnTo>
                      <a:lnTo>
                        <a:pt x="2" y="104"/>
                      </a:lnTo>
                      <a:lnTo>
                        <a:pt x="4" y="110"/>
                      </a:lnTo>
                      <a:lnTo>
                        <a:pt x="6" y="116"/>
                      </a:lnTo>
                      <a:lnTo>
                        <a:pt x="11" y="124"/>
                      </a:lnTo>
                      <a:lnTo>
                        <a:pt x="17" y="133"/>
                      </a:lnTo>
                      <a:lnTo>
                        <a:pt x="26" y="141"/>
                      </a:lnTo>
                      <a:lnTo>
                        <a:pt x="28" y="143"/>
                      </a:lnTo>
                      <a:lnTo>
                        <a:pt x="34" y="146"/>
                      </a:lnTo>
                      <a:lnTo>
                        <a:pt x="44" y="150"/>
                      </a:lnTo>
                      <a:lnTo>
                        <a:pt x="55" y="158"/>
                      </a:lnTo>
                      <a:lnTo>
                        <a:pt x="68" y="164"/>
                      </a:lnTo>
                      <a:lnTo>
                        <a:pt x="84" y="169"/>
                      </a:lnTo>
                      <a:lnTo>
                        <a:pt x="99" y="173"/>
                      </a:lnTo>
                      <a:lnTo>
                        <a:pt x="116" y="175"/>
                      </a:lnTo>
                      <a:lnTo>
                        <a:pt x="118" y="175"/>
                      </a:lnTo>
                      <a:lnTo>
                        <a:pt x="120" y="175"/>
                      </a:lnTo>
                      <a:lnTo>
                        <a:pt x="124" y="175"/>
                      </a:lnTo>
                      <a:lnTo>
                        <a:pt x="131" y="175"/>
                      </a:lnTo>
                      <a:lnTo>
                        <a:pt x="139" y="175"/>
                      </a:lnTo>
                      <a:lnTo>
                        <a:pt x="148" y="175"/>
                      </a:lnTo>
                      <a:lnTo>
                        <a:pt x="158" y="173"/>
                      </a:lnTo>
                      <a:lnTo>
                        <a:pt x="171" y="173"/>
                      </a:lnTo>
                      <a:lnTo>
                        <a:pt x="185" y="171"/>
                      </a:lnTo>
                      <a:lnTo>
                        <a:pt x="196" y="171"/>
                      </a:lnTo>
                      <a:lnTo>
                        <a:pt x="211" y="169"/>
                      </a:lnTo>
                      <a:lnTo>
                        <a:pt x="227" y="167"/>
                      </a:lnTo>
                      <a:lnTo>
                        <a:pt x="242" y="165"/>
                      </a:lnTo>
                      <a:lnTo>
                        <a:pt x="257" y="162"/>
                      </a:lnTo>
                      <a:lnTo>
                        <a:pt x="272" y="160"/>
                      </a:lnTo>
                      <a:lnTo>
                        <a:pt x="288" y="156"/>
                      </a:lnTo>
                      <a:lnTo>
                        <a:pt x="288" y="158"/>
                      </a:lnTo>
                      <a:lnTo>
                        <a:pt x="284" y="162"/>
                      </a:lnTo>
                      <a:lnTo>
                        <a:pt x="282" y="167"/>
                      </a:lnTo>
                      <a:lnTo>
                        <a:pt x="276" y="175"/>
                      </a:lnTo>
                      <a:lnTo>
                        <a:pt x="270" y="188"/>
                      </a:lnTo>
                      <a:lnTo>
                        <a:pt x="263" y="204"/>
                      </a:lnTo>
                      <a:lnTo>
                        <a:pt x="257" y="224"/>
                      </a:lnTo>
                      <a:lnTo>
                        <a:pt x="249" y="249"/>
                      </a:lnTo>
                      <a:lnTo>
                        <a:pt x="223" y="362"/>
                      </a:lnTo>
                      <a:lnTo>
                        <a:pt x="295" y="341"/>
                      </a:lnTo>
                      <a:lnTo>
                        <a:pt x="297" y="341"/>
                      </a:lnTo>
                      <a:lnTo>
                        <a:pt x="303" y="339"/>
                      </a:lnTo>
                      <a:lnTo>
                        <a:pt x="314" y="335"/>
                      </a:lnTo>
                      <a:lnTo>
                        <a:pt x="328" y="331"/>
                      </a:lnTo>
                      <a:lnTo>
                        <a:pt x="343" y="325"/>
                      </a:lnTo>
                      <a:lnTo>
                        <a:pt x="358" y="320"/>
                      </a:lnTo>
                      <a:lnTo>
                        <a:pt x="373" y="312"/>
                      </a:lnTo>
                      <a:lnTo>
                        <a:pt x="387" y="304"/>
                      </a:lnTo>
                      <a:lnTo>
                        <a:pt x="440" y="270"/>
                      </a:lnTo>
                      <a:lnTo>
                        <a:pt x="442" y="129"/>
                      </a:lnTo>
                      <a:lnTo>
                        <a:pt x="442" y="125"/>
                      </a:lnTo>
                      <a:lnTo>
                        <a:pt x="440" y="116"/>
                      </a:lnTo>
                      <a:lnTo>
                        <a:pt x="436" y="103"/>
                      </a:lnTo>
                      <a:lnTo>
                        <a:pt x="434" y="87"/>
                      </a:lnTo>
                      <a:close/>
                    </a:path>
                  </a:pathLst>
                </a:custGeom>
                <a:solidFill>
                  <a:srgbClr val="000000"/>
                </a:solidFill>
                <a:ln w="9525">
                  <a:noFill/>
                  <a:round/>
                  <a:headEnd/>
                  <a:tailEnd/>
                </a:ln>
              </p:spPr>
              <p:txBody>
                <a:bodyPr/>
                <a:lstStyle/>
                <a:p>
                  <a:endParaRPr lang="de-DE"/>
                </a:p>
              </p:txBody>
            </p:sp>
            <p:sp>
              <p:nvSpPr>
                <p:cNvPr id="16426" name="Freeform 42"/>
                <p:cNvSpPr>
                  <a:spLocks/>
                </p:cNvSpPr>
                <p:nvPr/>
              </p:nvSpPr>
              <p:spPr bwMode="auto">
                <a:xfrm>
                  <a:off x="-1016" y="3618"/>
                  <a:ext cx="45" cy="15"/>
                </a:xfrm>
                <a:custGeom>
                  <a:avLst/>
                  <a:gdLst/>
                  <a:ahLst/>
                  <a:cxnLst>
                    <a:cxn ang="0">
                      <a:pos x="0" y="28"/>
                    </a:cxn>
                    <a:cxn ang="0">
                      <a:pos x="92" y="0"/>
                    </a:cxn>
                    <a:cxn ang="0">
                      <a:pos x="71" y="30"/>
                    </a:cxn>
                    <a:cxn ang="0">
                      <a:pos x="0" y="28"/>
                    </a:cxn>
                  </a:cxnLst>
                  <a:rect l="0" t="0" r="r" b="b"/>
                  <a:pathLst>
                    <a:path w="92" h="30">
                      <a:moveTo>
                        <a:pt x="0" y="28"/>
                      </a:moveTo>
                      <a:lnTo>
                        <a:pt x="92" y="0"/>
                      </a:lnTo>
                      <a:lnTo>
                        <a:pt x="71" y="30"/>
                      </a:lnTo>
                      <a:lnTo>
                        <a:pt x="0" y="28"/>
                      </a:lnTo>
                      <a:close/>
                    </a:path>
                  </a:pathLst>
                </a:custGeom>
                <a:solidFill>
                  <a:srgbClr val="21BA00"/>
                </a:solidFill>
                <a:ln w="9525">
                  <a:noFill/>
                  <a:round/>
                  <a:headEnd/>
                  <a:tailEnd/>
                </a:ln>
              </p:spPr>
              <p:txBody>
                <a:bodyPr/>
                <a:lstStyle/>
                <a:p>
                  <a:endParaRPr lang="de-DE"/>
                </a:p>
              </p:txBody>
            </p:sp>
            <p:sp>
              <p:nvSpPr>
                <p:cNvPr id="16427" name="Freeform 43"/>
                <p:cNvSpPr>
                  <a:spLocks/>
                </p:cNvSpPr>
                <p:nvPr/>
              </p:nvSpPr>
              <p:spPr bwMode="auto">
                <a:xfrm>
                  <a:off x="-973" y="3623"/>
                  <a:ext cx="16" cy="52"/>
                </a:xfrm>
                <a:custGeom>
                  <a:avLst/>
                  <a:gdLst/>
                  <a:ahLst/>
                  <a:cxnLst>
                    <a:cxn ang="0">
                      <a:pos x="0" y="31"/>
                    </a:cxn>
                    <a:cxn ang="0">
                      <a:pos x="21" y="0"/>
                    </a:cxn>
                    <a:cxn ang="0">
                      <a:pos x="33" y="105"/>
                    </a:cxn>
                    <a:cxn ang="0">
                      <a:pos x="33" y="101"/>
                    </a:cxn>
                    <a:cxn ang="0">
                      <a:pos x="31" y="95"/>
                    </a:cxn>
                    <a:cxn ang="0">
                      <a:pos x="27" y="84"/>
                    </a:cxn>
                    <a:cxn ang="0">
                      <a:pos x="23" y="71"/>
                    </a:cxn>
                    <a:cxn ang="0">
                      <a:pos x="17" y="57"/>
                    </a:cxn>
                    <a:cxn ang="0">
                      <a:pos x="14" y="46"/>
                    </a:cxn>
                    <a:cxn ang="0">
                      <a:pos x="6" y="36"/>
                    </a:cxn>
                    <a:cxn ang="0">
                      <a:pos x="0" y="31"/>
                    </a:cxn>
                  </a:cxnLst>
                  <a:rect l="0" t="0" r="r" b="b"/>
                  <a:pathLst>
                    <a:path w="33" h="105">
                      <a:moveTo>
                        <a:pt x="0" y="31"/>
                      </a:moveTo>
                      <a:lnTo>
                        <a:pt x="21" y="0"/>
                      </a:lnTo>
                      <a:lnTo>
                        <a:pt x="33" y="105"/>
                      </a:lnTo>
                      <a:lnTo>
                        <a:pt x="33" y="101"/>
                      </a:lnTo>
                      <a:lnTo>
                        <a:pt x="31" y="95"/>
                      </a:lnTo>
                      <a:lnTo>
                        <a:pt x="27" y="84"/>
                      </a:lnTo>
                      <a:lnTo>
                        <a:pt x="23" y="71"/>
                      </a:lnTo>
                      <a:lnTo>
                        <a:pt x="17" y="57"/>
                      </a:lnTo>
                      <a:lnTo>
                        <a:pt x="14" y="46"/>
                      </a:lnTo>
                      <a:lnTo>
                        <a:pt x="6" y="36"/>
                      </a:lnTo>
                      <a:lnTo>
                        <a:pt x="0" y="31"/>
                      </a:lnTo>
                      <a:close/>
                    </a:path>
                  </a:pathLst>
                </a:custGeom>
                <a:solidFill>
                  <a:srgbClr val="21BA00"/>
                </a:solidFill>
                <a:ln w="9525">
                  <a:noFill/>
                  <a:round/>
                  <a:headEnd/>
                  <a:tailEnd/>
                </a:ln>
              </p:spPr>
              <p:txBody>
                <a:bodyPr/>
                <a:lstStyle/>
                <a:p>
                  <a:endParaRPr lang="de-DE"/>
                </a:p>
              </p:txBody>
            </p:sp>
            <p:sp>
              <p:nvSpPr>
                <p:cNvPr id="16428" name="Freeform 44"/>
                <p:cNvSpPr>
                  <a:spLocks/>
                </p:cNvSpPr>
                <p:nvPr/>
              </p:nvSpPr>
              <p:spPr bwMode="auto">
                <a:xfrm>
                  <a:off x="-1003" y="3644"/>
                  <a:ext cx="34" cy="60"/>
                </a:xfrm>
                <a:custGeom>
                  <a:avLst/>
                  <a:gdLst/>
                  <a:ahLst/>
                  <a:cxnLst>
                    <a:cxn ang="0">
                      <a:pos x="44" y="0"/>
                    </a:cxn>
                    <a:cxn ang="0">
                      <a:pos x="69" y="88"/>
                    </a:cxn>
                    <a:cxn ang="0">
                      <a:pos x="19" y="120"/>
                    </a:cxn>
                    <a:cxn ang="0">
                      <a:pos x="0" y="42"/>
                    </a:cxn>
                    <a:cxn ang="0">
                      <a:pos x="44" y="0"/>
                    </a:cxn>
                  </a:cxnLst>
                  <a:rect l="0" t="0" r="r" b="b"/>
                  <a:pathLst>
                    <a:path w="69" h="120">
                      <a:moveTo>
                        <a:pt x="44" y="0"/>
                      </a:moveTo>
                      <a:lnTo>
                        <a:pt x="69" y="88"/>
                      </a:lnTo>
                      <a:lnTo>
                        <a:pt x="19" y="120"/>
                      </a:lnTo>
                      <a:lnTo>
                        <a:pt x="0" y="42"/>
                      </a:lnTo>
                      <a:lnTo>
                        <a:pt x="44" y="0"/>
                      </a:lnTo>
                      <a:close/>
                    </a:path>
                  </a:pathLst>
                </a:custGeom>
                <a:solidFill>
                  <a:srgbClr val="21BA00"/>
                </a:solidFill>
                <a:ln w="9525">
                  <a:noFill/>
                  <a:round/>
                  <a:headEnd/>
                  <a:tailEnd/>
                </a:ln>
              </p:spPr>
              <p:txBody>
                <a:bodyPr/>
                <a:lstStyle/>
                <a:p>
                  <a:endParaRPr lang="de-DE"/>
                </a:p>
              </p:txBody>
            </p:sp>
            <p:sp>
              <p:nvSpPr>
                <p:cNvPr id="16429" name="Freeform 45"/>
                <p:cNvSpPr>
                  <a:spLocks/>
                </p:cNvSpPr>
                <p:nvPr/>
              </p:nvSpPr>
              <p:spPr bwMode="auto">
                <a:xfrm>
                  <a:off x="-1036" y="3644"/>
                  <a:ext cx="39" cy="25"/>
                </a:xfrm>
                <a:custGeom>
                  <a:avLst/>
                  <a:gdLst/>
                  <a:ahLst/>
                  <a:cxnLst>
                    <a:cxn ang="0">
                      <a:pos x="79" y="2"/>
                    </a:cxn>
                    <a:cxn ang="0">
                      <a:pos x="27" y="0"/>
                    </a:cxn>
                    <a:cxn ang="0">
                      <a:pos x="27" y="2"/>
                    </a:cxn>
                    <a:cxn ang="0">
                      <a:pos x="23" y="6"/>
                    </a:cxn>
                    <a:cxn ang="0">
                      <a:pos x="19" y="11"/>
                    </a:cxn>
                    <a:cxn ang="0">
                      <a:pos x="14" y="17"/>
                    </a:cxn>
                    <a:cxn ang="0">
                      <a:pos x="10" y="25"/>
                    </a:cxn>
                    <a:cxn ang="0">
                      <a:pos x="6" y="32"/>
                    </a:cxn>
                    <a:cxn ang="0">
                      <a:pos x="2" y="42"/>
                    </a:cxn>
                    <a:cxn ang="0">
                      <a:pos x="0" y="49"/>
                    </a:cxn>
                    <a:cxn ang="0">
                      <a:pos x="58" y="34"/>
                    </a:cxn>
                    <a:cxn ang="0">
                      <a:pos x="79" y="2"/>
                    </a:cxn>
                  </a:cxnLst>
                  <a:rect l="0" t="0" r="r" b="b"/>
                  <a:pathLst>
                    <a:path w="79" h="49">
                      <a:moveTo>
                        <a:pt x="79" y="2"/>
                      </a:moveTo>
                      <a:lnTo>
                        <a:pt x="27" y="0"/>
                      </a:lnTo>
                      <a:lnTo>
                        <a:pt x="27" y="2"/>
                      </a:lnTo>
                      <a:lnTo>
                        <a:pt x="23" y="6"/>
                      </a:lnTo>
                      <a:lnTo>
                        <a:pt x="19" y="11"/>
                      </a:lnTo>
                      <a:lnTo>
                        <a:pt x="14" y="17"/>
                      </a:lnTo>
                      <a:lnTo>
                        <a:pt x="10" y="25"/>
                      </a:lnTo>
                      <a:lnTo>
                        <a:pt x="6" y="32"/>
                      </a:lnTo>
                      <a:lnTo>
                        <a:pt x="2" y="42"/>
                      </a:lnTo>
                      <a:lnTo>
                        <a:pt x="0" y="49"/>
                      </a:lnTo>
                      <a:lnTo>
                        <a:pt x="58" y="34"/>
                      </a:lnTo>
                      <a:lnTo>
                        <a:pt x="79" y="2"/>
                      </a:lnTo>
                      <a:close/>
                    </a:path>
                  </a:pathLst>
                </a:custGeom>
                <a:solidFill>
                  <a:srgbClr val="21BA00"/>
                </a:solidFill>
                <a:ln w="9525">
                  <a:noFill/>
                  <a:round/>
                  <a:headEnd/>
                  <a:tailEnd/>
                </a:ln>
              </p:spPr>
              <p:txBody>
                <a:bodyPr/>
                <a:lstStyle/>
                <a:p>
                  <a:endParaRPr lang="de-DE"/>
                </a:p>
              </p:txBody>
            </p:sp>
            <p:sp>
              <p:nvSpPr>
                <p:cNvPr id="16430" name="Freeform 46"/>
                <p:cNvSpPr>
                  <a:spLocks/>
                </p:cNvSpPr>
                <p:nvPr/>
              </p:nvSpPr>
              <p:spPr bwMode="auto">
                <a:xfrm>
                  <a:off x="-1045" y="3674"/>
                  <a:ext cx="25" cy="37"/>
                </a:xfrm>
                <a:custGeom>
                  <a:avLst/>
                  <a:gdLst/>
                  <a:ahLst/>
                  <a:cxnLst>
                    <a:cxn ang="0">
                      <a:pos x="16" y="6"/>
                    </a:cxn>
                    <a:cxn ang="0">
                      <a:pos x="50" y="0"/>
                    </a:cxn>
                    <a:cxn ang="0">
                      <a:pos x="0" y="72"/>
                    </a:cxn>
                    <a:cxn ang="0">
                      <a:pos x="16" y="6"/>
                    </a:cxn>
                  </a:cxnLst>
                  <a:rect l="0" t="0" r="r" b="b"/>
                  <a:pathLst>
                    <a:path w="50" h="72">
                      <a:moveTo>
                        <a:pt x="16" y="6"/>
                      </a:moveTo>
                      <a:lnTo>
                        <a:pt x="50" y="0"/>
                      </a:lnTo>
                      <a:lnTo>
                        <a:pt x="0" y="72"/>
                      </a:lnTo>
                      <a:lnTo>
                        <a:pt x="16" y="6"/>
                      </a:lnTo>
                      <a:close/>
                    </a:path>
                  </a:pathLst>
                </a:custGeom>
                <a:solidFill>
                  <a:srgbClr val="21BA00"/>
                </a:solidFill>
                <a:ln w="9525">
                  <a:noFill/>
                  <a:round/>
                  <a:headEnd/>
                  <a:tailEnd/>
                </a:ln>
              </p:spPr>
              <p:txBody>
                <a:bodyPr/>
                <a:lstStyle/>
                <a:p>
                  <a:endParaRPr lang="de-DE"/>
                </a:p>
              </p:txBody>
            </p:sp>
            <p:sp>
              <p:nvSpPr>
                <p:cNvPr id="16431" name="Freeform 47"/>
                <p:cNvSpPr>
                  <a:spLocks/>
                </p:cNvSpPr>
                <p:nvPr/>
              </p:nvSpPr>
              <p:spPr bwMode="auto">
                <a:xfrm>
                  <a:off x="-1047" y="3707"/>
                  <a:ext cx="19" cy="17"/>
                </a:xfrm>
                <a:custGeom>
                  <a:avLst/>
                  <a:gdLst/>
                  <a:ahLst/>
                  <a:cxnLst>
                    <a:cxn ang="0">
                      <a:pos x="0" y="34"/>
                    </a:cxn>
                    <a:cxn ang="0">
                      <a:pos x="27" y="0"/>
                    </a:cxn>
                    <a:cxn ang="0">
                      <a:pos x="39" y="24"/>
                    </a:cxn>
                    <a:cxn ang="0">
                      <a:pos x="0" y="34"/>
                    </a:cxn>
                  </a:cxnLst>
                  <a:rect l="0" t="0" r="r" b="b"/>
                  <a:pathLst>
                    <a:path w="39" h="34">
                      <a:moveTo>
                        <a:pt x="0" y="34"/>
                      </a:moveTo>
                      <a:lnTo>
                        <a:pt x="27" y="0"/>
                      </a:lnTo>
                      <a:lnTo>
                        <a:pt x="39" y="24"/>
                      </a:lnTo>
                      <a:lnTo>
                        <a:pt x="0" y="34"/>
                      </a:lnTo>
                      <a:close/>
                    </a:path>
                  </a:pathLst>
                </a:custGeom>
                <a:solidFill>
                  <a:srgbClr val="21BA00"/>
                </a:solidFill>
                <a:ln w="9525">
                  <a:noFill/>
                  <a:round/>
                  <a:headEnd/>
                  <a:tailEnd/>
                </a:ln>
              </p:spPr>
              <p:txBody>
                <a:bodyPr/>
                <a:lstStyle/>
                <a:p>
                  <a:endParaRPr lang="de-DE"/>
                </a:p>
              </p:txBody>
            </p:sp>
            <p:sp>
              <p:nvSpPr>
                <p:cNvPr id="16432" name="Freeform 48"/>
                <p:cNvSpPr>
                  <a:spLocks/>
                </p:cNvSpPr>
                <p:nvPr/>
              </p:nvSpPr>
              <p:spPr bwMode="auto">
                <a:xfrm>
                  <a:off x="-1026" y="3677"/>
                  <a:ext cx="21" cy="39"/>
                </a:xfrm>
                <a:custGeom>
                  <a:avLst/>
                  <a:gdLst/>
                  <a:ahLst/>
                  <a:cxnLst>
                    <a:cxn ang="0">
                      <a:pos x="0" y="38"/>
                    </a:cxn>
                    <a:cxn ang="0">
                      <a:pos x="27" y="0"/>
                    </a:cxn>
                    <a:cxn ang="0">
                      <a:pos x="42" y="66"/>
                    </a:cxn>
                    <a:cxn ang="0">
                      <a:pos x="12" y="78"/>
                    </a:cxn>
                    <a:cxn ang="0">
                      <a:pos x="0" y="38"/>
                    </a:cxn>
                  </a:cxnLst>
                  <a:rect l="0" t="0" r="r" b="b"/>
                  <a:pathLst>
                    <a:path w="42" h="78">
                      <a:moveTo>
                        <a:pt x="0" y="38"/>
                      </a:moveTo>
                      <a:lnTo>
                        <a:pt x="27" y="0"/>
                      </a:lnTo>
                      <a:lnTo>
                        <a:pt x="42" y="66"/>
                      </a:lnTo>
                      <a:lnTo>
                        <a:pt x="12" y="78"/>
                      </a:lnTo>
                      <a:lnTo>
                        <a:pt x="0" y="38"/>
                      </a:lnTo>
                      <a:close/>
                    </a:path>
                  </a:pathLst>
                </a:custGeom>
                <a:solidFill>
                  <a:srgbClr val="21BA00"/>
                </a:solidFill>
                <a:ln w="9525">
                  <a:noFill/>
                  <a:round/>
                  <a:headEnd/>
                  <a:tailEnd/>
                </a:ln>
              </p:spPr>
              <p:txBody>
                <a:bodyPr/>
                <a:lstStyle/>
                <a:p>
                  <a:endParaRPr lang="de-DE"/>
                </a:p>
              </p:txBody>
            </p:sp>
            <p:sp>
              <p:nvSpPr>
                <p:cNvPr id="16433" name="Freeform 49"/>
                <p:cNvSpPr>
                  <a:spLocks/>
                </p:cNvSpPr>
                <p:nvPr/>
              </p:nvSpPr>
              <p:spPr bwMode="auto">
                <a:xfrm>
                  <a:off x="-1027" y="3601"/>
                  <a:ext cx="56" cy="22"/>
                </a:xfrm>
                <a:custGeom>
                  <a:avLst/>
                  <a:gdLst/>
                  <a:ahLst/>
                  <a:cxnLst>
                    <a:cxn ang="0">
                      <a:pos x="18" y="0"/>
                    </a:cxn>
                    <a:cxn ang="0">
                      <a:pos x="113" y="0"/>
                    </a:cxn>
                    <a:cxn ang="0">
                      <a:pos x="111" y="2"/>
                    </a:cxn>
                    <a:cxn ang="0">
                      <a:pos x="105" y="6"/>
                    </a:cxn>
                    <a:cxn ang="0">
                      <a:pos x="94" y="14"/>
                    </a:cxn>
                    <a:cxn ang="0">
                      <a:pos x="79" y="19"/>
                    </a:cxn>
                    <a:cxn ang="0">
                      <a:pos x="61" y="27"/>
                    </a:cxn>
                    <a:cxn ang="0">
                      <a:pos x="42" y="35"/>
                    </a:cxn>
                    <a:cxn ang="0">
                      <a:pos x="21" y="40"/>
                    </a:cxn>
                    <a:cxn ang="0">
                      <a:pos x="0" y="44"/>
                    </a:cxn>
                    <a:cxn ang="0">
                      <a:pos x="18" y="0"/>
                    </a:cxn>
                  </a:cxnLst>
                  <a:rect l="0" t="0" r="r" b="b"/>
                  <a:pathLst>
                    <a:path w="113" h="44">
                      <a:moveTo>
                        <a:pt x="18" y="0"/>
                      </a:moveTo>
                      <a:lnTo>
                        <a:pt x="113" y="0"/>
                      </a:lnTo>
                      <a:lnTo>
                        <a:pt x="111" y="2"/>
                      </a:lnTo>
                      <a:lnTo>
                        <a:pt x="105" y="6"/>
                      </a:lnTo>
                      <a:lnTo>
                        <a:pt x="94" y="14"/>
                      </a:lnTo>
                      <a:lnTo>
                        <a:pt x="79" y="19"/>
                      </a:lnTo>
                      <a:lnTo>
                        <a:pt x="61" y="27"/>
                      </a:lnTo>
                      <a:lnTo>
                        <a:pt x="42" y="35"/>
                      </a:lnTo>
                      <a:lnTo>
                        <a:pt x="21" y="40"/>
                      </a:lnTo>
                      <a:lnTo>
                        <a:pt x="0" y="44"/>
                      </a:lnTo>
                      <a:lnTo>
                        <a:pt x="18" y="0"/>
                      </a:lnTo>
                      <a:close/>
                    </a:path>
                  </a:pathLst>
                </a:custGeom>
                <a:solidFill>
                  <a:srgbClr val="59FF00"/>
                </a:solidFill>
                <a:ln w="9525">
                  <a:noFill/>
                  <a:round/>
                  <a:headEnd/>
                  <a:tailEnd/>
                </a:ln>
              </p:spPr>
              <p:txBody>
                <a:bodyPr/>
                <a:lstStyle/>
                <a:p>
                  <a:endParaRPr lang="de-DE"/>
                </a:p>
              </p:txBody>
            </p:sp>
            <p:sp>
              <p:nvSpPr>
                <p:cNvPr id="16434" name="Freeform 50"/>
                <p:cNvSpPr>
                  <a:spLocks/>
                </p:cNvSpPr>
                <p:nvPr/>
              </p:nvSpPr>
              <p:spPr bwMode="auto">
                <a:xfrm>
                  <a:off x="-1097" y="3601"/>
                  <a:ext cx="69" cy="33"/>
                </a:xfrm>
                <a:custGeom>
                  <a:avLst/>
                  <a:gdLst/>
                  <a:ahLst/>
                  <a:cxnLst>
                    <a:cxn ang="0">
                      <a:pos x="140" y="0"/>
                    </a:cxn>
                    <a:cxn ang="0">
                      <a:pos x="100" y="54"/>
                    </a:cxn>
                    <a:cxn ang="0">
                      <a:pos x="98" y="54"/>
                    </a:cxn>
                    <a:cxn ang="0">
                      <a:pos x="92" y="55"/>
                    </a:cxn>
                    <a:cxn ang="0">
                      <a:pos x="82" y="59"/>
                    </a:cxn>
                    <a:cxn ang="0">
                      <a:pos x="69" y="61"/>
                    </a:cxn>
                    <a:cxn ang="0">
                      <a:pos x="54" y="65"/>
                    </a:cxn>
                    <a:cxn ang="0">
                      <a:pos x="37" y="67"/>
                    </a:cxn>
                    <a:cxn ang="0">
                      <a:pos x="20" y="67"/>
                    </a:cxn>
                    <a:cxn ang="0">
                      <a:pos x="0" y="67"/>
                    </a:cxn>
                    <a:cxn ang="0">
                      <a:pos x="56" y="0"/>
                    </a:cxn>
                    <a:cxn ang="0">
                      <a:pos x="140" y="0"/>
                    </a:cxn>
                  </a:cxnLst>
                  <a:rect l="0" t="0" r="r" b="b"/>
                  <a:pathLst>
                    <a:path w="140" h="67">
                      <a:moveTo>
                        <a:pt x="140" y="0"/>
                      </a:moveTo>
                      <a:lnTo>
                        <a:pt x="100" y="54"/>
                      </a:lnTo>
                      <a:lnTo>
                        <a:pt x="98" y="54"/>
                      </a:lnTo>
                      <a:lnTo>
                        <a:pt x="92" y="55"/>
                      </a:lnTo>
                      <a:lnTo>
                        <a:pt x="82" y="59"/>
                      </a:lnTo>
                      <a:lnTo>
                        <a:pt x="69" y="61"/>
                      </a:lnTo>
                      <a:lnTo>
                        <a:pt x="54" y="65"/>
                      </a:lnTo>
                      <a:lnTo>
                        <a:pt x="37" y="67"/>
                      </a:lnTo>
                      <a:lnTo>
                        <a:pt x="20" y="67"/>
                      </a:lnTo>
                      <a:lnTo>
                        <a:pt x="0" y="67"/>
                      </a:lnTo>
                      <a:lnTo>
                        <a:pt x="56" y="0"/>
                      </a:lnTo>
                      <a:lnTo>
                        <a:pt x="140" y="0"/>
                      </a:lnTo>
                      <a:close/>
                    </a:path>
                  </a:pathLst>
                </a:custGeom>
                <a:solidFill>
                  <a:srgbClr val="59FF00"/>
                </a:solidFill>
                <a:ln w="9525">
                  <a:noFill/>
                  <a:round/>
                  <a:headEnd/>
                  <a:tailEnd/>
                </a:ln>
              </p:spPr>
              <p:txBody>
                <a:bodyPr/>
                <a:lstStyle/>
                <a:p>
                  <a:endParaRPr lang="de-DE"/>
                </a:p>
              </p:txBody>
            </p:sp>
            <p:sp>
              <p:nvSpPr>
                <p:cNvPr id="16435" name="Freeform 51"/>
                <p:cNvSpPr>
                  <a:spLocks/>
                </p:cNvSpPr>
                <p:nvPr/>
              </p:nvSpPr>
              <p:spPr bwMode="auto">
                <a:xfrm>
                  <a:off x="-1131" y="3607"/>
                  <a:ext cx="38" cy="27"/>
                </a:xfrm>
                <a:custGeom>
                  <a:avLst/>
                  <a:gdLst/>
                  <a:ahLst/>
                  <a:cxnLst>
                    <a:cxn ang="0">
                      <a:pos x="76" y="0"/>
                    </a:cxn>
                    <a:cxn ang="0">
                      <a:pos x="45" y="53"/>
                    </a:cxn>
                    <a:cxn ang="0">
                      <a:pos x="44" y="55"/>
                    </a:cxn>
                    <a:cxn ang="0">
                      <a:pos x="42" y="55"/>
                    </a:cxn>
                    <a:cxn ang="0">
                      <a:pos x="36" y="55"/>
                    </a:cxn>
                    <a:cxn ang="0">
                      <a:pos x="28" y="55"/>
                    </a:cxn>
                    <a:cxn ang="0">
                      <a:pos x="21" y="55"/>
                    </a:cxn>
                    <a:cxn ang="0">
                      <a:pos x="13" y="53"/>
                    </a:cxn>
                    <a:cxn ang="0">
                      <a:pos x="5" y="47"/>
                    </a:cxn>
                    <a:cxn ang="0">
                      <a:pos x="0" y="40"/>
                    </a:cxn>
                    <a:cxn ang="0">
                      <a:pos x="0" y="38"/>
                    </a:cxn>
                    <a:cxn ang="0">
                      <a:pos x="2" y="34"/>
                    </a:cxn>
                    <a:cxn ang="0">
                      <a:pos x="4" y="30"/>
                    </a:cxn>
                    <a:cxn ang="0">
                      <a:pos x="5" y="24"/>
                    </a:cxn>
                    <a:cxn ang="0">
                      <a:pos x="9" y="17"/>
                    </a:cxn>
                    <a:cxn ang="0">
                      <a:pos x="15" y="11"/>
                    </a:cxn>
                    <a:cxn ang="0">
                      <a:pos x="21" y="7"/>
                    </a:cxn>
                    <a:cxn ang="0">
                      <a:pos x="28" y="2"/>
                    </a:cxn>
                    <a:cxn ang="0">
                      <a:pos x="76" y="0"/>
                    </a:cxn>
                  </a:cxnLst>
                  <a:rect l="0" t="0" r="r" b="b"/>
                  <a:pathLst>
                    <a:path w="76" h="55">
                      <a:moveTo>
                        <a:pt x="76" y="0"/>
                      </a:moveTo>
                      <a:lnTo>
                        <a:pt x="45" y="53"/>
                      </a:lnTo>
                      <a:lnTo>
                        <a:pt x="44" y="55"/>
                      </a:lnTo>
                      <a:lnTo>
                        <a:pt x="42" y="55"/>
                      </a:lnTo>
                      <a:lnTo>
                        <a:pt x="36" y="55"/>
                      </a:lnTo>
                      <a:lnTo>
                        <a:pt x="28" y="55"/>
                      </a:lnTo>
                      <a:lnTo>
                        <a:pt x="21" y="55"/>
                      </a:lnTo>
                      <a:lnTo>
                        <a:pt x="13" y="53"/>
                      </a:lnTo>
                      <a:lnTo>
                        <a:pt x="5" y="47"/>
                      </a:lnTo>
                      <a:lnTo>
                        <a:pt x="0" y="40"/>
                      </a:lnTo>
                      <a:lnTo>
                        <a:pt x="0" y="38"/>
                      </a:lnTo>
                      <a:lnTo>
                        <a:pt x="2" y="34"/>
                      </a:lnTo>
                      <a:lnTo>
                        <a:pt x="4" y="30"/>
                      </a:lnTo>
                      <a:lnTo>
                        <a:pt x="5" y="24"/>
                      </a:lnTo>
                      <a:lnTo>
                        <a:pt x="9" y="17"/>
                      </a:lnTo>
                      <a:lnTo>
                        <a:pt x="15" y="11"/>
                      </a:lnTo>
                      <a:lnTo>
                        <a:pt x="21" y="7"/>
                      </a:lnTo>
                      <a:lnTo>
                        <a:pt x="28" y="2"/>
                      </a:lnTo>
                      <a:lnTo>
                        <a:pt x="76" y="0"/>
                      </a:lnTo>
                      <a:close/>
                    </a:path>
                  </a:pathLst>
                </a:custGeom>
                <a:solidFill>
                  <a:srgbClr val="59FF00"/>
                </a:solidFill>
                <a:ln w="9525">
                  <a:noFill/>
                  <a:round/>
                  <a:headEnd/>
                  <a:tailEnd/>
                </a:ln>
              </p:spPr>
              <p:txBody>
                <a:bodyPr/>
                <a:lstStyle/>
                <a:p>
                  <a:endParaRPr lang="de-DE"/>
                </a:p>
              </p:txBody>
            </p:sp>
            <p:sp>
              <p:nvSpPr>
                <p:cNvPr id="16436" name="Freeform 52"/>
                <p:cNvSpPr>
                  <a:spLocks/>
                </p:cNvSpPr>
                <p:nvPr/>
              </p:nvSpPr>
              <p:spPr bwMode="auto">
                <a:xfrm>
                  <a:off x="-1155" y="3607"/>
                  <a:ext cx="20" cy="19"/>
                </a:xfrm>
                <a:custGeom>
                  <a:avLst/>
                  <a:gdLst/>
                  <a:ahLst/>
                  <a:cxnLst>
                    <a:cxn ang="0">
                      <a:pos x="40" y="0"/>
                    </a:cxn>
                    <a:cxn ang="0">
                      <a:pos x="0" y="9"/>
                    </a:cxn>
                    <a:cxn ang="0">
                      <a:pos x="2" y="11"/>
                    </a:cxn>
                    <a:cxn ang="0">
                      <a:pos x="2" y="13"/>
                    </a:cxn>
                    <a:cxn ang="0">
                      <a:pos x="6" y="17"/>
                    </a:cxn>
                    <a:cxn ang="0">
                      <a:pos x="8" y="21"/>
                    </a:cxn>
                    <a:cxn ang="0">
                      <a:pos x="12" y="26"/>
                    </a:cxn>
                    <a:cxn ang="0">
                      <a:pos x="15" y="30"/>
                    </a:cxn>
                    <a:cxn ang="0">
                      <a:pos x="21" y="34"/>
                    </a:cxn>
                    <a:cxn ang="0">
                      <a:pos x="27" y="38"/>
                    </a:cxn>
                    <a:cxn ang="0">
                      <a:pos x="29" y="36"/>
                    </a:cxn>
                    <a:cxn ang="0">
                      <a:pos x="33" y="32"/>
                    </a:cxn>
                    <a:cxn ang="0">
                      <a:pos x="38" y="21"/>
                    </a:cxn>
                    <a:cxn ang="0">
                      <a:pos x="40" y="0"/>
                    </a:cxn>
                  </a:cxnLst>
                  <a:rect l="0" t="0" r="r" b="b"/>
                  <a:pathLst>
                    <a:path w="40" h="38">
                      <a:moveTo>
                        <a:pt x="40" y="0"/>
                      </a:moveTo>
                      <a:lnTo>
                        <a:pt x="0" y="9"/>
                      </a:lnTo>
                      <a:lnTo>
                        <a:pt x="2" y="11"/>
                      </a:lnTo>
                      <a:lnTo>
                        <a:pt x="2" y="13"/>
                      </a:lnTo>
                      <a:lnTo>
                        <a:pt x="6" y="17"/>
                      </a:lnTo>
                      <a:lnTo>
                        <a:pt x="8" y="21"/>
                      </a:lnTo>
                      <a:lnTo>
                        <a:pt x="12" y="26"/>
                      </a:lnTo>
                      <a:lnTo>
                        <a:pt x="15" y="30"/>
                      </a:lnTo>
                      <a:lnTo>
                        <a:pt x="21" y="34"/>
                      </a:lnTo>
                      <a:lnTo>
                        <a:pt x="27" y="38"/>
                      </a:lnTo>
                      <a:lnTo>
                        <a:pt x="29" y="36"/>
                      </a:lnTo>
                      <a:lnTo>
                        <a:pt x="33" y="32"/>
                      </a:lnTo>
                      <a:lnTo>
                        <a:pt x="38" y="21"/>
                      </a:lnTo>
                      <a:lnTo>
                        <a:pt x="40" y="0"/>
                      </a:lnTo>
                      <a:close/>
                    </a:path>
                  </a:pathLst>
                </a:custGeom>
                <a:solidFill>
                  <a:srgbClr val="59FF00"/>
                </a:solidFill>
                <a:ln w="9525">
                  <a:noFill/>
                  <a:round/>
                  <a:headEnd/>
                  <a:tailEnd/>
                </a:ln>
              </p:spPr>
              <p:txBody>
                <a:bodyPr/>
                <a:lstStyle/>
                <a:p>
                  <a:endParaRPr lang="de-DE"/>
                </a:p>
              </p:txBody>
            </p:sp>
            <p:sp>
              <p:nvSpPr>
                <p:cNvPr id="16437" name="Freeform 53"/>
                <p:cNvSpPr>
                  <a:spLocks/>
                </p:cNvSpPr>
                <p:nvPr/>
              </p:nvSpPr>
              <p:spPr bwMode="auto">
                <a:xfrm>
                  <a:off x="-1153" y="3592"/>
                  <a:ext cx="19"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16438" name="Freeform 54"/>
                <p:cNvSpPr>
                  <a:spLocks/>
                </p:cNvSpPr>
                <p:nvPr/>
              </p:nvSpPr>
              <p:spPr bwMode="auto">
                <a:xfrm>
                  <a:off x="-1120" y="3577"/>
                  <a:ext cx="34" cy="17"/>
                </a:xfrm>
                <a:custGeom>
                  <a:avLst/>
                  <a:gdLst/>
                  <a:ahLst/>
                  <a:cxnLst>
                    <a:cxn ang="0">
                      <a:pos x="0" y="34"/>
                    </a:cxn>
                    <a:cxn ang="0">
                      <a:pos x="0" y="15"/>
                    </a:cxn>
                    <a:cxn ang="0">
                      <a:pos x="0" y="15"/>
                    </a:cxn>
                    <a:cxn ang="0">
                      <a:pos x="4" y="13"/>
                    </a:cxn>
                    <a:cxn ang="0">
                      <a:pos x="7" y="13"/>
                    </a:cxn>
                    <a:cxn ang="0">
                      <a:pos x="15" y="9"/>
                    </a:cxn>
                    <a:cxn ang="0">
                      <a:pos x="21" y="7"/>
                    </a:cxn>
                    <a:cxn ang="0">
                      <a:pos x="28" y="5"/>
                    </a:cxn>
                    <a:cxn ang="0">
                      <a:pos x="34" y="2"/>
                    </a:cxn>
                    <a:cxn ang="0">
                      <a:pos x="42" y="0"/>
                    </a:cxn>
                    <a:cxn ang="0">
                      <a:pos x="68" y="34"/>
                    </a:cxn>
                    <a:cxn ang="0">
                      <a:pos x="0" y="34"/>
                    </a:cxn>
                  </a:cxnLst>
                  <a:rect l="0" t="0" r="r" b="b"/>
                  <a:pathLst>
                    <a:path w="68" h="34">
                      <a:moveTo>
                        <a:pt x="0" y="34"/>
                      </a:moveTo>
                      <a:lnTo>
                        <a:pt x="0" y="15"/>
                      </a:lnTo>
                      <a:lnTo>
                        <a:pt x="0" y="15"/>
                      </a:lnTo>
                      <a:lnTo>
                        <a:pt x="4" y="13"/>
                      </a:lnTo>
                      <a:lnTo>
                        <a:pt x="7" y="13"/>
                      </a:lnTo>
                      <a:lnTo>
                        <a:pt x="15" y="9"/>
                      </a:lnTo>
                      <a:lnTo>
                        <a:pt x="21" y="7"/>
                      </a:lnTo>
                      <a:lnTo>
                        <a:pt x="28" y="5"/>
                      </a:lnTo>
                      <a:lnTo>
                        <a:pt x="34" y="2"/>
                      </a:lnTo>
                      <a:lnTo>
                        <a:pt x="42" y="0"/>
                      </a:lnTo>
                      <a:lnTo>
                        <a:pt x="68" y="34"/>
                      </a:lnTo>
                      <a:lnTo>
                        <a:pt x="0" y="34"/>
                      </a:lnTo>
                      <a:close/>
                    </a:path>
                  </a:pathLst>
                </a:custGeom>
                <a:solidFill>
                  <a:srgbClr val="59FF00"/>
                </a:solidFill>
                <a:ln w="9525">
                  <a:noFill/>
                  <a:round/>
                  <a:headEnd/>
                  <a:tailEnd/>
                </a:ln>
              </p:spPr>
              <p:txBody>
                <a:bodyPr/>
                <a:lstStyle/>
                <a:p>
                  <a:endParaRPr lang="de-DE"/>
                </a:p>
              </p:txBody>
            </p:sp>
            <p:sp>
              <p:nvSpPr>
                <p:cNvPr id="16439" name="Freeform 55"/>
                <p:cNvSpPr>
                  <a:spLocks/>
                </p:cNvSpPr>
                <p:nvPr/>
              </p:nvSpPr>
              <p:spPr bwMode="auto">
                <a:xfrm>
                  <a:off x="-1090" y="3565"/>
                  <a:ext cx="63" cy="29"/>
                </a:xfrm>
                <a:custGeom>
                  <a:avLst/>
                  <a:gdLst/>
                  <a:ahLst/>
                  <a:cxnLst>
                    <a:cxn ang="0">
                      <a:pos x="49" y="53"/>
                    </a:cxn>
                    <a:cxn ang="0">
                      <a:pos x="0" y="19"/>
                    </a:cxn>
                    <a:cxn ang="0">
                      <a:pos x="2" y="19"/>
                    </a:cxn>
                    <a:cxn ang="0">
                      <a:pos x="5" y="17"/>
                    </a:cxn>
                    <a:cxn ang="0">
                      <a:pos x="11" y="15"/>
                    </a:cxn>
                    <a:cxn ang="0">
                      <a:pos x="19" y="11"/>
                    </a:cxn>
                    <a:cxn ang="0">
                      <a:pos x="28" y="7"/>
                    </a:cxn>
                    <a:cxn ang="0">
                      <a:pos x="40" y="6"/>
                    </a:cxn>
                    <a:cxn ang="0">
                      <a:pos x="53" y="2"/>
                    </a:cxn>
                    <a:cxn ang="0">
                      <a:pos x="68" y="0"/>
                    </a:cxn>
                    <a:cxn ang="0">
                      <a:pos x="125" y="57"/>
                    </a:cxn>
                    <a:cxn ang="0">
                      <a:pos x="49" y="53"/>
                    </a:cxn>
                  </a:cxnLst>
                  <a:rect l="0" t="0" r="r" b="b"/>
                  <a:pathLst>
                    <a:path w="125" h="57">
                      <a:moveTo>
                        <a:pt x="49" y="53"/>
                      </a:moveTo>
                      <a:lnTo>
                        <a:pt x="0" y="19"/>
                      </a:lnTo>
                      <a:lnTo>
                        <a:pt x="2" y="19"/>
                      </a:lnTo>
                      <a:lnTo>
                        <a:pt x="5" y="17"/>
                      </a:lnTo>
                      <a:lnTo>
                        <a:pt x="11" y="15"/>
                      </a:lnTo>
                      <a:lnTo>
                        <a:pt x="19" y="11"/>
                      </a:lnTo>
                      <a:lnTo>
                        <a:pt x="28" y="7"/>
                      </a:lnTo>
                      <a:lnTo>
                        <a:pt x="40" y="6"/>
                      </a:lnTo>
                      <a:lnTo>
                        <a:pt x="53" y="2"/>
                      </a:lnTo>
                      <a:lnTo>
                        <a:pt x="68" y="0"/>
                      </a:lnTo>
                      <a:lnTo>
                        <a:pt x="125" y="57"/>
                      </a:lnTo>
                      <a:lnTo>
                        <a:pt x="49" y="53"/>
                      </a:lnTo>
                      <a:close/>
                    </a:path>
                  </a:pathLst>
                </a:custGeom>
                <a:solidFill>
                  <a:srgbClr val="59FF00"/>
                </a:solidFill>
                <a:ln w="9525">
                  <a:noFill/>
                  <a:round/>
                  <a:headEnd/>
                  <a:tailEnd/>
                </a:ln>
              </p:spPr>
              <p:txBody>
                <a:bodyPr/>
                <a:lstStyle/>
                <a:p>
                  <a:endParaRPr lang="de-DE"/>
                </a:p>
              </p:txBody>
            </p:sp>
            <p:sp>
              <p:nvSpPr>
                <p:cNvPr id="16440" name="Freeform 56"/>
                <p:cNvSpPr>
                  <a:spLocks/>
                </p:cNvSpPr>
                <p:nvPr/>
              </p:nvSpPr>
              <p:spPr bwMode="auto">
                <a:xfrm>
                  <a:off x="-1037" y="3564"/>
                  <a:ext cx="62" cy="30"/>
                </a:xfrm>
                <a:custGeom>
                  <a:avLst/>
                  <a:gdLst/>
                  <a:ahLst/>
                  <a:cxnLst>
                    <a:cxn ang="0">
                      <a:pos x="0" y="2"/>
                    </a:cxn>
                    <a:cxn ang="0">
                      <a:pos x="1" y="2"/>
                    </a:cxn>
                    <a:cxn ang="0">
                      <a:pos x="7" y="0"/>
                    </a:cxn>
                    <a:cxn ang="0">
                      <a:pos x="15" y="0"/>
                    </a:cxn>
                    <a:cxn ang="0">
                      <a:pos x="24" y="0"/>
                    </a:cxn>
                    <a:cxn ang="0">
                      <a:pos x="36" y="0"/>
                    </a:cxn>
                    <a:cxn ang="0">
                      <a:pos x="47" y="2"/>
                    </a:cxn>
                    <a:cxn ang="0">
                      <a:pos x="59" y="2"/>
                    </a:cxn>
                    <a:cxn ang="0">
                      <a:pos x="70" y="6"/>
                    </a:cxn>
                    <a:cxn ang="0">
                      <a:pos x="72" y="6"/>
                    </a:cxn>
                    <a:cxn ang="0">
                      <a:pos x="74" y="8"/>
                    </a:cxn>
                    <a:cxn ang="0">
                      <a:pos x="81" y="11"/>
                    </a:cxn>
                    <a:cxn ang="0">
                      <a:pos x="89" y="15"/>
                    </a:cxn>
                    <a:cxn ang="0">
                      <a:pos x="97" y="23"/>
                    </a:cxn>
                    <a:cxn ang="0">
                      <a:pos x="106" y="32"/>
                    </a:cxn>
                    <a:cxn ang="0">
                      <a:pos x="114" y="44"/>
                    </a:cxn>
                    <a:cxn ang="0">
                      <a:pos x="123" y="59"/>
                    </a:cxn>
                    <a:cxn ang="0">
                      <a:pos x="53" y="59"/>
                    </a:cxn>
                    <a:cxn ang="0">
                      <a:pos x="0" y="2"/>
                    </a:cxn>
                  </a:cxnLst>
                  <a:rect l="0" t="0" r="r" b="b"/>
                  <a:pathLst>
                    <a:path w="123" h="59">
                      <a:moveTo>
                        <a:pt x="0" y="2"/>
                      </a:moveTo>
                      <a:lnTo>
                        <a:pt x="1" y="2"/>
                      </a:lnTo>
                      <a:lnTo>
                        <a:pt x="7" y="0"/>
                      </a:lnTo>
                      <a:lnTo>
                        <a:pt x="15" y="0"/>
                      </a:lnTo>
                      <a:lnTo>
                        <a:pt x="24" y="0"/>
                      </a:lnTo>
                      <a:lnTo>
                        <a:pt x="36" y="0"/>
                      </a:lnTo>
                      <a:lnTo>
                        <a:pt x="47" y="2"/>
                      </a:lnTo>
                      <a:lnTo>
                        <a:pt x="59" y="2"/>
                      </a:lnTo>
                      <a:lnTo>
                        <a:pt x="70" y="6"/>
                      </a:lnTo>
                      <a:lnTo>
                        <a:pt x="72" y="6"/>
                      </a:lnTo>
                      <a:lnTo>
                        <a:pt x="74" y="8"/>
                      </a:lnTo>
                      <a:lnTo>
                        <a:pt x="81" y="11"/>
                      </a:lnTo>
                      <a:lnTo>
                        <a:pt x="89" y="15"/>
                      </a:lnTo>
                      <a:lnTo>
                        <a:pt x="97" y="23"/>
                      </a:lnTo>
                      <a:lnTo>
                        <a:pt x="106" y="32"/>
                      </a:lnTo>
                      <a:lnTo>
                        <a:pt x="114" y="44"/>
                      </a:lnTo>
                      <a:lnTo>
                        <a:pt x="123" y="59"/>
                      </a:lnTo>
                      <a:lnTo>
                        <a:pt x="53" y="59"/>
                      </a:lnTo>
                      <a:lnTo>
                        <a:pt x="0" y="2"/>
                      </a:lnTo>
                      <a:close/>
                    </a:path>
                  </a:pathLst>
                </a:custGeom>
                <a:solidFill>
                  <a:srgbClr val="59FF00"/>
                </a:solidFill>
                <a:ln w="9525">
                  <a:noFill/>
                  <a:round/>
                  <a:headEnd/>
                  <a:tailEnd/>
                </a:ln>
              </p:spPr>
              <p:txBody>
                <a:bodyPr/>
                <a:lstStyle/>
                <a:p>
                  <a:endParaRPr lang="de-DE"/>
                </a:p>
              </p:txBody>
            </p:sp>
            <p:sp>
              <p:nvSpPr>
                <p:cNvPr id="16441" name="Freeform 57"/>
                <p:cNvSpPr>
                  <a:spLocks/>
                </p:cNvSpPr>
                <p:nvPr/>
              </p:nvSpPr>
              <p:spPr bwMode="auto">
                <a:xfrm>
                  <a:off x="-1058" y="3507"/>
                  <a:ext cx="50" cy="27"/>
                </a:xfrm>
                <a:custGeom>
                  <a:avLst/>
                  <a:gdLst/>
                  <a:ahLst/>
                  <a:cxnLst>
                    <a:cxn ang="0">
                      <a:pos x="101" y="53"/>
                    </a:cxn>
                    <a:cxn ang="0">
                      <a:pos x="99" y="51"/>
                    </a:cxn>
                    <a:cxn ang="0">
                      <a:pos x="97" y="47"/>
                    </a:cxn>
                    <a:cxn ang="0">
                      <a:pos x="93" y="42"/>
                    </a:cxn>
                    <a:cxn ang="0">
                      <a:pos x="87" y="36"/>
                    </a:cxn>
                    <a:cxn ang="0">
                      <a:pos x="80" y="26"/>
                    </a:cxn>
                    <a:cxn ang="0">
                      <a:pos x="72" y="19"/>
                    </a:cxn>
                    <a:cxn ang="0">
                      <a:pos x="64" y="9"/>
                    </a:cxn>
                    <a:cxn ang="0">
                      <a:pos x="57" y="0"/>
                    </a:cxn>
                    <a:cxn ang="0">
                      <a:pos x="0" y="0"/>
                    </a:cxn>
                    <a:cxn ang="0">
                      <a:pos x="3" y="2"/>
                    </a:cxn>
                    <a:cxn ang="0">
                      <a:pos x="9" y="4"/>
                    </a:cxn>
                    <a:cxn ang="0">
                      <a:pos x="19" y="11"/>
                    </a:cxn>
                    <a:cxn ang="0">
                      <a:pos x="30" y="19"/>
                    </a:cxn>
                    <a:cxn ang="0">
                      <a:pos x="45" y="26"/>
                    </a:cxn>
                    <a:cxn ang="0">
                      <a:pos x="62" y="36"/>
                    </a:cxn>
                    <a:cxn ang="0">
                      <a:pos x="82" y="44"/>
                    </a:cxn>
                    <a:cxn ang="0">
                      <a:pos x="101" y="53"/>
                    </a:cxn>
                  </a:cxnLst>
                  <a:rect l="0" t="0" r="r" b="b"/>
                  <a:pathLst>
                    <a:path w="101" h="53">
                      <a:moveTo>
                        <a:pt x="101" y="53"/>
                      </a:moveTo>
                      <a:lnTo>
                        <a:pt x="99" y="51"/>
                      </a:lnTo>
                      <a:lnTo>
                        <a:pt x="97" y="47"/>
                      </a:lnTo>
                      <a:lnTo>
                        <a:pt x="93" y="42"/>
                      </a:lnTo>
                      <a:lnTo>
                        <a:pt x="87" y="36"/>
                      </a:lnTo>
                      <a:lnTo>
                        <a:pt x="80" y="26"/>
                      </a:lnTo>
                      <a:lnTo>
                        <a:pt x="72" y="19"/>
                      </a:lnTo>
                      <a:lnTo>
                        <a:pt x="64" y="9"/>
                      </a:lnTo>
                      <a:lnTo>
                        <a:pt x="57" y="0"/>
                      </a:lnTo>
                      <a:lnTo>
                        <a:pt x="0" y="0"/>
                      </a:lnTo>
                      <a:lnTo>
                        <a:pt x="3" y="2"/>
                      </a:lnTo>
                      <a:lnTo>
                        <a:pt x="9" y="4"/>
                      </a:lnTo>
                      <a:lnTo>
                        <a:pt x="19" y="11"/>
                      </a:lnTo>
                      <a:lnTo>
                        <a:pt x="30" y="19"/>
                      </a:lnTo>
                      <a:lnTo>
                        <a:pt x="45" y="26"/>
                      </a:lnTo>
                      <a:lnTo>
                        <a:pt x="62" y="36"/>
                      </a:lnTo>
                      <a:lnTo>
                        <a:pt x="82" y="44"/>
                      </a:lnTo>
                      <a:lnTo>
                        <a:pt x="101" y="53"/>
                      </a:lnTo>
                      <a:close/>
                    </a:path>
                  </a:pathLst>
                </a:custGeom>
                <a:solidFill>
                  <a:srgbClr val="59FF00"/>
                </a:solidFill>
                <a:ln w="9525">
                  <a:noFill/>
                  <a:round/>
                  <a:headEnd/>
                  <a:tailEnd/>
                </a:ln>
              </p:spPr>
              <p:txBody>
                <a:bodyPr/>
                <a:lstStyle/>
                <a:p>
                  <a:endParaRPr lang="de-DE"/>
                </a:p>
              </p:txBody>
            </p:sp>
            <p:sp>
              <p:nvSpPr>
                <p:cNvPr id="16442" name="Freeform 58"/>
                <p:cNvSpPr>
                  <a:spLocks/>
                </p:cNvSpPr>
                <p:nvPr/>
              </p:nvSpPr>
              <p:spPr bwMode="auto">
                <a:xfrm>
                  <a:off x="-1082" y="3482"/>
                  <a:ext cx="44" cy="13"/>
                </a:xfrm>
                <a:custGeom>
                  <a:avLst/>
                  <a:gdLst/>
                  <a:ahLst/>
                  <a:cxnLst>
                    <a:cxn ang="0">
                      <a:pos x="88" y="27"/>
                    </a:cxn>
                    <a:cxn ang="0">
                      <a:pos x="69" y="0"/>
                    </a:cxn>
                    <a:cxn ang="0">
                      <a:pos x="0" y="2"/>
                    </a:cxn>
                    <a:cxn ang="0">
                      <a:pos x="0" y="4"/>
                    </a:cxn>
                    <a:cxn ang="0">
                      <a:pos x="6" y="6"/>
                    </a:cxn>
                    <a:cxn ang="0">
                      <a:pos x="11" y="14"/>
                    </a:cxn>
                    <a:cxn ang="0">
                      <a:pos x="23" y="23"/>
                    </a:cxn>
                    <a:cxn ang="0">
                      <a:pos x="88" y="27"/>
                    </a:cxn>
                  </a:cxnLst>
                  <a:rect l="0" t="0" r="r" b="b"/>
                  <a:pathLst>
                    <a:path w="88" h="27">
                      <a:moveTo>
                        <a:pt x="88" y="27"/>
                      </a:moveTo>
                      <a:lnTo>
                        <a:pt x="69" y="0"/>
                      </a:lnTo>
                      <a:lnTo>
                        <a:pt x="0" y="2"/>
                      </a:lnTo>
                      <a:lnTo>
                        <a:pt x="0" y="4"/>
                      </a:lnTo>
                      <a:lnTo>
                        <a:pt x="6" y="6"/>
                      </a:lnTo>
                      <a:lnTo>
                        <a:pt x="11" y="14"/>
                      </a:lnTo>
                      <a:lnTo>
                        <a:pt x="23" y="23"/>
                      </a:lnTo>
                      <a:lnTo>
                        <a:pt x="88" y="27"/>
                      </a:lnTo>
                      <a:close/>
                    </a:path>
                  </a:pathLst>
                </a:custGeom>
                <a:solidFill>
                  <a:srgbClr val="59FF00"/>
                </a:solidFill>
                <a:ln w="9525">
                  <a:noFill/>
                  <a:round/>
                  <a:headEnd/>
                  <a:tailEnd/>
                </a:ln>
              </p:spPr>
              <p:txBody>
                <a:bodyPr/>
                <a:lstStyle/>
                <a:p>
                  <a:endParaRPr lang="de-DE"/>
                </a:p>
              </p:txBody>
            </p:sp>
            <p:sp>
              <p:nvSpPr>
                <p:cNvPr id="16443" name="Freeform 59"/>
                <p:cNvSpPr>
                  <a:spLocks/>
                </p:cNvSpPr>
                <p:nvPr/>
              </p:nvSpPr>
              <p:spPr bwMode="auto">
                <a:xfrm>
                  <a:off x="-1090" y="3462"/>
                  <a:ext cx="36" cy="11"/>
                </a:xfrm>
                <a:custGeom>
                  <a:avLst/>
                  <a:gdLst/>
                  <a:ahLst/>
                  <a:cxnLst>
                    <a:cxn ang="0">
                      <a:pos x="70" y="21"/>
                    </a:cxn>
                    <a:cxn ang="0">
                      <a:pos x="51" y="0"/>
                    </a:cxn>
                    <a:cxn ang="0">
                      <a:pos x="0" y="0"/>
                    </a:cxn>
                    <a:cxn ang="0">
                      <a:pos x="0" y="2"/>
                    </a:cxn>
                    <a:cxn ang="0">
                      <a:pos x="0" y="6"/>
                    </a:cxn>
                    <a:cxn ang="0">
                      <a:pos x="2" y="12"/>
                    </a:cxn>
                    <a:cxn ang="0">
                      <a:pos x="7" y="19"/>
                    </a:cxn>
                    <a:cxn ang="0">
                      <a:pos x="70" y="21"/>
                    </a:cxn>
                  </a:cxnLst>
                  <a:rect l="0" t="0" r="r" b="b"/>
                  <a:pathLst>
                    <a:path w="70" h="21">
                      <a:moveTo>
                        <a:pt x="70" y="21"/>
                      </a:moveTo>
                      <a:lnTo>
                        <a:pt x="51" y="0"/>
                      </a:lnTo>
                      <a:lnTo>
                        <a:pt x="0" y="0"/>
                      </a:lnTo>
                      <a:lnTo>
                        <a:pt x="0" y="2"/>
                      </a:lnTo>
                      <a:lnTo>
                        <a:pt x="0" y="6"/>
                      </a:lnTo>
                      <a:lnTo>
                        <a:pt x="2" y="12"/>
                      </a:lnTo>
                      <a:lnTo>
                        <a:pt x="7" y="19"/>
                      </a:lnTo>
                      <a:lnTo>
                        <a:pt x="70" y="21"/>
                      </a:lnTo>
                      <a:close/>
                    </a:path>
                  </a:pathLst>
                </a:custGeom>
                <a:solidFill>
                  <a:srgbClr val="59FF00"/>
                </a:solidFill>
                <a:ln w="9525">
                  <a:noFill/>
                  <a:round/>
                  <a:headEnd/>
                  <a:tailEnd/>
                </a:ln>
              </p:spPr>
              <p:txBody>
                <a:bodyPr/>
                <a:lstStyle/>
                <a:p>
                  <a:endParaRPr lang="de-DE"/>
                </a:p>
              </p:txBody>
            </p:sp>
            <p:sp>
              <p:nvSpPr>
                <p:cNvPr id="16444" name="Freeform 60"/>
                <p:cNvSpPr>
                  <a:spLocks/>
                </p:cNvSpPr>
                <p:nvPr/>
              </p:nvSpPr>
              <p:spPr bwMode="auto">
                <a:xfrm>
                  <a:off x="-1072" y="3438"/>
                  <a:ext cx="30" cy="31"/>
                </a:xfrm>
                <a:custGeom>
                  <a:avLst/>
                  <a:gdLst/>
                  <a:ahLst/>
                  <a:cxnLst>
                    <a:cxn ang="0">
                      <a:pos x="11" y="15"/>
                    </a:cxn>
                    <a:cxn ang="0">
                      <a:pos x="0" y="0"/>
                    </a:cxn>
                    <a:cxn ang="0">
                      <a:pos x="38" y="19"/>
                    </a:cxn>
                    <a:cxn ang="0">
                      <a:pos x="42" y="21"/>
                    </a:cxn>
                    <a:cxn ang="0">
                      <a:pos x="49" y="30"/>
                    </a:cxn>
                    <a:cxn ang="0">
                      <a:pos x="57" y="43"/>
                    </a:cxn>
                    <a:cxn ang="0">
                      <a:pos x="59" y="61"/>
                    </a:cxn>
                    <a:cxn ang="0">
                      <a:pos x="11" y="15"/>
                    </a:cxn>
                  </a:cxnLst>
                  <a:rect l="0" t="0" r="r" b="b"/>
                  <a:pathLst>
                    <a:path w="59" h="61">
                      <a:moveTo>
                        <a:pt x="11" y="15"/>
                      </a:moveTo>
                      <a:lnTo>
                        <a:pt x="0" y="0"/>
                      </a:lnTo>
                      <a:lnTo>
                        <a:pt x="38" y="19"/>
                      </a:lnTo>
                      <a:lnTo>
                        <a:pt x="42" y="21"/>
                      </a:lnTo>
                      <a:lnTo>
                        <a:pt x="49"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16445" name="Freeform 61"/>
                <p:cNvSpPr>
                  <a:spLocks/>
                </p:cNvSpPr>
                <p:nvPr/>
              </p:nvSpPr>
              <p:spPr bwMode="auto">
                <a:xfrm>
                  <a:off x="-1039" y="3466"/>
                  <a:ext cx="19" cy="31"/>
                </a:xfrm>
                <a:custGeom>
                  <a:avLst/>
                  <a:gdLst/>
                  <a:ahLst/>
                  <a:cxnLst>
                    <a:cxn ang="0">
                      <a:pos x="0" y="19"/>
                    </a:cxn>
                    <a:cxn ang="0">
                      <a:pos x="9" y="0"/>
                    </a:cxn>
                    <a:cxn ang="0">
                      <a:pos x="9" y="2"/>
                    </a:cxn>
                    <a:cxn ang="0">
                      <a:pos x="11" y="2"/>
                    </a:cxn>
                    <a:cxn ang="0">
                      <a:pos x="15" y="6"/>
                    </a:cxn>
                    <a:cxn ang="0">
                      <a:pos x="19" y="9"/>
                    </a:cxn>
                    <a:cxn ang="0">
                      <a:pos x="24" y="15"/>
                    </a:cxn>
                    <a:cxn ang="0">
                      <a:pos x="28" y="23"/>
                    </a:cxn>
                    <a:cxn ang="0">
                      <a:pos x="34" y="32"/>
                    </a:cxn>
                    <a:cxn ang="0">
                      <a:pos x="38" y="42"/>
                    </a:cxn>
                    <a:cxn ang="0">
                      <a:pos x="32" y="63"/>
                    </a:cxn>
                    <a:cxn ang="0">
                      <a:pos x="32" y="61"/>
                    </a:cxn>
                    <a:cxn ang="0">
                      <a:pos x="28" y="57"/>
                    </a:cxn>
                    <a:cxn ang="0">
                      <a:pos x="24" y="51"/>
                    </a:cxn>
                    <a:cxn ang="0">
                      <a:pos x="21" y="46"/>
                    </a:cxn>
                    <a:cxn ang="0">
                      <a:pos x="15" y="38"/>
                    </a:cxn>
                    <a:cxn ang="0">
                      <a:pos x="9" y="30"/>
                    </a:cxn>
                    <a:cxn ang="0">
                      <a:pos x="5" y="23"/>
                    </a:cxn>
                    <a:cxn ang="0">
                      <a:pos x="0" y="19"/>
                    </a:cxn>
                  </a:cxnLst>
                  <a:rect l="0" t="0" r="r" b="b"/>
                  <a:pathLst>
                    <a:path w="38" h="63">
                      <a:moveTo>
                        <a:pt x="0" y="19"/>
                      </a:moveTo>
                      <a:lnTo>
                        <a:pt x="9" y="0"/>
                      </a:lnTo>
                      <a:lnTo>
                        <a:pt x="9" y="2"/>
                      </a:lnTo>
                      <a:lnTo>
                        <a:pt x="11" y="2"/>
                      </a:lnTo>
                      <a:lnTo>
                        <a:pt x="15" y="6"/>
                      </a:lnTo>
                      <a:lnTo>
                        <a:pt x="19" y="9"/>
                      </a:lnTo>
                      <a:lnTo>
                        <a:pt x="24" y="15"/>
                      </a:lnTo>
                      <a:lnTo>
                        <a:pt x="28" y="23"/>
                      </a:lnTo>
                      <a:lnTo>
                        <a:pt x="34" y="32"/>
                      </a:lnTo>
                      <a:lnTo>
                        <a:pt x="38" y="42"/>
                      </a:lnTo>
                      <a:lnTo>
                        <a:pt x="32" y="63"/>
                      </a:lnTo>
                      <a:lnTo>
                        <a:pt x="32" y="61"/>
                      </a:lnTo>
                      <a:lnTo>
                        <a:pt x="28" y="57"/>
                      </a:lnTo>
                      <a:lnTo>
                        <a:pt x="24" y="51"/>
                      </a:lnTo>
                      <a:lnTo>
                        <a:pt x="21" y="46"/>
                      </a:lnTo>
                      <a:lnTo>
                        <a:pt x="15" y="38"/>
                      </a:lnTo>
                      <a:lnTo>
                        <a:pt x="9" y="30"/>
                      </a:lnTo>
                      <a:lnTo>
                        <a:pt x="5" y="23"/>
                      </a:lnTo>
                      <a:lnTo>
                        <a:pt x="0" y="19"/>
                      </a:lnTo>
                      <a:close/>
                    </a:path>
                  </a:pathLst>
                </a:custGeom>
                <a:solidFill>
                  <a:srgbClr val="59FF00"/>
                </a:solidFill>
                <a:ln w="9525">
                  <a:noFill/>
                  <a:round/>
                  <a:headEnd/>
                  <a:tailEnd/>
                </a:ln>
              </p:spPr>
              <p:txBody>
                <a:bodyPr/>
                <a:lstStyle/>
                <a:p>
                  <a:endParaRPr lang="de-DE"/>
                </a:p>
              </p:txBody>
            </p:sp>
            <p:sp>
              <p:nvSpPr>
                <p:cNvPr id="16446" name="Freeform 62"/>
                <p:cNvSpPr>
                  <a:spLocks/>
                </p:cNvSpPr>
                <p:nvPr/>
              </p:nvSpPr>
              <p:spPr bwMode="auto">
                <a:xfrm>
                  <a:off x="-1016" y="3496"/>
                  <a:ext cx="9" cy="23"/>
                </a:xfrm>
                <a:custGeom>
                  <a:avLst/>
                  <a:gdLst/>
                  <a:ahLst/>
                  <a:cxnLst>
                    <a:cxn ang="0">
                      <a:pos x="0" y="15"/>
                    </a:cxn>
                    <a:cxn ang="0">
                      <a:pos x="6" y="0"/>
                    </a:cxn>
                    <a:cxn ang="0">
                      <a:pos x="19" y="45"/>
                    </a:cxn>
                    <a:cxn ang="0">
                      <a:pos x="0" y="15"/>
                    </a:cxn>
                  </a:cxnLst>
                  <a:rect l="0" t="0" r="r" b="b"/>
                  <a:pathLst>
                    <a:path w="19" h="45">
                      <a:moveTo>
                        <a:pt x="0" y="15"/>
                      </a:moveTo>
                      <a:lnTo>
                        <a:pt x="6" y="0"/>
                      </a:lnTo>
                      <a:lnTo>
                        <a:pt x="19" y="45"/>
                      </a:lnTo>
                      <a:lnTo>
                        <a:pt x="0" y="15"/>
                      </a:lnTo>
                      <a:close/>
                    </a:path>
                  </a:pathLst>
                </a:custGeom>
                <a:solidFill>
                  <a:srgbClr val="59FF00"/>
                </a:solidFill>
                <a:ln w="9525">
                  <a:noFill/>
                  <a:round/>
                  <a:headEnd/>
                  <a:tailEnd/>
                </a:ln>
              </p:spPr>
              <p:txBody>
                <a:bodyPr/>
                <a:lstStyle/>
                <a:p>
                  <a:endParaRPr lang="de-DE"/>
                </a:p>
              </p:txBody>
            </p:sp>
            <p:sp>
              <p:nvSpPr>
                <p:cNvPr id="16447" name="Freeform 63"/>
                <p:cNvSpPr>
                  <a:spLocks/>
                </p:cNvSpPr>
                <p:nvPr/>
              </p:nvSpPr>
              <p:spPr bwMode="auto">
                <a:xfrm>
                  <a:off x="-973" y="3503"/>
                  <a:ext cx="13" cy="26"/>
                </a:xfrm>
                <a:custGeom>
                  <a:avLst/>
                  <a:gdLst/>
                  <a:ahLst/>
                  <a:cxnLst>
                    <a:cxn ang="0">
                      <a:pos x="10" y="0"/>
                    </a:cxn>
                    <a:cxn ang="0">
                      <a:pos x="12" y="4"/>
                    </a:cxn>
                    <a:cxn ang="0">
                      <a:pos x="17" y="13"/>
                    </a:cxn>
                    <a:cxn ang="0">
                      <a:pos x="23" y="31"/>
                    </a:cxn>
                    <a:cxn ang="0">
                      <a:pos x="27" y="52"/>
                    </a:cxn>
                    <a:cxn ang="0">
                      <a:pos x="0" y="46"/>
                    </a:cxn>
                    <a:cxn ang="0">
                      <a:pos x="0" y="42"/>
                    </a:cxn>
                    <a:cxn ang="0">
                      <a:pos x="0" y="29"/>
                    </a:cxn>
                    <a:cxn ang="0">
                      <a:pos x="2" y="13"/>
                    </a:cxn>
                    <a:cxn ang="0">
                      <a:pos x="10" y="0"/>
                    </a:cxn>
                  </a:cxnLst>
                  <a:rect l="0" t="0" r="r" b="b"/>
                  <a:pathLst>
                    <a:path w="27" h="52">
                      <a:moveTo>
                        <a:pt x="10" y="0"/>
                      </a:moveTo>
                      <a:lnTo>
                        <a:pt x="12" y="4"/>
                      </a:lnTo>
                      <a:lnTo>
                        <a:pt x="17" y="13"/>
                      </a:lnTo>
                      <a:lnTo>
                        <a:pt x="23" y="31"/>
                      </a:lnTo>
                      <a:lnTo>
                        <a:pt x="27" y="52"/>
                      </a:lnTo>
                      <a:lnTo>
                        <a:pt x="0" y="46"/>
                      </a:lnTo>
                      <a:lnTo>
                        <a:pt x="0" y="42"/>
                      </a:lnTo>
                      <a:lnTo>
                        <a:pt x="0" y="29"/>
                      </a:lnTo>
                      <a:lnTo>
                        <a:pt x="2" y="13"/>
                      </a:lnTo>
                      <a:lnTo>
                        <a:pt x="10" y="0"/>
                      </a:lnTo>
                      <a:close/>
                    </a:path>
                  </a:pathLst>
                </a:custGeom>
                <a:solidFill>
                  <a:srgbClr val="21BA00"/>
                </a:solidFill>
                <a:ln w="9525">
                  <a:noFill/>
                  <a:round/>
                  <a:headEnd/>
                  <a:tailEnd/>
                </a:ln>
              </p:spPr>
              <p:txBody>
                <a:bodyPr/>
                <a:lstStyle/>
                <a:p>
                  <a:endParaRPr lang="de-DE"/>
                </a:p>
              </p:txBody>
            </p:sp>
            <p:sp>
              <p:nvSpPr>
                <p:cNvPr id="16448" name="Freeform 64"/>
                <p:cNvSpPr>
                  <a:spLocks/>
                </p:cNvSpPr>
                <p:nvPr/>
              </p:nvSpPr>
              <p:spPr bwMode="auto">
                <a:xfrm>
                  <a:off x="-974" y="3534"/>
                  <a:ext cx="20" cy="33"/>
                </a:xfrm>
                <a:custGeom>
                  <a:avLst/>
                  <a:gdLst/>
                  <a:ahLst/>
                  <a:cxnLst>
                    <a:cxn ang="0">
                      <a:pos x="0" y="0"/>
                    </a:cxn>
                    <a:cxn ang="0">
                      <a:pos x="33" y="11"/>
                    </a:cxn>
                    <a:cxn ang="0">
                      <a:pos x="40" y="65"/>
                    </a:cxn>
                    <a:cxn ang="0">
                      <a:pos x="38" y="65"/>
                    </a:cxn>
                    <a:cxn ang="0">
                      <a:pos x="35" y="63"/>
                    </a:cxn>
                    <a:cxn ang="0">
                      <a:pos x="31" y="59"/>
                    </a:cxn>
                    <a:cxn ang="0">
                      <a:pos x="27" y="53"/>
                    </a:cxn>
                    <a:cxn ang="0">
                      <a:pos x="19" y="46"/>
                    </a:cxn>
                    <a:cxn ang="0">
                      <a:pos x="14" y="34"/>
                    </a:cxn>
                    <a:cxn ang="0">
                      <a:pos x="6" y="19"/>
                    </a:cxn>
                    <a:cxn ang="0">
                      <a:pos x="0" y="0"/>
                    </a:cxn>
                  </a:cxnLst>
                  <a:rect l="0" t="0" r="r" b="b"/>
                  <a:pathLst>
                    <a:path w="40" h="65">
                      <a:moveTo>
                        <a:pt x="0" y="0"/>
                      </a:moveTo>
                      <a:lnTo>
                        <a:pt x="33" y="11"/>
                      </a:lnTo>
                      <a:lnTo>
                        <a:pt x="40" y="65"/>
                      </a:lnTo>
                      <a:lnTo>
                        <a:pt x="38" y="65"/>
                      </a:lnTo>
                      <a:lnTo>
                        <a:pt x="35" y="63"/>
                      </a:lnTo>
                      <a:lnTo>
                        <a:pt x="31" y="59"/>
                      </a:lnTo>
                      <a:lnTo>
                        <a:pt x="27" y="53"/>
                      </a:lnTo>
                      <a:lnTo>
                        <a:pt x="19" y="46"/>
                      </a:lnTo>
                      <a:lnTo>
                        <a:pt x="14" y="34"/>
                      </a:lnTo>
                      <a:lnTo>
                        <a:pt x="6" y="19"/>
                      </a:lnTo>
                      <a:lnTo>
                        <a:pt x="0" y="0"/>
                      </a:lnTo>
                      <a:close/>
                    </a:path>
                  </a:pathLst>
                </a:custGeom>
                <a:solidFill>
                  <a:srgbClr val="21BA00"/>
                </a:solidFill>
                <a:ln w="9525">
                  <a:noFill/>
                  <a:round/>
                  <a:headEnd/>
                  <a:tailEnd/>
                </a:ln>
              </p:spPr>
              <p:txBody>
                <a:bodyPr/>
                <a:lstStyle/>
                <a:p>
                  <a:endParaRPr lang="de-DE"/>
                </a:p>
              </p:txBody>
            </p:sp>
            <p:sp>
              <p:nvSpPr>
                <p:cNvPr id="16449" name="Freeform 65"/>
                <p:cNvSpPr>
                  <a:spLocks/>
                </p:cNvSpPr>
                <p:nvPr/>
              </p:nvSpPr>
              <p:spPr bwMode="auto">
                <a:xfrm>
                  <a:off x="-946" y="3529"/>
                  <a:ext cx="19" cy="40"/>
                </a:xfrm>
                <a:custGeom>
                  <a:avLst/>
                  <a:gdLst/>
                  <a:ahLst/>
                  <a:cxnLst>
                    <a:cxn ang="0">
                      <a:pos x="0" y="79"/>
                    </a:cxn>
                    <a:cxn ang="0">
                      <a:pos x="0" y="22"/>
                    </a:cxn>
                    <a:cxn ang="0">
                      <a:pos x="39" y="0"/>
                    </a:cxn>
                    <a:cxn ang="0">
                      <a:pos x="37" y="1"/>
                    </a:cxn>
                    <a:cxn ang="0">
                      <a:pos x="31" y="9"/>
                    </a:cxn>
                    <a:cxn ang="0">
                      <a:pos x="25" y="19"/>
                    </a:cxn>
                    <a:cxn ang="0">
                      <a:pos x="20" y="32"/>
                    </a:cxn>
                    <a:cxn ang="0">
                      <a:pos x="12" y="45"/>
                    </a:cxn>
                    <a:cxn ang="0">
                      <a:pos x="6" y="59"/>
                    </a:cxn>
                    <a:cxn ang="0">
                      <a:pos x="2" y="72"/>
                    </a:cxn>
                    <a:cxn ang="0">
                      <a:pos x="0" y="79"/>
                    </a:cxn>
                  </a:cxnLst>
                  <a:rect l="0" t="0" r="r" b="b"/>
                  <a:pathLst>
                    <a:path w="39" h="79">
                      <a:moveTo>
                        <a:pt x="0" y="79"/>
                      </a:moveTo>
                      <a:lnTo>
                        <a:pt x="0" y="22"/>
                      </a:lnTo>
                      <a:lnTo>
                        <a:pt x="39" y="0"/>
                      </a:lnTo>
                      <a:lnTo>
                        <a:pt x="37" y="1"/>
                      </a:lnTo>
                      <a:lnTo>
                        <a:pt x="31" y="9"/>
                      </a:lnTo>
                      <a:lnTo>
                        <a:pt x="25" y="19"/>
                      </a:lnTo>
                      <a:lnTo>
                        <a:pt x="20" y="32"/>
                      </a:lnTo>
                      <a:lnTo>
                        <a:pt x="12"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16450" name="Freeform 66"/>
                <p:cNvSpPr>
                  <a:spLocks/>
                </p:cNvSpPr>
                <p:nvPr/>
              </p:nvSpPr>
              <p:spPr bwMode="auto">
                <a:xfrm>
                  <a:off x="-956" y="3508"/>
                  <a:ext cx="19" cy="24"/>
                </a:xfrm>
                <a:custGeom>
                  <a:avLst/>
                  <a:gdLst/>
                  <a:ahLst/>
                  <a:cxnLst>
                    <a:cxn ang="0">
                      <a:pos x="14" y="47"/>
                    </a:cxn>
                    <a:cxn ang="0">
                      <a:pos x="0" y="0"/>
                    </a:cxn>
                    <a:cxn ang="0">
                      <a:pos x="2" y="2"/>
                    </a:cxn>
                    <a:cxn ang="0">
                      <a:pos x="6" y="3"/>
                    </a:cxn>
                    <a:cxn ang="0">
                      <a:pos x="12" y="7"/>
                    </a:cxn>
                    <a:cxn ang="0">
                      <a:pos x="18" y="11"/>
                    </a:cxn>
                    <a:cxn ang="0">
                      <a:pos x="23" y="17"/>
                    </a:cxn>
                    <a:cxn ang="0">
                      <a:pos x="29" y="21"/>
                    </a:cxn>
                    <a:cxn ang="0">
                      <a:pos x="35" y="26"/>
                    </a:cxn>
                    <a:cxn ang="0">
                      <a:pos x="39" y="30"/>
                    </a:cxn>
                    <a:cxn ang="0">
                      <a:pos x="14" y="47"/>
                    </a:cxn>
                  </a:cxnLst>
                  <a:rect l="0" t="0" r="r" b="b"/>
                  <a:pathLst>
                    <a:path w="39" h="47">
                      <a:moveTo>
                        <a:pt x="14" y="47"/>
                      </a:moveTo>
                      <a:lnTo>
                        <a:pt x="0" y="0"/>
                      </a:lnTo>
                      <a:lnTo>
                        <a:pt x="2" y="2"/>
                      </a:lnTo>
                      <a:lnTo>
                        <a:pt x="6" y="3"/>
                      </a:lnTo>
                      <a:lnTo>
                        <a:pt x="12" y="7"/>
                      </a:lnTo>
                      <a:lnTo>
                        <a:pt x="18" y="11"/>
                      </a:lnTo>
                      <a:lnTo>
                        <a:pt x="23" y="17"/>
                      </a:lnTo>
                      <a:lnTo>
                        <a:pt x="29" y="21"/>
                      </a:lnTo>
                      <a:lnTo>
                        <a:pt x="35" y="26"/>
                      </a:lnTo>
                      <a:lnTo>
                        <a:pt x="39" y="30"/>
                      </a:lnTo>
                      <a:lnTo>
                        <a:pt x="14" y="47"/>
                      </a:lnTo>
                      <a:close/>
                    </a:path>
                  </a:pathLst>
                </a:custGeom>
                <a:solidFill>
                  <a:srgbClr val="21BA00"/>
                </a:solidFill>
                <a:ln w="9525">
                  <a:noFill/>
                  <a:round/>
                  <a:headEnd/>
                  <a:tailEnd/>
                </a:ln>
              </p:spPr>
              <p:txBody>
                <a:bodyPr/>
                <a:lstStyle/>
                <a:p>
                  <a:endParaRPr lang="de-DE"/>
                </a:p>
              </p:txBody>
            </p:sp>
            <p:sp>
              <p:nvSpPr>
                <p:cNvPr id="16451" name="Freeform 67"/>
                <p:cNvSpPr>
                  <a:spLocks/>
                </p:cNvSpPr>
                <p:nvPr/>
              </p:nvSpPr>
              <p:spPr bwMode="auto">
                <a:xfrm>
                  <a:off x="-1093" y="3440"/>
                  <a:ext cx="22" cy="16"/>
                </a:xfrm>
                <a:custGeom>
                  <a:avLst/>
                  <a:gdLst/>
                  <a:ahLst/>
                  <a:cxnLst>
                    <a:cxn ang="0">
                      <a:pos x="44" y="29"/>
                    </a:cxn>
                    <a:cxn ang="0">
                      <a:pos x="44" y="29"/>
                    </a:cxn>
                    <a:cxn ang="0">
                      <a:pos x="40" y="25"/>
                    </a:cxn>
                    <a:cxn ang="0">
                      <a:pos x="38" y="23"/>
                    </a:cxn>
                    <a:cxn ang="0">
                      <a:pos x="32" y="18"/>
                    </a:cxn>
                    <a:cxn ang="0">
                      <a:pos x="27" y="14"/>
                    </a:cxn>
                    <a:cxn ang="0">
                      <a:pos x="21" y="8"/>
                    </a:cxn>
                    <a:cxn ang="0">
                      <a:pos x="13" y="4"/>
                    </a:cxn>
                    <a:cxn ang="0">
                      <a:pos x="6" y="0"/>
                    </a:cxn>
                    <a:cxn ang="0">
                      <a:pos x="6" y="4"/>
                    </a:cxn>
                    <a:cxn ang="0">
                      <a:pos x="2" y="12"/>
                    </a:cxn>
                    <a:cxn ang="0">
                      <a:pos x="0" y="23"/>
                    </a:cxn>
                    <a:cxn ang="0">
                      <a:pos x="6" y="33"/>
                    </a:cxn>
                    <a:cxn ang="0">
                      <a:pos x="44" y="29"/>
                    </a:cxn>
                  </a:cxnLst>
                  <a:rect l="0" t="0" r="r" b="b"/>
                  <a:pathLst>
                    <a:path w="44" h="33">
                      <a:moveTo>
                        <a:pt x="44" y="29"/>
                      </a:moveTo>
                      <a:lnTo>
                        <a:pt x="44" y="29"/>
                      </a:lnTo>
                      <a:lnTo>
                        <a:pt x="40" y="25"/>
                      </a:lnTo>
                      <a:lnTo>
                        <a:pt x="38" y="23"/>
                      </a:lnTo>
                      <a:lnTo>
                        <a:pt x="32" y="18"/>
                      </a:lnTo>
                      <a:lnTo>
                        <a:pt x="27" y="14"/>
                      </a:lnTo>
                      <a:lnTo>
                        <a:pt x="21" y="8"/>
                      </a:lnTo>
                      <a:lnTo>
                        <a:pt x="13" y="4"/>
                      </a:lnTo>
                      <a:lnTo>
                        <a:pt x="6" y="0"/>
                      </a:lnTo>
                      <a:lnTo>
                        <a:pt x="6" y="4"/>
                      </a:lnTo>
                      <a:lnTo>
                        <a:pt x="2" y="12"/>
                      </a:lnTo>
                      <a:lnTo>
                        <a:pt x="0" y="23"/>
                      </a:lnTo>
                      <a:lnTo>
                        <a:pt x="6" y="33"/>
                      </a:lnTo>
                      <a:lnTo>
                        <a:pt x="44" y="29"/>
                      </a:lnTo>
                      <a:close/>
                    </a:path>
                  </a:pathLst>
                </a:custGeom>
                <a:solidFill>
                  <a:srgbClr val="59FF00"/>
                </a:solidFill>
                <a:ln w="9525">
                  <a:noFill/>
                  <a:round/>
                  <a:headEnd/>
                  <a:tailEnd/>
                </a:ln>
              </p:spPr>
              <p:txBody>
                <a:bodyPr/>
                <a:lstStyle/>
                <a:p>
                  <a:endParaRPr lang="de-DE"/>
                </a:p>
              </p:txBody>
            </p:sp>
            <p:sp>
              <p:nvSpPr>
                <p:cNvPr id="16452" name="Freeform 68"/>
                <p:cNvSpPr>
                  <a:spLocks/>
                </p:cNvSpPr>
                <p:nvPr/>
              </p:nvSpPr>
              <p:spPr bwMode="auto">
                <a:xfrm>
                  <a:off x="-973" y="3292"/>
                  <a:ext cx="340" cy="231"/>
                </a:xfrm>
                <a:custGeom>
                  <a:avLst/>
                  <a:gdLst/>
                  <a:ahLst/>
                  <a:cxnLst>
                    <a:cxn ang="0">
                      <a:pos x="317" y="452"/>
                    </a:cxn>
                    <a:cxn ang="0">
                      <a:pos x="343" y="459"/>
                    </a:cxn>
                    <a:cxn ang="0">
                      <a:pos x="379" y="463"/>
                    </a:cxn>
                    <a:cxn ang="0">
                      <a:pos x="402" y="459"/>
                    </a:cxn>
                    <a:cxn ang="0">
                      <a:pos x="454" y="448"/>
                    </a:cxn>
                    <a:cxn ang="0">
                      <a:pos x="498" y="429"/>
                    </a:cxn>
                    <a:cxn ang="0">
                      <a:pos x="530" y="404"/>
                    </a:cxn>
                    <a:cxn ang="0">
                      <a:pos x="578" y="353"/>
                    </a:cxn>
                    <a:cxn ang="0">
                      <a:pos x="677" y="151"/>
                    </a:cxn>
                    <a:cxn ang="0">
                      <a:pos x="635" y="153"/>
                    </a:cxn>
                    <a:cxn ang="0">
                      <a:pos x="572" y="162"/>
                    </a:cxn>
                    <a:cxn ang="0">
                      <a:pos x="540" y="172"/>
                    </a:cxn>
                    <a:cxn ang="0">
                      <a:pos x="499" y="187"/>
                    </a:cxn>
                    <a:cxn ang="0">
                      <a:pos x="452" y="216"/>
                    </a:cxn>
                    <a:cxn ang="0">
                      <a:pos x="438" y="225"/>
                    </a:cxn>
                    <a:cxn ang="0">
                      <a:pos x="414" y="248"/>
                    </a:cxn>
                    <a:cxn ang="0">
                      <a:pos x="400" y="252"/>
                    </a:cxn>
                    <a:cxn ang="0">
                      <a:pos x="385" y="153"/>
                    </a:cxn>
                    <a:cxn ang="0">
                      <a:pos x="379" y="120"/>
                    </a:cxn>
                    <a:cxn ang="0">
                      <a:pos x="351" y="50"/>
                    </a:cxn>
                    <a:cxn ang="0">
                      <a:pos x="315" y="2"/>
                    </a:cxn>
                    <a:cxn ang="0">
                      <a:pos x="296" y="19"/>
                    </a:cxn>
                    <a:cxn ang="0">
                      <a:pos x="269" y="59"/>
                    </a:cxn>
                    <a:cxn ang="0">
                      <a:pos x="257" y="90"/>
                    </a:cxn>
                    <a:cxn ang="0">
                      <a:pos x="238" y="141"/>
                    </a:cxn>
                    <a:cxn ang="0">
                      <a:pos x="225" y="195"/>
                    </a:cxn>
                    <a:cxn ang="0">
                      <a:pos x="217" y="233"/>
                    </a:cxn>
                    <a:cxn ang="0">
                      <a:pos x="208" y="252"/>
                    </a:cxn>
                    <a:cxn ang="0">
                      <a:pos x="195" y="225"/>
                    </a:cxn>
                    <a:cxn ang="0">
                      <a:pos x="174" y="191"/>
                    </a:cxn>
                    <a:cxn ang="0">
                      <a:pos x="158" y="176"/>
                    </a:cxn>
                    <a:cxn ang="0">
                      <a:pos x="122" y="147"/>
                    </a:cxn>
                    <a:cxn ang="0">
                      <a:pos x="80" y="122"/>
                    </a:cxn>
                    <a:cxn ang="0">
                      <a:pos x="0" y="200"/>
                    </a:cxn>
                    <a:cxn ang="0">
                      <a:pos x="6" y="244"/>
                    </a:cxn>
                    <a:cxn ang="0">
                      <a:pos x="21" y="311"/>
                    </a:cxn>
                    <a:cxn ang="0">
                      <a:pos x="38" y="343"/>
                    </a:cxn>
                    <a:cxn ang="0">
                      <a:pos x="78" y="393"/>
                    </a:cxn>
                    <a:cxn ang="0">
                      <a:pos x="137" y="440"/>
                    </a:cxn>
                    <a:cxn ang="0">
                      <a:pos x="145" y="440"/>
                    </a:cxn>
                    <a:cxn ang="0">
                      <a:pos x="164" y="444"/>
                    </a:cxn>
                    <a:cxn ang="0">
                      <a:pos x="193" y="448"/>
                    </a:cxn>
                    <a:cxn ang="0">
                      <a:pos x="225" y="450"/>
                    </a:cxn>
                    <a:cxn ang="0">
                      <a:pos x="259" y="448"/>
                    </a:cxn>
                    <a:cxn ang="0">
                      <a:pos x="273" y="444"/>
                    </a:cxn>
                    <a:cxn ang="0">
                      <a:pos x="288" y="442"/>
                    </a:cxn>
                    <a:cxn ang="0">
                      <a:pos x="309" y="448"/>
                    </a:cxn>
                  </a:cxnLst>
                  <a:rect l="0" t="0" r="r" b="b"/>
                  <a:pathLst>
                    <a:path w="681" h="463">
                      <a:moveTo>
                        <a:pt x="309" y="448"/>
                      </a:moveTo>
                      <a:lnTo>
                        <a:pt x="311" y="450"/>
                      </a:lnTo>
                      <a:lnTo>
                        <a:pt x="317" y="452"/>
                      </a:lnTo>
                      <a:lnTo>
                        <a:pt x="322" y="454"/>
                      </a:lnTo>
                      <a:lnTo>
                        <a:pt x="332" y="455"/>
                      </a:lnTo>
                      <a:lnTo>
                        <a:pt x="343" y="459"/>
                      </a:lnTo>
                      <a:lnTo>
                        <a:pt x="355" y="461"/>
                      </a:lnTo>
                      <a:lnTo>
                        <a:pt x="366" y="463"/>
                      </a:lnTo>
                      <a:lnTo>
                        <a:pt x="379" y="463"/>
                      </a:lnTo>
                      <a:lnTo>
                        <a:pt x="381" y="463"/>
                      </a:lnTo>
                      <a:lnTo>
                        <a:pt x="391" y="461"/>
                      </a:lnTo>
                      <a:lnTo>
                        <a:pt x="402" y="459"/>
                      </a:lnTo>
                      <a:lnTo>
                        <a:pt x="418" y="457"/>
                      </a:lnTo>
                      <a:lnTo>
                        <a:pt x="435" y="454"/>
                      </a:lnTo>
                      <a:lnTo>
                        <a:pt x="454" y="448"/>
                      </a:lnTo>
                      <a:lnTo>
                        <a:pt x="475" y="440"/>
                      </a:lnTo>
                      <a:lnTo>
                        <a:pt x="496" y="431"/>
                      </a:lnTo>
                      <a:lnTo>
                        <a:pt x="498" y="429"/>
                      </a:lnTo>
                      <a:lnTo>
                        <a:pt x="505" y="423"/>
                      </a:lnTo>
                      <a:lnTo>
                        <a:pt x="515" y="415"/>
                      </a:lnTo>
                      <a:lnTo>
                        <a:pt x="530" y="404"/>
                      </a:lnTo>
                      <a:lnTo>
                        <a:pt x="545" y="389"/>
                      </a:lnTo>
                      <a:lnTo>
                        <a:pt x="560" y="372"/>
                      </a:lnTo>
                      <a:lnTo>
                        <a:pt x="578" y="353"/>
                      </a:lnTo>
                      <a:lnTo>
                        <a:pt x="595" y="330"/>
                      </a:lnTo>
                      <a:lnTo>
                        <a:pt x="681" y="151"/>
                      </a:lnTo>
                      <a:lnTo>
                        <a:pt x="677" y="151"/>
                      </a:lnTo>
                      <a:lnTo>
                        <a:pt x="667" y="151"/>
                      </a:lnTo>
                      <a:lnTo>
                        <a:pt x="654" y="153"/>
                      </a:lnTo>
                      <a:lnTo>
                        <a:pt x="635" y="153"/>
                      </a:lnTo>
                      <a:lnTo>
                        <a:pt x="614" y="156"/>
                      </a:lnTo>
                      <a:lnTo>
                        <a:pt x="593" y="158"/>
                      </a:lnTo>
                      <a:lnTo>
                        <a:pt x="572" y="162"/>
                      </a:lnTo>
                      <a:lnTo>
                        <a:pt x="551" y="170"/>
                      </a:lnTo>
                      <a:lnTo>
                        <a:pt x="547" y="170"/>
                      </a:lnTo>
                      <a:lnTo>
                        <a:pt x="540" y="172"/>
                      </a:lnTo>
                      <a:lnTo>
                        <a:pt x="530" y="176"/>
                      </a:lnTo>
                      <a:lnTo>
                        <a:pt x="515" y="179"/>
                      </a:lnTo>
                      <a:lnTo>
                        <a:pt x="499" y="187"/>
                      </a:lnTo>
                      <a:lnTo>
                        <a:pt x="482" y="195"/>
                      </a:lnTo>
                      <a:lnTo>
                        <a:pt x="467" y="204"/>
                      </a:lnTo>
                      <a:lnTo>
                        <a:pt x="452" y="216"/>
                      </a:lnTo>
                      <a:lnTo>
                        <a:pt x="450" y="216"/>
                      </a:lnTo>
                      <a:lnTo>
                        <a:pt x="444" y="219"/>
                      </a:lnTo>
                      <a:lnTo>
                        <a:pt x="438" y="225"/>
                      </a:lnTo>
                      <a:lnTo>
                        <a:pt x="431" y="233"/>
                      </a:lnTo>
                      <a:lnTo>
                        <a:pt x="423" y="240"/>
                      </a:lnTo>
                      <a:lnTo>
                        <a:pt x="414" y="248"/>
                      </a:lnTo>
                      <a:lnTo>
                        <a:pt x="408" y="256"/>
                      </a:lnTo>
                      <a:lnTo>
                        <a:pt x="402" y="261"/>
                      </a:lnTo>
                      <a:lnTo>
                        <a:pt x="400" y="252"/>
                      </a:lnTo>
                      <a:lnTo>
                        <a:pt x="398" y="227"/>
                      </a:lnTo>
                      <a:lnTo>
                        <a:pt x="393" y="191"/>
                      </a:lnTo>
                      <a:lnTo>
                        <a:pt x="385" y="153"/>
                      </a:lnTo>
                      <a:lnTo>
                        <a:pt x="385" y="149"/>
                      </a:lnTo>
                      <a:lnTo>
                        <a:pt x="383" y="137"/>
                      </a:lnTo>
                      <a:lnTo>
                        <a:pt x="379" y="120"/>
                      </a:lnTo>
                      <a:lnTo>
                        <a:pt x="372" y="99"/>
                      </a:lnTo>
                      <a:lnTo>
                        <a:pt x="362" y="77"/>
                      </a:lnTo>
                      <a:lnTo>
                        <a:pt x="351" y="50"/>
                      </a:lnTo>
                      <a:lnTo>
                        <a:pt x="336" y="23"/>
                      </a:lnTo>
                      <a:lnTo>
                        <a:pt x="317" y="0"/>
                      </a:lnTo>
                      <a:lnTo>
                        <a:pt x="315" y="2"/>
                      </a:lnTo>
                      <a:lnTo>
                        <a:pt x="311" y="4"/>
                      </a:lnTo>
                      <a:lnTo>
                        <a:pt x="303" y="12"/>
                      </a:lnTo>
                      <a:lnTo>
                        <a:pt x="296" y="19"/>
                      </a:lnTo>
                      <a:lnTo>
                        <a:pt x="286" y="31"/>
                      </a:lnTo>
                      <a:lnTo>
                        <a:pt x="277" y="44"/>
                      </a:lnTo>
                      <a:lnTo>
                        <a:pt x="269" y="59"/>
                      </a:lnTo>
                      <a:lnTo>
                        <a:pt x="261" y="77"/>
                      </a:lnTo>
                      <a:lnTo>
                        <a:pt x="259" y="80"/>
                      </a:lnTo>
                      <a:lnTo>
                        <a:pt x="257" y="90"/>
                      </a:lnTo>
                      <a:lnTo>
                        <a:pt x="252" y="103"/>
                      </a:lnTo>
                      <a:lnTo>
                        <a:pt x="246" y="122"/>
                      </a:lnTo>
                      <a:lnTo>
                        <a:pt x="238" y="141"/>
                      </a:lnTo>
                      <a:lnTo>
                        <a:pt x="233" y="160"/>
                      </a:lnTo>
                      <a:lnTo>
                        <a:pt x="227" y="177"/>
                      </a:lnTo>
                      <a:lnTo>
                        <a:pt x="225" y="195"/>
                      </a:lnTo>
                      <a:lnTo>
                        <a:pt x="223" y="200"/>
                      </a:lnTo>
                      <a:lnTo>
                        <a:pt x="219" y="216"/>
                      </a:lnTo>
                      <a:lnTo>
                        <a:pt x="217" y="233"/>
                      </a:lnTo>
                      <a:lnTo>
                        <a:pt x="216" y="250"/>
                      </a:lnTo>
                      <a:lnTo>
                        <a:pt x="208" y="256"/>
                      </a:lnTo>
                      <a:lnTo>
                        <a:pt x="208" y="252"/>
                      </a:lnTo>
                      <a:lnTo>
                        <a:pt x="204" y="246"/>
                      </a:lnTo>
                      <a:lnTo>
                        <a:pt x="198" y="236"/>
                      </a:lnTo>
                      <a:lnTo>
                        <a:pt x="195" y="225"/>
                      </a:lnTo>
                      <a:lnTo>
                        <a:pt x="187" y="214"/>
                      </a:lnTo>
                      <a:lnTo>
                        <a:pt x="179" y="202"/>
                      </a:lnTo>
                      <a:lnTo>
                        <a:pt x="174" y="191"/>
                      </a:lnTo>
                      <a:lnTo>
                        <a:pt x="166" y="183"/>
                      </a:lnTo>
                      <a:lnTo>
                        <a:pt x="164" y="181"/>
                      </a:lnTo>
                      <a:lnTo>
                        <a:pt x="158" y="176"/>
                      </a:lnTo>
                      <a:lnTo>
                        <a:pt x="149" y="168"/>
                      </a:lnTo>
                      <a:lnTo>
                        <a:pt x="135" y="156"/>
                      </a:lnTo>
                      <a:lnTo>
                        <a:pt x="122" y="147"/>
                      </a:lnTo>
                      <a:lnTo>
                        <a:pt x="107" y="136"/>
                      </a:lnTo>
                      <a:lnTo>
                        <a:pt x="94" y="128"/>
                      </a:lnTo>
                      <a:lnTo>
                        <a:pt x="80" y="122"/>
                      </a:lnTo>
                      <a:lnTo>
                        <a:pt x="6" y="107"/>
                      </a:lnTo>
                      <a:lnTo>
                        <a:pt x="0" y="196"/>
                      </a:lnTo>
                      <a:lnTo>
                        <a:pt x="0" y="200"/>
                      </a:lnTo>
                      <a:lnTo>
                        <a:pt x="0" y="210"/>
                      </a:lnTo>
                      <a:lnTo>
                        <a:pt x="2" y="225"/>
                      </a:lnTo>
                      <a:lnTo>
                        <a:pt x="6" y="244"/>
                      </a:lnTo>
                      <a:lnTo>
                        <a:pt x="8" y="265"/>
                      </a:lnTo>
                      <a:lnTo>
                        <a:pt x="14" y="288"/>
                      </a:lnTo>
                      <a:lnTo>
                        <a:pt x="21" y="311"/>
                      </a:lnTo>
                      <a:lnTo>
                        <a:pt x="31" y="330"/>
                      </a:lnTo>
                      <a:lnTo>
                        <a:pt x="33" y="334"/>
                      </a:lnTo>
                      <a:lnTo>
                        <a:pt x="38" y="343"/>
                      </a:lnTo>
                      <a:lnTo>
                        <a:pt x="48" y="356"/>
                      </a:lnTo>
                      <a:lnTo>
                        <a:pt x="61" y="374"/>
                      </a:lnTo>
                      <a:lnTo>
                        <a:pt x="78" y="393"/>
                      </a:lnTo>
                      <a:lnTo>
                        <a:pt x="95" y="410"/>
                      </a:lnTo>
                      <a:lnTo>
                        <a:pt x="116" y="427"/>
                      </a:lnTo>
                      <a:lnTo>
                        <a:pt x="137" y="440"/>
                      </a:lnTo>
                      <a:lnTo>
                        <a:pt x="137" y="440"/>
                      </a:lnTo>
                      <a:lnTo>
                        <a:pt x="139" y="440"/>
                      </a:lnTo>
                      <a:lnTo>
                        <a:pt x="145" y="440"/>
                      </a:lnTo>
                      <a:lnTo>
                        <a:pt x="149" y="442"/>
                      </a:lnTo>
                      <a:lnTo>
                        <a:pt x="156" y="444"/>
                      </a:lnTo>
                      <a:lnTo>
                        <a:pt x="164" y="444"/>
                      </a:lnTo>
                      <a:lnTo>
                        <a:pt x="174" y="446"/>
                      </a:lnTo>
                      <a:lnTo>
                        <a:pt x="183" y="448"/>
                      </a:lnTo>
                      <a:lnTo>
                        <a:pt x="193" y="448"/>
                      </a:lnTo>
                      <a:lnTo>
                        <a:pt x="202" y="450"/>
                      </a:lnTo>
                      <a:lnTo>
                        <a:pt x="214" y="450"/>
                      </a:lnTo>
                      <a:lnTo>
                        <a:pt x="225" y="450"/>
                      </a:lnTo>
                      <a:lnTo>
                        <a:pt x="236" y="450"/>
                      </a:lnTo>
                      <a:lnTo>
                        <a:pt x="248" y="450"/>
                      </a:lnTo>
                      <a:lnTo>
                        <a:pt x="259" y="448"/>
                      </a:lnTo>
                      <a:lnTo>
                        <a:pt x="271" y="446"/>
                      </a:lnTo>
                      <a:lnTo>
                        <a:pt x="271" y="446"/>
                      </a:lnTo>
                      <a:lnTo>
                        <a:pt x="273" y="444"/>
                      </a:lnTo>
                      <a:lnTo>
                        <a:pt x="277" y="444"/>
                      </a:lnTo>
                      <a:lnTo>
                        <a:pt x="282" y="442"/>
                      </a:lnTo>
                      <a:lnTo>
                        <a:pt x="288" y="442"/>
                      </a:lnTo>
                      <a:lnTo>
                        <a:pt x="294" y="444"/>
                      </a:lnTo>
                      <a:lnTo>
                        <a:pt x="301" y="446"/>
                      </a:lnTo>
                      <a:lnTo>
                        <a:pt x="309" y="448"/>
                      </a:lnTo>
                      <a:close/>
                    </a:path>
                  </a:pathLst>
                </a:custGeom>
                <a:solidFill>
                  <a:srgbClr val="000000"/>
                </a:solidFill>
                <a:ln w="9525">
                  <a:noFill/>
                  <a:round/>
                  <a:headEnd/>
                  <a:tailEnd/>
                </a:ln>
              </p:spPr>
              <p:txBody>
                <a:bodyPr/>
                <a:lstStyle/>
                <a:p>
                  <a:endParaRPr lang="de-DE"/>
                </a:p>
              </p:txBody>
            </p:sp>
            <p:sp>
              <p:nvSpPr>
                <p:cNvPr id="16453" name="Freeform 69"/>
                <p:cNvSpPr>
                  <a:spLocks/>
                </p:cNvSpPr>
                <p:nvPr/>
              </p:nvSpPr>
              <p:spPr bwMode="auto">
                <a:xfrm>
                  <a:off x="-947" y="3260"/>
                  <a:ext cx="80" cy="110"/>
                </a:xfrm>
                <a:custGeom>
                  <a:avLst/>
                  <a:gdLst/>
                  <a:ahLst/>
                  <a:cxnLst>
                    <a:cxn ang="0">
                      <a:pos x="160" y="218"/>
                    </a:cxn>
                    <a:cxn ang="0">
                      <a:pos x="158" y="139"/>
                    </a:cxn>
                    <a:cxn ang="0">
                      <a:pos x="158" y="137"/>
                    </a:cxn>
                    <a:cxn ang="0">
                      <a:pos x="156" y="129"/>
                    </a:cxn>
                    <a:cxn ang="0">
                      <a:pos x="154" y="119"/>
                    </a:cxn>
                    <a:cxn ang="0">
                      <a:pos x="152" y="106"/>
                    </a:cxn>
                    <a:cxn ang="0">
                      <a:pos x="148" y="91"/>
                    </a:cxn>
                    <a:cxn ang="0">
                      <a:pos x="144" y="76"/>
                    </a:cxn>
                    <a:cxn ang="0">
                      <a:pos x="137" y="60"/>
                    </a:cxn>
                    <a:cxn ang="0">
                      <a:pos x="127" y="47"/>
                    </a:cxn>
                    <a:cxn ang="0">
                      <a:pos x="125" y="45"/>
                    </a:cxn>
                    <a:cxn ang="0">
                      <a:pos x="122" y="43"/>
                    </a:cxn>
                    <a:cxn ang="0">
                      <a:pos x="116" y="38"/>
                    </a:cxn>
                    <a:cxn ang="0">
                      <a:pos x="108" y="32"/>
                    </a:cxn>
                    <a:cxn ang="0">
                      <a:pos x="99" y="24"/>
                    </a:cxn>
                    <a:cxn ang="0">
                      <a:pos x="85" y="19"/>
                    </a:cxn>
                    <a:cxn ang="0">
                      <a:pos x="72" y="11"/>
                    </a:cxn>
                    <a:cxn ang="0">
                      <a:pos x="55" y="5"/>
                    </a:cxn>
                    <a:cxn ang="0">
                      <a:pos x="5" y="0"/>
                    </a:cxn>
                    <a:cxn ang="0">
                      <a:pos x="0" y="64"/>
                    </a:cxn>
                    <a:cxn ang="0">
                      <a:pos x="0" y="72"/>
                    </a:cxn>
                    <a:cxn ang="0">
                      <a:pos x="0" y="91"/>
                    </a:cxn>
                    <a:cxn ang="0">
                      <a:pos x="3" y="114"/>
                    </a:cxn>
                    <a:cxn ang="0">
                      <a:pos x="13" y="137"/>
                    </a:cxn>
                    <a:cxn ang="0">
                      <a:pos x="15" y="137"/>
                    </a:cxn>
                    <a:cxn ang="0">
                      <a:pos x="19" y="140"/>
                    </a:cxn>
                    <a:cxn ang="0">
                      <a:pos x="24" y="144"/>
                    </a:cxn>
                    <a:cxn ang="0">
                      <a:pos x="32" y="152"/>
                    </a:cxn>
                    <a:cxn ang="0">
                      <a:pos x="43" y="159"/>
                    </a:cxn>
                    <a:cxn ang="0">
                      <a:pos x="55" y="167"/>
                    </a:cxn>
                    <a:cxn ang="0">
                      <a:pos x="68" y="177"/>
                    </a:cxn>
                    <a:cxn ang="0">
                      <a:pos x="83" y="184"/>
                    </a:cxn>
                    <a:cxn ang="0">
                      <a:pos x="85" y="184"/>
                    </a:cxn>
                    <a:cxn ang="0">
                      <a:pos x="91" y="188"/>
                    </a:cxn>
                    <a:cxn ang="0">
                      <a:pos x="99" y="192"/>
                    </a:cxn>
                    <a:cxn ang="0">
                      <a:pos x="108" y="198"/>
                    </a:cxn>
                    <a:cxn ang="0">
                      <a:pos x="122" y="201"/>
                    </a:cxn>
                    <a:cxn ang="0">
                      <a:pos x="133" y="207"/>
                    </a:cxn>
                    <a:cxn ang="0">
                      <a:pos x="146" y="213"/>
                    </a:cxn>
                    <a:cxn ang="0">
                      <a:pos x="160" y="218"/>
                    </a:cxn>
                  </a:cxnLst>
                  <a:rect l="0" t="0" r="r" b="b"/>
                  <a:pathLst>
                    <a:path w="160" h="218">
                      <a:moveTo>
                        <a:pt x="160" y="218"/>
                      </a:moveTo>
                      <a:lnTo>
                        <a:pt x="158" y="139"/>
                      </a:lnTo>
                      <a:lnTo>
                        <a:pt x="158" y="137"/>
                      </a:lnTo>
                      <a:lnTo>
                        <a:pt x="156" y="129"/>
                      </a:lnTo>
                      <a:lnTo>
                        <a:pt x="154" y="119"/>
                      </a:lnTo>
                      <a:lnTo>
                        <a:pt x="152" y="106"/>
                      </a:lnTo>
                      <a:lnTo>
                        <a:pt x="148" y="91"/>
                      </a:lnTo>
                      <a:lnTo>
                        <a:pt x="144" y="76"/>
                      </a:lnTo>
                      <a:lnTo>
                        <a:pt x="137" y="60"/>
                      </a:lnTo>
                      <a:lnTo>
                        <a:pt x="127" y="47"/>
                      </a:lnTo>
                      <a:lnTo>
                        <a:pt x="125" y="45"/>
                      </a:lnTo>
                      <a:lnTo>
                        <a:pt x="122" y="43"/>
                      </a:lnTo>
                      <a:lnTo>
                        <a:pt x="116" y="38"/>
                      </a:lnTo>
                      <a:lnTo>
                        <a:pt x="108" y="32"/>
                      </a:lnTo>
                      <a:lnTo>
                        <a:pt x="99" y="24"/>
                      </a:lnTo>
                      <a:lnTo>
                        <a:pt x="85" y="19"/>
                      </a:lnTo>
                      <a:lnTo>
                        <a:pt x="72" y="11"/>
                      </a:lnTo>
                      <a:lnTo>
                        <a:pt x="55" y="5"/>
                      </a:lnTo>
                      <a:lnTo>
                        <a:pt x="5" y="0"/>
                      </a:lnTo>
                      <a:lnTo>
                        <a:pt x="0" y="64"/>
                      </a:lnTo>
                      <a:lnTo>
                        <a:pt x="0" y="72"/>
                      </a:lnTo>
                      <a:lnTo>
                        <a:pt x="0" y="91"/>
                      </a:lnTo>
                      <a:lnTo>
                        <a:pt x="3" y="114"/>
                      </a:lnTo>
                      <a:lnTo>
                        <a:pt x="13" y="137"/>
                      </a:lnTo>
                      <a:lnTo>
                        <a:pt x="15" y="137"/>
                      </a:lnTo>
                      <a:lnTo>
                        <a:pt x="19" y="140"/>
                      </a:lnTo>
                      <a:lnTo>
                        <a:pt x="24" y="144"/>
                      </a:lnTo>
                      <a:lnTo>
                        <a:pt x="32" y="152"/>
                      </a:lnTo>
                      <a:lnTo>
                        <a:pt x="43" y="159"/>
                      </a:lnTo>
                      <a:lnTo>
                        <a:pt x="55" y="167"/>
                      </a:lnTo>
                      <a:lnTo>
                        <a:pt x="68" y="177"/>
                      </a:lnTo>
                      <a:lnTo>
                        <a:pt x="83" y="184"/>
                      </a:lnTo>
                      <a:lnTo>
                        <a:pt x="85" y="184"/>
                      </a:lnTo>
                      <a:lnTo>
                        <a:pt x="91" y="188"/>
                      </a:lnTo>
                      <a:lnTo>
                        <a:pt x="99" y="192"/>
                      </a:lnTo>
                      <a:lnTo>
                        <a:pt x="108" y="198"/>
                      </a:lnTo>
                      <a:lnTo>
                        <a:pt x="122" y="201"/>
                      </a:lnTo>
                      <a:lnTo>
                        <a:pt x="133" y="207"/>
                      </a:lnTo>
                      <a:lnTo>
                        <a:pt x="146" y="213"/>
                      </a:lnTo>
                      <a:lnTo>
                        <a:pt x="160" y="218"/>
                      </a:lnTo>
                      <a:close/>
                    </a:path>
                  </a:pathLst>
                </a:custGeom>
                <a:solidFill>
                  <a:srgbClr val="000000"/>
                </a:solidFill>
                <a:ln w="9525">
                  <a:noFill/>
                  <a:round/>
                  <a:headEnd/>
                  <a:tailEnd/>
                </a:ln>
              </p:spPr>
              <p:txBody>
                <a:bodyPr/>
                <a:lstStyle/>
                <a:p>
                  <a:endParaRPr lang="de-DE"/>
                </a:p>
              </p:txBody>
            </p:sp>
            <p:sp>
              <p:nvSpPr>
                <p:cNvPr id="16454" name="Freeform 70"/>
                <p:cNvSpPr>
                  <a:spLocks/>
                </p:cNvSpPr>
                <p:nvPr/>
              </p:nvSpPr>
              <p:spPr bwMode="auto">
                <a:xfrm>
                  <a:off x="-770" y="3265"/>
                  <a:ext cx="81" cy="110"/>
                </a:xfrm>
                <a:custGeom>
                  <a:avLst/>
                  <a:gdLst/>
                  <a:ahLst/>
                  <a:cxnLst>
                    <a:cxn ang="0">
                      <a:pos x="4" y="219"/>
                    </a:cxn>
                    <a:cxn ang="0">
                      <a:pos x="6" y="219"/>
                    </a:cxn>
                    <a:cxn ang="0">
                      <a:pos x="13" y="219"/>
                    </a:cxn>
                    <a:cxn ang="0">
                      <a:pos x="23" y="217"/>
                    </a:cxn>
                    <a:cxn ang="0">
                      <a:pos x="36" y="215"/>
                    </a:cxn>
                    <a:cxn ang="0">
                      <a:pos x="52" y="213"/>
                    </a:cxn>
                    <a:cxn ang="0">
                      <a:pos x="65" y="208"/>
                    </a:cxn>
                    <a:cxn ang="0">
                      <a:pos x="78" y="202"/>
                    </a:cxn>
                    <a:cxn ang="0">
                      <a:pos x="90" y="192"/>
                    </a:cxn>
                    <a:cxn ang="0">
                      <a:pos x="92" y="190"/>
                    </a:cxn>
                    <a:cxn ang="0">
                      <a:pos x="93" y="185"/>
                    </a:cxn>
                    <a:cxn ang="0">
                      <a:pos x="99" y="177"/>
                    </a:cxn>
                    <a:cxn ang="0">
                      <a:pos x="107" y="168"/>
                    </a:cxn>
                    <a:cxn ang="0">
                      <a:pos x="114" y="154"/>
                    </a:cxn>
                    <a:cxn ang="0">
                      <a:pos x="122" y="141"/>
                    </a:cxn>
                    <a:cxn ang="0">
                      <a:pos x="130" y="124"/>
                    </a:cxn>
                    <a:cxn ang="0">
                      <a:pos x="135" y="107"/>
                    </a:cxn>
                    <a:cxn ang="0">
                      <a:pos x="135" y="103"/>
                    </a:cxn>
                    <a:cxn ang="0">
                      <a:pos x="139" y="93"/>
                    </a:cxn>
                    <a:cxn ang="0">
                      <a:pos x="143" y="80"/>
                    </a:cxn>
                    <a:cxn ang="0">
                      <a:pos x="149" y="63"/>
                    </a:cxn>
                    <a:cxn ang="0">
                      <a:pos x="154" y="46"/>
                    </a:cxn>
                    <a:cxn ang="0">
                      <a:pos x="158" y="29"/>
                    </a:cxn>
                    <a:cxn ang="0">
                      <a:pos x="162" y="13"/>
                    </a:cxn>
                    <a:cxn ang="0">
                      <a:pos x="162" y="2"/>
                    </a:cxn>
                    <a:cxn ang="0">
                      <a:pos x="160" y="2"/>
                    </a:cxn>
                    <a:cxn ang="0">
                      <a:pos x="156" y="2"/>
                    </a:cxn>
                    <a:cxn ang="0">
                      <a:pos x="147" y="0"/>
                    </a:cxn>
                    <a:cxn ang="0">
                      <a:pos x="137" y="0"/>
                    </a:cxn>
                    <a:cxn ang="0">
                      <a:pos x="126" y="0"/>
                    </a:cxn>
                    <a:cxn ang="0">
                      <a:pos x="114" y="2"/>
                    </a:cxn>
                    <a:cxn ang="0">
                      <a:pos x="101" y="4"/>
                    </a:cxn>
                    <a:cxn ang="0">
                      <a:pos x="90" y="10"/>
                    </a:cxn>
                    <a:cxn ang="0">
                      <a:pos x="86" y="10"/>
                    </a:cxn>
                    <a:cxn ang="0">
                      <a:pos x="82" y="13"/>
                    </a:cxn>
                    <a:cxn ang="0">
                      <a:pos x="73" y="17"/>
                    </a:cxn>
                    <a:cxn ang="0">
                      <a:pos x="63" y="23"/>
                    </a:cxn>
                    <a:cxn ang="0">
                      <a:pos x="52" y="30"/>
                    </a:cxn>
                    <a:cxn ang="0">
                      <a:pos x="42" y="40"/>
                    </a:cxn>
                    <a:cxn ang="0">
                      <a:pos x="32" y="50"/>
                    </a:cxn>
                    <a:cxn ang="0">
                      <a:pos x="27" y="59"/>
                    </a:cxn>
                    <a:cxn ang="0">
                      <a:pos x="25" y="61"/>
                    </a:cxn>
                    <a:cxn ang="0">
                      <a:pos x="23" y="67"/>
                    </a:cxn>
                    <a:cxn ang="0">
                      <a:pos x="17" y="76"/>
                    </a:cxn>
                    <a:cxn ang="0">
                      <a:pos x="12" y="88"/>
                    </a:cxn>
                    <a:cxn ang="0">
                      <a:pos x="8" y="101"/>
                    </a:cxn>
                    <a:cxn ang="0">
                      <a:pos x="4" y="118"/>
                    </a:cxn>
                    <a:cxn ang="0">
                      <a:pos x="0" y="137"/>
                    </a:cxn>
                    <a:cxn ang="0">
                      <a:pos x="0" y="160"/>
                    </a:cxn>
                    <a:cxn ang="0">
                      <a:pos x="4" y="219"/>
                    </a:cxn>
                  </a:cxnLst>
                  <a:rect l="0" t="0" r="r" b="b"/>
                  <a:pathLst>
                    <a:path w="162" h="219">
                      <a:moveTo>
                        <a:pt x="4" y="219"/>
                      </a:moveTo>
                      <a:lnTo>
                        <a:pt x="6" y="219"/>
                      </a:lnTo>
                      <a:lnTo>
                        <a:pt x="13" y="219"/>
                      </a:lnTo>
                      <a:lnTo>
                        <a:pt x="23" y="217"/>
                      </a:lnTo>
                      <a:lnTo>
                        <a:pt x="36" y="215"/>
                      </a:lnTo>
                      <a:lnTo>
                        <a:pt x="52" y="213"/>
                      </a:lnTo>
                      <a:lnTo>
                        <a:pt x="65" y="208"/>
                      </a:lnTo>
                      <a:lnTo>
                        <a:pt x="78" y="202"/>
                      </a:lnTo>
                      <a:lnTo>
                        <a:pt x="90" y="192"/>
                      </a:lnTo>
                      <a:lnTo>
                        <a:pt x="92" y="190"/>
                      </a:lnTo>
                      <a:lnTo>
                        <a:pt x="93" y="185"/>
                      </a:lnTo>
                      <a:lnTo>
                        <a:pt x="99" y="177"/>
                      </a:lnTo>
                      <a:lnTo>
                        <a:pt x="107" y="168"/>
                      </a:lnTo>
                      <a:lnTo>
                        <a:pt x="114" y="154"/>
                      </a:lnTo>
                      <a:lnTo>
                        <a:pt x="122" y="141"/>
                      </a:lnTo>
                      <a:lnTo>
                        <a:pt x="130" y="124"/>
                      </a:lnTo>
                      <a:lnTo>
                        <a:pt x="135" y="107"/>
                      </a:lnTo>
                      <a:lnTo>
                        <a:pt x="135" y="103"/>
                      </a:lnTo>
                      <a:lnTo>
                        <a:pt x="139" y="93"/>
                      </a:lnTo>
                      <a:lnTo>
                        <a:pt x="143" y="80"/>
                      </a:lnTo>
                      <a:lnTo>
                        <a:pt x="149" y="63"/>
                      </a:lnTo>
                      <a:lnTo>
                        <a:pt x="154" y="46"/>
                      </a:lnTo>
                      <a:lnTo>
                        <a:pt x="158" y="29"/>
                      </a:lnTo>
                      <a:lnTo>
                        <a:pt x="162" y="13"/>
                      </a:lnTo>
                      <a:lnTo>
                        <a:pt x="162" y="2"/>
                      </a:lnTo>
                      <a:lnTo>
                        <a:pt x="160" y="2"/>
                      </a:lnTo>
                      <a:lnTo>
                        <a:pt x="156" y="2"/>
                      </a:lnTo>
                      <a:lnTo>
                        <a:pt x="147" y="0"/>
                      </a:lnTo>
                      <a:lnTo>
                        <a:pt x="137" y="0"/>
                      </a:lnTo>
                      <a:lnTo>
                        <a:pt x="126" y="0"/>
                      </a:lnTo>
                      <a:lnTo>
                        <a:pt x="114" y="2"/>
                      </a:lnTo>
                      <a:lnTo>
                        <a:pt x="101" y="4"/>
                      </a:lnTo>
                      <a:lnTo>
                        <a:pt x="90" y="10"/>
                      </a:lnTo>
                      <a:lnTo>
                        <a:pt x="86" y="10"/>
                      </a:lnTo>
                      <a:lnTo>
                        <a:pt x="82" y="13"/>
                      </a:lnTo>
                      <a:lnTo>
                        <a:pt x="73" y="17"/>
                      </a:lnTo>
                      <a:lnTo>
                        <a:pt x="63" y="23"/>
                      </a:lnTo>
                      <a:lnTo>
                        <a:pt x="52" y="30"/>
                      </a:lnTo>
                      <a:lnTo>
                        <a:pt x="42" y="40"/>
                      </a:lnTo>
                      <a:lnTo>
                        <a:pt x="32" y="50"/>
                      </a:lnTo>
                      <a:lnTo>
                        <a:pt x="27" y="59"/>
                      </a:lnTo>
                      <a:lnTo>
                        <a:pt x="25" y="61"/>
                      </a:lnTo>
                      <a:lnTo>
                        <a:pt x="23" y="67"/>
                      </a:lnTo>
                      <a:lnTo>
                        <a:pt x="17" y="76"/>
                      </a:lnTo>
                      <a:lnTo>
                        <a:pt x="12" y="88"/>
                      </a:lnTo>
                      <a:lnTo>
                        <a:pt x="8" y="101"/>
                      </a:lnTo>
                      <a:lnTo>
                        <a:pt x="4" y="118"/>
                      </a:lnTo>
                      <a:lnTo>
                        <a:pt x="0" y="137"/>
                      </a:lnTo>
                      <a:lnTo>
                        <a:pt x="0" y="160"/>
                      </a:lnTo>
                      <a:lnTo>
                        <a:pt x="4" y="219"/>
                      </a:lnTo>
                      <a:close/>
                    </a:path>
                  </a:pathLst>
                </a:custGeom>
                <a:solidFill>
                  <a:srgbClr val="000000"/>
                </a:solidFill>
                <a:ln w="9525">
                  <a:noFill/>
                  <a:round/>
                  <a:headEnd/>
                  <a:tailEnd/>
                </a:ln>
              </p:spPr>
              <p:txBody>
                <a:bodyPr/>
                <a:lstStyle/>
                <a:p>
                  <a:endParaRPr lang="de-DE"/>
                </a:p>
              </p:txBody>
            </p:sp>
            <p:sp>
              <p:nvSpPr>
                <p:cNvPr id="16455" name="Freeform 71"/>
                <p:cNvSpPr>
                  <a:spLocks/>
                </p:cNvSpPr>
                <p:nvPr/>
              </p:nvSpPr>
              <p:spPr bwMode="auto">
                <a:xfrm>
                  <a:off x="-909" y="3481"/>
                  <a:ext cx="56" cy="26"/>
                </a:xfrm>
                <a:custGeom>
                  <a:avLst/>
                  <a:gdLst/>
                  <a:ahLst/>
                  <a:cxnLst>
                    <a:cxn ang="0">
                      <a:pos x="110" y="48"/>
                    </a:cxn>
                    <a:cxn ang="0">
                      <a:pos x="57" y="0"/>
                    </a:cxn>
                    <a:cxn ang="0">
                      <a:pos x="57" y="2"/>
                    </a:cxn>
                    <a:cxn ang="0">
                      <a:pos x="53" y="4"/>
                    </a:cxn>
                    <a:cxn ang="0">
                      <a:pos x="49" y="8"/>
                    </a:cxn>
                    <a:cxn ang="0">
                      <a:pos x="44" y="14"/>
                    </a:cxn>
                    <a:cxn ang="0">
                      <a:pos x="34" y="19"/>
                    </a:cxn>
                    <a:cxn ang="0">
                      <a:pos x="25" y="25"/>
                    </a:cxn>
                    <a:cxn ang="0">
                      <a:pos x="13" y="29"/>
                    </a:cxn>
                    <a:cxn ang="0">
                      <a:pos x="0" y="33"/>
                    </a:cxn>
                    <a:cxn ang="0">
                      <a:pos x="0" y="35"/>
                    </a:cxn>
                    <a:cxn ang="0">
                      <a:pos x="2" y="35"/>
                    </a:cxn>
                    <a:cxn ang="0">
                      <a:pos x="4" y="36"/>
                    </a:cxn>
                    <a:cxn ang="0">
                      <a:pos x="9" y="38"/>
                    </a:cxn>
                    <a:cxn ang="0">
                      <a:pos x="15" y="42"/>
                    </a:cxn>
                    <a:cxn ang="0">
                      <a:pos x="25" y="44"/>
                    </a:cxn>
                    <a:cxn ang="0">
                      <a:pos x="36" y="46"/>
                    </a:cxn>
                    <a:cxn ang="0">
                      <a:pos x="51" y="48"/>
                    </a:cxn>
                    <a:cxn ang="0">
                      <a:pos x="53" y="48"/>
                    </a:cxn>
                    <a:cxn ang="0">
                      <a:pos x="57" y="50"/>
                    </a:cxn>
                    <a:cxn ang="0">
                      <a:pos x="65" y="50"/>
                    </a:cxn>
                    <a:cxn ang="0">
                      <a:pos x="74" y="50"/>
                    </a:cxn>
                    <a:cxn ang="0">
                      <a:pos x="82" y="52"/>
                    </a:cxn>
                    <a:cxn ang="0">
                      <a:pos x="93" y="52"/>
                    </a:cxn>
                    <a:cxn ang="0">
                      <a:pos x="103" y="50"/>
                    </a:cxn>
                    <a:cxn ang="0">
                      <a:pos x="110" y="48"/>
                    </a:cxn>
                  </a:cxnLst>
                  <a:rect l="0" t="0" r="r" b="b"/>
                  <a:pathLst>
                    <a:path w="110" h="52">
                      <a:moveTo>
                        <a:pt x="110" y="48"/>
                      </a:moveTo>
                      <a:lnTo>
                        <a:pt x="57" y="0"/>
                      </a:lnTo>
                      <a:lnTo>
                        <a:pt x="57" y="2"/>
                      </a:lnTo>
                      <a:lnTo>
                        <a:pt x="53" y="4"/>
                      </a:lnTo>
                      <a:lnTo>
                        <a:pt x="49" y="8"/>
                      </a:lnTo>
                      <a:lnTo>
                        <a:pt x="44" y="14"/>
                      </a:lnTo>
                      <a:lnTo>
                        <a:pt x="34" y="19"/>
                      </a:lnTo>
                      <a:lnTo>
                        <a:pt x="25" y="25"/>
                      </a:lnTo>
                      <a:lnTo>
                        <a:pt x="13" y="29"/>
                      </a:lnTo>
                      <a:lnTo>
                        <a:pt x="0" y="33"/>
                      </a:lnTo>
                      <a:lnTo>
                        <a:pt x="0" y="35"/>
                      </a:lnTo>
                      <a:lnTo>
                        <a:pt x="2" y="35"/>
                      </a:lnTo>
                      <a:lnTo>
                        <a:pt x="4" y="36"/>
                      </a:lnTo>
                      <a:lnTo>
                        <a:pt x="9" y="38"/>
                      </a:lnTo>
                      <a:lnTo>
                        <a:pt x="15" y="42"/>
                      </a:lnTo>
                      <a:lnTo>
                        <a:pt x="25" y="44"/>
                      </a:lnTo>
                      <a:lnTo>
                        <a:pt x="36" y="46"/>
                      </a:lnTo>
                      <a:lnTo>
                        <a:pt x="51" y="48"/>
                      </a:lnTo>
                      <a:lnTo>
                        <a:pt x="53" y="48"/>
                      </a:lnTo>
                      <a:lnTo>
                        <a:pt x="57" y="50"/>
                      </a:lnTo>
                      <a:lnTo>
                        <a:pt x="65" y="50"/>
                      </a:lnTo>
                      <a:lnTo>
                        <a:pt x="74" y="50"/>
                      </a:lnTo>
                      <a:lnTo>
                        <a:pt x="82" y="52"/>
                      </a:lnTo>
                      <a:lnTo>
                        <a:pt x="93" y="52"/>
                      </a:lnTo>
                      <a:lnTo>
                        <a:pt x="103" y="50"/>
                      </a:lnTo>
                      <a:lnTo>
                        <a:pt x="110" y="48"/>
                      </a:lnTo>
                      <a:close/>
                    </a:path>
                  </a:pathLst>
                </a:custGeom>
                <a:solidFill>
                  <a:srgbClr val="21BA00"/>
                </a:solidFill>
                <a:ln w="9525">
                  <a:noFill/>
                  <a:round/>
                  <a:headEnd/>
                  <a:tailEnd/>
                </a:ln>
              </p:spPr>
              <p:txBody>
                <a:bodyPr/>
                <a:lstStyle/>
                <a:p>
                  <a:endParaRPr lang="de-DE"/>
                </a:p>
              </p:txBody>
            </p:sp>
            <p:sp>
              <p:nvSpPr>
                <p:cNvPr id="16456" name="Freeform 72"/>
                <p:cNvSpPr>
                  <a:spLocks/>
                </p:cNvSpPr>
                <p:nvPr/>
              </p:nvSpPr>
              <p:spPr bwMode="auto">
                <a:xfrm>
                  <a:off x="-950" y="3455"/>
                  <a:ext cx="61" cy="33"/>
                </a:xfrm>
                <a:custGeom>
                  <a:avLst/>
                  <a:gdLst/>
                  <a:ahLst/>
                  <a:cxnLst>
                    <a:cxn ang="0">
                      <a:pos x="122" y="42"/>
                    </a:cxn>
                    <a:cxn ang="0">
                      <a:pos x="63" y="65"/>
                    </a:cxn>
                    <a:cxn ang="0">
                      <a:pos x="61" y="65"/>
                    </a:cxn>
                    <a:cxn ang="0">
                      <a:pos x="57" y="61"/>
                    </a:cxn>
                    <a:cxn ang="0">
                      <a:pos x="51" y="55"/>
                    </a:cxn>
                    <a:cxn ang="0">
                      <a:pos x="42" y="49"/>
                    </a:cxn>
                    <a:cxn ang="0">
                      <a:pos x="32" y="40"/>
                    </a:cxn>
                    <a:cxn ang="0">
                      <a:pos x="23" y="28"/>
                    </a:cxn>
                    <a:cxn ang="0">
                      <a:pos x="11" y="15"/>
                    </a:cxn>
                    <a:cxn ang="0">
                      <a:pos x="0" y="0"/>
                    </a:cxn>
                    <a:cxn ang="0">
                      <a:pos x="107" y="11"/>
                    </a:cxn>
                    <a:cxn ang="0">
                      <a:pos x="122" y="42"/>
                    </a:cxn>
                  </a:cxnLst>
                  <a:rect l="0" t="0" r="r" b="b"/>
                  <a:pathLst>
                    <a:path w="122" h="65">
                      <a:moveTo>
                        <a:pt x="122" y="42"/>
                      </a:moveTo>
                      <a:lnTo>
                        <a:pt x="63" y="65"/>
                      </a:lnTo>
                      <a:lnTo>
                        <a:pt x="61" y="65"/>
                      </a:lnTo>
                      <a:lnTo>
                        <a:pt x="57" y="61"/>
                      </a:lnTo>
                      <a:lnTo>
                        <a:pt x="51" y="55"/>
                      </a:lnTo>
                      <a:lnTo>
                        <a:pt x="42" y="49"/>
                      </a:lnTo>
                      <a:lnTo>
                        <a:pt x="32" y="40"/>
                      </a:lnTo>
                      <a:lnTo>
                        <a:pt x="23" y="28"/>
                      </a:lnTo>
                      <a:lnTo>
                        <a:pt x="11" y="15"/>
                      </a:lnTo>
                      <a:lnTo>
                        <a:pt x="0" y="0"/>
                      </a:lnTo>
                      <a:lnTo>
                        <a:pt x="107" y="11"/>
                      </a:lnTo>
                      <a:lnTo>
                        <a:pt x="122" y="42"/>
                      </a:lnTo>
                      <a:close/>
                    </a:path>
                  </a:pathLst>
                </a:custGeom>
                <a:solidFill>
                  <a:srgbClr val="21BA00"/>
                </a:solidFill>
                <a:ln w="9525">
                  <a:noFill/>
                  <a:round/>
                  <a:headEnd/>
                  <a:tailEnd/>
                </a:ln>
              </p:spPr>
              <p:txBody>
                <a:bodyPr/>
                <a:lstStyle/>
                <a:p>
                  <a:endParaRPr lang="de-DE"/>
                </a:p>
              </p:txBody>
            </p:sp>
            <p:sp>
              <p:nvSpPr>
                <p:cNvPr id="16457" name="Freeform 73"/>
                <p:cNvSpPr>
                  <a:spLocks/>
                </p:cNvSpPr>
                <p:nvPr/>
              </p:nvSpPr>
              <p:spPr bwMode="auto">
                <a:xfrm>
                  <a:off x="-959" y="3416"/>
                  <a:ext cx="52" cy="34"/>
                </a:xfrm>
                <a:custGeom>
                  <a:avLst/>
                  <a:gdLst/>
                  <a:ahLst/>
                  <a:cxnLst>
                    <a:cxn ang="0">
                      <a:pos x="105" y="66"/>
                    </a:cxn>
                    <a:cxn ang="0">
                      <a:pos x="59" y="9"/>
                    </a:cxn>
                    <a:cxn ang="0">
                      <a:pos x="2" y="0"/>
                    </a:cxn>
                    <a:cxn ang="0">
                      <a:pos x="0" y="6"/>
                    </a:cxn>
                    <a:cxn ang="0">
                      <a:pos x="0" y="17"/>
                    </a:cxn>
                    <a:cxn ang="0">
                      <a:pos x="4" y="34"/>
                    </a:cxn>
                    <a:cxn ang="0">
                      <a:pos x="13" y="55"/>
                    </a:cxn>
                    <a:cxn ang="0">
                      <a:pos x="105" y="66"/>
                    </a:cxn>
                  </a:cxnLst>
                  <a:rect l="0" t="0" r="r" b="b"/>
                  <a:pathLst>
                    <a:path w="105" h="66">
                      <a:moveTo>
                        <a:pt x="105" y="66"/>
                      </a:moveTo>
                      <a:lnTo>
                        <a:pt x="59" y="9"/>
                      </a:lnTo>
                      <a:lnTo>
                        <a:pt x="2" y="0"/>
                      </a:lnTo>
                      <a:lnTo>
                        <a:pt x="0" y="6"/>
                      </a:lnTo>
                      <a:lnTo>
                        <a:pt x="0" y="17"/>
                      </a:lnTo>
                      <a:lnTo>
                        <a:pt x="4" y="34"/>
                      </a:lnTo>
                      <a:lnTo>
                        <a:pt x="13" y="55"/>
                      </a:lnTo>
                      <a:lnTo>
                        <a:pt x="105" y="66"/>
                      </a:lnTo>
                      <a:close/>
                    </a:path>
                  </a:pathLst>
                </a:custGeom>
                <a:solidFill>
                  <a:srgbClr val="21BA00"/>
                </a:solidFill>
                <a:ln w="9525">
                  <a:noFill/>
                  <a:round/>
                  <a:headEnd/>
                  <a:tailEnd/>
                </a:ln>
              </p:spPr>
              <p:txBody>
                <a:bodyPr/>
                <a:lstStyle/>
                <a:p>
                  <a:endParaRPr lang="de-DE"/>
                </a:p>
              </p:txBody>
            </p:sp>
            <p:sp>
              <p:nvSpPr>
                <p:cNvPr id="16458" name="Freeform 74"/>
                <p:cNvSpPr>
                  <a:spLocks/>
                </p:cNvSpPr>
                <p:nvPr/>
              </p:nvSpPr>
              <p:spPr bwMode="auto">
                <a:xfrm>
                  <a:off x="-964" y="3372"/>
                  <a:ext cx="25" cy="34"/>
                </a:xfrm>
                <a:custGeom>
                  <a:avLst/>
                  <a:gdLst/>
                  <a:ahLst/>
                  <a:cxnLst>
                    <a:cxn ang="0">
                      <a:pos x="50" y="69"/>
                    </a:cxn>
                    <a:cxn ang="0">
                      <a:pos x="8" y="0"/>
                    </a:cxn>
                    <a:cxn ang="0">
                      <a:pos x="6" y="6"/>
                    </a:cxn>
                    <a:cxn ang="0">
                      <a:pos x="2" y="19"/>
                    </a:cxn>
                    <a:cxn ang="0">
                      <a:pos x="0" y="38"/>
                    </a:cxn>
                    <a:cxn ang="0">
                      <a:pos x="2" y="57"/>
                    </a:cxn>
                    <a:cxn ang="0">
                      <a:pos x="2" y="57"/>
                    </a:cxn>
                    <a:cxn ang="0">
                      <a:pos x="4" y="59"/>
                    </a:cxn>
                    <a:cxn ang="0">
                      <a:pos x="8" y="61"/>
                    </a:cxn>
                    <a:cxn ang="0">
                      <a:pos x="14" y="63"/>
                    </a:cxn>
                    <a:cxn ang="0">
                      <a:pos x="19" y="67"/>
                    </a:cxn>
                    <a:cxn ang="0">
                      <a:pos x="27" y="69"/>
                    </a:cxn>
                    <a:cxn ang="0">
                      <a:pos x="38" y="69"/>
                    </a:cxn>
                    <a:cxn ang="0">
                      <a:pos x="50" y="69"/>
                    </a:cxn>
                  </a:cxnLst>
                  <a:rect l="0" t="0" r="r" b="b"/>
                  <a:pathLst>
                    <a:path w="50" h="69">
                      <a:moveTo>
                        <a:pt x="50" y="69"/>
                      </a:moveTo>
                      <a:lnTo>
                        <a:pt x="8" y="0"/>
                      </a:lnTo>
                      <a:lnTo>
                        <a:pt x="6" y="6"/>
                      </a:lnTo>
                      <a:lnTo>
                        <a:pt x="2" y="19"/>
                      </a:lnTo>
                      <a:lnTo>
                        <a:pt x="0" y="38"/>
                      </a:lnTo>
                      <a:lnTo>
                        <a:pt x="2" y="57"/>
                      </a:lnTo>
                      <a:lnTo>
                        <a:pt x="2" y="57"/>
                      </a:lnTo>
                      <a:lnTo>
                        <a:pt x="4" y="59"/>
                      </a:lnTo>
                      <a:lnTo>
                        <a:pt x="8" y="61"/>
                      </a:lnTo>
                      <a:lnTo>
                        <a:pt x="14" y="63"/>
                      </a:lnTo>
                      <a:lnTo>
                        <a:pt x="19" y="67"/>
                      </a:lnTo>
                      <a:lnTo>
                        <a:pt x="27" y="69"/>
                      </a:lnTo>
                      <a:lnTo>
                        <a:pt x="38" y="69"/>
                      </a:lnTo>
                      <a:lnTo>
                        <a:pt x="50" y="69"/>
                      </a:lnTo>
                      <a:close/>
                    </a:path>
                  </a:pathLst>
                </a:custGeom>
                <a:solidFill>
                  <a:srgbClr val="21BA00"/>
                </a:solidFill>
                <a:ln w="9525">
                  <a:noFill/>
                  <a:round/>
                  <a:headEnd/>
                  <a:tailEnd/>
                </a:ln>
              </p:spPr>
              <p:txBody>
                <a:bodyPr/>
                <a:lstStyle/>
                <a:p>
                  <a:endParaRPr lang="de-DE"/>
                </a:p>
              </p:txBody>
            </p:sp>
            <p:sp>
              <p:nvSpPr>
                <p:cNvPr id="16459" name="Freeform 75"/>
                <p:cNvSpPr>
                  <a:spLocks/>
                </p:cNvSpPr>
                <p:nvPr/>
              </p:nvSpPr>
              <p:spPr bwMode="auto">
                <a:xfrm>
                  <a:off x="-960" y="3353"/>
                  <a:ext cx="40" cy="56"/>
                </a:xfrm>
                <a:custGeom>
                  <a:avLst/>
                  <a:gdLst/>
                  <a:ahLst/>
                  <a:cxnLst>
                    <a:cxn ang="0">
                      <a:pos x="74" y="113"/>
                    </a:cxn>
                    <a:cxn ang="0">
                      <a:pos x="0" y="0"/>
                    </a:cxn>
                    <a:cxn ang="0">
                      <a:pos x="2" y="0"/>
                    </a:cxn>
                    <a:cxn ang="0">
                      <a:pos x="9" y="4"/>
                    </a:cxn>
                    <a:cxn ang="0">
                      <a:pos x="19" y="8"/>
                    </a:cxn>
                    <a:cxn ang="0">
                      <a:pos x="32" y="14"/>
                    </a:cxn>
                    <a:cxn ang="0">
                      <a:pos x="48" y="19"/>
                    </a:cxn>
                    <a:cxn ang="0">
                      <a:pos x="59" y="25"/>
                    </a:cxn>
                    <a:cxn ang="0">
                      <a:pos x="72" y="33"/>
                    </a:cxn>
                    <a:cxn ang="0">
                      <a:pos x="80" y="40"/>
                    </a:cxn>
                    <a:cxn ang="0">
                      <a:pos x="80" y="46"/>
                    </a:cxn>
                    <a:cxn ang="0">
                      <a:pos x="80" y="61"/>
                    </a:cxn>
                    <a:cxn ang="0">
                      <a:pos x="78" y="84"/>
                    </a:cxn>
                    <a:cxn ang="0">
                      <a:pos x="74" y="113"/>
                    </a:cxn>
                  </a:cxnLst>
                  <a:rect l="0" t="0" r="r" b="b"/>
                  <a:pathLst>
                    <a:path w="80" h="113">
                      <a:moveTo>
                        <a:pt x="74" y="113"/>
                      </a:moveTo>
                      <a:lnTo>
                        <a:pt x="0" y="0"/>
                      </a:lnTo>
                      <a:lnTo>
                        <a:pt x="2" y="0"/>
                      </a:lnTo>
                      <a:lnTo>
                        <a:pt x="9" y="4"/>
                      </a:lnTo>
                      <a:lnTo>
                        <a:pt x="19" y="8"/>
                      </a:lnTo>
                      <a:lnTo>
                        <a:pt x="32" y="14"/>
                      </a:lnTo>
                      <a:lnTo>
                        <a:pt x="48" y="19"/>
                      </a:lnTo>
                      <a:lnTo>
                        <a:pt x="59" y="25"/>
                      </a:lnTo>
                      <a:lnTo>
                        <a:pt x="72" y="33"/>
                      </a:lnTo>
                      <a:lnTo>
                        <a:pt x="80" y="40"/>
                      </a:lnTo>
                      <a:lnTo>
                        <a:pt x="80" y="46"/>
                      </a:lnTo>
                      <a:lnTo>
                        <a:pt x="80" y="61"/>
                      </a:lnTo>
                      <a:lnTo>
                        <a:pt x="78" y="84"/>
                      </a:lnTo>
                      <a:lnTo>
                        <a:pt x="74" y="113"/>
                      </a:lnTo>
                      <a:close/>
                    </a:path>
                  </a:pathLst>
                </a:custGeom>
                <a:solidFill>
                  <a:srgbClr val="21BA00"/>
                </a:solidFill>
                <a:ln w="9525">
                  <a:noFill/>
                  <a:round/>
                  <a:headEnd/>
                  <a:tailEnd/>
                </a:ln>
              </p:spPr>
              <p:txBody>
                <a:bodyPr/>
                <a:lstStyle/>
                <a:p>
                  <a:endParaRPr lang="de-DE"/>
                </a:p>
              </p:txBody>
            </p:sp>
            <p:sp>
              <p:nvSpPr>
                <p:cNvPr id="16460" name="Freeform 76"/>
                <p:cNvSpPr>
                  <a:spLocks/>
                </p:cNvSpPr>
                <p:nvPr/>
              </p:nvSpPr>
              <p:spPr bwMode="auto">
                <a:xfrm>
                  <a:off x="-914" y="3380"/>
                  <a:ext cx="27" cy="66"/>
                </a:xfrm>
                <a:custGeom>
                  <a:avLst/>
                  <a:gdLst/>
                  <a:ahLst/>
                  <a:cxnLst>
                    <a:cxn ang="0">
                      <a:pos x="0" y="86"/>
                    </a:cxn>
                    <a:cxn ang="0">
                      <a:pos x="12" y="0"/>
                    </a:cxn>
                    <a:cxn ang="0">
                      <a:pos x="14" y="2"/>
                    </a:cxn>
                    <a:cxn ang="0">
                      <a:pos x="16" y="4"/>
                    </a:cxn>
                    <a:cxn ang="0">
                      <a:pos x="21" y="8"/>
                    </a:cxn>
                    <a:cxn ang="0">
                      <a:pos x="27" y="12"/>
                    </a:cxn>
                    <a:cxn ang="0">
                      <a:pos x="35" y="19"/>
                    </a:cxn>
                    <a:cxn ang="0">
                      <a:pos x="42" y="27"/>
                    </a:cxn>
                    <a:cxn ang="0">
                      <a:pos x="48" y="39"/>
                    </a:cxn>
                    <a:cxn ang="0">
                      <a:pos x="56" y="50"/>
                    </a:cxn>
                    <a:cxn ang="0">
                      <a:pos x="35" y="132"/>
                    </a:cxn>
                    <a:cxn ang="0">
                      <a:pos x="0" y="86"/>
                    </a:cxn>
                  </a:cxnLst>
                  <a:rect l="0" t="0" r="r" b="b"/>
                  <a:pathLst>
                    <a:path w="56" h="132">
                      <a:moveTo>
                        <a:pt x="0" y="86"/>
                      </a:moveTo>
                      <a:lnTo>
                        <a:pt x="12" y="0"/>
                      </a:lnTo>
                      <a:lnTo>
                        <a:pt x="14" y="2"/>
                      </a:lnTo>
                      <a:lnTo>
                        <a:pt x="16" y="4"/>
                      </a:lnTo>
                      <a:lnTo>
                        <a:pt x="21" y="8"/>
                      </a:lnTo>
                      <a:lnTo>
                        <a:pt x="27" y="12"/>
                      </a:lnTo>
                      <a:lnTo>
                        <a:pt x="35" y="19"/>
                      </a:lnTo>
                      <a:lnTo>
                        <a:pt x="42" y="27"/>
                      </a:lnTo>
                      <a:lnTo>
                        <a:pt x="48" y="39"/>
                      </a:lnTo>
                      <a:lnTo>
                        <a:pt x="56" y="50"/>
                      </a:lnTo>
                      <a:lnTo>
                        <a:pt x="35" y="132"/>
                      </a:lnTo>
                      <a:lnTo>
                        <a:pt x="0" y="86"/>
                      </a:lnTo>
                      <a:close/>
                    </a:path>
                  </a:pathLst>
                </a:custGeom>
                <a:solidFill>
                  <a:srgbClr val="21BA00"/>
                </a:solidFill>
                <a:ln w="9525">
                  <a:noFill/>
                  <a:round/>
                  <a:headEnd/>
                  <a:tailEnd/>
                </a:ln>
              </p:spPr>
              <p:txBody>
                <a:bodyPr/>
                <a:lstStyle/>
                <a:p>
                  <a:endParaRPr lang="de-DE"/>
                </a:p>
              </p:txBody>
            </p:sp>
            <p:sp>
              <p:nvSpPr>
                <p:cNvPr id="16461" name="Freeform 77"/>
                <p:cNvSpPr>
                  <a:spLocks/>
                </p:cNvSpPr>
                <p:nvPr/>
              </p:nvSpPr>
              <p:spPr bwMode="auto">
                <a:xfrm>
                  <a:off x="-887" y="3422"/>
                  <a:ext cx="42" cy="74"/>
                </a:xfrm>
                <a:custGeom>
                  <a:avLst/>
                  <a:gdLst/>
                  <a:ahLst/>
                  <a:cxnLst>
                    <a:cxn ang="0">
                      <a:pos x="0" y="69"/>
                    </a:cxn>
                    <a:cxn ang="0">
                      <a:pos x="13" y="0"/>
                    </a:cxn>
                    <a:cxn ang="0">
                      <a:pos x="17" y="4"/>
                    </a:cxn>
                    <a:cxn ang="0">
                      <a:pos x="21" y="14"/>
                    </a:cxn>
                    <a:cxn ang="0">
                      <a:pos x="30" y="29"/>
                    </a:cxn>
                    <a:cxn ang="0">
                      <a:pos x="40" y="48"/>
                    </a:cxn>
                    <a:cxn ang="0">
                      <a:pos x="51" y="71"/>
                    </a:cxn>
                    <a:cxn ang="0">
                      <a:pos x="62" y="94"/>
                    </a:cxn>
                    <a:cxn ang="0">
                      <a:pos x="74" y="118"/>
                    </a:cxn>
                    <a:cxn ang="0">
                      <a:pos x="83" y="141"/>
                    </a:cxn>
                    <a:cxn ang="0">
                      <a:pos x="83" y="149"/>
                    </a:cxn>
                    <a:cxn ang="0">
                      <a:pos x="0" y="69"/>
                    </a:cxn>
                  </a:cxnLst>
                  <a:rect l="0" t="0" r="r" b="b"/>
                  <a:pathLst>
                    <a:path w="83" h="149">
                      <a:moveTo>
                        <a:pt x="0" y="69"/>
                      </a:moveTo>
                      <a:lnTo>
                        <a:pt x="13" y="0"/>
                      </a:lnTo>
                      <a:lnTo>
                        <a:pt x="17" y="4"/>
                      </a:lnTo>
                      <a:lnTo>
                        <a:pt x="21" y="14"/>
                      </a:lnTo>
                      <a:lnTo>
                        <a:pt x="30" y="29"/>
                      </a:lnTo>
                      <a:lnTo>
                        <a:pt x="40" y="48"/>
                      </a:lnTo>
                      <a:lnTo>
                        <a:pt x="51" y="71"/>
                      </a:lnTo>
                      <a:lnTo>
                        <a:pt x="62" y="94"/>
                      </a:lnTo>
                      <a:lnTo>
                        <a:pt x="74" y="118"/>
                      </a:lnTo>
                      <a:lnTo>
                        <a:pt x="83" y="141"/>
                      </a:lnTo>
                      <a:lnTo>
                        <a:pt x="83" y="149"/>
                      </a:lnTo>
                      <a:lnTo>
                        <a:pt x="0" y="69"/>
                      </a:lnTo>
                      <a:close/>
                    </a:path>
                  </a:pathLst>
                </a:custGeom>
                <a:solidFill>
                  <a:srgbClr val="21BA00"/>
                </a:solidFill>
                <a:ln w="9525">
                  <a:noFill/>
                  <a:round/>
                  <a:headEnd/>
                  <a:tailEnd/>
                </a:ln>
              </p:spPr>
              <p:txBody>
                <a:bodyPr/>
                <a:lstStyle/>
                <a:p>
                  <a:endParaRPr lang="de-DE"/>
                </a:p>
              </p:txBody>
            </p:sp>
            <p:sp>
              <p:nvSpPr>
                <p:cNvPr id="16462" name="Freeform 78"/>
                <p:cNvSpPr>
                  <a:spLocks/>
                </p:cNvSpPr>
                <p:nvPr/>
              </p:nvSpPr>
              <p:spPr bwMode="auto">
                <a:xfrm>
                  <a:off x="-918" y="3333"/>
                  <a:ext cx="40" cy="24"/>
                </a:xfrm>
                <a:custGeom>
                  <a:avLst/>
                  <a:gdLst/>
                  <a:ahLst/>
                  <a:cxnLst>
                    <a:cxn ang="0">
                      <a:pos x="80" y="50"/>
                    </a:cxn>
                    <a:cxn ang="0">
                      <a:pos x="53" y="4"/>
                    </a:cxn>
                    <a:cxn ang="0">
                      <a:pos x="0" y="0"/>
                    </a:cxn>
                    <a:cxn ang="0">
                      <a:pos x="2" y="2"/>
                    </a:cxn>
                    <a:cxn ang="0">
                      <a:pos x="7" y="8"/>
                    </a:cxn>
                    <a:cxn ang="0">
                      <a:pos x="15" y="14"/>
                    </a:cxn>
                    <a:cxn ang="0">
                      <a:pos x="24" y="21"/>
                    </a:cxn>
                    <a:cxn ang="0">
                      <a:pos x="36" y="31"/>
                    </a:cxn>
                    <a:cxn ang="0">
                      <a:pos x="49" y="38"/>
                    </a:cxn>
                    <a:cxn ang="0">
                      <a:pos x="65" y="44"/>
                    </a:cxn>
                    <a:cxn ang="0">
                      <a:pos x="80" y="50"/>
                    </a:cxn>
                  </a:cxnLst>
                  <a:rect l="0" t="0" r="r" b="b"/>
                  <a:pathLst>
                    <a:path w="80" h="50">
                      <a:moveTo>
                        <a:pt x="80" y="50"/>
                      </a:moveTo>
                      <a:lnTo>
                        <a:pt x="53" y="4"/>
                      </a:lnTo>
                      <a:lnTo>
                        <a:pt x="0" y="0"/>
                      </a:lnTo>
                      <a:lnTo>
                        <a:pt x="2" y="2"/>
                      </a:lnTo>
                      <a:lnTo>
                        <a:pt x="7" y="8"/>
                      </a:lnTo>
                      <a:lnTo>
                        <a:pt x="15" y="14"/>
                      </a:lnTo>
                      <a:lnTo>
                        <a:pt x="24" y="21"/>
                      </a:lnTo>
                      <a:lnTo>
                        <a:pt x="36" y="31"/>
                      </a:lnTo>
                      <a:lnTo>
                        <a:pt x="49" y="38"/>
                      </a:lnTo>
                      <a:lnTo>
                        <a:pt x="65" y="44"/>
                      </a:lnTo>
                      <a:lnTo>
                        <a:pt x="80" y="50"/>
                      </a:lnTo>
                      <a:close/>
                    </a:path>
                  </a:pathLst>
                </a:custGeom>
                <a:solidFill>
                  <a:srgbClr val="21BA00"/>
                </a:solidFill>
                <a:ln w="9525">
                  <a:noFill/>
                  <a:round/>
                  <a:headEnd/>
                  <a:tailEnd/>
                </a:ln>
              </p:spPr>
              <p:txBody>
                <a:bodyPr/>
                <a:lstStyle/>
                <a:p>
                  <a:endParaRPr lang="de-DE"/>
                </a:p>
              </p:txBody>
            </p:sp>
            <p:sp>
              <p:nvSpPr>
                <p:cNvPr id="16463" name="Freeform 79"/>
                <p:cNvSpPr>
                  <a:spLocks/>
                </p:cNvSpPr>
                <p:nvPr/>
              </p:nvSpPr>
              <p:spPr bwMode="auto">
                <a:xfrm>
                  <a:off x="-937" y="3300"/>
                  <a:ext cx="39" cy="26"/>
                </a:xfrm>
                <a:custGeom>
                  <a:avLst/>
                  <a:gdLst/>
                  <a:ahLst/>
                  <a:cxnLst>
                    <a:cxn ang="0">
                      <a:pos x="78" y="52"/>
                    </a:cxn>
                    <a:cxn ang="0">
                      <a:pos x="47" y="4"/>
                    </a:cxn>
                    <a:cxn ang="0">
                      <a:pos x="0" y="0"/>
                    </a:cxn>
                    <a:cxn ang="0">
                      <a:pos x="0" y="6"/>
                    </a:cxn>
                    <a:cxn ang="0">
                      <a:pos x="0" y="21"/>
                    </a:cxn>
                    <a:cxn ang="0">
                      <a:pos x="5" y="39"/>
                    </a:cxn>
                    <a:cxn ang="0">
                      <a:pos x="17" y="52"/>
                    </a:cxn>
                    <a:cxn ang="0">
                      <a:pos x="78" y="52"/>
                    </a:cxn>
                  </a:cxnLst>
                  <a:rect l="0" t="0" r="r" b="b"/>
                  <a:pathLst>
                    <a:path w="78" h="52">
                      <a:moveTo>
                        <a:pt x="78" y="52"/>
                      </a:moveTo>
                      <a:lnTo>
                        <a:pt x="47" y="4"/>
                      </a:lnTo>
                      <a:lnTo>
                        <a:pt x="0" y="0"/>
                      </a:lnTo>
                      <a:lnTo>
                        <a:pt x="0" y="6"/>
                      </a:lnTo>
                      <a:lnTo>
                        <a:pt x="0" y="21"/>
                      </a:lnTo>
                      <a:lnTo>
                        <a:pt x="5" y="39"/>
                      </a:lnTo>
                      <a:lnTo>
                        <a:pt x="17" y="52"/>
                      </a:lnTo>
                      <a:lnTo>
                        <a:pt x="78" y="52"/>
                      </a:lnTo>
                      <a:close/>
                    </a:path>
                  </a:pathLst>
                </a:custGeom>
                <a:solidFill>
                  <a:srgbClr val="21BA00"/>
                </a:solidFill>
                <a:ln w="9525">
                  <a:noFill/>
                  <a:round/>
                  <a:headEnd/>
                  <a:tailEnd/>
                </a:ln>
              </p:spPr>
              <p:txBody>
                <a:bodyPr/>
                <a:lstStyle/>
                <a:p>
                  <a:endParaRPr lang="de-DE"/>
                </a:p>
              </p:txBody>
            </p:sp>
            <p:sp>
              <p:nvSpPr>
                <p:cNvPr id="16464" name="Freeform 80"/>
                <p:cNvSpPr>
                  <a:spLocks/>
                </p:cNvSpPr>
                <p:nvPr/>
              </p:nvSpPr>
              <p:spPr bwMode="auto">
                <a:xfrm>
                  <a:off x="-936" y="3275"/>
                  <a:ext cx="17" cy="19"/>
                </a:xfrm>
                <a:custGeom>
                  <a:avLst/>
                  <a:gdLst/>
                  <a:ahLst/>
                  <a:cxnLst>
                    <a:cxn ang="0">
                      <a:pos x="34" y="36"/>
                    </a:cxn>
                    <a:cxn ang="0">
                      <a:pos x="0" y="0"/>
                    </a:cxn>
                    <a:cxn ang="0">
                      <a:pos x="0" y="4"/>
                    </a:cxn>
                    <a:cxn ang="0">
                      <a:pos x="0" y="13"/>
                    </a:cxn>
                    <a:cxn ang="0">
                      <a:pos x="0" y="25"/>
                    </a:cxn>
                    <a:cxn ang="0">
                      <a:pos x="0" y="34"/>
                    </a:cxn>
                    <a:cxn ang="0">
                      <a:pos x="34" y="36"/>
                    </a:cxn>
                  </a:cxnLst>
                  <a:rect l="0" t="0" r="r" b="b"/>
                  <a:pathLst>
                    <a:path w="34" h="36">
                      <a:moveTo>
                        <a:pt x="34" y="36"/>
                      </a:moveTo>
                      <a:lnTo>
                        <a:pt x="0" y="0"/>
                      </a:lnTo>
                      <a:lnTo>
                        <a:pt x="0" y="4"/>
                      </a:lnTo>
                      <a:lnTo>
                        <a:pt x="0" y="13"/>
                      </a:lnTo>
                      <a:lnTo>
                        <a:pt x="0" y="25"/>
                      </a:lnTo>
                      <a:lnTo>
                        <a:pt x="0" y="34"/>
                      </a:lnTo>
                      <a:lnTo>
                        <a:pt x="34" y="36"/>
                      </a:lnTo>
                      <a:close/>
                    </a:path>
                  </a:pathLst>
                </a:custGeom>
                <a:solidFill>
                  <a:srgbClr val="21BA00"/>
                </a:solidFill>
                <a:ln w="9525">
                  <a:noFill/>
                  <a:round/>
                  <a:headEnd/>
                  <a:tailEnd/>
                </a:ln>
              </p:spPr>
              <p:txBody>
                <a:bodyPr/>
                <a:lstStyle/>
                <a:p>
                  <a:endParaRPr lang="de-DE"/>
                </a:p>
              </p:txBody>
            </p:sp>
            <p:sp>
              <p:nvSpPr>
                <p:cNvPr id="16465" name="Freeform 81"/>
                <p:cNvSpPr>
                  <a:spLocks/>
                </p:cNvSpPr>
                <p:nvPr/>
              </p:nvSpPr>
              <p:spPr bwMode="auto">
                <a:xfrm>
                  <a:off x="-924" y="3274"/>
                  <a:ext cx="25" cy="26"/>
                </a:xfrm>
                <a:custGeom>
                  <a:avLst/>
                  <a:gdLst/>
                  <a:ahLst/>
                  <a:cxnLst>
                    <a:cxn ang="0">
                      <a:pos x="0" y="0"/>
                    </a:cxn>
                    <a:cxn ang="0">
                      <a:pos x="2" y="0"/>
                    </a:cxn>
                    <a:cxn ang="0">
                      <a:pos x="6" y="0"/>
                    </a:cxn>
                    <a:cxn ang="0">
                      <a:pos x="10" y="0"/>
                    </a:cxn>
                    <a:cxn ang="0">
                      <a:pos x="16" y="0"/>
                    </a:cxn>
                    <a:cxn ang="0">
                      <a:pos x="23" y="4"/>
                    </a:cxn>
                    <a:cxn ang="0">
                      <a:pos x="31" y="6"/>
                    </a:cxn>
                    <a:cxn ang="0">
                      <a:pos x="40" y="13"/>
                    </a:cxn>
                    <a:cxn ang="0">
                      <a:pos x="50" y="21"/>
                    </a:cxn>
                    <a:cxn ang="0">
                      <a:pos x="48" y="53"/>
                    </a:cxn>
                    <a:cxn ang="0">
                      <a:pos x="46" y="52"/>
                    </a:cxn>
                    <a:cxn ang="0">
                      <a:pos x="40" y="46"/>
                    </a:cxn>
                    <a:cxn ang="0">
                      <a:pos x="35" y="40"/>
                    </a:cxn>
                    <a:cxn ang="0">
                      <a:pos x="27" y="31"/>
                    </a:cxn>
                    <a:cxn ang="0">
                      <a:pos x="21" y="21"/>
                    </a:cxn>
                    <a:cxn ang="0">
                      <a:pos x="14" y="13"/>
                    </a:cxn>
                    <a:cxn ang="0">
                      <a:pos x="6" y="6"/>
                    </a:cxn>
                    <a:cxn ang="0">
                      <a:pos x="0" y="0"/>
                    </a:cxn>
                  </a:cxnLst>
                  <a:rect l="0" t="0" r="r" b="b"/>
                  <a:pathLst>
                    <a:path w="50" h="53">
                      <a:moveTo>
                        <a:pt x="0" y="0"/>
                      </a:moveTo>
                      <a:lnTo>
                        <a:pt x="2" y="0"/>
                      </a:lnTo>
                      <a:lnTo>
                        <a:pt x="6" y="0"/>
                      </a:lnTo>
                      <a:lnTo>
                        <a:pt x="10" y="0"/>
                      </a:lnTo>
                      <a:lnTo>
                        <a:pt x="16" y="0"/>
                      </a:lnTo>
                      <a:lnTo>
                        <a:pt x="23" y="4"/>
                      </a:lnTo>
                      <a:lnTo>
                        <a:pt x="31" y="6"/>
                      </a:lnTo>
                      <a:lnTo>
                        <a:pt x="40" y="13"/>
                      </a:lnTo>
                      <a:lnTo>
                        <a:pt x="50" y="21"/>
                      </a:lnTo>
                      <a:lnTo>
                        <a:pt x="48" y="53"/>
                      </a:lnTo>
                      <a:lnTo>
                        <a:pt x="46" y="52"/>
                      </a:lnTo>
                      <a:lnTo>
                        <a:pt x="40" y="46"/>
                      </a:lnTo>
                      <a:lnTo>
                        <a:pt x="35" y="40"/>
                      </a:lnTo>
                      <a:lnTo>
                        <a:pt x="27" y="31"/>
                      </a:lnTo>
                      <a:lnTo>
                        <a:pt x="21" y="21"/>
                      </a:lnTo>
                      <a:lnTo>
                        <a:pt x="14" y="13"/>
                      </a:lnTo>
                      <a:lnTo>
                        <a:pt x="6" y="6"/>
                      </a:lnTo>
                      <a:lnTo>
                        <a:pt x="0" y="0"/>
                      </a:lnTo>
                      <a:close/>
                    </a:path>
                  </a:pathLst>
                </a:custGeom>
                <a:solidFill>
                  <a:srgbClr val="21BA00"/>
                </a:solidFill>
                <a:ln w="9525">
                  <a:noFill/>
                  <a:round/>
                  <a:headEnd/>
                  <a:tailEnd/>
                </a:ln>
              </p:spPr>
              <p:txBody>
                <a:bodyPr/>
                <a:lstStyle/>
                <a:p>
                  <a:endParaRPr lang="de-DE"/>
                </a:p>
              </p:txBody>
            </p:sp>
            <p:sp>
              <p:nvSpPr>
                <p:cNvPr id="16466" name="Freeform 82"/>
                <p:cNvSpPr>
                  <a:spLocks/>
                </p:cNvSpPr>
                <p:nvPr/>
              </p:nvSpPr>
              <p:spPr bwMode="auto">
                <a:xfrm>
                  <a:off x="-891" y="3297"/>
                  <a:ext cx="17" cy="53"/>
                </a:xfrm>
                <a:custGeom>
                  <a:avLst/>
                  <a:gdLst/>
                  <a:ahLst/>
                  <a:cxnLst>
                    <a:cxn ang="0">
                      <a:pos x="0" y="0"/>
                    </a:cxn>
                    <a:cxn ang="0">
                      <a:pos x="0" y="42"/>
                    </a:cxn>
                    <a:cxn ang="0">
                      <a:pos x="32" y="105"/>
                    </a:cxn>
                    <a:cxn ang="0">
                      <a:pos x="32" y="101"/>
                    </a:cxn>
                    <a:cxn ang="0">
                      <a:pos x="32" y="93"/>
                    </a:cxn>
                    <a:cxn ang="0">
                      <a:pos x="30" y="84"/>
                    </a:cxn>
                    <a:cxn ang="0">
                      <a:pos x="27" y="68"/>
                    </a:cxn>
                    <a:cxn ang="0">
                      <a:pos x="23" y="53"/>
                    </a:cxn>
                    <a:cxn ang="0">
                      <a:pos x="17" y="36"/>
                    </a:cxn>
                    <a:cxn ang="0">
                      <a:pos x="10" y="17"/>
                    </a:cxn>
                    <a:cxn ang="0">
                      <a:pos x="0" y="0"/>
                    </a:cxn>
                  </a:cxnLst>
                  <a:rect l="0" t="0" r="r" b="b"/>
                  <a:pathLst>
                    <a:path w="32" h="105">
                      <a:moveTo>
                        <a:pt x="0" y="0"/>
                      </a:moveTo>
                      <a:lnTo>
                        <a:pt x="0" y="42"/>
                      </a:lnTo>
                      <a:lnTo>
                        <a:pt x="32" y="105"/>
                      </a:lnTo>
                      <a:lnTo>
                        <a:pt x="32" y="101"/>
                      </a:lnTo>
                      <a:lnTo>
                        <a:pt x="32" y="93"/>
                      </a:lnTo>
                      <a:lnTo>
                        <a:pt x="30" y="84"/>
                      </a:lnTo>
                      <a:lnTo>
                        <a:pt x="27" y="68"/>
                      </a:lnTo>
                      <a:lnTo>
                        <a:pt x="23" y="53"/>
                      </a:lnTo>
                      <a:lnTo>
                        <a:pt x="17" y="36"/>
                      </a:lnTo>
                      <a:lnTo>
                        <a:pt x="10" y="17"/>
                      </a:lnTo>
                      <a:lnTo>
                        <a:pt x="0" y="0"/>
                      </a:lnTo>
                      <a:close/>
                    </a:path>
                  </a:pathLst>
                </a:custGeom>
                <a:solidFill>
                  <a:srgbClr val="21BA00"/>
                </a:solidFill>
                <a:ln w="9525">
                  <a:noFill/>
                  <a:round/>
                  <a:headEnd/>
                  <a:tailEnd/>
                </a:ln>
              </p:spPr>
              <p:txBody>
                <a:bodyPr/>
                <a:lstStyle/>
                <a:p>
                  <a:endParaRPr lang="de-DE"/>
                </a:p>
              </p:txBody>
            </p:sp>
            <p:sp>
              <p:nvSpPr>
                <p:cNvPr id="16467" name="Freeform 83"/>
                <p:cNvSpPr>
                  <a:spLocks/>
                </p:cNvSpPr>
                <p:nvPr/>
              </p:nvSpPr>
              <p:spPr bwMode="auto">
                <a:xfrm>
                  <a:off x="-856" y="3398"/>
                  <a:ext cx="29" cy="72"/>
                </a:xfrm>
                <a:custGeom>
                  <a:avLst/>
                  <a:gdLst/>
                  <a:ahLst/>
                  <a:cxnLst>
                    <a:cxn ang="0">
                      <a:pos x="59" y="142"/>
                    </a:cxn>
                    <a:cxn ang="0">
                      <a:pos x="51" y="53"/>
                    </a:cxn>
                    <a:cxn ang="0">
                      <a:pos x="3" y="0"/>
                    </a:cxn>
                    <a:cxn ang="0">
                      <a:pos x="3" y="7"/>
                    </a:cxn>
                    <a:cxn ang="0">
                      <a:pos x="1" y="24"/>
                    </a:cxn>
                    <a:cxn ang="0">
                      <a:pos x="0" y="45"/>
                    </a:cxn>
                    <a:cxn ang="0">
                      <a:pos x="1" y="62"/>
                    </a:cxn>
                    <a:cxn ang="0">
                      <a:pos x="59" y="142"/>
                    </a:cxn>
                  </a:cxnLst>
                  <a:rect l="0" t="0" r="r" b="b"/>
                  <a:pathLst>
                    <a:path w="59" h="142">
                      <a:moveTo>
                        <a:pt x="59" y="142"/>
                      </a:moveTo>
                      <a:lnTo>
                        <a:pt x="51" y="53"/>
                      </a:lnTo>
                      <a:lnTo>
                        <a:pt x="3" y="0"/>
                      </a:lnTo>
                      <a:lnTo>
                        <a:pt x="3" y="7"/>
                      </a:lnTo>
                      <a:lnTo>
                        <a:pt x="1" y="24"/>
                      </a:lnTo>
                      <a:lnTo>
                        <a:pt x="0" y="45"/>
                      </a:lnTo>
                      <a:lnTo>
                        <a:pt x="1" y="62"/>
                      </a:lnTo>
                      <a:lnTo>
                        <a:pt x="59" y="142"/>
                      </a:lnTo>
                      <a:close/>
                    </a:path>
                  </a:pathLst>
                </a:custGeom>
                <a:solidFill>
                  <a:srgbClr val="21BA00"/>
                </a:solidFill>
                <a:ln w="9525">
                  <a:noFill/>
                  <a:round/>
                  <a:headEnd/>
                  <a:tailEnd/>
                </a:ln>
              </p:spPr>
              <p:txBody>
                <a:bodyPr/>
                <a:lstStyle/>
                <a:p>
                  <a:endParaRPr lang="de-DE"/>
                </a:p>
              </p:txBody>
            </p:sp>
            <p:sp>
              <p:nvSpPr>
                <p:cNvPr id="16468" name="Freeform 84"/>
                <p:cNvSpPr>
                  <a:spLocks/>
                </p:cNvSpPr>
                <p:nvPr/>
              </p:nvSpPr>
              <p:spPr bwMode="auto">
                <a:xfrm>
                  <a:off x="-850" y="3359"/>
                  <a:ext cx="25" cy="47"/>
                </a:xfrm>
                <a:custGeom>
                  <a:avLst/>
                  <a:gdLst/>
                  <a:ahLst/>
                  <a:cxnLst>
                    <a:cxn ang="0">
                      <a:pos x="48" y="93"/>
                    </a:cxn>
                    <a:cxn ang="0">
                      <a:pos x="49" y="57"/>
                    </a:cxn>
                    <a:cxn ang="0">
                      <a:pos x="17" y="0"/>
                    </a:cxn>
                    <a:cxn ang="0">
                      <a:pos x="13" y="3"/>
                    </a:cxn>
                    <a:cxn ang="0">
                      <a:pos x="8" y="13"/>
                    </a:cxn>
                    <a:cxn ang="0">
                      <a:pos x="2" y="28"/>
                    </a:cxn>
                    <a:cxn ang="0">
                      <a:pos x="0" y="53"/>
                    </a:cxn>
                    <a:cxn ang="0">
                      <a:pos x="48" y="93"/>
                    </a:cxn>
                  </a:cxnLst>
                  <a:rect l="0" t="0" r="r" b="b"/>
                  <a:pathLst>
                    <a:path w="49" h="93">
                      <a:moveTo>
                        <a:pt x="48" y="93"/>
                      </a:moveTo>
                      <a:lnTo>
                        <a:pt x="49" y="57"/>
                      </a:lnTo>
                      <a:lnTo>
                        <a:pt x="17" y="0"/>
                      </a:lnTo>
                      <a:lnTo>
                        <a:pt x="13" y="3"/>
                      </a:lnTo>
                      <a:lnTo>
                        <a:pt x="8" y="13"/>
                      </a:lnTo>
                      <a:lnTo>
                        <a:pt x="2" y="28"/>
                      </a:lnTo>
                      <a:lnTo>
                        <a:pt x="0" y="53"/>
                      </a:lnTo>
                      <a:lnTo>
                        <a:pt x="48" y="93"/>
                      </a:lnTo>
                      <a:close/>
                    </a:path>
                  </a:pathLst>
                </a:custGeom>
                <a:solidFill>
                  <a:srgbClr val="21BA00"/>
                </a:solidFill>
                <a:ln w="9525">
                  <a:noFill/>
                  <a:round/>
                  <a:headEnd/>
                  <a:tailEnd/>
                </a:ln>
              </p:spPr>
              <p:txBody>
                <a:bodyPr/>
                <a:lstStyle/>
                <a:p>
                  <a:endParaRPr lang="de-DE"/>
                </a:p>
              </p:txBody>
            </p:sp>
            <p:sp>
              <p:nvSpPr>
                <p:cNvPr id="16469" name="Freeform 85"/>
                <p:cNvSpPr>
                  <a:spLocks/>
                </p:cNvSpPr>
                <p:nvPr/>
              </p:nvSpPr>
              <p:spPr bwMode="auto">
                <a:xfrm>
                  <a:off x="-837" y="3314"/>
                  <a:ext cx="15" cy="49"/>
                </a:xfrm>
                <a:custGeom>
                  <a:avLst/>
                  <a:gdLst/>
                  <a:ahLst/>
                  <a:cxnLst>
                    <a:cxn ang="0">
                      <a:pos x="23" y="99"/>
                    </a:cxn>
                    <a:cxn ang="0">
                      <a:pos x="30" y="0"/>
                    </a:cxn>
                    <a:cxn ang="0">
                      <a:pos x="28" y="0"/>
                    </a:cxn>
                    <a:cxn ang="0">
                      <a:pos x="26" y="4"/>
                    </a:cxn>
                    <a:cxn ang="0">
                      <a:pos x="21" y="10"/>
                    </a:cxn>
                    <a:cxn ang="0">
                      <a:pos x="15" y="17"/>
                    </a:cxn>
                    <a:cxn ang="0">
                      <a:pos x="11" y="27"/>
                    </a:cxn>
                    <a:cxn ang="0">
                      <a:pos x="5" y="40"/>
                    </a:cxn>
                    <a:cxn ang="0">
                      <a:pos x="2" y="57"/>
                    </a:cxn>
                    <a:cxn ang="0">
                      <a:pos x="0" y="76"/>
                    </a:cxn>
                    <a:cxn ang="0">
                      <a:pos x="23" y="99"/>
                    </a:cxn>
                  </a:cxnLst>
                  <a:rect l="0" t="0" r="r" b="b"/>
                  <a:pathLst>
                    <a:path w="30" h="99">
                      <a:moveTo>
                        <a:pt x="23" y="99"/>
                      </a:moveTo>
                      <a:lnTo>
                        <a:pt x="30" y="0"/>
                      </a:lnTo>
                      <a:lnTo>
                        <a:pt x="28" y="0"/>
                      </a:lnTo>
                      <a:lnTo>
                        <a:pt x="26" y="4"/>
                      </a:lnTo>
                      <a:lnTo>
                        <a:pt x="21" y="10"/>
                      </a:lnTo>
                      <a:lnTo>
                        <a:pt x="15" y="17"/>
                      </a:lnTo>
                      <a:lnTo>
                        <a:pt x="11" y="27"/>
                      </a:lnTo>
                      <a:lnTo>
                        <a:pt x="5" y="40"/>
                      </a:lnTo>
                      <a:lnTo>
                        <a:pt x="2" y="57"/>
                      </a:lnTo>
                      <a:lnTo>
                        <a:pt x="0" y="76"/>
                      </a:lnTo>
                      <a:lnTo>
                        <a:pt x="23" y="99"/>
                      </a:lnTo>
                      <a:close/>
                    </a:path>
                  </a:pathLst>
                </a:custGeom>
                <a:solidFill>
                  <a:srgbClr val="21BA00"/>
                </a:solidFill>
                <a:ln w="9525">
                  <a:noFill/>
                  <a:round/>
                  <a:headEnd/>
                  <a:tailEnd/>
                </a:ln>
              </p:spPr>
              <p:txBody>
                <a:bodyPr/>
                <a:lstStyle/>
                <a:p>
                  <a:endParaRPr lang="de-DE"/>
                </a:p>
              </p:txBody>
            </p:sp>
            <p:sp>
              <p:nvSpPr>
                <p:cNvPr id="16470" name="Freeform 86"/>
                <p:cNvSpPr>
                  <a:spLocks/>
                </p:cNvSpPr>
                <p:nvPr/>
              </p:nvSpPr>
              <p:spPr bwMode="auto">
                <a:xfrm>
                  <a:off x="-816" y="3315"/>
                  <a:ext cx="23" cy="61"/>
                </a:xfrm>
                <a:custGeom>
                  <a:avLst/>
                  <a:gdLst/>
                  <a:ahLst/>
                  <a:cxnLst>
                    <a:cxn ang="0">
                      <a:pos x="0" y="122"/>
                    </a:cxn>
                    <a:cxn ang="0">
                      <a:pos x="9" y="0"/>
                    </a:cxn>
                    <a:cxn ang="0">
                      <a:pos x="11" y="2"/>
                    </a:cxn>
                    <a:cxn ang="0">
                      <a:pos x="13" y="6"/>
                    </a:cxn>
                    <a:cxn ang="0">
                      <a:pos x="19" y="13"/>
                    </a:cxn>
                    <a:cxn ang="0">
                      <a:pos x="24" y="23"/>
                    </a:cxn>
                    <a:cxn ang="0">
                      <a:pos x="30" y="34"/>
                    </a:cxn>
                    <a:cxn ang="0">
                      <a:pos x="38" y="48"/>
                    </a:cxn>
                    <a:cxn ang="0">
                      <a:pos x="42" y="63"/>
                    </a:cxn>
                    <a:cxn ang="0">
                      <a:pos x="45" y="80"/>
                    </a:cxn>
                    <a:cxn ang="0">
                      <a:pos x="45" y="91"/>
                    </a:cxn>
                    <a:cxn ang="0">
                      <a:pos x="0" y="122"/>
                    </a:cxn>
                  </a:cxnLst>
                  <a:rect l="0" t="0" r="r" b="b"/>
                  <a:pathLst>
                    <a:path w="45" h="122">
                      <a:moveTo>
                        <a:pt x="0" y="122"/>
                      </a:moveTo>
                      <a:lnTo>
                        <a:pt x="9" y="0"/>
                      </a:lnTo>
                      <a:lnTo>
                        <a:pt x="11" y="2"/>
                      </a:lnTo>
                      <a:lnTo>
                        <a:pt x="13" y="6"/>
                      </a:lnTo>
                      <a:lnTo>
                        <a:pt x="19" y="13"/>
                      </a:lnTo>
                      <a:lnTo>
                        <a:pt x="24" y="23"/>
                      </a:lnTo>
                      <a:lnTo>
                        <a:pt x="30" y="34"/>
                      </a:lnTo>
                      <a:lnTo>
                        <a:pt x="38" y="48"/>
                      </a:lnTo>
                      <a:lnTo>
                        <a:pt x="42" y="63"/>
                      </a:lnTo>
                      <a:lnTo>
                        <a:pt x="45" y="80"/>
                      </a:lnTo>
                      <a:lnTo>
                        <a:pt x="45" y="91"/>
                      </a:lnTo>
                      <a:lnTo>
                        <a:pt x="0" y="122"/>
                      </a:lnTo>
                      <a:close/>
                    </a:path>
                  </a:pathLst>
                </a:custGeom>
                <a:solidFill>
                  <a:srgbClr val="21BA00"/>
                </a:solidFill>
                <a:ln w="9525">
                  <a:noFill/>
                  <a:round/>
                  <a:headEnd/>
                  <a:tailEnd/>
                </a:ln>
              </p:spPr>
              <p:txBody>
                <a:bodyPr/>
                <a:lstStyle/>
                <a:p>
                  <a:endParaRPr lang="de-DE"/>
                </a:p>
              </p:txBody>
            </p:sp>
            <p:sp>
              <p:nvSpPr>
                <p:cNvPr id="16471" name="Freeform 87"/>
                <p:cNvSpPr>
                  <a:spLocks/>
                </p:cNvSpPr>
                <p:nvPr/>
              </p:nvSpPr>
              <p:spPr bwMode="auto">
                <a:xfrm>
                  <a:off x="-816" y="3372"/>
                  <a:ext cx="28" cy="44"/>
                </a:xfrm>
                <a:custGeom>
                  <a:avLst/>
                  <a:gdLst/>
                  <a:ahLst/>
                  <a:cxnLst>
                    <a:cxn ang="0">
                      <a:pos x="0" y="27"/>
                    </a:cxn>
                    <a:cxn ang="0">
                      <a:pos x="47" y="0"/>
                    </a:cxn>
                    <a:cxn ang="0">
                      <a:pos x="49" y="2"/>
                    </a:cxn>
                    <a:cxn ang="0">
                      <a:pos x="53" y="10"/>
                    </a:cxn>
                    <a:cxn ang="0">
                      <a:pos x="57" y="23"/>
                    </a:cxn>
                    <a:cxn ang="0">
                      <a:pos x="57" y="38"/>
                    </a:cxn>
                    <a:cxn ang="0">
                      <a:pos x="2" y="90"/>
                    </a:cxn>
                    <a:cxn ang="0">
                      <a:pos x="0" y="27"/>
                    </a:cxn>
                  </a:cxnLst>
                  <a:rect l="0" t="0" r="r" b="b"/>
                  <a:pathLst>
                    <a:path w="57" h="90">
                      <a:moveTo>
                        <a:pt x="0" y="27"/>
                      </a:moveTo>
                      <a:lnTo>
                        <a:pt x="47" y="0"/>
                      </a:lnTo>
                      <a:lnTo>
                        <a:pt x="49" y="2"/>
                      </a:lnTo>
                      <a:lnTo>
                        <a:pt x="53" y="10"/>
                      </a:lnTo>
                      <a:lnTo>
                        <a:pt x="57" y="23"/>
                      </a:lnTo>
                      <a:lnTo>
                        <a:pt x="57" y="38"/>
                      </a:lnTo>
                      <a:lnTo>
                        <a:pt x="2" y="90"/>
                      </a:lnTo>
                      <a:lnTo>
                        <a:pt x="0" y="27"/>
                      </a:lnTo>
                      <a:close/>
                    </a:path>
                  </a:pathLst>
                </a:custGeom>
                <a:solidFill>
                  <a:srgbClr val="21BA00"/>
                </a:solidFill>
                <a:ln w="9525">
                  <a:noFill/>
                  <a:round/>
                  <a:headEnd/>
                  <a:tailEnd/>
                </a:ln>
              </p:spPr>
              <p:txBody>
                <a:bodyPr/>
                <a:lstStyle/>
                <a:p>
                  <a:endParaRPr lang="de-DE"/>
                </a:p>
              </p:txBody>
            </p:sp>
            <p:sp>
              <p:nvSpPr>
                <p:cNvPr id="16472" name="Freeform 88"/>
                <p:cNvSpPr>
                  <a:spLocks/>
                </p:cNvSpPr>
                <p:nvPr/>
              </p:nvSpPr>
              <p:spPr bwMode="auto">
                <a:xfrm>
                  <a:off x="-816" y="3402"/>
                  <a:ext cx="32" cy="95"/>
                </a:xfrm>
                <a:custGeom>
                  <a:avLst/>
                  <a:gdLst/>
                  <a:ahLst/>
                  <a:cxnLst>
                    <a:cxn ang="0">
                      <a:pos x="0" y="52"/>
                    </a:cxn>
                    <a:cxn ang="0">
                      <a:pos x="0" y="191"/>
                    </a:cxn>
                    <a:cxn ang="0">
                      <a:pos x="2" y="189"/>
                    </a:cxn>
                    <a:cxn ang="0">
                      <a:pos x="3" y="185"/>
                    </a:cxn>
                    <a:cxn ang="0">
                      <a:pos x="9" y="179"/>
                    </a:cxn>
                    <a:cxn ang="0">
                      <a:pos x="17" y="170"/>
                    </a:cxn>
                    <a:cxn ang="0">
                      <a:pos x="24" y="158"/>
                    </a:cxn>
                    <a:cxn ang="0">
                      <a:pos x="30" y="147"/>
                    </a:cxn>
                    <a:cxn ang="0">
                      <a:pos x="38" y="132"/>
                    </a:cxn>
                    <a:cxn ang="0">
                      <a:pos x="43" y="116"/>
                    </a:cxn>
                    <a:cxn ang="0">
                      <a:pos x="47" y="103"/>
                    </a:cxn>
                    <a:cxn ang="0">
                      <a:pos x="55" y="71"/>
                    </a:cxn>
                    <a:cxn ang="0">
                      <a:pos x="61" y="33"/>
                    </a:cxn>
                    <a:cxn ang="0">
                      <a:pos x="64" y="0"/>
                    </a:cxn>
                    <a:cxn ang="0">
                      <a:pos x="0" y="52"/>
                    </a:cxn>
                  </a:cxnLst>
                  <a:rect l="0" t="0" r="r" b="b"/>
                  <a:pathLst>
                    <a:path w="64" h="191">
                      <a:moveTo>
                        <a:pt x="0" y="52"/>
                      </a:moveTo>
                      <a:lnTo>
                        <a:pt x="0" y="191"/>
                      </a:lnTo>
                      <a:lnTo>
                        <a:pt x="2" y="189"/>
                      </a:lnTo>
                      <a:lnTo>
                        <a:pt x="3" y="185"/>
                      </a:lnTo>
                      <a:lnTo>
                        <a:pt x="9" y="179"/>
                      </a:lnTo>
                      <a:lnTo>
                        <a:pt x="17" y="170"/>
                      </a:lnTo>
                      <a:lnTo>
                        <a:pt x="24" y="158"/>
                      </a:lnTo>
                      <a:lnTo>
                        <a:pt x="30" y="147"/>
                      </a:lnTo>
                      <a:lnTo>
                        <a:pt x="38" y="132"/>
                      </a:lnTo>
                      <a:lnTo>
                        <a:pt x="43" y="116"/>
                      </a:lnTo>
                      <a:lnTo>
                        <a:pt x="47" y="103"/>
                      </a:lnTo>
                      <a:lnTo>
                        <a:pt x="55" y="71"/>
                      </a:lnTo>
                      <a:lnTo>
                        <a:pt x="61" y="33"/>
                      </a:lnTo>
                      <a:lnTo>
                        <a:pt x="64" y="0"/>
                      </a:lnTo>
                      <a:lnTo>
                        <a:pt x="0" y="52"/>
                      </a:lnTo>
                      <a:close/>
                    </a:path>
                  </a:pathLst>
                </a:custGeom>
                <a:solidFill>
                  <a:srgbClr val="21BA00"/>
                </a:solidFill>
                <a:ln w="9525">
                  <a:noFill/>
                  <a:round/>
                  <a:headEnd/>
                  <a:tailEnd/>
                </a:ln>
              </p:spPr>
              <p:txBody>
                <a:bodyPr/>
                <a:lstStyle/>
                <a:p>
                  <a:endParaRPr lang="de-DE"/>
                </a:p>
              </p:txBody>
            </p:sp>
            <p:sp>
              <p:nvSpPr>
                <p:cNvPr id="16473" name="Freeform 89"/>
                <p:cNvSpPr>
                  <a:spLocks/>
                </p:cNvSpPr>
                <p:nvPr/>
              </p:nvSpPr>
              <p:spPr bwMode="auto">
                <a:xfrm>
                  <a:off x="-761" y="3320"/>
                  <a:ext cx="9" cy="42"/>
                </a:xfrm>
                <a:custGeom>
                  <a:avLst/>
                  <a:gdLst/>
                  <a:ahLst/>
                  <a:cxnLst>
                    <a:cxn ang="0">
                      <a:pos x="0" y="84"/>
                    </a:cxn>
                    <a:cxn ang="0">
                      <a:pos x="0" y="20"/>
                    </a:cxn>
                    <a:cxn ang="0">
                      <a:pos x="6" y="0"/>
                    </a:cxn>
                    <a:cxn ang="0">
                      <a:pos x="17" y="46"/>
                    </a:cxn>
                    <a:cxn ang="0">
                      <a:pos x="0" y="84"/>
                    </a:cxn>
                  </a:cxnLst>
                  <a:rect l="0" t="0" r="r" b="b"/>
                  <a:pathLst>
                    <a:path w="17" h="84">
                      <a:moveTo>
                        <a:pt x="0" y="84"/>
                      </a:moveTo>
                      <a:lnTo>
                        <a:pt x="0" y="20"/>
                      </a:lnTo>
                      <a:lnTo>
                        <a:pt x="6" y="0"/>
                      </a:lnTo>
                      <a:lnTo>
                        <a:pt x="17" y="46"/>
                      </a:lnTo>
                      <a:lnTo>
                        <a:pt x="0" y="84"/>
                      </a:lnTo>
                      <a:close/>
                    </a:path>
                  </a:pathLst>
                </a:custGeom>
                <a:solidFill>
                  <a:srgbClr val="21BA00"/>
                </a:solidFill>
                <a:ln w="9525">
                  <a:noFill/>
                  <a:round/>
                  <a:headEnd/>
                  <a:tailEnd/>
                </a:ln>
              </p:spPr>
              <p:txBody>
                <a:bodyPr/>
                <a:lstStyle/>
                <a:p>
                  <a:endParaRPr lang="de-DE"/>
                </a:p>
              </p:txBody>
            </p:sp>
            <p:sp>
              <p:nvSpPr>
                <p:cNvPr id="16474" name="Freeform 90"/>
                <p:cNvSpPr>
                  <a:spLocks/>
                </p:cNvSpPr>
                <p:nvPr/>
              </p:nvSpPr>
              <p:spPr bwMode="auto">
                <a:xfrm>
                  <a:off x="-748" y="3292"/>
                  <a:ext cx="9" cy="44"/>
                </a:xfrm>
                <a:custGeom>
                  <a:avLst/>
                  <a:gdLst/>
                  <a:ahLst/>
                  <a:cxnLst>
                    <a:cxn ang="0">
                      <a:pos x="2" y="90"/>
                    </a:cxn>
                    <a:cxn ang="0">
                      <a:pos x="0" y="17"/>
                    </a:cxn>
                    <a:cxn ang="0">
                      <a:pos x="11" y="0"/>
                    </a:cxn>
                    <a:cxn ang="0">
                      <a:pos x="17" y="59"/>
                    </a:cxn>
                    <a:cxn ang="0">
                      <a:pos x="2" y="90"/>
                    </a:cxn>
                  </a:cxnLst>
                  <a:rect l="0" t="0" r="r" b="b"/>
                  <a:pathLst>
                    <a:path w="17" h="90">
                      <a:moveTo>
                        <a:pt x="2" y="90"/>
                      </a:moveTo>
                      <a:lnTo>
                        <a:pt x="0" y="17"/>
                      </a:lnTo>
                      <a:lnTo>
                        <a:pt x="11" y="0"/>
                      </a:lnTo>
                      <a:lnTo>
                        <a:pt x="17" y="59"/>
                      </a:lnTo>
                      <a:lnTo>
                        <a:pt x="2" y="90"/>
                      </a:lnTo>
                      <a:close/>
                    </a:path>
                  </a:pathLst>
                </a:custGeom>
                <a:solidFill>
                  <a:srgbClr val="21BA00"/>
                </a:solidFill>
                <a:ln w="9525">
                  <a:noFill/>
                  <a:round/>
                  <a:headEnd/>
                  <a:tailEnd/>
                </a:ln>
              </p:spPr>
              <p:txBody>
                <a:bodyPr/>
                <a:lstStyle/>
                <a:p>
                  <a:endParaRPr lang="de-DE"/>
                </a:p>
              </p:txBody>
            </p:sp>
            <p:sp>
              <p:nvSpPr>
                <p:cNvPr id="16475" name="Freeform 91"/>
                <p:cNvSpPr>
                  <a:spLocks/>
                </p:cNvSpPr>
                <p:nvPr/>
              </p:nvSpPr>
              <p:spPr bwMode="auto">
                <a:xfrm>
                  <a:off x="-735" y="3277"/>
                  <a:ext cx="14" cy="34"/>
                </a:xfrm>
                <a:custGeom>
                  <a:avLst/>
                  <a:gdLst/>
                  <a:ahLst/>
                  <a:cxnLst>
                    <a:cxn ang="0">
                      <a:pos x="7" y="66"/>
                    </a:cxn>
                    <a:cxn ang="0">
                      <a:pos x="0" y="11"/>
                    </a:cxn>
                    <a:cxn ang="0">
                      <a:pos x="2" y="11"/>
                    </a:cxn>
                    <a:cxn ang="0">
                      <a:pos x="3" y="7"/>
                    </a:cxn>
                    <a:cxn ang="0">
                      <a:pos x="9" y="4"/>
                    </a:cxn>
                    <a:cxn ang="0">
                      <a:pos x="15" y="0"/>
                    </a:cxn>
                    <a:cxn ang="0">
                      <a:pos x="28" y="45"/>
                    </a:cxn>
                    <a:cxn ang="0">
                      <a:pos x="7" y="66"/>
                    </a:cxn>
                  </a:cxnLst>
                  <a:rect l="0" t="0" r="r" b="b"/>
                  <a:pathLst>
                    <a:path w="28" h="66">
                      <a:moveTo>
                        <a:pt x="7" y="66"/>
                      </a:moveTo>
                      <a:lnTo>
                        <a:pt x="0" y="11"/>
                      </a:lnTo>
                      <a:lnTo>
                        <a:pt x="2" y="11"/>
                      </a:lnTo>
                      <a:lnTo>
                        <a:pt x="3" y="7"/>
                      </a:lnTo>
                      <a:lnTo>
                        <a:pt x="9" y="4"/>
                      </a:lnTo>
                      <a:lnTo>
                        <a:pt x="15" y="0"/>
                      </a:lnTo>
                      <a:lnTo>
                        <a:pt x="28" y="45"/>
                      </a:lnTo>
                      <a:lnTo>
                        <a:pt x="7" y="66"/>
                      </a:lnTo>
                      <a:close/>
                    </a:path>
                  </a:pathLst>
                </a:custGeom>
                <a:solidFill>
                  <a:srgbClr val="21BA00"/>
                </a:solidFill>
                <a:ln w="9525">
                  <a:noFill/>
                  <a:round/>
                  <a:headEnd/>
                  <a:tailEnd/>
                </a:ln>
              </p:spPr>
              <p:txBody>
                <a:bodyPr/>
                <a:lstStyle/>
                <a:p>
                  <a:endParaRPr lang="de-DE"/>
                </a:p>
              </p:txBody>
            </p:sp>
            <p:sp>
              <p:nvSpPr>
                <p:cNvPr id="16476" name="Freeform 92"/>
                <p:cNvSpPr>
                  <a:spLocks/>
                </p:cNvSpPr>
                <p:nvPr/>
              </p:nvSpPr>
              <p:spPr bwMode="auto">
                <a:xfrm>
                  <a:off x="-715" y="3274"/>
                  <a:ext cx="12" cy="16"/>
                </a:xfrm>
                <a:custGeom>
                  <a:avLst/>
                  <a:gdLst/>
                  <a:ahLst/>
                  <a:cxnLst>
                    <a:cxn ang="0">
                      <a:pos x="2" y="33"/>
                    </a:cxn>
                    <a:cxn ang="0">
                      <a:pos x="0" y="6"/>
                    </a:cxn>
                    <a:cxn ang="0">
                      <a:pos x="24" y="0"/>
                    </a:cxn>
                    <a:cxn ang="0">
                      <a:pos x="2" y="33"/>
                    </a:cxn>
                  </a:cxnLst>
                  <a:rect l="0" t="0" r="r" b="b"/>
                  <a:pathLst>
                    <a:path w="24" h="33">
                      <a:moveTo>
                        <a:pt x="2" y="33"/>
                      </a:moveTo>
                      <a:lnTo>
                        <a:pt x="0" y="6"/>
                      </a:lnTo>
                      <a:lnTo>
                        <a:pt x="24" y="0"/>
                      </a:lnTo>
                      <a:lnTo>
                        <a:pt x="2" y="33"/>
                      </a:lnTo>
                      <a:close/>
                    </a:path>
                  </a:pathLst>
                </a:custGeom>
                <a:solidFill>
                  <a:srgbClr val="21BA00"/>
                </a:solidFill>
                <a:ln w="9525">
                  <a:noFill/>
                  <a:round/>
                  <a:headEnd/>
                  <a:tailEnd/>
                </a:ln>
              </p:spPr>
              <p:txBody>
                <a:bodyPr/>
                <a:lstStyle/>
                <a:p>
                  <a:endParaRPr lang="de-DE"/>
                </a:p>
              </p:txBody>
            </p:sp>
            <p:sp>
              <p:nvSpPr>
                <p:cNvPr id="16477" name="Freeform 93"/>
                <p:cNvSpPr>
                  <a:spLocks/>
                </p:cNvSpPr>
                <p:nvPr/>
              </p:nvSpPr>
              <p:spPr bwMode="auto">
                <a:xfrm>
                  <a:off x="-750" y="3346"/>
                  <a:ext cx="21" cy="18"/>
                </a:xfrm>
                <a:custGeom>
                  <a:avLst/>
                  <a:gdLst/>
                  <a:ahLst/>
                  <a:cxnLst>
                    <a:cxn ang="0">
                      <a:pos x="0" y="36"/>
                    </a:cxn>
                    <a:cxn ang="0">
                      <a:pos x="13" y="4"/>
                    </a:cxn>
                    <a:cxn ang="0">
                      <a:pos x="44" y="0"/>
                    </a:cxn>
                    <a:cxn ang="0">
                      <a:pos x="44" y="2"/>
                    </a:cxn>
                    <a:cxn ang="0">
                      <a:pos x="44" y="6"/>
                    </a:cxn>
                    <a:cxn ang="0">
                      <a:pos x="44" y="9"/>
                    </a:cxn>
                    <a:cxn ang="0">
                      <a:pos x="40" y="15"/>
                    </a:cxn>
                    <a:cxn ang="0">
                      <a:pos x="36" y="23"/>
                    </a:cxn>
                    <a:cxn ang="0">
                      <a:pos x="27" y="28"/>
                    </a:cxn>
                    <a:cxn ang="0">
                      <a:pos x="15" y="34"/>
                    </a:cxn>
                    <a:cxn ang="0">
                      <a:pos x="0" y="36"/>
                    </a:cxn>
                  </a:cxnLst>
                  <a:rect l="0" t="0" r="r" b="b"/>
                  <a:pathLst>
                    <a:path w="44" h="36">
                      <a:moveTo>
                        <a:pt x="0" y="36"/>
                      </a:moveTo>
                      <a:lnTo>
                        <a:pt x="13" y="4"/>
                      </a:lnTo>
                      <a:lnTo>
                        <a:pt x="44" y="0"/>
                      </a:lnTo>
                      <a:lnTo>
                        <a:pt x="44" y="2"/>
                      </a:lnTo>
                      <a:lnTo>
                        <a:pt x="44" y="6"/>
                      </a:lnTo>
                      <a:lnTo>
                        <a:pt x="44" y="9"/>
                      </a:lnTo>
                      <a:lnTo>
                        <a:pt x="40" y="15"/>
                      </a:lnTo>
                      <a:lnTo>
                        <a:pt x="36" y="23"/>
                      </a:lnTo>
                      <a:lnTo>
                        <a:pt x="27" y="28"/>
                      </a:lnTo>
                      <a:lnTo>
                        <a:pt x="15" y="34"/>
                      </a:lnTo>
                      <a:lnTo>
                        <a:pt x="0" y="36"/>
                      </a:lnTo>
                      <a:close/>
                    </a:path>
                  </a:pathLst>
                </a:custGeom>
                <a:solidFill>
                  <a:srgbClr val="21BA00"/>
                </a:solidFill>
                <a:ln w="9525">
                  <a:noFill/>
                  <a:round/>
                  <a:headEnd/>
                  <a:tailEnd/>
                </a:ln>
              </p:spPr>
              <p:txBody>
                <a:bodyPr/>
                <a:lstStyle/>
                <a:p>
                  <a:endParaRPr lang="de-DE"/>
                </a:p>
              </p:txBody>
            </p:sp>
            <p:sp>
              <p:nvSpPr>
                <p:cNvPr id="16478" name="Freeform 94"/>
                <p:cNvSpPr>
                  <a:spLocks/>
                </p:cNvSpPr>
                <p:nvPr/>
              </p:nvSpPr>
              <p:spPr bwMode="auto">
                <a:xfrm>
                  <a:off x="-736" y="3324"/>
                  <a:ext cx="24" cy="13"/>
                </a:xfrm>
                <a:custGeom>
                  <a:avLst/>
                  <a:gdLst/>
                  <a:ahLst/>
                  <a:cxnLst>
                    <a:cxn ang="0">
                      <a:pos x="0" y="25"/>
                    </a:cxn>
                    <a:cxn ang="0">
                      <a:pos x="17" y="0"/>
                    </a:cxn>
                    <a:cxn ang="0">
                      <a:pos x="47" y="4"/>
                    </a:cxn>
                    <a:cxn ang="0">
                      <a:pos x="47" y="6"/>
                    </a:cxn>
                    <a:cxn ang="0">
                      <a:pos x="45" y="10"/>
                    </a:cxn>
                    <a:cxn ang="0">
                      <a:pos x="42" y="13"/>
                    </a:cxn>
                    <a:cxn ang="0">
                      <a:pos x="38" y="19"/>
                    </a:cxn>
                    <a:cxn ang="0">
                      <a:pos x="30" y="23"/>
                    </a:cxn>
                    <a:cxn ang="0">
                      <a:pos x="23" y="27"/>
                    </a:cxn>
                    <a:cxn ang="0">
                      <a:pos x="11" y="27"/>
                    </a:cxn>
                    <a:cxn ang="0">
                      <a:pos x="0" y="25"/>
                    </a:cxn>
                  </a:cxnLst>
                  <a:rect l="0" t="0" r="r" b="b"/>
                  <a:pathLst>
                    <a:path w="47" h="27">
                      <a:moveTo>
                        <a:pt x="0" y="25"/>
                      </a:moveTo>
                      <a:lnTo>
                        <a:pt x="17" y="0"/>
                      </a:lnTo>
                      <a:lnTo>
                        <a:pt x="47" y="4"/>
                      </a:lnTo>
                      <a:lnTo>
                        <a:pt x="47" y="6"/>
                      </a:lnTo>
                      <a:lnTo>
                        <a:pt x="45" y="10"/>
                      </a:lnTo>
                      <a:lnTo>
                        <a:pt x="42" y="13"/>
                      </a:lnTo>
                      <a:lnTo>
                        <a:pt x="38" y="19"/>
                      </a:lnTo>
                      <a:lnTo>
                        <a:pt x="30" y="23"/>
                      </a:lnTo>
                      <a:lnTo>
                        <a:pt x="23" y="27"/>
                      </a:lnTo>
                      <a:lnTo>
                        <a:pt x="11" y="27"/>
                      </a:lnTo>
                      <a:lnTo>
                        <a:pt x="0" y="25"/>
                      </a:lnTo>
                      <a:close/>
                    </a:path>
                  </a:pathLst>
                </a:custGeom>
                <a:solidFill>
                  <a:srgbClr val="21BA00"/>
                </a:solidFill>
                <a:ln w="9525">
                  <a:noFill/>
                  <a:round/>
                  <a:headEnd/>
                  <a:tailEnd/>
                </a:ln>
              </p:spPr>
              <p:txBody>
                <a:bodyPr/>
                <a:lstStyle/>
                <a:p>
                  <a:endParaRPr lang="de-DE"/>
                </a:p>
              </p:txBody>
            </p:sp>
            <p:sp>
              <p:nvSpPr>
                <p:cNvPr id="16479" name="Freeform 95"/>
                <p:cNvSpPr>
                  <a:spLocks/>
                </p:cNvSpPr>
                <p:nvPr/>
              </p:nvSpPr>
              <p:spPr bwMode="auto">
                <a:xfrm>
                  <a:off x="-721" y="3304"/>
                  <a:ext cx="14" cy="11"/>
                </a:xfrm>
                <a:custGeom>
                  <a:avLst/>
                  <a:gdLst/>
                  <a:ahLst/>
                  <a:cxnLst>
                    <a:cxn ang="0">
                      <a:pos x="0" y="17"/>
                    </a:cxn>
                    <a:cxn ang="0">
                      <a:pos x="15" y="0"/>
                    </a:cxn>
                    <a:cxn ang="0">
                      <a:pos x="29" y="2"/>
                    </a:cxn>
                    <a:cxn ang="0">
                      <a:pos x="19" y="23"/>
                    </a:cxn>
                    <a:cxn ang="0">
                      <a:pos x="0" y="17"/>
                    </a:cxn>
                  </a:cxnLst>
                  <a:rect l="0" t="0" r="r" b="b"/>
                  <a:pathLst>
                    <a:path w="29" h="23">
                      <a:moveTo>
                        <a:pt x="0" y="17"/>
                      </a:moveTo>
                      <a:lnTo>
                        <a:pt x="15" y="0"/>
                      </a:lnTo>
                      <a:lnTo>
                        <a:pt x="29" y="2"/>
                      </a:lnTo>
                      <a:lnTo>
                        <a:pt x="19" y="23"/>
                      </a:lnTo>
                      <a:lnTo>
                        <a:pt x="0" y="17"/>
                      </a:lnTo>
                      <a:close/>
                    </a:path>
                  </a:pathLst>
                </a:custGeom>
                <a:solidFill>
                  <a:srgbClr val="21BA00"/>
                </a:solidFill>
                <a:ln w="9525">
                  <a:noFill/>
                  <a:round/>
                  <a:headEnd/>
                  <a:tailEnd/>
                </a:ln>
              </p:spPr>
              <p:txBody>
                <a:bodyPr/>
                <a:lstStyle/>
                <a:p>
                  <a:endParaRPr lang="de-DE"/>
                </a:p>
              </p:txBody>
            </p:sp>
            <p:sp>
              <p:nvSpPr>
                <p:cNvPr id="16480" name="Freeform 96"/>
                <p:cNvSpPr>
                  <a:spLocks/>
                </p:cNvSpPr>
                <p:nvPr/>
              </p:nvSpPr>
              <p:spPr bwMode="auto">
                <a:xfrm>
                  <a:off x="-707" y="3279"/>
                  <a:ext cx="10" cy="13"/>
                </a:xfrm>
                <a:custGeom>
                  <a:avLst/>
                  <a:gdLst/>
                  <a:ahLst/>
                  <a:cxnLst>
                    <a:cxn ang="0">
                      <a:pos x="0" y="21"/>
                    </a:cxn>
                    <a:cxn ang="0">
                      <a:pos x="19" y="0"/>
                    </a:cxn>
                    <a:cxn ang="0">
                      <a:pos x="11" y="24"/>
                    </a:cxn>
                    <a:cxn ang="0">
                      <a:pos x="0" y="21"/>
                    </a:cxn>
                  </a:cxnLst>
                  <a:rect l="0" t="0" r="r" b="b"/>
                  <a:pathLst>
                    <a:path w="19" h="24">
                      <a:moveTo>
                        <a:pt x="0" y="21"/>
                      </a:moveTo>
                      <a:lnTo>
                        <a:pt x="19" y="0"/>
                      </a:lnTo>
                      <a:lnTo>
                        <a:pt x="11" y="24"/>
                      </a:lnTo>
                      <a:lnTo>
                        <a:pt x="0" y="21"/>
                      </a:lnTo>
                      <a:close/>
                    </a:path>
                  </a:pathLst>
                </a:custGeom>
                <a:solidFill>
                  <a:srgbClr val="21BA00"/>
                </a:solidFill>
                <a:ln w="9525">
                  <a:noFill/>
                  <a:round/>
                  <a:headEnd/>
                  <a:tailEnd/>
                </a:ln>
              </p:spPr>
              <p:txBody>
                <a:bodyPr/>
                <a:lstStyle/>
                <a:p>
                  <a:endParaRPr lang="de-DE"/>
                </a:p>
              </p:txBody>
            </p:sp>
            <p:sp>
              <p:nvSpPr>
                <p:cNvPr id="16481" name="Freeform 97"/>
                <p:cNvSpPr>
                  <a:spLocks/>
                </p:cNvSpPr>
                <p:nvPr/>
              </p:nvSpPr>
              <p:spPr bwMode="auto">
                <a:xfrm>
                  <a:off x="-795" y="3455"/>
                  <a:ext cx="16" cy="25"/>
                </a:xfrm>
                <a:custGeom>
                  <a:avLst/>
                  <a:gdLst/>
                  <a:ahLst/>
                  <a:cxnLst>
                    <a:cxn ang="0">
                      <a:pos x="0" y="49"/>
                    </a:cxn>
                    <a:cxn ang="0">
                      <a:pos x="0" y="47"/>
                    </a:cxn>
                    <a:cxn ang="0">
                      <a:pos x="1" y="46"/>
                    </a:cxn>
                    <a:cxn ang="0">
                      <a:pos x="5" y="42"/>
                    </a:cxn>
                    <a:cxn ang="0">
                      <a:pos x="9" y="36"/>
                    </a:cxn>
                    <a:cxn ang="0">
                      <a:pos x="13" y="28"/>
                    </a:cxn>
                    <a:cxn ang="0">
                      <a:pos x="17" y="21"/>
                    </a:cxn>
                    <a:cxn ang="0">
                      <a:pos x="21" y="13"/>
                    </a:cxn>
                    <a:cxn ang="0">
                      <a:pos x="24" y="6"/>
                    </a:cxn>
                    <a:cxn ang="0">
                      <a:pos x="28" y="0"/>
                    </a:cxn>
                    <a:cxn ang="0">
                      <a:pos x="30" y="9"/>
                    </a:cxn>
                    <a:cxn ang="0">
                      <a:pos x="32" y="23"/>
                    </a:cxn>
                    <a:cxn ang="0">
                      <a:pos x="32" y="30"/>
                    </a:cxn>
                    <a:cxn ang="0">
                      <a:pos x="32" y="30"/>
                    </a:cxn>
                    <a:cxn ang="0">
                      <a:pos x="30" y="32"/>
                    </a:cxn>
                    <a:cxn ang="0">
                      <a:pos x="28" y="32"/>
                    </a:cxn>
                    <a:cxn ang="0">
                      <a:pos x="26" y="36"/>
                    </a:cxn>
                    <a:cxn ang="0">
                      <a:pos x="22" y="38"/>
                    </a:cxn>
                    <a:cxn ang="0">
                      <a:pos x="15" y="42"/>
                    </a:cxn>
                    <a:cxn ang="0">
                      <a:pos x="9" y="46"/>
                    </a:cxn>
                    <a:cxn ang="0">
                      <a:pos x="0" y="49"/>
                    </a:cxn>
                  </a:cxnLst>
                  <a:rect l="0" t="0" r="r" b="b"/>
                  <a:pathLst>
                    <a:path w="32" h="49">
                      <a:moveTo>
                        <a:pt x="0" y="49"/>
                      </a:moveTo>
                      <a:lnTo>
                        <a:pt x="0" y="47"/>
                      </a:lnTo>
                      <a:lnTo>
                        <a:pt x="1" y="46"/>
                      </a:lnTo>
                      <a:lnTo>
                        <a:pt x="5" y="42"/>
                      </a:lnTo>
                      <a:lnTo>
                        <a:pt x="9" y="36"/>
                      </a:lnTo>
                      <a:lnTo>
                        <a:pt x="13" y="28"/>
                      </a:lnTo>
                      <a:lnTo>
                        <a:pt x="17" y="21"/>
                      </a:lnTo>
                      <a:lnTo>
                        <a:pt x="21" y="13"/>
                      </a:lnTo>
                      <a:lnTo>
                        <a:pt x="24" y="6"/>
                      </a:lnTo>
                      <a:lnTo>
                        <a:pt x="28" y="0"/>
                      </a:lnTo>
                      <a:lnTo>
                        <a:pt x="30" y="9"/>
                      </a:lnTo>
                      <a:lnTo>
                        <a:pt x="32" y="23"/>
                      </a:lnTo>
                      <a:lnTo>
                        <a:pt x="32" y="30"/>
                      </a:lnTo>
                      <a:lnTo>
                        <a:pt x="32" y="30"/>
                      </a:lnTo>
                      <a:lnTo>
                        <a:pt x="30" y="32"/>
                      </a:lnTo>
                      <a:lnTo>
                        <a:pt x="28" y="32"/>
                      </a:lnTo>
                      <a:lnTo>
                        <a:pt x="26" y="36"/>
                      </a:lnTo>
                      <a:lnTo>
                        <a:pt x="22" y="38"/>
                      </a:lnTo>
                      <a:lnTo>
                        <a:pt x="15" y="42"/>
                      </a:lnTo>
                      <a:lnTo>
                        <a:pt x="9" y="46"/>
                      </a:lnTo>
                      <a:lnTo>
                        <a:pt x="0" y="49"/>
                      </a:lnTo>
                      <a:close/>
                    </a:path>
                  </a:pathLst>
                </a:custGeom>
                <a:solidFill>
                  <a:srgbClr val="21BA00"/>
                </a:solidFill>
                <a:ln w="9525">
                  <a:noFill/>
                  <a:round/>
                  <a:headEnd/>
                  <a:tailEnd/>
                </a:ln>
              </p:spPr>
              <p:txBody>
                <a:bodyPr/>
                <a:lstStyle/>
                <a:p>
                  <a:endParaRPr lang="de-DE"/>
                </a:p>
              </p:txBody>
            </p:sp>
            <p:sp>
              <p:nvSpPr>
                <p:cNvPr id="16482" name="Freeform 98"/>
                <p:cNvSpPr>
                  <a:spLocks/>
                </p:cNvSpPr>
                <p:nvPr/>
              </p:nvSpPr>
              <p:spPr bwMode="auto">
                <a:xfrm>
                  <a:off x="-806" y="3486"/>
                  <a:ext cx="75" cy="24"/>
                </a:xfrm>
                <a:custGeom>
                  <a:avLst/>
                  <a:gdLst/>
                  <a:ahLst/>
                  <a:cxnLst>
                    <a:cxn ang="0">
                      <a:pos x="0" y="38"/>
                    </a:cxn>
                    <a:cxn ang="0">
                      <a:pos x="38" y="0"/>
                    </a:cxn>
                    <a:cxn ang="0">
                      <a:pos x="148" y="19"/>
                    </a:cxn>
                    <a:cxn ang="0">
                      <a:pos x="146" y="19"/>
                    </a:cxn>
                    <a:cxn ang="0">
                      <a:pos x="143" y="21"/>
                    </a:cxn>
                    <a:cxn ang="0">
                      <a:pos x="135" y="25"/>
                    </a:cxn>
                    <a:cxn ang="0">
                      <a:pos x="127" y="28"/>
                    </a:cxn>
                    <a:cxn ang="0">
                      <a:pos x="116" y="34"/>
                    </a:cxn>
                    <a:cxn ang="0">
                      <a:pos x="101" y="38"/>
                    </a:cxn>
                    <a:cxn ang="0">
                      <a:pos x="85" y="42"/>
                    </a:cxn>
                    <a:cxn ang="0">
                      <a:pos x="66" y="46"/>
                    </a:cxn>
                    <a:cxn ang="0">
                      <a:pos x="64" y="46"/>
                    </a:cxn>
                    <a:cxn ang="0">
                      <a:pos x="59" y="46"/>
                    </a:cxn>
                    <a:cxn ang="0">
                      <a:pos x="51" y="47"/>
                    </a:cxn>
                    <a:cxn ang="0">
                      <a:pos x="43" y="47"/>
                    </a:cxn>
                    <a:cxn ang="0">
                      <a:pos x="32" y="47"/>
                    </a:cxn>
                    <a:cxn ang="0">
                      <a:pos x="21" y="46"/>
                    </a:cxn>
                    <a:cxn ang="0">
                      <a:pos x="9" y="44"/>
                    </a:cxn>
                    <a:cxn ang="0">
                      <a:pos x="0" y="38"/>
                    </a:cxn>
                  </a:cxnLst>
                  <a:rect l="0" t="0" r="r" b="b"/>
                  <a:pathLst>
                    <a:path w="148" h="47">
                      <a:moveTo>
                        <a:pt x="0" y="38"/>
                      </a:moveTo>
                      <a:lnTo>
                        <a:pt x="38" y="0"/>
                      </a:lnTo>
                      <a:lnTo>
                        <a:pt x="148" y="19"/>
                      </a:lnTo>
                      <a:lnTo>
                        <a:pt x="146" y="19"/>
                      </a:lnTo>
                      <a:lnTo>
                        <a:pt x="143" y="21"/>
                      </a:lnTo>
                      <a:lnTo>
                        <a:pt x="135" y="25"/>
                      </a:lnTo>
                      <a:lnTo>
                        <a:pt x="127" y="28"/>
                      </a:lnTo>
                      <a:lnTo>
                        <a:pt x="116" y="34"/>
                      </a:lnTo>
                      <a:lnTo>
                        <a:pt x="101" y="38"/>
                      </a:lnTo>
                      <a:lnTo>
                        <a:pt x="85" y="42"/>
                      </a:lnTo>
                      <a:lnTo>
                        <a:pt x="66" y="46"/>
                      </a:lnTo>
                      <a:lnTo>
                        <a:pt x="64" y="46"/>
                      </a:lnTo>
                      <a:lnTo>
                        <a:pt x="59" y="46"/>
                      </a:lnTo>
                      <a:lnTo>
                        <a:pt x="51" y="47"/>
                      </a:lnTo>
                      <a:lnTo>
                        <a:pt x="43" y="47"/>
                      </a:lnTo>
                      <a:lnTo>
                        <a:pt x="32" y="47"/>
                      </a:lnTo>
                      <a:lnTo>
                        <a:pt x="21" y="46"/>
                      </a:lnTo>
                      <a:lnTo>
                        <a:pt x="9" y="44"/>
                      </a:lnTo>
                      <a:lnTo>
                        <a:pt x="0" y="38"/>
                      </a:lnTo>
                      <a:close/>
                    </a:path>
                  </a:pathLst>
                </a:custGeom>
                <a:solidFill>
                  <a:srgbClr val="21BA00"/>
                </a:solidFill>
                <a:ln w="9525">
                  <a:noFill/>
                  <a:round/>
                  <a:headEnd/>
                  <a:tailEnd/>
                </a:ln>
              </p:spPr>
              <p:txBody>
                <a:bodyPr/>
                <a:lstStyle/>
                <a:p>
                  <a:endParaRPr lang="de-DE"/>
                </a:p>
              </p:txBody>
            </p:sp>
            <p:sp>
              <p:nvSpPr>
                <p:cNvPr id="16483" name="Freeform 99"/>
                <p:cNvSpPr>
                  <a:spLocks/>
                </p:cNvSpPr>
                <p:nvPr/>
              </p:nvSpPr>
              <p:spPr bwMode="auto">
                <a:xfrm>
                  <a:off x="-769" y="3461"/>
                  <a:ext cx="71" cy="27"/>
                </a:xfrm>
                <a:custGeom>
                  <a:avLst/>
                  <a:gdLst/>
                  <a:ahLst/>
                  <a:cxnLst>
                    <a:cxn ang="0">
                      <a:pos x="0" y="31"/>
                    </a:cxn>
                    <a:cxn ang="0">
                      <a:pos x="42" y="0"/>
                    </a:cxn>
                    <a:cxn ang="0">
                      <a:pos x="141" y="19"/>
                    </a:cxn>
                    <a:cxn ang="0">
                      <a:pos x="95" y="54"/>
                    </a:cxn>
                    <a:cxn ang="0">
                      <a:pos x="0" y="31"/>
                    </a:cxn>
                  </a:cxnLst>
                  <a:rect l="0" t="0" r="r" b="b"/>
                  <a:pathLst>
                    <a:path w="141" h="54">
                      <a:moveTo>
                        <a:pt x="0" y="31"/>
                      </a:moveTo>
                      <a:lnTo>
                        <a:pt x="42" y="0"/>
                      </a:lnTo>
                      <a:lnTo>
                        <a:pt x="141" y="19"/>
                      </a:lnTo>
                      <a:lnTo>
                        <a:pt x="95" y="54"/>
                      </a:lnTo>
                      <a:lnTo>
                        <a:pt x="0" y="31"/>
                      </a:lnTo>
                      <a:close/>
                    </a:path>
                  </a:pathLst>
                </a:custGeom>
                <a:solidFill>
                  <a:srgbClr val="21BA00"/>
                </a:solidFill>
                <a:ln w="9525">
                  <a:noFill/>
                  <a:round/>
                  <a:headEnd/>
                  <a:tailEnd/>
                </a:ln>
              </p:spPr>
              <p:txBody>
                <a:bodyPr/>
                <a:lstStyle/>
                <a:p>
                  <a:endParaRPr lang="de-DE"/>
                </a:p>
              </p:txBody>
            </p:sp>
            <p:sp>
              <p:nvSpPr>
                <p:cNvPr id="16484" name="Freeform 100"/>
                <p:cNvSpPr>
                  <a:spLocks/>
                </p:cNvSpPr>
                <p:nvPr/>
              </p:nvSpPr>
              <p:spPr bwMode="auto">
                <a:xfrm>
                  <a:off x="-774" y="3415"/>
                  <a:ext cx="23" cy="47"/>
                </a:xfrm>
                <a:custGeom>
                  <a:avLst/>
                  <a:gdLst/>
                  <a:ahLst/>
                  <a:cxnLst>
                    <a:cxn ang="0">
                      <a:pos x="8" y="93"/>
                    </a:cxn>
                    <a:cxn ang="0">
                      <a:pos x="0" y="44"/>
                    </a:cxn>
                    <a:cxn ang="0">
                      <a:pos x="0" y="42"/>
                    </a:cxn>
                    <a:cxn ang="0">
                      <a:pos x="4" y="40"/>
                    </a:cxn>
                    <a:cxn ang="0">
                      <a:pos x="8" y="34"/>
                    </a:cxn>
                    <a:cxn ang="0">
                      <a:pos x="14" y="27"/>
                    </a:cxn>
                    <a:cxn ang="0">
                      <a:pos x="20" y="21"/>
                    </a:cxn>
                    <a:cxn ang="0">
                      <a:pos x="27" y="13"/>
                    </a:cxn>
                    <a:cxn ang="0">
                      <a:pos x="35" y="6"/>
                    </a:cxn>
                    <a:cxn ang="0">
                      <a:pos x="40" y="0"/>
                    </a:cxn>
                    <a:cxn ang="0">
                      <a:pos x="46" y="70"/>
                    </a:cxn>
                    <a:cxn ang="0">
                      <a:pos x="8" y="93"/>
                    </a:cxn>
                  </a:cxnLst>
                  <a:rect l="0" t="0" r="r" b="b"/>
                  <a:pathLst>
                    <a:path w="46" h="93">
                      <a:moveTo>
                        <a:pt x="8" y="93"/>
                      </a:moveTo>
                      <a:lnTo>
                        <a:pt x="0" y="44"/>
                      </a:lnTo>
                      <a:lnTo>
                        <a:pt x="0" y="42"/>
                      </a:lnTo>
                      <a:lnTo>
                        <a:pt x="4" y="40"/>
                      </a:lnTo>
                      <a:lnTo>
                        <a:pt x="8" y="34"/>
                      </a:lnTo>
                      <a:lnTo>
                        <a:pt x="14" y="27"/>
                      </a:lnTo>
                      <a:lnTo>
                        <a:pt x="20" y="21"/>
                      </a:lnTo>
                      <a:lnTo>
                        <a:pt x="27" y="13"/>
                      </a:lnTo>
                      <a:lnTo>
                        <a:pt x="35" y="6"/>
                      </a:lnTo>
                      <a:lnTo>
                        <a:pt x="40" y="0"/>
                      </a:lnTo>
                      <a:lnTo>
                        <a:pt x="46" y="70"/>
                      </a:lnTo>
                      <a:lnTo>
                        <a:pt x="8" y="93"/>
                      </a:lnTo>
                      <a:close/>
                    </a:path>
                  </a:pathLst>
                </a:custGeom>
                <a:solidFill>
                  <a:srgbClr val="21BA00"/>
                </a:solidFill>
                <a:ln w="9525">
                  <a:noFill/>
                  <a:round/>
                  <a:headEnd/>
                  <a:tailEnd/>
                </a:ln>
              </p:spPr>
              <p:txBody>
                <a:bodyPr/>
                <a:lstStyle/>
                <a:p>
                  <a:endParaRPr lang="de-DE"/>
                </a:p>
              </p:txBody>
            </p:sp>
            <p:sp>
              <p:nvSpPr>
                <p:cNvPr id="16485" name="Freeform 101"/>
                <p:cNvSpPr>
                  <a:spLocks/>
                </p:cNvSpPr>
                <p:nvPr/>
              </p:nvSpPr>
              <p:spPr bwMode="auto">
                <a:xfrm>
                  <a:off x="-742" y="3388"/>
                  <a:ext cx="41" cy="54"/>
                </a:xfrm>
                <a:custGeom>
                  <a:avLst/>
                  <a:gdLst/>
                  <a:ahLst/>
                  <a:cxnLst>
                    <a:cxn ang="0">
                      <a:pos x="0" y="108"/>
                    </a:cxn>
                    <a:cxn ang="0">
                      <a:pos x="2" y="34"/>
                    </a:cxn>
                    <a:cxn ang="0">
                      <a:pos x="2" y="32"/>
                    </a:cxn>
                    <a:cxn ang="0">
                      <a:pos x="4" y="30"/>
                    </a:cxn>
                    <a:cxn ang="0">
                      <a:pos x="6" y="26"/>
                    </a:cxn>
                    <a:cxn ang="0">
                      <a:pos x="12" y="23"/>
                    </a:cxn>
                    <a:cxn ang="0">
                      <a:pos x="17" y="19"/>
                    </a:cxn>
                    <a:cxn ang="0">
                      <a:pos x="27" y="13"/>
                    </a:cxn>
                    <a:cxn ang="0">
                      <a:pos x="36" y="9"/>
                    </a:cxn>
                    <a:cxn ang="0">
                      <a:pos x="50" y="3"/>
                    </a:cxn>
                    <a:cxn ang="0">
                      <a:pos x="82" y="0"/>
                    </a:cxn>
                    <a:cxn ang="0">
                      <a:pos x="59" y="59"/>
                    </a:cxn>
                    <a:cxn ang="0">
                      <a:pos x="0" y="108"/>
                    </a:cxn>
                  </a:cxnLst>
                  <a:rect l="0" t="0" r="r" b="b"/>
                  <a:pathLst>
                    <a:path w="82" h="108">
                      <a:moveTo>
                        <a:pt x="0" y="108"/>
                      </a:moveTo>
                      <a:lnTo>
                        <a:pt x="2" y="34"/>
                      </a:lnTo>
                      <a:lnTo>
                        <a:pt x="2" y="32"/>
                      </a:lnTo>
                      <a:lnTo>
                        <a:pt x="4" y="30"/>
                      </a:lnTo>
                      <a:lnTo>
                        <a:pt x="6" y="26"/>
                      </a:lnTo>
                      <a:lnTo>
                        <a:pt x="12" y="23"/>
                      </a:lnTo>
                      <a:lnTo>
                        <a:pt x="17" y="19"/>
                      </a:lnTo>
                      <a:lnTo>
                        <a:pt x="27" y="13"/>
                      </a:lnTo>
                      <a:lnTo>
                        <a:pt x="36" y="9"/>
                      </a:lnTo>
                      <a:lnTo>
                        <a:pt x="50" y="3"/>
                      </a:lnTo>
                      <a:lnTo>
                        <a:pt x="82" y="0"/>
                      </a:lnTo>
                      <a:lnTo>
                        <a:pt x="59" y="59"/>
                      </a:lnTo>
                      <a:lnTo>
                        <a:pt x="0" y="108"/>
                      </a:lnTo>
                      <a:close/>
                    </a:path>
                  </a:pathLst>
                </a:custGeom>
                <a:solidFill>
                  <a:srgbClr val="21BA00"/>
                </a:solidFill>
                <a:ln w="9525">
                  <a:noFill/>
                  <a:round/>
                  <a:headEnd/>
                  <a:tailEnd/>
                </a:ln>
              </p:spPr>
              <p:txBody>
                <a:bodyPr/>
                <a:lstStyle/>
                <a:p>
                  <a:endParaRPr lang="de-DE"/>
                </a:p>
              </p:txBody>
            </p:sp>
            <p:sp>
              <p:nvSpPr>
                <p:cNvPr id="16486" name="Freeform 102"/>
                <p:cNvSpPr>
                  <a:spLocks/>
                </p:cNvSpPr>
                <p:nvPr/>
              </p:nvSpPr>
              <p:spPr bwMode="auto">
                <a:xfrm>
                  <a:off x="-736" y="3432"/>
                  <a:ext cx="61" cy="30"/>
                </a:xfrm>
                <a:custGeom>
                  <a:avLst/>
                  <a:gdLst/>
                  <a:ahLst/>
                  <a:cxnLst>
                    <a:cxn ang="0">
                      <a:pos x="0" y="38"/>
                    </a:cxn>
                    <a:cxn ang="0">
                      <a:pos x="47" y="0"/>
                    </a:cxn>
                    <a:cxn ang="0">
                      <a:pos x="122" y="8"/>
                    </a:cxn>
                    <a:cxn ang="0">
                      <a:pos x="122" y="10"/>
                    </a:cxn>
                    <a:cxn ang="0">
                      <a:pos x="118" y="16"/>
                    </a:cxn>
                    <a:cxn ang="0">
                      <a:pos x="114" y="21"/>
                    </a:cxn>
                    <a:cxn ang="0">
                      <a:pos x="108" y="29"/>
                    </a:cxn>
                    <a:cxn ang="0">
                      <a:pos x="103" y="38"/>
                    </a:cxn>
                    <a:cxn ang="0">
                      <a:pos x="97" y="48"/>
                    </a:cxn>
                    <a:cxn ang="0">
                      <a:pos x="91" y="56"/>
                    </a:cxn>
                    <a:cxn ang="0">
                      <a:pos x="84" y="61"/>
                    </a:cxn>
                    <a:cxn ang="0">
                      <a:pos x="0" y="38"/>
                    </a:cxn>
                  </a:cxnLst>
                  <a:rect l="0" t="0" r="r" b="b"/>
                  <a:pathLst>
                    <a:path w="122" h="61">
                      <a:moveTo>
                        <a:pt x="0" y="38"/>
                      </a:moveTo>
                      <a:lnTo>
                        <a:pt x="47" y="0"/>
                      </a:lnTo>
                      <a:lnTo>
                        <a:pt x="122" y="8"/>
                      </a:lnTo>
                      <a:lnTo>
                        <a:pt x="122" y="10"/>
                      </a:lnTo>
                      <a:lnTo>
                        <a:pt x="118" y="16"/>
                      </a:lnTo>
                      <a:lnTo>
                        <a:pt x="114" y="21"/>
                      </a:lnTo>
                      <a:lnTo>
                        <a:pt x="108" y="29"/>
                      </a:lnTo>
                      <a:lnTo>
                        <a:pt x="103" y="38"/>
                      </a:lnTo>
                      <a:lnTo>
                        <a:pt x="97" y="48"/>
                      </a:lnTo>
                      <a:lnTo>
                        <a:pt x="91" y="56"/>
                      </a:lnTo>
                      <a:lnTo>
                        <a:pt x="84" y="61"/>
                      </a:lnTo>
                      <a:lnTo>
                        <a:pt x="0" y="38"/>
                      </a:lnTo>
                      <a:close/>
                    </a:path>
                  </a:pathLst>
                </a:custGeom>
                <a:solidFill>
                  <a:srgbClr val="21BA00"/>
                </a:solidFill>
                <a:ln w="9525">
                  <a:noFill/>
                  <a:round/>
                  <a:headEnd/>
                  <a:tailEnd/>
                </a:ln>
              </p:spPr>
              <p:txBody>
                <a:bodyPr/>
                <a:lstStyle/>
                <a:p>
                  <a:endParaRPr lang="de-DE"/>
                </a:p>
              </p:txBody>
            </p:sp>
            <p:sp>
              <p:nvSpPr>
                <p:cNvPr id="16487" name="Freeform 103"/>
                <p:cNvSpPr>
                  <a:spLocks/>
                </p:cNvSpPr>
                <p:nvPr/>
              </p:nvSpPr>
              <p:spPr bwMode="auto">
                <a:xfrm>
                  <a:off x="-697" y="3379"/>
                  <a:ext cx="49" cy="46"/>
                </a:xfrm>
                <a:custGeom>
                  <a:avLst/>
                  <a:gdLst/>
                  <a:ahLst/>
                  <a:cxnLst>
                    <a:cxn ang="0">
                      <a:pos x="0" y="80"/>
                    </a:cxn>
                    <a:cxn ang="0">
                      <a:pos x="99" y="0"/>
                    </a:cxn>
                    <a:cxn ang="0">
                      <a:pos x="97" y="3"/>
                    </a:cxn>
                    <a:cxn ang="0">
                      <a:pos x="93" y="13"/>
                    </a:cxn>
                    <a:cxn ang="0">
                      <a:pos x="88" y="26"/>
                    </a:cxn>
                    <a:cxn ang="0">
                      <a:pos x="80" y="40"/>
                    </a:cxn>
                    <a:cxn ang="0">
                      <a:pos x="72" y="57"/>
                    </a:cxn>
                    <a:cxn ang="0">
                      <a:pos x="67" y="72"/>
                    </a:cxn>
                    <a:cxn ang="0">
                      <a:pos x="59" y="83"/>
                    </a:cxn>
                    <a:cxn ang="0">
                      <a:pos x="55" y="91"/>
                    </a:cxn>
                    <a:cxn ang="0">
                      <a:pos x="0" y="80"/>
                    </a:cxn>
                  </a:cxnLst>
                  <a:rect l="0" t="0" r="r" b="b"/>
                  <a:pathLst>
                    <a:path w="99" h="91">
                      <a:moveTo>
                        <a:pt x="0" y="80"/>
                      </a:moveTo>
                      <a:lnTo>
                        <a:pt x="99" y="0"/>
                      </a:lnTo>
                      <a:lnTo>
                        <a:pt x="97" y="3"/>
                      </a:lnTo>
                      <a:lnTo>
                        <a:pt x="93" y="13"/>
                      </a:lnTo>
                      <a:lnTo>
                        <a:pt x="88" y="26"/>
                      </a:lnTo>
                      <a:lnTo>
                        <a:pt x="80" y="40"/>
                      </a:lnTo>
                      <a:lnTo>
                        <a:pt x="72" y="57"/>
                      </a:lnTo>
                      <a:lnTo>
                        <a:pt x="67" y="72"/>
                      </a:lnTo>
                      <a:lnTo>
                        <a:pt x="59" y="83"/>
                      </a:lnTo>
                      <a:lnTo>
                        <a:pt x="55" y="91"/>
                      </a:lnTo>
                      <a:lnTo>
                        <a:pt x="0" y="80"/>
                      </a:lnTo>
                      <a:close/>
                    </a:path>
                  </a:pathLst>
                </a:custGeom>
                <a:solidFill>
                  <a:srgbClr val="21BA00"/>
                </a:solidFill>
                <a:ln w="9525">
                  <a:noFill/>
                  <a:round/>
                  <a:headEnd/>
                  <a:tailEnd/>
                </a:ln>
              </p:spPr>
              <p:txBody>
                <a:bodyPr/>
                <a:lstStyle/>
                <a:p>
                  <a:endParaRPr lang="de-DE"/>
                </a:p>
              </p:txBody>
            </p:sp>
            <p:sp>
              <p:nvSpPr>
                <p:cNvPr id="16488" name="Freeform 104"/>
                <p:cNvSpPr>
                  <a:spLocks/>
                </p:cNvSpPr>
                <p:nvPr/>
              </p:nvSpPr>
              <p:spPr bwMode="auto">
                <a:xfrm>
                  <a:off x="-694" y="3376"/>
                  <a:ext cx="39" cy="31"/>
                </a:xfrm>
                <a:custGeom>
                  <a:avLst/>
                  <a:gdLst/>
                  <a:ahLst/>
                  <a:cxnLst>
                    <a:cxn ang="0">
                      <a:pos x="0" y="61"/>
                    </a:cxn>
                    <a:cxn ang="0">
                      <a:pos x="13" y="7"/>
                    </a:cxn>
                    <a:cxn ang="0">
                      <a:pos x="78" y="0"/>
                    </a:cxn>
                    <a:cxn ang="0">
                      <a:pos x="0" y="61"/>
                    </a:cxn>
                  </a:cxnLst>
                  <a:rect l="0" t="0" r="r" b="b"/>
                  <a:pathLst>
                    <a:path w="78" h="61">
                      <a:moveTo>
                        <a:pt x="0" y="61"/>
                      </a:moveTo>
                      <a:lnTo>
                        <a:pt x="13" y="7"/>
                      </a:lnTo>
                      <a:lnTo>
                        <a:pt x="78" y="0"/>
                      </a:lnTo>
                      <a:lnTo>
                        <a:pt x="0" y="61"/>
                      </a:lnTo>
                      <a:close/>
                    </a:path>
                  </a:pathLst>
                </a:custGeom>
                <a:solidFill>
                  <a:srgbClr val="21BA00"/>
                </a:solidFill>
                <a:ln w="9525">
                  <a:noFill/>
                  <a:round/>
                  <a:headEnd/>
                  <a:tailEnd/>
                </a:ln>
              </p:spPr>
              <p:txBody>
                <a:bodyPr/>
                <a:lstStyle/>
                <a:p>
                  <a:endParaRPr lang="de-DE"/>
                </a:p>
              </p:txBody>
            </p:sp>
            <p:sp>
              <p:nvSpPr>
                <p:cNvPr id="16489" name="Freeform 105"/>
                <p:cNvSpPr>
                  <a:spLocks/>
                </p:cNvSpPr>
                <p:nvPr/>
              </p:nvSpPr>
              <p:spPr bwMode="auto">
                <a:xfrm>
                  <a:off x="-718" y="3446"/>
                  <a:ext cx="172" cy="207"/>
                </a:xfrm>
                <a:custGeom>
                  <a:avLst/>
                  <a:gdLst/>
                  <a:ahLst/>
                  <a:cxnLst>
                    <a:cxn ang="0">
                      <a:pos x="0" y="236"/>
                    </a:cxn>
                    <a:cxn ang="0">
                      <a:pos x="6" y="183"/>
                    </a:cxn>
                    <a:cxn ang="0">
                      <a:pos x="17" y="150"/>
                    </a:cxn>
                    <a:cxn ang="0">
                      <a:pos x="27" y="135"/>
                    </a:cxn>
                    <a:cxn ang="0">
                      <a:pos x="42" y="110"/>
                    </a:cxn>
                    <a:cxn ang="0">
                      <a:pos x="63" y="86"/>
                    </a:cxn>
                    <a:cxn ang="0">
                      <a:pos x="78" y="72"/>
                    </a:cxn>
                    <a:cxn ang="0">
                      <a:pos x="101" y="53"/>
                    </a:cxn>
                    <a:cxn ang="0">
                      <a:pos x="137" y="28"/>
                    </a:cxn>
                    <a:cxn ang="0">
                      <a:pos x="175" y="7"/>
                    </a:cxn>
                    <a:cxn ang="0">
                      <a:pos x="196" y="4"/>
                    </a:cxn>
                    <a:cxn ang="0">
                      <a:pos x="215" y="2"/>
                    </a:cxn>
                    <a:cxn ang="0">
                      <a:pos x="246" y="2"/>
                    </a:cxn>
                    <a:cxn ang="0">
                      <a:pos x="272" y="0"/>
                    </a:cxn>
                    <a:cxn ang="0">
                      <a:pos x="284" y="6"/>
                    </a:cxn>
                    <a:cxn ang="0">
                      <a:pos x="278" y="36"/>
                    </a:cxn>
                    <a:cxn ang="0">
                      <a:pos x="267" y="66"/>
                    </a:cxn>
                    <a:cxn ang="0">
                      <a:pos x="253" y="89"/>
                    </a:cxn>
                    <a:cxn ang="0">
                      <a:pos x="232" y="126"/>
                    </a:cxn>
                    <a:cxn ang="0">
                      <a:pos x="202" y="160"/>
                    </a:cxn>
                    <a:cxn ang="0">
                      <a:pos x="183" y="177"/>
                    </a:cxn>
                    <a:cxn ang="0">
                      <a:pos x="164" y="188"/>
                    </a:cxn>
                    <a:cxn ang="0">
                      <a:pos x="135" y="206"/>
                    </a:cxn>
                    <a:cxn ang="0">
                      <a:pos x="109" y="221"/>
                    </a:cxn>
                    <a:cxn ang="0">
                      <a:pos x="192" y="257"/>
                    </a:cxn>
                    <a:cxn ang="0">
                      <a:pos x="202" y="261"/>
                    </a:cxn>
                    <a:cxn ang="0">
                      <a:pos x="227" y="268"/>
                    </a:cxn>
                    <a:cxn ang="0">
                      <a:pos x="255" y="280"/>
                    </a:cxn>
                    <a:cxn ang="0">
                      <a:pos x="280" y="295"/>
                    </a:cxn>
                    <a:cxn ang="0">
                      <a:pos x="286" y="303"/>
                    </a:cxn>
                    <a:cxn ang="0">
                      <a:pos x="305" y="324"/>
                    </a:cxn>
                    <a:cxn ang="0">
                      <a:pos x="326" y="356"/>
                    </a:cxn>
                    <a:cxn ang="0">
                      <a:pos x="345" y="396"/>
                    </a:cxn>
                    <a:cxn ang="0">
                      <a:pos x="335" y="400"/>
                    </a:cxn>
                    <a:cxn ang="0">
                      <a:pos x="311" y="407"/>
                    </a:cxn>
                    <a:cxn ang="0">
                      <a:pos x="274" y="415"/>
                    </a:cxn>
                    <a:cxn ang="0">
                      <a:pos x="236" y="415"/>
                    </a:cxn>
                    <a:cxn ang="0">
                      <a:pos x="223" y="413"/>
                    </a:cxn>
                    <a:cxn ang="0">
                      <a:pos x="190" y="404"/>
                    </a:cxn>
                    <a:cxn ang="0">
                      <a:pos x="150" y="388"/>
                    </a:cxn>
                    <a:cxn ang="0">
                      <a:pos x="116" y="364"/>
                    </a:cxn>
                    <a:cxn ang="0">
                      <a:pos x="109" y="358"/>
                    </a:cxn>
                    <a:cxn ang="0">
                      <a:pos x="89" y="341"/>
                    </a:cxn>
                    <a:cxn ang="0">
                      <a:pos x="67" y="316"/>
                    </a:cxn>
                    <a:cxn ang="0">
                      <a:pos x="48" y="287"/>
                    </a:cxn>
                    <a:cxn ang="0">
                      <a:pos x="36" y="276"/>
                    </a:cxn>
                    <a:cxn ang="0">
                      <a:pos x="27" y="249"/>
                    </a:cxn>
                  </a:cxnLst>
                  <a:rect l="0" t="0" r="r" b="b"/>
                  <a:pathLst>
                    <a:path w="345" h="415">
                      <a:moveTo>
                        <a:pt x="0" y="245"/>
                      </a:moveTo>
                      <a:lnTo>
                        <a:pt x="0" y="236"/>
                      </a:lnTo>
                      <a:lnTo>
                        <a:pt x="0" y="213"/>
                      </a:lnTo>
                      <a:lnTo>
                        <a:pt x="6" y="183"/>
                      </a:lnTo>
                      <a:lnTo>
                        <a:pt x="15" y="154"/>
                      </a:lnTo>
                      <a:lnTo>
                        <a:pt x="17" y="150"/>
                      </a:lnTo>
                      <a:lnTo>
                        <a:pt x="21" y="145"/>
                      </a:lnTo>
                      <a:lnTo>
                        <a:pt x="27" y="135"/>
                      </a:lnTo>
                      <a:lnTo>
                        <a:pt x="34" y="124"/>
                      </a:lnTo>
                      <a:lnTo>
                        <a:pt x="42" y="110"/>
                      </a:lnTo>
                      <a:lnTo>
                        <a:pt x="53" y="97"/>
                      </a:lnTo>
                      <a:lnTo>
                        <a:pt x="63" y="86"/>
                      </a:lnTo>
                      <a:lnTo>
                        <a:pt x="74" y="74"/>
                      </a:lnTo>
                      <a:lnTo>
                        <a:pt x="78" y="72"/>
                      </a:lnTo>
                      <a:lnTo>
                        <a:pt x="86" y="65"/>
                      </a:lnTo>
                      <a:lnTo>
                        <a:pt x="101" y="53"/>
                      </a:lnTo>
                      <a:lnTo>
                        <a:pt x="118" y="42"/>
                      </a:lnTo>
                      <a:lnTo>
                        <a:pt x="137" y="28"/>
                      </a:lnTo>
                      <a:lnTo>
                        <a:pt x="156" y="17"/>
                      </a:lnTo>
                      <a:lnTo>
                        <a:pt x="175" y="7"/>
                      </a:lnTo>
                      <a:lnTo>
                        <a:pt x="192" y="4"/>
                      </a:lnTo>
                      <a:lnTo>
                        <a:pt x="196" y="4"/>
                      </a:lnTo>
                      <a:lnTo>
                        <a:pt x="204" y="4"/>
                      </a:lnTo>
                      <a:lnTo>
                        <a:pt x="215" y="2"/>
                      </a:lnTo>
                      <a:lnTo>
                        <a:pt x="231" y="2"/>
                      </a:lnTo>
                      <a:lnTo>
                        <a:pt x="246" y="2"/>
                      </a:lnTo>
                      <a:lnTo>
                        <a:pt x="261" y="0"/>
                      </a:lnTo>
                      <a:lnTo>
                        <a:pt x="272" y="0"/>
                      </a:lnTo>
                      <a:lnTo>
                        <a:pt x="282" y="0"/>
                      </a:lnTo>
                      <a:lnTo>
                        <a:pt x="284" y="6"/>
                      </a:lnTo>
                      <a:lnTo>
                        <a:pt x="284" y="17"/>
                      </a:lnTo>
                      <a:lnTo>
                        <a:pt x="278" y="36"/>
                      </a:lnTo>
                      <a:lnTo>
                        <a:pt x="269" y="63"/>
                      </a:lnTo>
                      <a:lnTo>
                        <a:pt x="267" y="66"/>
                      </a:lnTo>
                      <a:lnTo>
                        <a:pt x="261" y="76"/>
                      </a:lnTo>
                      <a:lnTo>
                        <a:pt x="253" y="89"/>
                      </a:lnTo>
                      <a:lnTo>
                        <a:pt x="244" y="106"/>
                      </a:lnTo>
                      <a:lnTo>
                        <a:pt x="232" y="126"/>
                      </a:lnTo>
                      <a:lnTo>
                        <a:pt x="217" y="145"/>
                      </a:lnTo>
                      <a:lnTo>
                        <a:pt x="202" y="160"/>
                      </a:lnTo>
                      <a:lnTo>
                        <a:pt x="185" y="175"/>
                      </a:lnTo>
                      <a:lnTo>
                        <a:pt x="183" y="177"/>
                      </a:lnTo>
                      <a:lnTo>
                        <a:pt x="173" y="181"/>
                      </a:lnTo>
                      <a:lnTo>
                        <a:pt x="164" y="188"/>
                      </a:lnTo>
                      <a:lnTo>
                        <a:pt x="150" y="196"/>
                      </a:lnTo>
                      <a:lnTo>
                        <a:pt x="135" y="206"/>
                      </a:lnTo>
                      <a:lnTo>
                        <a:pt x="122" y="213"/>
                      </a:lnTo>
                      <a:lnTo>
                        <a:pt x="109" y="221"/>
                      </a:lnTo>
                      <a:lnTo>
                        <a:pt x="99" y="225"/>
                      </a:lnTo>
                      <a:lnTo>
                        <a:pt x="192" y="257"/>
                      </a:lnTo>
                      <a:lnTo>
                        <a:pt x="194" y="259"/>
                      </a:lnTo>
                      <a:lnTo>
                        <a:pt x="202" y="261"/>
                      </a:lnTo>
                      <a:lnTo>
                        <a:pt x="213" y="265"/>
                      </a:lnTo>
                      <a:lnTo>
                        <a:pt x="227" y="268"/>
                      </a:lnTo>
                      <a:lnTo>
                        <a:pt x="242" y="274"/>
                      </a:lnTo>
                      <a:lnTo>
                        <a:pt x="255" y="280"/>
                      </a:lnTo>
                      <a:lnTo>
                        <a:pt x="269" y="287"/>
                      </a:lnTo>
                      <a:lnTo>
                        <a:pt x="280" y="295"/>
                      </a:lnTo>
                      <a:lnTo>
                        <a:pt x="282" y="297"/>
                      </a:lnTo>
                      <a:lnTo>
                        <a:pt x="286" y="303"/>
                      </a:lnTo>
                      <a:lnTo>
                        <a:pt x="293" y="310"/>
                      </a:lnTo>
                      <a:lnTo>
                        <a:pt x="305" y="324"/>
                      </a:lnTo>
                      <a:lnTo>
                        <a:pt x="314" y="337"/>
                      </a:lnTo>
                      <a:lnTo>
                        <a:pt x="326" y="356"/>
                      </a:lnTo>
                      <a:lnTo>
                        <a:pt x="335" y="375"/>
                      </a:lnTo>
                      <a:lnTo>
                        <a:pt x="345" y="396"/>
                      </a:lnTo>
                      <a:lnTo>
                        <a:pt x="343" y="396"/>
                      </a:lnTo>
                      <a:lnTo>
                        <a:pt x="335" y="400"/>
                      </a:lnTo>
                      <a:lnTo>
                        <a:pt x="324" y="404"/>
                      </a:lnTo>
                      <a:lnTo>
                        <a:pt x="311" y="407"/>
                      </a:lnTo>
                      <a:lnTo>
                        <a:pt x="293" y="411"/>
                      </a:lnTo>
                      <a:lnTo>
                        <a:pt x="274" y="415"/>
                      </a:lnTo>
                      <a:lnTo>
                        <a:pt x="255" y="415"/>
                      </a:lnTo>
                      <a:lnTo>
                        <a:pt x="236" y="415"/>
                      </a:lnTo>
                      <a:lnTo>
                        <a:pt x="232" y="415"/>
                      </a:lnTo>
                      <a:lnTo>
                        <a:pt x="223" y="413"/>
                      </a:lnTo>
                      <a:lnTo>
                        <a:pt x="208" y="409"/>
                      </a:lnTo>
                      <a:lnTo>
                        <a:pt x="190" y="404"/>
                      </a:lnTo>
                      <a:lnTo>
                        <a:pt x="170" y="396"/>
                      </a:lnTo>
                      <a:lnTo>
                        <a:pt x="150" y="388"/>
                      </a:lnTo>
                      <a:lnTo>
                        <a:pt x="131" y="377"/>
                      </a:lnTo>
                      <a:lnTo>
                        <a:pt x="116" y="364"/>
                      </a:lnTo>
                      <a:lnTo>
                        <a:pt x="112" y="362"/>
                      </a:lnTo>
                      <a:lnTo>
                        <a:pt x="109" y="358"/>
                      </a:lnTo>
                      <a:lnTo>
                        <a:pt x="99" y="350"/>
                      </a:lnTo>
                      <a:lnTo>
                        <a:pt x="89" y="341"/>
                      </a:lnTo>
                      <a:lnTo>
                        <a:pt x="78" y="329"/>
                      </a:lnTo>
                      <a:lnTo>
                        <a:pt x="67" y="316"/>
                      </a:lnTo>
                      <a:lnTo>
                        <a:pt x="55" y="303"/>
                      </a:lnTo>
                      <a:lnTo>
                        <a:pt x="48" y="287"/>
                      </a:lnTo>
                      <a:lnTo>
                        <a:pt x="44" y="284"/>
                      </a:lnTo>
                      <a:lnTo>
                        <a:pt x="36" y="276"/>
                      </a:lnTo>
                      <a:lnTo>
                        <a:pt x="30" y="263"/>
                      </a:lnTo>
                      <a:lnTo>
                        <a:pt x="27" y="249"/>
                      </a:lnTo>
                      <a:lnTo>
                        <a:pt x="0" y="245"/>
                      </a:lnTo>
                      <a:close/>
                    </a:path>
                  </a:pathLst>
                </a:custGeom>
                <a:solidFill>
                  <a:srgbClr val="000000"/>
                </a:solidFill>
                <a:ln w="9525">
                  <a:noFill/>
                  <a:round/>
                  <a:headEnd/>
                  <a:tailEnd/>
                </a:ln>
              </p:spPr>
              <p:txBody>
                <a:bodyPr/>
                <a:lstStyle/>
                <a:p>
                  <a:endParaRPr lang="de-DE"/>
                </a:p>
              </p:txBody>
            </p:sp>
            <p:sp>
              <p:nvSpPr>
                <p:cNvPr id="16490" name="Freeform 106"/>
                <p:cNvSpPr>
                  <a:spLocks/>
                </p:cNvSpPr>
                <p:nvPr/>
              </p:nvSpPr>
              <p:spPr bwMode="auto">
                <a:xfrm>
                  <a:off x="-641" y="3514"/>
                  <a:ext cx="149" cy="65"/>
                </a:xfrm>
                <a:custGeom>
                  <a:avLst/>
                  <a:gdLst/>
                  <a:ahLst/>
                  <a:cxnLst>
                    <a:cxn ang="0">
                      <a:pos x="19" y="74"/>
                    </a:cxn>
                    <a:cxn ang="0">
                      <a:pos x="25" y="69"/>
                    </a:cxn>
                    <a:cxn ang="0">
                      <a:pos x="38" y="55"/>
                    </a:cxn>
                    <a:cxn ang="0">
                      <a:pos x="59" y="36"/>
                    </a:cxn>
                    <a:cxn ang="0">
                      <a:pos x="92" y="21"/>
                    </a:cxn>
                    <a:cxn ang="0">
                      <a:pos x="99" y="15"/>
                    </a:cxn>
                    <a:cxn ang="0">
                      <a:pos x="124" y="10"/>
                    </a:cxn>
                    <a:cxn ang="0">
                      <a:pos x="155" y="2"/>
                    </a:cxn>
                    <a:cxn ang="0">
                      <a:pos x="185" y="0"/>
                    </a:cxn>
                    <a:cxn ang="0">
                      <a:pos x="193" y="0"/>
                    </a:cxn>
                    <a:cxn ang="0">
                      <a:pos x="218" y="6"/>
                    </a:cxn>
                    <a:cxn ang="0">
                      <a:pos x="244" y="15"/>
                    </a:cxn>
                    <a:cxn ang="0">
                      <a:pos x="269" y="36"/>
                    </a:cxn>
                    <a:cxn ang="0">
                      <a:pos x="298" y="76"/>
                    </a:cxn>
                    <a:cxn ang="0">
                      <a:pos x="290" y="84"/>
                    </a:cxn>
                    <a:cxn ang="0">
                      <a:pos x="277" y="95"/>
                    </a:cxn>
                    <a:cxn ang="0">
                      <a:pos x="256" y="109"/>
                    </a:cxn>
                    <a:cxn ang="0">
                      <a:pos x="238" y="114"/>
                    </a:cxn>
                    <a:cxn ang="0">
                      <a:pos x="221" y="120"/>
                    </a:cxn>
                    <a:cxn ang="0">
                      <a:pos x="195" y="126"/>
                    </a:cxn>
                    <a:cxn ang="0">
                      <a:pos x="166" y="131"/>
                    </a:cxn>
                    <a:cxn ang="0">
                      <a:pos x="151" y="131"/>
                    </a:cxn>
                    <a:cxn ang="0">
                      <a:pos x="134" y="130"/>
                    </a:cxn>
                    <a:cxn ang="0">
                      <a:pos x="107" y="124"/>
                    </a:cxn>
                    <a:cxn ang="0">
                      <a:pos x="75" y="114"/>
                    </a:cxn>
                    <a:cxn ang="0">
                      <a:pos x="59" y="105"/>
                    </a:cxn>
                    <a:cxn ang="0">
                      <a:pos x="56" y="103"/>
                    </a:cxn>
                    <a:cxn ang="0">
                      <a:pos x="48" y="97"/>
                    </a:cxn>
                    <a:cxn ang="0">
                      <a:pos x="38" y="90"/>
                    </a:cxn>
                    <a:cxn ang="0">
                      <a:pos x="33" y="84"/>
                    </a:cxn>
                    <a:cxn ang="0">
                      <a:pos x="19" y="86"/>
                    </a:cxn>
                    <a:cxn ang="0">
                      <a:pos x="0" y="86"/>
                    </a:cxn>
                  </a:cxnLst>
                  <a:rect l="0" t="0" r="r" b="b"/>
                  <a:pathLst>
                    <a:path w="298" h="131">
                      <a:moveTo>
                        <a:pt x="0" y="86"/>
                      </a:moveTo>
                      <a:lnTo>
                        <a:pt x="19" y="74"/>
                      </a:lnTo>
                      <a:lnTo>
                        <a:pt x="19" y="72"/>
                      </a:lnTo>
                      <a:lnTo>
                        <a:pt x="25" y="69"/>
                      </a:lnTo>
                      <a:lnTo>
                        <a:pt x="31" y="63"/>
                      </a:lnTo>
                      <a:lnTo>
                        <a:pt x="38" y="55"/>
                      </a:lnTo>
                      <a:lnTo>
                        <a:pt x="48" y="46"/>
                      </a:lnTo>
                      <a:lnTo>
                        <a:pt x="59" y="36"/>
                      </a:lnTo>
                      <a:lnTo>
                        <a:pt x="75" y="29"/>
                      </a:lnTo>
                      <a:lnTo>
                        <a:pt x="92" y="21"/>
                      </a:lnTo>
                      <a:lnTo>
                        <a:pt x="94" y="19"/>
                      </a:lnTo>
                      <a:lnTo>
                        <a:pt x="99" y="15"/>
                      </a:lnTo>
                      <a:lnTo>
                        <a:pt x="111" y="13"/>
                      </a:lnTo>
                      <a:lnTo>
                        <a:pt x="124" y="10"/>
                      </a:lnTo>
                      <a:lnTo>
                        <a:pt x="137" y="4"/>
                      </a:lnTo>
                      <a:lnTo>
                        <a:pt x="155" y="2"/>
                      </a:lnTo>
                      <a:lnTo>
                        <a:pt x="170" y="0"/>
                      </a:lnTo>
                      <a:lnTo>
                        <a:pt x="185" y="0"/>
                      </a:lnTo>
                      <a:lnTo>
                        <a:pt x="187" y="0"/>
                      </a:lnTo>
                      <a:lnTo>
                        <a:pt x="193" y="0"/>
                      </a:lnTo>
                      <a:lnTo>
                        <a:pt x="204" y="2"/>
                      </a:lnTo>
                      <a:lnTo>
                        <a:pt x="218" y="6"/>
                      </a:lnTo>
                      <a:lnTo>
                        <a:pt x="231" y="10"/>
                      </a:lnTo>
                      <a:lnTo>
                        <a:pt x="244" y="15"/>
                      </a:lnTo>
                      <a:lnTo>
                        <a:pt x="258" y="25"/>
                      </a:lnTo>
                      <a:lnTo>
                        <a:pt x="269" y="36"/>
                      </a:lnTo>
                      <a:lnTo>
                        <a:pt x="298" y="76"/>
                      </a:lnTo>
                      <a:lnTo>
                        <a:pt x="298" y="76"/>
                      </a:lnTo>
                      <a:lnTo>
                        <a:pt x="294" y="80"/>
                      </a:lnTo>
                      <a:lnTo>
                        <a:pt x="290" y="84"/>
                      </a:lnTo>
                      <a:lnTo>
                        <a:pt x="284" y="90"/>
                      </a:lnTo>
                      <a:lnTo>
                        <a:pt x="277" y="95"/>
                      </a:lnTo>
                      <a:lnTo>
                        <a:pt x="265" y="103"/>
                      </a:lnTo>
                      <a:lnTo>
                        <a:pt x="256" y="109"/>
                      </a:lnTo>
                      <a:lnTo>
                        <a:pt x="242" y="114"/>
                      </a:lnTo>
                      <a:lnTo>
                        <a:pt x="238" y="114"/>
                      </a:lnTo>
                      <a:lnTo>
                        <a:pt x="233" y="116"/>
                      </a:lnTo>
                      <a:lnTo>
                        <a:pt x="221" y="120"/>
                      </a:lnTo>
                      <a:lnTo>
                        <a:pt x="210" y="122"/>
                      </a:lnTo>
                      <a:lnTo>
                        <a:pt x="195" y="126"/>
                      </a:lnTo>
                      <a:lnTo>
                        <a:pt x="179" y="130"/>
                      </a:lnTo>
                      <a:lnTo>
                        <a:pt x="166" y="131"/>
                      </a:lnTo>
                      <a:lnTo>
                        <a:pt x="153" y="131"/>
                      </a:lnTo>
                      <a:lnTo>
                        <a:pt x="151" y="131"/>
                      </a:lnTo>
                      <a:lnTo>
                        <a:pt x="145" y="131"/>
                      </a:lnTo>
                      <a:lnTo>
                        <a:pt x="134" y="130"/>
                      </a:lnTo>
                      <a:lnTo>
                        <a:pt x="122" y="128"/>
                      </a:lnTo>
                      <a:lnTo>
                        <a:pt x="107" y="124"/>
                      </a:lnTo>
                      <a:lnTo>
                        <a:pt x="92" y="120"/>
                      </a:lnTo>
                      <a:lnTo>
                        <a:pt x="75" y="114"/>
                      </a:lnTo>
                      <a:lnTo>
                        <a:pt x="59" y="107"/>
                      </a:lnTo>
                      <a:lnTo>
                        <a:pt x="59" y="105"/>
                      </a:lnTo>
                      <a:lnTo>
                        <a:pt x="57" y="105"/>
                      </a:lnTo>
                      <a:lnTo>
                        <a:pt x="56" y="103"/>
                      </a:lnTo>
                      <a:lnTo>
                        <a:pt x="52" y="101"/>
                      </a:lnTo>
                      <a:lnTo>
                        <a:pt x="48" y="97"/>
                      </a:lnTo>
                      <a:lnTo>
                        <a:pt x="44" y="93"/>
                      </a:lnTo>
                      <a:lnTo>
                        <a:pt x="38" y="90"/>
                      </a:lnTo>
                      <a:lnTo>
                        <a:pt x="33" y="86"/>
                      </a:lnTo>
                      <a:lnTo>
                        <a:pt x="33" y="84"/>
                      </a:lnTo>
                      <a:lnTo>
                        <a:pt x="27" y="84"/>
                      </a:lnTo>
                      <a:lnTo>
                        <a:pt x="19" y="86"/>
                      </a:lnTo>
                      <a:lnTo>
                        <a:pt x="10" y="93"/>
                      </a:lnTo>
                      <a:lnTo>
                        <a:pt x="0" y="86"/>
                      </a:lnTo>
                      <a:close/>
                    </a:path>
                  </a:pathLst>
                </a:custGeom>
                <a:solidFill>
                  <a:srgbClr val="000000"/>
                </a:solidFill>
                <a:ln w="9525">
                  <a:noFill/>
                  <a:round/>
                  <a:headEnd/>
                  <a:tailEnd/>
                </a:ln>
              </p:spPr>
              <p:txBody>
                <a:bodyPr/>
                <a:lstStyle/>
                <a:p>
                  <a:endParaRPr lang="de-DE"/>
                </a:p>
              </p:txBody>
            </p:sp>
            <p:sp>
              <p:nvSpPr>
                <p:cNvPr id="16491" name="Freeform 107"/>
                <p:cNvSpPr>
                  <a:spLocks/>
                </p:cNvSpPr>
                <p:nvPr/>
              </p:nvSpPr>
              <p:spPr bwMode="auto">
                <a:xfrm>
                  <a:off x="-709" y="3501"/>
                  <a:ext cx="23" cy="53"/>
                </a:xfrm>
                <a:custGeom>
                  <a:avLst/>
                  <a:gdLst/>
                  <a:ahLst/>
                  <a:cxnLst>
                    <a:cxn ang="0">
                      <a:pos x="0" y="107"/>
                    </a:cxn>
                    <a:cxn ang="0">
                      <a:pos x="46" y="54"/>
                    </a:cxn>
                    <a:cxn ang="0">
                      <a:pos x="46" y="0"/>
                    </a:cxn>
                    <a:cxn ang="0">
                      <a:pos x="46" y="2"/>
                    </a:cxn>
                    <a:cxn ang="0">
                      <a:pos x="42" y="6"/>
                    </a:cxn>
                    <a:cxn ang="0">
                      <a:pos x="38" y="12"/>
                    </a:cxn>
                    <a:cxn ang="0">
                      <a:pos x="32" y="19"/>
                    </a:cxn>
                    <a:cxn ang="0">
                      <a:pos x="27" y="27"/>
                    </a:cxn>
                    <a:cxn ang="0">
                      <a:pos x="21" y="36"/>
                    </a:cxn>
                    <a:cxn ang="0">
                      <a:pos x="15" y="46"/>
                    </a:cxn>
                    <a:cxn ang="0">
                      <a:pos x="11" y="56"/>
                    </a:cxn>
                    <a:cxn ang="0">
                      <a:pos x="0" y="107"/>
                    </a:cxn>
                  </a:cxnLst>
                  <a:rect l="0" t="0" r="r" b="b"/>
                  <a:pathLst>
                    <a:path w="46" h="107">
                      <a:moveTo>
                        <a:pt x="0" y="107"/>
                      </a:moveTo>
                      <a:lnTo>
                        <a:pt x="46" y="54"/>
                      </a:lnTo>
                      <a:lnTo>
                        <a:pt x="46" y="0"/>
                      </a:lnTo>
                      <a:lnTo>
                        <a:pt x="46" y="2"/>
                      </a:lnTo>
                      <a:lnTo>
                        <a:pt x="42" y="6"/>
                      </a:lnTo>
                      <a:lnTo>
                        <a:pt x="38" y="12"/>
                      </a:lnTo>
                      <a:lnTo>
                        <a:pt x="32" y="19"/>
                      </a:lnTo>
                      <a:lnTo>
                        <a:pt x="27" y="27"/>
                      </a:lnTo>
                      <a:lnTo>
                        <a:pt x="21" y="36"/>
                      </a:lnTo>
                      <a:lnTo>
                        <a:pt x="15" y="46"/>
                      </a:lnTo>
                      <a:lnTo>
                        <a:pt x="11" y="56"/>
                      </a:lnTo>
                      <a:lnTo>
                        <a:pt x="0" y="107"/>
                      </a:lnTo>
                      <a:close/>
                    </a:path>
                  </a:pathLst>
                </a:custGeom>
                <a:solidFill>
                  <a:srgbClr val="59FF00"/>
                </a:solidFill>
                <a:ln w="9525">
                  <a:noFill/>
                  <a:round/>
                  <a:headEnd/>
                  <a:tailEnd/>
                </a:ln>
              </p:spPr>
              <p:txBody>
                <a:bodyPr/>
                <a:lstStyle/>
                <a:p>
                  <a:endParaRPr lang="de-DE"/>
                </a:p>
              </p:txBody>
            </p:sp>
            <p:sp>
              <p:nvSpPr>
                <p:cNvPr id="16492" name="Freeform 108"/>
                <p:cNvSpPr>
                  <a:spLocks/>
                </p:cNvSpPr>
                <p:nvPr/>
              </p:nvSpPr>
              <p:spPr bwMode="auto">
                <a:xfrm>
                  <a:off x="-678" y="3470"/>
                  <a:ext cx="33" cy="47"/>
                </a:xfrm>
                <a:custGeom>
                  <a:avLst/>
                  <a:gdLst/>
                  <a:ahLst/>
                  <a:cxnLst>
                    <a:cxn ang="0">
                      <a:pos x="4" y="96"/>
                    </a:cxn>
                    <a:cxn ang="0">
                      <a:pos x="0" y="44"/>
                    </a:cxn>
                    <a:cxn ang="0">
                      <a:pos x="2" y="44"/>
                    </a:cxn>
                    <a:cxn ang="0">
                      <a:pos x="4" y="40"/>
                    </a:cxn>
                    <a:cxn ang="0">
                      <a:pos x="6" y="37"/>
                    </a:cxn>
                    <a:cxn ang="0">
                      <a:pos x="9" y="31"/>
                    </a:cxn>
                    <a:cxn ang="0">
                      <a:pos x="15" y="25"/>
                    </a:cxn>
                    <a:cxn ang="0">
                      <a:pos x="21" y="21"/>
                    </a:cxn>
                    <a:cxn ang="0">
                      <a:pos x="27" y="16"/>
                    </a:cxn>
                    <a:cxn ang="0">
                      <a:pos x="32" y="12"/>
                    </a:cxn>
                    <a:cxn ang="0">
                      <a:pos x="67" y="0"/>
                    </a:cxn>
                    <a:cxn ang="0">
                      <a:pos x="63" y="27"/>
                    </a:cxn>
                    <a:cxn ang="0">
                      <a:pos x="4" y="96"/>
                    </a:cxn>
                  </a:cxnLst>
                  <a:rect l="0" t="0" r="r" b="b"/>
                  <a:pathLst>
                    <a:path w="67" h="96">
                      <a:moveTo>
                        <a:pt x="4" y="96"/>
                      </a:moveTo>
                      <a:lnTo>
                        <a:pt x="0" y="44"/>
                      </a:lnTo>
                      <a:lnTo>
                        <a:pt x="2" y="44"/>
                      </a:lnTo>
                      <a:lnTo>
                        <a:pt x="4" y="40"/>
                      </a:lnTo>
                      <a:lnTo>
                        <a:pt x="6" y="37"/>
                      </a:lnTo>
                      <a:lnTo>
                        <a:pt x="9" y="31"/>
                      </a:lnTo>
                      <a:lnTo>
                        <a:pt x="15" y="25"/>
                      </a:lnTo>
                      <a:lnTo>
                        <a:pt x="21" y="21"/>
                      </a:lnTo>
                      <a:lnTo>
                        <a:pt x="27" y="16"/>
                      </a:lnTo>
                      <a:lnTo>
                        <a:pt x="32" y="12"/>
                      </a:lnTo>
                      <a:lnTo>
                        <a:pt x="67" y="0"/>
                      </a:lnTo>
                      <a:lnTo>
                        <a:pt x="63" y="27"/>
                      </a:lnTo>
                      <a:lnTo>
                        <a:pt x="4" y="96"/>
                      </a:lnTo>
                      <a:close/>
                    </a:path>
                  </a:pathLst>
                </a:custGeom>
                <a:solidFill>
                  <a:srgbClr val="59FF00"/>
                </a:solidFill>
                <a:ln w="9525">
                  <a:noFill/>
                  <a:round/>
                  <a:headEnd/>
                  <a:tailEnd/>
                </a:ln>
              </p:spPr>
              <p:txBody>
                <a:bodyPr/>
                <a:lstStyle/>
                <a:p>
                  <a:endParaRPr lang="de-DE"/>
                </a:p>
              </p:txBody>
            </p:sp>
            <p:sp>
              <p:nvSpPr>
                <p:cNvPr id="16493" name="Freeform 109"/>
                <p:cNvSpPr>
                  <a:spLocks/>
                </p:cNvSpPr>
                <p:nvPr/>
              </p:nvSpPr>
              <p:spPr bwMode="auto">
                <a:xfrm>
                  <a:off x="-636" y="3454"/>
                  <a:ext cx="41" cy="27"/>
                </a:xfrm>
                <a:custGeom>
                  <a:avLst/>
                  <a:gdLst/>
                  <a:ahLst/>
                  <a:cxnLst>
                    <a:cxn ang="0">
                      <a:pos x="0" y="55"/>
                    </a:cxn>
                    <a:cxn ang="0">
                      <a:pos x="6" y="21"/>
                    </a:cxn>
                    <a:cxn ang="0">
                      <a:pos x="7" y="19"/>
                    </a:cxn>
                    <a:cxn ang="0">
                      <a:pos x="9" y="17"/>
                    </a:cxn>
                    <a:cxn ang="0">
                      <a:pos x="17" y="13"/>
                    </a:cxn>
                    <a:cxn ang="0">
                      <a:pos x="26" y="10"/>
                    </a:cxn>
                    <a:cxn ang="0">
                      <a:pos x="36" y="6"/>
                    </a:cxn>
                    <a:cxn ang="0">
                      <a:pos x="49" y="4"/>
                    </a:cxn>
                    <a:cxn ang="0">
                      <a:pos x="65" y="0"/>
                    </a:cxn>
                    <a:cxn ang="0">
                      <a:pos x="82" y="0"/>
                    </a:cxn>
                    <a:cxn ang="0">
                      <a:pos x="0" y="55"/>
                    </a:cxn>
                  </a:cxnLst>
                  <a:rect l="0" t="0" r="r" b="b"/>
                  <a:pathLst>
                    <a:path w="82" h="55">
                      <a:moveTo>
                        <a:pt x="0" y="55"/>
                      </a:moveTo>
                      <a:lnTo>
                        <a:pt x="6" y="21"/>
                      </a:lnTo>
                      <a:lnTo>
                        <a:pt x="7" y="19"/>
                      </a:lnTo>
                      <a:lnTo>
                        <a:pt x="9" y="17"/>
                      </a:lnTo>
                      <a:lnTo>
                        <a:pt x="17" y="13"/>
                      </a:lnTo>
                      <a:lnTo>
                        <a:pt x="26" y="10"/>
                      </a:lnTo>
                      <a:lnTo>
                        <a:pt x="36" y="6"/>
                      </a:lnTo>
                      <a:lnTo>
                        <a:pt x="49" y="4"/>
                      </a:lnTo>
                      <a:lnTo>
                        <a:pt x="65" y="0"/>
                      </a:lnTo>
                      <a:lnTo>
                        <a:pt x="82" y="0"/>
                      </a:lnTo>
                      <a:lnTo>
                        <a:pt x="0" y="55"/>
                      </a:lnTo>
                      <a:close/>
                    </a:path>
                  </a:pathLst>
                </a:custGeom>
                <a:solidFill>
                  <a:srgbClr val="59FF00"/>
                </a:solidFill>
                <a:ln w="9525">
                  <a:noFill/>
                  <a:round/>
                  <a:headEnd/>
                  <a:tailEnd/>
                </a:ln>
              </p:spPr>
              <p:txBody>
                <a:bodyPr/>
                <a:lstStyle/>
                <a:p>
                  <a:endParaRPr lang="de-DE"/>
                </a:p>
              </p:txBody>
            </p:sp>
            <p:sp>
              <p:nvSpPr>
                <p:cNvPr id="16494" name="Freeform 110"/>
                <p:cNvSpPr>
                  <a:spLocks/>
                </p:cNvSpPr>
                <p:nvPr/>
              </p:nvSpPr>
              <p:spPr bwMode="auto">
                <a:xfrm>
                  <a:off x="-618" y="3455"/>
                  <a:ext cx="32" cy="27"/>
                </a:xfrm>
                <a:custGeom>
                  <a:avLst/>
                  <a:gdLst/>
                  <a:ahLst/>
                  <a:cxnLst>
                    <a:cxn ang="0">
                      <a:pos x="0" y="53"/>
                    </a:cxn>
                    <a:cxn ang="0">
                      <a:pos x="65" y="0"/>
                    </a:cxn>
                    <a:cxn ang="0">
                      <a:pos x="65" y="8"/>
                    </a:cxn>
                    <a:cxn ang="0">
                      <a:pos x="59" y="21"/>
                    </a:cxn>
                    <a:cxn ang="0">
                      <a:pos x="53" y="40"/>
                    </a:cxn>
                    <a:cxn ang="0">
                      <a:pos x="46" y="51"/>
                    </a:cxn>
                    <a:cxn ang="0">
                      <a:pos x="0" y="53"/>
                    </a:cxn>
                  </a:cxnLst>
                  <a:rect l="0" t="0" r="r" b="b"/>
                  <a:pathLst>
                    <a:path w="65" h="53">
                      <a:moveTo>
                        <a:pt x="0" y="53"/>
                      </a:moveTo>
                      <a:lnTo>
                        <a:pt x="65" y="0"/>
                      </a:lnTo>
                      <a:lnTo>
                        <a:pt x="65" y="8"/>
                      </a:lnTo>
                      <a:lnTo>
                        <a:pt x="59" y="21"/>
                      </a:lnTo>
                      <a:lnTo>
                        <a:pt x="53" y="40"/>
                      </a:lnTo>
                      <a:lnTo>
                        <a:pt x="46" y="51"/>
                      </a:lnTo>
                      <a:lnTo>
                        <a:pt x="0" y="53"/>
                      </a:lnTo>
                      <a:close/>
                    </a:path>
                  </a:pathLst>
                </a:custGeom>
                <a:solidFill>
                  <a:srgbClr val="59FF00"/>
                </a:solidFill>
                <a:ln w="9525">
                  <a:noFill/>
                  <a:round/>
                  <a:headEnd/>
                  <a:tailEnd/>
                </a:ln>
              </p:spPr>
              <p:txBody>
                <a:bodyPr/>
                <a:lstStyle/>
                <a:p>
                  <a:endParaRPr lang="de-DE"/>
                </a:p>
              </p:txBody>
            </p:sp>
            <p:sp>
              <p:nvSpPr>
                <p:cNvPr id="16495" name="Freeform 111"/>
                <p:cNvSpPr>
                  <a:spLocks/>
                </p:cNvSpPr>
                <p:nvPr/>
              </p:nvSpPr>
              <p:spPr bwMode="auto">
                <a:xfrm>
                  <a:off x="-651" y="3489"/>
                  <a:ext cx="50" cy="20"/>
                </a:xfrm>
                <a:custGeom>
                  <a:avLst/>
                  <a:gdLst/>
                  <a:ahLst/>
                  <a:cxnLst>
                    <a:cxn ang="0">
                      <a:pos x="48" y="0"/>
                    </a:cxn>
                    <a:cxn ang="0">
                      <a:pos x="101" y="0"/>
                    </a:cxn>
                    <a:cxn ang="0">
                      <a:pos x="99" y="1"/>
                    </a:cxn>
                    <a:cxn ang="0">
                      <a:pos x="99" y="5"/>
                    </a:cxn>
                    <a:cxn ang="0">
                      <a:pos x="98" y="9"/>
                    </a:cxn>
                    <a:cxn ang="0">
                      <a:pos x="94" y="15"/>
                    </a:cxn>
                    <a:cxn ang="0">
                      <a:pos x="90" y="20"/>
                    </a:cxn>
                    <a:cxn ang="0">
                      <a:pos x="84" y="28"/>
                    </a:cxn>
                    <a:cxn ang="0">
                      <a:pos x="78" y="34"/>
                    </a:cxn>
                    <a:cxn ang="0">
                      <a:pos x="73" y="40"/>
                    </a:cxn>
                    <a:cxn ang="0">
                      <a:pos x="0" y="40"/>
                    </a:cxn>
                    <a:cxn ang="0">
                      <a:pos x="48" y="0"/>
                    </a:cxn>
                  </a:cxnLst>
                  <a:rect l="0" t="0" r="r" b="b"/>
                  <a:pathLst>
                    <a:path w="101" h="40">
                      <a:moveTo>
                        <a:pt x="48" y="0"/>
                      </a:moveTo>
                      <a:lnTo>
                        <a:pt x="101" y="0"/>
                      </a:lnTo>
                      <a:lnTo>
                        <a:pt x="99" y="1"/>
                      </a:lnTo>
                      <a:lnTo>
                        <a:pt x="99" y="5"/>
                      </a:lnTo>
                      <a:lnTo>
                        <a:pt x="98" y="9"/>
                      </a:lnTo>
                      <a:lnTo>
                        <a:pt x="94" y="15"/>
                      </a:lnTo>
                      <a:lnTo>
                        <a:pt x="90" y="20"/>
                      </a:lnTo>
                      <a:lnTo>
                        <a:pt x="84" y="28"/>
                      </a:lnTo>
                      <a:lnTo>
                        <a:pt x="78" y="34"/>
                      </a:lnTo>
                      <a:lnTo>
                        <a:pt x="73" y="40"/>
                      </a:lnTo>
                      <a:lnTo>
                        <a:pt x="0" y="40"/>
                      </a:lnTo>
                      <a:lnTo>
                        <a:pt x="48" y="0"/>
                      </a:lnTo>
                      <a:close/>
                    </a:path>
                  </a:pathLst>
                </a:custGeom>
                <a:solidFill>
                  <a:srgbClr val="59FF00"/>
                </a:solidFill>
                <a:ln w="9525">
                  <a:noFill/>
                  <a:round/>
                  <a:headEnd/>
                  <a:tailEnd/>
                </a:ln>
              </p:spPr>
              <p:txBody>
                <a:bodyPr/>
                <a:lstStyle/>
                <a:p>
                  <a:endParaRPr lang="de-DE"/>
                </a:p>
              </p:txBody>
            </p:sp>
            <p:sp>
              <p:nvSpPr>
                <p:cNvPr id="16496" name="Freeform 112"/>
                <p:cNvSpPr>
                  <a:spLocks/>
                </p:cNvSpPr>
                <p:nvPr/>
              </p:nvSpPr>
              <p:spPr bwMode="auto">
                <a:xfrm>
                  <a:off x="-674" y="3517"/>
                  <a:ext cx="51" cy="17"/>
                </a:xfrm>
                <a:custGeom>
                  <a:avLst/>
                  <a:gdLst/>
                  <a:ahLst/>
                  <a:cxnLst>
                    <a:cxn ang="0">
                      <a:pos x="30" y="0"/>
                    </a:cxn>
                    <a:cxn ang="0">
                      <a:pos x="102" y="0"/>
                    </a:cxn>
                    <a:cxn ang="0">
                      <a:pos x="101" y="0"/>
                    </a:cxn>
                    <a:cxn ang="0">
                      <a:pos x="99" y="2"/>
                    </a:cxn>
                    <a:cxn ang="0">
                      <a:pos x="95" y="7"/>
                    </a:cxn>
                    <a:cxn ang="0">
                      <a:pos x="91" y="11"/>
                    </a:cxn>
                    <a:cxn ang="0">
                      <a:pos x="83" y="17"/>
                    </a:cxn>
                    <a:cxn ang="0">
                      <a:pos x="76" y="23"/>
                    </a:cxn>
                    <a:cxn ang="0">
                      <a:pos x="66" y="28"/>
                    </a:cxn>
                    <a:cxn ang="0">
                      <a:pos x="55" y="34"/>
                    </a:cxn>
                    <a:cxn ang="0">
                      <a:pos x="0" y="28"/>
                    </a:cxn>
                    <a:cxn ang="0">
                      <a:pos x="30" y="0"/>
                    </a:cxn>
                  </a:cxnLst>
                  <a:rect l="0" t="0" r="r" b="b"/>
                  <a:pathLst>
                    <a:path w="102" h="34">
                      <a:moveTo>
                        <a:pt x="30" y="0"/>
                      </a:moveTo>
                      <a:lnTo>
                        <a:pt x="102" y="0"/>
                      </a:lnTo>
                      <a:lnTo>
                        <a:pt x="101" y="0"/>
                      </a:lnTo>
                      <a:lnTo>
                        <a:pt x="99" y="2"/>
                      </a:lnTo>
                      <a:lnTo>
                        <a:pt x="95" y="7"/>
                      </a:lnTo>
                      <a:lnTo>
                        <a:pt x="91" y="11"/>
                      </a:lnTo>
                      <a:lnTo>
                        <a:pt x="83" y="17"/>
                      </a:lnTo>
                      <a:lnTo>
                        <a:pt x="76" y="23"/>
                      </a:lnTo>
                      <a:lnTo>
                        <a:pt x="66" y="28"/>
                      </a:lnTo>
                      <a:lnTo>
                        <a:pt x="55" y="34"/>
                      </a:lnTo>
                      <a:lnTo>
                        <a:pt x="0" y="28"/>
                      </a:lnTo>
                      <a:lnTo>
                        <a:pt x="30" y="0"/>
                      </a:lnTo>
                      <a:close/>
                    </a:path>
                  </a:pathLst>
                </a:custGeom>
                <a:solidFill>
                  <a:srgbClr val="59FF00"/>
                </a:solidFill>
                <a:ln w="9525">
                  <a:noFill/>
                  <a:round/>
                  <a:headEnd/>
                  <a:tailEnd/>
                </a:ln>
              </p:spPr>
              <p:txBody>
                <a:bodyPr/>
                <a:lstStyle/>
                <a:p>
                  <a:endParaRPr lang="de-DE"/>
                </a:p>
              </p:txBody>
            </p:sp>
            <p:sp>
              <p:nvSpPr>
                <p:cNvPr id="16497" name="Freeform 113"/>
                <p:cNvSpPr>
                  <a:spLocks/>
                </p:cNvSpPr>
                <p:nvPr/>
              </p:nvSpPr>
              <p:spPr bwMode="auto">
                <a:xfrm>
                  <a:off x="-698" y="3540"/>
                  <a:ext cx="36" cy="22"/>
                </a:xfrm>
                <a:custGeom>
                  <a:avLst/>
                  <a:gdLst/>
                  <a:ahLst/>
                  <a:cxnLst>
                    <a:cxn ang="0">
                      <a:pos x="25" y="0"/>
                    </a:cxn>
                    <a:cxn ang="0">
                      <a:pos x="72" y="8"/>
                    </a:cxn>
                    <a:cxn ang="0">
                      <a:pos x="72" y="10"/>
                    </a:cxn>
                    <a:cxn ang="0">
                      <a:pos x="69" y="12"/>
                    </a:cxn>
                    <a:cxn ang="0">
                      <a:pos x="63" y="18"/>
                    </a:cxn>
                    <a:cxn ang="0">
                      <a:pos x="55" y="23"/>
                    </a:cxn>
                    <a:cxn ang="0">
                      <a:pos x="44" y="29"/>
                    </a:cxn>
                    <a:cxn ang="0">
                      <a:pos x="32" y="37"/>
                    </a:cxn>
                    <a:cxn ang="0">
                      <a:pos x="17" y="40"/>
                    </a:cxn>
                    <a:cxn ang="0">
                      <a:pos x="0" y="44"/>
                    </a:cxn>
                    <a:cxn ang="0">
                      <a:pos x="25" y="0"/>
                    </a:cxn>
                  </a:cxnLst>
                  <a:rect l="0" t="0" r="r" b="b"/>
                  <a:pathLst>
                    <a:path w="72" h="44">
                      <a:moveTo>
                        <a:pt x="25" y="0"/>
                      </a:moveTo>
                      <a:lnTo>
                        <a:pt x="72" y="8"/>
                      </a:lnTo>
                      <a:lnTo>
                        <a:pt x="72" y="10"/>
                      </a:lnTo>
                      <a:lnTo>
                        <a:pt x="69" y="12"/>
                      </a:lnTo>
                      <a:lnTo>
                        <a:pt x="63" y="18"/>
                      </a:lnTo>
                      <a:lnTo>
                        <a:pt x="55" y="23"/>
                      </a:lnTo>
                      <a:lnTo>
                        <a:pt x="44" y="29"/>
                      </a:lnTo>
                      <a:lnTo>
                        <a:pt x="32" y="37"/>
                      </a:lnTo>
                      <a:lnTo>
                        <a:pt x="17" y="40"/>
                      </a:lnTo>
                      <a:lnTo>
                        <a:pt x="0" y="44"/>
                      </a:lnTo>
                      <a:lnTo>
                        <a:pt x="25" y="0"/>
                      </a:lnTo>
                      <a:close/>
                    </a:path>
                  </a:pathLst>
                </a:custGeom>
                <a:solidFill>
                  <a:srgbClr val="59FF00"/>
                </a:solidFill>
                <a:ln w="9525">
                  <a:noFill/>
                  <a:round/>
                  <a:headEnd/>
                  <a:tailEnd/>
                </a:ln>
              </p:spPr>
              <p:txBody>
                <a:bodyPr/>
                <a:lstStyle/>
                <a:p>
                  <a:endParaRPr lang="de-DE"/>
                </a:p>
              </p:txBody>
            </p:sp>
            <p:sp>
              <p:nvSpPr>
                <p:cNvPr id="16498" name="Freeform 114"/>
                <p:cNvSpPr>
                  <a:spLocks/>
                </p:cNvSpPr>
                <p:nvPr/>
              </p:nvSpPr>
              <p:spPr bwMode="auto">
                <a:xfrm>
                  <a:off x="-686" y="3572"/>
                  <a:ext cx="71" cy="19"/>
                </a:xfrm>
                <a:custGeom>
                  <a:avLst/>
                  <a:gdLst/>
                  <a:ahLst/>
                  <a:cxnLst>
                    <a:cxn ang="0">
                      <a:pos x="0" y="0"/>
                    </a:cxn>
                    <a:cxn ang="0">
                      <a:pos x="4" y="0"/>
                    </a:cxn>
                    <a:cxn ang="0">
                      <a:pos x="13" y="0"/>
                    </a:cxn>
                    <a:cxn ang="0">
                      <a:pos x="28" y="0"/>
                    </a:cxn>
                    <a:cxn ang="0">
                      <a:pos x="45" y="2"/>
                    </a:cxn>
                    <a:cxn ang="0">
                      <a:pos x="66" y="4"/>
                    </a:cxn>
                    <a:cxn ang="0">
                      <a:pos x="87" y="8"/>
                    </a:cxn>
                    <a:cxn ang="0">
                      <a:pos x="108" y="14"/>
                    </a:cxn>
                    <a:cxn ang="0">
                      <a:pos x="127" y="23"/>
                    </a:cxn>
                    <a:cxn ang="0">
                      <a:pos x="141" y="29"/>
                    </a:cxn>
                    <a:cxn ang="0">
                      <a:pos x="82" y="38"/>
                    </a:cxn>
                    <a:cxn ang="0">
                      <a:pos x="0" y="0"/>
                    </a:cxn>
                  </a:cxnLst>
                  <a:rect l="0" t="0" r="r" b="b"/>
                  <a:pathLst>
                    <a:path w="141" h="38">
                      <a:moveTo>
                        <a:pt x="0" y="0"/>
                      </a:moveTo>
                      <a:lnTo>
                        <a:pt x="4" y="0"/>
                      </a:lnTo>
                      <a:lnTo>
                        <a:pt x="13" y="0"/>
                      </a:lnTo>
                      <a:lnTo>
                        <a:pt x="28" y="0"/>
                      </a:lnTo>
                      <a:lnTo>
                        <a:pt x="45" y="2"/>
                      </a:lnTo>
                      <a:lnTo>
                        <a:pt x="66" y="4"/>
                      </a:lnTo>
                      <a:lnTo>
                        <a:pt x="87" y="8"/>
                      </a:lnTo>
                      <a:lnTo>
                        <a:pt x="108" y="14"/>
                      </a:lnTo>
                      <a:lnTo>
                        <a:pt x="127" y="23"/>
                      </a:lnTo>
                      <a:lnTo>
                        <a:pt x="141" y="29"/>
                      </a:lnTo>
                      <a:lnTo>
                        <a:pt x="82" y="38"/>
                      </a:lnTo>
                      <a:lnTo>
                        <a:pt x="0" y="0"/>
                      </a:lnTo>
                      <a:close/>
                    </a:path>
                  </a:pathLst>
                </a:custGeom>
                <a:solidFill>
                  <a:srgbClr val="21BA00"/>
                </a:solidFill>
                <a:ln w="9525">
                  <a:noFill/>
                  <a:round/>
                  <a:headEnd/>
                  <a:tailEnd/>
                </a:ln>
              </p:spPr>
              <p:txBody>
                <a:bodyPr/>
                <a:lstStyle/>
                <a:p>
                  <a:endParaRPr lang="de-DE"/>
                </a:p>
              </p:txBody>
            </p:sp>
            <p:sp>
              <p:nvSpPr>
                <p:cNvPr id="16499" name="Freeform 115"/>
                <p:cNvSpPr>
                  <a:spLocks/>
                </p:cNvSpPr>
                <p:nvPr/>
              </p:nvSpPr>
              <p:spPr bwMode="auto">
                <a:xfrm>
                  <a:off x="-687" y="3579"/>
                  <a:ext cx="24" cy="35"/>
                </a:xfrm>
                <a:custGeom>
                  <a:avLst/>
                  <a:gdLst/>
                  <a:ahLst/>
                  <a:cxnLst>
                    <a:cxn ang="0">
                      <a:pos x="0" y="0"/>
                    </a:cxn>
                    <a:cxn ang="0">
                      <a:pos x="47" y="33"/>
                    </a:cxn>
                    <a:cxn ang="0">
                      <a:pos x="47" y="71"/>
                    </a:cxn>
                    <a:cxn ang="0">
                      <a:pos x="46" y="69"/>
                    </a:cxn>
                    <a:cxn ang="0">
                      <a:pos x="42" y="65"/>
                    </a:cxn>
                    <a:cxn ang="0">
                      <a:pos x="36" y="59"/>
                    </a:cxn>
                    <a:cxn ang="0">
                      <a:pos x="28" y="52"/>
                    </a:cxn>
                    <a:cxn ang="0">
                      <a:pos x="21" y="42"/>
                    </a:cxn>
                    <a:cxn ang="0">
                      <a:pos x="13" y="31"/>
                    </a:cxn>
                    <a:cxn ang="0">
                      <a:pos x="6" y="18"/>
                    </a:cxn>
                    <a:cxn ang="0">
                      <a:pos x="0" y="0"/>
                    </a:cxn>
                  </a:cxnLst>
                  <a:rect l="0" t="0" r="r" b="b"/>
                  <a:pathLst>
                    <a:path w="47" h="71">
                      <a:moveTo>
                        <a:pt x="0" y="0"/>
                      </a:moveTo>
                      <a:lnTo>
                        <a:pt x="47" y="33"/>
                      </a:lnTo>
                      <a:lnTo>
                        <a:pt x="47" y="71"/>
                      </a:lnTo>
                      <a:lnTo>
                        <a:pt x="46" y="69"/>
                      </a:lnTo>
                      <a:lnTo>
                        <a:pt x="42" y="65"/>
                      </a:lnTo>
                      <a:lnTo>
                        <a:pt x="36" y="59"/>
                      </a:lnTo>
                      <a:lnTo>
                        <a:pt x="28" y="52"/>
                      </a:lnTo>
                      <a:lnTo>
                        <a:pt x="21" y="42"/>
                      </a:lnTo>
                      <a:lnTo>
                        <a:pt x="13" y="31"/>
                      </a:lnTo>
                      <a:lnTo>
                        <a:pt x="6" y="18"/>
                      </a:lnTo>
                      <a:lnTo>
                        <a:pt x="0" y="0"/>
                      </a:lnTo>
                      <a:close/>
                    </a:path>
                  </a:pathLst>
                </a:custGeom>
                <a:solidFill>
                  <a:srgbClr val="21BA00"/>
                </a:solidFill>
                <a:ln w="9525">
                  <a:noFill/>
                  <a:round/>
                  <a:headEnd/>
                  <a:tailEnd/>
                </a:ln>
              </p:spPr>
              <p:txBody>
                <a:bodyPr/>
                <a:lstStyle/>
                <a:p>
                  <a:endParaRPr lang="de-DE"/>
                </a:p>
              </p:txBody>
            </p:sp>
            <p:sp>
              <p:nvSpPr>
                <p:cNvPr id="16500" name="Freeform 116"/>
                <p:cNvSpPr>
                  <a:spLocks/>
                </p:cNvSpPr>
                <p:nvPr/>
              </p:nvSpPr>
              <p:spPr bwMode="auto">
                <a:xfrm>
                  <a:off x="-651"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16501" name="Freeform 117"/>
                <p:cNvSpPr>
                  <a:spLocks/>
                </p:cNvSpPr>
                <p:nvPr/>
              </p:nvSpPr>
              <p:spPr bwMode="auto">
                <a:xfrm>
                  <a:off x="-625" y="3611"/>
                  <a:ext cx="31" cy="31"/>
                </a:xfrm>
                <a:custGeom>
                  <a:avLst/>
                  <a:gdLst/>
                  <a:ahLst/>
                  <a:cxnLst>
                    <a:cxn ang="0">
                      <a:pos x="0" y="0"/>
                    </a:cxn>
                    <a:cxn ang="0">
                      <a:pos x="3" y="52"/>
                    </a:cxn>
                    <a:cxn ang="0">
                      <a:pos x="3" y="52"/>
                    </a:cxn>
                    <a:cxn ang="0">
                      <a:pos x="7" y="54"/>
                    </a:cxn>
                    <a:cxn ang="0">
                      <a:pos x="13" y="56"/>
                    </a:cxn>
                    <a:cxn ang="0">
                      <a:pos x="19" y="57"/>
                    </a:cxn>
                    <a:cxn ang="0">
                      <a:pos x="28" y="61"/>
                    </a:cxn>
                    <a:cxn ang="0">
                      <a:pos x="38" y="61"/>
                    </a:cxn>
                    <a:cxn ang="0">
                      <a:pos x="49" y="63"/>
                    </a:cxn>
                    <a:cxn ang="0">
                      <a:pos x="61" y="63"/>
                    </a:cxn>
                    <a:cxn ang="0">
                      <a:pos x="32" y="10"/>
                    </a:cxn>
                    <a:cxn ang="0">
                      <a:pos x="0" y="0"/>
                    </a:cxn>
                  </a:cxnLst>
                  <a:rect l="0" t="0" r="r" b="b"/>
                  <a:pathLst>
                    <a:path w="61" h="63">
                      <a:moveTo>
                        <a:pt x="0" y="0"/>
                      </a:moveTo>
                      <a:lnTo>
                        <a:pt x="3" y="52"/>
                      </a:lnTo>
                      <a:lnTo>
                        <a:pt x="3" y="52"/>
                      </a:lnTo>
                      <a:lnTo>
                        <a:pt x="7" y="54"/>
                      </a:lnTo>
                      <a:lnTo>
                        <a:pt x="13" y="56"/>
                      </a:lnTo>
                      <a:lnTo>
                        <a:pt x="19" y="57"/>
                      </a:lnTo>
                      <a:lnTo>
                        <a:pt x="28" y="61"/>
                      </a:lnTo>
                      <a:lnTo>
                        <a:pt x="38" y="61"/>
                      </a:lnTo>
                      <a:lnTo>
                        <a:pt x="49" y="63"/>
                      </a:lnTo>
                      <a:lnTo>
                        <a:pt x="61" y="63"/>
                      </a:lnTo>
                      <a:lnTo>
                        <a:pt x="32" y="10"/>
                      </a:lnTo>
                      <a:lnTo>
                        <a:pt x="0" y="0"/>
                      </a:lnTo>
                      <a:close/>
                    </a:path>
                  </a:pathLst>
                </a:custGeom>
                <a:solidFill>
                  <a:srgbClr val="21BA00"/>
                </a:solidFill>
                <a:ln w="9525">
                  <a:noFill/>
                  <a:round/>
                  <a:headEnd/>
                  <a:tailEnd/>
                </a:ln>
              </p:spPr>
              <p:txBody>
                <a:bodyPr/>
                <a:lstStyle/>
                <a:p>
                  <a:endParaRPr lang="de-DE"/>
                </a:p>
              </p:txBody>
            </p:sp>
            <p:sp>
              <p:nvSpPr>
                <p:cNvPr id="16502" name="Freeform 118"/>
                <p:cNvSpPr>
                  <a:spLocks/>
                </p:cNvSpPr>
                <p:nvPr/>
              </p:nvSpPr>
              <p:spPr bwMode="auto">
                <a:xfrm>
                  <a:off x="-593" y="3624"/>
                  <a:ext cx="31" cy="18"/>
                </a:xfrm>
                <a:custGeom>
                  <a:avLst/>
                  <a:gdLst/>
                  <a:ahLst/>
                  <a:cxnLst>
                    <a:cxn ang="0">
                      <a:pos x="0" y="0"/>
                    </a:cxn>
                    <a:cxn ang="0">
                      <a:pos x="19" y="36"/>
                    </a:cxn>
                    <a:cxn ang="0">
                      <a:pos x="19" y="36"/>
                    </a:cxn>
                    <a:cxn ang="0">
                      <a:pos x="22" y="36"/>
                    </a:cxn>
                    <a:cxn ang="0">
                      <a:pos x="26" y="36"/>
                    </a:cxn>
                    <a:cxn ang="0">
                      <a:pos x="32" y="36"/>
                    </a:cxn>
                    <a:cxn ang="0">
                      <a:pos x="40" y="36"/>
                    </a:cxn>
                    <a:cxn ang="0">
                      <a:pos x="47" y="36"/>
                    </a:cxn>
                    <a:cxn ang="0">
                      <a:pos x="55" y="34"/>
                    </a:cxn>
                    <a:cxn ang="0">
                      <a:pos x="62" y="34"/>
                    </a:cxn>
                    <a:cxn ang="0">
                      <a:pos x="62" y="32"/>
                    </a:cxn>
                    <a:cxn ang="0">
                      <a:pos x="59" y="30"/>
                    </a:cxn>
                    <a:cxn ang="0">
                      <a:pos x="53" y="27"/>
                    </a:cxn>
                    <a:cxn ang="0">
                      <a:pos x="47" y="23"/>
                    </a:cxn>
                    <a:cxn ang="0">
                      <a:pos x="38" y="17"/>
                    </a:cxn>
                    <a:cxn ang="0">
                      <a:pos x="28" y="11"/>
                    </a:cxn>
                    <a:cxn ang="0">
                      <a:pos x="15" y="8"/>
                    </a:cxn>
                    <a:cxn ang="0">
                      <a:pos x="0" y="0"/>
                    </a:cxn>
                  </a:cxnLst>
                  <a:rect l="0" t="0" r="r" b="b"/>
                  <a:pathLst>
                    <a:path w="62" h="36">
                      <a:moveTo>
                        <a:pt x="0" y="0"/>
                      </a:moveTo>
                      <a:lnTo>
                        <a:pt x="19" y="36"/>
                      </a:lnTo>
                      <a:lnTo>
                        <a:pt x="19" y="36"/>
                      </a:lnTo>
                      <a:lnTo>
                        <a:pt x="22" y="36"/>
                      </a:lnTo>
                      <a:lnTo>
                        <a:pt x="26" y="36"/>
                      </a:lnTo>
                      <a:lnTo>
                        <a:pt x="32" y="36"/>
                      </a:lnTo>
                      <a:lnTo>
                        <a:pt x="40" y="36"/>
                      </a:lnTo>
                      <a:lnTo>
                        <a:pt x="47" y="36"/>
                      </a:lnTo>
                      <a:lnTo>
                        <a:pt x="55" y="34"/>
                      </a:lnTo>
                      <a:lnTo>
                        <a:pt x="62" y="34"/>
                      </a:lnTo>
                      <a:lnTo>
                        <a:pt x="62" y="32"/>
                      </a:lnTo>
                      <a:lnTo>
                        <a:pt x="59" y="30"/>
                      </a:lnTo>
                      <a:lnTo>
                        <a:pt x="53" y="27"/>
                      </a:lnTo>
                      <a:lnTo>
                        <a:pt x="47" y="23"/>
                      </a:lnTo>
                      <a:lnTo>
                        <a:pt x="38" y="17"/>
                      </a:lnTo>
                      <a:lnTo>
                        <a:pt x="28" y="11"/>
                      </a:lnTo>
                      <a:lnTo>
                        <a:pt x="15" y="8"/>
                      </a:lnTo>
                      <a:lnTo>
                        <a:pt x="0" y="0"/>
                      </a:lnTo>
                      <a:close/>
                    </a:path>
                  </a:pathLst>
                </a:custGeom>
                <a:solidFill>
                  <a:srgbClr val="21BA00"/>
                </a:solidFill>
                <a:ln w="9525">
                  <a:noFill/>
                  <a:round/>
                  <a:headEnd/>
                  <a:tailEnd/>
                </a:ln>
              </p:spPr>
              <p:txBody>
                <a:bodyPr/>
                <a:lstStyle/>
                <a:p>
                  <a:endParaRPr lang="de-DE"/>
                </a:p>
              </p:txBody>
            </p:sp>
            <p:sp>
              <p:nvSpPr>
                <p:cNvPr id="16503" name="Freeform 119"/>
                <p:cNvSpPr>
                  <a:spLocks/>
                </p:cNvSpPr>
                <p:nvPr/>
              </p:nvSpPr>
              <p:spPr bwMode="auto">
                <a:xfrm>
                  <a:off x="-623" y="3590"/>
                  <a:ext cx="37" cy="18"/>
                </a:xfrm>
                <a:custGeom>
                  <a:avLst/>
                  <a:gdLst/>
                  <a:ahLst/>
                  <a:cxnLst>
                    <a:cxn ang="0">
                      <a:pos x="0" y="14"/>
                    </a:cxn>
                    <a:cxn ang="0">
                      <a:pos x="39" y="0"/>
                    </a:cxn>
                    <a:cxn ang="0">
                      <a:pos x="41" y="2"/>
                    </a:cxn>
                    <a:cxn ang="0">
                      <a:pos x="44" y="2"/>
                    </a:cxn>
                    <a:cxn ang="0">
                      <a:pos x="50" y="6"/>
                    </a:cxn>
                    <a:cxn ang="0">
                      <a:pos x="56" y="8"/>
                    </a:cxn>
                    <a:cxn ang="0">
                      <a:pos x="61" y="12"/>
                    </a:cxn>
                    <a:cxn ang="0">
                      <a:pos x="67" y="16"/>
                    </a:cxn>
                    <a:cxn ang="0">
                      <a:pos x="73" y="18"/>
                    </a:cxn>
                    <a:cxn ang="0">
                      <a:pos x="75" y="21"/>
                    </a:cxn>
                    <a:cxn ang="0">
                      <a:pos x="46" y="37"/>
                    </a:cxn>
                    <a:cxn ang="0">
                      <a:pos x="0" y="14"/>
                    </a:cxn>
                  </a:cxnLst>
                  <a:rect l="0" t="0" r="r" b="b"/>
                  <a:pathLst>
                    <a:path w="75" h="37">
                      <a:moveTo>
                        <a:pt x="0" y="14"/>
                      </a:moveTo>
                      <a:lnTo>
                        <a:pt x="39" y="0"/>
                      </a:lnTo>
                      <a:lnTo>
                        <a:pt x="41" y="2"/>
                      </a:lnTo>
                      <a:lnTo>
                        <a:pt x="44" y="2"/>
                      </a:lnTo>
                      <a:lnTo>
                        <a:pt x="50" y="6"/>
                      </a:lnTo>
                      <a:lnTo>
                        <a:pt x="56" y="8"/>
                      </a:lnTo>
                      <a:lnTo>
                        <a:pt x="61" y="12"/>
                      </a:lnTo>
                      <a:lnTo>
                        <a:pt x="67" y="16"/>
                      </a:lnTo>
                      <a:lnTo>
                        <a:pt x="73" y="18"/>
                      </a:lnTo>
                      <a:lnTo>
                        <a:pt x="75" y="21"/>
                      </a:lnTo>
                      <a:lnTo>
                        <a:pt x="46" y="37"/>
                      </a:lnTo>
                      <a:lnTo>
                        <a:pt x="0" y="14"/>
                      </a:lnTo>
                      <a:close/>
                    </a:path>
                  </a:pathLst>
                </a:custGeom>
                <a:solidFill>
                  <a:srgbClr val="21BA00"/>
                </a:solidFill>
                <a:ln w="9525">
                  <a:noFill/>
                  <a:round/>
                  <a:headEnd/>
                  <a:tailEnd/>
                </a:ln>
              </p:spPr>
              <p:txBody>
                <a:bodyPr/>
                <a:lstStyle/>
                <a:p>
                  <a:endParaRPr lang="de-DE"/>
                </a:p>
              </p:txBody>
            </p:sp>
            <p:sp>
              <p:nvSpPr>
                <p:cNvPr id="16504" name="Freeform 120"/>
                <p:cNvSpPr>
                  <a:spLocks/>
                </p:cNvSpPr>
                <p:nvPr/>
              </p:nvSpPr>
              <p:spPr bwMode="auto">
                <a:xfrm>
                  <a:off x="-589" y="3610"/>
                  <a:ext cx="28" cy="18"/>
                </a:xfrm>
                <a:custGeom>
                  <a:avLst/>
                  <a:gdLst/>
                  <a:ahLst/>
                  <a:cxnLst>
                    <a:cxn ang="0">
                      <a:pos x="0" y="6"/>
                    </a:cxn>
                    <a:cxn ang="0">
                      <a:pos x="29" y="0"/>
                    </a:cxn>
                    <a:cxn ang="0">
                      <a:pos x="29" y="0"/>
                    </a:cxn>
                    <a:cxn ang="0">
                      <a:pos x="31" y="2"/>
                    </a:cxn>
                    <a:cxn ang="0">
                      <a:pos x="33" y="6"/>
                    </a:cxn>
                    <a:cxn ang="0">
                      <a:pos x="36" y="10"/>
                    </a:cxn>
                    <a:cxn ang="0">
                      <a:pos x="40" y="16"/>
                    </a:cxn>
                    <a:cxn ang="0">
                      <a:pos x="46" y="21"/>
                    </a:cxn>
                    <a:cxn ang="0">
                      <a:pos x="52" y="29"/>
                    </a:cxn>
                    <a:cxn ang="0">
                      <a:pos x="57" y="37"/>
                    </a:cxn>
                    <a:cxn ang="0">
                      <a:pos x="0" y="6"/>
                    </a:cxn>
                  </a:cxnLst>
                  <a:rect l="0" t="0" r="r" b="b"/>
                  <a:pathLst>
                    <a:path w="57" h="37">
                      <a:moveTo>
                        <a:pt x="0" y="6"/>
                      </a:moveTo>
                      <a:lnTo>
                        <a:pt x="29" y="0"/>
                      </a:lnTo>
                      <a:lnTo>
                        <a:pt x="29" y="0"/>
                      </a:lnTo>
                      <a:lnTo>
                        <a:pt x="31" y="2"/>
                      </a:lnTo>
                      <a:lnTo>
                        <a:pt x="33" y="6"/>
                      </a:lnTo>
                      <a:lnTo>
                        <a:pt x="36" y="10"/>
                      </a:lnTo>
                      <a:lnTo>
                        <a:pt x="40" y="16"/>
                      </a:lnTo>
                      <a:lnTo>
                        <a:pt x="46" y="21"/>
                      </a:lnTo>
                      <a:lnTo>
                        <a:pt x="52" y="29"/>
                      </a:lnTo>
                      <a:lnTo>
                        <a:pt x="57" y="37"/>
                      </a:lnTo>
                      <a:lnTo>
                        <a:pt x="0" y="6"/>
                      </a:lnTo>
                      <a:close/>
                    </a:path>
                  </a:pathLst>
                </a:custGeom>
                <a:solidFill>
                  <a:srgbClr val="21BA00"/>
                </a:solidFill>
                <a:ln w="9525">
                  <a:noFill/>
                  <a:round/>
                  <a:headEnd/>
                  <a:tailEnd/>
                </a:ln>
              </p:spPr>
              <p:txBody>
                <a:bodyPr/>
                <a:lstStyle/>
                <a:p>
                  <a:endParaRPr lang="de-DE"/>
                </a:p>
              </p:txBody>
            </p:sp>
            <p:sp>
              <p:nvSpPr>
                <p:cNvPr id="16505" name="Freeform 121"/>
                <p:cNvSpPr>
                  <a:spLocks/>
                </p:cNvSpPr>
                <p:nvPr/>
              </p:nvSpPr>
              <p:spPr bwMode="auto">
                <a:xfrm>
                  <a:off x="-614" y="3551"/>
                  <a:ext cx="46" cy="20"/>
                </a:xfrm>
                <a:custGeom>
                  <a:avLst/>
                  <a:gdLst/>
                  <a:ahLst/>
                  <a:cxnLst>
                    <a:cxn ang="0">
                      <a:pos x="0" y="0"/>
                    </a:cxn>
                    <a:cxn ang="0">
                      <a:pos x="51" y="0"/>
                    </a:cxn>
                    <a:cxn ang="0">
                      <a:pos x="91" y="40"/>
                    </a:cxn>
                    <a:cxn ang="0">
                      <a:pos x="87" y="40"/>
                    </a:cxn>
                    <a:cxn ang="0">
                      <a:pos x="80" y="38"/>
                    </a:cxn>
                    <a:cxn ang="0">
                      <a:pos x="68" y="36"/>
                    </a:cxn>
                    <a:cxn ang="0">
                      <a:pos x="55" y="33"/>
                    </a:cxn>
                    <a:cxn ang="0">
                      <a:pos x="38" y="29"/>
                    </a:cxn>
                    <a:cxn ang="0">
                      <a:pos x="24" y="21"/>
                    </a:cxn>
                    <a:cxn ang="0">
                      <a:pos x="11" y="12"/>
                    </a:cxn>
                    <a:cxn ang="0">
                      <a:pos x="0" y="0"/>
                    </a:cxn>
                  </a:cxnLst>
                  <a:rect l="0" t="0" r="r" b="b"/>
                  <a:pathLst>
                    <a:path w="91" h="40">
                      <a:moveTo>
                        <a:pt x="0" y="0"/>
                      </a:moveTo>
                      <a:lnTo>
                        <a:pt x="51" y="0"/>
                      </a:lnTo>
                      <a:lnTo>
                        <a:pt x="91" y="40"/>
                      </a:lnTo>
                      <a:lnTo>
                        <a:pt x="87" y="40"/>
                      </a:lnTo>
                      <a:lnTo>
                        <a:pt x="80" y="38"/>
                      </a:lnTo>
                      <a:lnTo>
                        <a:pt x="68" y="36"/>
                      </a:lnTo>
                      <a:lnTo>
                        <a:pt x="55" y="33"/>
                      </a:lnTo>
                      <a:lnTo>
                        <a:pt x="38" y="29"/>
                      </a:lnTo>
                      <a:lnTo>
                        <a:pt x="24" y="21"/>
                      </a:lnTo>
                      <a:lnTo>
                        <a:pt x="11" y="12"/>
                      </a:lnTo>
                      <a:lnTo>
                        <a:pt x="0" y="0"/>
                      </a:lnTo>
                      <a:close/>
                    </a:path>
                  </a:pathLst>
                </a:custGeom>
                <a:solidFill>
                  <a:srgbClr val="21BA00"/>
                </a:solidFill>
                <a:ln w="9525">
                  <a:noFill/>
                  <a:round/>
                  <a:headEnd/>
                  <a:tailEnd/>
                </a:ln>
              </p:spPr>
              <p:txBody>
                <a:bodyPr/>
                <a:lstStyle/>
                <a:p>
                  <a:endParaRPr lang="de-DE"/>
                </a:p>
              </p:txBody>
            </p:sp>
            <p:sp>
              <p:nvSpPr>
                <p:cNvPr id="16506" name="Freeform 122"/>
                <p:cNvSpPr>
                  <a:spLocks/>
                </p:cNvSpPr>
                <p:nvPr/>
              </p:nvSpPr>
              <p:spPr bwMode="auto">
                <a:xfrm>
                  <a:off x="-571" y="3547"/>
                  <a:ext cx="42" cy="20"/>
                </a:xfrm>
                <a:custGeom>
                  <a:avLst/>
                  <a:gdLst/>
                  <a:ahLst/>
                  <a:cxnLst>
                    <a:cxn ang="0">
                      <a:pos x="0" y="2"/>
                    </a:cxn>
                    <a:cxn ang="0">
                      <a:pos x="61" y="0"/>
                    </a:cxn>
                    <a:cxn ang="0">
                      <a:pos x="84" y="28"/>
                    </a:cxn>
                    <a:cxn ang="0">
                      <a:pos x="82" y="28"/>
                    </a:cxn>
                    <a:cxn ang="0">
                      <a:pos x="79" y="28"/>
                    </a:cxn>
                    <a:cxn ang="0">
                      <a:pos x="73" y="30"/>
                    </a:cxn>
                    <a:cxn ang="0">
                      <a:pos x="67" y="34"/>
                    </a:cxn>
                    <a:cxn ang="0">
                      <a:pos x="59" y="36"/>
                    </a:cxn>
                    <a:cxn ang="0">
                      <a:pos x="52" y="38"/>
                    </a:cxn>
                    <a:cxn ang="0">
                      <a:pos x="42" y="38"/>
                    </a:cxn>
                    <a:cxn ang="0">
                      <a:pos x="35" y="40"/>
                    </a:cxn>
                    <a:cxn ang="0">
                      <a:pos x="29" y="38"/>
                    </a:cxn>
                    <a:cxn ang="0">
                      <a:pos x="21" y="34"/>
                    </a:cxn>
                    <a:cxn ang="0">
                      <a:pos x="16" y="28"/>
                    </a:cxn>
                    <a:cxn ang="0">
                      <a:pos x="12" y="21"/>
                    </a:cxn>
                    <a:cxn ang="0">
                      <a:pos x="6" y="15"/>
                    </a:cxn>
                    <a:cxn ang="0">
                      <a:pos x="4" y="9"/>
                    </a:cxn>
                    <a:cxn ang="0">
                      <a:pos x="2" y="4"/>
                    </a:cxn>
                    <a:cxn ang="0">
                      <a:pos x="0" y="2"/>
                    </a:cxn>
                  </a:cxnLst>
                  <a:rect l="0" t="0" r="r" b="b"/>
                  <a:pathLst>
                    <a:path w="84" h="40">
                      <a:moveTo>
                        <a:pt x="0" y="2"/>
                      </a:moveTo>
                      <a:lnTo>
                        <a:pt x="61" y="0"/>
                      </a:lnTo>
                      <a:lnTo>
                        <a:pt x="84" y="28"/>
                      </a:lnTo>
                      <a:lnTo>
                        <a:pt x="82" y="28"/>
                      </a:lnTo>
                      <a:lnTo>
                        <a:pt x="79" y="28"/>
                      </a:lnTo>
                      <a:lnTo>
                        <a:pt x="73" y="30"/>
                      </a:lnTo>
                      <a:lnTo>
                        <a:pt x="67" y="34"/>
                      </a:lnTo>
                      <a:lnTo>
                        <a:pt x="59" y="36"/>
                      </a:lnTo>
                      <a:lnTo>
                        <a:pt x="52" y="38"/>
                      </a:lnTo>
                      <a:lnTo>
                        <a:pt x="42" y="38"/>
                      </a:lnTo>
                      <a:lnTo>
                        <a:pt x="35" y="40"/>
                      </a:lnTo>
                      <a:lnTo>
                        <a:pt x="29" y="38"/>
                      </a:lnTo>
                      <a:lnTo>
                        <a:pt x="21" y="34"/>
                      </a:lnTo>
                      <a:lnTo>
                        <a:pt x="16" y="28"/>
                      </a:lnTo>
                      <a:lnTo>
                        <a:pt x="12"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16507" name="Freeform 123"/>
                <p:cNvSpPr>
                  <a:spLocks/>
                </p:cNvSpPr>
                <p:nvPr/>
              </p:nvSpPr>
              <p:spPr bwMode="auto">
                <a:xfrm>
                  <a:off x="-529" y="3548"/>
                  <a:ext cx="27" cy="8"/>
                </a:xfrm>
                <a:custGeom>
                  <a:avLst/>
                  <a:gdLst/>
                  <a:ahLst/>
                  <a:cxnLst>
                    <a:cxn ang="0">
                      <a:pos x="0" y="0"/>
                    </a:cxn>
                    <a:cxn ang="0">
                      <a:pos x="15" y="17"/>
                    </a:cxn>
                    <a:cxn ang="0">
                      <a:pos x="56" y="3"/>
                    </a:cxn>
                    <a:cxn ang="0">
                      <a:pos x="0" y="0"/>
                    </a:cxn>
                  </a:cxnLst>
                  <a:rect l="0" t="0" r="r" b="b"/>
                  <a:pathLst>
                    <a:path w="56" h="17">
                      <a:moveTo>
                        <a:pt x="0" y="0"/>
                      </a:moveTo>
                      <a:lnTo>
                        <a:pt x="15" y="17"/>
                      </a:lnTo>
                      <a:lnTo>
                        <a:pt x="56" y="3"/>
                      </a:lnTo>
                      <a:lnTo>
                        <a:pt x="0" y="0"/>
                      </a:lnTo>
                      <a:close/>
                    </a:path>
                  </a:pathLst>
                </a:custGeom>
                <a:solidFill>
                  <a:srgbClr val="21BA00"/>
                </a:solidFill>
                <a:ln w="9525">
                  <a:noFill/>
                  <a:round/>
                  <a:headEnd/>
                  <a:tailEnd/>
                </a:ln>
              </p:spPr>
              <p:txBody>
                <a:bodyPr/>
                <a:lstStyle/>
                <a:p>
                  <a:endParaRPr lang="de-DE"/>
                </a:p>
              </p:txBody>
            </p:sp>
            <p:sp>
              <p:nvSpPr>
                <p:cNvPr id="16508" name="Freeform 124"/>
                <p:cNvSpPr>
                  <a:spLocks/>
                </p:cNvSpPr>
                <p:nvPr/>
              </p:nvSpPr>
              <p:spPr bwMode="auto">
                <a:xfrm>
                  <a:off x="-538" y="3524"/>
                  <a:ext cx="25" cy="14"/>
                </a:xfrm>
                <a:custGeom>
                  <a:avLst/>
                  <a:gdLst/>
                  <a:ahLst/>
                  <a:cxnLst>
                    <a:cxn ang="0">
                      <a:pos x="0" y="29"/>
                    </a:cxn>
                    <a:cxn ang="0">
                      <a:pos x="50" y="23"/>
                    </a:cxn>
                    <a:cxn ang="0">
                      <a:pos x="50" y="21"/>
                    </a:cxn>
                    <a:cxn ang="0">
                      <a:pos x="46" y="19"/>
                    </a:cxn>
                    <a:cxn ang="0">
                      <a:pos x="44" y="17"/>
                    </a:cxn>
                    <a:cxn ang="0">
                      <a:pos x="38" y="13"/>
                    </a:cxn>
                    <a:cxn ang="0">
                      <a:pos x="32" y="8"/>
                    </a:cxn>
                    <a:cxn ang="0">
                      <a:pos x="25" y="6"/>
                    </a:cxn>
                    <a:cxn ang="0">
                      <a:pos x="19" y="2"/>
                    </a:cxn>
                    <a:cxn ang="0">
                      <a:pos x="12" y="0"/>
                    </a:cxn>
                    <a:cxn ang="0">
                      <a:pos x="4" y="2"/>
                    </a:cxn>
                    <a:cxn ang="0">
                      <a:pos x="0" y="11"/>
                    </a:cxn>
                    <a:cxn ang="0">
                      <a:pos x="0" y="23"/>
                    </a:cxn>
                    <a:cxn ang="0">
                      <a:pos x="0" y="29"/>
                    </a:cxn>
                  </a:cxnLst>
                  <a:rect l="0" t="0" r="r" b="b"/>
                  <a:pathLst>
                    <a:path w="50" h="29">
                      <a:moveTo>
                        <a:pt x="0" y="29"/>
                      </a:moveTo>
                      <a:lnTo>
                        <a:pt x="50" y="23"/>
                      </a:lnTo>
                      <a:lnTo>
                        <a:pt x="50" y="21"/>
                      </a:lnTo>
                      <a:lnTo>
                        <a:pt x="46" y="19"/>
                      </a:lnTo>
                      <a:lnTo>
                        <a:pt x="44" y="17"/>
                      </a:lnTo>
                      <a:lnTo>
                        <a:pt x="38" y="13"/>
                      </a:lnTo>
                      <a:lnTo>
                        <a:pt x="32" y="8"/>
                      </a:lnTo>
                      <a:lnTo>
                        <a:pt x="25" y="6"/>
                      </a:lnTo>
                      <a:lnTo>
                        <a:pt x="19" y="2"/>
                      </a:lnTo>
                      <a:lnTo>
                        <a:pt x="12"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16509" name="Freeform 125"/>
                <p:cNvSpPr>
                  <a:spLocks/>
                </p:cNvSpPr>
                <p:nvPr/>
              </p:nvSpPr>
              <p:spPr bwMode="auto">
                <a:xfrm>
                  <a:off x="-571" y="3521"/>
                  <a:ext cx="27" cy="15"/>
                </a:xfrm>
                <a:custGeom>
                  <a:avLst/>
                  <a:gdLst/>
                  <a:ahLst/>
                  <a:cxnLst>
                    <a:cxn ang="0">
                      <a:pos x="40" y="31"/>
                    </a:cxn>
                    <a:cxn ang="0">
                      <a:pos x="56" y="0"/>
                    </a:cxn>
                    <a:cxn ang="0">
                      <a:pos x="56" y="0"/>
                    </a:cxn>
                    <a:cxn ang="0">
                      <a:pos x="52" y="0"/>
                    </a:cxn>
                    <a:cxn ang="0">
                      <a:pos x="48" y="0"/>
                    </a:cxn>
                    <a:cxn ang="0">
                      <a:pos x="42" y="0"/>
                    </a:cxn>
                    <a:cxn ang="0">
                      <a:pos x="37" y="2"/>
                    </a:cxn>
                    <a:cxn ang="0">
                      <a:pos x="31" y="2"/>
                    </a:cxn>
                    <a:cxn ang="0">
                      <a:pos x="23" y="4"/>
                    </a:cxn>
                    <a:cxn ang="0">
                      <a:pos x="18" y="8"/>
                    </a:cxn>
                    <a:cxn ang="0">
                      <a:pos x="8" y="16"/>
                    </a:cxn>
                    <a:cxn ang="0">
                      <a:pos x="2" y="21"/>
                    </a:cxn>
                    <a:cxn ang="0">
                      <a:pos x="0" y="27"/>
                    </a:cxn>
                    <a:cxn ang="0">
                      <a:pos x="0" y="29"/>
                    </a:cxn>
                    <a:cxn ang="0">
                      <a:pos x="40" y="31"/>
                    </a:cxn>
                  </a:cxnLst>
                  <a:rect l="0" t="0" r="r" b="b"/>
                  <a:pathLst>
                    <a:path w="56" h="31">
                      <a:moveTo>
                        <a:pt x="40" y="31"/>
                      </a:moveTo>
                      <a:lnTo>
                        <a:pt x="56" y="0"/>
                      </a:lnTo>
                      <a:lnTo>
                        <a:pt x="56" y="0"/>
                      </a:lnTo>
                      <a:lnTo>
                        <a:pt x="52" y="0"/>
                      </a:lnTo>
                      <a:lnTo>
                        <a:pt x="48" y="0"/>
                      </a:lnTo>
                      <a:lnTo>
                        <a:pt x="42" y="0"/>
                      </a:lnTo>
                      <a:lnTo>
                        <a:pt x="37" y="2"/>
                      </a:lnTo>
                      <a:lnTo>
                        <a:pt x="31" y="2"/>
                      </a:lnTo>
                      <a:lnTo>
                        <a:pt x="23" y="4"/>
                      </a:lnTo>
                      <a:lnTo>
                        <a:pt x="18"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16510" name="Freeform 126"/>
                <p:cNvSpPr>
                  <a:spLocks/>
                </p:cNvSpPr>
                <p:nvPr/>
              </p:nvSpPr>
              <p:spPr bwMode="auto">
                <a:xfrm>
                  <a:off x="-611" y="3524"/>
                  <a:ext cx="36" cy="21"/>
                </a:xfrm>
                <a:custGeom>
                  <a:avLst/>
                  <a:gdLst/>
                  <a:ahLst/>
                  <a:cxnLst>
                    <a:cxn ang="0">
                      <a:pos x="42" y="32"/>
                    </a:cxn>
                    <a:cxn ang="0">
                      <a:pos x="73" y="0"/>
                    </a:cxn>
                    <a:cxn ang="0">
                      <a:pos x="69" y="0"/>
                    </a:cxn>
                    <a:cxn ang="0">
                      <a:pos x="63" y="2"/>
                    </a:cxn>
                    <a:cxn ang="0">
                      <a:pos x="56" y="6"/>
                    </a:cxn>
                    <a:cxn ang="0">
                      <a:pos x="44" y="10"/>
                    </a:cxn>
                    <a:cxn ang="0">
                      <a:pos x="33" y="15"/>
                    </a:cxn>
                    <a:cxn ang="0">
                      <a:pos x="21" y="21"/>
                    </a:cxn>
                    <a:cxn ang="0">
                      <a:pos x="12" y="29"/>
                    </a:cxn>
                    <a:cxn ang="0">
                      <a:pos x="4" y="34"/>
                    </a:cxn>
                    <a:cxn ang="0">
                      <a:pos x="0" y="40"/>
                    </a:cxn>
                    <a:cxn ang="0">
                      <a:pos x="4" y="42"/>
                    </a:cxn>
                    <a:cxn ang="0">
                      <a:pos x="10" y="42"/>
                    </a:cxn>
                    <a:cxn ang="0">
                      <a:pos x="18" y="40"/>
                    </a:cxn>
                    <a:cxn ang="0">
                      <a:pos x="27" y="38"/>
                    </a:cxn>
                    <a:cxn ang="0">
                      <a:pos x="33" y="34"/>
                    </a:cxn>
                    <a:cxn ang="0">
                      <a:pos x="40" y="32"/>
                    </a:cxn>
                    <a:cxn ang="0">
                      <a:pos x="42" y="32"/>
                    </a:cxn>
                  </a:cxnLst>
                  <a:rect l="0" t="0" r="r" b="b"/>
                  <a:pathLst>
                    <a:path w="73" h="42">
                      <a:moveTo>
                        <a:pt x="42" y="32"/>
                      </a:moveTo>
                      <a:lnTo>
                        <a:pt x="73" y="0"/>
                      </a:lnTo>
                      <a:lnTo>
                        <a:pt x="69" y="0"/>
                      </a:lnTo>
                      <a:lnTo>
                        <a:pt x="63" y="2"/>
                      </a:lnTo>
                      <a:lnTo>
                        <a:pt x="56" y="6"/>
                      </a:lnTo>
                      <a:lnTo>
                        <a:pt x="44" y="10"/>
                      </a:lnTo>
                      <a:lnTo>
                        <a:pt x="33" y="15"/>
                      </a:lnTo>
                      <a:lnTo>
                        <a:pt x="21" y="21"/>
                      </a:lnTo>
                      <a:lnTo>
                        <a:pt x="12" y="29"/>
                      </a:lnTo>
                      <a:lnTo>
                        <a:pt x="4" y="34"/>
                      </a:lnTo>
                      <a:lnTo>
                        <a:pt x="0" y="40"/>
                      </a:lnTo>
                      <a:lnTo>
                        <a:pt x="4" y="42"/>
                      </a:lnTo>
                      <a:lnTo>
                        <a:pt x="10" y="42"/>
                      </a:lnTo>
                      <a:lnTo>
                        <a:pt x="18" y="40"/>
                      </a:lnTo>
                      <a:lnTo>
                        <a:pt x="27" y="38"/>
                      </a:lnTo>
                      <a:lnTo>
                        <a:pt x="33" y="34"/>
                      </a:lnTo>
                      <a:lnTo>
                        <a:pt x="40" y="32"/>
                      </a:lnTo>
                      <a:lnTo>
                        <a:pt x="42" y="32"/>
                      </a:lnTo>
                      <a:close/>
                    </a:path>
                  </a:pathLst>
                </a:custGeom>
                <a:solidFill>
                  <a:srgbClr val="21BA00"/>
                </a:solidFill>
                <a:ln w="9525">
                  <a:noFill/>
                  <a:round/>
                  <a:headEnd/>
                  <a:tailEnd/>
                </a:ln>
              </p:spPr>
              <p:txBody>
                <a:bodyPr/>
                <a:lstStyle/>
                <a:p>
                  <a:endParaRPr lang="de-DE"/>
                </a:p>
              </p:txBody>
            </p:sp>
            <p:sp>
              <p:nvSpPr>
                <p:cNvPr id="16511" name="Freeform 127"/>
                <p:cNvSpPr>
                  <a:spLocks/>
                </p:cNvSpPr>
                <p:nvPr/>
              </p:nvSpPr>
              <p:spPr bwMode="auto">
                <a:xfrm>
                  <a:off x="-431" y="3531"/>
                  <a:ext cx="464" cy="497"/>
                </a:xfrm>
                <a:custGeom>
                  <a:avLst/>
                  <a:gdLst/>
                  <a:ahLst/>
                  <a:cxnLst>
                    <a:cxn ang="0">
                      <a:pos x="87" y="994"/>
                    </a:cxn>
                    <a:cxn ang="0">
                      <a:pos x="0" y="850"/>
                    </a:cxn>
                    <a:cxn ang="0">
                      <a:pos x="102" y="914"/>
                    </a:cxn>
                    <a:cxn ang="0">
                      <a:pos x="87" y="802"/>
                    </a:cxn>
                    <a:cxn ang="0">
                      <a:pos x="144" y="869"/>
                    </a:cxn>
                    <a:cxn ang="0">
                      <a:pos x="120" y="735"/>
                    </a:cxn>
                    <a:cxn ang="0">
                      <a:pos x="257" y="880"/>
                    </a:cxn>
                    <a:cxn ang="0">
                      <a:pos x="226" y="714"/>
                    </a:cxn>
                    <a:cxn ang="0">
                      <a:pos x="327" y="855"/>
                    </a:cxn>
                    <a:cxn ang="0">
                      <a:pos x="312" y="631"/>
                    </a:cxn>
                    <a:cxn ang="0">
                      <a:pos x="381" y="850"/>
                    </a:cxn>
                    <a:cxn ang="0">
                      <a:pos x="386" y="356"/>
                    </a:cxn>
                    <a:cxn ang="0">
                      <a:pos x="211" y="185"/>
                    </a:cxn>
                    <a:cxn ang="0">
                      <a:pos x="211" y="185"/>
                    </a:cxn>
                    <a:cxn ang="0">
                      <a:pos x="217" y="143"/>
                    </a:cxn>
                    <a:cxn ang="0">
                      <a:pos x="222" y="132"/>
                    </a:cxn>
                    <a:cxn ang="0">
                      <a:pos x="386" y="273"/>
                    </a:cxn>
                    <a:cxn ang="0">
                      <a:pos x="409" y="6"/>
                    </a:cxn>
                    <a:cxn ang="0">
                      <a:pos x="411" y="6"/>
                    </a:cxn>
                    <a:cxn ang="0">
                      <a:pos x="415" y="8"/>
                    </a:cxn>
                    <a:cxn ang="0">
                      <a:pos x="423" y="10"/>
                    </a:cxn>
                    <a:cxn ang="0">
                      <a:pos x="432" y="14"/>
                    </a:cxn>
                    <a:cxn ang="0">
                      <a:pos x="445" y="14"/>
                    </a:cxn>
                    <a:cxn ang="0">
                      <a:pos x="461" y="12"/>
                    </a:cxn>
                    <a:cxn ang="0">
                      <a:pos x="482" y="8"/>
                    </a:cxn>
                    <a:cxn ang="0">
                      <a:pos x="505" y="0"/>
                    </a:cxn>
                    <a:cxn ang="0">
                      <a:pos x="514" y="179"/>
                    </a:cxn>
                    <a:cxn ang="0">
                      <a:pos x="667" y="76"/>
                    </a:cxn>
                    <a:cxn ang="0">
                      <a:pos x="672" y="116"/>
                    </a:cxn>
                    <a:cxn ang="0">
                      <a:pos x="514" y="248"/>
                    </a:cxn>
                    <a:cxn ang="0">
                      <a:pos x="514" y="690"/>
                    </a:cxn>
                    <a:cxn ang="0">
                      <a:pos x="543" y="882"/>
                    </a:cxn>
                    <a:cxn ang="0">
                      <a:pos x="617" y="577"/>
                    </a:cxn>
                    <a:cxn ang="0">
                      <a:pos x="613" y="859"/>
                    </a:cxn>
                    <a:cxn ang="0">
                      <a:pos x="705" y="541"/>
                    </a:cxn>
                    <a:cxn ang="0">
                      <a:pos x="682" y="882"/>
                    </a:cxn>
                    <a:cxn ang="0">
                      <a:pos x="762" y="735"/>
                    </a:cxn>
                    <a:cxn ang="0">
                      <a:pos x="758" y="907"/>
                    </a:cxn>
                    <a:cxn ang="0">
                      <a:pos x="840" y="791"/>
                    </a:cxn>
                    <a:cxn ang="0">
                      <a:pos x="842" y="874"/>
                    </a:cxn>
                    <a:cxn ang="0">
                      <a:pos x="928" y="829"/>
                    </a:cxn>
                    <a:cxn ang="0">
                      <a:pos x="821" y="985"/>
                    </a:cxn>
                    <a:cxn ang="0">
                      <a:pos x="87" y="994"/>
                    </a:cxn>
                  </a:cxnLst>
                  <a:rect l="0" t="0" r="r" b="b"/>
                  <a:pathLst>
                    <a:path w="928" h="994">
                      <a:moveTo>
                        <a:pt x="87" y="994"/>
                      </a:moveTo>
                      <a:lnTo>
                        <a:pt x="0" y="850"/>
                      </a:lnTo>
                      <a:lnTo>
                        <a:pt x="102" y="914"/>
                      </a:lnTo>
                      <a:lnTo>
                        <a:pt x="87" y="802"/>
                      </a:lnTo>
                      <a:lnTo>
                        <a:pt x="144" y="869"/>
                      </a:lnTo>
                      <a:lnTo>
                        <a:pt x="120" y="735"/>
                      </a:lnTo>
                      <a:lnTo>
                        <a:pt x="257" y="880"/>
                      </a:lnTo>
                      <a:lnTo>
                        <a:pt x="226" y="714"/>
                      </a:lnTo>
                      <a:lnTo>
                        <a:pt x="327" y="855"/>
                      </a:lnTo>
                      <a:lnTo>
                        <a:pt x="312" y="631"/>
                      </a:lnTo>
                      <a:lnTo>
                        <a:pt x="381" y="850"/>
                      </a:lnTo>
                      <a:lnTo>
                        <a:pt x="386" y="356"/>
                      </a:lnTo>
                      <a:lnTo>
                        <a:pt x="211" y="185"/>
                      </a:lnTo>
                      <a:lnTo>
                        <a:pt x="211" y="185"/>
                      </a:lnTo>
                      <a:lnTo>
                        <a:pt x="217" y="143"/>
                      </a:lnTo>
                      <a:lnTo>
                        <a:pt x="222" y="132"/>
                      </a:lnTo>
                      <a:lnTo>
                        <a:pt x="386" y="273"/>
                      </a:lnTo>
                      <a:lnTo>
                        <a:pt x="409" y="6"/>
                      </a:lnTo>
                      <a:lnTo>
                        <a:pt x="411" y="6"/>
                      </a:lnTo>
                      <a:lnTo>
                        <a:pt x="415" y="8"/>
                      </a:lnTo>
                      <a:lnTo>
                        <a:pt x="423" y="10"/>
                      </a:lnTo>
                      <a:lnTo>
                        <a:pt x="432" y="14"/>
                      </a:lnTo>
                      <a:lnTo>
                        <a:pt x="445" y="14"/>
                      </a:lnTo>
                      <a:lnTo>
                        <a:pt x="461" y="12"/>
                      </a:lnTo>
                      <a:lnTo>
                        <a:pt x="482" y="8"/>
                      </a:lnTo>
                      <a:lnTo>
                        <a:pt x="505" y="0"/>
                      </a:lnTo>
                      <a:lnTo>
                        <a:pt x="514" y="179"/>
                      </a:lnTo>
                      <a:lnTo>
                        <a:pt x="667" y="76"/>
                      </a:lnTo>
                      <a:lnTo>
                        <a:pt x="672" y="116"/>
                      </a:lnTo>
                      <a:lnTo>
                        <a:pt x="514" y="248"/>
                      </a:lnTo>
                      <a:lnTo>
                        <a:pt x="514" y="690"/>
                      </a:lnTo>
                      <a:lnTo>
                        <a:pt x="543" y="882"/>
                      </a:lnTo>
                      <a:lnTo>
                        <a:pt x="617" y="577"/>
                      </a:lnTo>
                      <a:lnTo>
                        <a:pt x="613" y="859"/>
                      </a:lnTo>
                      <a:lnTo>
                        <a:pt x="705" y="541"/>
                      </a:lnTo>
                      <a:lnTo>
                        <a:pt x="682" y="882"/>
                      </a:lnTo>
                      <a:lnTo>
                        <a:pt x="762" y="735"/>
                      </a:lnTo>
                      <a:lnTo>
                        <a:pt x="758" y="907"/>
                      </a:lnTo>
                      <a:lnTo>
                        <a:pt x="840" y="791"/>
                      </a:lnTo>
                      <a:lnTo>
                        <a:pt x="842" y="874"/>
                      </a:lnTo>
                      <a:lnTo>
                        <a:pt x="928" y="829"/>
                      </a:lnTo>
                      <a:lnTo>
                        <a:pt x="821" y="985"/>
                      </a:lnTo>
                      <a:lnTo>
                        <a:pt x="87" y="994"/>
                      </a:lnTo>
                      <a:close/>
                    </a:path>
                  </a:pathLst>
                </a:custGeom>
                <a:solidFill>
                  <a:srgbClr val="000000"/>
                </a:solidFill>
                <a:ln w="9525">
                  <a:noFill/>
                  <a:round/>
                  <a:headEnd/>
                  <a:tailEnd/>
                </a:ln>
              </p:spPr>
              <p:txBody>
                <a:bodyPr/>
                <a:lstStyle/>
                <a:p>
                  <a:endParaRPr lang="de-DE"/>
                </a:p>
              </p:txBody>
            </p:sp>
            <p:sp>
              <p:nvSpPr>
                <p:cNvPr id="16512" name="Freeform 128"/>
                <p:cNvSpPr>
                  <a:spLocks/>
                </p:cNvSpPr>
                <p:nvPr/>
              </p:nvSpPr>
              <p:spPr bwMode="auto">
                <a:xfrm>
                  <a:off x="-260" y="3926"/>
                  <a:ext cx="16" cy="86"/>
                </a:xfrm>
                <a:custGeom>
                  <a:avLst/>
                  <a:gdLst/>
                  <a:ahLst/>
                  <a:cxnLst>
                    <a:cxn ang="0">
                      <a:pos x="28" y="163"/>
                    </a:cxn>
                    <a:cxn ang="0">
                      <a:pos x="0" y="0"/>
                    </a:cxn>
                    <a:cxn ang="0">
                      <a:pos x="0" y="110"/>
                    </a:cxn>
                    <a:cxn ang="0">
                      <a:pos x="13" y="173"/>
                    </a:cxn>
                    <a:cxn ang="0">
                      <a:pos x="30" y="173"/>
                    </a:cxn>
                    <a:cxn ang="0">
                      <a:pos x="28" y="163"/>
                    </a:cxn>
                  </a:cxnLst>
                  <a:rect l="0" t="0" r="r" b="b"/>
                  <a:pathLst>
                    <a:path w="30" h="173">
                      <a:moveTo>
                        <a:pt x="28" y="163"/>
                      </a:moveTo>
                      <a:lnTo>
                        <a:pt x="0" y="0"/>
                      </a:lnTo>
                      <a:lnTo>
                        <a:pt x="0" y="110"/>
                      </a:lnTo>
                      <a:lnTo>
                        <a:pt x="13" y="173"/>
                      </a:lnTo>
                      <a:lnTo>
                        <a:pt x="30" y="173"/>
                      </a:lnTo>
                      <a:lnTo>
                        <a:pt x="28" y="163"/>
                      </a:lnTo>
                      <a:close/>
                    </a:path>
                  </a:pathLst>
                </a:custGeom>
                <a:solidFill>
                  <a:srgbClr val="00FF59"/>
                </a:solidFill>
                <a:ln w="9525">
                  <a:noFill/>
                  <a:round/>
                  <a:headEnd/>
                  <a:tailEnd/>
                </a:ln>
              </p:spPr>
              <p:txBody>
                <a:bodyPr/>
                <a:lstStyle/>
                <a:p>
                  <a:endParaRPr lang="de-DE"/>
                </a:p>
              </p:txBody>
            </p:sp>
            <p:sp>
              <p:nvSpPr>
                <p:cNvPr id="16513" name="Freeform 129"/>
                <p:cNvSpPr>
                  <a:spLocks/>
                </p:cNvSpPr>
                <p:nvPr/>
              </p:nvSpPr>
              <p:spPr bwMode="auto">
                <a:xfrm>
                  <a:off x="-406" y="3923"/>
                  <a:ext cx="143" cy="95"/>
                </a:xfrm>
                <a:custGeom>
                  <a:avLst/>
                  <a:gdLst/>
                  <a:ahLst/>
                  <a:cxnLst>
                    <a:cxn ang="0">
                      <a:pos x="288" y="181"/>
                    </a:cxn>
                    <a:cxn ang="0">
                      <a:pos x="210" y="17"/>
                    </a:cxn>
                    <a:cxn ang="0">
                      <a:pos x="238" y="175"/>
                    </a:cxn>
                    <a:cxn ang="0">
                      <a:pos x="168" y="86"/>
                    </a:cxn>
                    <a:cxn ang="0">
                      <a:pos x="95" y="0"/>
                    </a:cxn>
                    <a:cxn ang="0">
                      <a:pos x="128" y="169"/>
                    </a:cxn>
                    <a:cxn ang="0">
                      <a:pos x="63" y="84"/>
                    </a:cxn>
                    <a:cxn ang="0">
                      <a:pos x="71" y="169"/>
                    </a:cxn>
                    <a:cxn ang="0">
                      <a:pos x="0" y="126"/>
                    </a:cxn>
                    <a:cxn ang="0">
                      <a:pos x="53" y="190"/>
                    </a:cxn>
                    <a:cxn ang="0">
                      <a:pos x="288" y="181"/>
                    </a:cxn>
                  </a:cxnLst>
                  <a:rect l="0" t="0" r="r" b="b"/>
                  <a:pathLst>
                    <a:path w="288" h="190">
                      <a:moveTo>
                        <a:pt x="288" y="181"/>
                      </a:moveTo>
                      <a:lnTo>
                        <a:pt x="210" y="17"/>
                      </a:lnTo>
                      <a:lnTo>
                        <a:pt x="238" y="175"/>
                      </a:lnTo>
                      <a:lnTo>
                        <a:pt x="168" y="86"/>
                      </a:lnTo>
                      <a:lnTo>
                        <a:pt x="95" y="0"/>
                      </a:lnTo>
                      <a:lnTo>
                        <a:pt x="128" y="169"/>
                      </a:lnTo>
                      <a:lnTo>
                        <a:pt x="63" y="84"/>
                      </a:lnTo>
                      <a:lnTo>
                        <a:pt x="71" y="169"/>
                      </a:lnTo>
                      <a:lnTo>
                        <a:pt x="0" y="126"/>
                      </a:lnTo>
                      <a:lnTo>
                        <a:pt x="53" y="190"/>
                      </a:lnTo>
                      <a:lnTo>
                        <a:pt x="288" y="181"/>
                      </a:lnTo>
                      <a:close/>
                    </a:path>
                  </a:pathLst>
                </a:custGeom>
                <a:solidFill>
                  <a:srgbClr val="00FF59"/>
                </a:solidFill>
                <a:ln w="9525">
                  <a:noFill/>
                  <a:round/>
                  <a:headEnd/>
                  <a:tailEnd/>
                </a:ln>
              </p:spPr>
              <p:txBody>
                <a:bodyPr/>
                <a:lstStyle/>
                <a:p>
                  <a:endParaRPr lang="de-DE"/>
                </a:p>
              </p:txBody>
            </p:sp>
            <p:sp>
              <p:nvSpPr>
                <p:cNvPr id="16514" name="Freeform 130"/>
                <p:cNvSpPr>
                  <a:spLocks/>
                </p:cNvSpPr>
                <p:nvPr/>
              </p:nvSpPr>
              <p:spPr bwMode="auto">
                <a:xfrm>
                  <a:off x="-155" y="3876"/>
                  <a:ext cx="64" cy="137"/>
                </a:xfrm>
                <a:custGeom>
                  <a:avLst/>
                  <a:gdLst/>
                  <a:ahLst/>
                  <a:cxnLst>
                    <a:cxn ang="0">
                      <a:pos x="0" y="274"/>
                    </a:cxn>
                    <a:cxn ang="0">
                      <a:pos x="0" y="234"/>
                    </a:cxn>
                    <a:cxn ang="0">
                      <a:pos x="40" y="74"/>
                    </a:cxn>
                    <a:cxn ang="0">
                      <a:pos x="54" y="249"/>
                    </a:cxn>
                    <a:cxn ang="0">
                      <a:pos x="128" y="0"/>
                    </a:cxn>
                    <a:cxn ang="0">
                      <a:pos x="103" y="274"/>
                    </a:cxn>
                    <a:cxn ang="0">
                      <a:pos x="0" y="274"/>
                    </a:cxn>
                  </a:cxnLst>
                  <a:rect l="0" t="0" r="r" b="b"/>
                  <a:pathLst>
                    <a:path w="128" h="274">
                      <a:moveTo>
                        <a:pt x="0" y="274"/>
                      </a:moveTo>
                      <a:lnTo>
                        <a:pt x="0" y="234"/>
                      </a:lnTo>
                      <a:lnTo>
                        <a:pt x="40" y="74"/>
                      </a:lnTo>
                      <a:lnTo>
                        <a:pt x="54" y="249"/>
                      </a:lnTo>
                      <a:lnTo>
                        <a:pt x="128" y="0"/>
                      </a:lnTo>
                      <a:lnTo>
                        <a:pt x="103" y="274"/>
                      </a:lnTo>
                      <a:lnTo>
                        <a:pt x="0" y="274"/>
                      </a:lnTo>
                      <a:close/>
                    </a:path>
                  </a:pathLst>
                </a:custGeom>
                <a:solidFill>
                  <a:srgbClr val="00FF59"/>
                </a:solidFill>
                <a:ln w="9525">
                  <a:noFill/>
                  <a:round/>
                  <a:headEnd/>
                  <a:tailEnd/>
                </a:ln>
              </p:spPr>
              <p:txBody>
                <a:bodyPr/>
                <a:lstStyle/>
                <a:p>
                  <a:endParaRPr lang="de-DE"/>
                </a:p>
              </p:txBody>
            </p:sp>
            <p:sp>
              <p:nvSpPr>
                <p:cNvPr id="16515" name="Freeform 131"/>
                <p:cNvSpPr>
                  <a:spLocks/>
                </p:cNvSpPr>
                <p:nvPr/>
              </p:nvSpPr>
              <p:spPr bwMode="auto">
                <a:xfrm>
                  <a:off x="-96" y="3945"/>
                  <a:ext cx="35" cy="68"/>
                </a:xfrm>
                <a:custGeom>
                  <a:avLst/>
                  <a:gdLst/>
                  <a:ahLst/>
                  <a:cxnLst>
                    <a:cxn ang="0">
                      <a:pos x="0" y="137"/>
                    </a:cxn>
                    <a:cxn ang="0">
                      <a:pos x="67" y="0"/>
                    </a:cxn>
                    <a:cxn ang="0">
                      <a:pos x="71" y="135"/>
                    </a:cxn>
                    <a:cxn ang="0">
                      <a:pos x="0" y="137"/>
                    </a:cxn>
                  </a:cxnLst>
                  <a:rect l="0" t="0" r="r" b="b"/>
                  <a:pathLst>
                    <a:path w="71" h="137">
                      <a:moveTo>
                        <a:pt x="0" y="137"/>
                      </a:moveTo>
                      <a:lnTo>
                        <a:pt x="67" y="0"/>
                      </a:lnTo>
                      <a:lnTo>
                        <a:pt x="71" y="135"/>
                      </a:lnTo>
                      <a:lnTo>
                        <a:pt x="0" y="137"/>
                      </a:lnTo>
                      <a:close/>
                    </a:path>
                  </a:pathLst>
                </a:custGeom>
                <a:solidFill>
                  <a:srgbClr val="00FF59"/>
                </a:solidFill>
                <a:ln w="9525">
                  <a:noFill/>
                  <a:round/>
                  <a:headEnd/>
                  <a:tailEnd/>
                </a:ln>
              </p:spPr>
              <p:txBody>
                <a:bodyPr/>
                <a:lstStyle/>
                <a:p>
                  <a:endParaRPr lang="de-DE"/>
                </a:p>
              </p:txBody>
            </p:sp>
            <p:sp>
              <p:nvSpPr>
                <p:cNvPr id="16516" name="Freeform 132"/>
                <p:cNvSpPr>
                  <a:spLocks/>
                </p:cNvSpPr>
                <p:nvPr/>
              </p:nvSpPr>
              <p:spPr bwMode="auto">
                <a:xfrm>
                  <a:off x="-53" y="3961"/>
                  <a:ext cx="32" cy="51"/>
                </a:xfrm>
                <a:custGeom>
                  <a:avLst/>
                  <a:gdLst/>
                  <a:ahLst/>
                  <a:cxnLst>
                    <a:cxn ang="0">
                      <a:pos x="0" y="103"/>
                    </a:cxn>
                    <a:cxn ang="0">
                      <a:pos x="65" y="0"/>
                    </a:cxn>
                    <a:cxn ang="0">
                      <a:pos x="53" y="99"/>
                    </a:cxn>
                    <a:cxn ang="0">
                      <a:pos x="0" y="103"/>
                    </a:cxn>
                  </a:cxnLst>
                  <a:rect l="0" t="0" r="r" b="b"/>
                  <a:pathLst>
                    <a:path w="65" h="103">
                      <a:moveTo>
                        <a:pt x="0" y="103"/>
                      </a:moveTo>
                      <a:lnTo>
                        <a:pt x="65" y="0"/>
                      </a:lnTo>
                      <a:lnTo>
                        <a:pt x="53" y="99"/>
                      </a:lnTo>
                      <a:lnTo>
                        <a:pt x="0" y="103"/>
                      </a:lnTo>
                      <a:close/>
                    </a:path>
                  </a:pathLst>
                </a:custGeom>
                <a:solidFill>
                  <a:srgbClr val="00FF59"/>
                </a:solidFill>
                <a:ln w="9525">
                  <a:noFill/>
                  <a:round/>
                  <a:headEnd/>
                  <a:tailEnd/>
                </a:ln>
              </p:spPr>
              <p:txBody>
                <a:bodyPr/>
                <a:lstStyle/>
                <a:p>
                  <a:endParaRPr lang="de-DE"/>
                </a:p>
              </p:txBody>
            </p:sp>
            <p:sp>
              <p:nvSpPr>
                <p:cNvPr id="16517" name="Freeform 133"/>
                <p:cNvSpPr>
                  <a:spLocks/>
                </p:cNvSpPr>
                <p:nvPr/>
              </p:nvSpPr>
              <p:spPr bwMode="auto">
                <a:xfrm>
                  <a:off x="-17" y="3971"/>
                  <a:ext cx="21" cy="32"/>
                </a:xfrm>
                <a:custGeom>
                  <a:avLst/>
                  <a:gdLst/>
                  <a:ahLst/>
                  <a:cxnLst>
                    <a:cxn ang="0">
                      <a:pos x="0" y="65"/>
                    </a:cxn>
                    <a:cxn ang="0">
                      <a:pos x="11" y="29"/>
                    </a:cxn>
                    <a:cxn ang="0">
                      <a:pos x="41" y="0"/>
                    </a:cxn>
                    <a:cxn ang="0">
                      <a:pos x="32" y="25"/>
                    </a:cxn>
                    <a:cxn ang="0">
                      <a:pos x="0" y="65"/>
                    </a:cxn>
                  </a:cxnLst>
                  <a:rect l="0" t="0" r="r" b="b"/>
                  <a:pathLst>
                    <a:path w="41" h="65">
                      <a:moveTo>
                        <a:pt x="0" y="65"/>
                      </a:moveTo>
                      <a:lnTo>
                        <a:pt x="11" y="29"/>
                      </a:lnTo>
                      <a:lnTo>
                        <a:pt x="41" y="0"/>
                      </a:lnTo>
                      <a:lnTo>
                        <a:pt x="32" y="25"/>
                      </a:lnTo>
                      <a:lnTo>
                        <a:pt x="0" y="65"/>
                      </a:lnTo>
                      <a:close/>
                    </a:path>
                  </a:pathLst>
                </a:custGeom>
                <a:solidFill>
                  <a:srgbClr val="00FF59"/>
                </a:solidFill>
                <a:ln w="9525">
                  <a:noFill/>
                  <a:round/>
                  <a:headEnd/>
                  <a:tailEnd/>
                </a:ln>
              </p:spPr>
              <p:txBody>
                <a:bodyPr/>
                <a:lstStyle/>
                <a:p>
                  <a:endParaRPr lang="de-DE"/>
                </a:p>
              </p:txBody>
            </p:sp>
            <p:sp>
              <p:nvSpPr>
                <p:cNvPr id="16518" name="Freeform 134"/>
                <p:cNvSpPr>
                  <a:spLocks/>
                </p:cNvSpPr>
                <p:nvPr/>
              </p:nvSpPr>
              <p:spPr bwMode="auto">
                <a:xfrm>
                  <a:off x="-240" y="3561"/>
                  <a:ext cx="24" cy="452"/>
                </a:xfrm>
                <a:custGeom>
                  <a:avLst/>
                  <a:gdLst/>
                  <a:ahLst/>
                  <a:cxnLst>
                    <a:cxn ang="0">
                      <a:pos x="0" y="905"/>
                    </a:cxn>
                    <a:cxn ang="0">
                      <a:pos x="34" y="0"/>
                    </a:cxn>
                    <a:cxn ang="0">
                      <a:pos x="36" y="0"/>
                    </a:cxn>
                    <a:cxn ang="0">
                      <a:pos x="38" y="2"/>
                    </a:cxn>
                    <a:cxn ang="0">
                      <a:pos x="42" y="4"/>
                    </a:cxn>
                    <a:cxn ang="0">
                      <a:pos x="47" y="0"/>
                    </a:cxn>
                    <a:cxn ang="0">
                      <a:pos x="43" y="905"/>
                    </a:cxn>
                    <a:cxn ang="0">
                      <a:pos x="0" y="905"/>
                    </a:cxn>
                  </a:cxnLst>
                  <a:rect l="0" t="0" r="r" b="b"/>
                  <a:pathLst>
                    <a:path w="47" h="905">
                      <a:moveTo>
                        <a:pt x="0" y="905"/>
                      </a:moveTo>
                      <a:lnTo>
                        <a:pt x="34" y="0"/>
                      </a:lnTo>
                      <a:lnTo>
                        <a:pt x="36" y="0"/>
                      </a:lnTo>
                      <a:lnTo>
                        <a:pt x="38" y="2"/>
                      </a:lnTo>
                      <a:lnTo>
                        <a:pt x="42" y="4"/>
                      </a:lnTo>
                      <a:lnTo>
                        <a:pt x="47" y="0"/>
                      </a:lnTo>
                      <a:lnTo>
                        <a:pt x="43" y="905"/>
                      </a:lnTo>
                      <a:lnTo>
                        <a:pt x="0" y="905"/>
                      </a:lnTo>
                      <a:close/>
                    </a:path>
                  </a:pathLst>
                </a:custGeom>
                <a:solidFill>
                  <a:srgbClr val="875900"/>
                </a:solidFill>
                <a:ln w="9525">
                  <a:noFill/>
                  <a:round/>
                  <a:headEnd/>
                  <a:tailEnd/>
                </a:ln>
              </p:spPr>
              <p:txBody>
                <a:bodyPr/>
                <a:lstStyle/>
                <a:p>
                  <a:endParaRPr lang="de-DE"/>
                </a:p>
              </p:txBody>
            </p:sp>
            <p:sp>
              <p:nvSpPr>
                <p:cNvPr id="16519" name="Freeform 135"/>
                <p:cNvSpPr>
                  <a:spLocks/>
                </p:cNvSpPr>
                <p:nvPr/>
              </p:nvSpPr>
              <p:spPr bwMode="auto">
                <a:xfrm>
                  <a:off x="-212" y="3549"/>
                  <a:ext cx="18" cy="463"/>
                </a:xfrm>
                <a:custGeom>
                  <a:avLst/>
                  <a:gdLst/>
                  <a:ahLst/>
                  <a:cxnLst>
                    <a:cxn ang="0">
                      <a:pos x="0" y="927"/>
                    </a:cxn>
                    <a:cxn ang="0">
                      <a:pos x="15" y="1"/>
                    </a:cxn>
                    <a:cxn ang="0">
                      <a:pos x="15" y="3"/>
                    </a:cxn>
                    <a:cxn ang="0">
                      <a:pos x="21" y="5"/>
                    </a:cxn>
                    <a:cxn ang="0">
                      <a:pos x="27" y="3"/>
                    </a:cxn>
                    <a:cxn ang="0">
                      <a:pos x="34" y="0"/>
                    </a:cxn>
                    <a:cxn ang="0">
                      <a:pos x="36" y="927"/>
                    </a:cxn>
                    <a:cxn ang="0">
                      <a:pos x="0" y="927"/>
                    </a:cxn>
                  </a:cxnLst>
                  <a:rect l="0" t="0" r="r" b="b"/>
                  <a:pathLst>
                    <a:path w="36" h="927">
                      <a:moveTo>
                        <a:pt x="0" y="927"/>
                      </a:moveTo>
                      <a:lnTo>
                        <a:pt x="15" y="1"/>
                      </a:lnTo>
                      <a:lnTo>
                        <a:pt x="15" y="3"/>
                      </a:lnTo>
                      <a:lnTo>
                        <a:pt x="21" y="5"/>
                      </a:lnTo>
                      <a:lnTo>
                        <a:pt x="27" y="3"/>
                      </a:lnTo>
                      <a:lnTo>
                        <a:pt x="34" y="0"/>
                      </a:lnTo>
                      <a:lnTo>
                        <a:pt x="36" y="927"/>
                      </a:lnTo>
                      <a:lnTo>
                        <a:pt x="0" y="927"/>
                      </a:lnTo>
                      <a:close/>
                    </a:path>
                  </a:pathLst>
                </a:custGeom>
                <a:solidFill>
                  <a:srgbClr val="875900"/>
                </a:solidFill>
                <a:ln w="9525">
                  <a:noFill/>
                  <a:round/>
                  <a:headEnd/>
                  <a:tailEnd/>
                </a:ln>
              </p:spPr>
              <p:txBody>
                <a:bodyPr/>
                <a:lstStyle/>
                <a:p>
                  <a:endParaRPr lang="de-DE"/>
                </a:p>
              </p:txBody>
            </p:sp>
            <p:sp>
              <p:nvSpPr>
                <p:cNvPr id="16520" name="Freeform 136"/>
                <p:cNvSpPr>
                  <a:spLocks/>
                </p:cNvSpPr>
                <p:nvPr/>
              </p:nvSpPr>
              <p:spPr bwMode="auto">
                <a:xfrm>
                  <a:off x="-189" y="3538"/>
                  <a:ext cx="17" cy="473"/>
                </a:xfrm>
                <a:custGeom>
                  <a:avLst/>
                  <a:gdLst/>
                  <a:ahLst/>
                  <a:cxnLst>
                    <a:cxn ang="0">
                      <a:pos x="7" y="944"/>
                    </a:cxn>
                    <a:cxn ang="0">
                      <a:pos x="0" y="7"/>
                    </a:cxn>
                    <a:cxn ang="0">
                      <a:pos x="13" y="0"/>
                    </a:cxn>
                    <a:cxn ang="0">
                      <a:pos x="19" y="719"/>
                    </a:cxn>
                    <a:cxn ang="0">
                      <a:pos x="34" y="940"/>
                    </a:cxn>
                    <a:cxn ang="0">
                      <a:pos x="7" y="944"/>
                    </a:cxn>
                  </a:cxnLst>
                  <a:rect l="0" t="0" r="r" b="b"/>
                  <a:pathLst>
                    <a:path w="34" h="944">
                      <a:moveTo>
                        <a:pt x="7" y="944"/>
                      </a:moveTo>
                      <a:lnTo>
                        <a:pt x="0" y="7"/>
                      </a:lnTo>
                      <a:lnTo>
                        <a:pt x="13" y="0"/>
                      </a:lnTo>
                      <a:lnTo>
                        <a:pt x="19" y="719"/>
                      </a:lnTo>
                      <a:lnTo>
                        <a:pt x="34" y="940"/>
                      </a:lnTo>
                      <a:lnTo>
                        <a:pt x="7" y="944"/>
                      </a:lnTo>
                      <a:close/>
                    </a:path>
                  </a:pathLst>
                </a:custGeom>
                <a:solidFill>
                  <a:srgbClr val="875900"/>
                </a:solidFill>
                <a:ln w="9525">
                  <a:noFill/>
                  <a:round/>
                  <a:headEnd/>
                  <a:tailEnd/>
                </a:ln>
              </p:spPr>
              <p:txBody>
                <a:bodyPr/>
                <a:lstStyle/>
                <a:p>
                  <a:endParaRPr lang="de-DE"/>
                </a:p>
              </p:txBody>
            </p:sp>
            <p:sp>
              <p:nvSpPr>
                <p:cNvPr id="16521" name="Freeform 137"/>
                <p:cNvSpPr>
                  <a:spLocks/>
                </p:cNvSpPr>
                <p:nvPr/>
              </p:nvSpPr>
              <p:spPr bwMode="auto">
                <a:xfrm>
                  <a:off x="-172" y="3579"/>
                  <a:ext cx="69" cy="64"/>
                </a:xfrm>
                <a:custGeom>
                  <a:avLst/>
                  <a:gdLst/>
                  <a:ahLst/>
                  <a:cxnLst>
                    <a:cxn ang="0">
                      <a:pos x="4" y="103"/>
                    </a:cxn>
                    <a:cxn ang="0">
                      <a:pos x="137" y="0"/>
                    </a:cxn>
                    <a:cxn ang="0">
                      <a:pos x="137" y="10"/>
                    </a:cxn>
                    <a:cxn ang="0">
                      <a:pos x="0" y="128"/>
                    </a:cxn>
                    <a:cxn ang="0">
                      <a:pos x="4" y="103"/>
                    </a:cxn>
                  </a:cxnLst>
                  <a:rect l="0" t="0" r="r" b="b"/>
                  <a:pathLst>
                    <a:path w="137" h="128">
                      <a:moveTo>
                        <a:pt x="4" y="103"/>
                      </a:moveTo>
                      <a:lnTo>
                        <a:pt x="137" y="0"/>
                      </a:lnTo>
                      <a:lnTo>
                        <a:pt x="137" y="10"/>
                      </a:lnTo>
                      <a:lnTo>
                        <a:pt x="0" y="128"/>
                      </a:lnTo>
                      <a:lnTo>
                        <a:pt x="4" y="103"/>
                      </a:lnTo>
                      <a:close/>
                    </a:path>
                  </a:pathLst>
                </a:custGeom>
                <a:solidFill>
                  <a:srgbClr val="875900"/>
                </a:solidFill>
                <a:ln w="9525">
                  <a:noFill/>
                  <a:round/>
                  <a:headEnd/>
                  <a:tailEnd/>
                </a:ln>
              </p:spPr>
              <p:txBody>
                <a:bodyPr/>
                <a:lstStyle/>
                <a:p>
                  <a:endParaRPr lang="de-DE"/>
                </a:p>
              </p:txBody>
            </p:sp>
            <p:sp>
              <p:nvSpPr>
                <p:cNvPr id="16522" name="Freeform 138"/>
                <p:cNvSpPr>
                  <a:spLocks/>
                </p:cNvSpPr>
                <p:nvPr/>
              </p:nvSpPr>
              <p:spPr bwMode="auto">
                <a:xfrm>
                  <a:off x="-318" y="3609"/>
                  <a:ext cx="78" cy="84"/>
                </a:xfrm>
                <a:custGeom>
                  <a:avLst/>
                  <a:gdLst/>
                  <a:ahLst/>
                  <a:cxnLst>
                    <a:cxn ang="0">
                      <a:pos x="157" y="170"/>
                    </a:cxn>
                    <a:cxn ang="0">
                      <a:pos x="155" y="132"/>
                    </a:cxn>
                    <a:cxn ang="0">
                      <a:pos x="6" y="0"/>
                    </a:cxn>
                    <a:cxn ang="0">
                      <a:pos x="0" y="27"/>
                    </a:cxn>
                    <a:cxn ang="0">
                      <a:pos x="157" y="170"/>
                    </a:cxn>
                  </a:cxnLst>
                  <a:rect l="0" t="0" r="r" b="b"/>
                  <a:pathLst>
                    <a:path w="157" h="170">
                      <a:moveTo>
                        <a:pt x="157" y="170"/>
                      </a:moveTo>
                      <a:lnTo>
                        <a:pt x="155" y="132"/>
                      </a:lnTo>
                      <a:lnTo>
                        <a:pt x="6" y="0"/>
                      </a:lnTo>
                      <a:lnTo>
                        <a:pt x="0" y="27"/>
                      </a:lnTo>
                      <a:lnTo>
                        <a:pt x="157" y="170"/>
                      </a:lnTo>
                      <a:close/>
                    </a:path>
                  </a:pathLst>
                </a:custGeom>
                <a:solidFill>
                  <a:srgbClr val="875900"/>
                </a:solidFill>
                <a:ln w="9525">
                  <a:noFill/>
                  <a:round/>
                  <a:headEnd/>
                  <a:tailEnd/>
                </a:ln>
              </p:spPr>
              <p:txBody>
                <a:bodyPr/>
                <a:lstStyle/>
                <a:p>
                  <a:endParaRPr lang="de-DE"/>
                </a:p>
              </p:txBody>
            </p:sp>
            <p:sp>
              <p:nvSpPr>
                <p:cNvPr id="16523" name="Freeform 139"/>
                <p:cNvSpPr>
                  <a:spLocks/>
                </p:cNvSpPr>
                <p:nvPr/>
              </p:nvSpPr>
              <p:spPr bwMode="auto">
                <a:xfrm>
                  <a:off x="-553" y="3554"/>
                  <a:ext cx="230" cy="185"/>
                </a:xfrm>
                <a:custGeom>
                  <a:avLst/>
                  <a:gdLst/>
                  <a:ahLst/>
                  <a:cxnLst>
                    <a:cxn ang="0">
                      <a:pos x="442" y="268"/>
                    </a:cxn>
                    <a:cxn ang="0">
                      <a:pos x="434" y="276"/>
                    </a:cxn>
                    <a:cxn ang="0">
                      <a:pos x="415" y="295"/>
                    </a:cxn>
                    <a:cxn ang="0">
                      <a:pos x="383" y="318"/>
                    </a:cxn>
                    <a:cxn ang="0">
                      <a:pos x="343" y="337"/>
                    </a:cxn>
                    <a:cxn ang="0">
                      <a:pos x="226" y="366"/>
                    </a:cxn>
                    <a:cxn ang="0">
                      <a:pos x="230" y="347"/>
                    </a:cxn>
                    <a:cxn ang="0">
                      <a:pos x="240" y="316"/>
                    </a:cxn>
                    <a:cxn ang="0">
                      <a:pos x="247" y="280"/>
                    </a:cxn>
                    <a:cxn ang="0">
                      <a:pos x="251" y="259"/>
                    </a:cxn>
                    <a:cxn ang="0">
                      <a:pos x="255"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61" y="162"/>
                    </a:cxn>
                    <a:cxn ang="0">
                      <a:pos x="40" y="150"/>
                    </a:cxn>
                    <a:cxn ang="0">
                      <a:pos x="30" y="145"/>
                    </a:cxn>
                    <a:cxn ang="0">
                      <a:pos x="19" y="133"/>
                    </a:cxn>
                    <a:cxn ang="0">
                      <a:pos x="5" y="112"/>
                    </a:cxn>
                    <a:cxn ang="0">
                      <a:pos x="3" y="97"/>
                    </a:cxn>
                    <a:cxn ang="0">
                      <a:pos x="24"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6" y="8"/>
                    </a:cxn>
                    <a:cxn ang="0">
                      <a:pos x="364" y="13"/>
                    </a:cxn>
                    <a:cxn ang="0">
                      <a:pos x="381" y="27"/>
                    </a:cxn>
                    <a:cxn ang="0">
                      <a:pos x="404" y="49"/>
                    </a:cxn>
                    <a:cxn ang="0">
                      <a:pos x="428" y="78"/>
                    </a:cxn>
                    <a:cxn ang="0">
                      <a:pos x="461" y="95"/>
                    </a:cxn>
                  </a:cxnLst>
                  <a:rect l="0" t="0" r="r" b="b"/>
                  <a:pathLst>
                    <a:path w="461" h="369">
                      <a:moveTo>
                        <a:pt x="447" y="126"/>
                      </a:moveTo>
                      <a:lnTo>
                        <a:pt x="442" y="268"/>
                      </a:lnTo>
                      <a:lnTo>
                        <a:pt x="440" y="270"/>
                      </a:lnTo>
                      <a:lnTo>
                        <a:pt x="434" y="276"/>
                      </a:lnTo>
                      <a:lnTo>
                        <a:pt x="426" y="286"/>
                      </a:lnTo>
                      <a:lnTo>
                        <a:pt x="415" y="295"/>
                      </a:lnTo>
                      <a:lnTo>
                        <a:pt x="400" y="305"/>
                      </a:lnTo>
                      <a:lnTo>
                        <a:pt x="383" y="318"/>
                      </a:lnTo>
                      <a:lnTo>
                        <a:pt x="364" y="327"/>
                      </a:lnTo>
                      <a:lnTo>
                        <a:pt x="343" y="337"/>
                      </a:lnTo>
                      <a:lnTo>
                        <a:pt x="224" y="369"/>
                      </a:lnTo>
                      <a:lnTo>
                        <a:pt x="226" y="366"/>
                      </a:lnTo>
                      <a:lnTo>
                        <a:pt x="228" y="358"/>
                      </a:lnTo>
                      <a:lnTo>
                        <a:pt x="230" y="347"/>
                      </a:lnTo>
                      <a:lnTo>
                        <a:pt x="234" y="331"/>
                      </a:lnTo>
                      <a:lnTo>
                        <a:pt x="240" y="316"/>
                      </a:lnTo>
                      <a:lnTo>
                        <a:pt x="244" y="297"/>
                      </a:lnTo>
                      <a:lnTo>
                        <a:pt x="247" y="280"/>
                      </a:lnTo>
                      <a:lnTo>
                        <a:pt x="249" y="263"/>
                      </a:lnTo>
                      <a:lnTo>
                        <a:pt x="251" y="259"/>
                      </a:lnTo>
                      <a:lnTo>
                        <a:pt x="251" y="249"/>
                      </a:lnTo>
                      <a:lnTo>
                        <a:pt x="255" y="236"/>
                      </a:lnTo>
                      <a:lnTo>
                        <a:pt x="257" y="219"/>
                      </a:lnTo>
                      <a:lnTo>
                        <a:pt x="263" y="204"/>
                      </a:lnTo>
                      <a:lnTo>
                        <a:pt x="268" y="187"/>
                      </a:lnTo>
                      <a:lnTo>
                        <a:pt x="276" y="173"/>
                      </a:lnTo>
                      <a:lnTo>
                        <a:pt x="285" y="166"/>
                      </a:lnTo>
                      <a:lnTo>
                        <a:pt x="282" y="166"/>
                      </a:lnTo>
                      <a:lnTo>
                        <a:pt x="272" y="168"/>
                      </a:lnTo>
                      <a:lnTo>
                        <a:pt x="259" y="169"/>
                      </a:lnTo>
                      <a:lnTo>
                        <a:pt x="242" y="171"/>
                      </a:lnTo>
                      <a:lnTo>
                        <a:pt x="221" y="173"/>
                      </a:lnTo>
                      <a:lnTo>
                        <a:pt x="202" y="175"/>
                      </a:lnTo>
                      <a:lnTo>
                        <a:pt x="181" y="177"/>
                      </a:lnTo>
                      <a:lnTo>
                        <a:pt x="162" y="177"/>
                      </a:lnTo>
                      <a:lnTo>
                        <a:pt x="160" y="177"/>
                      </a:lnTo>
                      <a:lnTo>
                        <a:pt x="150" y="179"/>
                      </a:lnTo>
                      <a:lnTo>
                        <a:pt x="137" y="179"/>
                      </a:lnTo>
                      <a:lnTo>
                        <a:pt x="120" y="177"/>
                      </a:lnTo>
                      <a:lnTo>
                        <a:pt x="101" y="175"/>
                      </a:lnTo>
                      <a:lnTo>
                        <a:pt x="80" y="171"/>
                      </a:lnTo>
                      <a:lnTo>
                        <a:pt x="61" y="162"/>
                      </a:lnTo>
                      <a:lnTo>
                        <a:pt x="40" y="152"/>
                      </a:lnTo>
                      <a:lnTo>
                        <a:pt x="40" y="150"/>
                      </a:lnTo>
                      <a:lnTo>
                        <a:pt x="36" y="148"/>
                      </a:lnTo>
                      <a:lnTo>
                        <a:pt x="30" y="145"/>
                      </a:lnTo>
                      <a:lnTo>
                        <a:pt x="24" y="139"/>
                      </a:lnTo>
                      <a:lnTo>
                        <a:pt x="19" y="133"/>
                      </a:lnTo>
                      <a:lnTo>
                        <a:pt x="13" y="124"/>
                      </a:lnTo>
                      <a:lnTo>
                        <a:pt x="5" y="112"/>
                      </a:lnTo>
                      <a:lnTo>
                        <a:pt x="0" y="99"/>
                      </a:lnTo>
                      <a:lnTo>
                        <a:pt x="3" y="97"/>
                      </a:lnTo>
                      <a:lnTo>
                        <a:pt x="11" y="91"/>
                      </a:lnTo>
                      <a:lnTo>
                        <a:pt x="24" y="86"/>
                      </a:lnTo>
                      <a:lnTo>
                        <a:pt x="40" y="76"/>
                      </a:lnTo>
                      <a:lnTo>
                        <a:pt x="59" y="67"/>
                      </a:lnTo>
                      <a:lnTo>
                        <a:pt x="78" y="57"/>
                      </a:lnTo>
                      <a:lnTo>
                        <a:pt x="95" y="48"/>
                      </a:lnTo>
                      <a:lnTo>
                        <a:pt x="112" y="38"/>
                      </a:lnTo>
                      <a:lnTo>
                        <a:pt x="114" y="36"/>
                      </a:lnTo>
                      <a:lnTo>
                        <a:pt x="123" y="32"/>
                      </a:lnTo>
                      <a:lnTo>
                        <a:pt x="137" y="27"/>
                      </a:lnTo>
                      <a:lnTo>
                        <a:pt x="154" y="19"/>
                      </a:lnTo>
                      <a:lnTo>
                        <a:pt x="173" y="13"/>
                      </a:lnTo>
                      <a:lnTo>
                        <a:pt x="194" y="8"/>
                      </a:lnTo>
                      <a:lnTo>
                        <a:pt x="213" y="2"/>
                      </a:lnTo>
                      <a:lnTo>
                        <a:pt x="232" y="0"/>
                      </a:lnTo>
                      <a:lnTo>
                        <a:pt x="236" y="0"/>
                      </a:lnTo>
                      <a:lnTo>
                        <a:pt x="247" y="0"/>
                      </a:lnTo>
                      <a:lnTo>
                        <a:pt x="263" y="0"/>
                      </a:lnTo>
                      <a:lnTo>
                        <a:pt x="284" y="0"/>
                      </a:lnTo>
                      <a:lnTo>
                        <a:pt x="305" y="0"/>
                      </a:lnTo>
                      <a:lnTo>
                        <a:pt x="327" y="4"/>
                      </a:lnTo>
                      <a:lnTo>
                        <a:pt x="346" y="8"/>
                      </a:lnTo>
                      <a:lnTo>
                        <a:pt x="362" y="13"/>
                      </a:lnTo>
                      <a:lnTo>
                        <a:pt x="364" y="13"/>
                      </a:lnTo>
                      <a:lnTo>
                        <a:pt x="371" y="19"/>
                      </a:lnTo>
                      <a:lnTo>
                        <a:pt x="381" y="27"/>
                      </a:lnTo>
                      <a:lnTo>
                        <a:pt x="392" y="36"/>
                      </a:lnTo>
                      <a:lnTo>
                        <a:pt x="404" y="49"/>
                      </a:lnTo>
                      <a:lnTo>
                        <a:pt x="415" y="63"/>
                      </a:lnTo>
                      <a:lnTo>
                        <a:pt x="428" y="78"/>
                      </a:lnTo>
                      <a:lnTo>
                        <a:pt x="436" y="93"/>
                      </a:lnTo>
                      <a:lnTo>
                        <a:pt x="461" y="95"/>
                      </a:lnTo>
                      <a:lnTo>
                        <a:pt x="447" y="126"/>
                      </a:lnTo>
                      <a:close/>
                    </a:path>
                  </a:pathLst>
                </a:custGeom>
                <a:solidFill>
                  <a:srgbClr val="000000"/>
                </a:solidFill>
                <a:ln w="9525">
                  <a:noFill/>
                  <a:round/>
                  <a:headEnd/>
                  <a:tailEnd/>
                </a:ln>
              </p:spPr>
              <p:txBody>
                <a:bodyPr/>
                <a:lstStyle/>
                <a:p>
                  <a:endParaRPr lang="de-DE"/>
                </a:p>
              </p:txBody>
            </p:sp>
            <p:sp>
              <p:nvSpPr>
                <p:cNvPr id="16524" name="Freeform 140"/>
                <p:cNvSpPr>
                  <a:spLocks/>
                </p:cNvSpPr>
                <p:nvPr/>
              </p:nvSpPr>
              <p:spPr bwMode="auto">
                <a:xfrm>
                  <a:off x="-365" y="3491"/>
                  <a:ext cx="64" cy="98"/>
                </a:xfrm>
                <a:custGeom>
                  <a:avLst/>
                  <a:gdLst/>
                  <a:ahLst/>
                  <a:cxnLst>
                    <a:cxn ang="0">
                      <a:pos x="76" y="196"/>
                    </a:cxn>
                    <a:cxn ang="0">
                      <a:pos x="74" y="195"/>
                    </a:cxn>
                    <a:cxn ang="0">
                      <a:pos x="67" y="189"/>
                    </a:cxn>
                    <a:cxn ang="0">
                      <a:pos x="57" y="181"/>
                    </a:cxn>
                    <a:cxn ang="0">
                      <a:pos x="46" y="170"/>
                    </a:cxn>
                    <a:cxn ang="0">
                      <a:pos x="32" y="158"/>
                    </a:cxn>
                    <a:cxn ang="0">
                      <a:pos x="21" y="145"/>
                    </a:cxn>
                    <a:cxn ang="0">
                      <a:pos x="13" y="132"/>
                    </a:cxn>
                    <a:cxn ang="0">
                      <a:pos x="8" y="120"/>
                    </a:cxn>
                    <a:cxn ang="0">
                      <a:pos x="6" y="111"/>
                    </a:cxn>
                    <a:cxn ang="0">
                      <a:pos x="2" y="90"/>
                    </a:cxn>
                    <a:cxn ang="0">
                      <a:pos x="0" y="63"/>
                    </a:cxn>
                    <a:cxn ang="0">
                      <a:pos x="6" y="38"/>
                    </a:cxn>
                    <a:cxn ang="0">
                      <a:pos x="29" y="0"/>
                    </a:cxn>
                    <a:cxn ang="0">
                      <a:pos x="130" y="77"/>
                    </a:cxn>
                    <a:cxn ang="0">
                      <a:pos x="76" y="196"/>
                    </a:cxn>
                  </a:cxnLst>
                  <a:rect l="0" t="0" r="r" b="b"/>
                  <a:pathLst>
                    <a:path w="130" h="196">
                      <a:moveTo>
                        <a:pt x="76" y="196"/>
                      </a:moveTo>
                      <a:lnTo>
                        <a:pt x="74" y="195"/>
                      </a:lnTo>
                      <a:lnTo>
                        <a:pt x="67" y="189"/>
                      </a:lnTo>
                      <a:lnTo>
                        <a:pt x="57" y="181"/>
                      </a:lnTo>
                      <a:lnTo>
                        <a:pt x="46" y="170"/>
                      </a:lnTo>
                      <a:lnTo>
                        <a:pt x="32" y="158"/>
                      </a:lnTo>
                      <a:lnTo>
                        <a:pt x="21" y="145"/>
                      </a:lnTo>
                      <a:lnTo>
                        <a:pt x="13" y="132"/>
                      </a:lnTo>
                      <a:lnTo>
                        <a:pt x="8" y="120"/>
                      </a:lnTo>
                      <a:lnTo>
                        <a:pt x="6" y="111"/>
                      </a:lnTo>
                      <a:lnTo>
                        <a:pt x="2" y="90"/>
                      </a:lnTo>
                      <a:lnTo>
                        <a:pt x="0" y="63"/>
                      </a:lnTo>
                      <a:lnTo>
                        <a:pt x="6" y="38"/>
                      </a:lnTo>
                      <a:lnTo>
                        <a:pt x="29" y="0"/>
                      </a:lnTo>
                      <a:lnTo>
                        <a:pt x="130" y="77"/>
                      </a:lnTo>
                      <a:lnTo>
                        <a:pt x="76" y="196"/>
                      </a:lnTo>
                      <a:close/>
                    </a:path>
                  </a:pathLst>
                </a:custGeom>
                <a:solidFill>
                  <a:srgbClr val="000000"/>
                </a:solidFill>
                <a:ln w="9525">
                  <a:noFill/>
                  <a:round/>
                  <a:headEnd/>
                  <a:tailEnd/>
                </a:ln>
              </p:spPr>
              <p:txBody>
                <a:bodyPr/>
                <a:lstStyle/>
                <a:p>
                  <a:endParaRPr lang="de-DE"/>
                </a:p>
              </p:txBody>
            </p:sp>
            <p:sp>
              <p:nvSpPr>
                <p:cNvPr id="16525" name="Freeform 141"/>
                <p:cNvSpPr>
                  <a:spLocks/>
                </p:cNvSpPr>
                <p:nvPr/>
              </p:nvSpPr>
              <p:spPr bwMode="auto">
                <a:xfrm>
                  <a:off x="-480" y="3431"/>
                  <a:ext cx="102" cy="116"/>
                </a:xfrm>
                <a:custGeom>
                  <a:avLst/>
                  <a:gdLst/>
                  <a:ahLst/>
                  <a:cxnLst>
                    <a:cxn ang="0">
                      <a:pos x="204" y="233"/>
                    </a:cxn>
                    <a:cxn ang="0">
                      <a:pos x="204" y="229"/>
                    </a:cxn>
                    <a:cxn ang="0">
                      <a:pos x="202" y="216"/>
                    </a:cxn>
                    <a:cxn ang="0">
                      <a:pos x="200" y="195"/>
                    </a:cxn>
                    <a:cxn ang="0">
                      <a:pos x="197" y="170"/>
                    </a:cxn>
                    <a:cxn ang="0">
                      <a:pos x="189" y="143"/>
                    </a:cxn>
                    <a:cxn ang="0">
                      <a:pos x="181" y="115"/>
                    </a:cxn>
                    <a:cxn ang="0">
                      <a:pos x="168" y="90"/>
                    </a:cxn>
                    <a:cxn ang="0">
                      <a:pos x="153" y="67"/>
                    </a:cxn>
                    <a:cxn ang="0">
                      <a:pos x="153" y="65"/>
                    </a:cxn>
                    <a:cxn ang="0">
                      <a:pos x="151" y="61"/>
                    </a:cxn>
                    <a:cxn ang="0">
                      <a:pos x="147" y="56"/>
                    </a:cxn>
                    <a:cxn ang="0">
                      <a:pos x="141" y="50"/>
                    </a:cxn>
                    <a:cxn ang="0">
                      <a:pos x="136" y="42"/>
                    </a:cxn>
                    <a:cxn ang="0">
                      <a:pos x="126" y="35"/>
                    </a:cxn>
                    <a:cxn ang="0">
                      <a:pos x="115" y="27"/>
                    </a:cxn>
                    <a:cxn ang="0">
                      <a:pos x="101" y="18"/>
                    </a:cxn>
                    <a:cxn ang="0">
                      <a:pos x="99" y="18"/>
                    </a:cxn>
                    <a:cxn ang="0">
                      <a:pos x="92" y="16"/>
                    </a:cxn>
                    <a:cxn ang="0">
                      <a:pos x="80" y="12"/>
                    </a:cxn>
                    <a:cxn ang="0">
                      <a:pos x="67" y="8"/>
                    </a:cxn>
                    <a:cxn ang="0">
                      <a:pos x="52" y="4"/>
                    </a:cxn>
                    <a:cxn ang="0">
                      <a:pos x="35" y="2"/>
                    </a:cxn>
                    <a:cxn ang="0">
                      <a:pos x="17" y="0"/>
                    </a:cxn>
                    <a:cxn ang="0">
                      <a:pos x="2" y="2"/>
                    </a:cxn>
                    <a:cxn ang="0">
                      <a:pos x="0" y="12"/>
                    </a:cxn>
                    <a:cxn ang="0">
                      <a:pos x="0" y="38"/>
                    </a:cxn>
                    <a:cxn ang="0">
                      <a:pos x="4" y="69"/>
                    </a:cxn>
                    <a:cxn ang="0">
                      <a:pos x="14" y="99"/>
                    </a:cxn>
                    <a:cxn ang="0">
                      <a:pos x="16" y="101"/>
                    </a:cxn>
                    <a:cxn ang="0">
                      <a:pos x="17" y="105"/>
                    </a:cxn>
                    <a:cxn ang="0">
                      <a:pos x="21" y="113"/>
                    </a:cxn>
                    <a:cxn ang="0">
                      <a:pos x="27" y="122"/>
                    </a:cxn>
                    <a:cxn ang="0">
                      <a:pos x="37" y="134"/>
                    </a:cxn>
                    <a:cxn ang="0">
                      <a:pos x="48" y="147"/>
                    </a:cxn>
                    <a:cxn ang="0">
                      <a:pos x="61" y="160"/>
                    </a:cxn>
                    <a:cxn ang="0">
                      <a:pos x="78" y="174"/>
                    </a:cxn>
                    <a:cxn ang="0">
                      <a:pos x="82" y="176"/>
                    </a:cxn>
                    <a:cxn ang="0">
                      <a:pos x="90" y="179"/>
                    </a:cxn>
                    <a:cxn ang="0">
                      <a:pos x="101" y="185"/>
                    </a:cxn>
                    <a:cxn ang="0">
                      <a:pos x="118" y="195"/>
                    </a:cxn>
                    <a:cxn ang="0">
                      <a:pos x="138" y="204"/>
                    </a:cxn>
                    <a:cxn ang="0">
                      <a:pos x="159" y="214"/>
                    </a:cxn>
                    <a:cxn ang="0">
                      <a:pos x="181" y="223"/>
                    </a:cxn>
                    <a:cxn ang="0">
                      <a:pos x="204" y="233"/>
                    </a:cxn>
                  </a:cxnLst>
                  <a:rect l="0" t="0" r="r" b="b"/>
                  <a:pathLst>
                    <a:path w="204" h="233">
                      <a:moveTo>
                        <a:pt x="204" y="233"/>
                      </a:moveTo>
                      <a:lnTo>
                        <a:pt x="204" y="229"/>
                      </a:lnTo>
                      <a:lnTo>
                        <a:pt x="202" y="216"/>
                      </a:lnTo>
                      <a:lnTo>
                        <a:pt x="200" y="195"/>
                      </a:lnTo>
                      <a:lnTo>
                        <a:pt x="197" y="170"/>
                      </a:lnTo>
                      <a:lnTo>
                        <a:pt x="189" y="143"/>
                      </a:lnTo>
                      <a:lnTo>
                        <a:pt x="181" y="115"/>
                      </a:lnTo>
                      <a:lnTo>
                        <a:pt x="168" y="90"/>
                      </a:lnTo>
                      <a:lnTo>
                        <a:pt x="153" y="67"/>
                      </a:lnTo>
                      <a:lnTo>
                        <a:pt x="153" y="65"/>
                      </a:lnTo>
                      <a:lnTo>
                        <a:pt x="151" y="61"/>
                      </a:lnTo>
                      <a:lnTo>
                        <a:pt x="147" y="56"/>
                      </a:lnTo>
                      <a:lnTo>
                        <a:pt x="141" y="50"/>
                      </a:lnTo>
                      <a:lnTo>
                        <a:pt x="136" y="42"/>
                      </a:lnTo>
                      <a:lnTo>
                        <a:pt x="126" y="35"/>
                      </a:lnTo>
                      <a:lnTo>
                        <a:pt x="115" y="27"/>
                      </a:lnTo>
                      <a:lnTo>
                        <a:pt x="101" y="18"/>
                      </a:lnTo>
                      <a:lnTo>
                        <a:pt x="99" y="18"/>
                      </a:lnTo>
                      <a:lnTo>
                        <a:pt x="92" y="16"/>
                      </a:lnTo>
                      <a:lnTo>
                        <a:pt x="80" y="12"/>
                      </a:lnTo>
                      <a:lnTo>
                        <a:pt x="67" y="8"/>
                      </a:lnTo>
                      <a:lnTo>
                        <a:pt x="52" y="4"/>
                      </a:lnTo>
                      <a:lnTo>
                        <a:pt x="35" y="2"/>
                      </a:lnTo>
                      <a:lnTo>
                        <a:pt x="17" y="0"/>
                      </a:lnTo>
                      <a:lnTo>
                        <a:pt x="2" y="2"/>
                      </a:lnTo>
                      <a:lnTo>
                        <a:pt x="0" y="12"/>
                      </a:lnTo>
                      <a:lnTo>
                        <a:pt x="0" y="38"/>
                      </a:lnTo>
                      <a:lnTo>
                        <a:pt x="4" y="69"/>
                      </a:lnTo>
                      <a:lnTo>
                        <a:pt x="14" y="99"/>
                      </a:lnTo>
                      <a:lnTo>
                        <a:pt x="16" y="101"/>
                      </a:lnTo>
                      <a:lnTo>
                        <a:pt x="17" y="105"/>
                      </a:lnTo>
                      <a:lnTo>
                        <a:pt x="21" y="113"/>
                      </a:lnTo>
                      <a:lnTo>
                        <a:pt x="27" y="122"/>
                      </a:lnTo>
                      <a:lnTo>
                        <a:pt x="37" y="134"/>
                      </a:lnTo>
                      <a:lnTo>
                        <a:pt x="48" y="147"/>
                      </a:lnTo>
                      <a:lnTo>
                        <a:pt x="61" y="160"/>
                      </a:lnTo>
                      <a:lnTo>
                        <a:pt x="78" y="174"/>
                      </a:lnTo>
                      <a:lnTo>
                        <a:pt x="82" y="176"/>
                      </a:lnTo>
                      <a:lnTo>
                        <a:pt x="90" y="179"/>
                      </a:lnTo>
                      <a:lnTo>
                        <a:pt x="101" y="185"/>
                      </a:lnTo>
                      <a:lnTo>
                        <a:pt x="118" y="195"/>
                      </a:lnTo>
                      <a:lnTo>
                        <a:pt x="138" y="204"/>
                      </a:lnTo>
                      <a:lnTo>
                        <a:pt x="159" y="214"/>
                      </a:lnTo>
                      <a:lnTo>
                        <a:pt x="181" y="223"/>
                      </a:lnTo>
                      <a:lnTo>
                        <a:pt x="204" y="233"/>
                      </a:lnTo>
                      <a:close/>
                    </a:path>
                  </a:pathLst>
                </a:custGeom>
                <a:solidFill>
                  <a:srgbClr val="000000"/>
                </a:solidFill>
                <a:ln w="9525">
                  <a:noFill/>
                  <a:round/>
                  <a:headEnd/>
                  <a:tailEnd/>
                </a:ln>
              </p:spPr>
              <p:txBody>
                <a:bodyPr/>
                <a:lstStyle/>
                <a:p>
                  <a:endParaRPr lang="de-DE"/>
                </a:p>
              </p:txBody>
            </p:sp>
            <p:sp>
              <p:nvSpPr>
                <p:cNvPr id="16526" name="Freeform 142"/>
                <p:cNvSpPr>
                  <a:spLocks/>
                </p:cNvSpPr>
                <p:nvPr/>
              </p:nvSpPr>
              <p:spPr bwMode="auto">
                <a:xfrm>
                  <a:off x="-552" y="3556"/>
                  <a:ext cx="222" cy="181"/>
                </a:xfrm>
                <a:custGeom>
                  <a:avLst/>
                  <a:gdLst/>
                  <a:ahLst/>
                  <a:cxnLst>
                    <a:cxn ang="0">
                      <a:pos x="381" y="30"/>
                    </a:cxn>
                    <a:cxn ang="0">
                      <a:pos x="377" y="24"/>
                    </a:cxn>
                    <a:cxn ang="0">
                      <a:pos x="365" y="17"/>
                    </a:cxn>
                    <a:cxn ang="0">
                      <a:pos x="348" y="5"/>
                    </a:cxn>
                    <a:cxn ang="0">
                      <a:pos x="327" y="0"/>
                    </a:cxn>
                    <a:cxn ang="0">
                      <a:pos x="323" y="0"/>
                    </a:cxn>
                    <a:cxn ang="0">
                      <a:pos x="312" y="0"/>
                    </a:cxn>
                    <a:cxn ang="0">
                      <a:pos x="295" y="0"/>
                    </a:cxn>
                    <a:cxn ang="0">
                      <a:pos x="274" y="0"/>
                    </a:cxn>
                    <a:cxn ang="0">
                      <a:pos x="251" y="0"/>
                    </a:cxn>
                    <a:cxn ang="0">
                      <a:pos x="228" y="2"/>
                    </a:cxn>
                    <a:cxn ang="0">
                      <a:pos x="205" y="5"/>
                    </a:cxn>
                    <a:cxn ang="0">
                      <a:pos x="188" y="9"/>
                    </a:cxn>
                    <a:cxn ang="0">
                      <a:pos x="177" y="13"/>
                    </a:cxn>
                    <a:cxn ang="0">
                      <a:pos x="150" y="23"/>
                    </a:cxn>
                    <a:cxn ang="0">
                      <a:pos x="114" y="36"/>
                    </a:cxn>
                    <a:cxn ang="0">
                      <a:pos x="81" y="49"/>
                    </a:cxn>
                    <a:cxn ang="0">
                      <a:pos x="72" y="55"/>
                    </a:cxn>
                    <a:cxn ang="0">
                      <a:pos x="47" y="66"/>
                    </a:cxn>
                    <a:cxn ang="0">
                      <a:pos x="20" y="82"/>
                    </a:cxn>
                    <a:cxn ang="0">
                      <a:pos x="0" y="97"/>
                    </a:cxn>
                    <a:cxn ang="0">
                      <a:pos x="0" y="101"/>
                    </a:cxn>
                    <a:cxn ang="0">
                      <a:pos x="3" y="110"/>
                    </a:cxn>
                    <a:cxn ang="0">
                      <a:pos x="11" y="124"/>
                    </a:cxn>
                    <a:cxn ang="0">
                      <a:pos x="26" y="141"/>
                    </a:cxn>
                    <a:cxn ang="0">
                      <a:pos x="34" y="146"/>
                    </a:cxn>
                    <a:cxn ang="0">
                      <a:pos x="55" y="158"/>
                    </a:cxn>
                    <a:cxn ang="0">
                      <a:pos x="83" y="169"/>
                    </a:cxn>
                    <a:cxn ang="0">
                      <a:pos x="116" y="175"/>
                    </a:cxn>
                    <a:cxn ang="0">
                      <a:pos x="120" y="175"/>
                    </a:cxn>
                    <a:cxn ang="0">
                      <a:pos x="131" y="175"/>
                    </a:cxn>
                    <a:cxn ang="0">
                      <a:pos x="148" y="175"/>
                    </a:cxn>
                    <a:cxn ang="0">
                      <a:pos x="171" y="173"/>
                    </a:cxn>
                    <a:cxn ang="0">
                      <a:pos x="198" y="171"/>
                    </a:cxn>
                    <a:cxn ang="0">
                      <a:pos x="226" y="167"/>
                    </a:cxn>
                    <a:cxn ang="0">
                      <a:pos x="257" y="162"/>
                    </a:cxn>
                    <a:cxn ang="0">
                      <a:pos x="287" y="156"/>
                    </a:cxn>
                    <a:cxn ang="0">
                      <a:pos x="285" y="162"/>
                    </a:cxn>
                    <a:cxn ang="0">
                      <a:pos x="276" y="175"/>
                    </a:cxn>
                    <a:cxn ang="0">
                      <a:pos x="264" y="204"/>
                    </a:cxn>
                    <a:cxn ang="0">
                      <a:pos x="251" y="249"/>
                    </a:cxn>
                    <a:cxn ang="0">
                      <a:pos x="295" y="341"/>
                    </a:cxn>
                    <a:cxn ang="0">
                      <a:pos x="304" y="339"/>
                    </a:cxn>
                    <a:cxn ang="0">
                      <a:pos x="327" y="331"/>
                    </a:cxn>
                    <a:cxn ang="0">
                      <a:pos x="358" y="320"/>
                    </a:cxn>
                    <a:cxn ang="0">
                      <a:pos x="386" y="304"/>
                    </a:cxn>
                    <a:cxn ang="0">
                      <a:pos x="444" y="129"/>
                    </a:cxn>
                    <a:cxn ang="0">
                      <a:pos x="440" y="116"/>
                    </a:cxn>
                    <a:cxn ang="0">
                      <a:pos x="434" y="87"/>
                    </a:cxn>
                  </a:cxnLst>
                  <a:rect l="0" t="0" r="r" b="b"/>
                  <a:pathLst>
                    <a:path w="444" h="362">
                      <a:moveTo>
                        <a:pt x="434" y="87"/>
                      </a:moveTo>
                      <a:lnTo>
                        <a:pt x="381" y="30"/>
                      </a:lnTo>
                      <a:lnTo>
                        <a:pt x="381" y="28"/>
                      </a:lnTo>
                      <a:lnTo>
                        <a:pt x="377" y="24"/>
                      </a:lnTo>
                      <a:lnTo>
                        <a:pt x="371" y="21"/>
                      </a:lnTo>
                      <a:lnTo>
                        <a:pt x="365" y="17"/>
                      </a:lnTo>
                      <a:lnTo>
                        <a:pt x="358" y="11"/>
                      </a:lnTo>
                      <a:lnTo>
                        <a:pt x="348" y="5"/>
                      </a:lnTo>
                      <a:lnTo>
                        <a:pt x="339" y="2"/>
                      </a:lnTo>
                      <a:lnTo>
                        <a:pt x="327" y="0"/>
                      </a:lnTo>
                      <a:lnTo>
                        <a:pt x="327" y="0"/>
                      </a:lnTo>
                      <a:lnTo>
                        <a:pt x="323" y="0"/>
                      </a:lnTo>
                      <a:lnTo>
                        <a:pt x="318" y="0"/>
                      </a:lnTo>
                      <a:lnTo>
                        <a:pt x="312" y="0"/>
                      </a:lnTo>
                      <a:lnTo>
                        <a:pt x="304" y="0"/>
                      </a:lnTo>
                      <a:lnTo>
                        <a:pt x="295" y="0"/>
                      </a:lnTo>
                      <a:lnTo>
                        <a:pt x="285" y="0"/>
                      </a:lnTo>
                      <a:lnTo>
                        <a:pt x="274" y="0"/>
                      </a:lnTo>
                      <a:lnTo>
                        <a:pt x="262" y="0"/>
                      </a:lnTo>
                      <a:lnTo>
                        <a:pt x="251" y="0"/>
                      </a:lnTo>
                      <a:lnTo>
                        <a:pt x="240" y="2"/>
                      </a:lnTo>
                      <a:lnTo>
                        <a:pt x="228" y="2"/>
                      </a:lnTo>
                      <a:lnTo>
                        <a:pt x="217" y="4"/>
                      </a:lnTo>
                      <a:lnTo>
                        <a:pt x="205" y="5"/>
                      </a:lnTo>
                      <a:lnTo>
                        <a:pt x="198" y="7"/>
                      </a:lnTo>
                      <a:lnTo>
                        <a:pt x="188" y="9"/>
                      </a:lnTo>
                      <a:lnTo>
                        <a:pt x="184" y="9"/>
                      </a:lnTo>
                      <a:lnTo>
                        <a:pt x="177" y="13"/>
                      </a:lnTo>
                      <a:lnTo>
                        <a:pt x="165" y="17"/>
                      </a:lnTo>
                      <a:lnTo>
                        <a:pt x="150" y="23"/>
                      </a:lnTo>
                      <a:lnTo>
                        <a:pt x="133" y="30"/>
                      </a:lnTo>
                      <a:lnTo>
                        <a:pt x="114" y="36"/>
                      </a:lnTo>
                      <a:lnTo>
                        <a:pt x="97" y="44"/>
                      </a:lnTo>
                      <a:lnTo>
                        <a:pt x="81" y="49"/>
                      </a:lnTo>
                      <a:lnTo>
                        <a:pt x="78" y="51"/>
                      </a:lnTo>
                      <a:lnTo>
                        <a:pt x="72" y="55"/>
                      </a:lnTo>
                      <a:lnTo>
                        <a:pt x="60" y="61"/>
                      </a:lnTo>
                      <a:lnTo>
                        <a:pt x="47" y="66"/>
                      </a:lnTo>
                      <a:lnTo>
                        <a:pt x="34" y="74"/>
                      </a:lnTo>
                      <a:lnTo>
                        <a:pt x="20" y="82"/>
                      </a:lnTo>
                      <a:lnTo>
                        <a:pt x="9" y="89"/>
                      </a:lnTo>
                      <a:lnTo>
                        <a:pt x="0" y="97"/>
                      </a:lnTo>
                      <a:lnTo>
                        <a:pt x="0" y="97"/>
                      </a:lnTo>
                      <a:lnTo>
                        <a:pt x="0" y="101"/>
                      </a:lnTo>
                      <a:lnTo>
                        <a:pt x="1" y="104"/>
                      </a:lnTo>
                      <a:lnTo>
                        <a:pt x="3" y="110"/>
                      </a:lnTo>
                      <a:lnTo>
                        <a:pt x="5" y="116"/>
                      </a:lnTo>
                      <a:lnTo>
                        <a:pt x="11" y="124"/>
                      </a:lnTo>
                      <a:lnTo>
                        <a:pt x="17" y="133"/>
                      </a:lnTo>
                      <a:lnTo>
                        <a:pt x="26" y="141"/>
                      </a:lnTo>
                      <a:lnTo>
                        <a:pt x="28" y="143"/>
                      </a:lnTo>
                      <a:lnTo>
                        <a:pt x="34" y="146"/>
                      </a:lnTo>
                      <a:lnTo>
                        <a:pt x="43" y="150"/>
                      </a:lnTo>
                      <a:lnTo>
                        <a:pt x="55" y="158"/>
                      </a:lnTo>
                      <a:lnTo>
                        <a:pt x="68" y="164"/>
                      </a:lnTo>
                      <a:lnTo>
                        <a:pt x="83" y="169"/>
                      </a:lnTo>
                      <a:lnTo>
                        <a:pt x="99" y="173"/>
                      </a:lnTo>
                      <a:lnTo>
                        <a:pt x="116" y="175"/>
                      </a:lnTo>
                      <a:lnTo>
                        <a:pt x="118" y="175"/>
                      </a:lnTo>
                      <a:lnTo>
                        <a:pt x="120" y="175"/>
                      </a:lnTo>
                      <a:lnTo>
                        <a:pt x="125" y="175"/>
                      </a:lnTo>
                      <a:lnTo>
                        <a:pt x="131" y="175"/>
                      </a:lnTo>
                      <a:lnTo>
                        <a:pt x="139" y="175"/>
                      </a:lnTo>
                      <a:lnTo>
                        <a:pt x="148" y="175"/>
                      </a:lnTo>
                      <a:lnTo>
                        <a:pt x="160" y="173"/>
                      </a:lnTo>
                      <a:lnTo>
                        <a:pt x="171" y="173"/>
                      </a:lnTo>
                      <a:lnTo>
                        <a:pt x="184" y="171"/>
                      </a:lnTo>
                      <a:lnTo>
                        <a:pt x="198" y="171"/>
                      </a:lnTo>
                      <a:lnTo>
                        <a:pt x="211" y="169"/>
                      </a:lnTo>
                      <a:lnTo>
                        <a:pt x="226" y="167"/>
                      </a:lnTo>
                      <a:lnTo>
                        <a:pt x="242" y="165"/>
                      </a:lnTo>
                      <a:lnTo>
                        <a:pt x="257" y="162"/>
                      </a:lnTo>
                      <a:lnTo>
                        <a:pt x="272" y="160"/>
                      </a:lnTo>
                      <a:lnTo>
                        <a:pt x="287" y="156"/>
                      </a:lnTo>
                      <a:lnTo>
                        <a:pt x="287" y="158"/>
                      </a:lnTo>
                      <a:lnTo>
                        <a:pt x="285" y="162"/>
                      </a:lnTo>
                      <a:lnTo>
                        <a:pt x="282" y="167"/>
                      </a:lnTo>
                      <a:lnTo>
                        <a:pt x="276" y="175"/>
                      </a:lnTo>
                      <a:lnTo>
                        <a:pt x="270" y="188"/>
                      </a:lnTo>
                      <a:lnTo>
                        <a:pt x="264" y="204"/>
                      </a:lnTo>
                      <a:lnTo>
                        <a:pt x="257" y="224"/>
                      </a:lnTo>
                      <a:lnTo>
                        <a:pt x="251" y="249"/>
                      </a:lnTo>
                      <a:lnTo>
                        <a:pt x="222" y="362"/>
                      </a:lnTo>
                      <a:lnTo>
                        <a:pt x="295" y="341"/>
                      </a:lnTo>
                      <a:lnTo>
                        <a:pt x="297" y="341"/>
                      </a:lnTo>
                      <a:lnTo>
                        <a:pt x="304" y="339"/>
                      </a:lnTo>
                      <a:lnTo>
                        <a:pt x="314" y="335"/>
                      </a:lnTo>
                      <a:lnTo>
                        <a:pt x="327" y="331"/>
                      </a:lnTo>
                      <a:lnTo>
                        <a:pt x="343" y="325"/>
                      </a:lnTo>
                      <a:lnTo>
                        <a:pt x="358" y="320"/>
                      </a:lnTo>
                      <a:lnTo>
                        <a:pt x="373" y="312"/>
                      </a:lnTo>
                      <a:lnTo>
                        <a:pt x="386" y="304"/>
                      </a:lnTo>
                      <a:lnTo>
                        <a:pt x="440" y="270"/>
                      </a:lnTo>
                      <a:lnTo>
                        <a:pt x="444" y="129"/>
                      </a:lnTo>
                      <a:lnTo>
                        <a:pt x="442" y="125"/>
                      </a:lnTo>
                      <a:lnTo>
                        <a:pt x="440" y="116"/>
                      </a:lnTo>
                      <a:lnTo>
                        <a:pt x="438" y="103"/>
                      </a:lnTo>
                      <a:lnTo>
                        <a:pt x="434" y="87"/>
                      </a:lnTo>
                      <a:close/>
                    </a:path>
                  </a:pathLst>
                </a:custGeom>
                <a:solidFill>
                  <a:srgbClr val="000000"/>
                </a:solidFill>
                <a:ln w="9525">
                  <a:noFill/>
                  <a:round/>
                  <a:headEnd/>
                  <a:tailEnd/>
                </a:ln>
              </p:spPr>
              <p:txBody>
                <a:bodyPr/>
                <a:lstStyle/>
                <a:p>
                  <a:endParaRPr lang="de-DE"/>
                </a:p>
              </p:txBody>
            </p:sp>
            <p:sp>
              <p:nvSpPr>
                <p:cNvPr id="16527" name="Freeform 143"/>
                <p:cNvSpPr>
                  <a:spLocks/>
                </p:cNvSpPr>
                <p:nvPr/>
              </p:nvSpPr>
              <p:spPr bwMode="auto">
                <a:xfrm>
                  <a:off x="-397" y="3618"/>
                  <a:ext cx="46" cy="15"/>
                </a:xfrm>
                <a:custGeom>
                  <a:avLst/>
                  <a:gdLst/>
                  <a:ahLst/>
                  <a:cxnLst>
                    <a:cxn ang="0">
                      <a:pos x="0" y="28"/>
                    </a:cxn>
                    <a:cxn ang="0">
                      <a:pos x="92" y="0"/>
                    </a:cxn>
                    <a:cxn ang="0">
                      <a:pos x="71" y="30"/>
                    </a:cxn>
                    <a:cxn ang="0">
                      <a:pos x="0" y="28"/>
                    </a:cxn>
                  </a:cxnLst>
                  <a:rect l="0" t="0" r="r" b="b"/>
                  <a:pathLst>
                    <a:path w="92" h="30">
                      <a:moveTo>
                        <a:pt x="0" y="28"/>
                      </a:moveTo>
                      <a:lnTo>
                        <a:pt x="92" y="0"/>
                      </a:lnTo>
                      <a:lnTo>
                        <a:pt x="71" y="30"/>
                      </a:lnTo>
                      <a:lnTo>
                        <a:pt x="0" y="28"/>
                      </a:lnTo>
                      <a:close/>
                    </a:path>
                  </a:pathLst>
                </a:custGeom>
                <a:solidFill>
                  <a:srgbClr val="21BA00"/>
                </a:solidFill>
                <a:ln w="9525">
                  <a:noFill/>
                  <a:round/>
                  <a:headEnd/>
                  <a:tailEnd/>
                </a:ln>
              </p:spPr>
              <p:txBody>
                <a:bodyPr/>
                <a:lstStyle/>
                <a:p>
                  <a:endParaRPr lang="de-DE"/>
                </a:p>
              </p:txBody>
            </p:sp>
            <p:sp>
              <p:nvSpPr>
                <p:cNvPr id="16528" name="Freeform 144"/>
                <p:cNvSpPr>
                  <a:spLocks/>
                </p:cNvSpPr>
                <p:nvPr/>
              </p:nvSpPr>
              <p:spPr bwMode="auto">
                <a:xfrm>
                  <a:off x="-354" y="3623"/>
                  <a:ext cx="16" cy="52"/>
                </a:xfrm>
                <a:custGeom>
                  <a:avLst/>
                  <a:gdLst/>
                  <a:ahLst/>
                  <a:cxnLst>
                    <a:cxn ang="0">
                      <a:pos x="0" y="31"/>
                    </a:cxn>
                    <a:cxn ang="0">
                      <a:pos x="21" y="0"/>
                    </a:cxn>
                    <a:cxn ang="0">
                      <a:pos x="32" y="105"/>
                    </a:cxn>
                    <a:cxn ang="0">
                      <a:pos x="32" y="101"/>
                    </a:cxn>
                    <a:cxn ang="0">
                      <a:pos x="30" y="95"/>
                    </a:cxn>
                    <a:cxn ang="0">
                      <a:pos x="27" y="84"/>
                    </a:cxn>
                    <a:cxn ang="0">
                      <a:pos x="23" y="71"/>
                    </a:cxn>
                    <a:cxn ang="0">
                      <a:pos x="17" y="57"/>
                    </a:cxn>
                    <a:cxn ang="0">
                      <a:pos x="13" y="46"/>
                    </a:cxn>
                    <a:cxn ang="0">
                      <a:pos x="6" y="36"/>
                    </a:cxn>
                    <a:cxn ang="0">
                      <a:pos x="0" y="31"/>
                    </a:cxn>
                  </a:cxnLst>
                  <a:rect l="0" t="0" r="r" b="b"/>
                  <a:pathLst>
                    <a:path w="32" h="105">
                      <a:moveTo>
                        <a:pt x="0" y="31"/>
                      </a:moveTo>
                      <a:lnTo>
                        <a:pt x="21" y="0"/>
                      </a:lnTo>
                      <a:lnTo>
                        <a:pt x="32" y="105"/>
                      </a:lnTo>
                      <a:lnTo>
                        <a:pt x="32" y="101"/>
                      </a:lnTo>
                      <a:lnTo>
                        <a:pt x="30" y="95"/>
                      </a:lnTo>
                      <a:lnTo>
                        <a:pt x="27" y="84"/>
                      </a:lnTo>
                      <a:lnTo>
                        <a:pt x="23" y="71"/>
                      </a:lnTo>
                      <a:lnTo>
                        <a:pt x="17" y="57"/>
                      </a:lnTo>
                      <a:lnTo>
                        <a:pt x="13" y="46"/>
                      </a:lnTo>
                      <a:lnTo>
                        <a:pt x="6" y="36"/>
                      </a:lnTo>
                      <a:lnTo>
                        <a:pt x="0" y="31"/>
                      </a:lnTo>
                      <a:close/>
                    </a:path>
                  </a:pathLst>
                </a:custGeom>
                <a:solidFill>
                  <a:srgbClr val="21BA00"/>
                </a:solidFill>
                <a:ln w="9525">
                  <a:noFill/>
                  <a:round/>
                  <a:headEnd/>
                  <a:tailEnd/>
                </a:ln>
              </p:spPr>
              <p:txBody>
                <a:bodyPr/>
                <a:lstStyle/>
                <a:p>
                  <a:endParaRPr lang="de-DE"/>
                </a:p>
              </p:txBody>
            </p:sp>
            <p:sp>
              <p:nvSpPr>
                <p:cNvPr id="16529" name="Freeform 145"/>
                <p:cNvSpPr>
                  <a:spLocks/>
                </p:cNvSpPr>
                <p:nvPr/>
              </p:nvSpPr>
              <p:spPr bwMode="auto">
                <a:xfrm>
                  <a:off x="-384" y="3644"/>
                  <a:ext cx="35" cy="60"/>
                </a:xfrm>
                <a:custGeom>
                  <a:avLst/>
                  <a:gdLst/>
                  <a:ahLst/>
                  <a:cxnLst>
                    <a:cxn ang="0">
                      <a:pos x="44" y="0"/>
                    </a:cxn>
                    <a:cxn ang="0">
                      <a:pos x="68" y="88"/>
                    </a:cxn>
                    <a:cxn ang="0">
                      <a:pos x="21" y="120"/>
                    </a:cxn>
                    <a:cxn ang="0">
                      <a:pos x="0" y="42"/>
                    </a:cxn>
                    <a:cxn ang="0">
                      <a:pos x="44" y="0"/>
                    </a:cxn>
                  </a:cxnLst>
                  <a:rect l="0" t="0" r="r" b="b"/>
                  <a:pathLst>
                    <a:path w="68" h="120">
                      <a:moveTo>
                        <a:pt x="44" y="0"/>
                      </a:moveTo>
                      <a:lnTo>
                        <a:pt x="68" y="88"/>
                      </a:lnTo>
                      <a:lnTo>
                        <a:pt x="21" y="120"/>
                      </a:lnTo>
                      <a:lnTo>
                        <a:pt x="0" y="42"/>
                      </a:lnTo>
                      <a:lnTo>
                        <a:pt x="44" y="0"/>
                      </a:lnTo>
                      <a:close/>
                    </a:path>
                  </a:pathLst>
                </a:custGeom>
                <a:solidFill>
                  <a:srgbClr val="21BA00"/>
                </a:solidFill>
                <a:ln w="9525">
                  <a:noFill/>
                  <a:round/>
                  <a:headEnd/>
                  <a:tailEnd/>
                </a:ln>
              </p:spPr>
              <p:txBody>
                <a:bodyPr/>
                <a:lstStyle/>
                <a:p>
                  <a:endParaRPr lang="de-DE"/>
                </a:p>
              </p:txBody>
            </p:sp>
            <p:sp>
              <p:nvSpPr>
                <p:cNvPr id="16530" name="Freeform 146"/>
                <p:cNvSpPr>
                  <a:spLocks/>
                </p:cNvSpPr>
                <p:nvPr/>
              </p:nvSpPr>
              <p:spPr bwMode="auto">
                <a:xfrm>
                  <a:off x="-416" y="3644"/>
                  <a:ext cx="38" cy="25"/>
                </a:xfrm>
                <a:custGeom>
                  <a:avLst/>
                  <a:gdLst/>
                  <a:ahLst/>
                  <a:cxnLst>
                    <a:cxn ang="0">
                      <a:pos x="76" y="2"/>
                    </a:cxn>
                    <a:cxn ang="0">
                      <a:pos x="25" y="0"/>
                    </a:cxn>
                    <a:cxn ang="0">
                      <a:pos x="25" y="2"/>
                    </a:cxn>
                    <a:cxn ang="0">
                      <a:pos x="21" y="6"/>
                    </a:cxn>
                    <a:cxn ang="0">
                      <a:pos x="17" y="11"/>
                    </a:cxn>
                    <a:cxn ang="0">
                      <a:pos x="13" y="17"/>
                    </a:cxn>
                    <a:cxn ang="0">
                      <a:pos x="8" y="25"/>
                    </a:cxn>
                    <a:cxn ang="0">
                      <a:pos x="4" y="32"/>
                    </a:cxn>
                    <a:cxn ang="0">
                      <a:pos x="0" y="42"/>
                    </a:cxn>
                    <a:cxn ang="0">
                      <a:pos x="0" y="49"/>
                    </a:cxn>
                    <a:cxn ang="0">
                      <a:pos x="55" y="34"/>
                    </a:cxn>
                    <a:cxn ang="0">
                      <a:pos x="76" y="2"/>
                    </a:cxn>
                  </a:cxnLst>
                  <a:rect l="0" t="0" r="r" b="b"/>
                  <a:pathLst>
                    <a:path w="76" h="49">
                      <a:moveTo>
                        <a:pt x="76" y="2"/>
                      </a:moveTo>
                      <a:lnTo>
                        <a:pt x="25" y="0"/>
                      </a:lnTo>
                      <a:lnTo>
                        <a:pt x="25" y="2"/>
                      </a:lnTo>
                      <a:lnTo>
                        <a:pt x="21" y="6"/>
                      </a:lnTo>
                      <a:lnTo>
                        <a:pt x="17" y="11"/>
                      </a:lnTo>
                      <a:lnTo>
                        <a:pt x="13" y="17"/>
                      </a:lnTo>
                      <a:lnTo>
                        <a:pt x="8" y="25"/>
                      </a:lnTo>
                      <a:lnTo>
                        <a:pt x="4" y="32"/>
                      </a:lnTo>
                      <a:lnTo>
                        <a:pt x="0" y="42"/>
                      </a:lnTo>
                      <a:lnTo>
                        <a:pt x="0" y="49"/>
                      </a:lnTo>
                      <a:lnTo>
                        <a:pt x="55" y="34"/>
                      </a:lnTo>
                      <a:lnTo>
                        <a:pt x="76" y="2"/>
                      </a:lnTo>
                      <a:close/>
                    </a:path>
                  </a:pathLst>
                </a:custGeom>
                <a:solidFill>
                  <a:srgbClr val="21BA00"/>
                </a:solidFill>
                <a:ln w="9525">
                  <a:noFill/>
                  <a:round/>
                  <a:headEnd/>
                  <a:tailEnd/>
                </a:ln>
              </p:spPr>
              <p:txBody>
                <a:bodyPr/>
                <a:lstStyle/>
                <a:p>
                  <a:endParaRPr lang="de-DE"/>
                </a:p>
              </p:txBody>
            </p:sp>
            <p:sp>
              <p:nvSpPr>
                <p:cNvPr id="16531" name="Freeform 147"/>
                <p:cNvSpPr>
                  <a:spLocks/>
                </p:cNvSpPr>
                <p:nvPr/>
              </p:nvSpPr>
              <p:spPr bwMode="auto">
                <a:xfrm>
                  <a:off x="-426" y="3674"/>
                  <a:ext cx="26" cy="37"/>
                </a:xfrm>
                <a:custGeom>
                  <a:avLst/>
                  <a:gdLst/>
                  <a:ahLst/>
                  <a:cxnLst>
                    <a:cxn ang="0">
                      <a:pos x="15" y="6"/>
                    </a:cxn>
                    <a:cxn ang="0">
                      <a:pos x="51" y="0"/>
                    </a:cxn>
                    <a:cxn ang="0">
                      <a:pos x="0" y="72"/>
                    </a:cxn>
                    <a:cxn ang="0">
                      <a:pos x="15" y="6"/>
                    </a:cxn>
                  </a:cxnLst>
                  <a:rect l="0" t="0" r="r" b="b"/>
                  <a:pathLst>
                    <a:path w="51" h="72">
                      <a:moveTo>
                        <a:pt x="15" y="6"/>
                      </a:moveTo>
                      <a:lnTo>
                        <a:pt x="51" y="0"/>
                      </a:lnTo>
                      <a:lnTo>
                        <a:pt x="0" y="72"/>
                      </a:lnTo>
                      <a:lnTo>
                        <a:pt x="15" y="6"/>
                      </a:lnTo>
                      <a:close/>
                    </a:path>
                  </a:pathLst>
                </a:custGeom>
                <a:solidFill>
                  <a:srgbClr val="21BA00"/>
                </a:solidFill>
                <a:ln w="9525">
                  <a:noFill/>
                  <a:round/>
                  <a:headEnd/>
                  <a:tailEnd/>
                </a:ln>
              </p:spPr>
              <p:txBody>
                <a:bodyPr/>
                <a:lstStyle/>
                <a:p>
                  <a:endParaRPr lang="de-DE"/>
                </a:p>
              </p:txBody>
            </p:sp>
            <p:sp>
              <p:nvSpPr>
                <p:cNvPr id="16532" name="Freeform 148"/>
                <p:cNvSpPr>
                  <a:spLocks/>
                </p:cNvSpPr>
                <p:nvPr/>
              </p:nvSpPr>
              <p:spPr bwMode="auto">
                <a:xfrm>
                  <a:off x="-426" y="3707"/>
                  <a:ext cx="18" cy="17"/>
                </a:xfrm>
                <a:custGeom>
                  <a:avLst/>
                  <a:gdLst/>
                  <a:ahLst/>
                  <a:cxnLst>
                    <a:cxn ang="0">
                      <a:pos x="0" y="34"/>
                    </a:cxn>
                    <a:cxn ang="0">
                      <a:pos x="25" y="0"/>
                    </a:cxn>
                    <a:cxn ang="0">
                      <a:pos x="36" y="24"/>
                    </a:cxn>
                    <a:cxn ang="0">
                      <a:pos x="0" y="34"/>
                    </a:cxn>
                  </a:cxnLst>
                  <a:rect l="0" t="0" r="r" b="b"/>
                  <a:pathLst>
                    <a:path w="36" h="34">
                      <a:moveTo>
                        <a:pt x="0" y="34"/>
                      </a:moveTo>
                      <a:lnTo>
                        <a:pt x="25" y="0"/>
                      </a:lnTo>
                      <a:lnTo>
                        <a:pt x="36" y="24"/>
                      </a:lnTo>
                      <a:lnTo>
                        <a:pt x="0" y="34"/>
                      </a:lnTo>
                      <a:close/>
                    </a:path>
                  </a:pathLst>
                </a:custGeom>
                <a:solidFill>
                  <a:srgbClr val="21BA00"/>
                </a:solidFill>
                <a:ln w="9525">
                  <a:noFill/>
                  <a:round/>
                  <a:headEnd/>
                  <a:tailEnd/>
                </a:ln>
              </p:spPr>
              <p:txBody>
                <a:bodyPr/>
                <a:lstStyle/>
                <a:p>
                  <a:endParaRPr lang="de-DE"/>
                </a:p>
              </p:txBody>
            </p:sp>
            <p:sp>
              <p:nvSpPr>
                <p:cNvPr id="16533" name="Freeform 149"/>
                <p:cNvSpPr>
                  <a:spLocks/>
                </p:cNvSpPr>
                <p:nvPr/>
              </p:nvSpPr>
              <p:spPr bwMode="auto">
                <a:xfrm>
                  <a:off x="-406" y="3677"/>
                  <a:ext cx="21" cy="39"/>
                </a:xfrm>
                <a:custGeom>
                  <a:avLst/>
                  <a:gdLst/>
                  <a:ahLst/>
                  <a:cxnLst>
                    <a:cxn ang="0">
                      <a:pos x="0" y="38"/>
                    </a:cxn>
                    <a:cxn ang="0">
                      <a:pos x="25" y="0"/>
                    </a:cxn>
                    <a:cxn ang="0">
                      <a:pos x="40" y="66"/>
                    </a:cxn>
                    <a:cxn ang="0">
                      <a:pos x="11" y="78"/>
                    </a:cxn>
                    <a:cxn ang="0">
                      <a:pos x="0" y="38"/>
                    </a:cxn>
                  </a:cxnLst>
                  <a:rect l="0" t="0" r="r" b="b"/>
                  <a:pathLst>
                    <a:path w="40" h="78">
                      <a:moveTo>
                        <a:pt x="0" y="38"/>
                      </a:moveTo>
                      <a:lnTo>
                        <a:pt x="25" y="0"/>
                      </a:lnTo>
                      <a:lnTo>
                        <a:pt x="40" y="66"/>
                      </a:lnTo>
                      <a:lnTo>
                        <a:pt x="11" y="78"/>
                      </a:lnTo>
                      <a:lnTo>
                        <a:pt x="0" y="38"/>
                      </a:lnTo>
                      <a:close/>
                    </a:path>
                  </a:pathLst>
                </a:custGeom>
                <a:solidFill>
                  <a:srgbClr val="21BA00"/>
                </a:solidFill>
                <a:ln w="9525">
                  <a:noFill/>
                  <a:round/>
                  <a:headEnd/>
                  <a:tailEnd/>
                </a:ln>
              </p:spPr>
              <p:txBody>
                <a:bodyPr/>
                <a:lstStyle/>
                <a:p>
                  <a:endParaRPr lang="de-DE"/>
                </a:p>
              </p:txBody>
            </p:sp>
            <p:sp>
              <p:nvSpPr>
                <p:cNvPr id="16534" name="Freeform 150"/>
                <p:cNvSpPr>
                  <a:spLocks/>
                </p:cNvSpPr>
                <p:nvPr/>
              </p:nvSpPr>
              <p:spPr bwMode="auto">
                <a:xfrm>
                  <a:off x="-407" y="3601"/>
                  <a:ext cx="57" cy="22"/>
                </a:xfrm>
                <a:custGeom>
                  <a:avLst/>
                  <a:gdLst/>
                  <a:ahLst/>
                  <a:cxnLst>
                    <a:cxn ang="0">
                      <a:pos x="17" y="0"/>
                    </a:cxn>
                    <a:cxn ang="0">
                      <a:pos x="115" y="0"/>
                    </a:cxn>
                    <a:cxn ang="0">
                      <a:pos x="111" y="2"/>
                    </a:cxn>
                    <a:cxn ang="0">
                      <a:pos x="105" y="6"/>
                    </a:cxn>
                    <a:cxn ang="0">
                      <a:pos x="94" y="14"/>
                    </a:cxn>
                    <a:cxn ang="0">
                      <a:pos x="78" y="19"/>
                    </a:cxn>
                    <a:cxn ang="0">
                      <a:pos x="63" y="27"/>
                    </a:cxn>
                    <a:cxn ang="0">
                      <a:pos x="44" y="35"/>
                    </a:cxn>
                    <a:cxn ang="0">
                      <a:pos x="23" y="40"/>
                    </a:cxn>
                    <a:cxn ang="0">
                      <a:pos x="0" y="44"/>
                    </a:cxn>
                    <a:cxn ang="0">
                      <a:pos x="17" y="0"/>
                    </a:cxn>
                  </a:cxnLst>
                  <a:rect l="0" t="0" r="r" b="b"/>
                  <a:pathLst>
                    <a:path w="115" h="44">
                      <a:moveTo>
                        <a:pt x="17" y="0"/>
                      </a:moveTo>
                      <a:lnTo>
                        <a:pt x="115" y="0"/>
                      </a:lnTo>
                      <a:lnTo>
                        <a:pt x="111" y="2"/>
                      </a:lnTo>
                      <a:lnTo>
                        <a:pt x="105" y="6"/>
                      </a:lnTo>
                      <a:lnTo>
                        <a:pt x="94" y="14"/>
                      </a:lnTo>
                      <a:lnTo>
                        <a:pt x="78" y="19"/>
                      </a:lnTo>
                      <a:lnTo>
                        <a:pt x="63" y="27"/>
                      </a:lnTo>
                      <a:lnTo>
                        <a:pt x="44" y="35"/>
                      </a:lnTo>
                      <a:lnTo>
                        <a:pt x="23" y="40"/>
                      </a:lnTo>
                      <a:lnTo>
                        <a:pt x="0" y="44"/>
                      </a:lnTo>
                      <a:lnTo>
                        <a:pt x="17" y="0"/>
                      </a:lnTo>
                      <a:close/>
                    </a:path>
                  </a:pathLst>
                </a:custGeom>
                <a:solidFill>
                  <a:srgbClr val="59FF00"/>
                </a:solidFill>
                <a:ln w="9525">
                  <a:noFill/>
                  <a:round/>
                  <a:headEnd/>
                  <a:tailEnd/>
                </a:ln>
              </p:spPr>
              <p:txBody>
                <a:bodyPr/>
                <a:lstStyle/>
                <a:p>
                  <a:endParaRPr lang="de-DE"/>
                </a:p>
              </p:txBody>
            </p:sp>
            <p:sp>
              <p:nvSpPr>
                <p:cNvPr id="16535" name="Freeform 151"/>
                <p:cNvSpPr>
                  <a:spLocks/>
                </p:cNvSpPr>
                <p:nvPr/>
              </p:nvSpPr>
              <p:spPr bwMode="auto">
                <a:xfrm>
                  <a:off x="-478" y="3601"/>
                  <a:ext cx="70" cy="33"/>
                </a:xfrm>
                <a:custGeom>
                  <a:avLst/>
                  <a:gdLst/>
                  <a:ahLst/>
                  <a:cxnLst>
                    <a:cxn ang="0">
                      <a:pos x="139" y="0"/>
                    </a:cxn>
                    <a:cxn ang="0">
                      <a:pos x="99" y="54"/>
                    </a:cxn>
                    <a:cxn ang="0">
                      <a:pos x="97" y="54"/>
                    </a:cxn>
                    <a:cxn ang="0">
                      <a:pos x="92" y="55"/>
                    </a:cxn>
                    <a:cxn ang="0">
                      <a:pos x="82" y="59"/>
                    </a:cxn>
                    <a:cxn ang="0">
                      <a:pos x="69" y="61"/>
                    </a:cxn>
                    <a:cxn ang="0">
                      <a:pos x="54" y="65"/>
                    </a:cxn>
                    <a:cxn ang="0">
                      <a:pos x="36" y="67"/>
                    </a:cxn>
                    <a:cxn ang="0">
                      <a:pos x="19" y="67"/>
                    </a:cxn>
                    <a:cxn ang="0">
                      <a:pos x="0" y="67"/>
                    </a:cxn>
                    <a:cxn ang="0">
                      <a:pos x="57" y="0"/>
                    </a:cxn>
                    <a:cxn ang="0">
                      <a:pos x="139" y="0"/>
                    </a:cxn>
                  </a:cxnLst>
                  <a:rect l="0" t="0" r="r" b="b"/>
                  <a:pathLst>
                    <a:path w="139" h="67">
                      <a:moveTo>
                        <a:pt x="139" y="0"/>
                      </a:moveTo>
                      <a:lnTo>
                        <a:pt x="99" y="54"/>
                      </a:lnTo>
                      <a:lnTo>
                        <a:pt x="97" y="54"/>
                      </a:lnTo>
                      <a:lnTo>
                        <a:pt x="92" y="55"/>
                      </a:lnTo>
                      <a:lnTo>
                        <a:pt x="82" y="59"/>
                      </a:lnTo>
                      <a:lnTo>
                        <a:pt x="69" y="61"/>
                      </a:lnTo>
                      <a:lnTo>
                        <a:pt x="54" y="65"/>
                      </a:lnTo>
                      <a:lnTo>
                        <a:pt x="36" y="67"/>
                      </a:lnTo>
                      <a:lnTo>
                        <a:pt x="19" y="67"/>
                      </a:lnTo>
                      <a:lnTo>
                        <a:pt x="0" y="67"/>
                      </a:lnTo>
                      <a:lnTo>
                        <a:pt x="57" y="0"/>
                      </a:lnTo>
                      <a:lnTo>
                        <a:pt x="139" y="0"/>
                      </a:lnTo>
                      <a:close/>
                    </a:path>
                  </a:pathLst>
                </a:custGeom>
                <a:solidFill>
                  <a:srgbClr val="59FF00"/>
                </a:solidFill>
                <a:ln w="9525">
                  <a:noFill/>
                  <a:round/>
                  <a:headEnd/>
                  <a:tailEnd/>
                </a:ln>
              </p:spPr>
              <p:txBody>
                <a:bodyPr/>
                <a:lstStyle/>
                <a:p>
                  <a:endParaRPr lang="de-DE"/>
                </a:p>
              </p:txBody>
            </p:sp>
            <p:sp>
              <p:nvSpPr>
                <p:cNvPr id="16536" name="Freeform 152"/>
                <p:cNvSpPr>
                  <a:spLocks/>
                </p:cNvSpPr>
                <p:nvPr/>
              </p:nvSpPr>
              <p:spPr bwMode="auto">
                <a:xfrm>
                  <a:off x="-511" y="3607"/>
                  <a:ext cx="38" cy="27"/>
                </a:xfrm>
                <a:custGeom>
                  <a:avLst/>
                  <a:gdLst/>
                  <a:ahLst/>
                  <a:cxnLst>
                    <a:cxn ang="0">
                      <a:pos x="77" y="0"/>
                    </a:cxn>
                    <a:cxn ang="0">
                      <a:pos x="46" y="53"/>
                    </a:cxn>
                    <a:cxn ang="0">
                      <a:pos x="44" y="55"/>
                    </a:cxn>
                    <a:cxn ang="0">
                      <a:pos x="42" y="55"/>
                    </a:cxn>
                    <a:cxn ang="0">
                      <a:pos x="37" y="55"/>
                    </a:cxn>
                    <a:cxn ang="0">
                      <a:pos x="29" y="55"/>
                    </a:cxn>
                    <a:cxn ang="0">
                      <a:pos x="21" y="55"/>
                    </a:cxn>
                    <a:cxn ang="0">
                      <a:pos x="14" y="53"/>
                    </a:cxn>
                    <a:cxn ang="0">
                      <a:pos x="6" y="47"/>
                    </a:cxn>
                    <a:cxn ang="0">
                      <a:pos x="0" y="40"/>
                    </a:cxn>
                    <a:cxn ang="0">
                      <a:pos x="0" y="38"/>
                    </a:cxn>
                    <a:cxn ang="0">
                      <a:pos x="2" y="34"/>
                    </a:cxn>
                    <a:cxn ang="0">
                      <a:pos x="4" y="30"/>
                    </a:cxn>
                    <a:cxn ang="0">
                      <a:pos x="6" y="24"/>
                    </a:cxn>
                    <a:cxn ang="0">
                      <a:pos x="10" y="17"/>
                    </a:cxn>
                    <a:cxn ang="0">
                      <a:pos x="16" y="11"/>
                    </a:cxn>
                    <a:cxn ang="0">
                      <a:pos x="21" y="7"/>
                    </a:cxn>
                    <a:cxn ang="0">
                      <a:pos x="29" y="2"/>
                    </a:cxn>
                    <a:cxn ang="0">
                      <a:pos x="77" y="0"/>
                    </a:cxn>
                  </a:cxnLst>
                  <a:rect l="0" t="0" r="r" b="b"/>
                  <a:pathLst>
                    <a:path w="77" h="55">
                      <a:moveTo>
                        <a:pt x="77" y="0"/>
                      </a:moveTo>
                      <a:lnTo>
                        <a:pt x="46" y="53"/>
                      </a:lnTo>
                      <a:lnTo>
                        <a:pt x="44" y="55"/>
                      </a:lnTo>
                      <a:lnTo>
                        <a:pt x="42" y="55"/>
                      </a:lnTo>
                      <a:lnTo>
                        <a:pt x="37" y="55"/>
                      </a:lnTo>
                      <a:lnTo>
                        <a:pt x="29" y="55"/>
                      </a:lnTo>
                      <a:lnTo>
                        <a:pt x="21" y="55"/>
                      </a:lnTo>
                      <a:lnTo>
                        <a:pt x="14" y="53"/>
                      </a:lnTo>
                      <a:lnTo>
                        <a:pt x="6" y="47"/>
                      </a:lnTo>
                      <a:lnTo>
                        <a:pt x="0" y="40"/>
                      </a:lnTo>
                      <a:lnTo>
                        <a:pt x="0" y="38"/>
                      </a:lnTo>
                      <a:lnTo>
                        <a:pt x="2" y="34"/>
                      </a:lnTo>
                      <a:lnTo>
                        <a:pt x="4" y="30"/>
                      </a:lnTo>
                      <a:lnTo>
                        <a:pt x="6" y="24"/>
                      </a:lnTo>
                      <a:lnTo>
                        <a:pt x="10" y="17"/>
                      </a:lnTo>
                      <a:lnTo>
                        <a:pt x="16" y="11"/>
                      </a:lnTo>
                      <a:lnTo>
                        <a:pt x="21" y="7"/>
                      </a:lnTo>
                      <a:lnTo>
                        <a:pt x="29" y="2"/>
                      </a:lnTo>
                      <a:lnTo>
                        <a:pt x="77" y="0"/>
                      </a:lnTo>
                      <a:close/>
                    </a:path>
                  </a:pathLst>
                </a:custGeom>
                <a:solidFill>
                  <a:srgbClr val="59FF00"/>
                </a:solidFill>
                <a:ln w="9525">
                  <a:noFill/>
                  <a:round/>
                  <a:headEnd/>
                  <a:tailEnd/>
                </a:ln>
              </p:spPr>
              <p:txBody>
                <a:bodyPr/>
                <a:lstStyle/>
                <a:p>
                  <a:endParaRPr lang="de-DE"/>
                </a:p>
              </p:txBody>
            </p:sp>
            <p:sp>
              <p:nvSpPr>
                <p:cNvPr id="16537" name="Freeform 153"/>
                <p:cNvSpPr>
                  <a:spLocks/>
                </p:cNvSpPr>
                <p:nvPr/>
              </p:nvSpPr>
              <p:spPr bwMode="auto">
                <a:xfrm>
                  <a:off x="-536" y="3607"/>
                  <a:ext cx="20" cy="19"/>
                </a:xfrm>
                <a:custGeom>
                  <a:avLst/>
                  <a:gdLst/>
                  <a:ahLst/>
                  <a:cxnLst>
                    <a:cxn ang="0">
                      <a:pos x="40" y="0"/>
                    </a:cxn>
                    <a:cxn ang="0">
                      <a:pos x="0" y="9"/>
                    </a:cxn>
                    <a:cxn ang="0">
                      <a:pos x="2" y="11"/>
                    </a:cxn>
                    <a:cxn ang="0">
                      <a:pos x="2" y="13"/>
                    </a:cxn>
                    <a:cxn ang="0">
                      <a:pos x="6" y="17"/>
                    </a:cxn>
                    <a:cxn ang="0">
                      <a:pos x="8" y="21"/>
                    </a:cxn>
                    <a:cxn ang="0">
                      <a:pos x="11" y="26"/>
                    </a:cxn>
                    <a:cxn ang="0">
                      <a:pos x="15" y="30"/>
                    </a:cxn>
                    <a:cxn ang="0">
                      <a:pos x="21" y="34"/>
                    </a:cxn>
                    <a:cxn ang="0">
                      <a:pos x="27" y="38"/>
                    </a:cxn>
                    <a:cxn ang="0">
                      <a:pos x="28" y="36"/>
                    </a:cxn>
                    <a:cxn ang="0">
                      <a:pos x="32" y="32"/>
                    </a:cxn>
                    <a:cxn ang="0">
                      <a:pos x="38" y="21"/>
                    </a:cxn>
                    <a:cxn ang="0">
                      <a:pos x="40" y="0"/>
                    </a:cxn>
                  </a:cxnLst>
                  <a:rect l="0" t="0" r="r" b="b"/>
                  <a:pathLst>
                    <a:path w="40" h="38">
                      <a:moveTo>
                        <a:pt x="40" y="0"/>
                      </a:moveTo>
                      <a:lnTo>
                        <a:pt x="0" y="9"/>
                      </a:lnTo>
                      <a:lnTo>
                        <a:pt x="2" y="11"/>
                      </a:lnTo>
                      <a:lnTo>
                        <a:pt x="2" y="13"/>
                      </a:lnTo>
                      <a:lnTo>
                        <a:pt x="6" y="17"/>
                      </a:lnTo>
                      <a:lnTo>
                        <a:pt x="8" y="21"/>
                      </a:lnTo>
                      <a:lnTo>
                        <a:pt x="11" y="26"/>
                      </a:lnTo>
                      <a:lnTo>
                        <a:pt x="15" y="30"/>
                      </a:lnTo>
                      <a:lnTo>
                        <a:pt x="21" y="34"/>
                      </a:lnTo>
                      <a:lnTo>
                        <a:pt x="27" y="38"/>
                      </a:lnTo>
                      <a:lnTo>
                        <a:pt x="28" y="36"/>
                      </a:lnTo>
                      <a:lnTo>
                        <a:pt x="32" y="32"/>
                      </a:lnTo>
                      <a:lnTo>
                        <a:pt x="38" y="21"/>
                      </a:lnTo>
                      <a:lnTo>
                        <a:pt x="40" y="0"/>
                      </a:lnTo>
                      <a:close/>
                    </a:path>
                  </a:pathLst>
                </a:custGeom>
                <a:solidFill>
                  <a:srgbClr val="59FF00"/>
                </a:solidFill>
                <a:ln w="9525">
                  <a:noFill/>
                  <a:round/>
                  <a:headEnd/>
                  <a:tailEnd/>
                </a:ln>
              </p:spPr>
              <p:txBody>
                <a:bodyPr/>
                <a:lstStyle/>
                <a:p>
                  <a:endParaRPr lang="de-DE"/>
                </a:p>
              </p:txBody>
            </p:sp>
            <p:sp>
              <p:nvSpPr>
                <p:cNvPr id="16538" name="Freeform 154"/>
                <p:cNvSpPr>
                  <a:spLocks/>
                </p:cNvSpPr>
                <p:nvPr/>
              </p:nvSpPr>
              <p:spPr bwMode="auto">
                <a:xfrm>
                  <a:off x="-533" y="3592"/>
                  <a:ext cx="18"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16539" name="Freeform 155"/>
                <p:cNvSpPr>
                  <a:spLocks/>
                </p:cNvSpPr>
                <p:nvPr/>
              </p:nvSpPr>
              <p:spPr bwMode="auto">
                <a:xfrm>
                  <a:off x="-501" y="3577"/>
                  <a:ext cx="35" cy="17"/>
                </a:xfrm>
                <a:custGeom>
                  <a:avLst/>
                  <a:gdLst/>
                  <a:ahLst/>
                  <a:cxnLst>
                    <a:cxn ang="0">
                      <a:pos x="0" y="34"/>
                    </a:cxn>
                    <a:cxn ang="0">
                      <a:pos x="0" y="15"/>
                    </a:cxn>
                    <a:cxn ang="0">
                      <a:pos x="0" y="15"/>
                    </a:cxn>
                    <a:cxn ang="0">
                      <a:pos x="4" y="13"/>
                    </a:cxn>
                    <a:cxn ang="0">
                      <a:pos x="10" y="13"/>
                    </a:cxn>
                    <a:cxn ang="0">
                      <a:pos x="16" y="9"/>
                    </a:cxn>
                    <a:cxn ang="0">
                      <a:pos x="21" y="7"/>
                    </a:cxn>
                    <a:cxn ang="0">
                      <a:pos x="29" y="5"/>
                    </a:cxn>
                    <a:cxn ang="0">
                      <a:pos x="35" y="2"/>
                    </a:cxn>
                    <a:cxn ang="0">
                      <a:pos x="42" y="0"/>
                    </a:cxn>
                    <a:cxn ang="0">
                      <a:pos x="71" y="34"/>
                    </a:cxn>
                    <a:cxn ang="0">
                      <a:pos x="0" y="34"/>
                    </a:cxn>
                  </a:cxnLst>
                  <a:rect l="0" t="0" r="r" b="b"/>
                  <a:pathLst>
                    <a:path w="71" h="34">
                      <a:moveTo>
                        <a:pt x="0" y="34"/>
                      </a:moveTo>
                      <a:lnTo>
                        <a:pt x="0" y="15"/>
                      </a:lnTo>
                      <a:lnTo>
                        <a:pt x="0" y="15"/>
                      </a:lnTo>
                      <a:lnTo>
                        <a:pt x="4" y="13"/>
                      </a:lnTo>
                      <a:lnTo>
                        <a:pt x="10" y="13"/>
                      </a:lnTo>
                      <a:lnTo>
                        <a:pt x="16" y="9"/>
                      </a:lnTo>
                      <a:lnTo>
                        <a:pt x="21" y="7"/>
                      </a:lnTo>
                      <a:lnTo>
                        <a:pt x="29" y="5"/>
                      </a:lnTo>
                      <a:lnTo>
                        <a:pt x="35" y="2"/>
                      </a:lnTo>
                      <a:lnTo>
                        <a:pt x="42" y="0"/>
                      </a:lnTo>
                      <a:lnTo>
                        <a:pt x="71" y="34"/>
                      </a:lnTo>
                      <a:lnTo>
                        <a:pt x="0" y="34"/>
                      </a:lnTo>
                      <a:close/>
                    </a:path>
                  </a:pathLst>
                </a:custGeom>
                <a:solidFill>
                  <a:srgbClr val="59FF00"/>
                </a:solidFill>
                <a:ln w="9525">
                  <a:noFill/>
                  <a:round/>
                  <a:headEnd/>
                  <a:tailEnd/>
                </a:ln>
              </p:spPr>
              <p:txBody>
                <a:bodyPr/>
                <a:lstStyle/>
                <a:p>
                  <a:endParaRPr lang="de-DE"/>
                </a:p>
              </p:txBody>
            </p:sp>
            <p:sp>
              <p:nvSpPr>
                <p:cNvPr id="16540" name="Freeform 156"/>
                <p:cNvSpPr>
                  <a:spLocks/>
                </p:cNvSpPr>
                <p:nvPr/>
              </p:nvSpPr>
              <p:spPr bwMode="auto">
                <a:xfrm>
                  <a:off x="-469" y="3565"/>
                  <a:ext cx="62" cy="29"/>
                </a:xfrm>
                <a:custGeom>
                  <a:avLst/>
                  <a:gdLst/>
                  <a:ahLst/>
                  <a:cxnLst>
                    <a:cxn ang="0">
                      <a:pos x="48" y="53"/>
                    </a:cxn>
                    <a:cxn ang="0">
                      <a:pos x="0" y="19"/>
                    </a:cxn>
                    <a:cxn ang="0">
                      <a:pos x="0" y="19"/>
                    </a:cxn>
                    <a:cxn ang="0">
                      <a:pos x="4" y="17"/>
                    </a:cxn>
                    <a:cxn ang="0">
                      <a:pos x="10" y="15"/>
                    </a:cxn>
                    <a:cxn ang="0">
                      <a:pos x="17" y="11"/>
                    </a:cxn>
                    <a:cxn ang="0">
                      <a:pos x="27" y="7"/>
                    </a:cxn>
                    <a:cxn ang="0">
                      <a:pos x="38" y="6"/>
                    </a:cxn>
                    <a:cxn ang="0">
                      <a:pos x="52" y="2"/>
                    </a:cxn>
                    <a:cxn ang="0">
                      <a:pos x="67" y="0"/>
                    </a:cxn>
                    <a:cxn ang="0">
                      <a:pos x="124" y="57"/>
                    </a:cxn>
                    <a:cxn ang="0">
                      <a:pos x="48" y="53"/>
                    </a:cxn>
                  </a:cxnLst>
                  <a:rect l="0" t="0" r="r" b="b"/>
                  <a:pathLst>
                    <a:path w="124" h="57">
                      <a:moveTo>
                        <a:pt x="48" y="53"/>
                      </a:moveTo>
                      <a:lnTo>
                        <a:pt x="0" y="19"/>
                      </a:lnTo>
                      <a:lnTo>
                        <a:pt x="0" y="19"/>
                      </a:lnTo>
                      <a:lnTo>
                        <a:pt x="4" y="17"/>
                      </a:lnTo>
                      <a:lnTo>
                        <a:pt x="10" y="15"/>
                      </a:lnTo>
                      <a:lnTo>
                        <a:pt x="17" y="11"/>
                      </a:lnTo>
                      <a:lnTo>
                        <a:pt x="27" y="7"/>
                      </a:lnTo>
                      <a:lnTo>
                        <a:pt x="38" y="6"/>
                      </a:lnTo>
                      <a:lnTo>
                        <a:pt x="52" y="2"/>
                      </a:lnTo>
                      <a:lnTo>
                        <a:pt x="67" y="0"/>
                      </a:lnTo>
                      <a:lnTo>
                        <a:pt x="124" y="57"/>
                      </a:lnTo>
                      <a:lnTo>
                        <a:pt x="48" y="53"/>
                      </a:lnTo>
                      <a:close/>
                    </a:path>
                  </a:pathLst>
                </a:custGeom>
                <a:solidFill>
                  <a:srgbClr val="59FF00"/>
                </a:solidFill>
                <a:ln w="9525">
                  <a:noFill/>
                  <a:round/>
                  <a:headEnd/>
                  <a:tailEnd/>
                </a:ln>
              </p:spPr>
              <p:txBody>
                <a:bodyPr/>
                <a:lstStyle/>
                <a:p>
                  <a:endParaRPr lang="de-DE"/>
                </a:p>
              </p:txBody>
            </p:sp>
            <p:sp>
              <p:nvSpPr>
                <p:cNvPr id="16541" name="Freeform 157"/>
                <p:cNvSpPr>
                  <a:spLocks/>
                </p:cNvSpPr>
                <p:nvPr/>
              </p:nvSpPr>
              <p:spPr bwMode="auto">
                <a:xfrm>
                  <a:off x="-418" y="3564"/>
                  <a:ext cx="62" cy="30"/>
                </a:xfrm>
                <a:custGeom>
                  <a:avLst/>
                  <a:gdLst/>
                  <a:ahLst/>
                  <a:cxnLst>
                    <a:cxn ang="0">
                      <a:pos x="0" y="2"/>
                    </a:cxn>
                    <a:cxn ang="0">
                      <a:pos x="2" y="2"/>
                    </a:cxn>
                    <a:cxn ang="0">
                      <a:pos x="8" y="0"/>
                    </a:cxn>
                    <a:cxn ang="0">
                      <a:pos x="15" y="0"/>
                    </a:cxn>
                    <a:cxn ang="0">
                      <a:pos x="25" y="0"/>
                    </a:cxn>
                    <a:cxn ang="0">
                      <a:pos x="38" y="0"/>
                    </a:cxn>
                    <a:cxn ang="0">
                      <a:pos x="50" y="2"/>
                    </a:cxn>
                    <a:cxn ang="0">
                      <a:pos x="59" y="2"/>
                    </a:cxn>
                    <a:cxn ang="0">
                      <a:pos x="71" y="6"/>
                    </a:cxn>
                    <a:cxn ang="0">
                      <a:pos x="73" y="6"/>
                    </a:cxn>
                    <a:cxn ang="0">
                      <a:pos x="76" y="8"/>
                    </a:cxn>
                    <a:cxn ang="0">
                      <a:pos x="82" y="11"/>
                    </a:cxn>
                    <a:cxn ang="0">
                      <a:pos x="90" y="15"/>
                    </a:cxn>
                    <a:cxn ang="0">
                      <a:pos x="99" y="23"/>
                    </a:cxn>
                    <a:cxn ang="0">
                      <a:pos x="107" y="32"/>
                    </a:cxn>
                    <a:cxn ang="0">
                      <a:pos x="116" y="44"/>
                    </a:cxn>
                    <a:cxn ang="0">
                      <a:pos x="124" y="59"/>
                    </a:cxn>
                    <a:cxn ang="0">
                      <a:pos x="54" y="59"/>
                    </a:cxn>
                    <a:cxn ang="0">
                      <a:pos x="0" y="2"/>
                    </a:cxn>
                  </a:cxnLst>
                  <a:rect l="0" t="0" r="r" b="b"/>
                  <a:pathLst>
                    <a:path w="124" h="59">
                      <a:moveTo>
                        <a:pt x="0" y="2"/>
                      </a:moveTo>
                      <a:lnTo>
                        <a:pt x="2" y="2"/>
                      </a:lnTo>
                      <a:lnTo>
                        <a:pt x="8" y="0"/>
                      </a:lnTo>
                      <a:lnTo>
                        <a:pt x="15" y="0"/>
                      </a:lnTo>
                      <a:lnTo>
                        <a:pt x="25" y="0"/>
                      </a:lnTo>
                      <a:lnTo>
                        <a:pt x="38" y="0"/>
                      </a:lnTo>
                      <a:lnTo>
                        <a:pt x="50" y="2"/>
                      </a:lnTo>
                      <a:lnTo>
                        <a:pt x="59" y="2"/>
                      </a:lnTo>
                      <a:lnTo>
                        <a:pt x="71" y="6"/>
                      </a:lnTo>
                      <a:lnTo>
                        <a:pt x="73" y="6"/>
                      </a:lnTo>
                      <a:lnTo>
                        <a:pt x="76" y="8"/>
                      </a:lnTo>
                      <a:lnTo>
                        <a:pt x="82" y="11"/>
                      </a:lnTo>
                      <a:lnTo>
                        <a:pt x="90" y="15"/>
                      </a:lnTo>
                      <a:lnTo>
                        <a:pt x="99" y="23"/>
                      </a:lnTo>
                      <a:lnTo>
                        <a:pt x="107" y="32"/>
                      </a:lnTo>
                      <a:lnTo>
                        <a:pt x="116" y="44"/>
                      </a:lnTo>
                      <a:lnTo>
                        <a:pt x="124" y="59"/>
                      </a:lnTo>
                      <a:lnTo>
                        <a:pt x="54" y="59"/>
                      </a:lnTo>
                      <a:lnTo>
                        <a:pt x="0" y="2"/>
                      </a:lnTo>
                      <a:close/>
                    </a:path>
                  </a:pathLst>
                </a:custGeom>
                <a:solidFill>
                  <a:srgbClr val="59FF00"/>
                </a:solidFill>
                <a:ln w="9525">
                  <a:noFill/>
                  <a:round/>
                  <a:headEnd/>
                  <a:tailEnd/>
                </a:ln>
              </p:spPr>
              <p:txBody>
                <a:bodyPr/>
                <a:lstStyle/>
                <a:p>
                  <a:endParaRPr lang="de-DE"/>
                </a:p>
              </p:txBody>
            </p:sp>
            <p:sp>
              <p:nvSpPr>
                <p:cNvPr id="16542" name="Freeform 158"/>
                <p:cNvSpPr>
                  <a:spLocks/>
                </p:cNvSpPr>
                <p:nvPr/>
              </p:nvSpPr>
              <p:spPr bwMode="auto">
                <a:xfrm>
                  <a:off x="-439" y="3507"/>
                  <a:ext cx="51" cy="27"/>
                </a:xfrm>
                <a:custGeom>
                  <a:avLst/>
                  <a:gdLst/>
                  <a:ahLst/>
                  <a:cxnLst>
                    <a:cxn ang="0">
                      <a:pos x="101" y="53"/>
                    </a:cxn>
                    <a:cxn ang="0">
                      <a:pos x="101" y="51"/>
                    </a:cxn>
                    <a:cxn ang="0">
                      <a:pos x="97" y="47"/>
                    </a:cxn>
                    <a:cxn ang="0">
                      <a:pos x="94" y="42"/>
                    </a:cxn>
                    <a:cxn ang="0">
                      <a:pos x="88" y="36"/>
                    </a:cxn>
                    <a:cxn ang="0">
                      <a:pos x="80" y="26"/>
                    </a:cxn>
                    <a:cxn ang="0">
                      <a:pos x="73" y="19"/>
                    </a:cxn>
                    <a:cxn ang="0">
                      <a:pos x="65" y="9"/>
                    </a:cxn>
                    <a:cxn ang="0">
                      <a:pos x="57" y="0"/>
                    </a:cxn>
                    <a:cxn ang="0">
                      <a:pos x="0" y="0"/>
                    </a:cxn>
                    <a:cxn ang="0">
                      <a:pos x="4" y="2"/>
                    </a:cxn>
                    <a:cxn ang="0">
                      <a:pos x="10" y="4"/>
                    </a:cxn>
                    <a:cxn ang="0">
                      <a:pos x="19" y="11"/>
                    </a:cxn>
                    <a:cxn ang="0">
                      <a:pos x="33" y="19"/>
                    </a:cxn>
                    <a:cxn ang="0">
                      <a:pos x="46" y="26"/>
                    </a:cxn>
                    <a:cxn ang="0">
                      <a:pos x="65" y="36"/>
                    </a:cxn>
                    <a:cxn ang="0">
                      <a:pos x="82" y="44"/>
                    </a:cxn>
                    <a:cxn ang="0">
                      <a:pos x="101" y="53"/>
                    </a:cxn>
                  </a:cxnLst>
                  <a:rect l="0" t="0" r="r" b="b"/>
                  <a:pathLst>
                    <a:path w="101" h="53">
                      <a:moveTo>
                        <a:pt x="101" y="53"/>
                      </a:moveTo>
                      <a:lnTo>
                        <a:pt x="101" y="51"/>
                      </a:lnTo>
                      <a:lnTo>
                        <a:pt x="97" y="47"/>
                      </a:lnTo>
                      <a:lnTo>
                        <a:pt x="94" y="42"/>
                      </a:lnTo>
                      <a:lnTo>
                        <a:pt x="88" y="36"/>
                      </a:lnTo>
                      <a:lnTo>
                        <a:pt x="80" y="26"/>
                      </a:lnTo>
                      <a:lnTo>
                        <a:pt x="73" y="19"/>
                      </a:lnTo>
                      <a:lnTo>
                        <a:pt x="65" y="9"/>
                      </a:lnTo>
                      <a:lnTo>
                        <a:pt x="57" y="0"/>
                      </a:lnTo>
                      <a:lnTo>
                        <a:pt x="0" y="0"/>
                      </a:lnTo>
                      <a:lnTo>
                        <a:pt x="4" y="2"/>
                      </a:lnTo>
                      <a:lnTo>
                        <a:pt x="10" y="4"/>
                      </a:lnTo>
                      <a:lnTo>
                        <a:pt x="19" y="11"/>
                      </a:lnTo>
                      <a:lnTo>
                        <a:pt x="33" y="19"/>
                      </a:lnTo>
                      <a:lnTo>
                        <a:pt x="46" y="26"/>
                      </a:lnTo>
                      <a:lnTo>
                        <a:pt x="65" y="36"/>
                      </a:lnTo>
                      <a:lnTo>
                        <a:pt x="82" y="44"/>
                      </a:lnTo>
                      <a:lnTo>
                        <a:pt x="101" y="53"/>
                      </a:lnTo>
                      <a:close/>
                    </a:path>
                  </a:pathLst>
                </a:custGeom>
                <a:solidFill>
                  <a:srgbClr val="59FF00"/>
                </a:solidFill>
                <a:ln w="9525">
                  <a:noFill/>
                  <a:round/>
                  <a:headEnd/>
                  <a:tailEnd/>
                </a:ln>
              </p:spPr>
              <p:txBody>
                <a:bodyPr/>
                <a:lstStyle/>
                <a:p>
                  <a:endParaRPr lang="de-DE"/>
                </a:p>
              </p:txBody>
            </p:sp>
            <p:sp>
              <p:nvSpPr>
                <p:cNvPr id="16543" name="Freeform 159"/>
                <p:cNvSpPr>
                  <a:spLocks/>
                </p:cNvSpPr>
                <p:nvPr/>
              </p:nvSpPr>
              <p:spPr bwMode="auto">
                <a:xfrm>
                  <a:off x="-463" y="3482"/>
                  <a:ext cx="44" cy="13"/>
                </a:xfrm>
                <a:custGeom>
                  <a:avLst/>
                  <a:gdLst/>
                  <a:ahLst/>
                  <a:cxnLst>
                    <a:cxn ang="0">
                      <a:pos x="87" y="27"/>
                    </a:cxn>
                    <a:cxn ang="0">
                      <a:pos x="68" y="0"/>
                    </a:cxn>
                    <a:cxn ang="0">
                      <a:pos x="0" y="2"/>
                    </a:cxn>
                    <a:cxn ang="0">
                      <a:pos x="0" y="4"/>
                    </a:cxn>
                    <a:cxn ang="0">
                      <a:pos x="5" y="6"/>
                    </a:cxn>
                    <a:cxn ang="0">
                      <a:pos x="11" y="14"/>
                    </a:cxn>
                    <a:cxn ang="0">
                      <a:pos x="23" y="23"/>
                    </a:cxn>
                    <a:cxn ang="0">
                      <a:pos x="87" y="27"/>
                    </a:cxn>
                  </a:cxnLst>
                  <a:rect l="0" t="0" r="r" b="b"/>
                  <a:pathLst>
                    <a:path w="87" h="27">
                      <a:moveTo>
                        <a:pt x="87" y="27"/>
                      </a:moveTo>
                      <a:lnTo>
                        <a:pt x="68" y="0"/>
                      </a:lnTo>
                      <a:lnTo>
                        <a:pt x="0" y="2"/>
                      </a:lnTo>
                      <a:lnTo>
                        <a:pt x="0" y="4"/>
                      </a:lnTo>
                      <a:lnTo>
                        <a:pt x="5" y="6"/>
                      </a:lnTo>
                      <a:lnTo>
                        <a:pt x="11" y="14"/>
                      </a:lnTo>
                      <a:lnTo>
                        <a:pt x="23" y="23"/>
                      </a:lnTo>
                      <a:lnTo>
                        <a:pt x="87" y="27"/>
                      </a:lnTo>
                      <a:close/>
                    </a:path>
                  </a:pathLst>
                </a:custGeom>
                <a:solidFill>
                  <a:srgbClr val="59FF00"/>
                </a:solidFill>
                <a:ln w="9525">
                  <a:noFill/>
                  <a:round/>
                  <a:headEnd/>
                  <a:tailEnd/>
                </a:ln>
              </p:spPr>
              <p:txBody>
                <a:bodyPr/>
                <a:lstStyle/>
                <a:p>
                  <a:endParaRPr lang="de-DE"/>
                </a:p>
              </p:txBody>
            </p:sp>
            <p:sp>
              <p:nvSpPr>
                <p:cNvPr id="16544" name="Freeform 160"/>
                <p:cNvSpPr>
                  <a:spLocks/>
                </p:cNvSpPr>
                <p:nvPr/>
              </p:nvSpPr>
              <p:spPr bwMode="auto">
                <a:xfrm>
                  <a:off x="-470" y="3462"/>
                  <a:ext cx="35" cy="11"/>
                </a:xfrm>
                <a:custGeom>
                  <a:avLst/>
                  <a:gdLst/>
                  <a:ahLst/>
                  <a:cxnLst>
                    <a:cxn ang="0">
                      <a:pos x="71" y="21"/>
                    </a:cxn>
                    <a:cxn ang="0">
                      <a:pos x="52" y="0"/>
                    </a:cxn>
                    <a:cxn ang="0">
                      <a:pos x="2" y="0"/>
                    </a:cxn>
                    <a:cxn ang="0">
                      <a:pos x="0" y="2"/>
                    </a:cxn>
                    <a:cxn ang="0">
                      <a:pos x="0" y="6"/>
                    </a:cxn>
                    <a:cxn ang="0">
                      <a:pos x="2" y="12"/>
                    </a:cxn>
                    <a:cxn ang="0">
                      <a:pos x="10" y="19"/>
                    </a:cxn>
                    <a:cxn ang="0">
                      <a:pos x="71" y="21"/>
                    </a:cxn>
                  </a:cxnLst>
                  <a:rect l="0" t="0" r="r" b="b"/>
                  <a:pathLst>
                    <a:path w="71" h="21">
                      <a:moveTo>
                        <a:pt x="71" y="21"/>
                      </a:moveTo>
                      <a:lnTo>
                        <a:pt x="52" y="0"/>
                      </a:lnTo>
                      <a:lnTo>
                        <a:pt x="2" y="0"/>
                      </a:lnTo>
                      <a:lnTo>
                        <a:pt x="0" y="2"/>
                      </a:lnTo>
                      <a:lnTo>
                        <a:pt x="0" y="6"/>
                      </a:lnTo>
                      <a:lnTo>
                        <a:pt x="2" y="12"/>
                      </a:lnTo>
                      <a:lnTo>
                        <a:pt x="10" y="19"/>
                      </a:lnTo>
                      <a:lnTo>
                        <a:pt x="71" y="21"/>
                      </a:lnTo>
                      <a:close/>
                    </a:path>
                  </a:pathLst>
                </a:custGeom>
                <a:solidFill>
                  <a:srgbClr val="59FF00"/>
                </a:solidFill>
                <a:ln w="9525">
                  <a:noFill/>
                  <a:round/>
                  <a:headEnd/>
                  <a:tailEnd/>
                </a:ln>
              </p:spPr>
              <p:txBody>
                <a:bodyPr/>
                <a:lstStyle/>
                <a:p>
                  <a:endParaRPr lang="de-DE"/>
                </a:p>
              </p:txBody>
            </p:sp>
            <p:sp>
              <p:nvSpPr>
                <p:cNvPr id="16545" name="Freeform 161"/>
                <p:cNvSpPr>
                  <a:spLocks/>
                </p:cNvSpPr>
                <p:nvPr/>
              </p:nvSpPr>
              <p:spPr bwMode="auto">
                <a:xfrm>
                  <a:off x="-452" y="3438"/>
                  <a:ext cx="29" cy="31"/>
                </a:xfrm>
                <a:custGeom>
                  <a:avLst/>
                  <a:gdLst/>
                  <a:ahLst/>
                  <a:cxnLst>
                    <a:cxn ang="0">
                      <a:pos x="11" y="15"/>
                    </a:cxn>
                    <a:cxn ang="0">
                      <a:pos x="0" y="0"/>
                    </a:cxn>
                    <a:cxn ang="0">
                      <a:pos x="40" y="19"/>
                    </a:cxn>
                    <a:cxn ang="0">
                      <a:pos x="42" y="21"/>
                    </a:cxn>
                    <a:cxn ang="0">
                      <a:pos x="49" y="30"/>
                    </a:cxn>
                    <a:cxn ang="0">
                      <a:pos x="57" y="43"/>
                    </a:cxn>
                    <a:cxn ang="0">
                      <a:pos x="59" y="61"/>
                    </a:cxn>
                    <a:cxn ang="0">
                      <a:pos x="11" y="15"/>
                    </a:cxn>
                  </a:cxnLst>
                  <a:rect l="0" t="0" r="r" b="b"/>
                  <a:pathLst>
                    <a:path w="59" h="61">
                      <a:moveTo>
                        <a:pt x="11" y="15"/>
                      </a:moveTo>
                      <a:lnTo>
                        <a:pt x="0" y="0"/>
                      </a:lnTo>
                      <a:lnTo>
                        <a:pt x="40" y="19"/>
                      </a:lnTo>
                      <a:lnTo>
                        <a:pt x="42" y="21"/>
                      </a:lnTo>
                      <a:lnTo>
                        <a:pt x="49"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16546" name="Freeform 162"/>
                <p:cNvSpPr>
                  <a:spLocks/>
                </p:cNvSpPr>
                <p:nvPr/>
              </p:nvSpPr>
              <p:spPr bwMode="auto">
                <a:xfrm>
                  <a:off x="-420" y="3466"/>
                  <a:ext cx="20" cy="31"/>
                </a:xfrm>
                <a:custGeom>
                  <a:avLst/>
                  <a:gdLst/>
                  <a:ahLst/>
                  <a:cxnLst>
                    <a:cxn ang="0">
                      <a:pos x="0" y="19"/>
                    </a:cxn>
                    <a:cxn ang="0">
                      <a:pos x="10" y="0"/>
                    </a:cxn>
                    <a:cxn ang="0">
                      <a:pos x="10" y="2"/>
                    </a:cxn>
                    <a:cxn ang="0">
                      <a:pos x="14" y="2"/>
                    </a:cxn>
                    <a:cxn ang="0">
                      <a:pos x="16" y="6"/>
                    </a:cxn>
                    <a:cxn ang="0">
                      <a:pos x="21" y="9"/>
                    </a:cxn>
                    <a:cxn ang="0">
                      <a:pos x="25" y="15"/>
                    </a:cxn>
                    <a:cxn ang="0">
                      <a:pos x="29" y="23"/>
                    </a:cxn>
                    <a:cxn ang="0">
                      <a:pos x="35" y="32"/>
                    </a:cxn>
                    <a:cxn ang="0">
                      <a:pos x="40" y="42"/>
                    </a:cxn>
                    <a:cxn ang="0">
                      <a:pos x="33" y="63"/>
                    </a:cxn>
                    <a:cxn ang="0">
                      <a:pos x="33" y="61"/>
                    </a:cxn>
                    <a:cxn ang="0">
                      <a:pos x="29" y="57"/>
                    </a:cxn>
                    <a:cxn ang="0">
                      <a:pos x="25" y="51"/>
                    </a:cxn>
                    <a:cxn ang="0">
                      <a:pos x="21" y="46"/>
                    </a:cxn>
                    <a:cxn ang="0">
                      <a:pos x="16" y="38"/>
                    </a:cxn>
                    <a:cxn ang="0">
                      <a:pos x="10" y="30"/>
                    </a:cxn>
                    <a:cxn ang="0">
                      <a:pos x="6" y="23"/>
                    </a:cxn>
                    <a:cxn ang="0">
                      <a:pos x="0" y="19"/>
                    </a:cxn>
                  </a:cxnLst>
                  <a:rect l="0" t="0" r="r" b="b"/>
                  <a:pathLst>
                    <a:path w="40" h="63">
                      <a:moveTo>
                        <a:pt x="0" y="19"/>
                      </a:moveTo>
                      <a:lnTo>
                        <a:pt x="10" y="0"/>
                      </a:lnTo>
                      <a:lnTo>
                        <a:pt x="10" y="2"/>
                      </a:lnTo>
                      <a:lnTo>
                        <a:pt x="14" y="2"/>
                      </a:lnTo>
                      <a:lnTo>
                        <a:pt x="16" y="6"/>
                      </a:lnTo>
                      <a:lnTo>
                        <a:pt x="21" y="9"/>
                      </a:lnTo>
                      <a:lnTo>
                        <a:pt x="25" y="15"/>
                      </a:lnTo>
                      <a:lnTo>
                        <a:pt x="29" y="23"/>
                      </a:lnTo>
                      <a:lnTo>
                        <a:pt x="35" y="32"/>
                      </a:lnTo>
                      <a:lnTo>
                        <a:pt x="40" y="42"/>
                      </a:lnTo>
                      <a:lnTo>
                        <a:pt x="33" y="63"/>
                      </a:lnTo>
                      <a:lnTo>
                        <a:pt x="33" y="61"/>
                      </a:lnTo>
                      <a:lnTo>
                        <a:pt x="29" y="57"/>
                      </a:lnTo>
                      <a:lnTo>
                        <a:pt x="25" y="51"/>
                      </a:lnTo>
                      <a:lnTo>
                        <a:pt x="21" y="46"/>
                      </a:lnTo>
                      <a:lnTo>
                        <a:pt x="16" y="38"/>
                      </a:lnTo>
                      <a:lnTo>
                        <a:pt x="10" y="30"/>
                      </a:lnTo>
                      <a:lnTo>
                        <a:pt x="6" y="23"/>
                      </a:lnTo>
                      <a:lnTo>
                        <a:pt x="0" y="19"/>
                      </a:lnTo>
                      <a:close/>
                    </a:path>
                  </a:pathLst>
                </a:custGeom>
                <a:solidFill>
                  <a:srgbClr val="59FF00"/>
                </a:solidFill>
                <a:ln w="9525">
                  <a:noFill/>
                  <a:round/>
                  <a:headEnd/>
                  <a:tailEnd/>
                </a:ln>
              </p:spPr>
              <p:txBody>
                <a:bodyPr/>
                <a:lstStyle/>
                <a:p>
                  <a:endParaRPr lang="de-DE"/>
                </a:p>
              </p:txBody>
            </p:sp>
            <p:sp>
              <p:nvSpPr>
                <p:cNvPr id="16547" name="Freeform 163"/>
                <p:cNvSpPr>
                  <a:spLocks/>
                </p:cNvSpPr>
                <p:nvPr/>
              </p:nvSpPr>
              <p:spPr bwMode="auto">
                <a:xfrm>
                  <a:off x="-397" y="3496"/>
                  <a:ext cx="10" cy="23"/>
                </a:xfrm>
                <a:custGeom>
                  <a:avLst/>
                  <a:gdLst/>
                  <a:ahLst/>
                  <a:cxnLst>
                    <a:cxn ang="0">
                      <a:pos x="0" y="15"/>
                    </a:cxn>
                    <a:cxn ang="0">
                      <a:pos x="6" y="0"/>
                    </a:cxn>
                    <a:cxn ang="0">
                      <a:pos x="19" y="45"/>
                    </a:cxn>
                    <a:cxn ang="0">
                      <a:pos x="0" y="15"/>
                    </a:cxn>
                  </a:cxnLst>
                  <a:rect l="0" t="0" r="r" b="b"/>
                  <a:pathLst>
                    <a:path w="19" h="45">
                      <a:moveTo>
                        <a:pt x="0" y="15"/>
                      </a:moveTo>
                      <a:lnTo>
                        <a:pt x="6" y="0"/>
                      </a:lnTo>
                      <a:lnTo>
                        <a:pt x="19" y="45"/>
                      </a:lnTo>
                      <a:lnTo>
                        <a:pt x="0" y="15"/>
                      </a:lnTo>
                      <a:close/>
                    </a:path>
                  </a:pathLst>
                </a:custGeom>
                <a:solidFill>
                  <a:srgbClr val="59FF00"/>
                </a:solidFill>
                <a:ln w="9525">
                  <a:noFill/>
                  <a:round/>
                  <a:headEnd/>
                  <a:tailEnd/>
                </a:ln>
              </p:spPr>
              <p:txBody>
                <a:bodyPr/>
                <a:lstStyle/>
                <a:p>
                  <a:endParaRPr lang="de-DE"/>
                </a:p>
              </p:txBody>
            </p:sp>
            <p:sp>
              <p:nvSpPr>
                <p:cNvPr id="16548" name="Freeform 164"/>
                <p:cNvSpPr>
                  <a:spLocks/>
                </p:cNvSpPr>
                <p:nvPr/>
              </p:nvSpPr>
              <p:spPr bwMode="auto">
                <a:xfrm>
                  <a:off x="-354" y="3503"/>
                  <a:ext cx="13" cy="26"/>
                </a:xfrm>
                <a:custGeom>
                  <a:avLst/>
                  <a:gdLst/>
                  <a:ahLst/>
                  <a:cxnLst>
                    <a:cxn ang="0">
                      <a:pos x="9" y="0"/>
                    </a:cxn>
                    <a:cxn ang="0">
                      <a:pos x="11" y="4"/>
                    </a:cxn>
                    <a:cxn ang="0">
                      <a:pos x="17" y="13"/>
                    </a:cxn>
                    <a:cxn ang="0">
                      <a:pos x="23" y="31"/>
                    </a:cxn>
                    <a:cxn ang="0">
                      <a:pos x="27" y="52"/>
                    </a:cxn>
                    <a:cxn ang="0">
                      <a:pos x="0" y="46"/>
                    </a:cxn>
                    <a:cxn ang="0">
                      <a:pos x="0" y="42"/>
                    </a:cxn>
                    <a:cxn ang="0">
                      <a:pos x="0" y="29"/>
                    </a:cxn>
                    <a:cxn ang="0">
                      <a:pos x="4" y="13"/>
                    </a:cxn>
                    <a:cxn ang="0">
                      <a:pos x="9" y="0"/>
                    </a:cxn>
                  </a:cxnLst>
                  <a:rect l="0" t="0" r="r" b="b"/>
                  <a:pathLst>
                    <a:path w="27" h="52">
                      <a:moveTo>
                        <a:pt x="9" y="0"/>
                      </a:moveTo>
                      <a:lnTo>
                        <a:pt x="11" y="4"/>
                      </a:lnTo>
                      <a:lnTo>
                        <a:pt x="17" y="13"/>
                      </a:lnTo>
                      <a:lnTo>
                        <a:pt x="23" y="31"/>
                      </a:lnTo>
                      <a:lnTo>
                        <a:pt x="27" y="52"/>
                      </a:lnTo>
                      <a:lnTo>
                        <a:pt x="0" y="46"/>
                      </a:lnTo>
                      <a:lnTo>
                        <a:pt x="0" y="42"/>
                      </a:lnTo>
                      <a:lnTo>
                        <a:pt x="0" y="29"/>
                      </a:lnTo>
                      <a:lnTo>
                        <a:pt x="4" y="13"/>
                      </a:lnTo>
                      <a:lnTo>
                        <a:pt x="9" y="0"/>
                      </a:lnTo>
                      <a:close/>
                    </a:path>
                  </a:pathLst>
                </a:custGeom>
                <a:solidFill>
                  <a:srgbClr val="21BA00"/>
                </a:solidFill>
                <a:ln w="9525">
                  <a:noFill/>
                  <a:round/>
                  <a:headEnd/>
                  <a:tailEnd/>
                </a:ln>
              </p:spPr>
              <p:txBody>
                <a:bodyPr/>
                <a:lstStyle/>
                <a:p>
                  <a:endParaRPr lang="de-DE"/>
                </a:p>
              </p:txBody>
            </p:sp>
            <p:sp>
              <p:nvSpPr>
                <p:cNvPr id="16549" name="Freeform 165"/>
                <p:cNvSpPr>
                  <a:spLocks/>
                </p:cNvSpPr>
                <p:nvPr/>
              </p:nvSpPr>
              <p:spPr bwMode="auto">
                <a:xfrm>
                  <a:off x="-355" y="3534"/>
                  <a:ext cx="20" cy="33"/>
                </a:xfrm>
                <a:custGeom>
                  <a:avLst/>
                  <a:gdLst/>
                  <a:ahLst/>
                  <a:cxnLst>
                    <a:cxn ang="0">
                      <a:pos x="0" y="0"/>
                    </a:cxn>
                    <a:cxn ang="0">
                      <a:pos x="32" y="11"/>
                    </a:cxn>
                    <a:cxn ang="0">
                      <a:pos x="40" y="65"/>
                    </a:cxn>
                    <a:cxn ang="0">
                      <a:pos x="40" y="65"/>
                    </a:cxn>
                    <a:cxn ang="0">
                      <a:pos x="36" y="63"/>
                    </a:cxn>
                    <a:cxn ang="0">
                      <a:pos x="32" y="59"/>
                    </a:cxn>
                    <a:cxn ang="0">
                      <a:pos x="27" y="53"/>
                    </a:cxn>
                    <a:cxn ang="0">
                      <a:pos x="19" y="46"/>
                    </a:cxn>
                    <a:cxn ang="0">
                      <a:pos x="13" y="34"/>
                    </a:cxn>
                    <a:cxn ang="0">
                      <a:pos x="6" y="19"/>
                    </a:cxn>
                    <a:cxn ang="0">
                      <a:pos x="0" y="0"/>
                    </a:cxn>
                  </a:cxnLst>
                  <a:rect l="0" t="0" r="r" b="b"/>
                  <a:pathLst>
                    <a:path w="40" h="65">
                      <a:moveTo>
                        <a:pt x="0" y="0"/>
                      </a:moveTo>
                      <a:lnTo>
                        <a:pt x="32" y="11"/>
                      </a:lnTo>
                      <a:lnTo>
                        <a:pt x="40" y="65"/>
                      </a:lnTo>
                      <a:lnTo>
                        <a:pt x="40" y="65"/>
                      </a:lnTo>
                      <a:lnTo>
                        <a:pt x="36" y="63"/>
                      </a:lnTo>
                      <a:lnTo>
                        <a:pt x="32" y="59"/>
                      </a:lnTo>
                      <a:lnTo>
                        <a:pt x="27" y="53"/>
                      </a:lnTo>
                      <a:lnTo>
                        <a:pt x="19" y="46"/>
                      </a:lnTo>
                      <a:lnTo>
                        <a:pt x="13" y="34"/>
                      </a:lnTo>
                      <a:lnTo>
                        <a:pt x="6" y="19"/>
                      </a:lnTo>
                      <a:lnTo>
                        <a:pt x="0" y="0"/>
                      </a:lnTo>
                      <a:close/>
                    </a:path>
                  </a:pathLst>
                </a:custGeom>
                <a:solidFill>
                  <a:srgbClr val="21BA00"/>
                </a:solidFill>
                <a:ln w="9525">
                  <a:noFill/>
                  <a:round/>
                  <a:headEnd/>
                  <a:tailEnd/>
                </a:ln>
              </p:spPr>
              <p:txBody>
                <a:bodyPr/>
                <a:lstStyle/>
                <a:p>
                  <a:endParaRPr lang="de-DE"/>
                </a:p>
              </p:txBody>
            </p:sp>
            <p:sp>
              <p:nvSpPr>
                <p:cNvPr id="16550" name="Freeform 166"/>
                <p:cNvSpPr>
                  <a:spLocks/>
                </p:cNvSpPr>
                <p:nvPr/>
              </p:nvSpPr>
              <p:spPr bwMode="auto">
                <a:xfrm>
                  <a:off x="-325" y="3529"/>
                  <a:ext cx="18" cy="40"/>
                </a:xfrm>
                <a:custGeom>
                  <a:avLst/>
                  <a:gdLst/>
                  <a:ahLst/>
                  <a:cxnLst>
                    <a:cxn ang="0">
                      <a:pos x="0" y="79"/>
                    </a:cxn>
                    <a:cxn ang="0">
                      <a:pos x="0" y="22"/>
                    </a:cxn>
                    <a:cxn ang="0">
                      <a:pos x="36" y="0"/>
                    </a:cxn>
                    <a:cxn ang="0">
                      <a:pos x="34" y="1"/>
                    </a:cxn>
                    <a:cxn ang="0">
                      <a:pos x="31" y="9"/>
                    </a:cxn>
                    <a:cxn ang="0">
                      <a:pos x="25" y="19"/>
                    </a:cxn>
                    <a:cxn ang="0">
                      <a:pos x="17" y="32"/>
                    </a:cxn>
                    <a:cxn ang="0">
                      <a:pos x="11" y="45"/>
                    </a:cxn>
                    <a:cxn ang="0">
                      <a:pos x="6" y="59"/>
                    </a:cxn>
                    <a:cxn ang="0">
                      <a:pos x="2" y="72"/>
                    </a:cxn>
                    <a:cxn ang="0">
                      <a:pos x="0" y="79"/>
                    </a:cxn>
                  </a:cxnLst>
                  <a:rect l="0" t="0" r="r" b="b"/>
                  <a:pathLst>
                    <a:path w="36" h="79">
                      <a:moveTo>
                        <a:pt x="0" y="79"/>
                      </a:moveTo>
                      <a:lnTo>
                        <a:pt x="0" y="22"/>
                      </a:lnTo>
                      <a:lnTo>
                        <a:pt x="36" y="0"/>
                      </a:lnTo>
                      <a:lnTo>
                        <a:pt x="34" y="1"/>
                      </a:lnTo>
                      <a:lnTo>
                        <a:pt x="31" y="9"/>
                      </a:lnTo>
                      <a:lnTo>
                        <a:pt x="25" y="19"/>
                      </a:lnTo>
                      <a:lnTo>
                        <a:pt x="17" y="32"/>
                      </a:lnTo>
                      <a:lnTo>
                        <a:pt x="11"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16551" name="Freeform 167"/>
                <p:cNvSpPr>
                  <a:spLocks/>
                </p:cNvSpPr>
                <p:nvPr/>
              </p:nvSpPr>
              <p:spPr bwMode="auto">
                <a:xfrm>
                  <a:off x="-336" y="3508"/>
                  <a:ext cx="18" cy="24"/>
                </a:xfrm>
                <a:custGeom>
                  <a:avLst/>
                  <a:gdLst/>
                  <a:ahLst/>
                  <a:cxnLst>
                    <a:cxn ang="0">
                      <a:pos x="13" y="47"/>
                    </a:cxn>
                    <a:cxn ang="0">
                      <a:pos x="0" y="0"/>
                    </a:cxn>
                    <a:cxn ang="0">
                      <a:pos x="2" y="2"/>
                    </a:cxn>
                    <a:cxn ang="0">
                      <a:pos x="4" y="3"/>
                    </a:cxn>
                    <a:cxn ang="0">
                      <a:pos x="10" y="7"/>
                    </a:cxn>
                    <a:cxn ang="0">
                      <a:pos x="15" y="11"/>
                    </a:cxn>
                    <a:cxn ang="0">
                      <a:pos x="23" y="17"/>
                    </a:cxn>
                    <a:cxn ang="0">
                      <a:pos x="29" y="21"/>
                    </a:cxn>
                    <a:cxn ang="0">
                      <a:pos x="32" y="26"/>
                    </a:cxn>
                    <a:cxn ang="0">
                      <a:pos x="36" y="30"/>
                    </a:cxn>
                    <a:cxn ang="0">
                      <a:pos x="13" y="47"/>
                    </a:cxn>
                  </a:cxnLst>
                  <a:rect l="0" t="0" r="r" b="b"/>
                  <a:pathLst>
                    <a:path w="36" h="47">
                      <a:moveTo>
                        <a:pt x="13" y="47"/>
                      </a:moveTo>
                      <a:lnTo>
                        <a:pt x="0" y="0"/>
                      </a:lnTo>
                      <a:lnTo>
                        <a:pt x="2" y="2"/>
                      </a:lnTo>
                      <a:lnTo>
                        <a:pt x="4" y="3"/>
                      </a:lnTo>
                      <a:lnTo>
                        <a:pt x="10" y="7"/>
                      </a:lnTo>
                      <a:lnTo>
                        <a:pt x="15" y="11"/>
                      </a:lnTo>
                      <a:lnTo>
                        <a:pt x="23" y="17"/>
                      </a:lnTo>
                      <a:lnTo>
                        <a:pt x="29" y="21"/>
                      </a:lnTo>
                      <a:lnTo>
                        <a:pt x="32" y="26"/>
                      </a:lnTo>
                      <a:lnTo>
                        <a:pt x="36" y="30"/>
                      </a:lnTo>
                      <a:lnTo>
                        <a:pt x="13" y="47"/>
                      </a:lnTo>
                      <a:close/>
                    </a:path>
                  </a:pathLst>
                </a:custGeom>
                <a:solidFill>
                  <a:srgbClr val="21BA00"/>
                </a:solidFill>
                <a:ln w="9525">
                  <a:noFill/>
                  <a:round/>
                  <a:headEnd/>
                  <a:tailEnd/>
                </a:ln>
              </p:spPr>
              <p:txBody>
                <a:bodyPr/>
                <a:lstStyle/>
                <a:p>
                  <a:endParaRPr lang="de-DE"/>
                </a:p>
              </p:txBody>
            </p:sp>
            <p:sp>
              <p:nvSpPr>
                <p:cNvPr id="16552" name="Freeform 168"/>
                <p:cNvSpPr>
                  <a:spLocks/>
                </p:cNvSpPr>
                <p:nvPr/>
              </p:nvSpPr>
              <p:spPr bwMode="auto">
                <a:xfrm>
                  <a:off x="-472" y="3440"/>
                  <a:ext cx="21" cy="16"/>
                </a:xfrm>
                <a:custGeom>
                  <a:avLst/>
                  <a:gdLst/>
                  <a:ahLst/>
                  <a:cxnLst>
                    <a:cxn ang="0">
                      <a:pos x="42" y="29"/>
                    </a:cxn>
                    <a:cxn ang="0">
                      <a:pos x="42" y="29"/>
                    </a:cxn>
                    <a:cxn ang="0">
                      <a:pos x="40" y="25"/>
                    </a:cxn>
                    <a:cxn ang="0">
                      <a:pos x="36" y="23"/>
                    </a:cxn>
                    <a:cxn ang="0">
                      <a:pos x="30" y="18"/>
                    </a:cxn>
                    <a:cxn ang="0">
                      <a:pos x="24" y="14"/>
                    </a:cxn>
                    <a:cxn ang="0">
                      <a:pos x="19" y="8"/>
                    </a:cxn>
                    <a:cxn ang="0">
                      <a:pos x="13" y="4"/>
                    </a:cxn>
                    <a:cxn ang="0">
                      <a:pos x="5" y="0"/>
                    </a:cxn>
                    <a:cxn ang="0">
                      <a:pos x="3" y="4"/>
                    </a:cxn>
                    <a:cxn ang="0">
                      <a:pos x="0" y="12"/>
                    </a:cxn>
                    <a:cxn ang="0">
                      <a:pos x="0" y="23"/>
                    </a:cxn>
                    <a:cxn ang="0">
                      <a:pos x="3" y="33"/>
                    </a:cxn>
                    <a:cxn ang="0">
                      <a:pos x="42" y="29"/>
                    </a:cxn>
                  </a:cxnLst>
                  <a:rect l="0" t="0" r="r" b="b"/>
                  <a:pathLst>
                    <a:path w="42" h="33">
                      <a:moveTo>
                        <a:pt x="42" y="29"/>
                      </a:moveTo>
                      <a:lnTo>
                        <a:pt x="42" y="29"/>
                      </a:lnTo>
                      <a:lnTo>
                        <a:pt x="40" y="25"/>
                      </a:lnTo>
                      <a:lnTo>
                        <a:pt x="36" y="23"/>
                      </a:lnTo>
                      <a:lnTo>
                        <a:pt x="30" y="18"/>
                      </a:lnTo>
                      <a:lnTo>
                        <a:pt x="24" y="14"/>
                      </a:lnTo>
                      <a:lnTo>
                        <a:pt x="19" y="8"/>
                      </a:lnTo>
                      <a:lnTo>
                        <a:pt x="13" y="4"/>
                      </a:lnTo>
                      <a:lnTo>
                        <a:pt x="5" y="0"/>
                      </a:lnTo>
                      <a:lnTo>
                        <a:pt x="3" y="4"/>
                      </a:lnTo>
                      <a:lnTo>
                        <a:pt x="0" y="12"/>
                      </a:lnTo>
                      <a:lnTo>
                        <a:pt x="0" y="23"/>
                      </a:lnTo>
                      <a:lnTo>
                        <a:pt x="3" y="33"/>
                      </a:lnTo>
                      <a:lnTo>
                        <a:pt x="42" y="29"/>
                      </a:lnTo>
                      <a:close/>
                    </a:path>
                  </a:pathLst>
                </a:custGeom>
                <a:solidFill>
                  <a:srgbClr val="59FF00"/>
                </a:solidFill>
                <a:ln w="9525">
                  <a:noFill/>
                  <a:round/>
                  <a:headEnd/>
                  <a:tailEnd/>
                </a:ln>
              </p:spPr>
              <p:txBody>
                <a:bodyPr/>
                <a:lstStyle/>
                <a:p>
                  <a:endParaRPr lang="de-DE"/>
                </a:p>
              </p:txBody>
            </p:sp>
            <p:sp>
              <p:nvSpPr>
                <p:cNvPr id="16553" name="Freeform 169"/>
                <p:cNvSpPr>
                  <a:spLocks/>
                </p:cNvSpPr>
                <p:nvPr/>
              </p:nvSpPr>
              <p:spPr bwMode="auto">
                <a:xfrm>
                  <a:off x="-354" y="3292"/>
                  <a:ext cx="341" cy="231"/>
                </a:xfrm>
                <a:custGeom>
                  <a:avLst/>
                  <a:gdLst/>
                  <a:ahLst/>
                  <a:cxnLst>
                    <a:cxn ang="0">
                      <a:pos x="316" y="452"/>
                    </a:cxn>
                    <a:cxn ang="0">
                      <a:pos x="343" y="459"/>
                    </a:cxn>
                    <a:cxn ang="0">
                      <a:pos x="381" y="463"/>
                    </a:cxn>
                    <a:cxn ang="0">
                      <a:pos x="402" y="459"/>
                    </a:cxn>
                    <a:cxn ang="0">
                      <a:pos x="455" y="448"/>
                    </a:cxn>
                    <a:cxn ang="0">
                      <a:pos x="499" y="429"/>
                    </a:cxn>
                    <a:cxn ang="0">
                      <a:pos x="530" y="404"/>
                    </a:cxn>
                    <a:cxn ang="0">
                      <a:pos x="579" y="353"/>
                    </a:cxn>
                    <a:cxn ang="0">
                      <a:pos x="678" y="151"/>
                    </a:cxn>
                    <a:cxn ang="0">
                      <a:pos x="636" y="153"/>
                    </a:cxn>
                    <a:cxn ang="0">
                      <a:pos x="572" y="162"/>
                    </a:cxn>
                    <a:cxn ang="0">
                      <a:pos x="541" y="172"/>
                    </a:cxn>
                    <a:cxn ang="0">
                      <a:pos x="501" y="187"/>
                    </a:cxn>
                    <a:cxn ang="0">
                      <a:pos x="452" y="216"/>
                    </a:cxn>
                    <a:cxn ang="0">
                      <a:pos x="440" y="225"/>
                    </a:cxn>
                    <a:cxn ang="0">
                      <a:pos x="415" y="248"/>
                    </a:cxn>
                    <a:cxn ang="0">
                      <a:pos x="402" y="252"/>
                    </a:cxn>
                    <a:cxn ang="0">
                      <a:pos x="387" y="153"/>
                    </a:cxn>
                    <a:cxn ang="0">
                      <a:pos x="379" y="120"/>
                    </a:cxn>
                    <a:cxn ang="0">
                      <a:pos x="351" y="50"/>
                    </a:cxn>
                    <a:cxn ang="0">
                      <a:pos x="316" y="2"/>
                    </a:cxn>
                    <a:cxn ang="0">
                      <a:pos x="295" y="19"/>
                    </a:cxn>
                    <a:cxn ang="0">
                      <a:pos x="269" y="59"/>
                    </a:cxn>
                    <a:cxn ang="0">
                      <a:pos x="257" y="90"/>
                    </a:cxn>
                    <a:cxn ang="0">
                      <a:pos x="240" y="141"/>
                    </a:cxn>
                    <a:cxn ang="0">
                      <a:pos x="227" y="195"/>
                    </a:cxn>
                    <a:cxn ang="0">
                      <a:pos x="217" y="233"/>
                    </a:cxn>
                    <a:cxn ang="0">
                      <a:pos x="208" y="252"/>
                    </a:cxn>
                    <a:cxn ang="0">
                      <a:pos x="194" y="225"/>
                    </a:cxn>
                    <a:cxn ang="0">
                      <a:pos x="173" y="191"/>
                    </a:cxn>
                    <a:cxn ang="0">
                      <a:pos x="158" y="176"/>
                    </a:cxn>
                    <a:cxn ang="0">
                      <a:pos x="122" y="147"/>
                    </a:cxn>
                    <a:cxn ang="0">
                      <a:pos x="80" y="122"/>
                    </a:cxn>
                    <a:cxn ang="0">
                      <a:pos x="0" y="200"/>
                    </a:cxn>
                    <a:cxn ang="0">
                      <a:pos x="6" y="244"/>
                    </a:cxn>
                    <a:cxn ang="0">
                      <a:pos x="21" y="311"/>
                    </a:cxn>
                    <a:cxn ang="0">
                      <a:pos x="38" y="343"/>
                    </a:cxn>
                    <a:cxn ang="0">
                      <a:pos x="78" y="393"/>
                    </a:cxn>
                    <a:cxn ang="0">
                      <a:pos x="137" y="440"/>
                    </a:cxn>
                    <a:cxn ang="0">
                      <a:pos x="145" y="440"/>
                    </a:cxn>
                    <a:cxn ang="0">
                      <a:pos x="166" y="444"/>
                    </a:cxn>
                    <a:cxn ang="0">
                      <a:pos x="192" y="448"/>
                    </a:cxn>
                    <a:cxn ang="0">
                      <a:pos x="227" y="450"/>
                    </a:cxn>
                    <a:cxn ang="0">
                      <a:pos x="259" y="448"/>
                    </a:cxn>
                    <a:cxn ang="0">
                      <a:pos x="274" y="444"/>
                    </a:cxn>
                    <a:cxn ang="0">
                      <a:pos x="288" y="442"/>
                    </a:cxn>
                    <a:cxn ang="0">
                      <a:pos x="311" y="448"/>
                    </a:cxn>
                  </a:cxnLst>
                  <a:rect l="0" t="0" r="r" b="b"/>
                  <a:pathLst>
                    <a:path w="682" h="463">
                      <a:moveTo>
                        <a:pt x="311" y="448"/>
                      </a:moveTo>
                      <a:lnTo>
                        <a:pt x="312" y="450"/>
                      </a:lnTo>
                      <a:lnTo>
                        <a:pt x="316" y="452"/>
                      </a:lnTo>
                      <a:lnTo>
                        <a:pt x="324" y="454"/>
                      </a:lnTo>
                      <a:lnTo>
                        <a:pt x="333" y="455"/>
                      </a:lnTo>
                      <a:lnTo>
                        <a:pt x="343" y="459"/>
                      </a:lnTo>
                      <a:lnTo>
                        <a:pt x="354" y="461"/>
                      </a:lnTo>
                      <a:lnTo>
                        <a:pt x="368" y="463"/>
                      </a:lnTo>
                      <a:lnTo>
                        <a:pt x="381" y="463"/>
                      </a:lnTo>
                      <a:lnTo>
                        <a:pt x="383" y="463"/>
                      </a:lnTo>
                      <a:lnTo>
                        <a:pt x="391" y="461"/>
                      </a:lnTo>
                      <a:lnTo>
                        <a:pt x="402" y="459"/>
                      </a:lnTo>
                      <a:lnTo>
                        <a:pt x="419" y="457"/>
                      </a:lnTo>
                      <a:lnTo>
                        <a:pt x="436" y="454"/>
                      </a:lnTo>
                      <a:lnTo>
                        <a:pt x="455" y="448"/>
                      </a:lnTo>
                      <a:lnTo>
                        <a:pt x="476" y="440"/>
                      </a:lnTo>
                      <a:lnTo>
                        <a:pt x="495" y="431"/>
                      </a:lnTo>
                      <a:lnTo>
                        <a:pt x="499" y="429"/>
                      </a:lnTo>
                      <a:lnTo>
                        <a:pt x="507" y="423"/>
                      </a:lnTo>
                      <a:lnTo>
                        <a:pt x="516" y="415"/>
                      </a:lnTo>
                      <a:lnTo>
                        <a:pt x="530" y="404"/>
                      </a:lnTo>
                      <a:lnTo>
                        <a:pt x="545" y="389"/>
                      </a:lnTo>
                      <a:lnTo>
                        <a:pt x="562" y="372"/>
                      </a:lnTo>
                      <a:lnTo>
                        <a:pt x="579" y="353"/>
                      </a:lnTo>
                      <a:lnTo>
                        <a:pt x="594" y="330"/>
                      </a:lnTo>
                      <a:lnTo>
                        <a:pt x="682" y="151"/>
                      </a:lnTo>
                      <a:lnTo>
                        <a:pt x="678" y="151"/>
                      </a:lnTo>
                      <a:lnTo>
                        <a:pt x="669" y="151"/>
                      </a:lnTo>
                      <a:lnTo>
                        <a:pt x="655" y="153"/>
                      </a:lnTo>
                      <a:lnTo>
                        <a:pt x="636" y="153"/>
                      </a:lnTo>
                      <a:lnTo>
                        <a:pt x="615" y="156"/>
                      </a:lnTo>
                      <a:lnTo>
                        <a:pt x="594" y="158"/>
                      </a:lnTo>
                      <a:lnTo>
                        <a:pt x="572" y="162"/>
                      </a:lnTo>
                      <a:lnTo>
                        <a:pt x="551" y="170"/>
                      </a:lnTo>
                      <a:lnTo>
                        <a:pt x="549" y="170"/>
                      </a:lnTo>
                      <a:lnTo>
                        <a:pt x="541" y="172"/>
                      </a:lnTo>
                      <a:lnTo>
                        <a:pt x="530" y="176"/>
                      </a:lnTo>
                      <a:lnTo>
                        <a:pt x="516" y="179"/>
                      </a:lnTo>
                      <a:lnTo>
                        <a:pt x="501" y="187"/>
                      </a:lnTo>
                      <a:lnTo>
                        <a:pt x="484" y="195"/>
                      </a:lnTo>
                      <a:lnTo>
                        <a:pt x="467" y="204"/>
                      </a:lnTo>
                      <a:lnTo>
                        <a:pt x="452" y="216"/>
                      </a:lnTo>
                      <a:lnTo>
                        <a:pt x="450" y="216"/>
                      </a:lnTo>
                      <a:lnTo>
                        <a:pt x="446" y="219"/>
                      </a:lnTo>
                      <a:lnTo>
                        <a:pt x="440" y="225"/>
                      </a:lnTo>
                      <a:lnTo>
                        <a:pt x="432" y="233"/>
                      </a:lnTo>
                      <a:lnTo>
                        <a:pt x="423" y="240"/>
                      </a:lnTo>
                      <a:lnTo>
                        <a:pt x="415" y="248"/>
                      </a:lnTo>
                      <a:lnTo>
                        <a:pt x="408" y="256"/>
                      </a:lnTo>
                      <a:lnTo>
                        <a:pt x="402" y="261"/>
                      </a:lnTo>
                      <a:lnTo>
                        <a:pt x="402" y="252"/>
                      </a:lnTo>
                      <a:lnTo>
                        <a:pt x="400" y="227"/>
                      </a:lnTo>
                      <a:lnTo>
                        <a:pt x="394" y="191"/>
                      </a:lnTo>
                      <a:lnTo>
                        <a:pt x="387" y="153"/>
                      </a:lnTo>
                      <a:lnTo>
                        <a:pt x="387" y="149"/>
                      </a:lnTo>
                      <a:lnTo>
                        <a:pt x="383" y="137"/>
                      </a:lnTo>
                      <a:lnTo>
                        <a:pt x="379" y="120"/>
                      </a:lnTo>
                      <a:lnTo>
                        <a:pt x="373" y="99"/>
                      </a:lnTo>
                      <a:lnTo>
                        <a:pt x="362" y="77"/>
                      </a:lnTo>
                      <a:lnTo>
                        <a:pt x="351" y="50"/>
                      </a:lnTo>
                      <a:lnTo>
                        <a:pt x="335" y="23"/>
                      </a:lnTo>
                      <a:lnTo>
                        <a:pt x="318" y="0"/>
                      </a:lnTo>
                      <a:lnTo>
                        <a:pt x="316" y="2"/>
                      </a:lnTo>
                      <a:lnTo>
                        <a:pt x="311" y="4"/>
                      </a:lnTo>
                      <a:lnTo>
                        <a:pt x="305" y="12"/>
                      </a:lnTo>
                      <a:lnTo>
                        <a:pt x="295" y="19"/>
                      </a:lnTo>
                      <a:lnTo>
                        <a:pt x="286" y="31"/>
                      </a:lnTo>
                      <a:lnTo>
                        <a:pt x="278" y="44"/>
                      </a:lnTo>
                      <a:lnTo>
                        <a:pt x="269" y="59"/>
                      </a:lnTo>
                      <a:lnTo>
                        <a:pt x="263" y="77"/>
                      </a:lnTo>
                      <a:lnTo>
                        <a:pt x="261" y="80"/>
                      </a:lnTo>
                      <a:lnTo>
                        <a:pt x="257" y="90"/>
                      </a:lnTo>
                      <a:lnTo>
                        <a:pt x="251" y="103"/>
                      </a:lnTo>
                      <a:lnTo>
                        <a:pt x="246" y="122"/>
                      </a:lnTo>
                      <a:lnTo>
                        <a:pt x="240" y="141"/>
                      </a:lnTo>
                      <a:lnTo>
                        <a:pt x="232" y="160"/>
                      </a:lnTo>
                      <a:lnTo>
                        <a:pt x="229" y="177"/>
                      </a:lnTo>
                      <a:lnTo>
                        <a:pt x="227" y="195"/>
                      </a:lnTo>
                      <a:lnTo>
                        <a:pt x="225" y="200"/>
                      </a:lnTo>
                      <a:lnTo>
                        <a:pt x="221" y="216"/>
                      </a:lnTo>
                      <a:lnTo>
                        <a:pt x="217" y="233"/>
                      </a:lnTo>
                      <a:lnTo>
                        <a:pt x="215" y="250"/>
                      </a:lnTo>
                      <a:lnTo>
                        <a:pt x="210" y="256"/>
                      </a:lnTo>
                      <a:lnTo>
                        <a:pt x="208" y="252"/>
                      </a:lnTo>
                      <a:lnTo>
                        <a:pt x="206" y="246"/>
                      </a:lnTo>
                      <a:lnTo>
                        <a:pt x="200" y="236"/>
                      </a:lnTo>
                      <a:lnTo>
                        <a:pt x="194" y="225"/>
                      </a:lnTo>
                      <a:lnTo>
                        <a:pt x="189" y="214"/>
                      </a:lnTo>
                      <a:lnTo>
                        <a:pt x="181" y="202"/>
                      </a:lnTo>
                      <a:lnTo>
                        <a:pt x="173" y="191"/>
                      </a:lnTo>
                      <a:lnTo>
                        <a:pt x="168" y="183"/>
                      </a:lnTo>
                      <a:lnTo>
                        <a:pt x="166" y="181"/>
                      </a:lnTo>
                      <a:lnTo>
                        <a:pt x="158" y="176"/>
                      </a:lnTo>
                      <a:lnTo>
                        <a:pt x="149" y="168"/>
                      </a:lnTo>
                      <a:lnTo>
                        <a:pt x="137" y="156"/>
                      </a:lnTo>
                      <a:lnTo>
                        <a:pt x="122" y="147"/>
                      </a:lnTo>
                      <a:lnTo>
                        <a:pt x="109" y="136"/>
                      </a:lnTo>
                      <a:lnTo>
                        <a:pt x="93" y="128"/>
                      </a:lnTo>
                      <a:lnTo>
                        <a:pt x="80" y="122"/>
                      </a:lnTo>
                      <a:lnTo>
                        <a:pt x="8" y="107"/>
                      </a:lnTo>
                      <a:lnTo>
                        <a:pt x="0" y="196"/>
                      </a:lnTo>
                      <a:lnTo>
                        <a:pt x="0" y="200"/>
                      </a:lnTo>
                      <a:lnTo>
                        <a:pt x="2" y="210"/>
                      </a:lnTo>
                      <a:lnTo>
                        <a:pt x="4" y="225"/>
                      </a:lnTo>
                      <a:lnTo>
                        <a:pt x="6" y="244"/>
                      </a:lnTo>
                      <a:lnTo>
                        <a:pt x="9" y="265"/>
                      </a:lnTo>
                      <a:lnTo>
                        <a:pt x="13" y="288"/>
                      </a:lnTo>
                      <a:lnTo>
                        <a:pt x="21" y="311"/>
                      </a:lnTo>
                      <a:lnTo>
                        <a:pt x="30" y="330"/>
                      </a:lnTo>
                      <a:lnTo>
                        <a:pt x="32" y="334"/>
                      </a:lnTo>
                      <a:lnTo>
                        <a:pt x="38" y="343"/>
                      </a:lnTo>
                      <a:lnTo>
                        <a:pt x="49" y="356"/>
                      </a:lnTo>
                      <a:lnTo>
                        <a:pt x="63" y="374"/>
                      </a:lnTo>
                      <a:lnTo>
                        <a:pt x="78" y="393"/>
                      </a:lnTo>
                      <a:lnTo>
                        <a:pt x="97" y="410"/>
                      </a:lnTo>
                      <a:lnTo>
                        <a:pt x="116" y="427"/>
                      </a:lnTo>
                      <a:lnTo>
                        <a:pt x="137" y="440"/>
                      </a:lnTo>
                      <a:lnTo>
                        <a:pt x="139" y="440"/>
                      </a:lnTo>
                      <a:lnTo>
                        <a:pt x="141" y="440"/>
                      </a:lnTo>
                      <a:lnTo>
                        <a:pt x="145" y="440"/>
                      </a:lnTo>
                      <a:lnTo>
                        <a:pt x="150" y="442"/>
                      </a:lnTo>
                      <a:lnTo>
                        <a:pt x="156" y="444"/>
                      </a:lnTo>
                      <a:lnTo>
                        <a:pt x="166" y="444"/>
                      </a:lnTo>
                      <a:lnTo>
                        <a:pt x="173" y="446"/>
                      </a:lnTo>
                      <a:lnTo>
                        <a:pt x="183" y="448"/>
                      </a:lnTo>
                      <a:lnTo>
                        <a:pt x="192" y="448"/>
                      </a:lnTo>
                      <a:lnTo>
                        <a:pt x="204" y="450"/>
                      </a:lnTo>
                      <a:lnTo>
                        <a:pt x="215" y="450"/>
                      </a:lnTo>
                      <a:lnTo>
                        <a:pt x="227" y="450"/>
                      </a:lnTo>
                      <a:lnTo>
                        <a:pt x="238" y="450"/>
                      </a:lnTo>
                      <a:lnTo>
                        <a:pt x="250" y="450"/>
                      </a:lnTo>
                      <a:lnTo>
                        <a:pt x="259" y="448"/>
                      </a:lnTo>
                      <a:lnTo>
                        <a:pt x="271" y="446"/>
                      </a:lnTo>
                      <a:lnTo>
                        <a:pt x="272" y="446"/>
                      </a:lnTo>
                      <a:lnTo>
                        <a:pt x="274" y="444"/>
                      </a:lnTo>
                      <a:lnTo>
                        <a:pt x="278" y="444"/>
                      </a:lnTo>
                      <a:lnTo>
                        <a:pt x="282" y="442"/>
                      </a:lnTo>
                      <a:lnTo>
                        <a:pt x="288" y="442"/>
                      </a:lnTo>
                      <a:lnTo>
                        <a:pt x="295" y="444"/>
                      </a:lnTo>
                      <a:lnTo>
                        <a:pt x="303" y="446"/>
                      </a:lnTo>
                      <a:lnTo>
                        <a:pt x="311" y="448"/>
                      </a:lnTo>
                      <a:close/>
                    </a:path>
                  </a:pathLst>
                </a:custGeom>
                <a:solidFill>
                  <a:srgbClr val="000000"/>
                </a:solidFill>
                <a:ln w="9525">
                  <a:noFill/>
                  <a:round/>
                  <a:headEnd/>
                  <a:tailEnd/>
                </a:ln>
              </p:spPr>
              <p:txBody>
                <a:bodyPr/>
                <a:lstStyle/>
                <a:p>
                  <a:endParaRPr lang="de-DE"/>
                </a:p>
              </p:txBody>
            </p:sp>
            <p:sp>
              <p:nvSpPr>
                <p:cNvPr id="16554" name="Freeform 170"/>
                <p:cNvSpPr>
                  <a:spLocks/>
                </p:cNvSpPr>
                <p:nvPr/>
              </p:nvSpPr>
              <p:spPr bwMode="auto">
                <a:xfrm>
                  <a:off x="-327" y="3260"/>
                  <a:ext cx="80" cy="110"/>
                </a:xfrm>
                <a:custGeom>
                  <a:avLst/>
                  <a:gdLst/>
                  <a:ahLst/>
                  <a:cxnLst>
                    <a:cxn ang="0">
                      <a:pos x="160" y="218"/>
                    </a:cxn>
                    <a:cxn ang="0">
                      <a:pos x="158" y="139"/>
                    </a:cxn>
                    <a:cxn ang="0">
                      <a:pos x="158" y="137"/>
                    </a:cxn>
                    <a:cxn ang="0">
                      <a:pos x="158" y="129"/>
                    </a:cxn>
                    <a:cxn ang="0">
                      <a:pos x="157" y="119"/>
                    </a:cxn>
                    <a:cxn ang="0">
                      <a:pos x="153" y="106"/>
                    </a:cxn>
                    <a:cxn ang="0">
                      <a:pos x="151" y="91"/>
                    </a:cxn>
                    <a:cxn ang="0">
                      <a:pos x="145" y="76"/>
                    </a:cxn>
                    <a:cxn ang="0">
                      <a:pos x="137" y="60"/>
                    </a:cxn>
                    <a:cxn ang="0">
                      <a:pos x="128" y="47"/>
                    </a:cxn>
                    <a:cxn ang="0">
                      <a:pos x="128" y="45"/>
                    </a:cxn>
                    <a:cxn ang="0">
                      <a:pos x="124" y="43"/>
                    </a:cxn>
                    <a:cxn ang="0">
                      <a:pos x="118" y="38"/>
                    </a:cxn>
                    <a:cxn ang="0">
                      <a:pos x="111" y="32"/>
                    </a:cxn>
                    <a:cxn ang="0">
                      <a:pos x="99" y="24"/>
                    </a:cxn>
                    <a:cxn ang="0">
                      <a:pos x="88" y="19"/>
                    </a:cxn>
                    <a:cxn ang="0">
                      <a:pos x="73" y="11"/>
                    </a:cxn>
                    <a:cxn ang="0">
                      <a:pos x="57" y="5"/>
                    </a:cxn>
                    <a:cxn ang="0">
                      <a:pos x="6" y="0"/>
                    </a:cxn>
                    <a:cxn ang="0">
                      <a:pos x="0" y="64"/>
                    </a:cxn>
                    <a:cxn ang="0">
                      <a:pos x="0" y="72"/>
                    </a:cxn>
                    <a:cxn ang="0">
                      <a:pos x="0" y="91"/>
                    </a:cxn>
                    <a:cxn ang="0">
                      <a:pos x="6" y="114"/>
                    </a:cxn>
                    <a:cxn ang="0">
                      <a:pos x="15" y="137"/>
                    </a:cxn>
                    <a:cxn ang="0">
                      <a:pos x="17" y="137"/>
                    </a:cxn>
                    <a:cxn ang="0">
                      <a:pos x="19" y="140"/>
                    </a:cxn>
                    <a:cxn ang="0">
                      <a:pos x="25" y="144"/>
                    </a:cxn>
                    <a:cxn ang="0">
                      <a:pos x="35" y="152"/>
                    </a:cxn>
                    <a:cxn ang="0">
                      <a:pos x="44" y="159"/>
                    </a:cxn>
                    <a:cxn ang="0">
                      <a:pos x="56" y="167"/>
                    </a:cxn>
                    <a:cxn ang="0">
                      <a:pos x="69" y="177"/>
                    </a:cxn>
                    <a:cxn ang="0">
                      <a:pos x="84" y="184"/>
                    </a:cxn>
                    <a:cxn ang="0">
                      <a:pos x="86" y="184"/>
                    </a:cxn>
                    <a:cxn ang="0">
                      <a:pos x="92" y="188"/>
                    </a:cxn>
                    <a:cxn ang="0">
                      <a:pos x="99" y="192"/>
                    </a:cxn>
                    <a:cxn ang="0">
                      <a:pos x="111" y="198"/>
                    </a:cxn>
                    <a:cxn ang="0">
                      <a:pos x="122" y="201"/>
                    </a:cxn>
                    <a:cxn ang="0">
                      <a:pos x="136" y="207"/>
                    </a:cxn>
                    <a:cxn ang="0">
                      <a:pos x="149" y="213"/>
                    </a:cxn>
                    <a:cxn ang="0">
                      <a:pos x="160" y="218"/>
                    </a:cxn>
                  </a:cxnLst>
                  <a:rect l="0" t="0" r="r" b="b"/>
                  <a:pathLst>
                    <a:path w="160" h="218">
                      <a:moveTo>
                        <a:pt x="160" y="218"/>
                      </a:moveTo>
                      <a:lnTo>
                        <a:pt x="158" y="139"/>
                      </a:lnTo>
                      <a:lnTo>
                        <a:pt x="158" y="137"/>
                      </a:lnTo>
                      <a:lnTo>
                        <a:pt x="158" y="129"/>
                      </a:lnTo>
                      <a:lnTo>
                        <a:pt x="157" y="119"/>
                      </a:lnTo>
                      <a:lnTo>
                        <a:pt x="153" y="106"/>
                      </a:lnTo>
                      <a:lnTo>
                        <a:pt x="151" y="91"/>
                      </a:lnTo>
                      <a:lnTo>
                        <a:pt x="145" y="76"/>
                      </a:lnTo>
                      <a:lnTo>
                        <a:pt x="137" y="60"/>
                      </a:lnTo>
                      <a:lnTo>
                        <a:pt x="128" y="47"/>
                      </a:lnTo>
                      <a:lnTo>
                        <a:pt x="128" y="45"/>
                      </a:lnTo>
                      <a:lnTo>
                        <a:pt x="124" y="43"/>
                      </a:lnTo>
                      <a:lnTo>
                        <a:pt x="118" y="38"/>
                      </a:lnTo>
                      <a:lnTo>
                        <a:pt x="111" y="32"/>
                      </a:lnTo>
                      <a:lnTo>
                        <a:pt x="99" y="24"/>
                      </a:lnTo>
                      <a:lnTo>
                        <a:pt x="88" y="19"/>
                      </a:lnTo>
                      <a:lnTo>
                        <a:pt x="73" y="11"/>
                      </a:lnTo>
                      <a:lnTo>
                        <a:pt x="57" y="5"/>
                      </a:lnTo>
                      <a:lnTo>
                        <a:pt x="6" y="0"/>
                      </a:lnTo>
                      <a:lnTo>
                        <a:pt x="0" y="64"/>
                      </a:lnTo>
                      <a:lnTo>
                        <a:pt x="0" y="72"/>
                      </a:lnTo>
                      <a:lnTo>
                        <a:pt x="0" y="91"/>
                      </a:lnTo>
                      <a:lnTo>
                        <a:pt x="6" y="114"/>
                      </a:lnTo>
                      <a:lnTo>
                        <a:pt x="15" y="137"/>
                      </a:lnTo>
                      <a:lnTo>
                        <a:pt x="17" y="137"/>
                      </a:lnTo>
                      <a:lnTo>
                        <a:pt x="19" y="140"/>
                      </a:lnTo>
                      <a:lnTo>
                        <a:pt x="25" y="144"/>
                      </a:lnTo>
                      <a:lnTo>
                        <a:pt x="35" y="152"/>
                      </a:lnTo>
                      <a:lnTo>
                        <a:pt x="44" y="159"/>
                      </a:lnTo>
                      <a:lnTo>
                        <a:pt x="56" y="167"/>
                      </a:lnTo>
                      <a:lnTo>
                        <a:pt x="69" y="177"/>
                      </a:lnTo>
                      <a:lnTo>
                        <a:pt x="84" y="184"/>
                      </a:lnTo>
                      <a:lnTo>
                        <a:pt x="86" y="184"/>
                      </a:lnTo>
                      <a:lnTo>
                        <a:pt x="92" y="188"/>
                      </a:lnTo>
                      <a:lnTo>
                        <a:pt x="99" y="192"/>
                      </a:lnTo>
                      <a:lnTo>
                        <a:pt x="111" y="198"/>
                      </a:lnTo>
                      <a:lnTo>
                        <a:pt x="122" y="201"/>
                      </a:lnTo>
                      <a:lnTo>
                        <a:pt x="136" y="207"/>
                      </a:lnTo>
                      <a:lnTo>
                        <a:pt x="149" y="213"/>
                      </a:lnTo>
                      <a:lnTo>
                        <a:pt x="160" y="218"/>
                      </a:lnTo>
                      <a:close/>
                    </a:path>
                  </a:pathLst>
                </a:custGeom>
                <a:solidFill>
                  <a:srgbClr val="000000"/>
                </a:solidFill>
                <a:ln w="9525">
                  <a:noFill/>
                  <a:round/>
                  <a:headEnd/>
                  <a:tailEnd/>
                </a:ln>
              </p:spPr>
              <p:txBody>
                <a:bodyPr/>
                <a:lstStyle/>
                <a:p>
                  <a:endParaRPr lang="de-DE"/>
                </a:p>
              </p:txBody>
            </p:sp>
            <p:sp>
              <p:nvSpPr>
                <p:cNvPr id="16555" name="Freeform 171"/>
                <p:cNvSpPr>
                  <a:spLocks/>
                </p:cNvSpPr>
                <p:nvPr/>
              </p:nvSpPr>
              <p:spPr bwMode="auto">
                <a:xfrm>
                  <a:off x="-150" y="3265"/>
                  <a:ext cx="81" cy="110"/>
                </a:xfrm>
                <a:custGeom>
                  <a:avLst/>
                  <a:gdLst/>
                  <a:ahLst/>
                  <a:cxnLst>
                    <a:cxn ang="0">
                      <a:pos x="2" y="219"/>
                    </a:cxn>
                    <a:cxn ang="0">
                      <a:pos x="5" y="219"/>
                    </a:cxn>
                    <a:cxn ang="0">
                      <a:pos x="13" y="219"/>
                    </a:cxn>
                    <a:cxn ang="0">
                      <a:pos x="23" y="217"/>
                    </a:cxn>
                    <a:cxn ang="0">
                      <a:pos x="36" y="215"/>
                    </a:cxn>
                    <a:cxn ang="0">
                      <a:pos x="49" y="213"/>
                    </a:cxn>
                    <a:cxn ang="0">
                      <a:pos x="65" y="208"/>
                    </a:cxn>
                    <a:cxn ang="0">
                      <a:pos x="78" y="202"/>
                    </a:cxn>
                    <a:cxn ang="0">
                      <a:pos x="87" y="192"/>
                    </a:cxn>
                    <a:cxn ang="0">
                      <a:pos x="89" y="190"/>
                    </a:cxn>
                    <a:cxn ang="0">
                      <a:pos x="93" y="185"/>
                    </a:cxn>
                    <a:cxn ang="0">
                      <a:pos x="99" y="177"/>
                    </a:cxn>
                    <a:cxn ang="0">
                      <a:pos x="106" y="168"/>
                    </a:cxn>
                    <a:cxn ang="0">
                      <a:pos x="114" y="154"/>
                    </a:cxn>
                    <a:cxn ang="0">
                      <a:pos x="120" y="141"/>
                    </a:cxn>
                    <a:cxn ang="0">
                      <a:pos x="127" y="124"/>
                    </a:cxn>
                    <a:cxn ang="0">
                      <a:pos x="133" y="107"/>
                    </a:cxn>
                    <a:cxn ang="0">
                      <a:pos x="135" y="103"/>
                    </a:cxn>
                    <a:cxn ang="0">
                      <a:pos x="139" y="93"/>
                    </a:cxn>
                    <a:cxn ang="0">
                      <a:pos x="143" y="80"/>
                    </a:cxn>
                    <a:cxn ang="0">
                      <a:pos x="148" y="63"/>
                    </a:cxn>
                    <a:cxn ang="0">
                      <a:pos x="154" y="46"/>
                    </a:cxn>
                    <a:cxn ang="0">
                      <a:pos x="158" y="29"/>
                    </a:cxn>
                    <a:cxn ang="0">
                      <a:pos x="160" y="13"/>
                    </a:cxn>
                    <a:cxn ang="0">
                      <a:pos x="162" y="2"/>
                    </a:cxn>
                    <a:cxn ang="0">
                      <a:pos x="160" y="2"/>
                    </a:cxn>
                    <a:cxn ang="0">
                      <a:pos x="154" y="2"/>
                    </a:cxn>
                    <a:cxn ang="0">
                      <a:pos x="146" y="0"/>
                    </a:cxn>
                    <a:cxn ang="0">
                      <a:pos x="137" y="0"/>
                    </a:cxn>
                    <a:cxn ang="0">
                      <a:pos x="125" y="0"/>
                    </a:cxn>
                    <a:cxn ang="0">
                      <a:pos x="114" y="2"/>
                    </a:cxn>
                    <a:cxn ang="0">
                      <a:pos x="101" y="4"/>
                    </a:cxn>
                    <a:cxn ang="0">
                      <a:pos x="87" y="10"/>
                    </a:cxn>
                    <a:cxn ang="0">
                      <a:pos x="85" y="10"/>
                    </a:cxn>
                    <a:cxn ang="0">
                      <a:pos x="80" y="13"/>
                    </a:cxn>
                    <a:cxn ang="0">
                      <a:pos x="72" y="17"/>
                    </a:cxn>
                    <a:cxn ang="0">
                      <a:pos x="63" y="23"/>
                    </a:cxn>
                    <a:cxn ang="0">
                      <a:pos x="51" y="30"/>
                    </a:cxn>
                    <a:cxn ang="0">
                      <a:pos x="40" y="40"/>
                    </a:cxn>
                    <a:cxn ang="0">
                      <a:pos x="32" y="50"/>
                    </a:cxn>
                    <a:cxn ang="0">
                      <a:pos x="26" y="59"/>
                    </a:cxn>
                    <a:cxn ang="0">
                      <a:pos x="24" y="61"/>
                    </a:cxn>
                    <a:cxn ang="0">
                      <a:pos x="21" y="67"/>
                    </a:cxn>
                    <a:cxn ang="0">
                      <a:pos x="17" y="76"/>
                    </a:cxn>
                    <a:cxn ang="0">
                      <a:pos x="11" y="88"/>
                    </a:cxn>
                    <a:cxn ang="0">
                      <a:pos x="5" y="101"/>
                    </a:cxn>
                    <a:cxn ang="0">
                      <a:pos x="4" y="118"/>
                    </a:cxn>
                    <a:cxn ang="0">
                      <a:pos x="0" y="137"/>
                    </a:cxn>
                    <a:cxn ang="0">
                      <a:pos x="0" y="160"/>
                    </a:cxn>
                    <a:cxn ang="0">
                      <a:pos x="2" y="219"/>
                    </a:cxn>
                  </a:cxnLst>
                  <a:rect l="0" t="0" r="r" b="b"/>
                  <a:pathLst>
                    <a:path w="162" h="219">
                      <a:moveTo>
                        <a:pt x="2" y="219"/>
                      </a:moveTo>
                      <a:lnTo>
                        <a:pt x="5" y="219"/>
                      </a:lnTo>
                      <a:lnTo>
                        <a:pt x="13" y="219"/>
                      </a:lnTo>
                      <a:lnTo>
                        <a:pt x="23" y="217"/>
                      </a:lnTo>
                      <a:lnTo>
                        <a:pt x="36" y="215"/>
                      </a:lnTo>
                      <a:lnTo>
                        <a:pt x="49" y="213"/>
                      </a:lnTo>
                      <a:lnTo>
                        <a:pt x="65" y="208"/>
                      </a:lnTo>
                      <a:lnTo>
                        <a:pt x="78" y="202"/>
                      </a:lnTo>
                      <a:lnTo>
                        <a:pt x="87" y="192"/>
                      </a:lnTo>
                      <a:lnTo>
                        <a:pt x="89" y="190"/>
                      </a:lnTo>
                      <a:lnTo>
                        <a:pt x="93" y="185"/>
                      </a:lnTo>
                      <a:lnTo>
                        <a:pt x="99" y="177"/>
                      </a:lnTo>
                      <a:lnTo>
                        <a:pt x="106" y="168"/>
                      </a:lnTo>
                      <a:lnTo>
                        <a:pt x="114" y="154"/>
                      </a:lnTo>
                      <a:lnTo>
                        <a:pt x="120" y="141"/>
                      </a:lnTo>
                      <a:lnTo>
                        <a:pt x="127" y="124"/>
                      </a:lnTo>
                      <a:lnTo>
                        <a:pt x="133" y="107"/>
                      </a:lnTo>
                      <a:lnTo>
                        <a:pt x="135" y="103"/>
                      </a:lnTo>
                      <a:lnTo>
                        <a:pt x="139" y="93"/>
                      </a:lnTo>
                      <a:lnTo>
                        <a:pt x="143" y="80"/>
                      </a:lnTo>
                      <a:lnTo>
                        <a:pt x="148" y="63"/>
                      </a:lnTo>
                      <a:lnTo>
                        <a:pt x="154" y="46"/>
                      </a:lnTo>
                      <a:lnTo>
                        <a:pt x="158" y="29"/>
                      </a:lnTo>
                      <a:lnTo>
                        <a:pt x="160" y="13"/>
                      </a:lnTo>
                      <a:lnTo>
                        <a:pt x="162" y="2"/>
                      </a:lnTo>
                      <a:lnTo>
                        <a:pt x="160" y="2"/>
                      </a:lnTo>
                      <a:lnTo>
                        <a:pt x="154" y="2"/>
                      </a:lnTo>
                      <a:lnTo>
                        <a:pt x="146" y="0"/>
                      </a:lnTo>
                      <a:lnTo>
                        <a:pt x="137" y="0"/>
                      </a:lnTo>
                      <a:lnTo>
                        <a:pt x="125" y="0"/>
                      </a:lnTo>
                      <a:lnTo>
                        <a:pt x="114" y="2"/>
                      </a:lnTo>
                      <a:lnTo>
                        <a:pt x="101" y="4"/>
                      </a:lnTo>
                      <a:lnTo>
                        <a:pt x="87" y="10"/>
                      </a:lnTo>
                      <a:lnTo>
                        <a:pt x="85" y="10"/>
                      </a:lnTo>
                      <a:lnTo>
                        <a:pt x="80" y="13"/>
                      </a:lnTo>
                      <a:lnTo>
                        <a:pt x="72" y="17"/>
                      </a:lnTo>
                      <a:lnTo>
                        <a:pt x="63" y="23"/>
                      </a:lnTo>
                      <a:lnTo>
                        <a:pt x="51" y="30"/>
                      </a:lnTo>
                      <a:lnTo>
                        <a:pt x="40" y="40"/>
                      </a:lnTo>
                      <a:lnTo>
                        <a:pt x="32" y="50"/>
                      </a:lnTo>
                      <a:lnTo>
                        <a:pt x="26" y="59"/>
                      </a:lnTo>
                      <a:lnTo>
                        <a:pt x="24" y="61"/>
                      </a:lnTo>
                      <a:lnTo>
                        <a:pt x="21" y="67"/>
                      </a:lnTo>
                      <a:lnTo>
                        <a:pt x="17" y="76"/>
                      </a:lnTo>
                      <a:lnTo>
                        <a:pt x="11" y="88"/>
                      </a:lnTo>
                      <a:lnTo>
                        <a:pt x="5" y="101"/>
                      </a:lnTo>
                      <a:lnTo>
                        <a:pt x="4" y="118"/>
                      </a:lnTo>
                      <a:lnTo>
                        <a:pt x="0" y="137"/>
                      </a:lnTo>
                      <a:lnTo>
                        <a:pt x="0" y="160"/>
                      </a:lnTo>
                      <a:lnTo>
                        <a:pt x="2" y="219"/>
                      </a:lnTo>
                      <a:close/>
                    </a:path>
                  </a:pathLst>
                </a:custGeom>
                <a:solidFill>
                  <a:srgbClr val="000000"/>
                </a:solidFill>
                <a:ln w="9525">
                  <a:noFill/>
                  <a:round/>
                  <a:headEnd/>
                  <a:tailEnd/>
                </a:ln>
              </p:spPr>
              <p:txBody>
                <a:bodyPr/>
                <a:lstStyle/>
                <a:p>
                  <a:endParaRPr lang="de-DE"/>
                </a:p>
              </p:txBody>
            </p:sp>
            <p:sp>
              <p:nvSpPr>
                <p:cNvPr id="16556" name="Freeform 172"/>
                <p:cNvSpPr>
                  <a:spLocks/>
                </p:cNvSpPr>
                <p:nvPr/>
              </p:nvSpPr>
              <p:spPr bwMode="auto">
                <a:xfrm>
                  <a:off x="-288" y="3481"/>
                  <a:ext cx="55" cy="26"/>
                </a:xfrm>
                <a:custGeom>
                  <a:avLst/>
                  <a:gdLst/>
                  <a:ahLst/>
                  <a:cxnLst>
                    <a:cxn ang="0">
                      <a:pos x="111" y="48"/>
                    </a:cxn>
                    <a:cxn ang="0">
                      <a:pos x="58" y="0"/>
                    </a:cxn>
                    <a:cxn ang="0">
                      <a:pos x="56" y="2"/>
                    </a:cxn>
                    <a:cxn ang="0">
                      <a:pos x="54" y="4"/>
                    </a:cxn>
                    <a:cxn ang="0">
                      <a:pos x="48" y="8"/>
                    </a:cxn>
                    <a:cxn ang="0">
                      <a:pos x="42" y="14"/>
                    </a:cxn>
                    <a:cxn ang="0">
                      <a:pos x="35" y="19"/>
                    </a:cxn>
                    <a:cxn ang="0">
                      <a:pos x="23" y="25"/>
                    </a:cxn>
                    <a:cxn ang="0">
                      <a:pos x="14" y="29"/>
                    </a:cxn>
                    <a:cxn ang="0">
                      <a:pos x="0" y="33"/>
                    </a:cxn>
                    <a:cxn ang="0">
                      <a:pos x="0" y="35"/>
                    </a:cxn>
                    <a:cxn ang="0">
                      <a:pos x="0" y="35"/>
                    </a:cxn>
                    <a:cxn ang="0">
                      <a:pos x="4" y="36"/>
                    </a:cxn>
                    <a:cxn ang="0">
                      <a:pos x="8" y="38"/>
                    </a:cxn>
                    <a:cxn ang="0">
                      <a:pos x="14" y="42"/>
                    </a:cxn>
                    <a:cxn ang="0">
                      <a:pos x="23" y="44"/>
                    </a:cxn>
                    <a:cxn ang="0">
                      <a:pos x="35" y="46"/>
                    </a:cxn>
                    <a:cxn ang="0">
                      <a:pos x="50" y="48"/>
                    </a:cxn>
                    <a:cxn ang="0">
                      <a:pos x="52" y="48"/>
                    </a:cxn>
                    <a:cxn ang="0">
                      <a:pos x="58" y="50"/>
                    </a:cxn>
                    <a:cxn ang="0">
                      <a:pos x="63" y="50"/>
                    </a:cxn>
                    <a:cxn ang="0">
                      <a:pos x="73" y="50"/>
                    </a:cxn>
                    <a:cxn ang="0">
                      <a:pos x="82" y="52"/>
                    </a:cxn>
                    <a:cxn ang="0">
                      <a:pos x="92" y="52"/>
                    </a:cxn>
                    <a:cxn ang="0">
                      <a:pos x="101" y="50"/>
                    </a:cxn>
                    <a:cxn ang="0">
                      <a:pos x="111" y="48"/>
                    </a:cxn>
                  </a:cxnLst>
                  <a:rect l="0" t="0" r="r" b="b"/>
                  <a:pathLst>
                    <a:path w="111" h="52">
                      <a:moveTo>
                        <a:pt x="111" y="48"/>
                      </a:moveTo>
                      <a:lnTo>
                        <a:pt x="58" y="0"/>
                      </a:lnTo>
                      <a:lnTo>
                        <a:pt x="56" y="2"/>
                      </a:lnTo>
                      <a:lnTo>
                        <a:pt x="54" y="4"/>
                      </a:lnTo>
                      <a:lnTo>
                        <a:pt x="48" y="8"/>
                      </a:lnTo>
                      <a:lnTo>
                        <a:pt x="42" y="14"/>
                      </a:lnTo>
                      <a:lnTo>
                        <a:pt x="35" y="19"/>
                      </a:lnTo>
                      <a:lnTo>
                        <a:pt x="23" y="25"/>
                      </a:lnTo>
                      <a:lnTo>
                        <a:pt x="14" y="29"/>
                      </a:lnTo>
                      <a:lnTo>
                        <a:pt x="0" y="33"/>
                      </a:lnTo>
                      <a:lnTo>
                        <a:pt x="0" y="35"/>
                      </a:lnTo>
                      <a:lnTo>
                        <a:pt x="0" y="35"/>
                      </a:lnTo>
                      <a:lnTo>
                        <a:pt x="4" y="36"/>
                      </a:lnTo>
                      <a:lnTo>
                        <a:pt x="8" y="38"/>
                      </a:lnTo>
                      <a:lnTo>
                        <a:pt x="14" y="42"/>
                      </a:lnTo>
                      <a:lnTo>
                        <a:pt x="23" y="44"/>
                      </a:lnTo>
                      <a:lnTo>
                        <a:pt x="35" y="46"/>
                      </a:lnTo>
                      <a:lnTo>
                        <a:pt x="50" y="48"/>
                      </a:lnTo>
                      <a:lnTo>
                        <a:pt x="52" y="48"/>
                      </a:lnTo>
                      <a:lnTo>
                        <a:pt x="58" y="50"/>
                      </a:lnTo>
                      <a:lnTo>
                        <a:pt x="63" y="50"/>
                      </a:lnTo>
                      <a:lnTo>
                        <a:pt x="73" y="50"/>
                      </a:lnTo>
                      <a:lnTo>
                        <a:pt x="82" y="52"/>
                      </a:lnTo>
                      <a:lnTo>
                        <a:pt x="92" y="52"/>
                      </a:lnTo>
                      <a:lnTo>
                        <a:pt x="101" y="50"/>
                      </a:lnTo>
                      <a:lnTo>
                        <a:pt x="111" y="48"/>
                      </a:lnTo>
                      <a:close/>
                    </a:path>
                  </a:pathLst>
                </a:custGeom>
                <a:solidFill>
                  <a:srgbClr val="21BA00"/>
                </a:solidFill>
                <a:ln w="9525">
                  <a:noFill/>
                  <a:round/>
                  <a:headEnd/>
                  <a:tailEnd/>
                </a:ln>
              </p:spPr>
              <p:txBody>
                <a:bodyPr/>
                <a:lstStyle/>
                <a:p>
                  <a:endParaRPr lang="de-DE"/>
                </a:p>
              </p:txBody>
            </p:sp>
            <p:sp>
              <p:nvSpPr>
                <p:cNvPr id="16557" name="Freeform 173"/>
                <p:cNvSpPr>
                  <a:spLocks/>
                </p:cNvSpPr>
                <p:nvPr/>
              </p:nvSpPr>
              <p:spPr bwMode="auto">
                <a:xfrm>
                  <a:off x="-329" y="3455"/>
                  <a:ext cx="60" cy="33"/>
                </a:xfrm>
                <a:custGeom>
                  <a:avLst/>
                  <a:gdLst/>
                  <a:ahLst/>
                  <a:cxnLst>
                    <a:cxn ang="0">
                      <a:pos x="121" y="42"/>
                    </a:cxn>
                    <a:cxn ang="0">
                      <a:pos x="63" y="65"/>
                    </a:cxn>
                    <a:cxn ang="0">
                      <a:pos x="61" y="65"/>
                    </a:cxn>
                    <a:cxn ang="0">
                      <a:pos x="56" y="61"/>
                    </a:cxn>
                    <a:cxn ang="0">
                      <a:pos x="50" y="55"/>
                    </a:cxn>
                    <a:cxn ang="0">
                      <a:pos x="42" y="49"/>
                    </a:cxn>
                    <a:cxn ang="0">
                      <a:pos x="33" y="40"/>
                    </a:cxn>
                    <a:cxn ang="0">
                      <a:pos x="21" y="28"/>
                    </a:cxn>
                    <a:cxn ang="0">
                      <a:pos x="10" y="15"/>
                    </a:cxn>
                    <a:cxn ang="0">
                      <a:pos x="0" y="0"/>
                    </a:cxn>
                    <a:cxn ang="0">
                      <a:pos x="107" y="11"/>
                    </a:cxn>
                    <a:cxn ang="0">
                      <a:pos x="121" y="42"/>
                    </a:cxn>
                  </a:cxnLst>
                  <a:rect l="0" t="0" r="r" b="b"/>
                  <a:pathLst>
                    <a:path w="121" h="65">
                      <a:moveTo>
                        <a:pt x="121" y="42"/>
                      </a:moveTo>
                      <a:lnTo>
                        <a:pt x="63" y="65"/>
                      </a:lnTo>
                      <a:lnTo>
                        <a:pt x="61" y="65"/>
                      </a:lnTo>
                      <a:lnTo>
                        <a:pt x="56" y="61"/>
                      </a:lnTo>
                      <a:lnTo>
                        <a:pt x="50" y="55"/>
                      </a:lnTo>
                      <a:lnTo>
                        <a:pt x="42" y="49"/>
                      </a:lnTo>
                      <a:lnTo>
                        <a:pt x="33" y="40"/>
                      </a:lnTo>
                      <a:lnTo>
                        <a:pt x="21" y="28"/>
                      </a:lnTo>
                      <a:lnTo>
                        <a:pt x="10" y="15"/>
                      </a:lnTo>
                      <a:lnTo>
                        <a:pt x="0" y="0"/>
                      </a:lnTo>
                      <a:lnTo>
                        <a:pt x="107" y="11"/>
                      </a:lnTo>
                      <a:lnTo>
                        <a:pt x="121" y="42"/>
                      </a:lnTo>
                      <a:close/>
                    </a:path>
                  </a:pathLst>
                </a:custGeom>
                <a:solidFill>
                  <a:srgbClr val="21BA00"/>
                </a:solidFill>
                <a:ln w="9525">
                  <a:noFill/>
                  <a:round/>
                  <a:headEnd/>
                  <a:tailEnd/>
                </a:ln>
              </p:spPr>
              <p:txBody>
                <a:bodyPr/>
                <a:lstStyle/>
                <a:p>
                  <a:endParaRPr lang="de-DE"/>
                </a:p>
              </p:txBody>
            </p:sp>
            <p:sp>
              <p:nvSpPr>
                <p:cNvPr id="16558" name="Freeform 174"/>
                <p:cNvSpPr>
                  <a:spLocks/>
                </p:cNvSpPr>
                <p:nvPr/>
              </p:nvSpPr>
              <p:spPr bwMode="auto">
                <a:xfrm>
                  <a:off x="-339" y="3416"/>
                  <a:ext cx="53" cy="34"/>
                </a:xfrm>
                <a:custGeom>
                  <a:avLst/>
                  <a:gdLst/>
                  <a:ahLst/>
                  <a:cxnLst>
                    <a:cxn ang="0">
                      <a:pos x="105" y="66"/>
                    </a:cxn>
                    <a:cxn ang="0">
                      <a:pos x="59" y="9"/>
                    </a:cxn>
                    <a:cxn ang="0">
                      <a:pos x="0" y="0"/>
                    </a:cxn>
                    <a:cxn ang="0">
                      <a:pos x="0" y="6"/>
                    </a:cxn>
                    <a:cxn ang="0">
                      <a:pos x="0" y="17"/>
                    </a:cxn>
                    <a:cxn ang="0">
                      <a:pos x="2" y="34"/>
                    </a:cxn>
                    <a:cxn ang="0">
                      <a:pos x="12" y="55"/>
                    </a:cxn>
                    <a:cxn ang="0">
                      <a:pos x="105" y="66"/>
                    </a:cxn>
                  </a:cxnLst>
                  <a:rect l="0" t="0" r="r" b="b"/>
                  <a:pathLst>
                    <a:path w="105" h="66">
                      <a:moveTo>
                        <a:pt x="105" y="66"/>
                      </a:moveTo>
                      <a:lnTo>
                        <a:pt x="59" y="9"/>
                      </a:lnTo>
                      <a:lnTo>
                        <a:pt x="0" y="0"/>
                      </a:lnTo>
                      <a:lnTo>
                        <a:pt x="0" y="6"/>
                      </a:lnTo>
                      <a:lnTo>
                        <a:pt x="0" y="17"/>
                      </a:lnTo>
                      <a:lnTo>
                        <a:pt x="2" y="34"/>
                      </a:lnTo>
                      <a:lnTo>
                        <a:pt x="12" y="55"/>
                      </a:lnTo>
                      <a:lnTo>
                        <a:pt x="105" y="66"/>
                      </a:lnTo>
                      <a:close/>
                    </a:path>
                  </a:pathLst>
                </a:custGeom>
                <a:solidFill>
                  <a:srgbClr val="21BA00"/>
                </a:solidFill>
                <a:ln w="9525">
                  <a:noFill/>
                  <a:round/>
                  <a:headEnd/>
                  <a:tailEnd/>
                </a:ln>
              </p:spPr>
              <p:txBody>
                <a:bodyPr/>
                <a:lstStyle/>
                <a:p>
                  <a:endParaRPr lang="de-DE"/>
                </a:p>
              </p:txBody>
            </p:sp>
            <p:sp>
              <p:nvSpPr>
                <p:cNvPr id="16559" name="Freeform 175"/>
                <p:cNvSpPr>
                  <a:spLocks/>
                </p:cNvSpPr>
                <p:nvPr/>
              </p:nvSpPr>
              <p:spPr bwMode="auto">
                <a:xfrm>
                  <a:off x="-345" y="3372"/>
                  <a:ext cx="26" cy="34"/>
                </a:xfrm>
                <a:custGeom>
                  <a:avLst/>
                  <a:gdLst/>
                  <a:ahLst/>
                  <a:cxnLst>
                    <a:cxn ang="0">
                      <a:pos x="51" y="69"/>
                    </a:cxn>
                    <a:cxn ang="0">
                      <a:pos x="8" y="0"/>
                    </a:cxn>
                    <a:cxn ang="0">
                      <a:pos x="6" y="6"/>
                    </a:cxn>
                    <a:cxn ang="0">
                      <a:pos x="2" y="19"/>
                    </a:cxn>
                    <a:cxn ang="0">
                      <a:pos x="0" y="38"/>
                    </a:cxn>
                    <a:cxn ang="0">
                      <a:pos x="2" y="57"/>
                    </a:cxn>
                    <a:cxn ang="0">
                      <a:pos x="4" y="57"/>
                    </a:cxn>
                    <a:cxn ang="0">
                      <a:pos x="6" y="59"/>
                    </a:cxn>
                    <a:cxn ang="0">
                      <a:pos x="8" y="61"/>
                    </a:cxn>
                    <a:cxn ang="0">
                      <a:pos x="13" y="63"/>
                    </a:cxn>
                    <a:cxn ang="0">
                      <a:pos x="19" y="67"/>
                    </a:cxn>
                    <a:cxn ang="0">
                      <a:pos x="27" y="69"/>
                    </a:cxn>
                    <a:cxn ang="0">
                      <a:pos x="38" y="69"/>
                    </a:cxn>
                    <a:cxn ang="0">
                      <a:pos x="51" y="69"/>
                    </a:cxn>
                  </a:cxnLst>
                  <a:rect l="0" t="0" r="r" b="b"/>
                  <a:pathLst>
                    <a:path w="51" h="69">
                      <a:moveTo>
                        <a:pt x="51" y="69"/>
                      </a:moveTo>
                      <a:lnTo>
                        <a:pt x="8" y="0"/>
                      </a:lnTo>
                      <a:lnTo>
                        <a:pt x="6" y="6"/>
                      </a:lnTo>
                      <a:lnTo>
                        <a:pt x="2" y="19"/>
                      </a:lnTo>
                      <a:lnTo>
                        <a:pt x="0" y="38"/>
                      </a:lnTo>
                      <a:lnTo>
                        <a:pt x="2" y="57"/>
                      </a:lnTo>
                      <a:lnTo>
                        <a:pt x="4" y="57"/>
                      </a:lnTo>
                      <a:lnTo>
                        <a:pt x="6" y="59"/>
                      </a:lnTo>
                      <a:lnTo>
                        <a:pt x="8" y="61"/>
                      </a:lnTo>
                      <a:lnTo>
                        <a:pt x="13" y="63"/>
                      </a:lnTo>
                      <a:lnTo>
                        <a:pt x="19" y="67"/>
                      </a:lnTo>
                      <a:lnTo>
                        <a:pt x="27" y="69"/>
                      </a:lnTo>
                      <a:lnTo>
                        <a:pt x="38" y="69"/>
                      </a:lnTo>
                      <a:lnTo>
                        <a:pt x="51" y="69"/>
                      </a:lnTo>
                      <a:close/>
                    </a:path>
                  </a:pathLst>
                </a:custGeom>
                <a:solidFill>
                  <a:srgbClr val="21BA00"/>
                </a:solidFill>
                <a:ln w="9525">
                  <a:noFill/>
                  <a:round/>
                  <a:headEnd/>
                  <a:tailEnd/>
                </a:ln>
              </p:spPr>
              <p:txBody>
                <a:bodyPr/>
                <a:lstStyle/>
                <a:p>
                  <a:endParaRPr lang="de-DE"/>
                </a:p>
              </p:txBody>
            </p:sp>
            <p:sp>
              <p:nvSpPr>
                <p:cNvPr id="16560" name="Freeform 176"/>
                <p:cNvSpPr>
                  <a:spLocks/>
                </p:cNvSpPr>
                <p:nvPr/>
              </p:nvSpPr>
              <p:spPr bwMode="auto">
                <a:xfrm>
                  <a:off x="-341" y="3353"/>
                  <a:ext cx="40" cy="56"/>
                </a:xfrm>
                <a:custGeom>
                  <a:avLst/>
                  <a:gdLst/>
                  <a:ahLst/>
                  <a:cxnLst>
                    <a:cxn ang="0">
                      <a:pos x="76" y="113"/>
                    </a:cxn>
                    <a:cxn ang="0">
                      <a:pos x="0" y="0"/>
                    </a:cxn>
                    <a:cxn ang="0">
                      <a:pos x="1" y="0"/>
                    </a:cxn>
                    <a:cxn ang="0">
                      <a:pos x="9" y="4"/>
                    </a:cxn>
                    <a:cxn ang="0">
                      <a:pos x="21" y="8"/>
                    </a:cxn>
                    <a:cxn ang="0">
                      <a:pos x="34" y="14"/>
                    </a:cxn>
                    <a:cxn ang="0">
                      <a:pos x="47" y="19"/>
                    </a:cxn>
                    <a:cxn ang="0">
                      <a:pos x="61" y="25"/>
                    </a:cxn>
                    <a:cxn ang="0">
                      <a:pos x="72" y="33"/>
                    </a:cxn>
                    <a:cxn ang="0">
                      <a:pos x="80" y="40"/>
                    </a:cxn>
                    <a:cxn ang="0">
                      <a:pos x="80" y="46"/>
                    </a:cxn>
                    <a:cxn ang="0">
                      <a:pos x="80" y="61"/>
                    </a:cxn>
                    <a:cxn ang="0">
                      <a:pos x="78" y="84"/>
                    </a:cxn>
                    <a:cxn ang="0">
                      <a:pos x="76" y="113"/>
                    </a:cxn>
                  </a:cxnLst>
                  <a:rect l="0" t="0" r="r" b="b"/>
                  <a:pathLst>
                    <a:path w="80" h="113">
                      <a:moveTo>
                        <a:pt x="76" y="113"/>
                      </a:moveTo>
                      <a:lnTo>
                        <a:pt x="0" y="0"/>
                      </a:lnTo>
                      <a:lnTo>
                        <a:pt x="1" y="0"/>
                      </a:lnTo>
                      <a:lnTo>
                        <a:pt x="9" y="4"/>
                      </a:lnTo>
                      <a:lnTo>
                        <a:pt x="21" y="8"/>
                      </a:lnTo>
                      <a:lnTo>
                        <a:pt x="34" y="14"/>
                      </a:lnTo>
                      <a:lnTo>
                        <a:pt x="47" y="19"/>
                      </a:lnTo>
                      <a:lnTo>
                        <a:pt x="61" y="25"/>
                      </a:lnTo>
                      <a:lnTo>
                        <a:pt x="72" y="33"/>
                      </a:lnTo>
                      <a:lnTo>
                        <a:pt x="80" y="40"/>
                      </a:lnTo>
                      <a:lnTo>
                        <a:pt x="80" y="46"/>
                      </a:lnTo>
                      <a:lnTo>
                        <a:pt x="80" y="61"/>
                      </a:lnTo>
                      <a:lnTo>
                        <a:pt x="78" y="84"/>
                      </a:lnTo>
                      <a:lnTo>
                        <a:pt x="76" y="113"/>
                      </a:lnTo>
                      <a:close/>
                    </a:path>
                  </a:pathLst>
                </a:custGeom>
                <a:solidFill>
                  <a:srgbClr val="21BA00"/>
                </a:solidFill>
                <a:ln w="9525">
                  <a:noFill/>
                  <a:round/>
                  <a:headEnd/>
                  <a:tailEnd/>
                </a:ln>
              </p:spPr>
              <p:txBody>
                <a:bodyPr/>
                <a:lstStyle/>
                <a:p>
                  <a:endParaRPr lang="de-DE"/>
                </a:p>
              </p:txBody>
            </p:sp>
            <p:sp>
              <p:nvSpPr>
                <p:cNvPr id="16561" name="Freeform 177"/>
                <p:cNvSpPr>
                  <a:spLocks/>
                </p:cNvSpPr>
                <p:nvPr/>
              </p:nvSpPr>
              <p:spPr bwMode="auto">
                <a:xfrm>
                  <a:off x="-295" y="3380"/>
                  <a:ext cx="28" cy="66"/>
                </a:xfrm>
                <a:custGeom>
                  <a:avLst/>
                  <a:gdLst/>
                  <a:ahLst/>
                  <a:cxnLst>
                    <a:cxn ang="0">
                      <a:pos x="0" y="86"/>
                    </a:cxn>
                    <a:cxn ang="0">
                      <a:pos x="13" y="0"/>
                    </a:cxn>
                    <a:cxn ang="0">
                      <a:pos x="13" y="2"/>
                    </a:cxn>
                    <a:cxn ang="0">
                      <a:pos x="17" y="4"/>
                    </a:cxn>
                    <a:cxn ang="0">
                      <a:pos x="21" y="8"/>
                    </a:cxn>
                    <a:cxn ang="0">
                      <a:pos x="27" y="12"/>
                    </a:cxn>
                    <a:cxn ang="0">
                      <a:pos x="34" y="19"/>
                    </a:cxn>
                    <a:cxn ang="0">
                      <a:pos x="42" y="27"/>
                    </a:cxn>
                    <a:cxn ang="0">
                      <a:pos x="48" y="39"/>
                    </a:cxn>
                    <a:cxn ang="0">
                      <a:pos x="55" y="50"/>
                    </a:cxn>
                    <a:cxn ang="0">
                      <a:pos x="34" y="132"/>
                    </a:cxn>
                    <a:cxn ang="0">
                      <a:pos x="0" y="86"/>
                    </a:cxn>
                  </a:cxnLst>
                  <a:rect l="0" t="0" r="r" b="b"/>
                  <a:pathLst>
                    <a:path w="55" h="132">
                      <a:moveTo>
                        <a:pt x="0" y="86"/>
                      </a:moveTo>
                      <a:lnTo>
                        <a:pt x="13" y="0"/>
                      </a:lnTo>
                      <a:lnTo>
                        <a:pt x="13" y="2"/>
                      </a:lnTo>
                      <a:lnTo>
                        <a:pt x="17" y="4"/>
                      </a:lnTo>
                      <a:lnTo>
                        <a:pt x="21" y="8"/>
                      </a:lnTo>
                      <a:lnTo>
                        <a:pt x="27" y="12"/>
                      </a:lnTo>
                      <a:lnTo>
                        <a:pt x="34" y="19"/>
                      </a:lnTo>
                      <a:lnTo>
                        <a:pt x="42" y="27"/>
                      </a:lnTo>
                      <a:lnTo>
                        <a:pt x="48" y="39"/>
                      </a:lnTo>
                      <a:lnTo>
                        <a:pt x="55" y="50"/>
                      </a:lnTo>
                      <a:lnTo>
                        <a:pt x="34" y="132"/>
                      </a:lnTo>
                      <a:lnTo>
                        <a:pt x="0" y="86"/>
                      </a:lnTo>
                      <a:close/>
                    </a:path>
                  </a:pathLst>
                </a:custGeom>
                <a:solidFill>
                  <a:srgbClr val="21BA00"/>
                </a:solidFill>
                <a:ln w="9525">
                  <a:noFill/>
                  <a:round/>
                  <a:headEnd/>
                  <a:tailEnd/>
                </a:ln>
              </p:spPr>
              <p:txBody>
                <a:bodyPr/>
                <a:lstStyle/>
                <a:p>
                  <a:endParaRPr lang="de-DE"/>
                </a:p>
              </p:txBody>
            </p:sp>
            <p:sp>
              <p:nvSpPr>
                <p:cNvPr id="16562" name="Freeform 178"/>
                <p:cNvSpPr>
                  <a:spLocks/>
                </p:cNvSpPr>
                <p:nvPr/>
              </p:nvSpPr>
              <p:spPr bwMode="auto">
                <a:xfrm>
                  <a:off x="-267" y="3422"/>
                  <a:ext cx="42" cy="74"/>
                </a:xfrm>
                <a:custGeom>
                  <a:avLst/>
                  <a:gdLst/>
                  <a:ahLst/>
                  <a:cxnLst>
                    <a:cxn ang="0">
                      <a:pos x="0" y="69"/>
                    </a:cxn>
                    <a:cxn ang="0">
                      <a:pos x="16" y="0"/>
                    </a:cxn>
                    <a:cxn ang="0">
                      <a:pos x="17" y="4"/>
                    </a:cxn>
                    <a:cxn ang="0">
                      <a:pos x="23" y="14"/>
                    </a:cxn>
                    <a:cxn ang="0">
                      <a:pos x="33" y="29"/>
                    </a:cxn>
                    <a:cxn ang="0">
                      <a:pos x="42" y="48"/>
                    </a:cxn>
                    <a:cxn ang="0">
                      <a:pos x="54" y="71"/>
                    </a:cxn>
                    <a:cxn ang="0">
                      <a:pos x="65" y="94"/>
                    </a:cxn>
                    <a:cxn ang="0">
                      <a:pos x="75" y="118"/>
                    </a:cxn>
                    <a:cxn ang="0">
                      <a:pos x="84" y="141"/>
                    </a:cxn>
                    <a:cxn ang="0">
                      <a:pos x="84" y="149"/>
                    </a:cxn>
                    <a:cxn ang="0">
                      <a:pos x="0" y="69"/>
                    </a:cxn>
                  </a:cxnLst>
                  <a:rect l="0" t="0" r="r" b="b"/>
                  <a:pathLst>
                    <a:path w="84" h="149">
                      <a:moveTo>
                        <a:pt x="0" y="69"/>
                      </a:moveTo>
                      <a:lnTo>
                        <a:pt x="16" y="0"/>
                      </a:lnTo>
                      <a:lnTo>
                        <a:pt x="17" y="4"/>
                      </a:lnTo>
                      <a:lnTo>
                        <a:pt x="23" y="14"/>
                      </a:lnTo>
                      <a:lnTo>
                        <a:pt x="33" y="29"/>
                      </a:lnTo>
                      <a:lnTo>
                        <a:pt x="42" y="48"/>
                      </a:lnTo>
                      <a:lnTo>
                        <a:pt x="54" y="71"/>
                      </a:lnTo>
                      <a:lnTo>
                        <a:pt x="65" y="94"/>
                      </a:lnTo>
                      <a:lnTo>
                        <a:pt x="75" y="118"/>
                      </a:lnTo>
                      <a:lnTo>
                        <a:pt x="84" y="141"/>
                      </a:lnTo>
                      <a:lnTo>
                        <a:pt x="84" y="149"/>
                      </a:lnTo>
                      <a:lnTo>
                        <a:pt x="0" y="69"/>
                      </a:lnTo>
                      <a:close/>
                    </a:path>
                  </a:pathLst>
                </a:custGeom>
                <a:solidFill>
                  <a:srgbClr val="21BA00"/>
                </a:solidFill>
                <a:ln w="9525">
                  <a:noFill/>
                  <a:round/>
                  <a:headEnd/>
                  <a:tailEnd/>
                </a:ln>
              </p:spPr>
              <p:txBody>
                <a:bodyPr/>
                <a:lstStyle/>
                <a:p>
                  <a:endParaRPr lang="de-DE"/>
                </a:p>
              </p:txBody>
            </p:sp>
            <p:sp>
              <p:nvSpPr>
                <p:cNvPr id="16563" name="Freeform 179"/>
                <p:cNvSpPr>
                  <a:spLocks/>
                </p:cNvSpPr>
                <p:nvPr/>
              </p:nvSpPr>
              <p:spPr bwMode="auto">
                <a:xfrm>
                  <a:off x="-298" y="3333"/>
                  <a:ext cx="39" cy="24"/>
                </a:xfrm>
                <a:custGeom>
                  <a:avLst/>
                  <a:gdLst/>
                  <a:ahLst/>
                  <a:cxnLst>
                    <a:cxn ang="0">
                      <a:pos x="78" y="50"/>
                    </a:cxn>
                    <a:cxn ang="0">
                      <a:pos x="54" y="4"/>
                    </a:cxn>
                    <a:cxn ang="0">
                      <a:pos x="0" y="0"/>
                    </a:cxn>
                    <a:cxn ang="0">
                      <a:pos x="0" y="2"/>
                    </a:cxn>
                    <a:cxn ang="0">
                      <a:pos x="6" y="8"/>
                    </a:cxn>
                    <a:cxn ang="0">
                      <a:pos x="14" y="14"/>
                    </a:cxn>
                    <a:cxn ang="0">
                      <a:pos x="25" y="21"/>
                    </a:cxn>
                    <a:cxn ang="0">
                      <a:pos x="37" y="31"/>
                    </a:cxn>
                    <a:cxn ang="0">
                      <a:pos x="50" y="38"/>
                    </a:cxn>
                    <a:cxn ang="0">
                      <a:pos x="63" y="44"/>
                    </a:cxn>
                    <a:cxn ang="0">
                      <a:pos x="78" y="50"/>
                    </a:cxn>
                  </a:cxnLst>
                  <a:rect l="0" t="0" r="r" b="b"/>
                  <a:pathLst>
                    <a:path w="78" h="50">
                      <a:moveTo>
                        <a:pt x="78" y="50"/>
                      </a:moveTo>
                      <a:lnTo>
                        <a:pt x="54" y="4"/>
                      </a:lnTo>
                      <a:lnTo>
                        <a:pt x="0" y="0"/>
                      </a:lnTo>
                      <a:lnTo>
                        <a:pt x="0" y="2"/>
                      </a:lnTo>
                      <a:lnTo>
                        <a:pt x="6" y="8"/>
                      </a:lnTo>
                      <a:lnTo>
                        <a:pt x="14" y="14"/>
                      </a:lnTo>
                      <a:lnTo>
                        <a:pt x="25" y="21"/>
                      </a:lnTo>
                      <a:lnTo>
                        <a:pt x="37" y="31"/>
                      </a:lnTo>
                      <a:lnTo>
                        <a:pt x="50" y="38"/>
                      </a:lnTo>
                      <a:lnTo>
                        <a:pt x="63" y="44"/>
                      </a:lnTo>
                      <a:lnTo>
                        <a:pt x="78" y="50"/>
                      </a:lnTo>
                      <a:close/>
                    </a:path>
                  </a:pathLst>
                </a:custGeom>
                <a:solidFill>
                  <a:srgbClr val="21BA00"/>
                </a:solidFill>
                <a:ln w="9525">
                  <a:noFill/>
                  <a:round/>
                  <a:headEnd/>
                  <a:tailEnd/>
                </a:ln>
              </p:spPr>
              <p:txBody>
                <a:bodyPr/>
                <a:lstStyle/>
                <a:p>
                  <a:endParaRPr lang="de-DE"/>
                </a:p>
              </p:txBody>
            </p:sp>
            <p:sp>
              <p:nvSpPr>
                <p:cNvPr id="16564" name="Freeform 180"/>
                <p:cNvSpPr>
                  <a:spLocks/>
                </p:cNvSpPr>
                <p:nvPr/>
              </p:nvSpPr>
              <p:spPr bwMode="auto">
                <a:xfrm>
                  <a:off x="-318" y="3300"/>
                  <a:ext cx="40" cy="26"/>
                </a:xfrm>
                <a:custGeom>
                  <a:avLst/>
                  <a:gdLst/>
                  <a:ahLst/>
                  <a:cxnLst>
                    <a:cxn ang="0">
                      <a:pos x="80" y="52"/>
                    </a:cxn>
                    <a:cxn ang="0">
                      <a:pos x="50" y="4"/>
                    </a:cxn>
                    <a:cxn ang="0">
                      <a:pos x="0" y="0"/>
                    </a:cxn>
                    <a:cxn ang="0">
                      <a:pos x="0" y="6"/>
                    </a:cxn>
                    <a:cxn ang="0">
                      <a:pos x="2" y="21"/>
                    </a:cxn>
                    <a:cxn ang="0">
                      <a:pos x="6" y="39"/>
                    </a:cxn>
                    <a:cxn ang="0">
                      <a:pos x="19" y="52"/>
                    </a:cxn>
                    <a:cxn ang="0">
                      <a:pos x="80" y="52"/>
                    </a:cxn>
                  </a:cxnLst>
                  <a:rect l="0" t="0" r="r" b="b"/>
                  <a:pathLst>
                    <a:path w="80" h="52">
                      <a:moveTo>
                        <a:pt x="80" y="52"/>
                      </a:moveTo>
                      <a:lnTo>
                        <a:pt x="50" y="4"/>
                      </a:lnTo>
                      <a:lnTo>
                        <a:pt x="0" y="0"/>
                      </a:lnTo>
                      <a:lnTo>
                        <a:pt x="0" y="6"/>
                      </a:lnTo>
                      <a:lnTo>
                        <a:pt x="2" y="21"/>
                      </a:lnTo>
                      <a:lnTo>
                        <a:pt x="6" y="39"/>
                      </a:lnTo>
                      <a:lnTo>
                        <a:pt x="19" y="52"/>
                      </a:lnTo>
                      <a:lnTo>
                        <a:pt x="80" y="52"/>
                      </a:lnTo>
                      <a:close/>
                    </a:path>
                  </a:pathLst>
                </a:custGeom>
                <a:solidFill>
                  <a:srgbClr val="21BA00"/>
                </a:solidFill>
                <a:ln w="9525">
                  <a:noFill/>
                  <a:round/>
                  <a:headEnd/>
                  <a:tailEnd/>
                </a:ln>
              </p:spPr>
              <p:txBody>
                <a:bodyPr/>
                <a:lstStyle/>
                <a:p>
                  <a:endParaRPr lang="de-DE"/>
                </a:p>
              </p:txBody>
            </p:sp>
            <p:sp>
              <p:nvSpPr>
                <p:cNvPr id="16565" name="Freeform 181"/>
                <p:cNvSpPr>
                  <a:spLocks/>
                </p:cNvSpPr>
                <p:nvPr/>
              </p:nvSpPr>
              <p:spPr bwMode="auto">
                <a:xfrm>
                  <a:off x="-317" y="3275"/>
                  <a:ext cx="18" cy="19"/>
                </a:xfrm>
                <a:custGeom>
                  <a:avLst/>
                  <a:gdLst/>
                  <a:ahLst/>
                  <a:cxnLst>
                    <a:cxn ang="0">
                      <a:pos x="36" y="36"/>
                    </a:cxn>
                    <a:cxn ang="0">
                      <a:pos x="0" y="0"/>
                    </a:cxn>
                    <a:cxn ang="0">
                      <a:pos x="0" y="4"/>
                    </a:cxn>
                    <a:cxn ang="0">
                      <a:pos x="0" y="13"/>
                    </a:cxn>
                    <a:cxn ang="0">
                      <a:pos x="0" y="25"/>
                    </a:cxn>
                    <a:cxn ang="0">
                      <a:pos x="0" y="34"/>
                    </a:cxn>
                    <a:cxn ang="0">
                      <a:pos x="36" y="36"/>
                    </a:cxn>
                  </a:cxnLst>
                  <a:rect l="0" t="0" r="r" b="b"/>
                  <a:pathLst>
                    <a:path w="36" h="36">
                      <a:moveTo>
                        <a:pt x="36" y="36"/>
                      </a:moveTo>
                      <a:lnTo>
                        <a:pt x="0" y="0"/>
                      </a:lnTo>
                      <a:lnTo>
                        <a:pt x="0" y="4"/>
                      </a:lnTo>
                      <a:lnTo>
                        <a:pt x="0" y="13"/>
                      </a:lnTo>
                      <a:lnTo>
                        <a:pt x="0" y="25"/>
                      </a:lnTo>
                      <a:lnTo>
                        <a:pt x="0" y="34"/>
                      </a:lnTo>
                      <a:lnTo>
                        <a:pt x="36" y="36"/>
                      </a:lnTo>
                      <a:close/>
                    </a:path>
                  </a:pathLst>
                </a:custGeom>
                <a:solidFill>
                  <a:srgbClr val="21BA00"/>
                </a:solidFill>
                <a:ln w="9525">
                  <a:noFill/>
                  <a:round/>
                  <a:headEnd/>
                  <a:tailEnd/>
                </a:ln>
              </p:spPr>
              <p:txBody>
                <a:bodyPr/>
                <a:lstStyle/>
                <a:p>
                  <a:endParaRPr lang="de-DE"/>
                </a:p>
              </p:txBody>
            </p:sp>
            <p:sp>
              <p:nvSpPr>
                <p:cNvPr id="16566" name="Freeform 182"/>
                <p:cNvSpPr>
                  <a:spLocks/>
                </p:cNvSpPr>
                <p:nvPr/>
              </p:nvSpPr>
              <p:spPr bwMode="auto">
                <a:xfrm>
                  <a:off x="-304" y="3274"/>
                  <a:ext cx="24" cy="26"/>
                </a:xfrm>
                <a:custGeom>
                  <a:avLst/>
                  <a:gdLst/>
                  <a:ahLst/>
                  <a:cxnLst>
                    <a:cxn ang="0">
                      <a:pos x="0" y="0"/>
                    </a:cxn>
                    <a:cxn ang="0">
                      <a:pos x="0" y="0"/>
                    </a:cxn>
                    <a:cxn ang="0">
                      <a:pos x="4" y="0"/>
                    </a:cxn>
                    <a:cxn ang="0">
                      <a:pos x="8" y="0"/>
                    </a:cxn>
                    <a:cxn ang="0">
                      <a:pos x="13" y="0"/>
                    </a:cxn>
                    <a:cxn ang="0">
                      <a:pos x="21" y="4"/>
                    </a:cxn>
                    <a:cxn ang="0">
                      <a:pos x="30" y="6"/>
                    </a:cxn>
                    <a:cxn ang="0">
                      <a:pos x="38" y="13"/>
                    </a:cxn>
                    <a:cxn ang="0">
                      <a:pos x="48" y="21"/>
                    </a:cxn>
                    <a:cxn ang="0">
                      <a:pos x="46" y="53"/>
                    </a:cxn>
                    <a:cxn ang="0">
                      <a:pos x="44" y="52"/>
                    </a:cxn>
                    <a:cxn ang="0">
                      <a:pos x="40" y="46"/>
                    </a:cxn>
                    <a:cxn ang="0">
                      <a:pos x="34" y="40"/>
                    </a:cxn>
                    <a:cxn ang="0">
                      <a:pos x="27" y="31"/>
                    </a:cxn>
                    <a:cxn ang="0">
                      <a:pos x="19" y="21"/>
                    </a:cxn>
                    <a:cxn ang="0">
                      <a:pos x="11" y="13"/>
                    </a:cxn>
                    <a:cxn ang="0">
                      <a:pos x="4" y="6"/>
                    </a:cxn>
                    <a:cxn ang="0">
                      <a:pos x="0" y="0"/>
                    </a:cxn>
                  </a:cxnLst>
                  <a:rect l="0" t="0" r="r" b="b"/>
                  <a:pathLst>
                    <a:path w="48" h="53">
                      <a:moveTo>
                        <a:pt x="0" y="0"/>
                      </a:moveTo>
                      <a:lnTo>
                        <a:pt x="0" y="0"/>
                      </a:lnTo>
                      <a:lnTo>
                        <a:pt x="4" y="0"/>
                      </a:lnTo>
                      <a:lnTo>
                        <a:pt x="8" y="0"/>
                      </a:lnTo>
                      <a:lnTo>
                        <a:pt x="13" y="0"/>
                      </a:lnTo>
                      <a:lnTo>
                        <a:pt x="21" y="4"/>
                      </a:lnTo>
                      <a:lnTo>
                        <a:pt x="30" y="6"/>
                      </a:lnTo>
                      <a:lnTo>
                        <a:pt x="38" y="13"/>
                      </a:lnTo>
                      <a:lnTo>
                        <a:pt x="48" y="21"/>
                      </a:lnTo>
                      <a:lnTo>
                        <a:pt x="46" y="53"/>
                      </a:lnTo>
                      <a:lnTo>
                        <a:pt x="44" y="52"/>
                      </a:lnTo>
                      <a:lnTo>
                        <a:pt x="40" y="46"/>
                      </a:lnTo>
                      <a:lnTo>
                        <a:pt x="34" y="40"/>
                      </a:lnTo>
                      <a:lnTo>
                        <a:pt x="27" y="31"/>
                      </a:lnTo>
                      <a:lnTo>
                        <a:pt x="19" y="21"/>
                      </a:lnTo>
                      <a:lnTo>
                        <a:pt x="11" y="13"/>
                      </a:lnTo>
                      <a:lnTo>
                        <a:pt x="4" y="6"/>
                      </a:lnTo>
                      <a:lnTo>
                        <a:pt x="0" y="0"/>
                      </a:lnTo>
                      <a:close/>
                    </a:path>
                  </a:pathLst>
                </a:custGeom>
                <a:solidFill>
                  <a:srgbClr val="21BA00"/>
                </a:solidFill>
                <a:ln w="9525">
                  <a:noFill/>
                  <a:round/>
                  <a:headEnd/>
                  <a:tailEnd/>
                </a:ln>
              </p:spPr>
              <p:txBody>
                <a:bodyPr/>
                <a:lstStyle/>
                <a:p>
                  <a:endParaRPr lang="de-DE"/>
                </a:p>
              </p:txBody>
            </p:sp>
            <p:sp>
              <p:nvSpPr>
                <p:cNvPr id="16567" name="Freeform 183"/>
                <p:cNvSpPr>
                  <a:spLocks/>
                </p:cNvSpPr>
                <p:nvPr/>
              </p:nvSpPr>
              <p:spPr bwMode="auto">
                <a:xfrm>
                  <a:off x="-270" y="3297"/>
                  <a:ext cx="16" cy="53"/>
                </a:xfrm>
                <a:custGeom>
                  <a:avLst/>
                  <a:gdLst/>
                  <a:ahLst/>
                  <a:cxnLst>
                    <a:cxn ang="0">
                      <a:pos x="0" y="0"/>
                    </a:cxn>
                    <a:cxn ang="0">
                      <a:pos x="0" y="42"/>
                    </a:cxn>
                    <a:cxn ang="0">
                      <a:pos x="32" y="105"/>
                    </a:cxn>
                    <a:cxn ang="0">
                      <a:pos x="32" y="101"/>
                    </a:cxn>
                    <a:cxn ang="0">
                      <a:pos x="30" y="93"/>
                    </a:cxn>
                    <a:cxn ang="0">
                      <a:pos x="28" y="84"/>
                    </a:cxn>
                    <a:cxn ang="0">
                      <a:pos x="26" y="68"/>
                    </a:cxn>
                    <a:cxn ang="0">
                      <a:pos x="22" y="53"/>
                    </a:cxn>
                    <a:cxn ang="0">
                      <a:pos x="17" y="36"/>
                    </a:cxn>
                    <a:cxn ang="0">
                      <a:pos x="9" y="17"/>
                    </a:cxn>
                    <a:cxn ang="0">
                      <a:pos x="0" y="0"/>
                    </a:cxn>
                  </a:cxnLst>
                  <a:rect l="0" t="0" r="r" b="b"/>
                  <a:pathLst>
                    <a:path w="32" h="105">
                      <a:moveTo>
                        <a:pt x="0" y="0"/>
                      </a:moveTo>
                      <a:lnTo>
                        <a:pt x="0" y="42"/>
                      </a:lnTo>
                      <a:lnTo>
                        <a:pt x="32" y="105"/>
                      </a:lnTo>
                      <a:lnTo>
                        <a:pt x="32" y="101"/>
                      </a:lnTo>
                      <a:lnTo>
                        <a:pt x="30" y="93"/>
                      </a:lnTo>
                      <a:lnTo>
                        <a:pt x="28" y="84"/>
                      </a:lnTo>
                      <a:lnTo>
                        <a:pt x="26" y="68"/>
                      </a:lnTo>
                      <a:lnTo>
                        <a:pt x="22" y="53"/>
                      </a:lnTo>
                      <a:lnTo>
                        <a:pt x="17" y="36"/>
                      </a:lnTo>
                      <a:lnTo>
                        <a:pt x="9" y="17"/>
                      </a:lnTo>
                      <a:lnTo>
                        <a:pt x="0" y="0"/>
                      </a:lnTo>
                      <a:close/>
                    </a:path>
                  </a:pathLst>
                </a:custGeom>
                <a:solidFill>
                  <a:srgbClr val="21BA00"/>
                </a:solidFill>
                <a:ln w="9525">
                  <a:noFill/>
                  <a:round/>
                  <a:headEnd/>
                  <a:tailEnd/>
                </a:ln>
              </p:spPr>
              <p:txBody>
                <a:bodyPr/>
                <a:lstStyle/>
                <a:p>
                  <a:endParaRPr lang="de-DE"/>
                </a:p>
              </p:txBody>
            </p:sp>
            <p:sp>
              <p:nvSpPr>
                <p:cNvPr id="16568" name="Freeform 184"/>
                <p:cNvSpPr>
                  <a:spLocks/>
                </p:cNvSpPr>
                <p:nvPr/>
              </p:nvSpPr>
              <p:spPr bwMode="auto">
                <a:xfrm>
                  <a:off x="-237" y="3398"/>
                  <a:ext cx="30" cy="72"/>
                </a:xfrm>
                <a:custGeom>
                  <a:avLst/>
                  <a:gdLst/>
                  <a:ahLst/>
                  <a:cxnLst>
                    <a:cxn ang="0">
                      <a:pos x="59" y="142"/>
                    </a:cxn>
                    <a:cxn ang="0">
                      <a:pos x="54" y="53"/>
                    </a:cxn>
                    <a:cxn ang="0">
                      <a:pos x="6" y="0"/>
                    </a:cxn>
                    <a:cxn ang="0">
                      <a:pos x="4" y="7"/>
                    </a:cxn>
                    <a:cxn ang="0">
                      <a:pos x="2" y="24"/>
                    </a:cxn>
                    <a:cxn ang="0">
                      <a:pos x="0" y="45"/>
                    </a:cxn>
                    <a:cxn ang="0">
                      <a:pos x="2" y="62"/>
                    </a:cxn>
                    <a:cxn ang="0">
                      <a:pos x="59" y="142"/>
                    </a:cxn>
                  </a:cxnLst>
                  <a:rect l="0" t="0" r="r" b="b"/>
                  <a:pathLst>
                    <a:path w="59" h="142">
                      <a:moveTo>
                        <a:pt x="59" y="142"/>
                      </a:moveTo>
                      <a:lnTo>
                        <a:pt x="54" y="53"/>
                      </a:lnTo>
                      <a:lnTo>
                        <a:pt x="6" y="0"/>
                      </a:lnTo>
                      <a:lnTo>
                        <a:pt x="4" y="7"/>
                      </a:lnTo>
                      <a:lnTo>
                        <a:pt x="2" y="24"/>
                      </a:lnTo>
                      <a:lnTo>
                        <a:pt x="0" y="45"/>
                      </a:lnTo>
                      <a:lnTo>
                        <a:pt x="2" y="62"/>
                      </a:lnTo>
                      <a:lnTo>
                        <a:pt x="59" y="142"/>
                      </a:lnTo>
                      <a:close/>
                    </a:path>
                  </a:pathLst>
                </a:custGeom>
                <a:solidFill>
                  <a:srgbClr val="21BA00"/>
                </a:solidFill>
                <a:ln w="9525">
                  <a:noFill/>
                  <a:round/>
                  <a:headEnd/>
                  <a:tailEnd/>
                </a:ln>
              </p:spPr>
              <p:txBody>
                <a:bodyPr/>
                <a:lstStyle/>
                <a:p>
                  <a:endParaRPr lang="de-DE"/>
                </a:p>
              </p:txBody>
            </p:sp>
            <p:sp>
              <p:nvSpPr>
                <p:cNvPr id="16569" name="Freeform 185"/>
                <p:cNvSpPr>
                  <a:spLocks/>
                </p:cNvSpPr>
                <p:nvPr/>
              </p:nvSpPr>
              <p:spPr bwMode="auto">
                <a:xfrm>
                  <a:off x="-230" y="3359"/>
                  <a:ext cx="26" cy="47"/>
                </a:xfrm>
                <a:custGeom>
                  <a:avLst/>
                  <a:gdLst/>
                  <a:ahLst/>
                  <a:cxnLst>
                    <a:cxn ang="0">
                      <a:pos x="49" y="93"/>
                    </a:cxn>
                    <a:cxn ang="0">
                      <a:pos x="51" y="57"/>
                    </a:cxn>
                    <a:cxn ang="0">
                      <a:pos x="17" y="0"/>
                    </a:cxn>
                    <a:cxn ang="0">
                      <a:pos x="15" y="3"/>
                    </a:cxn>
                    <a:cxn ang="0">
                      <a:pos x="7" y="13"/>
                    </a:cxn>
                    <a:cxn ang="0">
                      <a:pos x="2" y="28"/>
                    </a:cxn>
                    <a:cxn ang="0">
                      <a:pos x="0" y="53"/>
                    </a:cxn>
                    <a:cxn ang="0">
                      <a:pos x="49" y="93"/>
                    </a:cxn>
                  </a:cxnLst>
                  <a:rect l="0" t="0" r="r" b="b"/>
                  <a:pathLst>
                    <a:path w="51" h="93">
                      <a:moveTo>
                        <a:pt x="49" y="93"/>
                      </a:moveTo>
                      <a:lnTo>
                        <a:pt x="51" y="57"/>
                      </a:lnTo>
                      <a:lnTo>
                        <a:pt x="17" y="0"/>
                      </a:lnTo>
                      <a:lnTo>
                        <a:pt x="15" y="3"/>
                      </a:lnTo>
                      <a:lnTo>
                        <a:pt x="7" y="13"/>
                      </a:lnTo>
                      <a:lnTo>
                        <a:pt x="2" y="28"/>
                      </a:lnTo>
                      <a:lnTo>
                        <a:pt x="0" y="53"/>
                      </a:lnTo>
                      <a:lnTo>
                        <a:pt x="49" y="93"/>
                      </a:lnTo>
                      <a:close/>
                    </a:path>
                  </a:pathLst>
                </a:custGeom>
                <a:solidFill>
                  <a:srgbClr val="21BA00"/>
                </a:solidFill>
                <a:ln w="9525">
                  <a:noFill/>
                  <a:round/>
                  <a:headEnd/>
                  <a:tailEnd/>
                </a:ln>
              </p:spPr>
              <p:txBody>
                <a:bodyPr/>
                <a:lstStyle/>
                <a:p>
                  <a:endParaRPr lang="de-DE"/>
                </a:p>
              </p:txBody>
            </p:sp>
            <p:sp>
              <p:nvSpPr>
                <p:cNvPr id="16570" name="Freeform 186"/>
                <p:cNvSpPr>
                  <a:spLocks/>
                </p:cNvSpPr>
                <p:nvPr/>
              </p:nvSpPr>
              <p:spPr bwMode="auto">
                <a:xfrm>
                  <a:off x="-218" y="3314"/>
                  <a:ext cx="15" cy="49"/>
                </a:xfrm>
                <a:custGeom>
                  <a:avLst/>
                  <a:gdLst/>
                  <a:ahLst/>
                  <a:cxnLst>
                    <a:cxn ang="0">
                      <a:pos x="25" y="99"/>
                    </a:cxn>
                    <a:cxn ang="0">
                      <a:pos x="31" y="0"/>
                    </a:cxn>
                    <a:cxn ang="0">
                      <a:pos x="31" y="0"/>
                    </a:cxn>
                    <a:cxn ang="0">
                      <a:pos x="27" y="4"/>
                    </a:cxn>
                    <a:cxn ang="0">
                      <a:pos x="21" y="10"/>
                    </a:cxn>
                    <a:cxn ang="0">
                      <a:pos x="18" y="17"/>
                    </a:cxn>
                    <a:cxn ang="0">
                      <a:pos x="12" y="27"/>
                    </a:cxn>
                    <a:cxn ang="0">
                      <a:pos x="8" y="40"/>
                    </a:cxn>
                    <a:cxn ang="0">
                      <a:pos x="2" y="57"/>
                    </a:cxn>
                    <a:cxn ang="0">
                      <a:pos x="0" y="76"/>
                    </a:cxn>
                    <a:cxn ang="0">
                      <a:pos x="25" y="99"/>
                    </a:cxn>
                  </a:cxnLst>
                  <a:rect l="0" t="0" r="r" b="b"/>
                  <a:pathLst>
                    <a:path w="31" h="99">
                      <a:moveTo>
                        <a:pt x="25" y="99"/>
                      </a:moveTo>
                      <a:lnTo>
                        <a:pt x="31" y="0"/>
                      </a:lnTo>
                      <a:lnTo>
                        <a:pt x="31" y="0"/>
                      </a:lnTo>
                      <a:lnTo>
                        <a:pt x="27" y="4"/>
                      </a:lnTo>
                      <a:lnTo>
                        <a:pt x="21" y="10"/>
                      </a:lnTo>
                      <a:lnTo>
                        <a:pt x="18" y="17"/>
                      </a:lnTo>
                      <a:lnTo>
                        <a:pt x="12" y="27"/>
                      </a:lnTo>
                      <a:lnTo>
                        <a:pt x="8" y="40"/>
                      </a:lnTo>
                      <a:lnTo>
                        <a:pt x="2" y="57"/>
                      </a:lnTo>
                      <a:lnTo>
                        <a:pt x="0" y="76"/>
                      </a:lnTo>
                      <a:lnTo>
                        <a:pt x="25" y="99"/>
                      </a:lnTo>
                      <a:close/>
                    </a:path>
                  </a:pathLst>
                </a:custGeom>
                <a:solidFill>
                  <a:srgbClr val="21BA00"/>
                </a:solidFill>
                <a:ln w="9525">
                  <a:noFill/>
                  <a:round/>
                  <a:headEnd/>
                  <a:tailEnd/>
                </a:ln>
              </p:spPr>
              <p:txBody>
                <a:bodyPr/>
                <a:lstStyle/>
                <a:p>
                  <a:endParaRPr lang="de-DE"/>
                </a:p>
              </p:txBody>
            </p:sp>
            <p:sp>
              <p:nvSpPr>
                <p:cNvPr id="16571" name="Freeform 187"/>
                <p:cNvSpPr>
                  <a:spLocks/>
                </p:cNvSpPr>
                <p:nvPr/>
              </p:nvSpPr>
              <p:spPr bwMode="auto">
                <a:xfrm>
                  <a:off x="-197" y="3315"/>
                  <a:ext cx="23" cy="61"/>
                </a:xfrm>
                <a:custGeom>
                  <a:avLst/>
                  <a:gdLst/>
                  <a:ahLst/>
                  <a:cxnLst>
                    <a:cxn ang="0">
                      <a:pos x="0" y="122"/>
                    </a:cxn>
                    <a:cxn ang="0">
                      <a:pos x="10" y="0"/>
                    </a:cxn>
                    <a:cxn ang="0">
                      <a:pos x="12" y="2"/>
                    </a:cxn>
                    <a:cxn ang="0">
                      <a:pos x="16" y="6"/>
                    </a:cxn>
                    <a:cxn ang="0">
                      <a:pos x="19" y="13"/>
                    </a:cxn>
                    <a:cxn ang="0">
                      <a:pos x="25" y="23"/>
                    </a:cxn>
                    <a:cxn ang="0">
                      <a:pos x="33" y="34"/>
                    </a:cxn>
                    <a:cxn ang="0">
                      <a:pos x="38" y="48"/>
                    </a:cxn>
                    <a:cxn ang="0">
                      <a:pos x="44" y="63"/>
                    </a:cxn>
                    <a:cxn ang="0">
                      <a:pos x="46" y="80"/>
                    </a:cxn>
                    <a:cxn ang="0">
                      <a:pos x="46" y="91"/>
                    </a:cxn>
                    <a:cxn ang="0">
                      <a:pos x="0" y="122"/>
                    </a:cxn>
                  </a:cxnLst>
                  <a:rect l="0" t="0" r="r" b="b"/>
                  <a:pathLst>
                    <a:path w="46" h="122">
                      <a:moveTo>
                        <a:pt x="0" y="122"/>
                      </a:moveTo>
                      <a:lnTo>
                        <a:pt x="10" y="0"/>
                      </a:lnTo>
                      <a:lnTo>
                        <a:pt x="12" y="2"/>
                      </a:lnTo>
                      <a:lnTo>
                        <a:pt x="16" y="6"/>
                      </a:lnTo>
                      <a:lnTo>
                        <a:pt x="19" y="13"/>
                      </a:lnTo>
                      <a:lnTo>
                        <a:pt x="25" y="23"/>
                      </a:lnTo>
                      <a:lnTo>
                        <a:pt x="33" y="34"/>
                      </a:lnTo>
                      <a:lnTo>
                        <a:pt x="38" y="48"/>
                      </a:lnTo>
                      <a:lnTo>
                        <a:pt x="44" y="63"/>
                      </a:lnTo>
                      <a:lnTo>
                        <a:pt x="46" y="80"/>
                      </a:lnTo>
                      <a:lnTo>
                        <a:pt x="46" y="91"/>
                      </a:lnTo>
                      <a:lnTo>
                        <a:pt x="0" y="122"/>
                      </a:lnTo>
                      <a:close/>
                    </a:path>
                  </a:pathLst>
                </a:custGeom>
                <a:solidFill>
                  <a:srgbClr val="21BA00"/>
                </a:solidFill>
                <a:ln w="9525">
                  <a:noFill/>
                  <a:round/>
                  <a:headEnd/>
                  <a:tailEnd/>
                </a:ln>
              </p:spPr>
              <p:txBody>
                <a:bodyPr/>
                <a:lstStyle/>
                <a:p>
                  <a:endParaRPr lang="de-DE"/>
                </a:p>
              </p:txBody>
            </p:sp>
            <p:sp>
              <p:nvSpPr>
                <p:cNvPr id="16572" name="Freeform 188"/>
                <p:cNvSpPr>
                  <a:spLocks/>
                </p:cNvSpPr>
                <p:nvPr/>
              </p:nvSpPr>
              <p:spPr bwMode="auto">
                <a:xfrm>
                  <a:off x="-197" y="3372"/>
                  <a:ext cx="30" cy="44"/>
                </a:xfrm>
                <a:custGeom>
                  <a:avLst/>
                  <a:gdLst/>
                  <a:ahLst/>
                  <a:cxnLst>
                    <a:cxn ang="0">
                      <a:pos x="0" y="27"/>
                    </a:cxn>
                    <a:cxn ang="0">
                      <a:pos x="50" y="0"/>
                    </a:cxn>
                    <a:cxn ang="0">
                      <a:pos x="52" y="2"/>
                    </a:cxn>
                    <a:cxn ang="0">
                      <a:pos x="56" y="10"/>
                    </a:cxn>
                    <a:cxn ang="0">
                      <a:pos x="59" y="23"/>
                    </a:cxn>
                    <a:cxn ang="0">
                      <a:pos x="59" y="38"/>
                    </a:cxn>
                    <a:cxn ang="0">
                      <a:pos x="4" y="90"/>
                    </a:cxn>
                    <a:cxn ang="0">
                      <a:pos x="0" y="27"/>
                    </a:cxn>
                  </a:cxnLst>
                  <a:rect l="0" t="0" r="r" b="b"/>
                  <a:pathLst>
                    <a:path w="59" h="90">
                      <a:moveTo>
                        <a:pt x="0" y="27"/>
                      </a:moveTo>
                      <a:lnTo>
                        <a:pt x="50" y="0"/>
                      </a:lnTo>
                      <a:lnTo>
                        <a:pt x="52" y="2"/>
                      </a:lnTo>
                      <a:lnTo>
                        <a:pt x="56" y="10"/>
                      </a:lnTo>
                      <a:lnTo>
                        <a:pt x="59" y="23"/>
                      </a:lnTo>
                      <a:lnTo>
                        <a:pt x="59" y="38"/>
                      </a:lnTo>
                      <a:lnTo>
                        <a:pt x="4" y="90"/>
                      </a:lnTo>
                      <a:lnTo>
                        <a:pt x="0" y="27"/>
                      </a:lnTo>
                      <a:close/>
                    </a:path>
                  </a:pathLst>
                </a:custGeom>
                <a:solidFill>
                  <a:srgbClr val="21BA00"/>
                </a:solidFill>
                <a:ln w="9525">
                  <a:noFill/>
                  <a:round/>
                  <a:headEnd/>
                  <a:tailEnd/>
                </a:ln>
              </p:spPr>
              <p:txBody>
                <a:bodyPr/>
                <a:lstStyle/>
                <a:p>
                  <a:endParaRPr lang="de-DE"/>
                </a:p>
              </p:txBody>
            </p:sp>
            <p:sp>
              <p:nvSpPr>
                <p:cNvPr id="16573" name="Freeform 189"/>
                <p:cNvSpPr>
                  <a:spLocks/>
                </p:cNvSpPr>
                <p:nvPr/>
              </p:nvSpPr>
              <p:spPr bwMode="auto">
                <a:xfrm>
                  <a:off x="-197" y="3402"/>
                  <a:ext cx="34" cy="95"/>
                </a:xfrm>
                <a:custGeom>
                  <a:avLst/>
                  <a:gdLst/>
                  <a:ahLst/>
                  <a:cxnLst>
                    <a:cxn ang="0">
                      <a:pos x="0" y="52"/>
                    </a:cxn>
                    <a:cxn ang="0">
                      <a:pos x="0" y="191"/>
                    </a:cxn>
                    <a:cxn ang="0">
                      <a:pos x="2" y="189"/>
                    </a:cxn>
                    <a:cxn ang="0">
                      <a:pos x="6" y="185"/>
                    </a:cxn>
                    <a:cxn ang="0">
                      <a:pos x="12" y="179"/>
                    </a:cxn>
                    <a:cxn ang="0">
                      <a:pos x="17" y="170"/>
                    </a:cxn>
                    <a:cxn ang="0">
                      <a:pos x="25" y="158"/>
                    </a:cxn>
                    <a:cxn ang="0">
                      <a:pos x="33" y="147"/>
                    </a:cxn>
                    <a:cxn ang="0">
                      <a:pos x="38" y="132"/>
                    </a:cxn>
                    <a:cxn ang="0">
                      <a:pos x="46" y="116"/>
                    </a:cxn>
                    <a:cxn ang="0">
                      <a:pos x="48" y="103"/>
                    </a:cxn>
                    <a:cxn ang="0">
                      <a:pos x="56" y="71"/>
                    </a:cxn>
                    <a:cxn ang="0">
                      <a:pos x="63" y="33"/>
                    </a:cxn>
                    <a:cxn ang="0">
                      <a:pos x="67" y="0"/>
                    </a:cxn>
                    <a:cxn ang="0">
                      <a:pos x="0" y="52"/>
                    </a:cxn>
                  </a:cxnLst>
                  <a:rect l="0" t="0" r="r" b="b"/>
                  <a:pathLst>
                    <a:path w="67" h="191">
                      <a:moveTo>
                        <a:pt x="0" y="52"/>
                      </a:moveTo>
                      <a:lnTo>
                        <a:pt x="0" y="191"/>
                      </a:lnTo>
                      <a:lnTo>
                        <a:pt x="2" y="189"/>
                      </a:lnTo>
                      <a:lnTo>
                        <a:pt x="6" y="185"/>
                      </a:lnTo>
                      <a:lnTo>
                        <a:pt x="12" y="179"/>
                      </a:lnTo>
                      <a:lnTo>
                        <a:pt x="17" y="170"/>
                      </a:lnTo>
                      <a:lnTo>
                        <a:pt x="25" y="158"/>
                      </a:lnTo>
                      <a:lnTo>
                        <a:pt x="33" y="147"/>
                      </a:lnTo>
                      <a:lnTo>
                        <a:pt x="38" y="132"/>
                      </a:lnTo>
                      <a:lnTo>
                        <a:pt x="46" y="116"/>
                      </a:lnTo>
                      <a:lnTo>
                        <a:pt x="48" y="103"/>
                      </a:lnTo>
                      <a:lnTo>
                        <a:pt x="56" y="71"/>
                      </a:lnTo>
                      <a:lnTo>
                        <a:pt x="63" y="33"/>
                      </a:lnTo>
                      <a:lnTo>
                        <a:pt x="67" y="0"/>
                      </a:lnTo>
                      <a:lnTo>
                        <a:pt x="0" y="52"/>
                      </a:lnTo>
                      <a:close/>
                    </a:path>
                  </a:pathLst>
                </a:custGeom>
                <a:solidFill>
                  <a:srgbClr val="21BA00"/>
                </a:solidFill>
                <a:ln w="9525">
                  <a:noFill/>
                  <a:round/>
                  <a:headEnd/>
                  <a:tailEnd/>
                </a:ln>
              </p:spPr>
              <p:txBody>
                <a:bodyPr/>
                <a:lstStyle/>
                <a:p>
                  <a:endParaRPr lang="de-DE"/>
                </a:p>
              </p:txBody>
            </p:sp>
            <p:sp>
              <p:nvSpPr>
                <p:cNvPr id="16574" name="Freeform 190"/>
                <p:cNvSpPr>
                  <a:spLocks/>
                </p:cNvSpPr>
                <p:nvPr/>
              </p:nvSpPr>
              <p:spPr bwMode="auto">
                <a:xfrm>
                  <a:off x="-141" y="3320"/>
                  <a:ext cx="8" cy="42"/>
                </a:xfrm>
                <a:custGeom>
                  <a:avLst/>
                  <a:gdLst/>
                  <a:ahLst/>
                  <a:cxnLst>
                    <a:cxn ang="0">
                      <a:pos x="0" y="84"/>
                    </a:cxn>
                    <a:cxn ang="0">
                      <a:pos x="0" y="20"/>
                    </a:cxn>
                    <a:cxn ang="0">
                      <a:pos x="4" y="0"/>
                    </a:cxn>
                    <a:cxn ang="0">
                      <a:pos x="15" y="46"/>
                    </a:cxn>
                    <a:cxn ang="0">
                      <a:pos x="0" y="84"/>
                    </a:cxn>
                  </a:cxnLst>
                  <a:rect l="0" t="0" r="r" b="b"/>
                  <a:pathLst>
                    <a:path w="15" h="84">
                      <a:moveTo>
                        <a:pt x="0" y="84"/>
                      </a:moveTo>
                      <a:lnTo>
                        <a:pt x="0" y="20"/>
                      </a:lnTo>
                      <a:lnTo>
                        <a:pt x="4" y="0"/>
                      </a:lnTo>
                      <a:lnTo>
                        <a:pt x="15" y="46"/>
                      </a:lnTo>
                      <a:lnTo>
                        <a:pt x="0" y="84"/>
                      </a:lnTo>
                      <a:close/>
                    </a:path>
                  </a:pathLst>
                </a:custGeom>
                <a:solidFill>
                  <a:srgbClr val="21BA00"/>
                </a:solidFill>
                <a:ln w="9525">
                  <a:noFill/>
                  <a:round/>
                  <a:headEnd/>
                  <a:tailEnd/>
                </a:ln>
              </p:spPr>
              <p:txBody>
                <a:bodyPr/>
                <a:lstStyle/>
                <a:p>
                  <a:endParaRPr lang="de-DE"/>
                </a:p>
              </p:txBody>
            </p:sp>
            <p:sp>
              <p:nvSpPr>
                <p:cNvPr id="16575" name="Freeform 191"/>
                <p:cNvSpPr>
                  <a:spLocks/>
                </p:cNvSpPr>
                <p:nvPr/>
              </p:nvSpPr>
              <p:spPr bwMode="auto">
                <a:xfrm>
                  <a:off x="-128" y="3292"/>
                  <a:ext cx="9" cy="44"/>
                </a:xfrm>
                <a:custGeom>
                  <a:avLst/>
                  <a:gdLst/>
                  <a:ahLst/>
                  <a:cxnLst>
                    <a:cxn ang="0">
                      <a:pos x="1" y="90"/>
                    </a:cxn>
                    <a:cxn ang="0">
                      <a:pos x="0" y="17"/>
                    </a:cxn>
                    <a:cxn ang="0">
                      <a:pos x="11" y="0"/>
                    </a:cxn>
                    <a:cxn ang="0">
                      <a:pos x="19" y="59"/>
                    </a:cxn>
                    <a:cxn ang="0">
                      <a:pos x="1" y="90"/>
                    </a:cxn>
                  </a:cxnLst>
                  <a:rect l="0" t="0" r="r" b="b"/>
                  <a:pathLst>
                    <a:path w="19" h="90">
                      <a:moveTo>
                        <a:pt x="1" y="90"/>
                      </a:moveTo>
                      <a:lnTo>
                        <a:pt x="0" y="17"/>
                      </a:lnTo>
                      <a:lnTo>
                        <a:pt x="11" y="0"/>
                      </a:lnTo>
                      <a:lnTo>
                        <a:pt x="19" y="59"/>
                      </a:lnTo>
                      <a:lnTo>
                        <a:pt x="1" y="90"/>
                      </a:lnTo>
                      <a:close/>
                    </a:path>
                  </a:pathLst>
                </a:custGeom>
                <a:solidFill>
                  <a:srgbClr val="21BA00"/>
                </a:solidFill>
                <a:ln w="9525">
                  <a:noFill/>
                  <a:round/>
                  <a:headEnd/>
                  <a:tailEnd/>
                </a:ln>
              </p:spPr>
              <p:txBody>
                <a:bodyPr/>
                <a:lstStyle/>
                <a:p>
                  <a:endParaRPr lang="de-DE"/>
                </a:p>
              </p:txBody>
            </p:sp>
            <p:sp>
              <p:nvSpPr>
                <p:cNvPr id="16576" name="Freeform 192"/>
                <p:cNvSpPr>
                  <a:spLocks/>
                </p:cNvSpPr>
                <p:nvPr/>
              </p:nvSpPr>
              <p:spPr bwMode="auto">
                <a:xfrm>
                  <a:off x="-116" y="3277"/>
                  <a:ext cx="15" cy="34"/>
                </a:xfrm>
                <a:custGeom>
                  <a:avLst/>
                  <a:gdLst/>
                  <a:ahLst/>
                  <a:cxnLst>
                    <a:cxn ang="0">
                      <a:pos x="10" y="66"/>
                    </a:cxn>
                    <a:cxn ang="0">
                      <a:pos x="0" y="11"/>
                    </a:cxn>
                    <a:cxn ang="0">
                      <a:pos x="2" y="11"/>
                    </a:cxn>
                    <a:cxn ang="0">
                      <a:pos x="6" y="7"/>
                    </a:cxn>
                    <a:cxn ang="0">
                      <a:pos x="12" y="4"/>
                    </a:cxn>
                    <a:cxn ang="0">
                      <a:pos x="17" y="0"/>
                    </a:cxn>
                    <a:cxn ang="0">
                      <a:pos x="31" y="45"/>
                    </a:cxn>
                    <a:cxn ang="0">
                      <a:pos x="10" y="66"/>
                    </a:cxn>
                  </a:cxnLst>
                  <a:rect l="0" t="0" r="r" b="b"/>
                  <a:pathLst>
                    <a:path w="31" h="66">
                      <a:moveTo>
                        <a:pt x="10" y="66"/>
                      </a:moveTo>
                      <a:lnTo>
                        <a:pt x="0" y="11"/>
                      </a:lnTo>
                      <a:lnTo>
                        <a:pt x="2" y="11"/>
                      </a:lnTo>
                      <a:lnTo>
                        <a:pt x="6" y="7"/>
                      </a:lnTo>
                      <a:lnTo>
                        <a:pt x="12" y="4"/>
                      </a:lnTo>
                      <a:lnTo>
                        <a:pt x="17" y="0"/>
                      </a:lnTo>
                      <a:lnTo>
                        <a:pt x="31" y="45"/>
                      </a:lnTo>
                      <a:lnTo>
                        <a:pt x="10" y="66"/>
                      </a:lnTo>
                      <a:close/>
                    </a:path>
                  </a:pathLst>
                </a:custGeom>
                <a:solidFill>
                  <a:srgbClr val="21BA00"/>
                </a:solidFill>
                <a:ln w="9525">
                  <a:noFill/>
                  <a:round/>
                  <a:headEnd/>
                  <a:tailEnd/>
                </a:ln>
              </p:spPr>
              <p:txBody>
                <a:bodyPr/>
                <a:lstStyle/>
                <a:p>
                  <a:endParaRPr lang="de-DE"/>
                </a:p>
              </p:txBody>
            </p:sp>
            <p:sp>
              <p:nvSpPr>
                <p:cNvPr id="16577" name="Freeform 193"/>
                <p:cNvSpPr>
                  <a:spLocks/>
                </p:cNvSpPr>
                <p:nvPr/>
              </p:nvSpPr>
              <p:spPr bwMode="auto">
                <a:xfrm>
                  <a:off x="-96" y="3274"/>
                  <a:ext cx="13" cy="16"/>
                </a:xfrm>
                <a:custGeom>
                  <a:avLst/>
                  <a:gdLst/>
                  <a:ahLst/>
                  <a:cxnLst>
                    <a:cxn ang="0">
                      <a:pos x="2" y="33"/>
                    </a:cxn>
                    <a:cxn ang="0">
                      <a:pos x="0" y="6"/>
                    </a:cxn>
                    <a:cxn ang="0">
                      <a:pos x="25" y="0"/>
                    </a:cxn>
                    <a:cxn ang="0">
                      <a:pos x="2" y="33"/>
                    </a:cxn>
                  </a:cxnLst>
                  <a:rect l="0" t="0" r="r" b="b"/>
                  <a:pathLst>
                    <a:path w="25" h="33">
                      <a:moveTo>
                        <a:pt x="2" y="33"/>
                      </a:moveTo>
                      <a:lnTo>
                        <a:pt x="0" y="6"/>
                      </a:lnTo>
                      <a:lnTo>
                        <a:pt x="25" y="0"/>
                      </a:lnTo>
                      <a:lnTo>
                        <a:pt x="2" y="33"/>
                      </a:lnTo>
                      <a:close/>
                    </a:path>
                  </a:pathLst>
                </a:custGeom>
                <a:solidFill>
                  <a:srgbClr val="21BA00"/>
                </a:solidFill>
                <a:ln w="9525">
                  <a:noFill/>
                  <a:round/>
                  <a:headEnd/>
                  <a:tailEnd/>
                </a:ln>
              </p:spPr>
              <p:txBody>
                <a:bodyPr/>
                <a:lstStyle/>
                <a:p>
                  <a:endParaRPr lang="de-DE"/>
                </a:p>
              </p:txBody>
            </p:sp>
            <p:sp>
              <p:nvSpPr>
                <p:cNvPr id="16578" name="Freeform 194"/>
                <p:cNvSpPr>
                  <a:spLocks/>
                </p:cNvSpPr>
                <p:nvPr/>
              </p:nvSpPr>
              <p:spPr bwMode="auto">
                <a:xfrm>
                  <a:off x="-130" y="3346"/>
                  <a:ext cx="22" cy="18"/>
                </a:xfrm>
                <a:custGeom>
                  <a:avLst/>
                  <a:gdLst/>
                  <a:ahLst/>
                  <a:cxnLst>
                    <a:cxn ang="0">
                      <a:pos x="0" y="36"/>
                    </a:cxn>
                    <a:cxn ang="0">
                      <a:pos x="13" y="4"/>
                    </a:cxn>
                    <a:cxn ang="0">
                      <a:pos x="44" y="0"/>
                    </a:cxn>
                    <a:cxn ang="0">
                      <a:pos x="44" y="2"/>
                    </a:cxn>
                    <a:cxn ang="0">
                      <a:pos x="44" y="6"/>
                    </a:cxn>
                    <a:cxn ang="0">
                      <a:pos x="42" y="9"/>
                    </a:cxn>
                    <a:cxn ang="0">
                      <a:pos x="40" y="15"/>
                    </a:cxn>
                    <a:cxn ang="0">
                      <a:pos x="34" y="23"/>
                    </a:cxn>
                    <a:cxn ang="0">
                      <a:pos x="26" y="28"/>
                    </a:cxn>
                    <a:cxn ang="0">
                      <a:pos x="15" y="34"/>
                    </a:cxn>
                    <a:cxn ang="0">
                      <a:pos x="0" y="36"/>
                    </a:cxn>
                  </a:cxnLst>
                  <a:rect l="0" t="0" r="r" b="b"/>
                  <a:pathLst>
                    <a:path w="44" h="36">
                      <a:moveTo>
                        <a:pt x="0" y="36"/>
                      </a:moveTo>
                      <a:lnTo>
                        <a:pt x="13" y="4"/>
                      </a:lnTo>
                      <a:lnTo>
                        <a:pt x="44" y="0"/>
                      </a:lnTo>
                      <a:lnTo>
                        <a:pt x="44" y="2"/>
                      </a:lnTo>
                      <a:lnTo>
                        <a:pt x="44" y="6"/>
                      </a:lnTo>
                      <a:lnTo>
                        <a:pt x="42" y="9"/>
                      </a:lnTo>
                      <a:lnTo>
                        <a:pt x="40" y="15"/>
                      </a:lnTo>
                      <a:lnTo>
                        <a:pt x="34" y="23"/>
                      </a:lnTo>
                      <a:lnTo>
                        <a:pt x="26" y="28"/>
                      </a:lnTo>
                      <a:lnTo>
                        <a:pt x="15" y="34"/>
                      </a:lnTo>
                      <a:lnTo>
                        <a:pt x="0" y="36"/>
                      </a:lnTo>
                      <a:close/>
                    </a:path>
                  </a:pathLst>
                </a:custGeom>
                <a:solidFill>
                  <a:srgbClr val="21BA00"/>
                </a:solidFill>
                <a:ln w="9525">
                  <a:noFill/>
                  <a:round/>
                  <a:headEnd/>
                  <a:tailEnd/>
                </a:ln>
              </p:spPr>
              <p:txBody>
                <a:bodyPr/>
                <a:lstStyle/>
                <a:p>
                  <a:endParaRPr lang="de-DE"/>
                </a:p>
              </p:txBody>
            </p:sp>
            <p:sp>
              <p:nvSpPr>
                <p:cNvPr id="16579" name="Freeform 195"/>
                <p:cNvSpPr>
                  <a:spLocks/>
                </p:cNvSpPr>
                <p:nvPr/>
              </p:nvSpPr>
              <p:spPr bwMode="auto">
                <a:xfrm>
                  <a:off x="-117" y="3324"/>
                  <a:ext cx="25" cy="13"/>
                </a:xfrm>
                <a:custGeom>
                  <a:avLst/>
                  <a:gdLst/>
                  <a:ahLst/>
                  <a:cxnLst>
                    <a:cxn ang="0">
                      <a:pos x="0" y="25"/>
                    </a:cxn>
                    <a:cxn ang="0">
                      <a:pos x="19" y="0"/>
                    </a:cxn>
                    <a:cxn ang="0">
                      <a:pos x="50" y="4"/>
                    </a:cxn>
                    <a:cxn ang="0">
                      <a:pos x="48" y="6"/>
                    </a:cxn>
                    <a:cxn ang="0">
                      <a:pos x="48" y="10"/>
                    </a:cxn>
                    <a:cxn ang="0">
                      <a:pos x="44" y="13"/>
                    </a:cxn>
                    <a:cxn ang="0">
                      <a:pos x="40" y="19"/>
                    </a:cxn>
                    <a:cxn ang="0">
                      <a:pos x="33" y="23"/>
                    </a:cxn>
                    <a:cxn ang="0">
                      <a:pos x="25" y="27"/>
                    </a:cxn>
                    <a:cxn ang="0">
                      <a:pos x="14" y="27"/>
                    </a:cxn>
                    <a:cxn ang="0">
                      <a:pos x="0" y="25"/>
                    </a:cxn>
                  </a:cxnLst>
                  <a:rect l="0" t="0" r="r" b="b"/>
                  <a:pathLst>
                    <a:path w="50" h="27">
                      <a:moveTo>
                        <a:pt x="0" y="25"/>
                      </a:moveTo>
                      <a:lnTo>
                        <a:pt x="19" y="0"/>
                      </a:lnTo>
                      <a:lnTo>
                        <a:pt x="50" y="4"/>
                      </a:lnTo>
                      <a:lnTo>
                        <a:pt x="48" y="6"/>
                      </a:lnTo>
                      <a:lnTo>
                        <a:pt x="48" y="10"/>
                      </a:lnTo>
                      <a:lnTo>
                        <a:pt x="44" y="13"/>
                      </a:lnTo>
                      <a:lnTo>
                        <a:pt x="40" y="19"/>
                      </a:lnTo>
                      <a:lnTo>
                        <a:pt x="33" y="23"/>
                      </a:lnTo>
                      <a:lnTo>
                        <a:pt x="25" y="27"/>
                      </a:lnTo>
                      <a:lnTo>
                        <a:pt x="14" y="27"/>
                      </a:lnTo>
                      <a:lnTo>
                        <a:pt x="0" y="25"/>
                      </a:lnTo>
                      <a:close/>
                    </a:path>
                  </a:pathLst>
                </a:custGeom>
                <a:solidFill>
                  <a:srgbClr val="21BA00"/>
                </a:solidFill>
                <a:ln w="9525">
                  <a:noFill/>
                  <a:round/>
                  <a:headEnd/>
                  <a:tailEnd/>
                </a:ln>
              </p:spPr>
              <p:txBody>
                <a:bodyPr/>
                <a:lstStyle/>
                <a:p>
                  <a:endParaRPr lang="de-DE"/>
                </a:p>
              </p:txBody>
            </p:sp>
            <p:sp>
              <p:nvSpPr>
                <p:cNvPr id="16580" name="Freeform 196"/>
                <p:cNvSpPr>
                  <a:spLocks/>
                </p:cNvSpPr>
                <p:nvPr/>
              </p:nvSpPr>
              <p:spPr bwMode="auto">
                <a:xfrm>
                  <a:off x="-102" y="3304"/>
                  <a:ext cx="16" cy="11"/>
                </a:xfrm>
                <a:custGeom>
                  <a:avLst/>
                  <a:gdLst/>
                  <a:ahLst/>
                  <a:cxnLst>
                    <a:cxn ang="0">
                      <a:pos x="0" y="17"/>
                    </a:cxn>
                    <a:cxn ang="0">
                      <a:pos x="17" y="0"/>
                    </a:cxn>
                    <a:cxn ang="0">
                      <a:pos x="30" y="2"/>
                    </a:cxn>
                    <a:cxn ang="0">
                      <a:pos x="21" y="23"/>
                    </a:cxn>
                    <a:cxn ang="0">
                      <a:pos x="0" y="17"/>
                    </a:cxn>
                  </a:cxnLst>
                  <a:rect l="0" t="0" r="r" b="b"/>
                  <a:pathLst>
                    <a:path w="30" h="23">
                      <a:moveTo>
                        <a:pt x="0" y="17"/>
                      </a:moveTo>
                      <a:lnTo>
                        <a:pt x="17" y="0"/>
                      </a:lnTo>
                      <a:lnTo>
                        <a:pt x="30" y="2"/>
                      </a:lnTo>
                      <a:lnTo>
                        <a:pt x="21" y="23"/>
                      </a:lnTo>
                      <a:lnTo>
                        <a:pt x="0" y="17"/>
                      </a:lnTo>
                      <a:close/>
                    </a:path>
                  </a:pathLst>
                </a:custGeom>
                <a:solidFill>
                  <a:srgbClr val="21BA00"/>
                </a:solidFill>
                <a:ln w="9525">
                  <a:noFill/>
                  <a:round/>
                  <a:headEnd/>
                  <a:tailEnd/>
                </a:ln>
              </p:spPr>
              <p:txBody>
                <a:bodyPr/>
                <a:lstStyle/>
                <a:p>
                  <a:endParaRPr lang="de-DE"/>
                </a:p>
              </p:txBody>
            </p:sp>
            <p:sp>
              <p:nvSpPr>
                <p:cNvPr id="16581" name="Freeform 197"/>
                <p:cNvSpPr>
                  <a:spLocks/>
                </p:cNvSpPr>
                <p:nvPr/>
              </p:nvSpPr>
              <p:spPr bwMode="auto">
                <a:xfrm>
                  <a:off x="-86" y="3279"/>
                  <a:ext cx="9" cy="13"/>
                </a:xfrm>
                <a:custGeom>
                  <a:avLst/>
                  <a:gdLst/>
                  <a:ahLst/>
                  <a:cxnLst>
                    <a:cxn ang="0">
                      <a:pos x="0" y="21"/>
                    </a:cxn>
                    <a:cxn ang="0">
                      <a:pos x="19" y="0"/>
                    </a:cxn>
                    <a:cxn ang="0">
                      <a:pos x="12" y="24"/>
                    </a:cxn>
                    <a:cxn ang="0">
                      <a:pos x="0" y="21"/>
                    </a:cxn>
                  </a:cxnLst>
                  <a:rect l="0" t="0" r="r" b="b"/>
                  <a:pathLst>
                    <a:path w="19" h="24">
                      <a:moveTo>
                        <a:pt x="0" y="21"/>
                      </a:moveTo>
                      <a:lnTo>
                        <a:pt x="19" y="0"/>
                      </a:lnTo>
                      <a:lnTo>
                        <a:pt x="12" y="24"/>
                      </a:lnTo>
                      <a:lnTo>
                        <a:pt x="0" y="21"/>
                      </a:lnTo>
                      <a:close/>
                    </a:path>
                  </a:pathLst>
                </a:custGeom>
                <a:solidFill>
                  <a:srgbClr val="21BA00"/>
                </a:solidFill>
                <a:ln w="9525">
                  <a:noFill/>
                  <a:round/>
                  <a:headEnd/>
                  <a:tailEnd/>
                </a:ln>
              </p:spPr>
              <p:txBody>
                <a:bodyPr/>
                <a:lstStyle/>
                <a:p>
                  <a:endParaRPr lang="de-DE"/>
                </a:p>
              </p:txBody>
            </p:sp>
            <p:sp>
              <p:nvSpPr>
                <p:cNvPr id="16582" name="Freeform 198"/>
                <p:cNvSpPr>
                  <a:spLocks/>
                </p:cNvSpPr>
                <p:nvPr/>
              </p:nvSpPr>
              <p:spPr bwMode="auto">
                <a:xfrm>
                  <a:off x="-176" y="3455"/>
                  <a:ext cx="16" cy="25"/>
                </a:xfrm>
                <a:custGeom>
                  <a:avLst/>
                  <a:gdLst/>
                  <a:ahLst/>
                  <a:cxnLst>
                    <a:cxn ang="0">
                      <a:pos x="0" y="49"/>
                    </a:cxn>
                    <a:cxn ang="0">
                      <a:pos x="2" y="47"/>
                    </a:cxn>
                    <a:cxn ang="0">
                      <a:pos x="4" y="46"/>
                    </a:cxn>
                    <a:cxn ang="0">
                      <a:pos x="6" y="42"/>
                    </a:cxn>
                    <a:cxn ang="0">
                      <a:pos x="12" y="36"/>
                    </a:cxn>
                    <a:cxn ang="0">
                      <a:pos x="16" y="28"/>
                    </a:cxn>
                    <a:cxn ang="0">
                      <a:pos x="19" y="21"/>
                    </a:cxn>
                    <a:cxn ang="0">
                      <a:pos x="23" y="13"/>
                    </a:cxn>
                    <a:cxn ang="0">
                      <a:pos x="25" y="6"/>
                    </a:cxn>
                    <a:cxn ang="0">
                      <a:pos x="31" y="0"/>
                    </a:cxn>
                    <a:cxn ang="0">
                      <a:pos x="33" y="9"/>
                    </a:cxn>
                    <a:cxn ang="0">
                      <a:pos x="33" y="23"/>
                    </a:cxn>
                    <a:cxn ang="0">
                      <a:pos x="33" y="30"/>
                    </a:cxn>
                    <a:cxn ang="0">
                      <a:pos x="33" y="30"/>
                    </a:cxn>
                    <a:cxn ang="0">
                      <a:pos x="33" y="32"/>
                    </a:cxn>
                    <a:cxn ang="0">
                      <a:pos x="31" y="32"/>
                    </a:cxn>
                    <a:cxn ang="0">
                      <a:pos x="27" y="36"/>
                    </a:cxn>
                    <a:cxn ang="0">
                      <a:pos x="23" y="38"/>
                    </a:cxn>
                    <a:cxn ang="0">
                      <a:pos x="17" y="42"/>
                    </a:cxn>
                    <a:cxn ang="0">
                      <a:pos x="10" y="46"/>
                    </a:cxn>
                    <a:cxn ang="0">
                      <a:pos x="0" y="49"/>
                    </a:cxn>
                  </a:cxnLst>
                  <a:rect l="0" t="0" r="r" b="b"/>
                  <a:pathLst>
                    <a:path w="33" h="49">
                      <a:moveTo>
                        <a:pt x="0" y="49"/>
                      </a:moveTo>
                      <a:lnTo>
                        <a:pt x="2" y="47"/>
                      </a:lnTo>
                      <a:lnTo>
                        <a:pt x="4" y="46"/>
                      </a:lnTo>
                      <a:lnTo>
                        <a:pt x="6" y="42"/>
                      </a:lnTo>
                      <a:lnTo>
                        <a:pt x="12" y="36"/>
                      </a:lnTo>
                      <a:lnTo>
                        <a:pt x="16" y="28"/>
                      </a:lnTo>
                      <a:lnTo>
                        <a:pt x="19" y="21"/>
                      </a:lnTo>
                      <a:lnTo>
                        <a:pt x="23" y="13"/>
                      </a:lnTo>
                      <a:lnTo>
                        <a:pt x="25" y="6"/>
                      </a:lnTo>
                      <a:lnTo>
                        <a:pt x="31" y="0"/>
                      </a:lnTo>
                      <a:lnTo>
                        <a:pt x="33" y="9"/>
                      </a:lnTo>
                      <a:lnTo>
                        <a:pt x="33" y="23"/>
                      </a:lnTo>
                      <a:lnTo>
                        <a:pt x="33" y="30"/>
                      </a:lnTo>
                      <a:lnTo>
                        <a:pt x="33" y="30"/>
                      </a:lnTo>
                      <a:lnTo>
                        <a:pt x="33" y="32"/>
                      </a:lnTo>
                      <a:lnTo>
                        <a:pt x="31" y="32"/>
                      </a:lnTo>
                      <a:lnTo>
                        <a:pt x="27" y="36"/>
                      </a:lnTo>
                      <a:lnTo>
                        <a:pt x="23" y="38"/>
                      </a:lnTo>
                      <a:lnTo>
                        <a:pt x="17" y="42"/>
                      </a:lnTo>
                      <a:lnTo>
                        <a:pt x="10" y="46"/>
                      </a:lnTo>
                      <a:lnTo>
                        <a:pt x="0" y="49"/>
                      </a:lnTo>
                      <a:close/>
                    </a:path>
                  </a:pathLst>
                </a:custGeom>
                <a:solidFill>
                  <a:srgbClr val="21BA00"/>
                </a:solidFill>
                <a:ln w="9525">
                  <a:noFill/>
                  <a:round/>
                  <a:headEnd/>
                  <a:tailEnd/>
                </a:ln>
              </p:spPr>
              <p:txBody>
                <a:bodyPr/>
                <a:lstStyle/>
                <a:p>
                  <a:endParaRPr lang="de-DE"/>
                </a:p>
              </p:txBody>
            </p:sp>
            <p:sp>
              <p:nvSpPr>
                <p:cNvPr id="16583" name="Freeform 199"/>
                <p:cNvSpPr>
                  <a:spLocks/>
                </p:cNvSpPr>
                <p:nvPr/>
              </p:nvSpPr>
              <p:spPr bwMode="auto">
                <a:xfrm>
                  <a:off x="-186" y="3486"/>
                  <a:ext cx="74" cy="24"/>
                </a:xfrm>
                <a:custGeom>
                  <a:avLst/>
                  <a:gdLst/>
                  <a:ahLst/>
                  <a:cxnLst>
                    <a:cxn ang="0">
                      <a:pos x="0" y="38"/>
                    </a:cxn>
                    <a:cxn ang="0">
                      <a:pos x="40" y="0"/>
                    </a:cxn>
                    <a:cxn ang="0">
                      <a:pos x="149" y="19"/>
                    </a:cxn>
                    <a:cxn ang="0">
                      <a:pos x="147" y="19"/>
                    </a:cxn>
                    <a:cxn ang="0">
                      <a:pos x="145" y="21"/>
                    </a:cxn>
                    <a:cxn ang="0">
                      <a:pos x="138" y="25"/>
                    </a:cxn>
                    <a:cxn ang="0">
                      <a:pos x="128" y="28"/>
                    </a:cxn>
                    <a:cxn ang="0">
                      <a:pos x="117" y="34"/>
                    </a:cxn>
                    <a:cxn ang="0">
                      <a:pos x="103" y="38"/>
                    </a:cxn>
                    <a:cxn ang="0">
                      <a:pos x="86" y="42"/>
                    </a:cxn>
                    <a:cxn ang="0">
                      <a:pos x="67" y="46"/>
                    </a:cxn>
                    <a:cxn ang="0">
                      <a:pos x="65" y="46"/>
                    </a:cxn>
                    <a:cxn ang="0">
                      <a:pos x="61" y="46"/>
                    </a:cxn>
                    <a:cxn ang="0">
                      <a:pos x="54" y="47"/>
                    </a:cxn>
                    <a:cxn ang="0">
                      <a:pos x="44" y="47"/>
                    </a:cxn>
                    <a:cxn ang="0">
                      <a:pos x="35" y="47"/>
                    </a:cxn>
                    <a:cxn ang="0">
                      <a:pos x="23" y="46"/>
                    </a:cxn>
                    <a:cxn ang="0">
                      <a:pos x="12" y="44"/>
                    </a:cxn>
                    <a:cxn ang="0">
                      <a:pos x="0" y="38"/>
                    </a:cxn>
                  </a:cxnLst>
                  <a:rect l="0" t="0" r="r" b="b"/>
                  <a:pathLst>
                    <a:path w="149" h="47">
                      <a:moveTo>
                        <a:pt x="0" y="38"/>
                      </a:moveTo>
                      <a:lnTo>
                        <a:pt x="40" y="0"/>
                      </a:lnTo>
                      <a:lnTo>
                        <a:pt x="149" y="19"/>
                      </a:lnTo>
                      <a:lnTo>
                        <a:pt x="147" y="19"/>
                      </a:lnTo>
                      <a:lnTo>
                        <a:pt x="145" y="21"/>
                      </a:lnTo>
                      <a:lnTo>
                        <a:pt x="138" y="25"/>
                      </a:lnTo>
                      <a:lnTo>
                        <a:pt x="128" y="28"/>
                      </a:lnTo>
                      <a:lnTo>
                        <a:pt x="117" y="34"/>
                      </a:lnTo>
                      <a:lnTo>
                        <a:pt x="103" y="38"/>
                      </a:lnTo>
                      <a:lnTo>
                        <a:pt x="86" y="42"/>
                      </a:lnTo>
                      <a:lnTo>
                        <a:pt x="67" y="46"/>
                      </a:lnTo>
                      <a:lnTo>
                        <a:pt x="65" y="46"/>
                      </a:lnTo>
                      <a:lnTo>
                        <a:pt x="61" y="46"/>
                      </a:lnTo>
                      <a:lnTo>
                        <a:pt x="54" y="47"/>
                      </a:lnTo>
                      <a:lnTo>
                        <a:pt x="44" y="47"/>
                      </a:lnTo>
                      <a:lnTo>
                        <a:pt x="35" y="47"/>
                      </a:lnTo>
                      <a:lnTo>
                        <a:pt x="23" y="46"/>
                      </a:lnTo>
                      <a:lnTo>
                        <a:pt x="12" y="44"/>
                      </a:lnTo>
                      <a:lnTo>
                        <a:pt x="0" y="38"/>
                      </a:lnTo>
                      <a:close/>
                    </a:path>
                  </a:pathLst>
                </a:custGeom>
                <a:solidFill>
                  <a:srgbClr val="21BA00"/>
                </a:solidFill>
                <a:ln w="9525">
                  <a:noFill/>
                  <a:round/>
                  <a:headEnd/>
                  <a:tailEnd/>
                </a:ln>
              </p:spPr>
              <p:txBody>
                <a:bodyPr/>
                <a:lstStyle/>
                <a:p>
                  <a:endParaRPr lang="de-DE"/>
                </a:p>
              </p:txBody>
            </p:sp>
            <p:sp>
              <p:nvSpPr>
                <p:cNvPr id="16584" name="Freeform 200"/>
                <p:cNvSpPr>
                  <a:spLocks/>
                </p:cNvSpPr>
                <p:nvPr/>
              </p:nvSpPr>
              <p:spPr bwMode="auto">
                <a:xfrm>
                  <a:off x="-149" y="3461"/>
                  <a:ext cx="70" cy="27"/>
                </a:xfrm>
                <a:custGeom>
                  <a:avLst/>
                  <a:gdLst/>
                  <a:ahLst/>
                  <a:cxnLst>
                    <a:cxn ang="0">
                      <a:pos x="0" y="31"/>
                    </a:cxn>
                    <a:cxn ang="0">
                      <a:pos x="42" y="0"/>
                    </a:cxn>
                    <a:cxn ang="0">
                      <a:pos x="141" y="19"/>
                    </a:cxn>
                    <a:cxn ang="0">
                      <a:pos x="97" y="54"/>
                    </a:cxn>
                    <a:cxn ang="0">
                      <a:pos x="0" y="31"/>
                    </a:cxn>
                  </a:cxnLst>
                  <a:rect l="0" t="0" r="r" b="b"/>
                  <a:pathLst>
                    <a:path w="141" h="54">
                      <a:moveTo>
                        <a:pt x="0" y="31"/>
                      </a:moveTo>
                      <a:lnTo>
                        <a:pt x="42" y="0"/>
                      </a:lnTo>
                      <a:lnTo>
                        <a:pt x="141" y="19"/>
                      </a:lnTo>
                      <a:lnTo>
                        <a:pt x="97" y="54"/>
                      </a:lnTo>
                      <a:lnTo>
                        <a:pt x="0" y="31"/>
                      </a:lnTo>
                      <a:close/>
                    </a:path>
                  </a:pathLst>
                </a:custGeom>
                <a:solidFill>
                  <a:srgbClr val="21BA00"/>
                </a:solidFill>
                <a:ln w="9525">
                  <a:noFill/>
                  <a:round/>
                  <a:headEnd/>
                  <a:tailEnd/>
                </a:ln>
              </p:spPr>
              <p:txBody>
                <a:bodyPr/>
                <a:lstStyle/>
                <a:p>
                  <a:endParaRPr lang="de-DE"/>
                </a:p>
              </p:txBody>
            </p:sp>
            <p:sp>
              <p:nvSpPr>
                <p:cNvPr id="16585" name="Freeform 201"/>
                <p:cNvSpPr>
                  <a:spLocks/>
                </p:cNvSpPr>
                <p:nvPr/>
              </p:nvSpPr>
              <p:spPr bwMode="auto">
                <a:xfrm>
                  <a:off x="-155" y="3415"/>
                  <a:ext cx="23" cy="47"/>
                </a:xfrm>
                <a:custGeom>
                  <a:avLst/>
                  <a:gdLst/>
                  <a:ahLst/>
                  <a:cxnLst>
                    <a:cxn ang="0">
                      <a:pos x="10" y="93"/>
                    </a:cxn>
                    <a:cxn ang="0">
                      <a:pos x="0" y="44"/>
                    </a:cxn>
                    <a:cxn ang="0">
                      <a:pos x="2" y="42"/>
                    </a:cxn>
                    <a:cxn ang="0">
                      <a:pos x="4" y="40"/>
                    </a:cxn>
                    <a:cxn ang="0">
                      <a:pos x="10" y="34"/>
                    </a:cxn>
                    <a:cxn ang="0">
                      <a:pos x="15" y="27"/>
                    </a:cxn>
                    <a:cxn ang="0">
                      <a:pos x="21" y="21"/>
                    </a:cxn>
                    <a:cxn ang="0">
                      <a:pos x="29" y="13"/>
                    </a:cxn>
                    <a:cxn ang="0">
                      <a:pos x="36" y="6"/>
                    </a:cxn>
                    <a:cxn ang="0">
                      <a:pos x="42" y="0"/>
                    </a:cxn>
                    <a:cxn ang="0">
                      <a:pos x="46" y="70"/>
                    </a:cxn>
                    <a:cxn ang="0">
                      <a:pos x="10" y="93"/>
                    </a:cxn>
                  </a:cxnLst>
                  <a:rect l="0" t="0" r="r" b="b"/>
                  <a:pathLst>
                    <a:path w="46" h="93">
                      <a:moveTo>
                        <a:pt x="10" y="93"/>
                      </a:moveTo>
                      <a:lnTo>
                        <a:pt x="0" y="44"/>
                      </a:lnTo>
                      <a:lnTo>
                        <a:pt x="2" y="42"/>
                      </a:lnTo>
                      <a:lnTo>
                        <a:pt x="4" y="40"/>
                      </a:lnTo>
                      <a:lnTo>
                        <a:pt x="10" y="34"/>
                      </a:lnTo>
                      <a:lnTo>
                        <a:pt x="15" y="27"/>
                      </a:lnTo>
                      <a:lnTo>
                        <a:pt x="21" y="21"/>
                      </a:lnTo>
                      <a:lnTo>
                        <a:pt x="29" y="13"/>
                      </a:lnTo>
                      <a:lnTo>
                        <a:pt x="36" y="6"/>
                      </a:lnTo>
                      <a:lnTo>
                        <a:pt x="42" y="0"/>
                      </a:lnTo>
                      <a:lnTo>
                        <a:pt x="46" y="70"/>
                      </a:lnTo>
                      <a:lnTo>
                        <a:pt x="10" y="93"/>
                      </a:lnTo>
                      <a:close/>
                    </a:path>
                  </a:pathLst>
                </a:custGeom>
                <a:solidFill>
                  <a:srgbClr val="21BA00"/>
                </a:solidFill>
                <a:ln w="9525">
                  <a:noFill/>
                  <a:round/>
                  <a:headEnd/>
                  <a:tailEnd/>
                </a:ln>
              </p:spPr>
              <p:txBody>
                <a:bodyPr/>
                <a:lstStyle/>
                <a:p>
                  <a:endParaRPr lang="de-DE"/>
                </a:p>
              </p:txBody>
            </p:sp>
            <p:sp>
              <p:nvSpPr>
                <p:cNvPr id="16586" name="Freeform 202"/>
                <p:cNvSpPr>
                  <a:spLocks/>
                </p:cNvSpPr>
                <p:nvPr/>
              </p:nvSpPr>
              <p:spPr bwMode="auto">
                <a:xfrm>
                  <a:off x="-123" y="3388"/>
                  <a:ext cx="42" cy="54"/>
                </a:xfrm>
                <a:custGeom>
                  <a:avLst/>
                  <a:gdLst/>
                  <a:ahLst/>
                  <a:cxnLst>
                    <a:cxn ang="0">
                      <a:pos x="0" y="108"/>
                    </a:cxn>
                    <a:cxn ang="0">
                      <a:pos x="2" y="34"/>
                    </a:cxn>
                    <a:cxn ang="0">
                      <a:pos x="4" y="32"/>
                    </a:cxn>
                    <a:cxn ang="0">
                      <a:pos x="4" y="30"/>
                    </a:cxn>
                    <a:cxn ang="0">
                      <a:pos x="8" y="26"/>
                    </a:cxn>
                    <a:cxn ang="0">
                      <a:pos x="11" y="23"/>
                    </a:cxn>
                    <a:cxn ang="0">
                      <a:pos x="19" y="19"/>
                    </a:cxn>
                    <a:cxn ang="0">
                      <a:pos x="27" y="13"/>
                    </a:cxn>
                    <a:cxn ang="0">
                      <a:pos x="38" y="9"/>
                    </a:cxn>
                    <a:cxn ang="0">
                      <a:pos x="51" y="3"/>
                    </a:cxn>
                    <a:cxn ang="0">
                      <a:pos x="84" y="0"/>
                    </a:cxn>
                    <a:cxn ang="0">
                      <a:pos x="61" y="59"/>
                    </a:cxn>
                    <a:cxn ang="0">
                      <a:pos x="0" y="108"/>
                    </a:cxn>
                  </a:cxnLst>
                  <a:rect l="0" t="0" r="r" b="b"/>
                  <a:pathLst>
                    <a:path w="84" h="108">
                      <a:moveTo>
                        <a:pt x="0" y="108"/>
                      </a:moveTo>
                      <a:lnTo>
                        <a:pt x="2" y="34"/>
                      </a:lnTo>
                      <a:lnTo>
                        <a:pt x="4" y="32"/>
                      </a:lnTo>
                      <a:lnTo>
                        <a:pt x="4" y="30"/>
                      </a:lnTo>
                      <a:lnTo>
                        <a:pt x="8" y="26"/>
                      </a:lnTo>
                      <a:lnTo>
                        <a:pt x="11" y="23"/>
                      </a:lnTo>
                      <a:lnTo>
                        <a:pt x="19" y="19"/>
                      </a:lnTo>
                      <a:lnTo>
                        <a:pt x="27" y="13"/>
                      </a:lnTo>
                      <a:lnTo>
                        <a:pt x="38" y="9"/>
                      </a:lnTo>
                      <a:lnTo>
                        <a:pt x="51" y="3"/>
                      </a:lnTo>
                      <a:lnTo>
                        <a:pt x="84" y="0"/>
                      </a:lnTo>
                      <a:lnTo>
                        <a:pt x="61" y="59"/>
                      </a:lnTo>
                      <a:lnTo>
                        <a:pt x="0" y="108"/>
                      </a:lnTo>
                      <a:close/>
                    </a:path>
                  </a:pathLst>
                </a:custGeom>
                <a:solidFill>
                  <a:srgbClr val="21BA00"/>
                </a:solidFill>
                <a:ln w="9525">
                  <a:noFill/>
                  <a:round/>
                  <a:headEnd/>
                  <a:tailEnd/>
                </a:ln>
              </p:spPr>
              <p:txBody>
                <a:bodyPr/>
                <a:lstStyle/>
                <a:p>
                  <a:endParaRPr lang="de-DE"/>
                </a:p>
              </p:txBody>
            </p:sp>
            <p:sp>
              <p:nvSpPr>
                <p:cNvPr id="16587" name="Freeform 203"/>
                <p:cNvSpPr>
                  <a:spLocks/>
                </p:cNvSpPr>
                <p:nvPr/>
              </p:nvSpPr>
              <p:spPr bwMode="auto">
                <a:xfrm>
                  <a:off x="-117" y="3432"/>
                  <a:ext cx="62" cy="30"/>
                </a:xfrm>
                <a:custGeom>
                  <a:avLst/>
                  <a:gdLst/>
                  <a:ahLst/>
                  <a:cxnLst>
                    <a:cxn ang="0">
                      <a:pos x="0" y="38"/>
                    </a:cxn>
                    <a:cxn ang="0">
                      <a:pos x="50" y="0"/>
                    </a:cxn>
                    <a:cxn ang="0">
                      <a:pos x="124" y="8"/>
                    </a:cxn>
                    <a:cxn ang="0">
                      <a:pos x="122" y="10"/>
                    </a:cxn>
                    <a:cxn ang="0">
                      <a:pos x="120" y="16"/>
                    </a:cxn>
                    <a:cxn ang="0">
                      <a:pos x="117" y="21"/>
                    </a:cxn>
                    <a:cxn ang="0">
                      <a:pos x="111" y="29"/>
                    </a:cxn>
                    <a:cxn ang="0">
                      <a:pos x="105" y="38"/>
                    </a:cxn>
                    <a:cxn ang="0">
                      <a:pos x="100" y="48"/>
                    </a:cxn>
                    <a:cxn ang="0">
                      <a:pos x="94" y="56"/>
                    </a:cxn>
                    <a:cxn ang="0">
                      <a:pos x="86" y="61"/>
                    </a:cxn>
                    <a:cxn ang="0">
                      <a:pos x="0" y="38"/>
                    </a:cxn>
                  </a:cxnLst>
                  <a:rect l="0" t="0" r="r" b="b"/>
                  <a:pathLst>
                    <a:path w="124" h="61">
                      <a:moveTo>
                        <a:pt x="0" y="38"/>
                      </a:moveTo>
                      <a:lnTo>
                        <a:pt x="50" y="0"/>
                      </a:lnTo>
                      <a:lnTo>
                        <a:pt x="124" y="8"/>
                      </a:lnTo>
                      <a:lnTo>
                        <a:pt x="122" y="10"/>
                      </a:lnTo>
                      <a:lnTo>
                        <a:pt x="120" y="16"/>
                      </a:lnTo>
                      <a:lnTo>
                        <a:pt x="117" y="21"/>
                      </a:lnTo>
                      <a:lnTo>
                        <a:pt x="111" y="29"/>
                      </a:lnTo>
                      <a:lnTo>
                        <a:pt x="105" y="38"/>
                      </a:lnTo>
                      <a:lnTo>
                        <a:pt x="100" y="48"/>
                      </a:lnTo>
                      <a:lnTo>
                        <a:pt x="94" y="56"/>
                      </a:lnTo>
                      <a:lnTo>
                        <a:pt x="86" y="61"/>
                      </a:lnTo>
                      <a:lnTo>
                        <a:pt x="0" y="38"/>
                      </a:lnTo>
                      <a:close/>
                    </a:path>
                  </a:pathLst>
                </a:custGeom>
                <a:solidFill>
                  <a:srgbClr val="21BA00"/>
                </a:solidFill>
                <a:ln w="9525">
                  <a:noFill/>
                  <a:round/>
                  <a:headEnd/>
                  <a:tailEnd/>
                </a:ln>
              </p:spPr>
              <p:txBody>
                <a:bodyPr/>
                <a:lstStyle/>
                <a:p>
                  <a:endParaRPr lang="de-DE"/>
                </a:p>
              </p:txBody>
            </p:sp>
            <p:sp>
              <p:nvSpPr>
                <p:cNvPr id="16588" name="Freeform 204"/>
                <p:cNvSpPr>
                  <a:spLocks/>
                </p:cNvSpPr>
                <p:nvPr/>
              </p:nvSpPr>
              <p:spPr bwMode="auto">
                <a:xfrm>
                  <a:off x="-77" y="3379"/>
                  <a:ext cx="50" cy="46"/>
                </a:xfrm>
                <a:custGeom>
                  <a:avLst/>
                  <a:gdLst/>
                  <a:ahLst/>
                  <a:cxnLst>
                    <a:cxn ang="0">
                      <a:pos x="0" y="80"/>
                    </a:cxn>
                    <a:cxn ang="0">
                      <a:pos x="100" y="0"/>
                    </a:cxn>
                    <a:cxn ang="0">
                      <a:pos x="98" y="3"/>
                    </a:cxn>
                    <a:cxn ang="0">
                      <a:pos x="94" y="13"/>
                    </a:cxn>
                    <a:cxn ang="0">
                      <a:pos x="88" y="26"/>
                    </a:cxn>
                    <a:cxn ang="0">
                      <a:pos x="80" y="40"/>
                    </a:cxn>
                    <a:cxn ang="0">
                      <a:pos x="73" y="57"/>
                    </a:cxn>
                    <a:cxn ang="0">
                      <a:pos x="67" y="72"/>
                    </a:cxn>
                    <a:cxn ang="0">
                      <a:pos x="60" y="83"/>
                    </a:cxn>
                    <a:cxn ang="0">
                      <a:pos x="56" y="91"/>
                    </a:cxn>
                    <a:cxn ang="0">
                      <a:pos x="0" y="80"/>
                    </a:cxn>
                  </a:cxnLst>
                  <a:rect l="0" t="0" r="r" b="b"/>
                  <a:pathLst>
                    <a:path w="100" h="91">
                      <a:moveTo>
                        <a:pt x="0" y="80"/>
                      </a:moveTo>
                      <a:lnTo>
                        <a:pt x="100" y="0"/>
                      </a:lnTo>
                      <a:lnTo>
                        <a:pt x="98" y="3"/>
                      </a:lnTo>
                      <a:lnTo>
                        <a:pt x="94" y="13"/>
                      </a:lnTo>
                      <a:lnTo>
                        <a:pt x="88" y="26"/>
                      </a:lnTo>
                      <a:lnTo>
                        <a:pt x="80" y="40"/>
                      </a:lnTo>
                      <a:lnTo>
                        <a:pt x="73" y="57"/>
                      </a:lnTo>
                      <a:lnTo>
                        <a:pt x="67" y="72"/>
                      </a:lnTo>
                      <a:lnTo>
                        <a:pt x="60" y="83"/>
                      </a:lnTo>
                      <a:lnTo>
                        <a:pt x="56" y="91"/>
                      </a:lnTo>
                      <a:lnTo>
                        <a:pt x="0" y="80"/>
                      </a:lnTo>
                      <a:close/>
                    </a:path>
                  </a:pathLst>
                </a:custGeom>
                <a:solidFill>
                  <a:srgbClr val="21BA00"/>
                </a:solidFill>
                <a:ln w="9525">
                  <a:noFill/>
                  <a:round/>
                  <a:headEnd/>
                  <a:tailEnd/>
                </a:ln>
              </p:spPr>
              <p:txBody>
                <a:bodyPr/>
                <a:lstStyle/>
                <a:p>
                  <a:endParaRPr lang="de-DE"/>
                </a:p>
              </p:txBody>
            </p:sp>
            <p:sp>
              <p:nvSpPr>
                <p:cNvPr id="16589" name="Freeform 205"/>
                <p:cNvSpPr>
                  <a:spLocks/>
                </p:cNvSpPr>
                <p:nvPr/>
              </p:nvSpPr>
              <p:spPr bwMode="auto">
                <a:xfrm>
                  <a:off x="-75" y="3376"/>
                  <a:ext cx="39" cy="31"/>
                </a:xfrm>
                <a:custGeom>
                  <a:avLst/>
                  <a:gdLst/>
                  <a:ahLst/>
                  <a:cxnLst>
                    <a:cxn ang="0">
                      <a:pos x="0" y="61"/>
                    </a:cxn>
                    <a:cxn ang="0">
                      <a:pos x="14" y="7"/>
                    </a:cxn>
                    <a:cxn ang="0">
                      <a:pos x="78" y="0"/>
                    </a:cxn>
                    <a:cxn ang="0">
                      <a:pos x="0" y="61"/>
                    </a:cxn>
                  </a:cxnLst>
                  <a:rect l="0" t="0" r="r" b="b"/>
                  <a:pathLst>
                    <a:path w="78" h="61">
                      <a:moveTo>
                        <a:pt x="0" y="61"/>
                      </a:moveTo>
                      <a:lnTo>
                        <a:pt x="14" y="7"/>
                      </a:lnTo>
                      <a:lnTo>
                        <a:pt x="78" y="0"/>
                      </a:lnTo>
                      <a:lnTo>
                        <a:pt x="0" y="61"/>
                      </a:lnTo>
                      <a:close/>
                    </a:path>
                  </a:pathLst>
                </a:custGeom>
                <a:solidFill>
                  <a:srgbClr val="21BA00"/>
                </a:solidFill>
                <a:ln w="9525">
                  <a:noFill/>
                  <a:round/>
                  <a:headEnd/>
                  <a:tailEnd/>
                </a:ln>
              </p:spPr>
              <p:txBody>
                <a:bodyPr/>
                <a:lstStyle/>
                <a:p>
                  <a:endParaRPr lang="de-DE"/>
                </a:p>
              </p:txBody>
            </p:sp>
            <p:sp>
              <p:nvSpPr>
                <p:cNvPr id="16590" name="Freeform 206"/>
                <p:cNvSpPr>
                  <a:spLocks/>
                </p:cNvSpPr>
                <p:nvPr/>
              </p:nvSpPr>
              <p:spPr bwMode="auto">
                <a:xfrm>
                  <a:off x="-98" y="3446"/>
                  <a:ext cx="173" cy="207"/>
                </a:xfrm>
                <a:custGeom>
                  <a:avLst/>
                  <a:gdLst/>
                  <a:ahLst/>
                  <a:cxnLst>
                    <a:cxn ang="0">
                      <a:pos x="0" y="236"/>
                    </a:cxn>
                    <a:cxn ang="0">
                      <a:pos x="5" y="183"/>
                    </a:cxn>
                    <a:cxn ang="0">
                      <a:pos x="17" y="150"/>
                    </a:cxn>
                    <a:cxn ang="0">
                      <a:pos x="26" y="135"/>
                    </a:cxn>
                    <a:cxn ang="0">
                      <a:pos x="41" y="110"/>
                    </a:cxn>
                    <a:cxn ang="0">
                      <a:pos x="62" y="86"/>
                    </a:cxn>
                    <a:cxn ang="0">
                      <a:pos x="76" y="72"/>
                    </a:cxn>
                    <a:cxn ang="0">
                      <a:pos x="101" y="53"/>
                    </a:cxn>
                    <a:cxn ang="0">
                      <a:pos x="135" y="28"/>
                    </a:cxn>
                    <a:cxn ang="0">
                      <a:pos x="175" y="7"/>
                    </a:cxn>
                    <a:cxn ang="0">
                      <a:pos x="196" y="4"/>
                    </a:cxn>
                    <a:cxn ang="0">
                      <a:pos x="215" y="2"/>
                    </a:cxn>
                    <a:cxn ang="0">
                      <a:pos x="245" y="2"/>
                    </a:cxn>
                    <a:cxn ang="0">
                      <a:pos x="272" y="0"/>
                    </a:cxn>
                    <a:cxn ang="0">
                      <a:pos x="283" y="6"/>
                    </a:cxn>
                    <a:cxn ang="0">
                      <a:pos x="278" y="36"/>
                    </a:cxn>
                    <a:cxn ang="0">
                      <a:pos x="266" y="66"/>
                    </a:cxn>
                    <a:cxn ang="0">
                      <a:pos x="253" y="89"/>
                    </a:cxn>
                    <a:cxn ang="0">
                      <a:pos x="230" y="126"/>
                    </a:cxn>
                    <a:cxn ang="0">
                      <a:pos x="202" y="160"/>
                    </a:cxn>
                    <a:cxn ang="0">
                      <a:pos x="182" y="177"/>
                    </a:cxn>
                    <a:cxn ang="0">
                      <a:pos x="163" y="188"/>
                    </a:cxn>
                    <a:cxn ang="0">
                      <a:pos x="135" y="206"/>
                    </a:cxn>
                    <a:cxn ang="0">
                      <a:pos x="108" y="221"/>
                    </a:cxn>
                    <a:cxn ang="0">
                      <a:pos x="192" y="257"/>
                    </a:cxn>
                    <a:cxn ang="0">
                      <a:pos x="202" y="261"/>
                    </a:cxn>
                    <a:cxn ang="0">
                      <a:pos x="226" y="268"/>
                    </a:cxn>
                    <a:cxn ang="0">
                      <a:pos x="255" y="280"/>
                    </a:cxn>
                    <a:cxn ang="0">
                      <a:pos x="280" y="295"/>
                    </a:cxn>
                    <a:cxn ang="0">
                      <a:pos x="285" y="303"/>
                    </a:cxn>
                    <a:cxn ang="0">
                      <a:pos x="304" y="324"/>
                    </a:cxn>
                    <a:cxn ang="0">
                      <a:pos x="323" y="356"/>
                    </a:cxn>
                    <a:cxn ang="0">
                      <a:pos x="344" y="396"/>
                    </a:cxn>
                    <a:cxn ang="0">
                      <a:pos x="335" y="400"/>
                    </a:cxn>
                    <a:cxn ang="0">
                      <a:pos x="310" y="407"/>
                    </a:cxn>
                    <a:cxn ang="0">
                      <a:pos x="274" y="415"/>
                    </a:cxn>
                    <a:cxn ang="0">
                      <a:pos x="236" y="415"/>
                    </a:cxn>
                    <a:cxn ang="0">
                      <a:pos x="222" y="413"/>
                    </a:cxn>
                    <a:cxn ang="0">
                      <a:pos x="190" y="404"/>
                    </a:cxn>
                    <a:cxn ang="0">
                      <a:pos x="150" y="388"/>
                    </a:cxn>
                    <a:cxn ang="0">
                      <a:pos x="116" y="364"/>
                    </a:cxn>
                    <a:cxn ang="0">
                      <a:pos x="108" y="358"/>
                    </a:cxn>
                    <a:cxn ang="0">
                      <a:pos x="89" y="341"/>
                    </a:cxn>
                    <a:cxn ang="0">
                      <a:pos x="66" y="316"/>
                    </a:cxn>
                    <a:cxn ang="0">
                      <a:pos x="45" y="287"/>
                    </a:cxn>
                    <a:cxn ang="0">
                      <a:pos x="36" y="276"/>
                    </a:cxn>
                    <a:cxn ang="0">
                      <a:pos x="24" y="249"/>
                    </a:cxn>
                  </a:cxnLst>
                  <a:rect l="0" t="0" r="r" b="b"/>
                  <a:pathLst>
                    <a:path w="344" h="415">
                      <a:moveTo>
                        <a:pt x="0" y="245"/>
                      </a:moveTo>
                      <a:lnTo>
                        <a:pt x="0" y="236"/>
                      </a:lnTo>
                      <a:lnTo>
                        <a:pt x="0" y="213"/>
                      </a:lnTo>
                      <a:lnTo>
                        <a:pt x="5" y="183"/>
                      </a:lnTo>
                      <a:lnTo>
                        <a:pt x="15" y="154"/>
                      </a:lnTo>
                      <a:lnTo>
                        <a:pt x="17" y="150"/>
                      </a:lnTo>
                      <a:lnTo>
                        <a:pt x="20" y="145"/>
                      </a:lnTo>
                      <a:lnTo>
                        <a:pt x="26" y="135"/>
                      </a:lnTo>
                      <a:lnTo>
                        <a:pt x="34" y="124"/>
                      </a:lnTo>
                      <a:lnTo>
                        <a:pt x="41" y="110"/>
                      </a:lnTo>
                      <a:lnTo>
                        <a:pt x="51" y="97"/>
                      </a:lnTo>
                      <a:lnTo>
                        <a:pt x="62" y="86"/>
                      </a:lnTo>
                      <a:lnTo>
                        <a:pt x="74" y="74"/>
                      </a:lnTo>
                      <a:lnTo>
                        <a:pt x="76" y="72"/>
                      </a:lnTo>
                      <a:lnTo>
                        <a:pt x="85" y="65"/>
                      </a:lnTo>
                      <a:lnTo>
                        <a:pt x="101" y="53"/>
                      </a:lnTo>
                      <a:lnTo>
                        <a:pt x="116" y="42"/>
                      </a:lnTo>
                      <a:lnTo>
                        <a:pt x="135" y="28"/>
                      </a:lnTo>
                      <a:lnTo>
                        <a:pt x="156" y="17"/>
                      </a:lnTo>
                      <a:lnTo>
                        <a:pt x="175" y="7"/>
                      </a:lnTo>
                      <a:lnTo>
                        <a:pt x="192" y="4"/>
                      </a:lnTo>
                      <a:lnTo>
                        <a:pt x="196" y="4"/>
                      </a:lnTo>
                      <a:lnTo>
                        <a:pt x="203" y="4"/>
                      </a:lnTo>
                      <a:lnTo>
                        <a:pt x="215" y="2"/>
                      </a:lnTo>
                      <a:lnTo>
                        <a:pt x="230" y="2"/>
                      </a:lnTo>
                      <a:lnTo>
                        <a:pt x="245" y="2"/>
                      </a:lnTo>
                      <a:lnTo>
                        <a:pt x="261" y="0"/>
                      </a:lnTo>
                      <a:lnTo>
                        <a:pt x="272" y="0"/>
                      </a:lnTo>
                      <a:lnTo>
                        <a:pt x="282" y="0"/>
                      </a:lnTo>
                      <a:lnTo>
                        <a:pt x="283" y="6"/>
                      </a:lnTo>
                      <a:lnTo>
                        <a:pt x="283" y="17"/>
                      </a:lnTo>
                      <a:lnTo>
                        <a:pt x="278" y="36"/>
                      </a:lnTo>
                      <a:lnTo>
                        <a:pt x="268" y="63"/>
                      </a:lnTo>
                      <a:lnTo>
                        <a:pt x="266" y="66"/>
                      </a:lnTo>
                      <a:lnTo>
                        <a:pt x="261" y="76"/>
                      </a:lnTo>
                      <a:lnTo>
                        <a:pt x="253" y="89"/>
                      </a:lnTo>
                      <a:lnTo>
                        <a:pt x="243" y="106"/>
                      </a:lnTo>
                      <a:lnTo>
                        <a:pt x="230" y="126"/>
                      </a:lnTo>
                      <a:lnTo>
                        <a:pt x="217" y="145"/>
                      </a:lnTo>
                      <a:lnTo>
                        <a:pt x="202" y="160"/>
                      </a:lnTo>
                      <a:lnTo>
                        <a:pt x="184" y="175"/>
                      </a:lnTo>
                      <a:lnTo>
                        <a:pt x="182" y="177"/>
                      </a:lnTo>
                      <a:lnTo>
                        <a:pt x="173" y="181"/>
                      </a:lnTo>
                      <a:lnTo>
                        <a:pt x="163" y="188"/>
                      </a:lnTo>
                      <a:lnTo>
                        <a:pt x="150" y="196"/>
                      </a:lnTo>
                      <a:lnTo>
                        <a:pt x="135" y="206"/>
                      </a:lnTo>
                      <a:lnTo>
                        <a:pt x="121" y="213"/>
                      </a:lnTo>
                      <a:lnTo>
                        <a:pt x="108" y="221"/>
                      </a:lnTo>
                      <a:lnTo>
                        <a:pt x="99" y="225"/>
                      </a:lnTo>
                      <a:lnTo>
                        <a:pt x="192" y="257"/>
                      </a:lnTo>
                      <a:lnTo>
                        <a:pt x="194" y="259"/>
                      </a:lnTo>
                      <a:lnTo>
                        <a:pt x="202" y="261"/>
                      </a:lnTo>
                      <a:lnTo>
                        <a:pt x="213" y="265"/>
                      </a:lnTo>
                      <a:lnTo>
                        <a:pt x="226" y="268"/>
                      </a:lnTo>
                      <a:lnTo>
                        <a:pt x="242" y="274"/>
                      </a:lnTo>
                      <a:lnTo>
                        <a:pt x="255" y="280"/>
                      </a:lnTo>
                      <a:lnTo>
                        <a:pt x="268" y="287"/>
                      </a:lnTo>
                      <a:lnTo>
                        <a:pt x="280" y="295"/>
                      </a:lnTo>
                      <a:lnTo>
                        <a:pt x="282" y="297"/>
                      </a:lnTo>
                      <a:lnTo>
                        <a:pt x="285" y="303"/>
                      </a:lnTo>
                      <a:lnTo>
                        <a:pt x="293" y="310"/>
                      </a:lnTo>
                      <a:lnTo>
                        <a:pt x="304" y="324"/>
                      </a:lnTo>
                      <a:lnTo>
                        <a:pt x="314" y="337"/>
                      </a:lnTo>
                      <a:lnTo>
                        <a:pt x="323" y="356"/>
                      </a:lnTo>
                      <a:lnTo>
                        <a:pt x="335" y="375"/>
                      </a:lnTo>
                      <a:lnTo>
                        <a:pt x="344" y="396"/>
                      </a:lnTo>
                      <a:lnTo>
                        <a:pt x="343" y="396"/>
                      </a:lnTo>
                      <a:lnTo>
                        <a:pt x="335" y="400"/>
                      </a:lnTo>
                      <a:lnTo>
                        <a:pt x="323" y="404"/>
                      </a:lnTo>
                      <a:lnTo>
                        <a:pt x="310" y="407"/>
                      </a:lnTo>
                      <a:lnTo>
                        <a:pt x="293" y="411"/>
                      </a:lnTo>
                      <a:lnTo>
                        <a:pt x="274" y="415"/>
                      </a:lnTo>
                      <a:lnTo>
                        <a:pt x="255" y="415"/>
                      </a:lnTo>
                      <a:lnTo>
                        <a:pt x="236" y="415"/>
                      </a:lnTo>
                      <a:lnTo>
                        <a:pt x="232" y="415"/>
                      </a:lnTo>
                      <a:lnTo>
                        <a:pt x="222" y="413"/>
                      </a:lnTo>
                      <a:lnTo>
                        <a:pt x="207" y="409"/>
                      </a:lnTo>
                      <a:lnTo>
                        <a:pt x="190" y="404"/>
                      </a:lnTo>
                      <a:lnTo>
                        <a:pt x="169" y="396"/>
                      </a:lnTo>
                      <a:lnTo>
                        <a:pt x="150" y="388"/>
                      </a:lnTo>
                      <a:lnTo>
                        <a:pt x="131" y="377"/>
                      </a:lnTo>
                      <a:lnTo>
                        <a:pt x="116" y="364"/>
                      </a:lnTo>
                      <a:lnTo>
                        <a:pt x="112" y="362"/>
                      </a:lnTo>
                      <a:lnTo>
                        <a:pt x="108" y="358"/>
                      </a:lnTo>
                      <a:lnTo>
                        <a:pt x="99" y="350"/>
                      </a:lnTo>
                      <a:lnTo>
                        <a:pt x="89" y="341"/>
                      </a:lnTo>
                      <a:lnTo>
                        <a:pt x="76" y="329"/>
                      </a:lnTo>
                      <a:lnTo>
                        <a:pt x="66" y="316"/>
                      </a:lnTo>
                      <a:lnTo>
                        <a:pt x="55" y="303"/>
                      </a:lnTo>
                      <a:lnTo>
                        <a:pt x="45" y="287"/>
                      </a:lnTo>
                      <a:lnTo>
                        <a:pt x="41" y="284"/>
                      </a:lnTo>
                      <a:lnTo>
                        <a:pt x="36" y="276"/>
                      </a:lnTo>
                      <a:lnTo>
                        <a:pt x="28" y="263"/>
                      </a:lnTo>
                      <a:lnTo>
                        <a:pt x="24" y="249"/>
                      </a:lnTo>
                      <a:lnTo>
                        <a:pt x="0" y="245"/>
                      </a:lnTo>
                      <a:close/>
                    </a:path>
                  </a:pathLst>
                </a:custGeom>
                <a:solidFill>
                  <a:srgbClr val="000000"/>
                </a:solidFill>
                <a:ln w="9525">
                  <a:noFill/>
                  <a:round/>
                  <a:headEnd/>
                  <a:tailEnd/>
                </a:ln>
              </p:spPr>
              <p:txBody>
                <a:bodyPr/>
                <a:lstStyle/>
                <a:p>
                  <a:endParaRPr lang="de-DE"/>
                </a:p>
              </p:txBody>
            </p:sp>
            <p:sp>
              <p:nvSpPr>
                <p:cNvPr id="16591" name="Freeform 207"/>
                <p:cNvSpPr>
                  <a:spLocks/>
                </p:cNvSpPr>
                <p:nvPr/>
              </p:nvSpPr>
              <p:spPr bwMode="auto">
                <a:xfrm>
                  <a:off x="-21" y="3514"/>
                  <a:ext cx="149" cy="65"/>
                </a:xfrm>
                <a:custGeom>
                  <a:avLst/>
                  <a:gdLst/>
                  <a:ahLst/>
                  <a:cxnLst>
                    <a:cxn ang="0">
                      <a:pos x="19" y="74"/>
                    </a:cxn>
                    <a:cxn ang="0">
                      <a:pos x="23" y="69"/>
                    </a:cxn>
                    <a:cxn ang="0">
                      <a:pos x="36" y="55"/>
                    </a:cxn>
                    <a:cxn ang="0">
                      <a:pos x="59" y="36"/>
                    </a:cxn>
                    <a:cxn ang="0">
                      <a:pos x="89" y="21"/>
                    </a:cxn>
                    <a:cxn ang="0">
                      <a:pos x="99" y="15"/>
                    </a:cxn>
                    <a:cxn ang="0">
                      <a:pos x="122" y="10"/>
                    </a:cxn>
                    <a:cxn ang="0">
                      <a:pos x="154" y="2"/>
                    </a:cxn>
                    <a:cxn ang="0">
                      <a:pos x="183" y="0"/>
                    </a:cxn>
                    <a:cxn ang="0">
                      <a:pos x="192" y="0"/>
                    </a:cxn>
                    <a:cxn ang="0">
                      <a:pos x="217" y="6"/>
                    </a:cxn>
                    <a:cxn ang="0">
                      <a:pos x="244" y="15"/>
                    </a:cxn>
                    <a:cxn ang="0">
                      <a:pos x="269" y="36"/>
                    </a:cxn>
                    <a:cxn ang="0">
                      <a:pos x="297" y="76"/>
                    </a:cxn>
                    <a:cxn ang="0">
                      <a:pos x="290" y="84"/>
                    </a:cxn>
                    <a:cxn ang="0">
                      <a:pos x="276" y="95"/>
                    </a:cxn>
                    <a:cxn ang="0">
                      <a:pos x="255" y="109"/>
                    </a:cxn>
                    <a:cxn ang="0">
                      <a:pos x="238" y="114"/>
                    </a:cxn>
                    <a:cxn ang="0">
                      <a:pos x="221" y="120"/>
                    </a:cxn>
                    <a:cxn ang="0">
                      <a:pos x="194" y="126"/>
                    </a:cxn>
                    <a:cxn ang="0">
                      <a:pos x="166" y="131"/>
                    </a:cxn>
                    <a:cxn ang="0">
                      <a:pos x="150" y="131"/>
                    </a:cxn>
                    <a:cxn ang="0">
                      <a:pos x="133" y="130"/>
                    </a:cxn>
                    <a:cxn ang="0">
                      <a:pos x="107" y="124"/>
                    </a:cxn>
                    <a:cxn ang="0">
                      <a:pos x="74" y="114"/>
                    </a:cxn>
                    <a:cxn ang="0">
                      <a:pos x="57" y="105"/>
                    </a:cxn>
                    <a:cxn ang="0">
                      <a:pos x="55" y="103"/>
                    </a:cxn>
                    <a:cxn ang="0">
                      <a:pos x="48" y="97"/>
                    </a:cxn>
                    <a:cxn ang="0">
                      <a:pos x="38" y="90"/>
                    </a:cxn>
                    <a:cxn ang="0">
                      <a:pos x="30" y="84"/>
                    </a:cxn>
                    <a:cxn ang="0">
                      <a:pos x="19" y="86"/>
                    </a:cxn>
                    <a:cxn ang="0">
                      <a:pos x="0" y="86"/>
                    </a:cxn>
                  </a:cxnLst>
                  <a:rect l="0" t="0" r="r" b="b"/>
                  <a:pathLst>
                    <a:path w="297" h="131">
                      <a:moveTo>
                        <a:pt x="0" y="86"/>
                      </a:moveTo>
                      <a:lnTo>
                        <a:pt x="19" y="74"/>
                      </a:lnTo>
                      <a:lnTo>
                        <a:pt x="19" y="72"/>
                      </a:lnTo>
                      <a:lnTo>
                        <a:pt x="23" y="69"/>
                      </a:lnTo>
                      <a:lnTo>
                        <a:pt x="28" y="63"/>
                      </a:lnTo>
                      <a:lnTo>
                        <a:pt x="36" y="55"/>
                      </a:lnTo>
                      <a:lnTo>
                        <a:pt x="48" y="46"/>
                      </a:lnTo>
                      <a:lnTo>
                        <a:pt x="59" y="36"/>
                      </a:lnTo>
                      <a:lnTo>
                        <a:pt x="74" y="29"/>
                      </a:lnTo>
                      <a:lnTo>
                        <a:pt x="89" y="21"/>
                      </a:lnTo>
                      <a:lnTo>
                        <a:pt x="93" y="19"/>
                      </a:lnTo>
                      <a:lnTo>
                        <a:pt x="99" y="15"/>
                      </a:lnTo>
                      <a:lnTo>
                        <a:pt x="110" y="13"/>
                      </a:lnTo>
                      <a:lnTo>
                        <a:pt x="122" y="10"/>
                      </a:lnTo>
                      <a:lnTo>
                        <a:pt x="137" y="4"/>
                      </a:lnTo>
                      <a:lnTo>
                        <a:pt x="154" y="2"/>
                      </a:lnTo>
                      <a:lnTo>
                        <a:pt x="169" y="0"/>
                      </a:lnTo>
                      <a:lnTo>
                        <a:pt x="183" y="0"/>
                      </a:lnTo>
                      <a:lnTo>
                        <a:pt x="187" y="0"/>
                      </a:lnTo>
                      <a:lnTo>
                        <a:pt x="192" y="0"/>
                      </a:lnTo>
                      <a:lnTo>
                        <a:pt x="204" y="2"/>
                      </a:lnTo>
                      <a:lnTo>
                        <a:pt x="217" y="6"/>
                      </a:lnTo>
                      <a:lnTo>
                        <a:pt x="230" y="10"/>
                      </a:lnTo>
                      <a:lnTo>
                        <a:pt x="244" y="15"/>
                      </a:lnTo>
                      <a:lnTo>
                        <a:pt x="257" y="25"/>
                      </a:lnTo>
                      <a:lnTo>
                        <a:pt x="269" y="36"/>
                      </a:lnTo>
                      <a:lnTo>
                        <a:pt x="297" y="76"/>
                      </a:lnTo>
                      <a:lnTo>
                        <a:pt x="297" y="76"/>
                      </a:lnTo>
                      <a:lnTo>
                        <a:pt x="293" y="80"/>
                      </a:lnTo>
                      <a:lnTo>
                        <a:pt x="290" y="84"/>
                      </a:lnTo>
                      <a:lnTo>
                        <a:pt x="284" y="90"/>
                      </a:lnTo>
                      <a:lnTo>
                        <a:pt x="276" y="95"/>
                      </a:lnTo>
                      <a:lnTo>
                        <a:pt x="265" y="103"/>
                      </a:lnTo>
                      <a:lnTo>
                        <a:pt x="255" y="109"/>
                      </a:lnTo>
                      <a:lnTo>
                        <a:pt x="242" y="114"/>
                      </a:lnTo>
                      <a:lnTo>
                        <a:pt x="238" y="114"/>
                      </a:lnTo>
                      <a:lnTo>
                        <a:pt x="232" y="116"/>
                      </a:lnTo>
                      <a:lnTo>
                        <a:pt x="221" y="120"/>
                      </a:lnTo>
                      <a:lnTo>
                        <a:pt x="210" y="122"/>
                      </a:lnTo>
                      <a:lnTo>
                        <a:pt x="194" y="126"/>
                      </a:lnTo>
                      <a:lnTo>
                        <a:pt x="179" y="130"/>
                      </a:lnTo>
                      <a:lnTo>
                        <a:pt x="166" y="131"/>
                      </a:lnTo>
                      <a:lnTo>
                        <a:pt x="152" y="131"/>
                      </a:lnTo>
                      <a:lnTo>
                        <a:pt x="150" y="131"/>
                      </a:lnTo>
                      <a:lnTo>
                        <a:pt x="143" y="131"/>
                      </a:lnTo>
                      <a:lnTo>
                        <a:pt x="133" y="130"/>
                      </a:lnTo>
                      <a:lnTo>
                        <a:pt x="122" y="128"/>
                      </a:lnTo>
                      <a:lnTo>
                        <a:pt x="107" y="124"/>
                      </a:lnTo>
                      <a:lnTo>
                        <a:pt x="91" y="120"/>
                      </a:lnTo>
                      <a:lnTo>
                        <a:pt x="74" y="114"/>
                      </a:lnTo>
                      <a:lnTo>
                        <a:pt x="59" y="107"/>
                      </a:lnTo>
                      <a:lnTo>
                        <a:pt x="57" y="105"/>
                      </a:lnTo>
                      <a:lnTo>
                        <a:pt x="57" y="105"/>
                      </a:lnTo>
                      <a:lnTo>
                        <a:pt x="55" y="103"/>
                      </a:lnTo>
                      <a:lnTo>
                        <a:pt x="51" y="101"/>
                      </a:lnTo>
                      <a:lnTo>
                        <a:pt x="48" y="97"/>
                      </a:lnTo>
                      <a:lnTo>
                        <a:pt x="42" y="93"/>
                      </a:lnTo>
                      <a:lnTo>
                        <a:pt x="38" y="90"/>
                      </a:lnTo>
                      <a:lnTo>
                        <a:pt x="32" y="86"/>
                      </a:lnTo>
                      <a:lnTo>
                        <a:pt x="30" y="84"/>
                      </a:lnTo>
                      <a:lnTo>
                        <a:pt x="27" y="84"/>
                      </a:lnTo>
                      <a:lnTo>
                        <a:pt x="19" y="86"/>
                      </a:lnTo>
                      <a:lnTo>
                        <a:pt x="9" y="93"/>
                      </a:lnTo>
                      <a:lnTo>
                        <a:pt x="0" y="86"/>
                      </a:lnTo>
                      <a:close/>
                    </a:path>
                  </a:pathLst>
                </a:custGeom>
                <a:solidFill>
                  <a:srgbClr val="000000"/>
                </a:solidFill>
                <a:ln w="9525">
                  <a:noFill/>
                  <a:round/>
                  <a:headEnd/>
                  <a:tailEnd/>
                </a:ln>
              </p:spPr>
              <p:txBody>
                <a:bodyPr/>
                <a:lstStyle/>
                <a:p>
                  <a:endParaRPr lang="de-DE"/>
                </a:p>
              </p:txBody>
            </p:sp>
            <p:sp>
              <p:nvSpPr>
                <p:cNvPr id="16592" name="Freeform 208"/>
                <p:cNvSpPr>
                  <a:spLocks/>
                </p:cNvSpPr>
                <p:nvPr/>
              </p:nvSpPr>
              <p:spPr bwMode="auto">
                <a:xfrm>
                  <a:off x="-89" y="3501"/>
                  <a:ext cx="24" cy="53"/>
                </a:xfrm>
                <a:custGeom>
                  <a:avLst/>
                  <a:gdLst/>
                  <a:ahLst/>
                  <a:cxnLst>
                    <a:cxn ang="0">
                      <a:pos x="0" y="107"/>
                    </a:cxn>
                    <a:cxn ang="0">
                      <a:pos x="47" y="54"/>
                    </a:cxn>
                    <a:cxn ang="0">
                      <a:pos x="47" y="0"/>
                    </a:cxn>
                    <a:cxn ang="0">
                      <a:pos x="45" y="2"/>
                    </a:cxn>
                    <a:cxn ang="0">
                      <a:pos x="44" y="6"/>
                    </a:cxn>
                    <a:cxn ang="0">
                      <a:pos x="38" y="12"/>
                    </a:cxn>
                    <a:cxn ang="0">
                      <a:pos x="34" y="19"/>
                    </a:cxn>
                    <a:cxn ang="0">
                      <a:pos x="28" y="27"/>
                    </a:cxn>
                    <a:cxn ang="0">
                      <a:pos x="23" y="36"/>
                    </a:cxn>
                    <a:cxn ang="0">
                      <a:pos x="17" y="46"/>
                    </a:cxn>
                    <a:cxn ang="0">
                      <a:pos x="11" y="56"/>
                    </a:cxn>
                    <a:cxn ang="0">
                      <a:pos x="0" y="107"/>
                    </a:cxn>
                  </a:cxnLst>
                  <a:rect l="0" t="0" r="r" b="b"/>
                  <a:pathLst>
                    <a:path w="47" h="107">
                      <a:moveTo>
                        <a:pt x="0" y="107"/>
                      </a:moveTo>
                      <a:lnTo>
                        <a:pt x="47" y="54"/>
                      </a:lnTo>
                      <a:lnTo>
                        <a:pt x="47" y="0"/>
                      </a:lnTo>
                      <a:lnTo>
                        <a:pt x="45" y="2"/>
                      </a:lnTo>
                      <a:lnTo>
                        <a:pt x="44" y="6"/>
                      </a:lnTo>
                      <a:lnTo>
                        <a:pt x="38" y="12"/>
                      </a:lnTo>
                      <a:lnTo>
                        <a:pt x="34" y="19"/>
                      </a:lnTo>
                      <a:lnTo>
                        <a:pt x="28" y="27"/>
                      </a:lnTo>
                      <a:lnTo>
                        <a:pt x="23" y="36"/>
                      </a:lnTo>
                      <a:lnTo>
                        <a:pt x="17" y="46"/>
                      </a:lnTo>
                      <a:lnTo>
                        <a:pt x="11" y="56"/>
                      </a:lnTo>
                      <a:lnTo>
                        <a:pt x="0" y="107"/>
                      </a:lnTo>
                      <a:close/>
                    </a:path>
                  </a:pathLst>
                </a:custGeom>
                <a:solidFill>
                  <a:srgbClr val="59FF00"/>
                </a:solidFill>
                <a:ln w="9525">
                  <a:noFill/>
                  <a:round/>
                  <a:headEnd/>
                  <a:tailEnd/>
                </a:ln>
              </p:spPr>
              <p:txBody>
                <a:bodyPr/>
                <a:lstStyle/>
                <a:p>
                  <a:endParaRPr lang="de-DE"/>
                </a:p>
              </p:txBody>
            </p:sp>
            <p:sp>
              <p:nvSpPr>
                <p:cNvPr id="16593" name="Freeform 209"/>
                <p:cNvSpPr>
                  <a:spLocks/>
                </p:cNvSpPr>
                <p:nvPr/>
              </p:nvSpPr>
              <p:spPr bwMode="auto">
                <a:xfrm>
                  <a:off x="-58" y="3470"/>
                  <a:ext cx="33" cy="47"/>
                </a:xfrm>
                <a:custGeom>
                  <a:avLst/>
                  <a:gdLst/>
                  <a:ahLst/>
                  <a:cxnLst>
                    <a:cxn ang="0">
                      <a:pos x="1" y="96"/>
                    </a:cxn>
                    <a:cxn ang="0">
                      <a:pos x="0" y="44"/>
                    </a:cxn>
                    <a:cxn ang="0">
                      <a:pos x="1" y="44"/>
                    </a:cxn>
                    <a:cxn ang="0">
                      <a:pos x="1" y="40"/>
                    </a:cxn>
                    <a:cxn ang="0">
                      <a:pos x="5" y="37"/>
                    </a:cxn>
                    <a:cxn ang="0">
                      <a:pos x="9" y="31"/>
                    </a:cxn>
                    <a:cxn ang="0">
                      <a:pos x="15" y="25"/>
                    </a:cxn>
                    <a:cxn ang="0">
                      <a:pos x="21" y="21"/>
                    </a:cxn>
                    <a:cxn ang="0">
                      <a:pos x="26" y="16"/>
                    </a:cxn>
                    <a:cxn ang="0">
                      <a:pos x="32" y="12"/>
                    </a:cxn>
                    <a:cxn ang="0">
                      <a:pos x="64" y="0"/>
                    </a:cxn>
                    <a:cxn ang="0">
                      <a:pos x="62" y="27"/>
                    </a:cxn>
                    <a:cxn ang="0">
                      <a:pos x="1" y="96"/>
                    </a:cxn>
                  </a:cxnLst>
                  <a:rect l="0" t="0" r="r" b="b"/>
                  <a:pathLst>
                    <a:path w="64" h="96">
                      <a:moveTo>
                        <a:pt x="1" y="96"/>
                      </a:moveTo>
                      <a:lnTo>
                        <a:pt x="0" y="44"/>
                      </a:lnTo>
                      <a:lnTo>
                        <a:pt x="1" y="44"/>
                      </a:lnTo>
                      <a:lnTo>
                        <a:pt x="1" y="40"/>
                      </a:lnTo>
                      <a:lnTo>
                        <a:pt x="5" y="37"/>
                      </a:lnTo>
                      <a:lnTo>
                        <a:pt x="9" y="31"/>
                      </a:lnTo>
                      <a:lnTo>
                        <a:pt x="15" y="25"/>
                      </a:lnTo>
                      <a:lnTo>
                        <a:pt x="21" y="21"/>
                      </a:lnTo>
                      <a:lnTo>
                        <a:pt x="26" y="16"/>
                      </a:lnTo>
                      <a:lnTo>
                        <a:pt x="32" y="12"/>
                      </a:lnTo>
                      <a:lnTo>
                        <a:pt x="64" y="0"/>
                      </a:lnTo>
                      <a:lnTo>
                        <a:pt x="62" y="27"/>
                      </a:lnTo>
                      <a:lnTo>
                        <a:pt x="1" y="96"/>
                      </a:lnTo>
                      <a:close/>
                    </a:path>
                  </a:pathLst>
                </a:custGeom>
                <a:solidFill>
                  <a:srgbClr val="59FF00"/>
                </a:solidFill>
                <a:ln w="9525">
                  <a:noFill/>
                  <a:round/>
                  <a:headEnd/>
                  <a:tailEnd/>
                </a:ln>
              </p:spPr>
              <p:txBody>
                <a:bodyPr/>
                <a:lstStyle/>
                <a:p>
                  <a:endParaRPr lang="de-DE"/>
                </a:p>
              </p:txBody>
            </p:sp>
            <p:sp>
              <p:nvSpPr>
                <p:cNvPr id="16594" name="Freeform 210"/>
                <p:cNvSpPr>
                  <a:spLocks/>
                </p:cNvSpPr>
                <p:nvPr/>
              </p:nvSpPr>
              <p:spPr bwMode="auto">
                <a:xfrm>
                  <a:off x="-16" y="3454"/>
                  <a:ext cx="40" cy="27"/>
                </a:xfrm>
                <a:custGeom>
                  <a:avLst/>
                  <a:gdLst/>
                  <a:ahLst/>
                  <a:cxnLst>
                    <a:cxn ang="0">
                      <a:pos x="0" y="55"/>
                    </a:cxn>
                    <a:cxn ang="0">
                      <a:pos x="6" y="21"/>
                    </a:cxn>
                    <a:cxn ang="0">
                      <a:pos x="6" y="19"/>
                    </a:cxn>
                    <a:cxn ang="0">
                      <a:pos x="10" y="17"/>
                    </a:cxn>
                    <a:cxn ang="0">
                      <a:pos x="18" y="13"/>
                    </a:cxn>
                    <a:cxn ang="0">
                      <a:pos x="27" y="10"/>
                    </a:cxn>
                    <a:cxn ang="0">
                      <a:pos x="37" y="6"/>
                    </a:cxn>
                    <a:cxn ang="0">
                      <a:pos x="50" y="4"/>
                    </a:cxn>
                    <a:cxn ang="0">
                      <a:pos x="65" y="0"/>
                    </a:cxn>
                    <a:cxn ang="0">
                      <a:pos x="80" y="0"/>
                    </a:cxn>
                    <a:cxn ang="0">
                      <a:pos x="0" y="55"/>
                    </a:cxn>
                  </a:cxnLst>
                  <a:rect l="0" t="0" r="r" b="b"/>
                  <a:pathLst>
                    <a:path w="80" h="55">
                      <a:moveTo>
                        <a:pt x="0" y="55"/>
                      </a:moveTo>
                      <a:lnTo>
                        <a:pt x="6" y="21"/>
                      </a:lnTo>
                      <a:lnTo>
                        <a:pt x="6" y="19"/>
                      </a:lnTo>
                      <a:lnTo>
                        <a:pt x="10" y="17"/>
                      </a:lnTo>
                      <a:lnTo>
                        <a:pt x="18" y="13"/>
                      </a:lnTo>
                      <a:lnTo>
                        <a:pt x="27" y="10"/>
                      </a:lnTo>
                      <a:lnTo>
                        <a:pt x="37" y="6"/>
                      </a:lnTo>
                      <a:lnTo>
                        <a:pt x="50" y="4"/>
                      </a:lnTo>
                      <a:lnTo>
                        <a:pt x="65" y="0"/>
                      </a:lnTo>
                      <a:lnTo>
                        <a:pt x="80" y="0"/>
                      </a:lnTo>
                      <a:lnTo>
                        <a:pt x="0" y="55"/>
                      </a:lnTo>
                      <a:close/>
                    </a:path>
                  </a:pathLst>
                </a:custGeom>
                <a:solidFill>
                  <a:srgbClr val="59FF00"/>
                </a:solidFill>
                <a:ln w="9525">
                  <a:noFill/>
                  <a:round/>
                  <a:headEnd/>
                  <a:tailEnd/>
                </a:ln>
              </p:spPr>
              <p:txBody>
                <a:bodyPr/>
                <a:lstStyle/>
                <a:p>
                  <a:endParaRPr lang="de-DE"/>
                </a:p>
              </p:txBody>
            </p:sp>
            <p:sp>
              <p:nvSpPr>
                <p:cNvPr id="16595" name="Freeform 211"/>
                <p:cNvSpPr>
                  <a:spLocks/>
                </p:cNvSpPr>
                <p:nvPr/>
              </p:nvSpPr>
              <p:spPr bwMode="auto">
                <a:xfrm>
                  <a:off x="1" y="3455"/>
                  <a:ext cx="34" cy="27"/>
                </a:xfrm>
                <a:custGeom>
                  <a:avLst/>
                  <a:gdLst/>
                  <a:ahLst/>
                  <a:cxnLst>
                    <a:cxn ang="0">
                      <a:pos x="0" y="53"/>
                    </a:cxn>
                    <a:cxn ang="0">
                      <a:pos x="66" y="0"/>
                    </a:cxn>
                    <a:cxn ang="0">
                      <a:pos x="65" y="8"/>
                    </a:cxn>
                    <a:cxn ang="0">
                      <a:pos x="61" y="21"/>
                    </a:cxn>
                    <a:cxn ang="0">
                      <a:pos x="53" y="40"/>
                    </a:cxn>
                    <a:cxn ang="0">
                      <a:pos x="45" y="51"/>
                    </a:cxn>
                    <a:cxn ang="0">
                      <a:pos x="0" y="53"/>
                    </a:cxn>
                  </a:cxnLst>
                  <a:rect l="0" t="0" r="r" b="b"/>
                  <a:pathLst>
                    <a:path w="66" h="53">
                      <a:moveTo>
                        <a:pt x="0" y="53"/>
                      </a:moveTo>
                      <a:lnTo>
                        <a:pt x="66" y="0"/>
                      </a:lnTo>
                      <a:lnTo>
                        <a:pt x="65" y="8"/>
                      </a:lnTo>
                      <a:lnTo>
                        <a:pt x="61" y="21"/>
                      </a:lnTo>
                      <a:lnTo>
                        <a:pt x="53" y="40"/>
                      </a:lnTo>
                      <a:lnTo>
                        <a:pt x="45" y="51"/>
                      </a:lnTo>
                      <a:lnTo>
                        <a:pt x="0" y="53"/>
                      </a:lnTo>
                      <a:close/>
                    </a:path>
                  </a:pathLst>
                </a:custGeom>
                <a:solidFill>
                  <a:srgbClr val="59FF00"/>
                </a:solidFill>
                <a:ln w="9525">
                  <a:noFill/>
                  <a:round/>
                  <a:headEnd/>
                  <a:tailEnd/>
                </a:ln>
              </p:spPr>
              <p:txBody>
                <a:bodyPr/>
                <a:lstStyle/>
                <a:p>
                  <a:endParaRPr lang="de-DE"/>
                </a:p>
              </p:txBody>
            </p:sp>
            <p:sp>
              <p:nvSpPr>
                <p:cNvPr id="16596" name="Freeform 212"/>
                <p:cNvSpPr>
                  <a:spLocks/>
                </p:cNvSpPr>
                <p:nvPr/>
              </p:nvSpPr>
              <p:spPr bwMode="auto">
                <a:xfrm>
                  <a:off x="-31" y="3489"/>
                  <a:ext cx="50" cy="20"/>
                </a:xfrm>
                <a:custGeom>
                  <a:avLst/>
                  <a:gdLst/>
                  <a:ahLst/>
                  <a:cxnLst>
                    <a:cxn ang="0">
                      <a:pos x="48" y="0"/>
                    </a:cxn>
                    <a:cxn ang="0">
                      <a:pos x="101" y="0"/>
                    </a:cxn>
                    <a:cxn ang="0">
                      <a:pos x="99" y="1"/>
                    </a:cxn>
                    <a:cxn ang="0">
                      <a:pos x="99" y="5"/>
                    </a:cxn>
                    <a:cxn ang="0">
                      <a:pos x="97" y="9"/>
                    </a:cxn>
                    <a:cxn ang="0">
                      <a:pos x="93" y="15"/>
                    </a:cxn>
                    <a:cxn ang="0">
                      <a:pos x="89" y="20"/>
                    </a:cxn>
                    <a:cxn ang="0">
                      <a:pos x="84" y="28"/>
                    </a:cxn>
                    <a:cxn ang="0">
                      <a:pos x="78" y="34"/>
                    </a:cxn>
                    <a:cxn ang="0">
                      <a:pos x="72" y="40"/>
                    </a:cxn>
                    <a:cxn ang="0">
                      <a:pos x="0" y="40"/>
                    </a:cxn>
                    <a:cxn ang="0">
                      <a:pos x="48" y="0"/>
                    </a:cxn>
                  </a:cxnLst>
                  <a:rect l="0" t="0" r="r" b="b"/>
                  <a:pathLst>
                    <a:path w="101" h="40">
                      <a:moveTo>
                        <a:pt x="48" y="0"/>
                      </a:moveTo>
                      <a:lnTo>
                        <a:pt x="101" y="0"/>
                      </a:lnTo>
                      <a:lnTo>
                        <a:pt x="99" y="1"/>
                      </a:lnTo>
                      <a:lnTo>
                        <a:pt x="99" y="5"/>
                      </a:lnTo>
                      <a:lnTo>
                        <a:pt x="97" y="9"/>
                      </a:lnTo>
                      <a:lnTo>
                        <a:pt x="93" y="15"/>
                      </a:lnTo>
                      <a:lnTo>
                        <a:pt x="89" y="20"/>
                      </a:lnTo>
                      <a:lnTo>
                        <a:pt x="84" y="28"/>
                      </a:lnTo>
                      <a:lnTo>
                        <a:pt x="78" y="34"/>
                      </a:lnTo>
                      <a:lnTo>
                        <a:pt x="72" y="40"/>
                      </a:lnTo>
                      <a:lnTo>
                        <a:pt x="0" y="40"/>
                      </a:lnTo>
                      <a:lnTo>
                        <a:pt x="48" y="0"/>
                      </a:lnTo>
                      <a:close/>
                    </a:path>
                  </a:pathLst>
                </a:custGeom>
                <a:solidFill>
                  <a:srgbClr val="59FF00"/>
                </a:solidFill>
                <a:ln w="9525">
                  <a:noFill/>
                  <a:round/>
                  <a:headEnd/>
                  <a:tailEnd/>
                </a:ln>
              </p:spPr>
              <p:txBody>
                <a:bodyPr/>
                <a:lstStyle/>
                <a:p>
                  <a:endParaRPr lang="de-DE"/>
                </a:p>
              </p:txBody>
            </p:sp>
            <p:sp>
              <p:nvSpPr>
                <p:cNvPr id="16597" name="Freeform 213"/>
                <p:cNvSpPr>
                  <a:spLocks/>
                </p:cNvSpPr>
                <p:nvPr/>
              </p:nvSpPr>
              <p:spPr bwMode="auto">
                <a:xfrm>
                  <a:off x="-54" y="3517"/>
                  <a:ext cx="52" cy="17"/>
                </a:xfrm>
                <a:custGeom>
                  <a:avLst/>
                  <a:gdLst/>
                  <a:ahLst/>
                  <a:cxnLst>
                    <a:cxn ang="0">
                      <a:pos x="31" y="0"/>
                    </a:cxn>
                    <a:cxn ang="0">
                      <a:pos x="103" y="0"/>
                    </a:cxn>
                    <a:cxn ang="0">
                      <a:pos x="101" y="0"/>
                    </a:cxn>
                    <a:cxn ang="0">
                      <a:pos x="99" y="2"/>
                    </a:cxn>
                    <a:cxn ang="0">
                      <a:pos x="95" y="7"/>
                    </a:cxn>
                    <a:cxn ang="0">
                      <a:pos x="90" y="11"/>
                    </a:cxn>
                    <a:cxn ang="0">
                      <a:pos x="84" y="17"/>
                    </a:cxn>
                    <a:cxn ang="0">
                      <a:pos x="76" y="23"/>
                    </a:cxn>
                    <a:cxn ang="0">
                      <a:pos x="67" y="28"/>
                    </a:cxn>
                    <a:cxn ang="0">
                      <a:pos x="55" y="34"/>
                    </a:cxn>
                    <a:cxn ang="0">
                      <a:pos x="0" y="28"/>
                    </a:cxn>
                    <a:cxn ang="0">
                      <a:pos x="31" y="0"/>
                    </a:cxn>
                  </a:cxnLst>
                  <a:rect l="0" t="0" r="r" b="b"/>
                  <a:pathLst>
                    <a:path w="103" h="34">
                      <a:moveTo>
                        <a:pt x="31" y="0"/>
                      </a:moveTo>
                      <a:lnTo>
                        <a:pt x="103" y="0"/>
                      </a:lnTo>
                      <a:lnTo>
                        <a:pt x="101" y="0"/>
                      </a:lnTo>
                      <a:lnTo>
                        <a:pt x="99" y="2"/>
                      </a:lnTo>
                      <a:lnTo>
                        <a:pt x="95" y="7"/>
                      </a:lnTo>
                      <a:lnTo>
                        <a:pt x="90" y="11"/>
                      </a:lnTo>
                      <a:lnTo>
                        <a:pt x="84" y="17"/>
                      </a:lnTo>
                      <a:lnTo>
                        <a:pt x="76" y="23"/>
                      </a:lnTo>
                      <a:lnTo>
                        <a:pt x="67" y="28"/>
                      </a:lnTo>
                      <a:lnTo>
                        <a:pt x="55" y="34"/>
                      </a:lnTo>
                      <a:lnTo>
                        <a:pt x="0" y="28"/>
                      </a:lnTo>
                      <a:lnTo>
                        <a:pt x="31" y="0"/>
                      </a:lnTo>
                      <a:close/>
                    </a:path>
                  </a:pathLst>
                </a:custGeom>
                <a:solidFill>
                  <a:srgbClr val="59FF00"/>
                </a:solidFill>
                <a:ln w="9525">
                  <a:noFill/>
                  <a:round/>
                  <a:headEnd/>
                  <a:tailEnd/>
                </a:ln>
              </p:spPr>
              <p:txBody>
                <a:bodyPr/>
                <a:lstStyle/>
                <a:p>
                  <a:endParaRPr lang="de-DE"/>
                </a:p>
              </p:txBody>
            </p:sp>
            <p:sp>
              <p:nvSpPr>
                <p:cNvPr id="16598" name="Freeform 214"/>
                <p:cNvSpPr>
                  <a:spLocks/>
                </p:cNvSpPr>
                <p:nvPr/>
              </p:nvSpPr>
              <p:spPr bwMode="auto">
                <a:xfrm>
                  <a:off x="-79" y="3540"/>
                  <a:ext cx="37" cy="22"/>
                </a:xfrm>
                <a:custGeom>
                  <a:avLst/>
                  <a:gdLst/>
                  <a:ahLst/>
                  <a:cxnLst>
                    <a:cxn ang="0">
                      <a:pos x="26" y="0"/>
                    </a:cxn>
                    <a:cxn ang="0">
                      <a:pos x="74" y="8"/>
                    </a:cxn>
                    <a:cxn ang="0">
                      <a:pos x="74" y="10"/>
                    </a:cxn>
                    <a:cxn ang="0">
                      <a:pos x="70" y="12"/>
                    </a:cxn>
                    <a:cxn ang="0">
                      <a:pos x="64" y="18"/>
                    </a:cxn>
                    <a:cxn ang="0">
                      <a:pos x="57" y="23"/>
                    </a:cxn>
                    <a:cxn ang="0">
                      <a:pos x="45" y="29"/>
                    </a:cxn>
                    <a:cxn ang="0">
                      <a:pos x="32" y="37"/>
                    </a:cxn>
                    <a:cxn ang="0">
                      <a:pos x="17" y="40"/>
                    </a:cxn>
                    <a:cxn ang="0">
                      <a:pos x="0" y="44"/>
                    </a:cxn>
                    <a:cxn ang="0">
                      <a:pos x="26" y="0"/>
                    </a:cxn>
                  </a:cxnLst>
                  <a:rect l="0" t="0" r="r" b="b"/>
                  <a:pathLst>
                    <a:path w="74" h="44">
                      <a:moveTo>
                        <a:pt x="26" y="0"/>
                      </a:moveTo>
                      <a:lnTo>
                        <a:pt x="74" y="8"/>
                      </a:lnTo>
                      <a:lnTo>
                        <a:pt x="74" y="10"/>
                      </a:lnTo>
                      <a:lnTo>
                        <a:pt x="70" y="12"/>
                      </a:lnTo>
                      <a:lnTo>
                        <a:pt x="64" y="18"/>
                      </a:lnTo>
                      <a:lnTo>
                        <a:pt x="57" y="23"/>
                      </a:lnTo>
                      <a:lnTo>
                        <a:pt x="45" y="29"/>
                      </a:lnTo>
                      <a:lnTo>
                        <a:pt x="32" y="37"/>
                      </a:lnTo>
                      <a:lnTo>
                        <a:pt x="17" y="40"/>
                      </a:lnTo>
                      <a:lnTo>
                        <a:pt x="0" y="44"/>
                      </a:lnTo>
                      <a:lnTo>
                        <a:pt x="26" y="0"/>
                      </a:lnTo>
                      <a:close/>
                    </a:path>
                  </a:pathLst>
                </a:custGeom>
                <a:solidFill>
                  <a:srgbClr val="59FF00"/>
                </a:solidFill>
                <a:ln w="9525">
                  <a:noFill/>
                  <a:round/>
                  <a:headEnd/>
                  <a:tailEnd/>
                </a:ln>
              </p:spPr>
              <p:txBody>
                <a:bodyPr/>
                <a:lstStyle/>
                <a:p>
                  <a:endParaRPr lang="de-DE"/>
                </a:p>
              </p:txBody>
            </p:sp>
          </p:grpSp>
          <p:grpSp>
            <p:nvGrpSpPr>
              <p:cNvPr id="16599" name="Group 215"/>
              <p:cNvGrpSpPr>
                <a:grpSpLocks/>
              </p:cNvGrpSpPr>
              <p:nvPr/>
            </p:nvGrpSpPr>
            <p:grpSpPr bwMode="auto">
              <a:xfrm>
                <a:off x="-77" y="3260"/>
                <a:ext cx="1110" cy="768"/>
                <a:chOff x="-77" y="3260"/>
                <a:chExt cx="1110" cy="768"/>
              </a:xfrm>
            </p:grpSpPr>
            <p:sp>
              <p:nvSpPr>
                <p:cNvPr id="16600" name="Freeform 216"/>
                <p:cNvSpPr>
                  <a:spLocks/>
                </p:cNvSpPr>
                <p:nvPr/>
              </p:nvSpPr>
              <p:spPr bwMode="auto">
                <a:xfrm>
                  <a:off x="-65" y="3572"/>
                  <a:ext cx="70" cy="19"/>
                </a:xfrm>
                <a:custGeom>
                  <a:avLst/>
                  <a:gdLst/>
                  <a:ahLst/>
                  <a:cxnLst>
                    <a:cxn ang="0">
                      <a:pos x="0" y="0"/>
                    </a:cxn>
                    <a:cxn ang="0">
                      <a:pos x="4" y="0"/>
                    </a:cxn>
                    <a:cxn ang="0">
                      <a:pos x="14" y="0"/>
                    </a:cxn>
                    <a:cxn ang="0">
                      <a:pos x="27" y="0"/>
                    </a:cxn>
                    <a:cxn ang="0">
                      <a:pos x="44" y="2"/>
                    </a:cxn>
                    <a:cxn ang="0">
                      <a:pos x="65" y="4"/>
                    </a:cxn>
                    <a:cxn ang="0">
                      <a:pos x="86" y="8"/>
                    </a:cxn>
                    <a:cxn ang="0">
                      <a:pos x="107" y="14"/>
                    </a:cxn>
                    <a:cxn ang="0">
                      <a:pos x="128" y="23"/>
                    </a:cxn>
                    <a:cxn ang="0">
                      <a:pos x="141" y="29"/>
                    </a:cxn>
                    <a:cxn ang="0">
                      <a:pos x="80" y="38"/>
                    </a:cxn>
                    <a:cxn ang="0">
                      <a:pos x="0" y="0"/>
                    </a:cxn>
                  </a:cxnLst>
                  <a:rect l="0" t="0" r="r" b="b"/>
                  <a:pathLst>
                    <a:path w="141" h="38">
                      <a:moveTo>
                        <a:pt x="0" y="0"/>
                      </a:moveTo>
                      <a:lnTo>
                        <a:pt x="4" y="0"/>
                      </a:lnTo>
                      <a:lnTo>
                        <a:pt x="14" y="0"/>
                      </a:lnTo>
                      <a:lnTo>
                        <a:pt x="27" y="0"/>
                      </a:lnTo>
                      <a:lnTo>
                        <a:pt x="44" y="2"/>
                      </a:lnTo>
                      <a:lnTo>
                        <a:pt x="65" y="4"/>
                      </a:lnTo>
                      <a:lnTo>
                        <a:pt x="86" y="8"/>
                      </a:lnTo>
                      <a:lnTo>
                        <a:pt x="107" y="14"/>
                      </a:lnTo>
                      <a:lnTo>
                        <a:pt x="128" y="23"/>
                      </a:lnTo>
                      <a:lnTo>
                        <a:pt x="141" y="29"/>
                      </a:lnTo>
                      <a:lnTo>
                        <a:pt x="80" y="38"/>
                      </a:lnTo>
                      <a:lnTo>
                        <a:pt x="0" y="0"/>
                      </a:lnTo>
                      <a:close/>
                    </a:path>
                  </a:pathLst>
                </a:custGeom>
                <a:solidFill>
                  <a:srgbClr val="21BA00"/>
                </a:solidFill>
                <a:ln w="9525">
                  <a:noFill/>
                  <a:round/>
                  <a:headEnd/>
                  <a:tailEnd/>
                </a:ln>
              </p:spPr>
              <p:txBody>
                <a:bodyPr/>
                <a:lstStyle/>
                <a:p>
                  <a:endParaRPr lang="de-DE"/>
                </a:p>
              </p:txBody>
            </p:sp>
            <p:sp>
              <p:nvSpPr>
                <p:cNvPr id="16601" name="Freeform 217"/>
                <p:cNvSpPr>
                  <a:spLocks/>
                </p:cNvSpPr>
                <p:nvPr/>
              </p:nvSpPr>
              <p:spPr bwMode="auto">
                <a:xfrm>
                  <a:off x="-66" y="3579"/>
                  <a:ext cx="24" cy="35"/>
                </a:xfrm>
                <a:custGeom>
                  <a:avLst/>
                  <a:gdLst/>
                  <a:ahLst/>
                  <a:cxnLst>
                    <a:cxn ang="0">
                      <a:pos x="0" y="0"/>
                    </a:cxn>
                    <a:cxn ang="0">
                      <a:pos x="48" y="33"/>
                    </a:cxn>
                    <a:cxn ang="0">
                      <a:pos x="48" y="71"/>
                    </a:cxn>
                    <a:cxn ang="0">
                      <a:pos x="46" y="69"/>
                    </a:cxn>
                    <a:cxn ang="0">
                      <a:pos x="42" y="65"/>
                    </a:cxn>
                    <a:cxn ang="0">
                      <a:pos x="37" y="59"/>
                    </a:cxn>
                    <a:cxn ang="0">
                      <a:pos x="29" y="52"/>
                    </a:cxn>
                    <a:cxn ang="0">
                      <a:pos x="21" y="42"/>
                    </a:cxn>
                    <a:cxn ang="0">
                      <a:pos x="14" y="31"/>
                    </a:cxn>
                    <a:cxn ang="0">
                      <a:pos x="6" y="18"/>
                    </a:cxn>
                    <a:cxn ang="0">
                      <a:pos x="0" y="0"/>
                    </a:cxn>
                  </a:cxnLst>
                  <a:rect l="0" t="0" r="r" b="b"/>
                  <a:pathLst>
                    <a:path w="48" h="71">
                      <a:moveTo>
                        <a:pt x="0" y="0"/>
                      </a:moveTo>
                      <a:lnTo>
                        <a:pt x="48" y="33"/>
                      </a:lnTo>
                      <a:lnTo>
                        <a:pt x="48" y="71"/>
                      </a:lnTo>
                      <a:lnTo>
                        <a:pt x="46" y="69"/>
                      </a:lnTo>
                      <a:lnTo>
                        <a:pt x="42" y="65"/>
                      </a:lnTo>
                      <a:lnTo>
                        <a:pt x="37" y="59"/>
                      </a:lnTo>
                      <a:lnTo>
                        <a:pt x="29" y="52"/>
                      </a:lnTo>
                      <a:lnTo>
                        <a:pt x="21" y="42"/>
                      </a:lnTo>
                      <a:lnTo>
                        <a:pt x="14" y="31"/>
                      </a:lnTo>
                      <a:lnTo>
                        <a:pt x="6" y="18"/>
                      </a:lnTo>
                      <a:lnTo>
                        <a:pt x="0" y="0"/>
                      </a:lnTo>
                      <a:close/>
                    </a:path>
                  </a:pathLst>
                </a:custGeom>
                <a:solidFill>
                  <a:srgbClr val="21BA00"/>
                </a:solidFill>
                <a:ln w="9525">
                  <a:noFill/>
                  <a:round/>
                  <a:headEnd/>
                  <a:tailEnd/>
                </a:ln>
              </p:spPr>
              <p:txBody>
                <a:bodyPr/>
                <a:lstStyle/>
                <a:p>
                  <a:endParaRPr lang="de-DE"/>
                </a:p>
              </p:txBody>
            </p:sp>
            <p:sp>
              <p:nvSpPr>
                <p:cNvPr id="16602" name="Freeform 218"/>
                <p:cNvSpPr>
                  <a:spLocks/>
                </p:cNvSpPr>
                <p:nvPr/>
              </p:nvSpPr>
              <p:spPr bwMode="auto">
                <a:xfrm>
                  <a:off x="-31"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16603" name="Freeform 219"/>
                <p:cNvSpPr>
                  <a:spLocks/>
                </p:cNvSpPr>
                <p:nvPr/>
              </p:nvSpPr>
              <p:spPr bwMode="auto">
                <a:xfrm>
                  <a:off x="-4" y="3611"/>
                  <a:ext cx="30" cy="31"/>
                </a:xfrm>
                <a:custGeom>
                  <a:avLst/>
                  <a:gdLst/>
                  <a:ahLst/>
                  <a:cxnLst>
                    <a:cxn ang="0">
                      <a:pos x="0" y="0"/>
                    </a:cxn>
                    <a:cxn ang="0">
                      <a:pos x="4" y="52"/>
                    </a:cxn>
                    <a:cxn ang="0">
                      <a:pos x="4" y="52"/>
                    </a:cxn>
                    <a:cxn ang="0">
                      <a:pos x="8" y="54"/>
                    </a:cxn>
                    <a:cxn ang="0">
                      <a:pos x="14" y="56"/>
                    </a:cxn>
                    <a:cxn ang="0">
                      <a:pos x="19" y="57"/>
                    </a:cxn>
                    <a:cxn ang="0">
                      <a:pos x="29" y="61"/>
                    </a:cxn>
                    <a:cxn ang="0">
                      <a:pos x="38" y="61"/>
                    </a:cxn>
                    <a:cxn ang="0">
                      <a:pos x="50" y="63"/>
                    </a:cxn>
                    <a:cxn ang="0">
                      <a:pos x="61" y="63"/>
                    </a:cxn>
                    <a:cxn ang="0">
                      <a:pos x="33" y="10"/>
                    </a:cxn>
                    <a:cxn ang="0">
                      <a:pos x="0" y="0"/>
                    </a:cxn>
                  </a:cxnLst>
                  <a:rect l="0" t="0" r="r" b="b"/>
                  <a:pathLst>
                    <a:path w="61" h="63">
                      <a:moveTo>
                        <a:pt x="0" y="0"/>
                      </a:moveTo>
                      <a:lnTo>
                        <a:pt x="4" y="52"/>
                      </a:lnTo>
                      <a:lnTo>
                        <a:pt x="4" y="52"/>
                      </a:lnTo>
                      <a:lnTo>
                        <a:pt x="8" y="54"/>
                      </a:lnTo>
                      <a:lnTo>
                        <a:pt x="14" y="56"/>
                      </a:lnTo>
                      <a:lnTo>
                        <a:pt x="19" y="57"/>
                      </a:lnTo>
                      <a:lnTo>
                        <a:pt x="29" y="61"/>
                      </a:lnTo>
                      <a:lnTo>
                        <a:pt x="38" y="61"/>
                      </a:lnTo>
                      <a:lnTo>
                        <a:pt x="50" y="63"/>
                      </a:lnTo>
                      <a:lnTo>
                        <a:pt x="61" y="63"/>
                      </a:lnTo>
                      <a:lnTo>
                        <a:pt x="33" y="10"/>
                      </a:lnTo>
                      <a:lnTo>
                        <a:pt x="0" y="0"/>
                      </a:lnTo>
                      <a:close/>
                    </a:path>
                  </a:pathLst>
                </a:custGeom>
                <a:solidFill>
                  <a:srgbClr val="21BA00"/>
                </a:solidFill>
                <a:ln w="9525">
                  <a:noFill/>
                  <a:round/>
                  <a:headEnd/>
                  <a:tailEnd/>
                </a:ln>
              </p:spPr>
              <p:txBody>
                <a:bodyPr/>
                <a:lstStyle/>
                <a:p>
                  <a:endParaRPr lang="de-DE"/>
                </a:p>
              </p:txBody>
            </p:sp>
            <p:sp>
              <p:nvSpPr>
                <p:cNvPr id="16604" name="Freeform 220"/>
                <p:cNvSpPr>
                  <a:spLocks/>
                </p:cNvSpPr>
                <p:nvPr/>
              </p:nvSpPr>
              <p:spPr bwMode="auto">
                <a:xfrm>
                  <a:off x="27" y="3624"/>
                  <a:ext cx="32" cy="18"/>
                </a:xfrm>
                <a:custGeom>
                  <a:avLst/>
                  <a:gdLst/>
                  <a:ahLst/>
                  <a:cxnLst>
                    <a:cxn ang="0">
                      <a:pos x="0" y="0"/>
                    </a:cxn>
                    <a:cxn ang="0">
                      <a:pos x="19" y="36"/>
                    </a:cxn>
                    <a:cxn ang="0">
                      <a:pos x="19" y="36"/>
                    </a:cxn>
                    <a:cxn ang="0">
                      <a:pos x="23" y="36"/>
                    </a:cxn>
                    <a:cxn ang="0">
                      <a:pos x="27" y="36"/>
                    </a:cxn>
                    <a:cxn ang="0">
                      <a:pos x="33" y="36"/>
                    </a:cxn>
                    <a:cxn ang="0">
                      <a:pos x="40" y="36"/>
                    </a:cxn>
                    <a:cxn ang="0">
                      <a:pos x="48" y="36"/>
                    </a:cxn>
                    <a:cxn ang="0">
                      <a:pos x="55" y="34"/>
                    </a:cxn>
                    <a:cxn ang="0">
                      <a:pos x="63" y="34"/>
                    </a:cxn>
                    <a:cxn ang="0">
                      <a:pos x="61" y="32"/>
                    </a:cxn>
                    <a:cxn ang="0">
                      <a:pos x="59" y="30"/>
                    </a:cxn>
                    <a:cxn ang="0">
                      <a:pos x="54" y="27"/>
                    </a:cxn>
                    <a:cxn ang="0">
                      <a:pos x="48" y="23"/>
                    </a:cxn>
                    <a:cxn ang="0">
                      <a:pos x="38" y="17"/>
                    </a:cxn>
                    <a:cxn ang="0">
                      <a:pos x="27" y="11"/>
                    </a:cxn>
                    <a:cxn ang="0">
                      <a:pos x="15" y="8"/>
                    </a:cxn>
                    <a:cxn ang="0">
                      <a:pos x="0" y="0"/>
                    </a:cxn>
                  </a:cxnLst>
                  <a:rect l="0" t="0" r="r" b="b"/>
                  <a:pathLst>
                    <a:path w="63" h="36">
                      <a:moveTo>
                        <a:pt x="0" y="0"/>
                      </a:moveTo>
                      <a:lnTo>
                        <a:pt x="19" y="36"/>
                      </a:lnTo>
                      <a:lnTo>
                        <a:pt x="19" y="36"/>
                      </a:lnTo>
                      <a:lnTo>
                        <a:pt x="23" y="36"/>
                      </a:lnTo>
                      <a:lnTo>
                        <a:pt x="27" y="36"/>
                      </a:lnTo>
                      <a:lnTo>
                        <a:pt x="33" y="36"/>
                      </a:lnTo>
                      <a:lnTo>
                        <a:pt x="40" y="36"/>
                      </a:lnTo>
                      <a:lnTo>
                        <a:pt x="48" y="36"/>
                      </a:lnTo>
                      <a:lnTo>
                        <a:pt x="55" y="34"/>
                      </a:lnTo>
                      <a:lnTo>
                        <a:pt x="63" y="34"/>
                      </a:lnTo>
                      <a:lnTo>
                        <a:pt x="61" y="32"/>
                      </a:lnTo>
                      <a:lnTo>
                        <a:pt x="59" y="30"/>
                      </a:lnTo>
                      <a:lnTo>
                        <a:pt x="54" y="27"/>
                      </a:lnTo>
                      <a:lnTo>
                        <a:pt x="48" y="23"/>
                      </a:lnTo>
                      <a:lnTo>
                        <a:pt x="38" y="17"/>
                      </a:lnTo>
                      <a:lnTo>
                        <a:pt x="27" y="11"/>
                      </a:lnTo>
                      <a:lnTo>
                        <a:pt x="15" y="8"/>
                      </a:lnTo>
                      <a:lnTo>
                        <a:pt x="0" y="0"/>
                      </a:lnTo>
                      <a:close/>
                    </a:path>
                  </a:pathLst>
                </a:custGeom>
                <a:solidFill>
                  <a:srgbClr val="21BA00"/>
                </a:solidFill>
                <a:ln w="9525">
                  <a:noFill/>
                  <a:round/>
                  <a:headEnd/>
                  <a:tailEnd/>
                </a:ln>
              </p:spPr>
              <p:txBody>
                <a:bodyPr/>
                <a:lstStyle/>
                <a:p>
                  <a:endParaRPr lang="de-DE"/>
                </a:p>
              </p:txBody>
            </p:sp>
            <p:sp>
              <p:nvSpPr>
                <p:cNvPr id="16605" name="Freeform 221"/>
                <p:cNvSpPr>
                  <a:spLocks/>
                </p:cNvSpPr>
                <p:nvPr/>
              </p:nvSpPr>
              <p:spPr bwMode="auto">
                <a:xfrm>
                  <a:off x="-2" y="3590"/>
                  <a:ext cx="37" cy="18"/>
                </a:xfrm>
                <a:custGeom>
                  <a:avLst/>
                  <a:gdLst/>
                  <a:ahLst/>
                  <a:cxnLst>
                    <a:cxn ang="0">
                      <a:pos x="0" y="14"/>
                    </a:cxn>
                    <a:cxn ang="0">
                      <a:pos x="38" y="0"/>
                    </a:cxn>
                    <a:cxn ang="0">
                      <a:pos x="40" y="2"/>
                    </a:cxn>
                    <a:cxn ang="0">
                      <a:pos x="44" y="2"/>
                    </a:cxn>
                    <a:cxn ang="0">
                      <a:pos x="48" y="6"/>
                    </a:cxn>
                    <a:cxn ang="0">
                      <a:pos x="53" y="8"/>
                    </a:cxn>
                    <a:cxn ang="0">
                      <a:pos x="61" y="12"/>
                    </a:cxn>
                    <a:cxn ang="0">
                      <a:pos x="67" y="16"/>
                    </a:cxn>
                    <a:cxn ang="0">
                      <a:pos x="73" y="18"/>
                    </a:cxn>
                    <a:cxn ang="0">
                      <a:pos x="74" y="21"/>
                    </a:cxn>
                    <a:cxn ang="0">
                      <a:pos x="46" y="37"/>
                    </a:cxn>
                    <a:cxn ang="0">
                      <a:pos x="0" y="14"/>
                    </a:cxn>
                  </a:cxnLst>
                  <a:rect l="0" t="0" r="r" b="b"/>
                  <a:pathLst>
                    <a:path w="74" h="37">
                      <a:moveTo>
                        <a:pt x="0" y="14"/>
                      </a:moveTo>
                      <a:lnTo>
                        <a:pt x="38" y="0"/>
                      </a:lnTo>
                      <a:lnTo>
                        <a:pt x="40" y="2"/>
                      </a:lnTo>
                      <a:lnTo>
                        <a:pt x="44" y="2"/>
                      </a:lnTo>
                      <a:lnTo>
                        <a:pt x="48" y="6"/>
                      </a:lnTo>
                      <a:lnTo>
                        <a:pt x="53" y="8"/>
                      </a:lnTo>
                      <a:lnTo>
                        <a:pt x="61" y="12"/>
                      </a:lnTo>
                      <a:lnTo>
                        <a:pt x="67" y="16"/>
                      </a:lnTo>
                      <a:lnTo>
                        <a:pt x="73" y="18"/>
                      </a:lnTo>
                      <a:lnTo>
                        <a:pt x="74" y="21"/>
                      </a:lnTo>
                      <a:lnTo>
                        <a:pt x="46" y="37"/>
                      </a:lnTo>
                      <a:lnTo>
                        <a:pt x="0" y="14"/>
                      </a:lnTo>
                      <a:close/>
                    </a:path>
                  </a:pathLst>
                </a:custGeom>
                <a:solidFill>
                  <a:srgbClr val="21BA00"/>
                </a:solidFill>
                <a:ln w="9525">
                  <a:noFill/>
                  <a:round/>
                  <a:headEnd/>
                  <a:tailEnd/>
                </a:ln>
              </p:spPr>
              <p:txBody>
                <a:bodyPr/>
                <a:lstStyle/>
                <a:p>
                  <a:endParaRPr lang="de-DE"/>
                </a:p>
              </p:txBody>
            </p:sp>
            <p:sp>
              <p:nvSpPr>
                <p:cNvPr id="16606" name="Freeform 222"/>
                <p:cNvSpPr>
                  <a:spLocks/>
                </p:cNvSpPr>
                <p:nvPr/>
              </p:nvSpPr>
              <p:spPr bwMode="auto">
                <a:xfrm>
                  <a:off x="31" y="3610"/>
                  <a:ext cx="28" cy="18"/>
                </a:xfrm>
                <a:custGeom>
                  <a:avLst/>
                  <a:gdLst/>
                  <a:ahLst/>
                  <a:cxnLst>
                    <a:cxn ang="0">
                      <a:pos x="0" y="6"/>
                    </a:cxn>
                    <a:cxn ang="0">
                      <a:pos x="26" y="0"/>
                    </a:cxn>
                    <a:cxn ang="0">
                      <a:pos x="28" y="0"/>
                    </a:cxn>
                    <a:cxn ang="0">
                      <a:pos x="30" y="2"/>
                    </a:cxn>
                    <a:cxn ang="0">
                      <a:pos x="32" y="6"/>
                    </a:cxn>
                    <a:cxn ang="0">
                      <a:pos x="36" y="10"/>
                    </a:cxn>
                    <a:cxn ang="0">
                      <a:pos x="40" y="16"/>
                    </a:cxn>
                    <a:cxn ang="0">
                      <a:pos x="46" y="21"/>
                    </a:cxn>
                    <a:cxn ang="0">
                      <a:pos x="51" y="29"/>
                    </a:cxn>
                    <a:cxn ang="0">
                      <a:pos x="57" y="37"/>
                    </a:cxn>
                    <a:cxn ang="0">
                      <a:pos x="0" y="6"/>
                    </a:cxn>
                  </a:cxnLst>
                  <a:rect l="0" t="0" r="r" b="b"/>
                  <a:pathLst>
                    <a:path w="57" h="37">
                      <a:moveTo>
                        <a:pt x="0" y="6"/>
                      </a:moveTo>
                      <a:lnTo>
                        <a:pt x="26" y="0"/>
                      </a:lnTo>
                      <a:lnTo>
                        <a:pt x="28" y="0"/>
                      </a:lnTo>
                      <a:lnTo>
                        <a:pt x="30" y="2"/>
                      </a:lnTo>
                      <a:lnTo>
                        <a:pt x="32" y="6"/>
                      </a:lnTo>
                      <a:lnTo>
                        <a:pt x="36" y="10"/>
                      </a:lnTo>
                      <a:lnTo>
                        <a:pt x="40" y="16"/>
                      </a:lnTo>
                      <a:lnTo>
                        <a:pt x="46" y="21"/>
                      </a:lnTo>
                      <a:lnTo>
                        <a:pt x="51" y="29"/>
                      </a:lnTo>
                      <a:lnTo>
                        <a:pt x="57" y="37"/>
                      </a:lnTo>
                      <a:lnTo>
                        <a:pt x="0" y="6"/>
                      </a:lnTo>
                      <a:close/>
                    </a:path>
                  </a:pathLst>
                </a:custGeom>
                <a:solidFill>
                  <a:srgbClr val="21BA00"/>
                </a:solidFill>
                <a:ln w="9525">
                  <a:noFill/>
                  <a:round/>
                  <a:headEnd/>
                  <a:tailEnd/>
                </a:ln>
              </p:spPr>
              <p:txBody>
                <a:bodyPr/>
                <a:lstStyle/>
                <a:p>
                  <a:endParaRPr lang="de-DE"/>
                </a:p>
              </p:txBody>
            </p:sp>
            <p:sp>
              <p:nvSpPr>
                <p:cNvPr id="16607" name="Freeform 223"/>
                <p:cNvSpPr>
                  <a:spLocks/>
                </p:cNvSpPr>
                <p:nvPr/>
              </p:nvSpPr>
              <p:spPr bwMode="auto">
                <a:xfrm>
                  <a:off x="6" y="3551"/>
                  <a:ext cx="45" cy="20"/>
                </a:xfrm>
                <a:custGeom>
                  <a:avLst/>
                  <a:gdLst/>
                  <a:ahLst/>
                  <a:cxnLst>
                    <a:cxn ang="0">
                      <a:pos x="0" y="0"/>
                    </a:cxn>
                    <a:cxn ang="0">
                      <a:pos x="52" y="0"/>
                    </a:cxn>
                    <a:cxn ang="0">
                      <a:pos x="90" y="40"/>
                    </a:cxn>
                    <a:cxn ang="0">
                      <a:pos x="88" y="40"/>
                    </a:cxn>
                    <a:cxn ang="0">
                      <a:pos x="80" y="38"/>
                    </a:cxn>
                    <a:cxn ang="0">
                      <a:pos x="69" y="36"/>
                    </a:cxn>
                    <a:cxn ang="0">
                      <a:pos x="56" y="33"/>
                    </a:cxn>
                    <a:cxn ang="0">
                      <a:pos x="38" y="29"/>
                    </a:cxn>
                    <a:cxn ang="0">
                      <a:pos x="25" y="21"/>
                    </a:cxn>
                    <a:cxn ang="0">
                      <a:pos x="12" y="12"/>
                    </a:cxn>
                    <a:cxn ang="0">
                      <a:pos x="0" y="0"/>
                    </a:cxn>
                  </a:cxnLst>
                  <a:rect l="0" t="0" r="r" b="b"/>
                  <a:pathLst>
                    <a:path w="90" h="40">
                      <a:moveTo>
                        <a:pt x="0" y="0"/>
                      </a:moveTo>
                      <a:lnTo>
                        <a:pt x="52" y="0"/>
                      </a:lnTo>
                      <a:lnTo>
                        <a:pt x="90" y="40"/>
                      </a:lnTo>
                      <a:lnTo>
                        <a:pt x="88" y="40"/>
                      </a:lnTo>
                      <a:lnTo>
                        <a:pt x="80" y="38"/>
                      </a:lnTo>
                      <a:lnTo>
                        <a:pt x="69" y="36"/>
                      </a:lnTo>
                      <a:lnTo>
                        <a:pt x="56" y="33"/>
                      </a:lnTo>
                      <a:lnTo>
                        <a:pt x="38" y="29"/>
                      </a:lnTo>
                      <a:lnTo>
                        <a:pt x="25" y="21"/>
                      </a:lnTo>
                      <a:lnTo>
                        <a:pt x="12" y="12"/>
                      </a:lnTo>
                      <a:lnTo>
                        <a:pt x="0" y="0"/>
                      </a:lnTo>
                      <a:close/>
                    </a:path>
                  </a:pathLst>
                </a:custGeom>
                <a:solidFill>
                  <a:srgbClr val="21BA00"/>
                </a:solidFill>
                <a:ln w="9525">
                  <a:noFill/>
                  <a:round/>
                  <a:headEnd/>
                  <a:tailEnd/>
                </a:ln>
              </p:spPr>
              <p:txBody>
                <a:bodyPr/>
                <a:lstStyle/>
                <a:p>
                  <a:endParaRPr lang="de-DE"/>
                </a:p>
              </p:txBody>
            </p:sp>
            <p:sp>
              <p:nvSpPr>
                <p:cNvPr id="16608" name="Freeform 224"/>
                <p:cNvSpPr>
                  <a:spLocks/>
                </p:cNvSpPr>
                <p:nvPr/>
              </p:nvSpPr>
              <p:spPr bwMode="auto">
                <a:xfrm>
                  <a:off x="49" y="3547"/>
                  <a:ext cx="42" cy="20"/>
                </a:xfrm>
                <a:custGeom>
                  <a:avLst/>
                  <a:gdLst/>
                  <a:ahLst/>
                  <a:cxnLst>
                    <a:cxn ang="0">
                      <a:pos x="0" y="2"/>
                    </a:cxn>
                    <a:cxn ang="0">
                      <a:pos x="61" y="0"/>
                    </a:cxn>
                    <a:cxn ang="0">
                      <a:pos x="84" y="28"/>
                    </a:cxn>
                    <a:cxn ang="0">
                      <a:pos x="82" y="28"/>
                    </a:cxn>
                    <a:cxn ang="0">
                      <a:pos x="78" y="28"/>
                    </a:cxn>
                    <a:cxn ang="0">
                      <a:pos x="72" y="30"/>
                    </a:cxn>
                    <a:cxn ang="0">
                      <a:pos x="67" y="34"/>
                    </a:cxn>
                    <a:cxn ang="0">
                      <a:pos x="59" y="36"/>
                    </a:cxn>
                    <a:cxn ang="0">
                      <a:pos x="51" y="38"/>
                    </a:cxn>
                    <a:cxn ang="0">
                      <a:pos x="42" y="38"/>
                    </a:cxn>
                    <a:cxn ang="0">
                      <a:pos x="34" y="40"/>
                    </a:cxn>
                    <a:cxn ang="0">
                      <a:pos x="29" y="38"/>
                    </a:cxn>
                    <a:cxn ang="0">
                      <a:pos x="21" y="34"/>
                    </a:cxn>
                    <a:cxn ang="0">
                      <a:pos x="15" y="28"/>
                    </a:cxn>
                    <a:cxn ang="0">
                      <a:pos x="11" y="21"/>
                    </a:cxn>
                    <a:cxn ang="0">
                      <a:pos x="6" y="15"/>
                    </a:cxn>
                    <a:cxn ang="0">
                      <a:pos x="4" y="9"/>
                    </a:cxn>
                    <a:cxn ang="0">
                      <a:pos x="2" y="4"/>
                    </a:cxn>
                    <a:cxn ang="0">
                      <a:pos x="0" y="2"/>
                    </a:cxn>
                  </a:cxnLst>
                  <a:rect l="0" t="0" r="r" b="b"/>
                  <a:pathLst>
                    <a:path w="84" h="40">
                      <a:moveTo>
                        <a:pt x="0" y="2"/>
                      </a:moveTo>
                      <a:lnTo>
                        <a:pt x="61" y="0"/>
                      </a:lnTo>
                      <a:lnTo>
                        <a:pt x="84" y="28"/>
                      </a:lnTo>
                      <a:lnTo>
                        <a:pt x="82" y="28"/>
                      </a:lnTo>
                      <a:lnTo>
                        <a:pt x="78" y="28"/>
                      </a:lnTo>
                      <a:lnTo>
                        <a:pt x="72" y="30"/>
                      </a:lnTo>
                      <a:lnTo>
                        <a:pt x="67" y="34"/>
                      </a:lnTo>
                      <a:lnTo>
                        <a:pt x="59" y="36"/>
                      </a:lnTo>
                      <a:lnTo>
                        <a:pt x="51" y="38"/>
                      </a:lnTo>
                      <a:lnTo>
                        <a:pt x="42" y="38"/>
                      </a:lnTo>
                      <a:lnTo>
                        <a:pt x="34" y="40"/>
                      </a:lnTo>
                      <a:lnTo>
                        <a:pt x="29" y="38"/>
                      </a:lnTo>
                      <a:lnTo>
                        <a:pt x="21" y="34"/>
                      </a:lnTo>
                      <a:lnTo>
                        <a:pt x="15" y="28"/>
                      </a:lnTo>
                      <a:lnTo>
                        <a:pt x="11"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16609" name="Freeform 225"/>
                <p:cNvSpPr>
                  <a:spLocks/>
                </p:cNvSpPr>
                <p:nvPr/>
              </p:nvSpPr>
              <p:spPr bwMode="auto">
                <a:xfrm>
                  <a:off x="91" y="3548"/>
                  <a:ext cx="28" cy="8"/>
                </a:xfrm>
                <a:custGeom>
                  <a:avLst/>
                  <a:gdLst/>
                  <a:ahLst/>
                  <a:cxnLst>
                    <a:cxn ang="0">
                      <a:pos x="0" y="0"/>
                    </a:cxn>
                    <a:cxn ang="0">
                      <a:pos x="15" y="17"/>
                    </a:cxn>
                    <a:cxn ang="0">
                      <a:pos x="55" y="3"/>
                    </a:cxn>
                    <a:cxn ang="0">
                      <a:pos x="0" y="0"/>
                    </a:cxn>
                  </a:cxnLst>
                  <a:rect l="0" t="0" r="r" b="b"/>
                  <a:pathLst>
                    <a:path w="55" h="17">
                      <a:moveTo>
                        <a:pt x="0" y="0"/>
                      </a:moveTo>
                      <a:lnTo>
                        <a:pt x="15" y="17"/>
                      </a:lnTo>
                      <a:lnTo>
                        <a:pt x="55" y="3"/>
                      </a:lnTo>
                      <a:lnTo>
                        <a:pt x="0" y="0"/>
                      </a:lnTo>
                      <a:close/>
                    </a:path>
                  </a:pathLst>
                </a:custGeom>
                <a:solidFill>
                  <a:srgbClr val="21BA00"/>
                </a:solidFill>
                <a:ln w="9525">
                  <a:noFill/>
                  <a:round/>
                  <a:headEnd/>
                  <a:tailEnd/>
                </a:ln>
              </p:spPr>
              <p:txBody>
                <a:bodyPr/>
                <a:lstStyle/>
                <a:p>
                  <a:endParaRPr lang="de-DE"/>
                </a:p>
              </p:txBody>
            </p:sp>
            <p:sp>
              <p:nvSpPr>
                <p:cNvPr id="16610" name="Freeform 226"/>
                <p:cNvSpPr>
                  <a:spLocks/>
                </p:cNvSpPr>
                <p:nvPr/>
              </p:nvSpPr>
              <p:spPr bwMode="auto">
                <a:xfrm>
                  <a:off x="82" y="3524"/>
                  <a:ext cx="25" cy="14"/>
                </a:xfrm>
                <a:custGeom>
                  <a:avLst/>
                  <a:gdLst/>
                  <a:ahLst/>
                  <a:cxnLst>
                    <a:cxn ang="0">
                      <a:pos x="0" y="29"/>
                    </a:cxn>
                    <a:cxn ang="0">
                      <a:pos x="49" y="23"/>
                    </a:cxn>
                    <a:cxn ang="0">
                      <a:pos x="49" y="21"/>
                    </a:cxn>
                    <a:cxn ang="0">
                      <a:pos x="45" y="19"/>
                    </a:cxn>
                    <a:cxn ang="0">
                      <a:pos x="44" y="17"/>
                    </a:cxn>
                    <a:cxn ang="0">
                      <a:pos x="38" y="13"/>
                    </a:cxn>
                    <a:cxn ang="0">
                      <a:pos x="32" y="8"/>
                    </a:cxn>
                    <a:cxn ang="0">
                      <a:pos x="24" y="6"/>
                    </a:cxn>
                    <a:cxn ang="0">
                      <a:pos x="19" y="2"/>
                    </a:cxn>
                    <a:cxn ang="0">
                      <a:pos x="11" y="0"/>
                    </a:cxn>
                    <a:cxn ang="0">
                      <a:pos x="4" y="2"/>
                    </a:cxn>
                    <a:cxn ang="0">
                      <a:pos x="0" y="11"/>
                    </a:cxn>
                    <a:cxn ang="0">
                      <a:pos x="0" y="23"/>
                    </a:cxn>
                    <a:cxn ang="0">
                      <a:pos x="0" y="29"/>
                    </a:cxn>
                  </a:cxnLst>
                  <a:rect l="0" t="0" r="r" b="b"/>
                  <a:pathLst>
                    <a:path w="49" h="29">
                      <a:moveTo>
                        <a:pt x="0" y="29"/>
                      </a:moveTo>
                      <a:lnTo>
                        <a:pt x="49" y="23"/>
                      </a:lnTo>
                      <a:lnTo>
                        <a:pt x="49" y="21"/>
                      </a:lnTo>
                      <a:lnTo>
                        <a:pt x="45" y="19"/>
                      </a:lnTo>
                      <a:lnTo>
                        <a:pt x="44" y="17"/>
                      </a:lnTo>
                      <a:lnTo>
                        <a:pt x="38" y="13"/>
                      </a:lnTo>
                      <a:lnTo>
                        <a:pt x="32" y="8"/>
                      </a:lnTo>
                      <a:lnTo>
                        <a:pt x="24" y="6"/>
                      </a:lnTo>
                      <a:lnTo>
                        <a:pt x="19" y="2"/>
                      </a:lnTo>
                      <a:lnTo>
                        <a:pt x="11"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16611" name="Freeform 227"/>
                <p:cNvSpPr>
                  <a:spLocks/>
                </p:cNvSpPr>
                <p:nvPr/>
              </p:nvSpPr>
              <p:spPr bwMode="auto">
                <a:xfrm>
                  <a:off x="49" y="3521"/>
                  <a:ext cx="28" cy="15"/>
                </a:xfrm>
                <a:custGeom>
                  <a:avLst/>
                  <a:gdLst/>
                  <a:ahLst/>
                  <a:cxnLst>
                    <a:cxn ang="0">
                      <a:pos x="40" y="31"/>
                    </a:cxn>
                    <a:cxn ang="0">
                      <a:pos x="55" y="0"/>
                    </a:cxn>
                    <a:cxn ang="0">
                      <a:pos x="55" y="0"/>
                    </a:cxn>
                    <a:cxn ang="0">
                      <a:pos x="51" y="0"/>
                    </a:cxn>
                    <a:cxn ang="0">
                      <a:pos x="48" y="0"/>
                    </a:cxn>
                    <a:cxn ang="0">
                      <a:pos x="42" y="0"/>
                    </a:cxn>
                    <a:cxn ang="0">
                      <a:pos x="36" y="2"/>
                    </a:cxn>
                    <a:cxn ang="0">
                      <a:pos x="30" y="2"/>
                    </a:cxn>
                    <a:cxn ang="0">
                      <a:pos x="23" y="4"/>
                    </a:cxn>
                    <a:cxn ang="0">
                      <a:pos x="17" y="8"/>
                    </a:cxn>
                    <a:cxn ang="0">
                      <a:pos x="8" y="16"/>
                    </a:cxn>
                    <a:cxn ang="0">
                      <a:pos x="2" y="21"/>
                    </a:cxn>
                    <a:cxn ang="0">
                      <a:pos x="0" y="27"/>
                    </a:cxn>
                    <a:cxn ang="0">
                      <a:pos x="0" y="29"/>
                    </a:cxn>
                    <a:cxn ang="0">
                      <a:pos x="40" y="31"/>
                    </a:cxn>
                  </a:cxnLst>
                  <a:rect l="0" t="0" r="r" b="b"/>
                  <a:pathLst>
                    <a:path w="55" h="31">
                      <a:moveTo>
                        <a:pt x="40" y="31"/>
                      </a:moveTo>
                      <a:lnTo>
                        <a:pt x="55" y="0"/>
                      </a:lnTo>
                      <a:lnTo>
                        <a:pt x="55" y="0"/>
                      </a:lnTo>
                      <a:lnTo>
                        <a:pt x="51" y="0"/>
                      </a:lnTo>
                      <a:lnTo>
                        <a:pt x="48" y="0"/>
                      </a:lnTo>
                      <a:lnTo>
                        <a:pt x="42" y="0"/>
                      </a:lnTo>
                      <a:lnTo>
                        <a:pt x="36" y="2"/>
                      </a:lnTo>
                      <a:lnTo>
                        <a:pt x="30" y="2"/>
                      </a:lnTo>
                      <a:lnTo>
                        <a:pt x="23" y="4"/>
                      </a:lnTo>
                      <a:lnTo>
                        <a:pt x="17"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16612" name="Freeform 228"/>
                <p:cNvSpPr>
                  <a:spLocks/>
                </p:cNvSpPr>
                <p:nvPr/>
              </p:nvSpPr>
              <p:spPr bwMode="auto">
                <a:xfrm>
                  <a:off x="9" y="3524"/>
                  <a:ext cx="35" cy="21"/>
                </a:xfrm>
                <a:custGeom>
                  <a:avLst/>
                  <a:gdLst/>
                  <a:ahLst/>
                  <a:cxnLst>
                    <a:cxn ang="0">
                      <a:pos x="42" y="32"/>
                    </a:cxn>
                    <a:cxn ang="0">
                      <a:pos x="70" y="0"/>
                    </a:cxn>
                    <a:cxn ang="0">
                      <a:pos x="69" y="0"/>
                    </a:cxn>
                    <a:cxn ang="0">
                      <a:pos x="63" y="2"/>
                    </a:cxn>
                    <a:cxn ang="0">
                      <a:pos x="55" y="6"/>
                    </a:cxn>
                    <a:cxn ang="0">
                      <a:pos x="44" y="10"/>
                    </a:cxn>
                    <a:cxn ang="0">
                      <a:pos x="32" y="15"/>
                    </a:cxn>
                    <a:cxn ang="0">
                      <a:pos x="21" y="21"/>
                    </a:cxn>
                    <a:cxn ang="0">
                      <a:pos x="11" y="29"/>
                    </a:cxn>
                    <a:cxn ang="0">
                      <a:pos x="4" y="34"/>
                    </a:cxn>
                    <a:cxn ang="0">
                      <a:pos x="0" y="40"/>
                    </a:cxn>
                    <a:cxn ang="0">
                      <a:pos x="4" y="42"/>
                    </a:cxn>
                    <a:cxn ang="0">
                      <a:pos x="9" y="42"/>
                    </a:cxn>
                    <a:cxn ang="0">
                      <a:pos x="17" y="40"/>
                    </a:cxn>
                    <a:cxn ang="0">
                      <a:pos x="25" y="38"/>
                    </a:cxn>
                    <a:cxn ang="0">
                      <a:pos x="32" y="34"/>
                    </a:cxn>
                    <a:cxn ang="0">
                      <a:pos x="38" y="32"/>
                    </a:cxn>
                    <a:cxn ang="0">
                      <a:pos x="42" y="32"/>
                    </a:cxn>
                  </a:cxnLst>
                  <a:rect l="0" t="0" r="r" b="b"/>
                  <a:pathLst>
                    <a:path w="70" h="42">
                      <a:moveTo>
                        <a:pt x="42" y="32"/>
                      </a:moveTo>
                      <a:lnTo>
                        <a:pt x="70" y="0"/>
                      </a:lnTo>
                      <a:lnTo>
                        <a:pt x="69" y="0"/>
                      </a:lnTo>
                      <a:lnTo>
                        <a:pt x="63" y="2"/>
                      </a:lnTo>
                      <a:lnTo>
                        <a:pt x="55" y="6"/>
                      </a:lnTo>
                      <a:lnTo>
                        <a:pt x="44" y="10"/>
                      </a:lnTo>
                      <a:lnTo>
                        <a:pt x="32" y="15"/>
                      </a:lnTo>
                      <a:lnTo>
                        <a:pt x="21" y="21"/>
                      </a:lnTo>
                      <a:lnTo>
                        <a:pt x="11" y="29"/>
                      </a:lnTo>
                      <a:lnTo>
                        <a:pt x="4" y="34"/>
                      </a:lnTo>
                      <a:lnTo>
                        <a:pt x="0" y="40"/>
                      </a:lnTo>
                      <a:lnTo>
                        <a:pt x="4" y="42"/>
                      </a:lnTo>
                      <a:lnTo>
                        <a:pt x="9" y="42"/>
                      </a:lnTo>
                      <a:lnTo>
                        <a:pt x="17" y="40"/>
                      </a:lnTo>
                      <a:lnTo>
                        <a:pt x="25" y="38"/>
                      </a:lnTo>
                      <a:lnTo>
                        <a:pt x="32" y="34"/>
                      </a:lnTo>
                      <a:lnTo>
                        <a:pt x="38" y="32"/>
                      </a:lnTo>
                      <a:lnTo>
                        <a:pt x="42" y="32"/>
                      </a:lnTo>
                      <a:close/>
                    </a:path>
                  </a:pathLst>
                </a:custGeom>
                <a:solidFill>
                  <a:srgbClr val="21BA00"/>
                </a:solidFill>
                <a:ln w="9525">
                  <a:noFill/>
                  <a:round/>
                  <a:headEnd/>
                  <a:tailEnd/>
                </a:ln>
              </p:spPr>
              <p:txBody>
                <a:bodyPr/>
                <a:lstStyle/>
                <a:p>
                  <a:endParaRPr lang="de-DE"/>
                </a:p>
              </p:txBody>
            </p:sp>
            <p:sp>
              <p:nvSpPr>
                <p:cNvPr id="16613" name="Freeform 229"/>
                <p:cNvSpPr>
                  <a:spLocks/>
                </p:cNvSpPr>
                <p:nvPr/>
              </p:nvSpPr>
              <p:spPr bwMode="auto">
                <a:xfrm>
                  <a:off x="474" y="3531"/>
                  <a:ext cx="464" cy="497"/>
                </a:xfrm>
                <a:custGeom>
                  <a:avLst/>
                  <a:gdLst/>
                  <a:ahLst/>
                  <a:cxnLst>
                    <a:cxn ang="0">
                      <a:pos x="88" y="994"/>
                    </a:cxn>
                    <a:cxn ang="0">
                      <a:pos x="0" y="850"/>
                    </a:cxn>
                    <a:cxn ang="0">
                      <a:pos x="103" y="914"/>
                    </a:cxn>
                    <a:cxn ang="0">
                      <a:pos x="88" y="802"/>
                    </a:cxn>
                    <a:cxn ang="0">
                      <a:pos x="145" y="869"/>
                    </a:cxn>
                    <a:cxn ang="0">
                      <a:pos x="120" y="735"/>
                    </a:cxn>
                    <a:cxn ang="0">
                      <a:pos x="257" y="880"/>
                    </a:cxn>
                    <a:cxn ang="0">
                      <a:pos x="227" y="714"/>
                    </a:cxn>
                    <a:cxn ang="0">
                      <a:pos x="328" y="855"/>
                    </a:cxn>
                    <a:cxn ang="0">
                      <a:pos x="312" y="631"/>
                    </a:cxn>
                    <a:cxn ang="0">
                      <a:pos x="381" y="850"/>
                    </a:cxn>
                    <a:cxn ang="0">
                      <a:pos x="387" y="356"/>
                    </a:cxn>
                    <a:cxn ang="0">
                      <a:pos x="211" y="185"/>
                    </a:cxn>
                    <a:cxn ang="0">
                      <a:pos x="211" y="185"/>
                    </a:cxn>
                    <a:cxn ang="0">
                      <a:pos x="217" y="143"/>
                    </a:cxn>
                    <a:cxn ang="0">
                      <a:pos x="223" y="132"/>
                    </a:cxn>
                    <a:cxn ang="0">
                      <a:pos x="387" y="273"/>
                    </a:cxn>
                    <a:cxn ang="0">
                      <a:pos x="410" y="6"/>
                    </a:cxn>
                    <a:cxn ang="0">
                      <a:pos x="412" y="6"/>
                    </a:cxn>
                    <a:cxn ang="0">
                      <a:pos x="415" y="8"/>
                    </a:cxn>
                    <a:cxn ang="0">
                      <a:pos x="423" y="10"/>
                    </a:cxn>
                    <a:cxn ang="0">
                      <a:pos x="433" y="14"/>
                    </a:cxn>
                    <a:cxn ang="0">
                      <a:pos x="446" y="14"/>
                    </a:cxn>
                    <a:cxn ang="0">
                      <a:pos x="461" y="12"/>
                    </a:cxn>
                    <a:cxn ang="0">
                      <a:pos x="482" y="8"/>
                    </a:cxn>
                    <a:cxn ang="0">
                      <a:pos x="505" y="0"/>
                    </a:cxn>
                    <a:cxn ang="0">
                      <a:pos x="514" y="179"/>
                    </a:cxn>
                    <a:cxn ang="0">
                      <a:pos x="667" y="76"/>
                    </a:cxn>
                    <a:cxn ang="0">
                      <a:pos x="673" y="116"/>
                    </a:cxn>
                    <a:cxn ang="0">
                      <a:pos x="514" y="248"/>
                    </a:cxn>
                    <a:cxn ang="0">
                      <a:pos x="514" y="690"/>
                    </a:cxn>
                    <a:cxn ang="0">
                      <a:pos x="543" y="882"/>
                    </a:cxn>
                    <a:cxn ang="0">
                      <a:pos x="617" y="577"/>
                    </a:cxn>
                    <a:cxn ang="0">
                      <a:pos x="614" y="859"/>
                    </a:cxn>
                    <a:cxn ang="0">
                      <a:pos x="705" y="541"/>
                    </a:cxn>
                    <a:cxn ang="0">
                      <a:pos x="682" y="882"/>
                    </a:cxn>
                    <a:cxn ang="0">
                      <a:pos x="762" y="735"/>
                    </a:cxn>
                    <a:cxn ang="0">
                      <a:pos x="758" y="907"/>
                    </a:cxn>
                    <a:cxn ang="0">
                      <a:pos x="840" y="791"/>
                    </a:cxn>
                    <a:cxn ang="0">
                      <a:pos x="842" y="874"/>
                    </a:cxn>
                    <a:cxn ang="0">
                      <a:pos x="928" y="829"/>
                    </a:cxn>
                    <a:cxn ang="0">
                      <a:pos x="821" y="985"/>
                    </a:cxn>
                    <a:cxn ang="0">
                      <a:pos x="88" y="994"/>
                    </a:cxn>
                  </a:cxnLst>
                  <a:rect l="0" t="0" r="r" b="b"/>
                  <a:pathLst>
                    <a:path w="928" h="994">
                      <a:moveTo>
                        <a:pt x="88" y="994"/>
                      </a:moveTo>
                      <a:lnTo>
                        <a:pt x="0" y="850"/>
                      </a:lnTo>
                      <a:lnTo>
                        <a:pt x="103" y="914"/>
                      </a:lnTo>
                      <a:lnTo>
                        <a:pt x="88" y="802"/>
                      </a:lnTo>
                      <a:lnTo>
                        <a:pt x="145" y="869"/>
                      </a:lnTo>
                      <a:lnTo>
                        <a:pt x="120" y="735"/>
                      </a:lnTo>
                      <a:lnTo>
                        <a:pt x="257" y="880"/>
                      </a:lnTo>
                      <a:lnTo>
                        <a:pt x="227" y="714"/>
                      </a:lnTo>
                      <a:lnTo>
                        <a:pt x="328" y="855"/>
                      </a:lnTo>
                      <a:lnTo>
                        <a:pt x="312" y="631"/>
                      </a:lnTo>
                      <a:lnTo>
                        <a:pt x="381" y="850"/>
                      </a:lnTo>
                      <a:lnTo>
                        <a:pt x="387" y="356"/>
                      </a:lnTo>
                      <a:lnTo>
                        <a:pt x="211" y="185"/>
                      </a:lnTo>
                      <a:lnTo>
                        <a:pt x="211" y="185"/>
                      </a:lnTo>
                      <a:lnTo>
                        <a:pt x="217" y="143"/>
                      </a:lnTo>
                      <a:lnTo>
                        <a:pt x="223" y="132"/>
                      </a:lnTo>
                      <a:lnTo>
                        <a:pt x="387" y="273"/>
                      </a:lnTo>
                      <a:lnTo>
                        <a:pt x="410" y="6"/>
                      </a:lnTo>
                      <a:lnTo>
                        <a:pt x="412" y="6"/>
                      </a:lnTo>
                      <a:lnTo>
                        <a:pt x="415" y="8"/>
                      </a:lnTo>
                      <a:lnTo>
                        <a:pt x="423" y="10"/>
                      </a:lnTo>
                      <a:lnTo>
                        <a:pt x="433" y="14"/>
                      </a:lnTo>
                      <a:lnTo>
                        <a:pt x="446" y="14"/>
                      </a:lnTo>
                      <a:lnTo>
                        <a:pt x="461" y="12"/>
                      </a:lnTo>
                      <a:lnTo>
                        <a:pt x="482" y="8"/>
                      </a:lnTo>
                      <a:lnTo>
                        <a:pt x="505" y="0"/>
                      </a:lnTo>
                      <a:lnTo>
                        <a:pt x="514" y="179"/>
                      </a:lnTo>
                      <a:lnTo>
                        <a:pt x="667" y="76"/>
                      </a:lnTo>
                      <a:lnTo>
                        <a:pt x="673" y="116"/>
                      </a:lnTo>
                      <a:lnTo>
                        <a:pt x="514" y="248"/>
                      </a:lnTo>
                      <a:lnTo>
                        <a:pt x="514" y="690"/>
                      </a:lnTo>
                      <a:lnTo>
                        <a:pt x="543" y="882"/>
                      </a:lnTo>
                      <a:lnTo>
                        <a:pt x="617" y="577"/>
                      </a:lnTo>
                      <a:lnTo>
                        <a:pt x="614" y="859"/>
                      </a:lnTo>
                      <a:lnTo>
                        <a:pt x="705" y="541"/>
                      </a:lnTo>
                      <a:lnTo>
                        <a:pt x="682" y="882"/>
                      </a:lnTo>
                      <a:lnTo>
                        <a:pt x="762" y="735"/>
                      </a:lnTo>
                      <a:lnTo>
                        <a:pt x="758" y="907"/>
                      </a:lnTo>
                      <a:lnTo>
                        <a:pt x="840" y="791"/>
                      </a:lnTo>
                      <a:lnTo>
                        <a:pt x="842" y="874"/>
                      </a:lnTo>
                      <a:lnTo>
                        <a:pt x="928" y="829"/>
                      </a:lnTo>
                      <a:lnTo>
                        <a:pt x="821" y="985"/>
                      </a:lnTo>
                      <a:lnTo>
                        <a:pt x="88" y="994"/>
                      </a:lnTo>
                      <a:close/>
                    </a:path>
                  </a:pathLst>
                </a:custGeom>
                <a:solidFill>
                  <a:srgbClr val="000000"/>
                </a:solidFill>
                <a:ln w="9525">
                  <a:noFill/>
                  <a:round/>
                  <a:headEnd/>
                  <a:tailEnd/>
                </a:ln>
              </p:spPr>
              <p:txBody>
                <a:bodyPr/>
                <a:lstStyle/>
                <a:p>
                  <a:endParaRPr lang="de-DE"/>
                </a:p>
              </p:txBody>
            </p:sp>
            <p:sp>
              <p:nvSpPr>
                <p:cNvPr id="16614" name="Freeform 230"/>
                <p:cNvSpPr>
                  <a:spLocks/>
                </p:cNvSpPr>
                <p:nvPr/>
              </p:nvSpPr>
              <p:spPr bwMode="auto">
                <a:xfrm>
                  <a:off x="645" y="3926"/>
                  <a:ext cx="16" cy="86"/>
                </a:xfrm>
                <a:custGeom>
                  <a:avLst/>
                  <a:gdLst/>
                  <a:ahLst/>
                  <a:cxnLst>
                    <a:cxn ang="0">
                      <a:pos x="29" y="163"/>
                    </a:cxn>
                    <a:cxn ang="0">
                      <a:pos x="0" y="0"/>
                    </a:cxn>
                    <a:cxn ang="0">
                      <a:pos x="0" y="110"/>
                    </a:cxn>
                    <a:cxn ang="0">
                      <a:pos x="13" y="173"/>
                    </a:cxn>
                    <a:cxn ang="0">
                      <a:pos x="30" y="173"/>
                    </a:cxn>
                    <a:cxn ang="0">
                      <a:pos x="29" y="163"/>
                    </a:cxn>
                  </a:cxnLst>
                  <a:rect l="0" t="0" r="r" b="b"/>
                  <a:pathLst>
                    <a:path w="30" h="173">
                      <a:moveTo>
                        <a:pt x="29" y="163"/>
                      </a:moveTo>
                      <a:lnTo>
                        <a:pt x="0" y="0"/>
                      </a:lnTo>
                      <a:lnTo>
                        <a:pt x="0" y="110"/>
                      </a:lnTo>
                      <a:lnTo>
                        <a:pt x="13" y="173"/>
                      </a:lnTo>
                      <a:lnTo>
                        <a:pt x="30" y="173"/>
                      </a:lnTo>
                      <a:lnTo>
                        <a:pt x="29" y="163"/>
                      </a:lnTo>
                      <a:close/>
                    </a:path>
                  </a:pathLst>
                </a:custGeom>
                <a:solidFill>
                  <a:srgbClr val="00FF59"/>
                </a:solidFill>
                <a:ln w="9525">
                  <a:noFill/>
                  <a:round/>
                  <a:headEnd/>
                  <a:tailEnd/>
                </a:ln>
              </p:spPr>
              <p:txBody>
                <a:bodyPr/>
                <a:lstStyle/>
                <a:p>
                  <a:endParaRPr lang="de-DE"/>
                </a:p>
              </p:txBody>
            </p:sp>
            <p:sp>
              <p:nvSpPr>
                <p:cNvPr id="16615" name="Freeform 231"/>
                <p:cNvSpPr>
                  <a:spLocks/>
                </p:cNvSpPr>
                <p:nvPr/>
              </p:nvSpPr>
              <p:spPr bwMode="auto">
                <a:xfrm>
                  <a:off x="499" y="3923"/>
                  <a:ext cx="144" cy="95"/>
                </a:xfrm>
                <a:custGeom>
                  <a:avLst/>
                  <a:gdLst/>
                  <a:ahLst/>
                  <a:cxnLst>
                    <a:cxn ang="0">
                      <a:pos x="288" y="181"/>
                    </a:cxn>
                    <a:cxn ang="0">
                      <a:pos x="210" y="17"/>
                    </a:cxn>
                    <a:cxn ang="0">
                      <a:pos x="239" y="175"/>
                    </a:cxn>
                    <a:cxn ang="0">
                      <a:pos x="168" y="86"/>
                    </a:cxn>
                    <a:cxn ang="0">
                      <a:pos x="96" y="0"/>
                    </a:cxn>
                    <a:cxn ang="0">
                      <a:pos x="128" y="169"/>
                    </a:cxn>
                    <a:cxn ang="0">
                      <a:pos x="63" y="84"/>
                    </a:cxn>
                    <a:cxn ang="0">
                      <a:pos x="71" y="169"/>
                    </a:cxn>
                    <a:cxn ang="0">
                      <a:pos x="0" y="126"/>
                    </a:cxn>
                    <a:cxn ang="0">
                      <a:pos x="54" y="190"/>
                    </a:cxn>
                    <a:cxn ang="0">
                      <a:pos x="288" y="181"/>
                    </a:cxn>
                  </a:cxnLst>
                  <a:rect l="0" t="0" r="r" b="b"/>
                  <a:pathLst>
                    <a:path w="288" h="190">
                      <a:moveTo>
                        <a:pt x="288" y="181"/>
                      </a:moveTo>
                      <a:lnTo>
                        <a:pt x="210" y="17"/>
                      </a:lnTo>
                      <a:lnTo>
                        <a:pt x="239" y="175"/>
                      </a:lnTo>
                      <a:lnTo>
                        <a:pt x="168" y="86"/>
                      </a:lnTo>
                      <a:lnTo>
                        <a:pt x="96" y="0"/>
                      </a:lnTo>
                      <a:lnTo>
                        <a:pt x="128" y="169"/>
                      </a:lnTo>
                      <a:lnTo>
                        <a:pt x="63" y="84"/>
                      </a:lnTo>
                      <a:lnTo>
                        <a:pt x="71" y="169"/>
                      </a:lnTo>
                      <a:lnTo>
                        <a:pt x="0" y="126"/>
                      </a:lnTo>
                      <a:lnTo>
                        <a:pt x="54" y="190"/>
                      </a:lnTo>
                      <a:lnTo>
                        <a:pt x="288" y="181"/>
                      </a:lnTo>
                      <a:close/>
                    </a:path>
                  </a:pathLst>
                </a:custGeom>
                <a:solidFill>
                  <a:srgbClr val="00FF59"/>
                </a:solidFill>
                <a:ln w="9525">
                  <a:noFill/>
                  <a:round/>
                  <a:headEnd/>
                  <a:tailEnd/>
                </a:ln>
              </p:spPr>
              <p:txBody>
                <a:bodyPr/>
                <a:lstStyle/>
                <a:p>
                  <a:endParaRPr lang="de-DE"/>
                </a:p>
              </p:txBody>
            </p:sp>
            <p:sp>
              <p:nvSpPr>
                <p:cNvPr id="16616" name="Freeform 232"/>
                <p:cNvSpPr>
                  <a:spLocks/>
                </p:cNvSpPr>
                <p:nvPr/>
              </p:nvSpPr>
              <p:spPr bwMode="auto">
                <a:xfrm>
                  <a:off x="750" y="3876"/>
                  <a:ext cx="64" cy="137"/>
                </a:xfrm>
                <a:custGeom>
                  <a:avLst/>
                  <a:gdLst/>
                  <a:ahLst/>
                  <a:cxnLst>
                    <a:cxn ang="0">
                      <a:pos x="0" y="274"/>
                    </a:cxn>
                    <a:cxn ang="0">
                      <a:pos x="0" y="234"/>
                    </a:cxn>
                    <a:cxn ang="0">
                      <a:pos x="40" y="74"/>
                    </a:cxn>
                    <a:cxn ang="0">
                      <a:pos x="53" y="249"/>
                    </a:cxn>
                    <a:cxn ang="0">
                      <a:pos x="127" y="0"/>
                    </a:cxn>
                    <a:cxn ang="0">
                      <a:pos x="103" y="274"/>
                    </a:cxn>
                    <a:cxn ang="0">
                      <a:pos x="0" y="274"/>
                    </a:cxn>
                  </a:cxnLst>
                  <a:rect l="0" t="0" r="r" b="b"/>
                  <a:pathLst>
                    <a:path w="127" h="274">
                      <a:moveTo>
                        <a:pt x="0" y="274"/>
                      </a:moveTo>
                      <a:lnTo>
                        <a:pt x="0" y="234"/>
                      </a:lnTo>
                      <a:lnTo>
                        <a:pt x="40" y="74"/>
                      </a:lnTo>
                      <a:lnTo>
                        <a:pt x="53" y="249"/>
                      </a:lnTo>
                      <a:lnTo>
                        <a:pt x="127" y="0"/>
                      </a:lnTo>
                      <a:lnTo>
                        <a:pt x="103" y="274"/>
                      </a:lnTo>
                      <a:lnTo>
                        <a:pt x="0" y="274"/>
                      </a:lnTo>
                      <a:close/>
                    </a:path>
                  </a:pathLst>
                </a:custGeom>
                <a:solidFill>
                  <a:srgbClr val="00FF59"/>
                </a:solidFill>
                <a:ln w="9525">
                  <a:noFill/>
                  <a:round/>
                  <a:headEnd/>
                  <a:tailEnd/>
                </a:ln>
              </p:spPr>
              <p:txBody>
                <a:bodyPr/>
                <a:lstStyle/>
                <a:p>
                  <a:endParaRPr lang="de-DE"/>
                </a:p>
              </p:txBody>
            </p:sp>
            <p:sp>
              <p:nvSpPr>
                <p:cNvPr id="16617" name="Freeform 233"/>
                <p:cNvSpPr>
                  <a:spLocks/>
                </p:cNvSpPr>
                <p:nvPr/>
              </p:nvSpPr>
              <p:spPr bwMode="auto">
                <a:xfrm>
                  <a:off x="809" y="3945"/>
                  <a:ext cx="36" cy="68"/>
                </a:xfrm>
                <a:custGeom>
                  <a:avLst/>
                  <a:gdLst/>
                  <a:ahLst/>
                  <a:cxnLst>
                    <a:cxn ang="0">
                      <a:pos x="0" y="137"/>
                    </a:cxn>
                    <a:cxn ang="0">
                      <a:pos x="66" y="0"/>
                    </a:cxn>
                    <a:cxn ang="0">
                      <a:pos x="70" y="135"/>
                    </a:cxn>
                    <a:cxn ang="0">
                      <a:pos x="0" y="137"/>
                    </a:cxn>
                  </a:cxnLst>
                  <a:rect l="0" t="0" r="r" b="b"/>
                  <a:pathLst>
                    <a:path w="70" h="137">
                      <a:moveTo>
                        <a:pt x="0" y="137"/>
                      </a:moveTo>
                      <a:lnTo>
                        <a:pt x="66" y="0"/>
                      </a:lnTo>
                      <a:lnTo>
                        <a:pt x="70" y="135"/>
                      </a:lnTo>
                      <a:lnTo>
                        <a:pt x="0" y="137"/>
                      </a:lnTo>
                      <a:close/>
                    </a:path>
                  </a:pathLst>
                </a:custGeom>
                <a:solidFill>
                  <a:srgbClr val="00FF59"/>
                </a:solidFill>
                <a:ln w="9525">
                  <a:noFill/>
                  <a:round/>
                  <a:headEnd/>
                  <a:tailEnd/>
                </a:ln>
              </p:spPr>
              <p:txBody>
                <a:bodyPr/>
                <a:lstStyle/>
                <a:p>
                  <a:endParaRPr lang="de-DE"/>
                </a:p>
              </p:txBody>
            </p:sp>
            <p:sp>
              <p:nvSpPr>
                <p:cNvPr id="16618" name="Freeform 234"/>
                <p:cNvSpPr>
                  <a:spLocks/>
                </p:cNvSpPr>
                <p:nvPr/>
              </p:nvSpPr>
              <p:spPr bwMode="auto">
                <a:xfrm>
                  <a:off x="852" y="3961"/>
                  <a:ext cx="33" cy="51"/>
                </a:xfrm>
                <a:custGeom>
                  <a:avLst/>
                  <a:gdLst/>
                  <a:ahLst/>
                  <a:cxnLst>
                    <a:cxn ang="0">
                      <a:pos x="0" y="103"/>
                    </a:cxn>
                    <a:cxn ang="0">
                      <a:pos x="64" y="0"/>
                    </a:cxn>
                    <a:cxn ang="0">
                      <a:pos x="53" y="99"/>
                    </a:cxn>
                    <a:cxn ang="0">
                      <a:pos x="0" y="103"/>
                    </a:cxn>
                  </a:cxnLst>
                  <a:rect l="0" t="0" r="r" b="b"/>
                  <a:pathLst>
                    <a:path w="64" h="103">
                      <a:moveTo>
                        <a:pt x="0" y="103"/>
                      </a:moveTo>
                      <a:lnTo>
                        <a:pt x="64" y="0"/>
                      </a:lnTo>
                      <a:lnTo>
                        <a:pt x="53" y="99"/>
                      </a:lnTo>
                      <a:lnTo>
                        <a:pt x="0" y="103"/>
                      </a:lnTo>
                      <a:close/>
                    </a:path>
                  </a:pathLst>
                </a:custGeom>
                <a:solidFill>
                  <a:srgbClr val="00FF59"/>
                </a:solidFill>
                <a:ln w="9525">
                  <a:noFill/>
                  <a:round/>
                  <a:headEnd/>
                  <a:tailEnd/>
                </a:ln>
              </p:spPr>
              <p:txBody>
                <a:bodyPr/>
                <a:lstStyle/>
                <a:p>
                  <a:endParaRPr lang="de-DE"/>
                </a:p>
              </p:txBody>
            </p:sp>
            <p:sp>
              <p:nvSpPr>
                <p:cNvPr id="16619" name="Freeform 235"/>
                <p:cNvSpPr>
                  <a:spLocks/>
                </p:cNvSpPr>
                <p:nvPr/>
              </p:nvSpPr>
              <p:spPr bwMode="auto">
                <a:xfrm>
                  <a:off x="888" y="3971"/>
                  <a:ext cx="21" cy="32"/>
                </a:xfrm>
                <a:custGeom>
                  <a:avLst/>
                  <a:gdLst/>
                  <a:ahLst/>
                  <a:cxnLst>
                    <a:cxn ang="0">
                      <a:pos x="0" y="65"/>
                    </a:cxn>
                    <a:cxn ang="0">
                      <a:pos x="11" y="29"/>
                    </a:cxn>
                    <a:cxn ang="0">
                      <a:pos x="42" y="0"/>
                    </a:cxn>
                    <a:cxn ang="0">
                      <a:pos x="32" y="25"/>
                    </a:cxn>
                    <a:cxn ang="0">
                      <a:pos x="0" y="65"/>
                    </a:cxn>
                  </a:cxnLst>
                  <a:rect l="0" t="0" r="r" b="b"/>
                  <a:pathLst>
                    <a:path w="42" h="65">
                      <a:moveTo>
                        <a:pt x="0" y="65"/>
                      </a:moveTo>
                      <a:lnTo>
                        <a:pt x="11" y="29"/>
                      </a:lnTo>
                      <a:lnTo>
                        <a:pt x="42" y="0"/>
                      </a:lnTo>
                      <a:lnTo>
                        <a:pt x="32" y="25"/>
                      </a:lnTo>
                      <a:lnTo>
                        <a:pt x="0" y="65"/>
                      </a:lnTo>
                      <a:close/>
                    </a:path>
                  </a:pathLst>
                </a:custGeom>
                <a:solidFill>
                  <a:srgbClr val="00FF59"/>
                </a:solidFill>
                <a:ln w="9525">
                  <a:noFill/>
                  <a:round/>
                  <a:headEnd/>
                  <a:tailEnd/>
                </a:ln>
              </p:spPr>
              <p:txBody>
                <a:bodyPr/>
                <a:lstStyle/>
                <a:p>
                  <a:endParaRPr lang="de-DE"/>
                </a:p>
              </p:txBody>
            </p:sp>
            <p:sp>
              <p:nvSpPr>
                <p:cNvPr id="16620" name="Freeform 236"/>
                <p:cNvSpPr>
                  <a:spLocks/>
                </p:cNvSpPr>
                <p:nvPr/>
              </p:nvSpPr>
              <p:spPr bwMode="auto">
                <a:xfrm>
                  <a:off x="665" y="3561"/>
                  <a:ext cx="24" cy="452"/>
                </a:xfrm>
                <a:custGeom>
                  <a:avLst/>
                  <a:gdLst/>
                  <a:ahLst/>
                  <a:cxnLst>
                    <a:cxn ang="0">
                      <a:pos x="0" y="905"/>
                    </a:cxn>
                    <a:cxn ang="0">
                      <a:pos x="34" y="0"/>
                    </a:cxn>
                    <a:cxn ang="0">
                      <a:pos x="36" y="0"/>
                    </a:cxn>
                    <a:cxn ang="0">
                      <a:pos x="38" y="2"/>
                    </a:cxn>
                    <a:cxn ang="0">
                      <a:pos x="42" y="4"/>
                    </a:cxn>
                    <a:cxn ang="0">
                      <a:pos x="48" y="0"/>
                    </a:cxn>
                    <a:cxn ang="0">
                      <a:pos x="44" y="905"/>
                    </a:cxn>
                    <a:cxn ang="0">
                      <a:pos x="0" y="905"/>
                    </a:cxn>
                  </a:cxnLst>
                  <a:rect l="0" t="0" r="r" b="b"/>
                  <a:pathLst>
                    <a:path w="48" h="905">
                      <a:moveTo>
                        <a:pt x="0" y="905"/>
                      </a:moveTo>
                      <a:lnTo>
                        <a:pt x="34" y="0"/>
                      </a:lnTo>
                      <a:lnTo>
                        <a:pt x="36" y="0"/>
                      </a:lnTo>
                      <a:lnTo>
                        <a:pt x="38" y="2"/>
                      </a:lnTo>
                      <a:lnTo>
                        <a:pt x="42" y="4"/>
                      </a:lnTo>
                      <a:lnTo>
                        <a:pt x="48" y="0"/>
                      </a:lnTo>
                      <a:lnTo>
                        <a:pt x="44" y="905"/>
                      </a:lnTo>
                      <a:lnTo>
                        <a:pt x="0" y="905"/>
                      </a:lnTo>
                      <a:close/>
                    </a:path>
                  </a:pathLst>
                </a:custGeom>
                <a:solidFill>
                  <a:srgbClr val="875900"/>
                </a:solidFill>
                <a:ln w="9525">
                  <a:noFill/>
                  <a:round/>
                  <a:headEnd/>
                  <a:tailEnd/>
                </a:ln>
              </p:spPr>
              <p:txBody>
                <a:bodyPr/>
                <a:lstStyle/>
                <a:p>
                  <a:endParaRPr lang="de-DE"/>
                </a:p>
              </p:txBody>
            </p:sp>
            <p:sp>
              <p:nvSpPr>
                <p:cNvPr id="16621" name="Freeform 237"/>
                <p:cNvSpPr>
                  <a:spLocks/>
                </p:cNvSpPr>
                <p:nvPr/>
              </p:nvSpPr>
              <p:spPr bwMode="auto">
                <a:xfrm>
                  <a:off x="693" y="3549"/>
                  <a:ext cx="18" cy="463"/>
                </a:xfrm>
                <a:custGeom>
                  <a:avLst/>
                  <a:gdLst/>
                  <a:ahLst/>
                  <a:cxnLst>
                    <a:cxn ang="0">
                      <a:pos x="0" y="927"/>
                    </a:cxn>
                    <a:cxn ang="0">
                      <a:pos x="16" y="1"/>
                    </a:cxn>
                    <a:cxn ang="0">
                      <a:pos x="16" y="3"/>
                    </a:cxn>
                    <a:cxn ang="0">
                      <a:pos x="21" y="5"/>
                    </a:cxn>
                    <a:cxn ang="0">
                      <a:pos x="27" y="3"/>
                    </a:cxn>
                    <a:cxn ang="0">
                      <a:pos x="35" y="0"/>
                    </a:cxn>
                    <a:cxn ang="0">
                      <a:pos x="36" y="927"/>
                    </a:cxn>
                    <a:cxn ang="0">
                      <a:pos x="0" y="927"/>
                    </a:cxn>
                  </a:cxnLst>
                  <a:rect l="0" t="0" r="r" b="b"/>
                  <a:pathLst>
                    <a:path w="36" h="927">
                      <a:moveTo>
                        <a:pt x="0" y="927"/>
                      </a:moveTo>
                      <a:lnTo>
                        <a:pt x="16" y="1"/>
                      </a:lnTo>
                      <a:lnTo>
                        <a:pt x="16" y="3"/>
                      </a:lnTo>
                      <a:lnTo>
                        <a:pt x="21" y="5"/>
                      </a:lnTo>
                      <a:lnTo>
                        <a:pt x="27" y="3"/>
                      </a:lnTo>
                      <a:lnTo>
                        <a:pt x="35" y="0"/>
                      </a:lnTo>
                      <a:lnTo>
                        <a:pt x="36" y="927"/>
                      </a:lnTo>
                      <a:lnTo>
                        <a:pt x="0" y="927"/>
                      </a:lnTo>
                      <a:close/>
                    </a:path>
                  </a:pathLst>
                </a:custGeom>
                <a:solidFill>
                  <a:srgbClr val="875900"/>
                </a:solidFill>
                <a:ln w="9525">
                  <a:noFill/>
                  <a:round/>
                  <a:headEnd/>
                  <a:tailEnd/>
                </a:ln>
              </p:spPr>
              <p:txBody>
                <a:bodyPr/>
                <a:lstStyle/>
                <a:p>
                  <a:endParaRPr lang="de-DE"/>
                </a:p>
              </p:txBody>
            </p:sp>
            <p:sp>
              <p:nvSpPr>
                <p:cNvPr id="16622" name="Freeform 238"/>
                <p:cNvSpPr>
                  <a:spLocks/>
                </p:cNvSpPr>
                <p:nvPr/>
              </p:nvSpPr>
              <p:spPr bwMode="auto">
                <a:xfrm>
                  <a:off x="716" y="3538"/>
                  <a:ext cx="17" cy="473"/>
                </a:xfrm>
                <a:custGeom>
                  <a:avLst/>
                  <a:gdLst/>
                  <a:ahLst/>
                  <a:cxnLst>
                    <a:cxn ang="0">
                      <a:pos x="8" y="944"/>
                    </a:cxn>
                    <a:cxn ang="0">
                      <a:pos x="0" y="7"/>
                    </a:cxn>
                    <a:cxn ang="0">
                      <a:pos x="13" y="0"/>
                    </a:cxn>
                    <a:cxn ang="0">
                      <a:pos x="19" y="719"/>
                    </a:cxn>
                    <a:cxn ang="0">
                      <a:pos x="34" y="940"/>
                    </a:cxn>
                    <a:cxn ang="0">
                      <a:pos x="8" y="944"/>
                    </a:cxn>
                  </a:cxnLst>
                  <a:rect l="0" t="0" r="r" b="b"/>
                  <a:pathLst>
                    <a:path w="34" h="944">
                      <a:moveTo>
                        <a:pt x="8" y="944"/>
                      </a:moveTo>
                      <a:lnTo>
                        <a:pt x="0" y="7"/>
                      </a:lnTo>
                      <a:lnTo>
                        <a:pt x="13" y="0"/>
                      </a:lnTo>
                      <a:lnTo>
                        <a:pt x="19" y="719"/>
                      </a:lnTo>
                      <a:lnTo>
                        <a:pt x="34" y="940"/>
                      </a:lnTo>
                      <a:lnTo>
                        <a:pt x="8" y="944"/>
                      </a:lnTo>
                      <a:close/>
                    </a:path>
                  </a:pathLst>
                </a:custGeom>
                <a:solidFill>
                  <a:srgbClr val="875900"/>
                </a:solidFill>
                <a:ln w="9525">
                  <a:noFill/>
                  <a:round/>
                  <a:headEnd/>
                  <a:tailEnd/>
                </a:ln>
              </p:spPr>
              <p:txBody>
                <a:bodyPr/>
                <a:lstStyle/>
                <a:p>
                  <a:endParaRPr lang="de-DE"/>
                </a:p>
              </p:txBody>
            </p:sp>
            <p:sp>
              <p:nvSpPr>
                <p:cNvPr id="16623" name="Freeform 239"/>
                <p:cNvSpPr>
                  <a:spLocks/>
                </p:cNvSpPr>
                <p:nvPr/>
              </p:nvSpPr>
              <p:spPr bwMode="auto">
                <a:xfrm>
                  <a:off x="733" y="3579"/>
                  <a:ext cx="69" cy="64"/>
                </a:xfrm>
                <a:custGeom>
                  <a:avLst/>
                  <a:gdLst/>
                  <a:ahLst/>
                  <a:cxnLst>
                    <a:cxn ang="0">
                      <a:pos x="4" y="103"/>
                    </a:cxn>
                    <a:cxn ang="0">
                      <a:pos x="138" y="0"/>
                    </a:cxn>
                    <a:cxn ang="0">
                      <a:pos x="138" y="10"/>
                    </a:cxn>
                    <a:cxn ang="0">
                      <a:pos x="0" y="128"/>
                    </a:cxn>
                    <a:cxn ang="0">
                      <a:pos x="4" y="103"/>
                    </a:cxn>
                  </a:cxnLst>
                  <a:rect l="0" t="0" r="r" b="b"/>
                  <a:pathLst>
                    <a:path w="138" h="128">
                      <a:moveTo>
                        <a:pt x="4" y="103"/>
                      </a:moveTo>
                      <a:lnTo>
                        <a:pt x="138" y="0"/>
                      </a:lnTo>
                      <a:lnTo>
                        <a:pt x="138" y="10"/>
                      </a:lnTo>
                      <a:lnTo>
                        <a:pt x="0" y="128"/>
                      </a:lnTo>
                      <a:lnTo>
                        <a:pt x="4" y="103"/>
                      </a:lnTo>
                      <a:close/>
                    </a:path>
                  </a:pathLst>
                </a:custGeom>
                <a:solidFill>
                  <a:srgbClr val="875900"/>
                </a:solidFill>
                <a:ln w="9525">
                  <a:noFill/>
                  <a:round/>
                  <a:headEnd/>
                  <a:tailEnd/>
                </a:ln>
              </p:spPr>
              <p:txBody>
                <a:bodyPr/>
                <a:lstStyle/>
                <a:p>
                  <a:endParaRPr lang="de-DE"/>
                </a:p>
              </p:txBody>
            </p:sp>
            <p:sp>
              <p:nvSpPr>
                <p:cNvPr id="16624" name="Freeform 240"/>
                <p:cNvSpPr>
                  <a:spLocks/>
                </p:cNvSpPr>
                <p:nvPr/>
              </p:nvSpPr>
              <p:spPr bwMode="auto">
                <a:xfrm>
                  <a:off x="587" y="3609"/>
                  <a:ext cx="78" cy="84"/>
                </a:xfrm>
                <a:custGeom>
                  <a:avLst/>
                  <a:gdLst/>
                  <a:ahLst/>
                  <a:cxnLst>
                    <a:cxn ang="0">
                      <a:pos x="156" y="170"/>
                    </a:cxn>
                    <a:cxn ang="0">
                      <a:pos x="154" y="132"/>
                    </a:cxn>
                    <a:cxn ang="0">
                      <a:pos x="5" y="0"/>
                    </a:cxn>
                    <a:cxn ang="0">
                      <a:pos x="0" y="27"/>
                    </a:cxn>
                    <a:cxn ang="0">
                      <a:pos x="156" y="170"/>
                    </a:cxn>
                  </a:cxnLst>
                  <a:rect l="0" t="0" r="r" b="b"/>
                  <a:pathLst>
                    <a:path w="156" h="170">
                      <a:moveTo>
                        <a:pt x="156" y="170"/>
                      </a:moveTo>
                      <a:lnTo>
                        <a:pt x="154" y="132"/>
                      </a:lnTo>
                      <a:lnTo>
                        <a:pt x="5" y="0"/>
                      </a:lnTo>
                      <a:lnTo>
                        <a:pt x="0" y="27"/>
                      </a:lnTo>
                      <a:lnTo>
                        <a:pt x="156" y="170"/>
                      </a:lnTo>
                      <a:close/>
                    </a:path>
                  </a:pathLst>
                </a:custGeom>
                <a:solidFill>
                  <a:srgbClr val="875900"/>
                </a:solidFill>
                <a:ln w="9525">
                  <a:noFill/>
                  <a:round/>
                  <a:headEnd/>
                  <a:tailEnd/>
                </a:ln>
              </p:spPr>
              <p:txBody>
                <a:bodyPr/>
                <a:lstStyle/>
                <a:p>
                  <a:endParaRPr lang="de-DE"/>
                </a:p>
              </p:txBody>
            </p:sp>
            <p:sp>
              <p:nvSpPr>
                <p:cNvPr id="16625" name="Freeform 241"/>
                <p:cNvSpPr>
                  <a:spLocks/>
                </p:cNvSpPr>
                <p:nvPr/>
              </p:nvSpPr>
              <p:spPr bwMode="auto">
                <a:xfrm>
                  <a:off x="352" y="3554"/>
                  <a:ext cx="231" cy="185"/>
                </a:xfrm>
                <a:custGeom>
                  <a:avLst/>
                  <a:gdLst/>
                  <a:ahLst/>
                  <a:cxnLst>
                    <a:cxn ang="0">
                      <a:pos x="442" y="268"/>
                    </a:cxn>
                    <a:cxn ang="0">
                      <a:pos x="435" y="276"/>
                    </a:cxn>
                    <a:cxn ang="0">
                      <a:pos x="415" y="295"/>
                    </a:cxn>
                    <a:cxn ang="0">
                      <a:pos x="383" y="318"/>
                    </a:cxn>
                    <a:cxn ang="0">
                      <a:pos x="343" y="337"/>
                    </a:cxn>
                    <a:cxn ang="0">
                      <a:pos x="227" y="366"/>
                    </a:cxn>
                    <a:cxn ang="0">
                      <a:pos x="231" y="347"/>
                    </a:cxn>
                    <a:cxn ang="0">
                      <a:pos x="240" y="316"/>
                    </a:cxn>
                    <a:cxn ang="0">
                      <a:pos x="248" y="280"/>
                    </a:cxn>
                    <a:cxn ang="0">
                      <a:pos x="252" y="259"/>
                    </a:cxn>
                    <a:cxn ang="0">
                      <a:pos x="255"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61" y="162"/>
                    </a:cxn>
                    <a:cxn ang="0">
                      <a:pos x="40" y="150"/>
                    </a:cxn>
                    <a:cxn ang="0">
                      <a:pos x="31" y="145"/>
                    </a:cxn>
                    <a:cxn ang="0">
                      <a:pos x="19" y="133"/>
                    </a:cxn>
                    <a:cxn ang="0">
                      <a:pos x="6" y="112"/>
                    </a:cxn>
                    <a:cxn ang="0">
                      <a:pos x="4" y="97"/>
                    </a:cxn>
                    <a:cxn ang="0">
                      <a:pos x="25"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7" y="8"/>
                    </a:cxn>
                    <a:cxn ang="0">
                      <a:pos x="364" y="13"/>
                    </a:cxn>
                    <a:cxn ang="0">
                      <a:pos x="381" y="27"/>
                    </a:cxn>
                    <a:cxn ang="0">
                      <a:pos x="404" y="49"/>
                    </a:cxn>
                    <a:cxn ang="0">
                      <a:pos x="429" y="78"/>
                    </a:cxn>
                    <a:cxn ang="0">
                      <a:pos x="461" y="95"/>
                    </a:cxn>
                  </a:cxnLst>
                  <a:rect l="0" t="0" r="r" b="b"/>
                  <a:pathLst>
                    <a:path w="461" h="369">
                      <a:moveTo>
                        <a:pt x="448" y="126"/>
                      </a:moveTo>
                      <a:lnTo>
                        <a:pt x="442" y="268"/>
                      </a:lnTo>
                      <a:lnTo>
                        <a:pt x="440" y="270"/>
                      </a:lnTo>
                      <a:lnTo>
                        <a:pt x="435" y="276"/>
                      </a:lnTo>
                      <a:lnTo>
                        <a:pt x="427" y="286"/>
                      </a:lnTo>
                      <a:lnTo>
                        <a:pt x="415" y="295"/>
                      </a:lnTo>
                      <a:lnTo>
                        <a:pt x="400" y="305"/>
                      </a:lnTo>
                      <a:lnTo>
                        <a:pt x="383" y="318"/>
                      </a:lnTo>
                      <a:lnTo>
                        <a:pt x="364" y="327"/>
                      </a:lnTo>
                      <a:lnTo>
                        <a:pt x="343" y="337"/>
                      </a:lnTo>
                      <a:lnTo>
                        <a:pt x="225" y="369"/>
                      </a:lnTo>
                      <a:lnTo>
                        <a:pt x="227" y="366"/>
                      </a:lnTo>
                      <a:lnTo>
                        <a:pt x="229" y="358"/>
                      </a:lnTo>
                      <a:lnTo>
                        <a:pt x="231" y="347"/>
                      </a:lnTo>
                      <a:lnTo>
                        <a:pt x="234" y="331"/>
                      </a:lnTo>
                      <a:lnTo>
                        <a:pt x="240" y="316"/>
                      </a:lnTo>
                      <a:lnTo>
                        <a:pt x="244" y="297"/>
                      </a:lnTo>
                      <a:lnTo>
                        <a:pt x="248" y="280"/>
                      </a:lnTo>
                      <a:lnTo>
                        <a:pt x="250" y="263"/>
                      </a:lnTo>
                      <a:lnTo>
                        <a:pt x="252" y="259"/>
                      </a:lnTo>
                      <a:lnTo>
                        <a:pt x="252" y="249"/>
                      </a:lnTo>
                      <a:lnTo>
                        <a:pt x="255" y="236"/>
                      </a:lnTo>
                      <a:lnTo>
                        <a:pt x="257" y="219"/>
                      </a:lnTo>
                      <a:lnTo>
                        <a:pt x="263" y="204"/>
                      </a:lnTo>
                      <a:lnTo>
                        <a:pt x="269" y="187"/>
                      </a:lnTo>
                      <a:lnTo>
                        <a:pt x="276" y="173"/>
                      </a:lnTo>
                      <a:lnTo>
                        <a:pt x="286" y="166"/>
                      </a:lnTo>
                      <a:lnTo>
                        <a:pt x="282" y="166"/>
                      </a:lnTo>
                      <a:lnTo>
                        <a:pt x="273" y="168"/>
                      </a:lnTo>
                      <a:lnTo>
                        <a:pt x="259" y="169"/>
                      </a:lnTo>
                      <a:lnTo>
                        <a:pt x="242" y="171"/>
                      </a:lnTo>
                      <a:lnTo>
                        <a:pt x="221" y="173"/>
                      </a:lnTo>
                      <a:lnTo>
                        <a:pt x="202" y="175"/>
                      </a:lnTo>
                      <a:lnTo>
                        <a:pt x="181" y="177"/>
                      </a:lnTo>
                      <a:lnTo>
                        <a:pt x="162" y="177"/>
                      </a:lnTo>
                      <a:lnTo>
                        <a:pt x="160" y="177"/>
                      </a:lnTo>
                      <a:lnTo>
                        <a:pt x="151" y="179"/>
                      </a:lnTo>
                      <a:lnTo>
                        <a:pt x="137" y="179"/>
                      </a:lnTo>
                      <a:lnTo>
                        <a:pt x="120" y="177"/>
                      </a:lnTo>
                      <a:lnTo>
                        <a:pt x="101" y="175"/>
                      </a:lnTo>
                      <a:lnTo>
                        <a:pt x="80" y="171"/>
                      </a:lnTo>
                      <a:lnTo>
                        <a:pt x="61" y="162"/>
                      </a:lnTo>
                      <a:lnTo>
                        <a:pt x="40" y="152"/>
                      </a:lnTo>
                      <a:lnTo>
                        <a:pt x="40" y="150"/>
                      </a:lnTo>
                      <a:lnTo>
                        <a:pt x="36" y="148"/>
                      </a:lnTo>
                      <a:lnTo>
                        <a:pt x="31" y="145"/>
                      </a:lnTo>
                      <a:lnTo>
                        <a:pt x="25" y="139"/>
                      </a:lnTo>
                      <a:lnTo>
                        <a:pt x="19" y="133"/>
                      </a:lnTo>
                      <a:lnTo>
                        <a:pt x="13" y="124"/>
                      </a:lnTo>
                      <a:lnTo>
                        <a:pt x="6" y="112"/>
                      </a:lnTo>
                      <a:lnTo>
                        <a:pt x="0" y="99"/>
                      </a:lnTo>
                      <a:lnTo>
                        <a:pt x="4" y="97"/>
                      </a:lnTo>
                      <a:lnTo>
                        <a:pt x="11" y="91"/>
                      </a:lnTo>
                      <a:lnTo>
                        <a:pt x="25" y="86"/>
                      </a:lnTo>
                      <a:lnTo>
                        <a:pt x="40" y="76"/>
                      </a:lnTo>
                      <a:lnTo>
                        <a:pt x="59" y="67"/>
                      </a:lnTo>
                      <a:lnTo>
                        <a:pt x="78" y="57"/>
                      </a:lnTo>
                      <a:lnTo>
                        <a:pt x="95" y="48"/>
                      </a:lnTo>
                      <a:lnTo>
                        <a:pt x="112" y="38"/>
                      </a:lnTo>
                      <a:lnTo>
                        <a:pt x="114" y="36"/>
                      </a:lnTo>
                      <a:lnTo>
                        <a:pt x="124" y="32"/>
                      </a:lnTo>
                      <a:lnTo>
                        <a:pt x="137" y="27"/>
                      </a:lnTo>
                      <a:lnTo>
                        <a:pt x="154" y="19"/>
                      </a:lnTo>
                      <a:lnTo>
                        <a:pt x="173" y="13"/>
                      </a:lnTo>
                      <a:lnTo>
                        <a:pt x="194" y="8"/>
                      </a:lnTo>
                      <a:lnTo>
                        <a:pt x="213" y="2"/>
                      </a:lnTo>
                      <a:lnTo>
                        <a:pt x="233" y="0"/>
                      </a:lnTo>
                      <a:lnTo>
                        <a:pt x="236" y="0"/>
                      </a:lnTo>
                      <a:lnTo>
                        <a:pt x="248" y="0"/>
                      </a:lnTo>
                      <a:lnTo>
                        <a:pt x="263" y="0"/>
                      </a:lnTo>
                      <a:lnTo>
                        <a:pt x="284" y="0"/>
                      </a:lnTo>
                      <a:lnTo>
                        <a:pt x="305" y="0"/>
                      </a:lnTo>
                      <a:lnTo>
                        <a:pt x="328" y="4"/>
                      </a:lnTo>
                      <a:lnTo>
                        <a:pt x="347" y="8"/>
                      </a:lnTo>
                      <a:lnTo>
                        <a:pt x="362" y="13"/>
                      </a:lnTo>
                      <a:lnTo>
                        <a:pt x="364" y="13"/>
                      </a:lnTo>
                      <a:lnTo>
                        <a:pt x="372" y="19"/>
                      </a:lnTo>
                      <a:lnTo>
                        <a:pt x="381" y="27"/>
                      </a:lnTo>
                      <a:lnTo>
                        <a:pt x="393" y="36"/>
                      </a:lnTo>
                      <a:lnTo>
                        <a:pt x="404" y="49"/>
                      </a:lnTo>
                      <a:lnTo>
                        <a:pt x="415" y="63"/>
                      </a:lnTo>
                      <a:lnTo>
                        <a:pt x="429" y="78"/>
                      </a:lnTo>
                      <a:lnTo>
                        <a:pt x="436" y="93"/>
                      </a:lnTo>
                      <a:lnTo>
                        <a:pt x="461" y="95"/>
                      </a:lnTo>
                      <a:lnTo>
                        <a:pt x="448" y="126"/>
                      </a:lnTo>
                      <a:close/>
                    </a:path>
                  </a:pathLst>
                </a:custGeom>
                <a:solidFill>
                  <a:srgbClr val="000000"/>
                </a:solidFill>
                <a:ln w="9525">
                  <a:noFill/>
                  <a:round/>
                  <a:headEnd/>
                  <a:tailEnd/>
                </a:ln>
              </p:spPr>
              <p:txBody>
                <a:bodyPr/>
                <a:lstStyle/>
                <a:p>
                  <a:endParaRPr lang="de-DE"/>
                </a:p>
              </p:txBody>
            </p:sp>
            <p:sp>
              <p:nvSpPr>
                <p:cNvPr id="16626" name="Freeform 242"/>
                <p:cNvSpPr>
                  <a:spLocks/>
                </p:cNvSpPr>
                <p:nvPr/>
              </p:nvSpPr>
              <p:spPr bwMode="auto">
                <a:xfrm>
                  <a:off x="540" y="3491"/>
                  <a:ext cx="65" cy="98"/>
                </a:xfrm>
                <a:custGeom>
                  <a:avLst/>
                  <a:gdLst/>
                  <a:ahLst/>
                  <a:cxnLst>
                    <a:cxn ang="0">
                      <a:pos x="77" y="196"/>
                    </a:cxn>
                    <a:cxn ang="0">
                      <a:pos x="75" y="195"/>
                    </a:cxn>
                    <a:cxn ang="0">
                      <a:pos x="67" y="189"/>
                    </a:cxn>
                    <a:cxn ang="0">
                      <a:pos x="58" y="181"/>
                    </a:cxn>
                    <a:cxn ang="0">
                      <a:pos x="46" y="170"/>
                    </a:cxn>
                    <a:cxn ang="0">
                      <a:pos x="33" y="158"/>
                    </a:cxn>
                    <a:cxn ang="0">
                      <a:pos x="21" y="145"/>
                    </a:cxn>
                    <a:cxn ang="0">
                      <a:pos x="14" y="132"/>
                    </a:cxn>
                    <a:cxn ang="0">
                      <a:pos x="8" y="120"/>
                    </a:cxn>
                    <a:cxn ang="0">
                      <a:pos x="6" y="111"/>
                    </a:cxn>
                    <a:cxn ang="0">
                      <a:pos x="2" y="90"/>
                    </a:cxn>
                    <a:cxn ang="0">
                      <a:pos x="0" y="63"/>
                    </a:cxn>
                    <a:cxn ang="0">
                      <a:pos x="6" y="38"/>
                    </a:cxn>
                    <a:cxn ang="0">
                      <a:pos x="29" y="0"/>
                    </a:cxn>
                    <a:cxn ang="0">
                      <a:pos x="130" y="77"/>
                    </a:cxn>
                    <a:cxn ang="0">
                      <a:pos x="77" y="196"/>
                    </a:cxn>
                  </a:cxnLst>
                  <a:rect l="0" t="0" r="r" b="b"/>
                  <a:pathLst>
                    <a:path w="130" h="196">
                      <a:moveTo>
                        <a:pt x="77" y="196"/>
                      </a:moveTo>
                      <a:lnTo>
                        <a:pt x="75" y="195"/>
                      </a:lnTo>
                      <a:lnTo>
                        <a:pt x="67" y="189"/>
                      </a:lnTo>
                      <a:lnTo>
                        <a:pt x="58" y="181"/>
                      </a:lnTo>
                      <a:lnTo>
                        <a:pt x="46" y="170"/>
                      </a:lnTo>
                      <a:lnTo>
                        <a:pt x="33" y="158"/>
                      </a:lnTo>
                      <a:lnTo>
                        <a:pt x="21" y="145"/>
                      </a:lnTo>
                      <a:lnTo>
                        <a:pt x="14" y="132"/>
                      </a:lnTo>
                      <a:lnTo>
                        <a:pt x="8" y="120"/>
                      </a:lnTo>
                      <a:lnTo>
                        <a:pt x="6" y="111"/>
                      </a:lnTo>
                      <a:lnTo>
                        <a:pt x="2" y="90"/>
                      </a:lnTo>
                      <a:lnTo>
                        <a:pt x="0" y="63"/>
                      </a:lnTo>
                      <a:lnTo>
                        <a:pt x="6" y="38"/>
                      </a:lnTo>
                      <a:lnTo>
                        <a:pt x="29" y="0"/>
                      </a:lnTo>
                      <a:lnTo>
                        <a:pt x="130" y="77"/>
                      </a:lnTo>
                      <a:lnTo>
                        <a:pt x="77" y="196"/>
                      </a:lnTo>
                      <a:close/>
                    </a:path>
                  </a:pathLst>
                </a:custGeom>
                <a:solidFill>
                  <a:srgbClr val="000000"/>
                </a:solidFill>
                <a:ln w="9525">
                  <a:noFill/>
                  <a:round/>
                  <a:headEnd/>
                  <a:tailEnd/>
                </a:ln>
              </p:spPr>
              <p:txBody>
                <a:bodyPr/>
                <a:lstStyle/>
                <a:p>
                  <a:endParaRPr lang="de-DE"/>
                </a:p>
              </p:txBody>
            </p:sp>
            <p:sp>
              <p:nvSpPr>
                <p:cNvPr id="16627" name="Freeform 243"/>
                <p:cNvSpPr>
                  <a:spLocks/>
                </p:cNvSpPr>
                <p:nvPr/>
              </p:nvSpPr>
              <p:spPr bwMode="auto">
                <a:xfrm>
                  <a:off x="425" y="3431"/>
                  <a:ext cx="102" cy="116"/>
                </a:xfrm>
                <a:custGeom>
                  <a:avLst/>
                  <a:gdLst/>
                  <a:ahLst/>
                  <a:cxnLst>
                    <a:cxn ang="0">
                      <a:pos x="204" y="233"/>
                    </a:cxn>
                    <a:cxn ang="0">
                      <a:pos x="204" y="229"/>
                    </a:cxn>
                    <a:cxn ang="0">
                      <a:pos x="202" y="216"/>
                    </a:cxn>
                    <a:cxn ang="0">
                      <a:pos x="200" y="195"/>
                    </a:cxn>
                    <a:cxn ang="0">
                      <a:pos x="196" y="170"/>
                    </a:cxn>
                    <a:cxn ang="0">
                      <a:pos x="188" y="143"/>
                    </a:cxn>
                    <a:cxn ang="0">
                      <a:pos x="181" y="115"/>
                    </a:cxn>
                    <a:cxn ang="0">
                      <a:pos x="167" y="90"/>
                    </a:cxn>
                    <a:cxn ang="0">
                      <a:pos x="152" y="67"/>
                    </a:cxn>
                    <a:cxn ang="0">
                      <a:pos x="152" y="65"/>
                    </a:cxn>
                    <a:cxn ang="0">
                      <a:pos x="150" y="61"/>
                    </a:cxn>
                    <a:cxn ang="0">
                      <a:pos x="146" y="56"/>
                    </a:cxn>
                    <a:cxn ang="0">
                      <a:pos x="141" y="50"/>
                    </a:cxn>
                    <a:cxn ang="0">
                      <a:pos x="135" y="42"/>
                    </a:cxn>
                    <a:cxn ang="0">
                      <a:pos x="126" y="35"/>
                    </a:cxn>
                    <a:cxn ang="0">
                      <a:pos x="114" y="27"/>
                    </a:cxn>
                    <a:cxn ang="0">
                      <a:pos x="101" y="18"/>
                    </a:cxn>
                    <a:cxn ang="0">
                      <a:pos x="99" y="18"/>
                    </a:cxn>
                    <a:cxn ang="0">
                      <a:pos x="91" y="16"/>
                    </a:cxn>
                    <a:cxn ang="0">
                      <a:pos x="80" y="12"/>
                    </a:cxn>
                    <a:cxn ang="0">
                      <a:pos x="66" y="8"/>
                    </a:cxn>
                    <a:cxn ang="0">
                      <a:pos x="51" y="4"/>
                    </a:cxn>
                    <a:cxn ang="0">
                      <a:pos x="34" y="2"/>
                    </a:cxn>
                    <a:cxn ang="0">
                      <a:pos x="17" y="0"/>
                    </a:cxn>
                    <a:cxn ang="0">
                      <a:pos x="2" y="2"/>
                    </a:cxn>
                    <a:cxn ang="0">
                      <a:pos x="0" y="12"/>
                    </a:cxn>
                    <a:cxn ang="0">
                      <a:pos x="0" y="38"/>
                    </a:cxn>
                    <a:cxn ang="0">
                      <a:pos x="4" y="69"/>
                    </a:cxn>
                    <a:cxn ang="0">
                      <a:pos x="13" y="99"/>
                    </a:cxn>
                    <a:cxn ang="0">
                      <a:pos x="15" y="101"/>
                    </a:cxn>
                    <a:cxn ang="0">
                      <a:pos x="17" y="105"/>
                    </a:cxn>
                    <a:cxn ang="0">
                      <a:pos x="21" y="113"/>
                    </a:cxn>
                    <a:cxn ang="0">
                      <a:pos x="26" y="122"/>
                    </a:cxn>
                    <a:cxn ang="0">
                      <a:pos x="36" y="134"/>
                    </a:cxn>
                    <a:cxn ang="0">
                      <a:pos x="47" y="147"/>
                    </a:cxn>
                    <a:cxn ang="0">
                      <a:pos x="61" y="160"/>
                    </a:cxn>
                    <a:cxn ang="0">
                      <a:pos x="78" y="174"/>
                    </a:cxn>
                    <a:cxn ang="0">
                      <a:pos x="82" y="176"/>
                    </a:cxn>
                    <a:cxn ang="0">
                      <a:pos x="89" y="179"/>
                    </a:cxn>
                    <a:cxn ang="0">
                      <a:pos x="101" y="185"/>
                    </a:cxn>
                    <a:cxn ang="0">
                      <a:pos x="118" y="195"/>
                    </a:cxn>
                    <a:cxn ang="0">
                      <a:pos x="137" y="204"/>
                    </a:cxn>
                    <a:cxn ang="0">
                      <a:pos x="158" y="214"/>
                    </a:cxn>
                    <a:cxn ang="0">
                      <a:pos x="181" y="223"/>
                    </a:cxn>
                    <a:cxn ang="0">
                      <a:pos x="204" y="233"/>
                    </a:cxn>
                  </a:cxnLst>
                  <a:rect l="0" t="0" r="r" b="b"/>
                  <a:pathLst>
                    <a:path w="204" h="233">
                      <a:moveTo>
                        <a:pt x="204" y="233"/>
                      </a:moveTo>
                      <a:lnTo>
                        <a:pt x="204" y="229"/>
                      </a:lnTo>
                      <a:lnTo>
                        <a:pt x="202" y="216"/>
                      </a:lnTo>
                      <a:lnTo>
                        <a:pt x="200" y="195"/>
                      </a:lnTo>
                      <a:lnTo>
                        <a:pt x="196" y="170"/>
                      </a:lnTo>
                      <a:lnTo>
                        <a:pt x="188" y="143"/>
                      </a:lnTo>
                      <a:lnTo>
                        <a:pt x="181" y="115"/>
                      </a:lnTo>
                      <a:lnTo>
                        <a:pt x="167" y="90"/>
                      </a:lnTo>
                      <a:lnTo>
                        <a:pt x="152" y="67"/>
                      </a:lnTo>
                      <a:lnTo>
                        <a:pt x="152" y="65"/>
                      </a:lnTo>
                      <a:lnTo>
                        <a:pt x="150" y="61"/>
                      </a:lnTo>
                      <a:lnTo>
                        <a:pt x="146" y="56"/>
                      </a:lnTo>
                      <a:lnTo>
                        <a:pt x="141" y="50"/>
                      </a:lnTo>
                      <a:lnTo>
                        <a:pt x="135" y="42"/>
                      </a:lnTo>
                      <a:lnTo>
                        <a:pt x="126" y="35"/>
                      </a:lnTo>
                      <a:lnTo>
                        <a:pt x="114" y="27"/>
                      </a:lnTo>
                      <a:lnTo>
                        <a:pt x="101" y="18"/>
                      </a:lnTo>
                      <a:lnTo>
                        <a:pt x="99" y="18"/>
                      </a:lnTo>
                      <a:lnTo>
                        <a:pt x="91" y="16"/>
                      </a:lnTo>
                      <a:lnTo>
                        <a:pt x="80" y="12"/>
                      </a:lnTo>
                      <a:lnTo>
                        <a:pt x="66" y="8"/>
                      </a:lnTo>
                      <a:lnTo>
                        <a:pt x="51" y="4"/>
                      </a:lnTo>
                      <a:lnTo>
                        <a:pt x="34" y="2"/>
                      </a:lnTo>
                      <a:lnTo>
                        <a:pt x="17" y="0"/>
                      </a:lnTo>
                      <a:lnTo>
                        <a:pt x="2" y="2"/>
                      </a:lnTo>
                      <a:lnTo>
                        <a:pt x="0" y="12"/>
                      </a:lnTo>
                      <a:lnTo>
                        <a:pt x="0" y="38"/>
                      </a:lnTo>
                      <a:lnTo>
                        <a:pt x="4" y="69"/>
                      </a:lnTo>
                      <a:lnTo>
                        <a:pt x="13" y="99"/>
                      </a:lnTo>
                      <a:lnTo>
                        <a:pt x="15" y="101"/>
                      </a:lnTo>
                      <a:lnTo>
                        <a:pt x="17" y="105"/>
                      </a:lnTo>
                      <a:lnTo>
                        <a:pt x="21" y="113"/>
                      </a:lnTo>
                      <a:lnTo>
                        <a:pt x="26" y="122"/>
                      </a:lnTo>
                      <a:lnTo>
                        <a:pt x="36" y="134"/>
                      </a:lnTo>
                      <a:lnTo>
                        <a:pt x="47" y="147"/>
                      </a:lnTo>
                      <a:lnTo>
                        <a:pt x="61" y="160"/>
                      </a:lnTo>
                      <a:lnTo>
                        <a:pt x="78" y="174"/>
                      </a:lnTo>
                      <a:lnTo>
                        <a:pt x="82" y="176"/>
                      </a:lnTo>
                      <a:lnTo>
                        <a:pt x="89" y="179"/>
                      </a:lnTo>
                      <a:lnTo>
                        <a:pt x="101" y="185"/>
                      </a:lnTo>
                      <a:lnTo>
                        <a:pt x="118" y="195"/>
                      </a:lnTo>
                      <a:lnTo>
                        <a:pt x="137" y="204"/>
                      </a:lnTo>
                      <a:lnTo>
                        <a:pt x="158" y="214"/>
                      </a:lnTo>
                      <a:lnTo>
                        <a:pt x="181" y="223"/>
                      </a:lnTo>
                      <a:lnTo>
                        <a:pt x="204" y="233"/>
                      </a:lnTo>
                      <a:close/>
                    </a:path>
                  </a:pathLst>
                </a:custGeom>
                <a:solidFill>
                  <a:srgbClr val="000000"/>
                </a:solidFill>
                <a:ln w="9525">
                  <a:noFill/>
                  <a:round/>
                  <a:headEnd/>
                  <a:tailEnd/>
                </a:ln>
              </p:spPr>
              <p:txBody>
                <a:bodyPr/>
                <a:lstStyle/>
                <a:p>
                  <a:endParaRPr lang="de-DE"/>
                </a:p>
              </p:txBody>
            </p:sp>
            <p:sp>
              <p:nvSpPr>
                <p:cNvPr id="16628" name="Freeform 244"/>
                <p:cNvSpPr>
                  <a:spLocks/>
                </p:cNvSpPr>
                <p:nvPr/>
              </p:nvSpPr>
              <p:spPr bwMode="auto">
                <a:xfrm>
                  <a:off x="353" y="3556"/>
                  <a:ext cx="222" cy="181"/>
                </a:xfrm>
                <a:custGeom>
                  <a:avLst/>
                  <a:gdLst/>
                  <a:ahLst/>
                  <a:cxnLst>
                    <a:cxn ang="0">
                      <a:pos x="381" y="30"/>
                    </a:cxn>
                    <a:cxn ang="0">
                      <a:pos x="377" y="24"/>
                    </a:cxn>
                    <a:cxn ang="0">
                      <a:pos x="366" y="17"/>
                    </a:cxn>
                    <a:cxn ang="0">
                      <a:pos x="349" y="5"/>
                    </a:cxn>
                    <a:cxn ang="0">
                      <a:pos x="328" y="0"/>
                    </a:cxn>
                    <a:cxn ang="0">
                      <a:pos x="324" y="0"/>
                    </a:cxn>
                    <a:cxn ang="0">
                      <a:pos x="312" y="0"/>
                    </a:cxn>
                    <a:cxn ang="0">
                      <a:pos x="295" y="0"/>
                    </a:cxn>
                    <a:cxn ang="0">
                      <a:pos x="274" y="0"/>
                    </a:cxn>
                    <a:cxn ang="0">
                      <a:pos x="251" y="0"/>
                    </a:cxn>
                    <a:cxn ang="0">
                      <a:pos x="229" y="2"/>
                    </a:cxn>
                    <a:cxn ang="0">
                      <a:pos x="206" y="5"/>
                    </a:cxn>
                    <a:cxn ang="0">
                      <a:pos x="189" y="9"/>
                    </a:cxn>
                    <a:cxn ang="0">
                      <a:pos x="177" y="13"/>
                    </a:cxn>
                    <a:cxn ang="0">
                      <a:pos x="150" y="23"/>
                    </a:cxn>
                    <a:cxn ang="0">
                      <a:pos x="114" y="36"/>
                    </a:cxn>
                    <a:cxn ang="0">
                      <a:pos x="82" y="49"/>
                    </a:cxn>
                    <a:cxn ang="0">
                      <a:pos x="72" y="55"/>
                    </a:cxn>
                    <a:cxn ang="0">
                      <a:pos x="48" y="66"/>
                    </a:cxn>
                    <a:cxn ang="0">
                      <a:pos x="21" y="82"/>
                    </a:cxn>
                    <a:cxn ang="0">
                      <a:pos x="0" y="97"/>
                    </a:cxn>
                    <a:cxn ang="0">
                      <a:pos x="0" y="101"/>
                    </a:cxn>
                    <a:cxn ang="0">
                      <a:pos x="4" y="110"/>
                    </a:cxn>
                    <a:cxn ang="0">
                      <a:pos x="11" y="124"/>
                    </a:cxn>
                    <a:cxn ang="0">
                      <a:pos x="27" y="141"/>
                    </a:cxn>
                    <a:cxn ang="0">
                      <a:pos x="34" y="146"/>
                    </a:cxn>
                    <a:cxn ang="0">
                      <a:pos x="55" y="158"/>
                    </a:cxn>
                    <a:cxn ang="0">
                      <a:pos x="84" y="169"/>
                    </a:cxn>
                    <a:cxn ang="0">
                      <a:pos x="116" y="175"/>
                    </a:cxn>
                    <a:cxn ang="0">
                      <a:pos x="120" y="175"/>
                    </a:cxn>
                    <a:cxn ang="0">
                      <a:pos x="131" y="175"/>
                    </a:cxn>
                    <a:cxn ang="0">
                      <a:pos x="149" y="175"/>
                    </a:cxn>
                    <a:cxn ang="0">
                      <a:pos x="171" y="173"/>
                    </a:cxn>
                    <a:cxn ang="0">
                      <a:pos x="198" y="171"/>
                    </a:cxn>
                    <a:cxn ang="0">
                      <a:pos x="227" y="167"/>
                    </a:cxn>
                    <a:cxn ang="0">
                      <a:pos x="257" y="162"/>
                    </a:cxn>
                    <a:cxn ang="0">
                      <a:pos x="288" y="156"/>
                    </a:cxn>
                    <a:cxn ang="0">
                      <a:pos x="286" y="162"/>
                    </a:cxn>
                    <a:cxn ang="0">
                      <a:pos x="276" y="175"/>
                    </a:cxn>
                    <a:cxn ang="0">
                      <a:pos x="265" y="204"/>
                    </a:cxn>
                    <a:cxn ang="0">
                      <a:pos x="251" y="249"/>
                    </a:cxn>
                    <a:cxn ang="0">
                      <a:pos x="295" y="341"/>
                    </a:cxn>
                    <a:cxn ang="0">
                      <a:pos x="305" y="339"/>
                    </a:cxn>
                    <a:cxn ang="0">
                      <a:pos x="328" y="331"/>
                    </a:cxn>
                    <a:cxn ang="0">
                      <a:pos x="358" y="320"/>
                    </a:cxn>
                    <a:cxn ang="0">
                      <a:pos x="387" y="304"/>
                    </a:cxn>
                    <a:cxn ang="0">
                      <a:pos x="444" y="129"/>
                    </a:cxn>
                    <a:cxn ang="0">
                      <a:pos x="440" y="116"/>
                    </a:cxn>
                    <a:cxn ang="0">
                      <a:pos x="434" y="87"/>
                    </a:cxn>
                  </a:cxnLst>
                  <a:rect l="0" t="0" r="r" b="b"/>
                  <a:pathLst>
                    <a:path w="444" h="362">
                      <a:moveTo>
                        <a:pt x="434" y="87"/>
                      </a:moveTo>
                      <a:lnTo>
                        <a:pt x="381" y="30"/>
                      </a:lnTo>
                      <a:lnTo>
                        <a:pt x="381" y="28"/>
                      </a:lnTo>
                      <a:lnTo>
                        <a:pt x="377" y="24"/>
                      </a:lnTo>
                      <a:lnTo>
                        <a:pt x="372" y="21"/>
                      </a:lnTo>
                      <a:lnTo>
                        <a:pt x="366" y="17"/>
                      </a:lnTo>
                      <a:lnTo>
                        <a:pt x="358" y="11"/>
                      </a:lnTo>
                      <a:lnTo>
                        <a:pt x="349" y="5"/>
                      </a:lnTo>
                      <a:lnTo>
                        <a:pt x="339" y="2"/>
                      </a:lnTo>
                      <a:lnTo>
                        <a:pt x="328" y="0"/>
                      </a:lnTo>
                      <a:lnTo>
                        <a:pt x="328" y="0"/>
                      </a:lnTo>
                      <a:lnTo>
                        <a:pt x="324" y="0"/>
                      </a:lnTo>
                      <a:lnTo>
                        <a:pt x="318" y="0"/>
                      </a:lnTo>
                      <a:lnTo>
                        <a:pt x="312" y="0"/>
                      </a:lnTo>
                      <a:lnTo>
                        <a:pt x="305" y="0"/>
                      </a:lnTo>
                      <a:lnTo>
                        <a:pt x="295" y="0"/>
                      </a:lnTo>
                      <a:lnTo>
                        <a:pt x="286" y="0"/>
                      </a:lnTo>
                      <a:lnTo>
                        <a:pt x="274" y="0"/>
                      </a:lnTo>
                      <a:lnTo>
                        <a:pt x="263" y="0"/>
                      </a:lnTo>
                      <a:lnTo>
                        <a:pt x="251" y="0"/>
                      </a:lnTo>
                      <a:lnTo>
                        <a:pt x="240" y="2"/>
                      </a:lnTo>
                      <a:lnTo>
                        <a:pt x="229" y="2"/>
                      </a:lnTo>
                      <a:lnTo>
                        <a:pt x="217" y="4"/>
                      </a:lnTo>
                      <a:lnTo>
                        <a:pt x="206" y="5"/>
                      </a:lnTo>
                      <a:lnTo>
                        <a:pt x="198" y="7"/>
                      </a:lnTo>
                      <a:lnTo>
                        <a:pt x="189" y="9"/>
                      </a:lnTo>
                      <a:lnTo>
                        <a:pt x="185" y="9"/>
                      </a:lnTo>
                      <a:lnTo>
                        <a:pt x="177" y="13"/>
                      </a:lnTo>
                      <a:lnTo>
                        <a:pt x="166" y="17"/>
                      </a:lnTo>
                      <a:lnTo>
                        <a:pt x="150" y="23"/>
                      </a:lnTo>
                      <a:lnTo>
                        <a:pt x="133" y="30"/>
                      </a:lnTo>
                      <a:lnTo>
                        <a:pt x="114" y="36"/>
                      </a:lnTo>
                      <a:lnTo>
                        <a:pt x="97" y="44"/>
                      </a:lnTo>
                      <a:lnTo>
                        <a:pt x="82" y="49"/>
                      </a:lnTo>
                      <a:lnTo>
                        <a:pt x="78" y="51"/>
                      </a:lnTo>
                      <a:lnTo>
                        <a:pt x="72" y="55"/>
                      </a:lnTo>
                      <a:lnTo>
                        <a:pt x="61" y="61"/>
                      </a:lnTo>
                      <a:lnTo>
                        <a:pt x="48" y="66"/>
                      </a:lnTo>
                      <a:lnTo>
                        <a:pt x="34" y="74"/>
                      </a:lnTo>
                      <a:lnTo>
                        <a:pt x="21" y="82"/>
                      </a:lnTo>
                      <a:lnTo>
                        <a:pt x="9" y="89"/>
                      </a:lnTo>
                      <a:lnTo>
                        <a:pt x="0" y="97"/>
                      </a:lnTo>
                      <a:lnTo>
                        <a:pt x="0" y="97"/>
                      </a:lnTo>
                      <a:lnTo>
                        <a:pt x="0" y="101"/>
                      </a:lnTo>
                      <a:lnTo>
                        <a:pt x="2" y="104"/>
                      </a:lnTo>
                      <a:lnTo>
                        <a:pt x="4" y="110"/>
                      </a:lnTo>
                      <a:lnTo>
                        <a:pt x="6" y="116"/>
                      </a:lnTo>
                      <a:lnTo>
                        <a:pt x="11" y="124"/>
                      </a:lnTo>
                      <a:lnTo>
                        <a:pt x="17" y="133"/>
                      </a:lnTo>
                      <a:lnTo>
                        <a:pt x="27" y="141"/>
                      </a:lnTo>
                      <a:lnTo>
                        <a:pt x="29" y="143"/>
                      </a:lnTo>
                      <a:lnTo>
                        <a:pt x="34" y="146"/>
                      </a:lnTo>
                      <a:lnTo>
                        <a:pt x="44" y="150"/>
                      </a:lnTo>
                      <a:lnTo>
                        <a:pt x="55" y="158"/>
                      </a:lnTo>
                      <a:lnTo>
                        <a:pt x="69" y="164"/>
                      </a:lnTo>
                      <a:lnTo>
                        <a:pt x="84" y="169"/>
                      </a:lnTo>
                      <a:lnTo>
                        <a:pt x="99" y="173"/>
                      </a:lnTo>
                      <a:lnTo>
                        <a:pt x="116" y="175"/>
                      </a:lnTo>
                      <a:lnTo>
                        <a:pt x="118" y="175"/>
                      </a:lnTo>
                      <a:lnTo>
                        <a:pt x="120" y="175"/>
                      </a:lnTo>
                      <a:lnTo>
                        <a:pt x="126" y="175"/>
                      </a:lnTo>
                      <a:lnTo>
                        <a:pt x="131" y="175"/>
                      </a:lnTo>
                      <a:lnTo>
                        <a:pt x="139" y="175"/>
                      </a:lnTo>
                      <a:lnTo>
                        <a:pt x="149" y="175"/>
                      </a:lnTo>
                      <a:lnTo>
                        <a:pt x="160" y="173"/>
                      </a:lnTo>
                      <a:lnTo>
                        <a:pt x="171" y="173"/>
                      </a:lnTo>
                      <a:lnTo>
                        <a:pt x="185" y="171"/>
                      </a:lnTo>
                      <a:lnTo>
                        <a:pt x="198" y="171"/>
                      </a:lnTo>
                      <a:lnTo>
                        <a:pt x="211" y="169"/>
                      </a:lnTo>
                      <a:lnTo>
                        <a:pt x="227" y="167"/>
                      </a:lnTo>
                      <a:lnTo>
                        <a:pt x="242" y="165"/>
                      </a:lnTo>
                      <a:lnTo>
                        <a:pt x="257" y="162"/>
                      </a:lnTo>
                      <a:lnTo>
                        <a:pt x="272" y="160"/>
                      </a:lnTo>
                      <a:lnTo>
                        <a:pt x="288" y="156"/>
                      </a:lnTo>
                      <a:lnTo>
                        <a:pt x="288" y="158"/>
                      </a:lnTo>
                      <a:lnTo>
                        <a:pt x="286" y="162"/>
                      </a:lnTo>
                      <a:lnTo>
                        <a:pt x="282" y="167"/>
                      </a:lnTo>
                      <a:lnTo>
                        <a:pt x="276" y="175"/>
                      </a:lnTo>
                      <a:lnTo>
                        <a:pt x="271" y="188"/>
                      </a:lnTo>
                      <a:lnTo>
                        <a:pt x="265" y="204"/>
                      </a:lnTo>
                      <a:lnTo>
                        <a:pt x="257" y="224"/>
                      </a:lnTo>
                      <a:lnTo>
                        <a:pt x="251" y="249"/>
                      </a:lnTo>
                      <a:lnTo>
                        <a:pt x="223" y="362"/>
                      </a:lnTo>
                      <a:lnTo>
                        <a:pt x="295" y="341"/>
                      </a:lnTo>
                      <a:lnTo>
                        <a:pt x="297" y="341"/>
                      </a:lnTo>
                      <a:lnTo>
                        <a:pt x="305" y="339"/>
                      </a:lnTo>
                      <a:lnTo>
                        <a:pt x="314" y="335"/>
                      </a:lnTo>
                      <a:lnTo>
                        <a:pt x="328" y="331"/>
                      </a:lnTo>
                      <a:lnTo>
                        <a:pt x="343" y="325"/>
                      </a:lnTo>
                      <a:lnTo>
                        <a:pt x="358" y="320"/>
                      </a:lnTo>
                      <a:lnTo>
                        <a:pt x="373" y="312"/>
                      </a:lnTo>
                      <a:lnTo>
                        <a:pt x="387" y="304"/>
                      </a:lnTo>
                      <a:lnTo>
                        <a:pt x="440" y="270"/>
                      </a:lnTo>
                      <a:lnTo>
                        <a:pt x="444" y="129"/>
                      </a:lnTo>
                      <a:lnTo>
                        <a:pt x="442" y="125"/>
                      </a:lnTo>
                      <a:lnTo>
                        <a:pt x="440" y="116"/>
                      </a:lnTo>
                      <a:lnTo>
                        <a:pt x="438" y="103"/>
                      </a:lnTo>
                      <a:lnTo>
                        <a:pt x="434" y="87"/>
                      </a:lnTo>
                      <a:close/>
                    </a:path>
                  </a:pathLst>
                </a:custGeom>
                <a:solidFill>
                  <a:srgbClr val="000000"/>
                </a:solidFill>
                <a:ln w="9525">
                  <a:noFill/>
                  <a:round/>
                  <a:headEnd/>
                  <a:tailEnd/>
                </a:ln>
              </p:spPr>
              <p:txBody>
                <a:bodyPr/>
                <a:lstStyle/>
                <a:p>
                  <a:endParaRPr lang="de-DE"/>
                </a:p>
              </p:txBody>
            </p:sp>
            <p:sp>
              <p:nvSpPr>
                <p:cNvPr id="16629" name="Freeform 245"/>
                <p:cNvSpPr>
                  <a:spLocks/>
                </p:cNvSpPr>
                <p:nvPr/>
              </p:nvSpPr>
              <p:spPr bwMode="auto">
                <a:xfrm>
                  <a:off x="508" y="3618"/>
                  <a:ext cx="46" cy="15"/>
                </a:xfrm>
                <a:custGeom>
                  <a:avLst/>
                  <a:gdLst/>
                  <a:ahLst/>
                  <a:cxnLst>
                    <a:cxn ang="0">
                      <a:pos x="0" y="28"/>
                    </a:cxn>
                    <a:cxn ang="0">
                      <a:pos x="91" y="0"/>
                    </a:cxn>
                    <a:cxn ang="0">
                      <a:pos x="70" y="30"/>
                    </a:cxn>
                    <a:cxn ang="0">
                      <a:pos x="0" y="28"/>
                    </a:cxn>
                  </a:cxnLst>
                  <a:rect l="0" t="0" r="r" b="b"/>
                  <a:pathLst>
                    <a:path w="91" h="30">
                      <a:moveTo>
                        <a:pt x="0" y="28"/>
                      </a:moveTo>
                      <a:lnTo>
                        <a:pt x="91" y="0"/>
                      </a:lnTo>
                      <a:lnTo>
                        <a:pt x="70" y="30"/>
                      </a:lnTo>
                      <a:lnTo>
                        <a:pt x="0" y="28"/>
                      </a:lnTo>
                      <a:close/>
                    </a:path>
                  </a:pathLst>
                </a:custGeom>
                <a:solidFill>
                  <a:srgbClr val="21BA00"/>
                </a:solidFill>
                <a:ln w="9525">
                  <a:noFill/>
                  <a:round/>
                  <a:headEnd/>
                  <a:tailEnd/>
                </a:ln>
              </p:spPr>
              <p:txBody>
                <a:bodyPr/>
                <a:lstStyle/>
                <a:p>
                  <a:endParaRPr lang="de-DE"/>
                </a:p>
              </p:txBody>
            </p:sp>
            <p:sp>
              <p:nvSpPr>
                <p:cNvPr id="16630" name="Freeform 246"/>
                <p:cNvSpPr>
                  <a:spLocks/>
                </p:cNvSpPr>
                <p:nvPr/>
              </p:nvSpPr>
              <p:spPr bwMode="auto">
                <a:xfrm>
                  <a:off x="551" y="3623"/>
                  <a:ext cx="16" cy="52"/>
                </a:xfrm>
                <a:custGeom>
                  <a:avLst/>
                  <a:gdLst/>
                  <a:ahLst/>
                  <a:cxnLst>
                    <a:cxn ang="0">
                      <a:pos x="0" y="31"/>
                    </a:cxn>
                    <a:cxn ang="0">
                      <a:pos x="21" y="0"/>
                    </a:cxn>
                    <a:cxn ang="0">
                      <a:pos x="33" y="105"/>
                    </a:cxn>
                    <a:cxn ang="0">
                      <a:pos x="33" y="101"/>
                    </a:cxn>
                    <a:cxn ang="0">
                      <a:pos x="31" y="95"/>
                    </a:cxn>
                    <a:cxn ang="0">
                      <a:pos x="27" y="84"/>
                    </a:cxn>
                    <a:cxn ang="0">
                      <a:pos x="23" y="71"/>
                    </a:cxn>
                    <a:cxn ang="0">
                      <a:pos x="17" y="57"/>
                    </a:cxn>
                    <a:cxn ang="0">
                      <a:pos x="14" y="46"/>
                    </a:cxn>
                    <a:cxn ang="0">
                      <a:pos x="6" y="36"/>
                    </a:cxn>
                    <a:cxn ang="0">
                      <a:pos x="0" y="31"/>
                    </a:cxn>
                  </a:cxnLst>
                  <a:rect l="0" t="0" r="r" b="b"/>
                  <a:pathLst>
                    <a:path w="33" h="105">
                      <a:moveTo>
                        <a:pt x="0" y="31"/>
                      </a:moveTo>
                      <a:lnTo>
                        <a:pt x="21" y="0"/>
                      </a:lnTo>
                      <a:lnTo>
                        <a:pt x="33" y="105"/>
                      </a:lnTo>
                      <a:lnTo>
                        <a:pt x="33" y="101"/>
                      </a:lnTo>
                      <a:lnTo>
                        <a:pt x="31" y="95"/>
                      </a:lnTo>
                      <a:lnTo>
                        <a:pt x="27" y="84"/>
                      </a:lnTo>
                      <a:lnTo>
                        <a:pt x="23" y="71"/>
                      </a:lnTo>
                      <a:lnTo>
                        <a:pt x="17" y="57"/>
                      </a:lnTo>
                      <a:lnTo>
                        <a:pt x="14" y="46"/>
                      </a:lnTo>
                      <a:lnTo>
                        <a:pt x="6" y="36"/>
                      </a:lnTo>
                      <a:lnTo>
                        <a:pt x="0" y="31"/>
                      </a:lnTo>
                      <a:close/>
                    </a:path>
                  </a:pathLst>
                </a:custGeom>
                <a:solidFill>
                  <a:srgbClr val="21BA00"/>
                </a:solidFill>
                <a:ln w="9525">
                  <a:noFill/>
                  <a:round/>
                  <a:headEnd/>
                  <a:tailEnd/>
                </a:ln>
              </p:spPr>
              <p:txBody>
                <a:bodyPr/>
                <a:lstStyle/>
                <a:p>
                  <a:endParaRPr lang="de-DE"/>
                </a:p>
              </p:txBody>
            </p:sp>
            <p:sp>
              <p:nvSpPr>
                <p:cNvPr id="16631" name="Freeform 247"/>
                <p:cNvSpPr>
                  <a:spLocks/>
                </p:cNvSpPr>
                <p:nvPr/>
              </p:nvSpPr>
              <p:spPr bwMode="auto">
                <a:xfrm>
                  <a:off x="522" y="3644"/>
                  <a:ext cx="34" cy="60"/>
                </a:xfrm>
                <a:custGeom>
                  <a:avLst/>
                  <a:gdLst/>
                  <a:ahLst/>
                  <a:cxnLst>
                    <a:cxn ang="0">
                      <a:pos x="44" y="0"/>
                    </a:cxn>
                    <a:cxn ang="0">
                      <a:pos x="69" y="88"/>
                    </a:cxn>
                    <a:cxn ang="0">
                      <a:pos x="21" y="120"/>
                    </a:cxn>
                    <a:cxn ang="0">
                      <a:pos x="0" y="42"/>
                    </a:cxn>
                    <a:cxn ang="0">
                      <a:pos x="44" y="0"/>
                    </a:cxn>
                  </a:cxnLst>
                  <a:rect l="0" t="0" r="r" b="b"/>
                  <a:pathLst>
                    <a:path w="69" h="120">
                      <a:moveTo>
                        <a:pt x="44" y="0"/>
                      </a:moveTo>
                      <a:lnTo>
                        <a:pt x="69" y="88"/>
                      </a:lnTo>
                      <a:lnTo>
                        <a:pt x="21" y="120"/>
                      </a:lnTo>
                      <a:lnTo>
                        <a:pt x="0" y="42"/>
                      </a:lnTo>
                      <a:lnTo>
                        <a:pt x="44" y="0"/>
                      </a:lnTo>
                      <a:close/>
                    </a:path>
                  </a:pathLst>
                </a:custGeom>
                <a:solidFill>
                  <a:srgbClr val="21BA00"/>
                </a:solidFill>
                <a:ln w="9525">
                  <a:noFill/>
                  <a:round/>
                  <a:headEnd/>
                  <a:tailEnd/>
                </a:ln>
              </p:spPr>
              <p:txBody>
                <a:bodyPr/>
                <a:lstStyle/>
                <a:p>
                  <a:endParaRPr lang="de-DE"/>
                </a:p>
              </p:txBody>
            </p:sp>
            <p:sp>
              <p:nvSpPr>
                <p:cNvPr id="16632" name="Freeform 248"/>
                <p:cNvSpPr>
                  <a:spLocks/>
                </p:cNvSpPr>
                <p:nvPr/>
              </p:nvSpPr>
              <p:spPr bwMode="auto">
                <a:xfrm>
                  <a:off x="489" y="3644"/>
                  <a:ext cx="38" cy="25"/>
                </a:xfrm>
                <a:custGeom>
                  <a:avLst/>
                  <a:gdLst/>
                  <a:ahLst/>
                  <a:cxnLst>
                    <a:cxn ang="0">
                      <a:pos x="77" y="2"/>
                    </a:cxn>
                    <a:cxn ang="0">
                      <a:pos x="25" y="0"/>
                    </a:cxn>
                    <a:cxn ang="0">
                      <a:pos x="25" y="2"/>
                    </a:cxn>
                    <a:cxn ang="0">
                      <a:pos x="21" y="6"/>
                    </a:cxn>
                    <a:cxn ang="0">
                      <a:pos x="18" y="11"/>
                    </a:cxn>
                    <a:cxn ang="0">
                      <a:pos x="14" y="17"/>
                    </a:cxn>
                    <a:cxn ang="0">
                      <a:pos x="8" y="25"/>
                    </a:cxn>
                    <a:cxn ang="0">
                      <a:pos x="4" y="32"/>
                    </a:cxn>
                    <a:cxn ang="0">
                      <a:pos x="0" y="42"/>
                    </a:cxn>
                    <a:cxn ang="0">
                      <a:pos x="0" y="49"/>
                    </a:cxn>
                    <a:cxn ang="0">
                      <a:pos x="56" y="34"/>
                    </a:cxn>
                    <a:cxn ang="0">
                      <a:pos x="77" y="2"/>
                    </a:cxn>
                  </a:cxnLst>
                  <a:rect l="0" t="0" r="r" b="b"/>
                  <a:pathLst>
                    <a:path w="77" h="49">
                      <a:moveTo>
                        <a:pt x="77" y="2"/>
                      </a:moveTo>
                      <a:lnTo>
                        <a:pt x="25" y="0"/>
                      </a:lnTo>
                      <a:lnTo>
                        <a:pt x="25" y="2"/>
                      </a:lnTo>
                      <a:lnTo>
                        <a:pt x="21" y="6"/>
                      </a:lnTo>
                      <a:lnTo>
                        <a:pt x="18" y="11"/>
                      </a:lnTo>
                      <a:lnTo>
                        <a:pt x="14" y="17"/>
                      </a:lnTo>
                      <a:lnTo>
                        <a:pt x="8" y="25"/>
                      </a:lnTo>
                      <a:lnTo>
                        <a:pt x="4" y="32"/>
                      </a:lnTo>
                      <a:lnTo>
                        <a:pt x="0" y="42"/>
                      </a:lnTo>
                      <a:lnTo>
                        <a:pt x="0" y="49"/>
                      </a:lnTo>
                      <a:lnTo>
                        <a:pt x="56" y="34"/>
                      </a:lnTo>
                      <a:lnTo>
                        <a:pt x="77" y="2"/>
                      </a:lnTo>
                      <a:close/>
                    </a:path>
                  </a:pathLst>
                </a:custGeom>
                <a:solidFill>
                  <a:srgbClr val="21BA00"/>
                </a:solidFill>
                <a:ln w="9525">
                  <a:noFill/>
                  <a:round/>
                  <a:headEnd/>
                  <a:tailEnd/>
                </a:ln>
              </p:spPr>
              <p:txBody>
                <a:bodyPr/>
                <a:lstStyle/>
                <a:p>
                  <a:endParaRPr lang="de-DE"/>
                </a:p>
              </p:txBody>
            </p:sp>
            <p:sp>
              <p:nvSpPr>
                <p:cNvPr id="16633" name="Freeform 249"/>
                <p:cNvSpPr>
                  <a:spLocks/>
                </p:cNvSpPr>
                <p:nvPr/>
              </p:nvSpPr>
              <p:spPr bwMode="auto">
                <a:xfrm>
                  <a:off x="480" y="3674"/>
                  <a:ext cx="25" cy="37"/>
                </a:xfrm>
                <a:custGeom>
                  <a:avLst/>
                  <a:gdLst/>
                  <a:ahLst/>
                  <a:cxnLst>
                    <a:cxn ang="0">
                      <a:pos x="16" y="6"/>
                    </a:cxn>
                    <a:cxn ang="0">
                      <a:pos x="52" y="0"/>
                    </a:cxn>
                    <a:cxn ang="0">
                      <a:pos x="0" y="72"/>
                    </a:cxn>
                    <a:cxn ang="0">
                      <a:pos x="16" y="6"/>
                    </a:cxn>
                  </a:cxnLst>
                  <a:rect l="0" t="0" r="r" b="b"/>
                  <a:pathLst>
                    <a:path w="52" h="72">
                      <a:moveTo>
                        <a:pt x="16" y="6"/>
                      </a:moveTo>
                      <a:lnTo>
                        <a:pt x="52" y="0"/>
                      </a:lnTo>
                      <a:lnTo>
                        <a:pt x="0" y="72"/>
                      </a:lnTo>
                      <a:lnTo>
                        <a:pt x="16" y="6"/>
                      </a:lnTo>
                      <a:close/>
                    </a:path>
                  </a:pathLst>
                </a:custGeom>
                <a:solidFill>
                  <a:srgbClr val="21BA00"/>
                </a:solidFill>
                <a:ln w="9525">
                  <a:noFill/>
                  <a:round/>
                  <a:headEnd/>
                  <a:tailEnd/>
                </a:ln>
              </p:spPr>
              <p:txBody>
                <a:bodyPr/>
                <a:lstStyle/>
                <a:p>
                  <a:endParaRPr lang="de-DE"/>
                </a:p>
              </p:txBody>
            </p:sp>
            <p:sp>
              <p:nvSpPr>
                <p:cNvPr id="16634" name="Freeform 250"/>
                <p:cNvSpPr>
                  <a:spLocks/>
                </p:cNvSpPr>
                <p:nvPr/>
              </p:nvSpPr>
              <p:spPr bwMode="auto">
                <a:xfrm>
                  <a:off x="479" y="3707"/>
                  <a:ext cx="18" cy="17"/>
                </a:xfrm>
                <a:custGeom>
                  <a:avLst/>
                  <a:gdLst/>
                  <a:ahLst/>
                  <a:cxnLst>
                    <a:cxn ang="0">
                      <a:pos x="0" y="34"/>
                    </a:cxn>
                    <a:cxn ang="0">
                      <a:pos x="25" y="0"/>
                    </a:cxn>
                    <a:cxn ang="0">
                      <a:pos x="37" y="24"/>
                    </a:cxn>
                    <a:cxn ang="0">
                      <a:pos x="0" y="34"/>
                    </a:cxn>
                  </a:cxnLst>
                  <a:rect l="0" t="0" r="r" b="b"/>
                  <a:pathLst>
                    <a:path w="37" h="34">
                      <a:moveTo>
                        <a:pt x="0" y="34"/>
                      </a:moveTo>
                      <a:lnTo>
                        <a:pt x="25" y="0"/>
                      </a:lnTo>
                      <a:lnTo>
                        <a:pt x="37" y="24"/>
                      </a:lnTo>
                      <a:lnTo>
                        <a:pt x="0" y="34"/>
                      </a:lnTo>
                      <a:close/>
                    </a:path>
                  </a:pathLst>
                </a:custGeom>
                <a:solidFill>
                  <a:srgbClr val="21BA00"/>
                </a:solidFill>
                <a:ln w="9525">
                  <a:noFill/>
                  <a:round/>
                  <a:headEnd/>
                  <a:tailEnd/>
                </a:ln>
              </p:spPr>
              <p:txBody>
                <a:bodyPr/>
                <a:lstStyle/>
                <a:p>
                  <a:endParaRPr lang="de-DE"/>
                </a:p>
              </p:txBody>
            </p:sp>
            <p:sp>
              <p:nvSpPr>
                <p:cNvPr id="16635" name="Freeform 251"/>
                <p:cNvSpPr>
                  <a:spLocks/>
                </p:cNvSpPr>
                <p:nvPr/>
              </p:nvSpPr>
              <p:spPr bwMode="auto">
                <a:xfrm>
                  <a:off x="500" y="3677"/>
                  <a:ext cx="20" cy="39"/>
                </a:xfrm>
                <a:custGeom>
                  <a:avLst/>
                  <a:gdLst/>
                  <a:ahLst/>
                  <a:cxnLst>
                    <a:cxn ang="0">
                      <a:pos x="0" y="38"/>
                    </a:cxn>
                    <a:cxn ang="0">
                      <a:pos x="25" y="0"/>
                    </a:cxn>
                    <a:cxn ang="0">
                      <a:pos x="40" y="66"/>
                    </a:cxn>
                    <a:cxn ang="0">
                      <a:pos x="12" y="78"/>
                    </a:cxn>
                    <a:cxn ang="0">
                      <a:pos x="0" y="38"/>
                    </a:cxn>
                  </a:cxnLst>
                  <a:rect l="0" t="0" r="r" b="b"/>
                  <a:pathLst>
                    <a:path w="40" h="78">
                      <a:moveTo>
                        <a:pt x="0" y="38"/>
                      </a:moveTo>
                      <a:lnTo>
                        <a:pt x="25" y="0"/>
                      </a:lnTo>
                      <a:lnTo>
                        <a:pt x="40" y="66"/>
                      </a:lnTo>
                      <a:lnTo>
                        <a:pt x="12" y="78"/>
                      </a:lnTo>
                      <a:lnTo>
                        <a:pt x="0" y="38"/>
                      </a:lnTo>
                      <a:close/>
                    </a:path>
                  </a:pathLst>
                </a:custGeom>
                <a:solidFill>
                  <a:srgbClr val="21BA00"/>
                </a:solidFill>
                <a:ln w="9525">
                  <a:noFill/>
                  <a:round/>
                  <a:headEnd/>
                  <a:tailEnd/>
                </a:ln>
              </p:spPr>
              <p:txBody>
                <a:bodyPr/>
                <a:lstStyle/>
                <a:p>
                  <a:endParaRPr lang="de-DE"/>
                </a:p>
              </p:txBody>
            </p:sp>
            <p:sp>
              <p:nvSpPr>
                <p:cNvPr id="16636" name="Freeform 252"/>
                <p:cNvSpPr>
                  <a:spLocks/>
                </p:cNvSpPr>
                <p:nvPr/>
              </p:nvSpPr>
              <p:spPr bwMode="auto">
                <a:xfrm>
                  <a:off x="498" y="3601"/>
                  <a:ext cx="57" cy="22"/>
                </a:xfrm>
                <a:custGeom>
                  <a:avLst/>
                  <a:gdLst/>
                  <a:ahLst/>
                  <a:cxnLst>
                    <a:cxn ang="0">
                      <a:pos x="17" y="0"/>
                    </a:cxn>
                    <a:cxn ang="0">
                      <a:pos x="114" y="0"/>
                    </a:cxn>
                    <a:cxn ang="0">
                      <a:pos x="110" y="2"/>
                    </a:cxn>
                    <a:cxn ang="0">
                      <a:pos x="104" y="6"/>
                    </a:cxn>
                    <a:cxn ang="0">
                      <a:pos x="93" y="14"/>
                    </a:cxn>
                    <a:cxn ang="0">
                      <a:pos x="78" y="19"/>
                    </a:cxn>
                    <a:cxn ang="0">
                      <a:pos x="62" y="27"/>
                    </a:cxn>
                    <a:cxn ang="0">
                      <a:pos x="43" y="35"/>
                    </a:cxn>
                    <a:cxn ang="0">
                      <a:pos x="22" y="40"/>
                    </a:cxn>
                    <a:cxn ang="0">
                      <a:pos x="0" y="44"/>
                    </a:cxn>
                    <a:cxn ang="0">
                      <a:pos x="17" y="0"/>
                    </a:cxn>
                  </a:cxnLst>
                  <a:rect l="0" t="0" r="r" b="b"/>
                  <a:pathLst>
                    <a:path w="114" h="44">
                      <a:moveTo>
                        <a:pt x="17" y="0"/>
                      </a:moveTo>
                      <a:lnTo>
                        <a:pt x="114" y="0"/>
                      </a:lnTo>
                      <a:lnTo>
                        <a:pt x="110" y="2"/>
                      </a:lnTo>
                      <a:lnTo>
                        <a:pt x="104" y="6"/>
                      </a:lnTo>
                      <a:lnTo>
                        <a:pt x="93" y="14"/>
                      </a:lnTo>
                      <a:lnTo>
                        <a:pt x="78" y="19"/>
                      </a:lnTo>
                      <a:lnTo>
                        <a:pt x="62" y="27"/>
                      </a:lnTo>
                      <a:lnTo>
                        <a:pt x="43" y="35"/>
                      </a:lnTo>
                      <a:lnTo>
                        <a:pt x="22" y="40"/>
                      </a:lnTo>
                      <a:lnTo>
                        <a:pt x="0" y="44"/>
                      </a:lnTo>
                      <a:lnTo>
                        <a:pt x="17" y="0"/>
                      </a:lnTo>
                      <a:close/>
                    </a:path>
                  </a:pathLst>
                </a:custGeom>
                <a:solidFill>
                  <a:srgbClr val="59FF00"/>
                </a:solidFill>
                <a:ln w="9525">
                  <a:noFill/>
                  <a:round/>
                  <a:headEnd/>
                  <a:tailEnd/>
                </a:ln>
              </p:spPr>
              <p:txBody>
                <a:bodyPr/>
                <a:lstStyle/>
                <a:p>
                  <a:endParaRPr lang="de-DE"/>
                </a:p>
              </p:txBody>
            </p:sp>
            <p:sp>
              <p:nvSpPr>
                <p:cNvPr id="16637" name="Freeform 253"/>
                <p:cNvSpPr>
                  <a:spLocks/>
                </p:cNvSpPr>
                <p:nvPr/>
              </p:nvSpPr>
              <p:spPr bwMode="auto">
                <a:xfrm>
                  <a:off x="427" y="3601"/>
                  <a:ext cx="70" cy="33"/>
                </a:xfrm>
                <a:custGeom>
                  <a:avLst/>
                  <a:gdLst/>
                  <a:ahLst/>
                  <a:cxnLst>
                    <a:cxn ang="0">
                      <a:pos x="139" y="0"/>
                    </a:cxn>
                    <a:cxn ang="0">
                      <a:pos x="99" y="54"/>
                    </a:cxn>
                    <a:cxn ang="0">
                      <a:pos x="97" y="54"/>
                    </a:cxn>
                    <a:cxn ang="0">
                      <a:pos x="91" y="55"/>
                    </a:cxn>
                    <a:cxn ang="0">
                      <a:pos x="82" y="59"/>
                    </a:cxn>
                    <a:cxn ang="0">
                      <a:pos x="68" y="61"/>
                    </a:cxn>
                    <a:cxn ang="0">
                      <a:pos x="53" y="65"/>
                    </a:cxn>
                    <a:cxn ang="0">
                      <a:pos x="36" y="67"/>
                    </a:cxn>
                    <a:cxn ang="0">
                      <a:pos x="19" y="67"/>
                    </a:cxn>
                    <a:cxn ang="0">
                      <a:pos x="0" y="67"/>
                    </a:cxn>
                    <a:cxn ang="0">
                      <a:pos x="57" y="0"/>
                    </a:cxn>
                    <a:cxn ang="0">
                      <a:pos x="139" y="0"/>
                    </a:cxn>
                  </a:cxnLst>
                  <a:rect l="0" t="0" r="r" b="b"/>
                  <a:pathLst>
                    <a:path w="139" h="67">
                      <a:moveTo>
                        <a:pt x="139" y="0"/>
                      </a:moveTo>
                      <a:lnTo>
                        <a:pt x="99" y="54"/>
                      </a:lnTo>
                      <a:lnTo>
                        <a:pt x="97" y="54"/>
                      </a:lnTo>
                      <a:lnTo>
                        <a:pt x="91" y="55"/>
                      </a:lnTo>
                      <a:lnTo>
                        <a:pt x="82" y="59"/>
                      </a:lnTo>
                      <a:lnTo>
                        <a:pt x="68" y="61"/>
                      </a:lnTo>
                      <a:lnTo>
                        <a:pt x="53" y="65"/>
                      </a:lnTo>
                      <a:lnTo>
                        <a:pt x="36" y="67"/>
                      </a:lnTo>
                      <a:lnTo>
                        <a:pt x="19" y="67"/>
                      </a:lnTo>
                      <a:lnTo>
                        <a:pt x="0" y="67"/>
                      </a:lnTo>
                      <a:lnTo>
                        <a:pt x="57" y="0"/>
                      </a:lnTo>
                      <a:lnTo>
                        <a:pt x="139" y="0"/>
                      </a:lnTo>
                      <a:close/>
                    </a:path>
                  </a:pathLst>
                </a:custGeom>
                <a:solidFill>
                  <a:srgbClr val="59FF00"/>
                </a:solidFill>
                <a:ln w="9525">
                  <a:noFill/>
                  <a:round/>
                  <a:headEnd/>
                  <a:tailEnd/>
                </a:ln>
              </p:spPr>
              <p:txBody>
                <a:bodyPr/>
                <a:lstStyle/>
                <a:p>
                  <a:endParaRPr lang="de-DE"/>
                </a:p>
              </p:txBody>
            </p:sp>
            <p:sp>
              <p:nvSpPr>
                <p:cNvPr id="16638" name="Freeform 254"/>
                <p:cNvSpPr>
                  <a:spLocks/>
                </p:cNvSpPr>
                <p:nvPr/>
              </p:nvSpPr>
              <p:spPr bwMode="auto">
                <a:xfrm>
                  <a:off x="394" y="3607"/>
                  <a:ext cx="38" cy="27"/>
                </a:xfrm>
                <a:custGeom>
                  <a:avLst/>
                  <a:gdLst/>
                  <a:ahLst/>
                  <a:cxnLst>
                    <a:cxn ang="0">
                      <a:pos x="76" y="0"/>
                    </a:cxn>
                    <a:cxn ang="0">
                      <a:pos x="46" y="53"/>
                    </a:cxn>
                    <a:cxn ang="0">
                      <a:pos x="44" y="55"/>
                    </a:cxn>
                    <a:cxn ang="0">
                      <a:pos x="42" y="55"/>
                    </a:cxn>
                    <a:cxn ang="0">
                      <a:pos x="36" y="55"/>
                    </a:cxn>
                    <a:cxn ang="0">
                      <a:pos x="28" y="55"/>
                    </a:cxn>
                    <a:cxn ang="0">
                      <a:pos x="21" y="55"/>
                    </a:cxn>
                    <a:cxn ang="0">
                      <a:pos x="13" y="53"/>
                    </a:cxn>
                    <a:cxn ang="0">
                      <a:pos x="6" y="47"/>
                    </a:cxn>
                    <a:cxn ang="0">
                      <a:pos x="0" y="40"/>
                    </a:cxn>
                    <a:cxn ang="0">
                      <a:pos x="0" y="38"/>
                    </a:cxn>
                    <a:cxn ang="0">
                      <a:pos x="2" y="34"/>
                    </a:cxn>
                    <a:cxn ang="0">
                      <a:pos x="4" y="30"/>
                    </a:cxn>
                    <a:cxn ang="0">
                      <a:pos x="6" y="24"/>
                    </a:cxn>
                    <a:cxn ang="0">
                      <a:pos x="9" y="17"/>
                    </a:cxn>
                    <a:cxn ang="0">
                      <a:pos x="15" y="11"/>
                    </a:cxn>
                    <a:cxn ang="0">
                      <a:pos x="21" y="7"/>
                    </a:cxn>
                    <a:cxn ang="0">
                      <a:pos x="28" y="2"/>
                    </a:cxn>
                    <a:cxn ang="0">
                      <a:pos x="76" y="0"/>
                    </a:cxn>
                  </a:cxnLst>
                  <a:rect l="0" t="0" r="r" b="b"/>
                  <a:pathLst>
                    <a:path w="76" h="55">
                      <a:moveTo>
                        <a:pt x="76" y="0"/>
                      </a:moveTo>
                      <a:lnTo>
                        <a:pt x="46" y="53"/>
                      </a:lnTo>
                      <a:lnTo>
                        <a:pt x="44" y="55"/>
                      </a:lnTo>
                      <a:lnTo>
                        <a:pt x="42" y="55"/>
                      </a:lnTo>
                      <a:lnTo>
                        <a:pt x="36" y="55"/>
                      </a:lnTo>
                      <a:lnTo>
                        <a:pt x="28" y="55"/>
                      </a:lnTo>
                      <a:lnTo>
                        <a:pt x="21" y="55"/>
                      </a:lnTo>
                      <a:lnTo>
                        <a:pt x="13" y="53"/>
                      </a:lnTo>
                      <a:lnTo>
                        <a:pt x="6" y="47"/>
                      </a:lnTo>
                      <a:lnTo>
                        <a:pt x="0" y="40"/>
                      </a:lnTo>
                      <a:lnTo>
                        <a:pt x="0" y="38"/>
                      </a:lnTo>
                      <a:lnTo>
                        <a:pt x="2" y="34"/>
                      </a:lnTo>
                      <a:lnTo>
                        <a:pt x="4" y="30"/>
                      </a:lnTo>
                      <a:lnTo>
                        <a:pt x="6" y="24"/>
                      </a:lnTo>
                      <a:lnTo>
                        <a:pt x="9" y="17"/>
                      </a:lnTo>
                      <a:lnTo>
                        <a:pt x="15" y="11"/>
                      </a:lnTo>
                      <a:lnTo>
                        <a:pt x="21" y="7"/>
                      </a:lnTo>
                      <a:lnTo>
                        <a:pt x="28" y="2"/>
                      </a:lnTo>
                      <a:lnTo>
                        <a:pt x="76" y="0"/>
                      </a:lnTo>
                      <a:close/>
                    </a:path>
                  </a:pathLst>
                </a:custGeom>
                <a:solidFill>
                  <a:srgbClr val="59FF00"/>
                </a:solidFill>
                <a:ln w="9525">
                  <a:noFill/>
                  <a:round/>
                  <a:headEnd/>
                  <a:tailEnd/>
                </a:ln>
              </p:spPr>
              <p:txBody>
                <a:bodyPr/>
                <a:lstStyle/>
                <a:p>
                  <a:endParaRPr lang="de-DE"/>
                </a:p>
              </p:txBody>
            </p:sp>
            <p:sp>
              <p:nvSpPr>
                <p:cNvPr id="16639" name="Freeform 255"/>
                <p:cNvSpPr>
                  <a:spLocks/>
                </p:cNvSpPr>
                <p:nvPr/>
              </p:nvSpPr>
              <p:spPr bwMode="auto">
                <a:xfrm>
                  <a:off x="369" y="3607"/>
                  <a:ext cx="20" cy="19"/>
                </a:xfrm>
                <a:custGeom>
                  <a:avLst/>
                  <a:gdLst/>
                  <a:ahLst/>
                  <a:cxnLst>
                    <a:cxn ang="0">
                      <a:pos x="40" y="0"/>
                    </a:cxn>
                    <a:cxn ang="0">
                      <a:pos x="0" y="9"/>
                    </a:cxn>
                    <a:cxn ang="0">
                      <a:pos x="2" y="11"/>
                    </a:cxn>
                    <a:cxn ang="0">
                      <a:pos x="2" y="13"/>
                    </a:cxn>
                    <a:cxn ang="0">
                      <a:pos x="6" y="17"/>
                    </a:cxn>
                    <a:cxn ang="0">
                      <a:pos x="8" y="21"/>
                    </a:cxn>
                    <a:cxn ang="0">
                      <a:pos x="12" y="26"/>
                    </a:cxn>
                    <a:cxn ang="0">
                      <a:pos x="16" y="30"/>
                    </a:cxn>
                    <a:cxn ang="0">
                      <a:pos x="21" y="34"/>
                    </a:cxn>
                    <a:cxn ang="0">
                      <a:pos x="27" y="38"/>
                    </a:cxn>
                    <a:cxn ang="0">
                      <a:pos x="29" y="36"/>
                    </a:cxn>
                    <a:cxn ang="0">
                      <a:pos x="33" y="32"/>
                    </a:cxn>
                    <a:cxn ang="0">
                      <a:pos x="38" y="21"/>
                    </a:cxn>
                    <a:cxn ang="0">
                      <a:pos x="40" y="0"/>
                    </a:cxn>
                  </a:cxnLst>
                  <a:rect l="0" t="0" r="r" b="b"/>
                  <a:pathLst>
                    <a:path w="40" h="38">
                      <a:moveTo>
                        <a:pt x="40" y="0"/>
                      </a:moveTo>
                      <a:lnTo>
                        <a:pt x="0" y="9"/>
                      </a:lnTo>
                      <a:lnTo>
                        <a:pt x="2" y="11"/>
                      </a:lnTo>
                      <a:lnTo>
                        <a:pt x="2" y="13"/>
                      </a:lnTo>
                      <a:lnTo>
                        <a:pt x="6" y="17"/>
                      </a:lnTo>
                      <a:lnTo>
                        <a:pt x="8" y="21"/>
                      </a:lnTo>
                      <a:lnTo>
                        <a:pt x="12" y="26"/>
                      </a:lnTo>
                      <a:lnTo>
                        <a:pt x="16" y="30"/>
                      </a:lnTo>
                      <a:lnTo>
                        <a:pt x="21" y="34"/>
                      </a:lnTo>
                      <a:lnTo>
                        <a:pt x="27" y="38"/>
                      </a:lnTo>
                      <a:lnTo>
                        <a:pt x="29" y="36"/>
                      </a:lnTo>
                      <a:lnTo>
                        <a:pt x="33" y="32"/>
                      </a:lnTo>
                      <a:lnTo>
                        <a:pt x="38" y="21"/>
                      </a:lnTo>
                      <a:lnTo>
                        <a:pt x="40" y="0"/>
                      </a:lnTo>
                      <a:close/>
                    </a:path>
                  </a:pathLst>
                </a:custGeom>
                <a:solidFill>
                  <a:srgbClr val="59FF00"/>
                </a:solidFill>
                <a:ln w="9525">
                  <a:noFill/>
                  <a:round/>
                  <a:headEnd/>
                  <a:tailEnd/>
                </a:ln>
              </p:spPr>
              <p:txBody>
                <a:bodyPr/>
                <a:lstStyle/>
                <a:p>
                  <a:endParaRPr lang="de-DE"/>
                </a:p>
              </p:txBody>
            </p:sp>
            <p:sp>
              <p:nvSpPr>
                <p:cNvPr id="16640" name="Freeform 256"/>
                <p:cNvSpPr>
                  <a:spLocks/>
                </p:cNvSpPr>
                <p:nvPr/>
              </p:nvSpPr>
              <p:spPr bwMode="auto">
                <a:xfrm>
                  <a:off x="372" y="3592"/>
                  <a:ext cx="18"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16641" name="Freeform 257"/>
                <p:cNvSpPr>
                  <a:spLocks/>
                </p:cNvSpPr>
                <p:nvPr/>
              </p:nvSpPr>
              <p:spPr bwMode="auto">
                <a:xfrm>
                  <a:off x="404" y="3577"/>
                  <a:ext cx="36" cy="17"/>
                </a:xfrm>
                <a:custGeom>
                  <a:avLst/>
                  <a:gdLst/>
                  <a:ahLst/>
                  <a:cxnLst>
                    <a:cxn ang="0">
                      <a:pos x="0" y="34"/>
                    </a:cxn>
                    <a:cxn ang="0">
                      <a:pos x="0" y="15"/>
                    </a:cxn>
                    <a:cxn ang="0">
                      <a:pos x="0" y="15"/>
                    </a:cxn>
                    <a:cxn ang="0">
                      <a:pos x="4" y="13"/>
                    </a:cxn>
                    <a:cxn ang="0">
                      <a:pos x="9" y="13"/>
                    </a:cxn>
                    <a:cxn ang="0">
                      <a:pos x="15" y="9"/>
                    </a:cxn>
                    <a:cxn ang="0">
                      <a:pos x="21" y="7"/>
                    </a:cxn>
                    <a:cxn ang="0">
                      <a:pos x="28" y="5"/>
                    </a:cxn>
                    <a:cxn ang="0">
                      <a:pos x="34" y="2"/>
                    </a:cxn>
                    <a:cxn ang="0">
                      <a:pos x="42" y="0"/>
                    </a:cxn>
                    <a:cxn ang="0">
                      <a:pos x="70" y="34"/>
                    </a:cxn>
                    <a:cxn ang="0">
                      <a:pos x="0" y="34"/>
                    </a:cxn>
                  </a:cxnLst>
                  <a:rect l="0" t="0" r="r" b="b"/>
                  <a:pathLst>
                    <a:path w="70" h="34">
                      <a:moveTo>
                        <a:pt x="0" y="34"/>
                      </a:moveTo>
                      <a:lnTo>
                        <a:pt x="0" y="15"/>
                      </a:lnTo>
                      <a:lnTo>
                        <a:pt x="0" y="15"/>
                      </a:lnTo>
                      <a:lnTo>
                        <a:pt x="4" y="13"/>
                      </a:lnTo>
                      <a:lnTo>
                        <a:pt x="9" y="13"/>
                      </a:lnTo>
                      <a:lnTo>
                        <a:pt x="15" y="9"/>
                      </a:lnTo>
                      <a:lnTo>
                        <a:pt x="21" y="7"/>
                      </a:lnTo>
                      <a:lnTo>
                        <a:pt x="28" y="5"/>
                      </a:lnTo>
                      <a:lnTo>
                        <a:pt x="34" y="2"/>
                      </a:lnTo>
                      <a:lnTo>
                        <a:pt x="42" y="0"/>
                      </a:lnTo>
                      <a:lnTo>
                        <a:pt x="70" y="34"/>
                      </a:lnTo>
                      <a:lnTo>
                        <a:pt x="0" y="34"/>
                      </a:lnTo>
                      <a:close/>
                    </a:path>
                  </a:pathLst>
                </a:custGeom>
                <a:solidFill>
                  <a:srgbClr val="59FF00"/>
                </a:solidFill>
                <a:ln w="9525">
                  <a:noFill/>
                  <a:round/>
                  <a:headEnd/>
                  <a:tailEnd/>
                </a:ln>
              </p:spPr>
              <p:txBody>
                <a:bodyPr/>
                <a:lstStyle/>
                <a:p>
                  <a:endParaRPr lang="de-DE"/>
                </a:p>
              </p:txBody>
            </p:sp>
            <p:sp>
              <p:nvSpPr>
                <p:cNvPr id="16642" name="Freeform 258"/>
                <p:cNvSpPr>
                  <a:spLocks/>
                </p:cNvSpPr>
                <p:nvPr/>
              </p:nvSpPr>
              <p:spPr bwMode="auto">
                <a:xfrm>
                  <a:off x="436" y="3565"/>
                  <a:ext cx="62" cy="29"/>
                </a:xfrm>
                <a:custGeom>
                  <a:avLst/>
                  <a:gdLst/>
                  <a:ahLst/>
                  <a:cxnLst>
                    <a:cxn ang="0">
                      <a:pos x="47" y="53"/>
                    </a:cxn>
                    <a:cxn ang="0">
                      <a:pos x="0" y="19"/>
                    </a:cxn>
                    <a:cxn ang="0">
                      <a:pos x="0" y="19"/>
                    </a:cxn>
                    <a:cxn ang="0">
                      <a:pos x="4" y="17"/>
                    </a:cxn>
                    <a:cxn ang="0">
                      <a:pos x="9" y="15"/>
                    </a:cxn>
                    <a:cxn ang="0">
                      <a:pos x="17" y="11"/>
                    </a:cxn>
                    <a:cxn ang="0">
                      <a:pos x="26" y="7"/>
                    </a:cxn>
                    <a:cxn ang="0">
                      <a:pos x="38" y="6"/>
                    </a:cxn>
                    <a:cxn ang="0">
                      <a:pos x="51" y="2"/>
                    </a:cxn>
                    <a:cxn ang="0">
                      <a:pos x="66" y="0"/>
                    </a:cxn>
                    <a:cxn ang="0">
                      <a:pos x="124" y="57"/>
                    </a:cxn>
                    <a:cxn ang="0">
                      <a:pos x="47" y="53"/>
                    </a:cxn>
                  </a:cxnLst>
                  <a:rect l="0" t="0" r="r" b="b"/>
                  <a:pathLst>
                    <a:path w="124" h="57">
                      <a:moveTo>
                        <a:pt x="47" y="53"/>
                      </a:moveTo>
                      <a:lnTo>
                        <a:pt x="0" y="19"/>
                      </a:lnTo>
                      <a:lnTo>
                        <a:pt x="0" y="19"/>
                      </a:lnTo>
                      <a:lnTo>
                        <a:pt x="4" y="17"/>
                      </a:lnTo>
                      <a:lnTo>
                        <a:pt x="9" y="15"/>
                      </a:lnTo>
                      <a:lnTo>
                        <a:pt x="17" y="11"/>
                      </a:lnTo>
                      <a:lnTo>
                        <a:pt x="26" y="7"/>
                      </a:lnTo>
                      <a:lnTo>
                        <a:pt x="38" y="6"/>
                      </a:lnTo>
                      <a:lnTo>
                        <a:pt x="51" y="2"/>
                      </a:lnTo>
                      <a:lnTo>
                        <a:pt x="66" y="0"/>
                      </a:lnTo>
                      <a:lnTo>
                        <a:pt x="124" y="57"/>
                      </a:lnTo>
                      <a:lnTo>
                        <a:pt x="47" y="53"/>
                      </a:lnTo>
                      <a:close/>
                    </a:path>
                  </a:pathLst>
                </a:custGeom>
                <a:solidFill>
                  <a:srgbClr val="59FF00"/>
                </a:solidFill>
                <a:ln w="9525">
                  <a:noFill/>
                  <a:round/>
                  <a:headEnd/>
                  <a:tailEnd/>
                </a:ln>
              </p:spPr>
              <p:txBody>
                <a:bodyPr/>
                <a:lstStyle/>
                <a:p>
                  <a:endParaRPr lang="de-DE"/>
                </a:p>
              </p:txBody>
            </p:sp>
            <p:sp>
              <p:nvSpPr>
                <p:cNvPr id="16643" name="Freeform 259"/>
                <p:cNvSpPr>
                  <a:spLocks/>
                </p:cNvSpPr>
                <p:nvPr/>
              </p:nvSpPr>
              <p:spPr bwMode="auto">
                <a:xfrm>
                  <a:off x="487" y="3564"/>
                  <a:ext cx="62" cy="30"/>
                </a:xfrm>
                <a:custGeom>
                  <a:avLst/>
                  <a:gdLst/>
                  <a:ahLst/>
                  <a:cxnLst>
                    <a:cxn ang="0">
                      <a:pos x="0" y="2"/>
                    </a:cxn>
                    <a:cxn ang="0">
                      <a:pos x="2" y="2"/>
                    </a:cxn>
                    <a:cxn ang="0">
                      <a:pos x="7" y="0"/>
                    </a:cxn>
                    <a:cxn ang="0">
                      <a:pos x="15" y="0"/>
                    </a:cxn>
                    <a:cxn ang="0">
                      <a:pos x="24" y="0"/>
                    </a:cxn>
                    <a:cxn ang="0">
                      <a:pos x="38" y="0"/>
                    </a:cxn>
                    <a:cxn ang="0">
                      <a:pos x="49" y="2"/>
                    </a:cxn>
                    <a:cxn ang="0">
                      <a:pos x="59" y="2"/>
                    </a:cxn>
                    <a:cxn ang="0">
                      <a:pos x="70" y="6"/>
                    </a:cxn>
                    <a:cxn ang="0">
                      <a:pos x="72" y="6"/>
                    </a:cxn>
                    <a:cxn ang="0">
                      <a:pos x="76" y="8"/>
                    </a:cxn>
                    <a:cxn ang="0">
                      <a:pos x="82" y="11"/>
                    </a:cxn>
                    <a:cxn ang="0">
                      <a:pos x="89" y="15"/>
                    </a:cxn>
                    <a:cxn ang="0">
                      <a:pos x="99" y="23"/>
                    </a:cxn>
                    <a:cxn ang="0">
                      <a:pos x="106" y="32"/>
                    </a:cxn>
                    <a:cxn ang="0">
                      <a:pos x="116" y="44"/>
                    </a:cxn>
                    <a:cxn ang="0">
                      <a:pos x="124" y="59"/>
                    </a:cxn>
                    <a:cxn ang="0">
                      <a:pos x="53" y="59"/>
                    </a:cxn>
                    <a:cxn ang="0">
                      <a:pos x="0" y="2"/>
                    </a:cxn>
                  </a:cxnLst>
                  <a:rect l="0" t="0" r="r" b="b"/>
                  <a:pathLst>
                    <a:path w="124" h="59">
                      <a:moveTo>
                        <a:pt x="0" y="2"/>
                      </a:moveTo>
                      <a:lnTo>
                        <a:pt x="2" y="2"/>
                      </a:lnTo>
                      <a:lnTo>
                        <a:pt x="7" y="0"/>
                      </a:lnTo>
                      <a:lnTo>
                        <a:pt x="15" y="0"/>
                      </a:lnTo>
                      <a:lnTo>
                        <a:pt x="24" y="0"/>
                      </a:lnTo>
                      <a:lnTo>
                        <a:pt x="38" y="0"/>
                      </a:lnTo>
                      <a:lnTo>
                        <a:pt x="49" y="2"/>
                      </a:lnTo>
                      <a:lnTo>
                        <a:pt x="59" y="2"/>
                      </a:lnTo>
                      <a:lnTo>
                        <a:pt x="70" y="6"/>
                      </a:lnTo>
                      <a:lnTo>
                        <a:pt x="72" y="6"/>
                      </a:lnTo>
                      <a:lnTo>
                        <a:pt x="76" y="8"/>
                      </a:lnTo>
                      <a:lnTo>
                        <a:pt x="82" y="11"/>
                      </a:lnTo>
                      <a:lnTo>
                        <a:pt x="89" y="15"/>
                      </a:lnTo>
                      <a:lnTo>
                        <a:pt x="99" y="23"/>
                      </a:lnTo>
                      <a:lnTo>
                        <a:pt x="106" y="32"/>
                      </a:lnTo>
                      <a:lnTo>
                        <a:pt x="116" y="44"/>
                      </a:lnTo>
                      <a:lnTo>
                        <a:pt x="124" y="59"/>
                      </a:lnTo>
                      <a:lnTo>
                        <a:pt x="53" y="59"/>
                      </a:lnTo>
                      <a:lnTo>
                        <a:pt x="0" y="2"/>
                      </a:lnTo>
                      <a:close/>
                    </a:path>
                  </a:pathLst>
                </a:custGeom>
                <a:solidFill>
                  <a:srgbClr val="59FF00"/>
                </a:solidFill>
                <a:ln w="9525">
                  <a:noFill/>
                  <a:round/>
                  <a:headEnd/>
                  <a:tailEnd/>
                </a:ln>
              </p:spPr>
              <p:txBody>
                <a:bodyPr/>
                <a:lstStyle/>
                <a:p>
                  <a:endParaRPr lang="de-DE"/>
                </a:p>
              </p:txBody>
            </p:sp>
            <p:sp>
              <p:nvSpPr>
                <p:cNvPr id="16644" name="Freeform 260"/>
                <p:cNvSpPr>
                  <a:spLocks/>
                </p:cNvSpPr>
                <p:nvPr/>
              </p:nvSpPr>
              <p:spPr bwMode="auto">
                <a:xfrm>
                  <a:off x="466" y="3507"/>
                  <a:ext cx="51" cy="27"/>
                </a:xfrm>
                <a:custGeom>
                  <a:avLst/>
                  <a:gdLst/>
                  <a:ahLst/>
                  <a:cxnLst>
                    <a:cxn ang="0">
                      <a:pos x="101" y="53"/>
                    </a:cxn>
                    <a:cxn ang="0">
                      <a:pos x="101" y="51"/>
                    </a:cxn>
                    <a:cxn ang="0">
                      <a:pos x="97" y="47"/>
                    </a:cxn>
                    <a:cxn ang="0">
                      <a:pos x="93" y="42"/>
                    </a:cxn>
                    <a:cxn ang="0">
                      <a:pos x="87" y="36"/>
                    </a:cxn>
                    <a:cxn ang="0">
                      <a:pos x="80" y="26"/>
                    </a:cxn>
                    <a:cxn ang="0">
                      <a:pos x="72" y="19"/>
                    </a:cxn>
                    <a:cxn ang="0">
                      <a:pos x="64" y="9"/>
                    </a:cxn>
                    <a:cxn ang="0">
                      <a:pos x="57" y="0"/>
                    </a:cxn>
                    <a:cxn ang="0">
                      <a:pos x="0" y="0"/>
                    </a:cxn>
                    <a:cxn ang="0">
                      <a:pos x="4" y="2"/>
                    </a:cxn>
                    <a:cxn ang="0">
                      <a:pos x="9" y="4"/>
                    </a:cxn>
                    <a:cxn ang="0">
                      <a:pos x="19" y="11"/>
                    </a:cxn>
                    <a:cxn ang="0">
                      <a:pos x="32" y="19"/>
                    </a:cxn>
                    <a:cxn ang="0">
                      <a:pos x="45" y="26"/>
                    </a:cxn>
                    <a:cxn ang="0">
                      <a:pos x="64" y="36"/>
                    </a:cxn>
                    <a:cxn ang="0">
                      <a:pos x="82" y="44"/>
                    </a:cxn>
                    <a:cxn ang="0">
                      <a:pos x="101" y="53"/>
                    </a:cxn>
                  </a:cxnLst>
                  <a:rect l="0" t="0" r="r" b="b"/>
                  <a:pathLst>
                    <a:path w="101" h="53">
                      <a:moveTo>
                        <a:pt x="101" y="53"/>
                      </a:moveTo>
                      <a:lnTo>
                        <a:pt x="101" y="51"/>
                      </a:lnTo>
                      <a:lnTo>
                        <a:pt x="97" y="47"/>
                      </a:lnTo>
                      <a:lnTo>
                        <a:pt x="93" y="42"/>
                      </a:lnTo>
                      <a:lnTo>
                        <a:pt x="87" y="36"/>
                      </a:lnTo>
                      <a:lnTo>
                        <a:pt x="80" y="26"/>
                      </a:lnTo>
                      <a:lnTo>
                        <a:pt x="72" y="19"/>
                      </a:lnTo>
                      <a:lnTo>
                        <a:pt x="64" y="9"/>
                      </a:lnTo>
                      <a:lnTo>
                        <a:pt x="57" y="0"/>
                      </a:lnTo>
                      <a:lnTo>
                        <a:pt x="0" y="0"/>
                      </a:lnTo>
                      <a:lnTo>
                        <a:pt x="4" y="2"/>
                      </a:lnTo>
                      <a:lnTo>
                        <a:pt x="9" y="4"/>
                      </a:lnTo>
                      <a:lnTo>
                        <a:pt x="19" y="11"/>
                      </a:lnTo>
                      <a:lnTo>
                        <a:pt x="32" y="19"/>
                      </a:lnTo>
                      <a:lnTo>
                        <a:pt x="45" y="26"/>
                      </a:lnTo>
                      <a:lnTo>
                        <a:pt x="64" y="36"/>
                      </a:lnTo>
                      <a:lnTo>
                        <a:pt x="82" y="44"/>
                      </a:lnTo>
                      <a:lnTo>
                        <a:pt x="101" y="53"/>
                      </a:lnTo>
                      <a:close/>
                    </a:path>
                  </a:pathLst>
                </a:custGeom>
                <a:solidFill>
                  <a:srgbClr val="59FF00"/>
                </a:solidFill>
                <a:ln w="9525">
                  <a:noFill/>
                  <a:round/>
                  <a:headEnd/>
                  <a:tailEnd/>
                </a:ln>
              </p:spPr>
              <p:txBody>
                <a:bodyPr/>
                <a:lstStyle/>
                <a:p>
                  <a:endParaRPr lang="de-DE"/>
                </a:p>
              </p:txBody>
            </p:sp>
            <p:sp>
              <p:nvSpPr>
                <p:cNvPr id="16645" name="Freeform 261"/>
                <p:cNvSpPr>
                  <a:spLocks/>
                </p:cNvSpPr>
                <p:nvPr/>
              </p:nvSpPr>
              <p:spPr bwMode="auto">
                <a:xfrm>
                  <a:off x="443" y="3482"/>
                  <a:ext cx="43" cy="13"/>
                </a:xfrm>
                <a:custGeom>
                  <a:avLst/>
                  <a:gdLst/>
                  <a:ahLst/>
                  <a:cxnLst>
                    <a:cxn ang="0">
                      <a:pos x="88" y="27"/>
                    </a:cxn>
                    <a:cxn ang="0">
                      <a:pos x="69" y="0"/>
                    </a:cxn>
                    <a:cxn ang="0">
                      <a:pos x="0" y="2"/>
                    </a:cxn>
                    <a:cxn ang="0">
                      <a:pos x="0" y="4"/>
                    </a:cxn>
                    <a:cxn ang="0">
                      <a:pos x="6" y="6"/>
                    </a:cxn>
                    <a:cxn ang="0">
                      <a:pos x="11" y="14"/>
                    </a:cxn>
                    <a:cxn ang="0">
                      <a:pos x="23" y="23"/>
                    </a:cxn>
                    <a:cxn ang="0">
                      <a:pos x="88" y="27"/>
                    </a:cxn>
                  </a:cxnLst>
                  <a:rect l="0" t="0" r="r" b="b"/>
                  <a:pathLst>
                    <a:path w="88" h="27">
                      <a:moveTo>
                        <a:pt x="88" y="27"/>
                      </a:moveTo>
                      <a:lnTo>
                        <a:pt x="69" y="0"/>
                      </a:lnTo>
                      <a:lnTo>
                        <a:pt x="0" y="2"/>
                      </a:lnTo>
                      <a:lnTo>
                        <a:pt x="0" y="4"/>
                      </a:lnTo>
                      <a:lnTo>
                        <a:pt x="6" y="6"/>
                      </a:lnTo>
                      <a:lnTo>
                        <a:pt x="11" y="14"/>
                      </a:lnTo>
                      <a:lnTo>
                        <a:pt x="23" y="23"/>
                      </a:lnTo>
                      <a:lnTo>
                        <a:pt x="88" y="27"/>
                      </a:lnTo>
                      <a:close/>
                    </a:path>
                  </a:pathLst>
                </a:custGeom>
                <a:solidFill>
                  <a:srgbClr val="59FF00"/>
                </a:solidFill>
                <a:ln w="9525">
                  <a:noFill/>
                  <a:round/>
                  <a:headEnd/>
                  <a:tailEnd/>
                </a:ln>
              </p:spPr>
              <p:txBody>
                <a:bodyPr/>
                <a:lstStyle/>
                <a:p>
                  <a:endParaRPr lang="de-DE"/>
                </a:p>
              </p:txBody>
            </p:sp>
            <p:sp>
              <p:nvSpPr>
                <p:cNvPr id="16646" name="Freeform 262"/>
                <p:cNvSpPr>
                  <a:spLocks/>
                </p:cNvSpPr>
                <p:nvPr/>
              </p:nvSpPr>
              <p:spPr bwMode="auto">
                <a:xfrm>
                  <a:off x="435" y="3462"/>
                  <a:ext cx="35" cy="11"/>
                </a:xfrm>
                <a:custGeom>
                  <a:avLst/>
                  <a:gdLst/>
                  <a:ahLst/>
                  <a:cxnLst>
                    <a:cxn ang="0">
                      <a:pos x="70" y="21"/>
                    </a:cxn>
                    <a:cxn ang="0">
                      <a:pos x="51" y="0"/>
                    </a:cxn>
                    <a:cxn ang="0">
                      <a:pos x="2" y="0"/>
                    </a:cxn>
                    <a:cxn ang="0">
                      <a:pos x="0" y="2"/>
                    </a:cxn>
                    <a:cxn ang="0">
                      <a:pos x="0" y="6"/>
                    </a:cxn>
                    <a:cxn ang="0">
                      <a:pos x="2" y="12"/>
                    </a:cxn>
                    <a:cxn ang="0">
                      <a:pos x="9" y="19"/>
                    </a:cxn>
                    <a:cxn ang="0">
                      <a:pos x="70" y="21"/>
                    </a:cxn>
                  </a:cxnLst>
                  <a:rect l="0" t="0" r="r" b="b"/>
                  <a:pathLst>
                    <a:path w="70" h="21">
                      <a:moveTo>
                        <a:pt x="70" y="21"/>
                      </a:moveTo>
                      <a:lnTo>
                        <a:pt x="51" y="0"/>
                      </a:lnTo>
                      <a:lnTo>
                        <a:pt x="2" y="0"/>
                      </a:lnTo>
                      <a:lnTo>
                        <a:pt x="0" y="2"/>
                      </a:lnTo>
                      <a:lnTo>
                        <a:pt x="0" y="6"/>
                      </a:lnTo>
                      <a:lnTo>
                        <a:pt x="2" y="12"/>
                      </a:lnTo>
                      <a:lnTo>
                        <a:pt x="9" y="19"/>
                      </a:lnTo>
                      <a:lnTo>
                        <a:pt x="70" y="21"/>
                      </a:lnTo>
                      <a:close/>
                    </a:path>
                  </a:pathLst>
                </a:custGeom>
                <a:solidFill>
                  <a:srgbClr val="59FF00"/>
                </a:solidFill>
                <a:ln w="9525">
                  <a:noFill/>
                  <a:round/>
                  <a:headEnd/>
                  <a:tailEnd/>
                </a:ln>
              </p:spPr>
              <p:txBody>
                <a:bodyPr/>
                <a:lstStyle/>
                <a:p>
                  <a:endParaRPr lang="de-DE"/>
                </a:p>
              </p:txBody>
            </p:sp>
            <p:sp>
              <p:nvSpPr>
                <p:cNvPr id="16647" name="Freeform 263"/>
                <p:cNvSpPr>
                  <a:spLocks/>
                </p:cNvSpPr>
                <p:nvPr/>
              </p:nvSpPr>
              <p:spPr bwMode="auto">
                <a:xfrm>
                  <a:off x="453" y="3438"/>
                  <a:ext cx="30" cy="31"/>
                </a:xfrm>
                <a:custGeom>
                  <a:avLst/>
                  <a:gdLst/>
                  <a:ahLst/>
                  <a:cxnLst>
                    <a:cxn ang="0">
                      <a:pos x="11" y="15"/>
                    </a:cxn>
                    <a:cxn ang="0">
                      <a:pos x="0" y="0"/>
                    </a:cxn>
                    <a:cxn ang="0">
                      <a:pos x="40" y="19"/>
                    </a:cxn>
                    <a:cxn ang="0">
                      <a:pos x="42" y="21"/>
                    </a:cxn>
                    <a:cxn ang="0">
                      <a:pos x="50" y="30"/>
                    </a:cxn>
                    <a:cxn ang="0">
                      <a:pos x="57" y="43"/>
                    </a:cxn>
                    <a:cxn ang="0">
                      <a:pos x="59" y="61"/>
                    </a:cxn>
                    <a:cxn ang="0">
                      <a:pos x="11" y="15"/>
                    </a:cxn>
                  </a:cxnLst>
                  <a:rect l="0" t="0" r="r" b="b"/>
                  <a:pathLst>
                    <a:path w="59" h="61">
                      <a:moveTo>
                        <a:pt x="11" y="15"/>
                      </a:moveTo>
                      <a:lnTo>
                        <a:pt x="0" y="0"/>
                      </a:lnTo>
                      <a:lnTo>
                        <a:pt x="40" y="19"/>
                      </a:lnTo>
                      <a:lnTo>
                        <a:pt x="42" y="21"/>
                      </a:lnTo>
                      <a:lnTo>
                        <a:pt x="50"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16648" name="Freeform 264"/>
                <p:cNvSpPr>
                  <a:spLocks/>
                </p:cNvSpPr>
                <p:nvPr/>
              </p:nvSpPr>
              <p:spPr bwMode="auto">
                <a:xfrm>
                  <a:off x="485" y="3466"/>
                  <a:ext cx="20" cy="31"/>
                </a:xfrm>
                <a:custGeom>
                  <a:avLst/>
                  <a:gdLst/>
                  <a:ahLst/>
                  <a:cxnLst>
                    <a:cxn ang="0">
                      <a:pos x="0" y="19"/>
                    </a:cxn>
                    <a:cxn ang="0">
                      <a:pos x="9" y="0"/>
                    </a:cxn>
                    <a:cxn ang="0">
                      <a:pos x="9" y="2"/>
                    </a:cxn>
                    <a:cxn ang="0">
                      <a:pos x="13" y="2"/>
                    </a:cxn>
                    <a:cxn ang="0">
                      <a:pos x="15" y="6"/>
                    </a:cxn>
                    <a:cxn ang="0">
                      <a:pos x="21" y="9"/>
                    </a:cxn>
                    <a:cxn ang="0">
                      <a:pos x="25" y="15"/>
                    </a:cxn>
                    <a:cxn ang="0">
                      <a:pos x="28" y="23"/>
                    </a:cxn>
                    <a:cxn ang="0">
                      <a:pos x="34" y="32"/>
                    </a:cxn>
                    <a:cxn ang="0">
                      <a:pos x="40" y="42"/>
                    </a:cxn>
                    <a:cxn ang="0">
                      <a:pos x="32" y="63"/>
                    </a:cxn>
                    <a:cxn ang="0">
                      <a:pos x="32" y="61"/>
                    </a:cxn>
                    <a:cxn ang="0">
                      <a:pos x="28" y="57"/>
                    </a:cxn>
                    <a:cxn ang="0">
                      <a:pos x="25" y="51"/>
                    </a:cxn>
                    <a:cxn ang="0">
                      <a:pos x="21" y="46"/>
                    </a:cxn>
                    <a:cxn ang="0">
                      <a:pos x="15" y="38"/>
                    </a:cxn>
                    <a:cxn ang="0">
                      <a:pos x="9" y="30"/>
                    </a:cxn>
                    <a:cxn ang="0">
                      <a:pos x="6" y="23"/>
                    </a:cxn>
                    <a:cxn ang="0">
                      <a:pos x="0" y="19"/>
                    </a:cxn>
                  </a:cxnLst>
                  <a:rect l="0" t="0" r="r" b="b"/>
                  <a:pathLst>
                    <a:path w="40" h="63">
                      <a:moveTo>
                        <a:pt x="0" y="19"/>
                      </a:moveTo>
                      <a:lnTo>
                        <a:pt x="9" y="0"/>
                      </a:lnTo>
                      <a:lnTo>
                        <a:pt x="9" y="2"/>
                      </a:lnTo>
                      <a:lnTo>
                        <a:pt x="13" y="2"/>
                      </a:lnTo>
                      <a:lnTo>
                        <a:pt x="15" y="6"/>
                      </a:lnTo>
                      <a:lnTo>
                        <a:pt x="21" y="9"/>
                      </a:lnTo>
                      <a:lnTo>
                        <a:pt x="25" y="15"/>
                      </a:lnTo>
                      <a:lnTo>
                        <a:pt x="28" y="23"/>
                      </a:lnTo>
                      <a:lnTo>
                        <a:pt x="34" y="32"/>
                      </a:lnTo>
                      <a:lnTo>
                        <a:pt x="40" y="42"/>
                      </a:lnTo>
                      <a:lnTo>
                        <a:pt x="32" y="63"/>
                      </a:lnTo>
                      <a:lnTo>
                        <a:pt x="32" y="61"/>
                      </a:lnTo>
                      <a:lnTo>
                        <a:pt x="28" y="57"/>
                      </a:lnTo>
                      <a:lnTo>
                        <a:pt x="25" y="51"/>
                      </a:lnTo>
                      <a:lnTo>
                        <a:pt x="21" y="46"/>
                      </a:lnTo>
                      <a:lnTo>
                        <a:pt x="15" y="38"/>
                      </a:lnTo>
                      <a:lnTo>
                        <a:pt x="9" y="30"/>
                      </a:lnTo>
                      <a:lnTo>
                        <a:pt x="6" y="23"/>
                      </a:lnTo>
                      <a:lnTo>
                        <a:pt x="0" y="19"/>
                      </a:lnTo>
                      <a:close/>
                    </a:path>
                  </a:pathLst>
                </a:custGeom>
                <a:solidFill>
                  <a:srgbClr val="59FF00"/>
                </a:solidFill>
                <a:ln w="9525">
                  <a:noFill/>
                  <a:round/>
                  <a:headEnd/>
                  <a:tailEnd/>
                </a:ln>
              </p:spPr>
              <p:txBody>
                <a:bodyPr/>
                <a:lstStyle/>
                <a:p>
                  <a:endParaRPr lang="de-DE"/>
                </a:p>
              </p:txBody>
            </p:sp>
            <p:sp>
              <p:nvSpPr>
                <p:cNvPr id="16649" name="Freeform 265"/>
                <p:cNvSpPr>
                  <a:spLocks/>
                </p:cNvSpPr>
                <p:nvPr/>
              </p:nvSpPr>
              <p:spPr bwMode="auto">
                <a:xfrm>
                  <a:off x="508" y="3496"/>
                  <a:ext cx="10" cy="23"/>
                </a:xfrm>
                <a:custGeom>
                  <a:avLst/>
                  <a:gdLst/>
                  <a:ahLst/>
                  <a:cxnLst>
                    <a:cxn ang="0">
                      <a:pos x="0" y="15"/>
                    </a:cxn>
                    <a:cxn ang="0">
                      <a:pos x="5" y="0"/>
                    </a:cxn>
                    <a:cxn ang="0">
                      <a:pos x="19" y="45"/>
                    </a:cxn>
                    <a:cxn ang="0">
                      <a:pos x="0" y="15"/>
                    </a:cxn>
                  </a:cxnLst>
                  <a:rect l="0" t="0" r="r" b="b"/>
                  <a:pathLst>
                    <a:path w="19" h="45">
                      <a:moveTo>
                        <a:pt x="0" y="15"/>
                      </a:moveTo>
                      <a:lnTo>
                        <a:pt x="5" y="0"/>
                      </a:lnTo>
                      <a:lnTo>
                        <a:pt x="19" y="45"/>
                      </a:lnTo>
                      <a:lnTo>
                        <a:pt x="0" y="15"/>
                      </a:lnTo>
                      <a:close/>
                    </a:path>
                  </a:pathLst>
                </a:custGeom>
                <a:solidFill>
                  <a:srgbClr val="59FF00"/>
                </a:solidFill>
                <a:ln w="9525">
                  <a:noFill/>
                  <a:round/>
                  <a:headEnd/>
                  <a:tailEnd/>
                </a:ln>
              </p:spPr>
              <p:txBody>
                <a:bodyPr/>
                <a:lstStyle/>
                <a:p>
                  <a:endParaRPr lang="de-DE"/>
                </a:p>
              </p:txBody>
            </p:sp>
            <p:sp>
              <p:nvSpPr>
                <p:cNvPr id="16650" name="Freeform 266"/>
                <p:cNvSpPr>
                  <a:spLocks/>
                </p:cNvSpPr>
                <p:nvPr/>
              </p:nvSpPr>
              <p:spPr bwMode="auto">
                <a:xfrm>
                  <a:off x="551" y="3503"/>
                  <a:ext cx="13" cy="26"/>
                </a:xfrm>
                <a:custGeom>
                  <a:avLst/>
                  <a:gdLst/>
                  <a:ahLst/>
                  <a:cxnLst>
                    <a:cxn ang="0">
                      <a:pos x="10" y="0"/>
                    </a:cxn>
                    <a:cxn ang="0">
                      <a:pos x="12" y="4"/>
                    </a:cxn>
                    <a:cxn ang="0">
                      <a:pos x="17" y="13"/>
                    </a:cxn>
                    <a:cxn ang="0">
                      <a:pos x="23" y="31"/>
                    </a:cxn>
                    <a:cxn ang="0">
                      <a:pos x="27" y="52"/>
                    </a:cxn>
                    <a:cxn ang="0">
                      <a:pos x="0" y="46"/>
                    </a:cxn>
                    <a:cxn ang="0">
                      <a:pos x="0" y="42"/>
                    </a:cxn>
                    <a:cxn ang="0">
                      <a:pos x="0" y="29"/>
                    </a:cxn>
                    <a:cxn ang="0">
                      <a:pos x="4" y="13"/>
                    </a:cxn>
                    <a:cxn ang="0">
                      <a:pos x="10" y="0"/>
                    </a:cxn>
                  </a:cxnLst>
                  <a:rect l="0" t="0" r="r" b="b"/>
                  <a:pathLst>
                    <a:path w="27" h="52">
                      <a:moveTo>
                        <a:pt x="10" y="0"/>
                      </a:moveTo>
                      <a:lnTo>
                        <a:pt x="12" y="4"/>
                      </a:lnTo>
                      <a:lnTo>
                        <a:pt x="17" y="13"/>
                      </a:lnTo>
                      <a:lnTo>
                        <a:pt x="23" y="31"/>
                      </a:lnTo>
                      <a:lnTo>
                        <a:pt x="27" y="52"/>
                      </a:lnTo>
                      <a:lnTo>
                        <a:pt x="0" y="46"/>
                      </a:lnTo>
                      <a:lnTo>
                        <a:pt x="0" y="42"/>
                      </a:lnTo>
                      <a:lnTo>
                        <a:pt x="0" y="29"/>
                      </a:lnTo>
                      <a:lnTo>
                        <a:pt x="4" y="13"/>
                      </a:lnTo>
                      <a:lnTo>
                        <a:pt x="10" y="0"/>
                      </a:lnTo>
                      <a:close/>
                    </a:path>
                  </a:pathLst>
                </a:custGeom>
                <a:solidFill>
                  <a:srgbClr val="21BA00"/>
                </a:solidFill>
                <a:ln w="9525">
                  <a:noFill/>
                  <a:round/>
                  <a:headEnd/>
                  <a:tailEnd/>
                </a:ln>
              </p:spPr>
              <p:txBody>
                <a:bodyPr/>
                <a:lstStyle/>
                <a:p>
                  <a:endParaRPr lang="de-DE"/>
                </a:p>
              </p:txBody>
            </p:sp>
            <p:sp>
              <p:nvSpPr>
                <p:cNvPr id="16651" name="Freeform 267"/>
                <p:cNvSpPr>
                  <a:spLocks/>
                </p:cNvSpPr>
                <p:nvPr/>
              </p:nvSpPr>
              <p:spPr bwMode="auto">
                <a:xfrm>
                  <a:off x="550" y="3534"/>
                  <a:ext cx="20" cy="33"/>
                </a:xfrm>
                <a:custGeom>
                  <a:avLst/>
                  <a:gdLst/>
                  <a:ahLst/>
                  <a:cxnLst>
                    <a:cxn ang="0">
                      <a:pos x="0" y="0"/>
                    </a:cxn>
                    <a:cxn ang="0">
                      <a:pos x="33" y="11"/>
                    </a:cxn>
                    <a:cxn ang="0">
                      <a:pos x="40" y="65"/>
                    </a:cxn>
                    <a:cxn ang="0">
                      <a:pos x="40" y="65"/>
                    </a:cxn>
                    <a:cxn ang="0">
                      <a:pos x="37" y="63"/>
                    </a:cxn>
                    <a:cxn ang="0">
                      <a:pos x="33" y="59"/>
                    </a:cxn>
                    <a:cxn ang="0">
                      <a:pos x="27" y="53"/>
                    </a:cxn>
                    <a:cxn ang="0">
                      <a:pos x="19" y="46"/>
                    </a:cxn>
                    <a:cxn ang="0">
                      <a:pos x="14" y="34"/>
                    </a:cxn>
                    <a:cxn ang="0">
                      <a:pos x="6" y="19"/>
                    </a:cxn>
                    <a:cxn ang="0">
                      <a:pos x="0" y="0"/>
                    </a:cxn>
                  </a:cxnLst>
                  <a:rect l="0" t="0" r="r" b="b"/>
                  <a:pathLst>
                    <a:path w="40" h="65">
                      <a:moveTo>
                        <a:pt x="0" y="0"/>
                      </a:moveTo>
                      <a:lnTo>
                        <a:pt x="33" y="11"/>
                      </a:lnTo>
                      <a:lnTo>
                        <a:pt x="40" y="65"/>
                      </a:lnTo>
                      <a:lnTo>
                        <a:pt x="40" y="65"/>
                      </a:lnTo>
                      <a:lnTo>
                        <a:pt x="37" y="63"/>
                      </a:lnTo>
                      <a:lnTo>
                        <a:pt x="33" y="59"/>
                      </a:lnTo>
                      <a:lnTo>
                        <a:pt x="27" y="53"/>
                      </a:lnTo>
                      <a:lnTo>
                        <a:pt x="19" y="46"/>
                      </a:lnTo>
                      <a:lnTo>
                        <a:pt x="14" y="34"/>
                      </a:lnTo>
                      <a:lnTo>
                        <a:pt x="6" y="19"/>
                      </a:lnTo>
                      <a:lnTo>
                        <a:pt x="0" y="0"/>
                      </a:lnTo>
                      <a:close/>
                    </a:path>
                  </a:pathLst>
                </a:custGeom>
                <a:solidFill>
                  <a:srgbClr val="21BA00"/>
                </a:solidFill>
                <a:ln w="9525">
                  <a:noFill/>
                  <a:round/>
                  <a:headEnd/>
                  <a:tailEnd/>
                </a:ln>
              </p:spPr>
              <p:txBody>
                <a:bodyPr/>
                <a:lstStyle/>
                <a:p>
                  <a:endParaRPr lang="de-DE"/>
                </a:p>
              </p:txBody>
            </p:sp>
            <p:sp>
              <p:nvSpPr>
                <p:cNvPr id="16652" name="Freeform 268"/>
                <p:cNvSpPr>
                  <a:spLocks/>
                </p:cNvSpPr>
                <p:nvPr/>
              </p:nvSpPr>
              <p:spPr bwMode="auto">
                <a:xfrm>
                  <a:off x="580" y="3529"/>
                  <a:ext cx="18" cy="40"/>
                </a:xfrm>
                <a:custGeom>
                  <a:avLst/>
                  <a:gdLst/>
                  <a:ahLst/>
                  <a:cxnLst>
                    <a:cxn ang="0">
                      <a:pos x="0" y="79"/>
                    </a:cxn>
                    <a:cxn ang="0">
                      <a:pos x="0" y="22"/>
                    </a:cxn>
                    <a:cxn ang="0">
                      <a:pos x="37" y="0"/>
                    </a:cxn>
                    <a:cxn ang="0">
                      <a:pos x="35" y="1"/>
                    </a:cxn>
                    <a:cxn ang="0">
                      <a:pos x="31" y="9"/>
                    </a:cxn>
                    <a:cxn ang="0">
                      <a:pos x="25" y="19"/>
                    </a:cxn>
                    <a:cxn ang="0">
                      <a:pos x="18" y="32"/>
                    </a:cxn>
                    <a:cxn ang="0">
                      <a:pos x="12" y="45"/>
                    </a:cxn>
                    <a:cxn ang="0">
                      <a:pos x="6" y="59"/>
                    </a:cxn>
                    <a:cxn ang="0">
                      <a:pos x="2" y="72"/>
                    </a:cxn>
                    <a:cxn ang="0">
                      <a:pos x="0" y="79"/>
                    </a:cxn>
                  </a:cxnLst>
                  <a:rect l="0" t="0" r="r" b="b"/>
                  <a:pathLst>
                    <a:path w="37" h="79">
                      <a:moveTo>
                        <a:pt x="0" y="79"/>
                      </a:moveTo>
                      <a:lnTo>
                        <a:pt x="0" y="22"/>
                      </a:lnTo>
                      <a:lnTo>
                        <a:pt x="37" y="0"/>
                      </a:lnTo>
                      <a:lnTo>
                        <a:pt x="35" y="1"/>
                      </a:lnTo>
                      <a:lnTo>
                        <a:pt x="31" y="9"/>
                      </a:lnTo>
                      <a:lnTo>
                        <a:pt x="25" y="19"/>
                      </a:lnTo>
                      <a:lnTo>
                        <a:pt x="18" y="32"/>
                      </a:lnTo>
                      <a:lnTo>
                        <a:pt x="12"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16653" name="Freeform 269"/>
                <p:cNvSpPr>
                  <a:spLocks/>
                </p:cNvSpPr>
                <p:nvPr/>
              </p:nvSpPr>
              <p:spPr bwMode="auto">
                <a:xfrm>
                  <a:off x="569" y="3508"/>
                  <a:ext cx="18" cy="24"/>
                </a:xfrm>
                <a:custGeom>
                  <a:avLst/>
                  <a:gdLst/>
                  <a:ahLst/>
                  <a:cxnLst>
                    <a:cxn ang="0">
                      <a:pos x="13" y="47"/>
                    </a:cxn>
                    <a:cxn ang="0">
                      <a:pos x="0" y="0"/>
                    </a:cxn>
                    <a:cxn ang="0">
                      <a:pos x="1" y="2"/>
                    </a:cxn>
                    <a:cxn ang="0">
                      <a:pos x="3" y="3"/>
                    </a:cxn>
                    <a:cxn ang="0">
                      <a:pos x="9" y="7"/>
                    </a:cxn>
                    <a:cxn ang="0">
                      <a:pos x="15" y="11"/>
                    </a:cxn>
                    <a:cxn ang="0">
                      <a:pos x="22" y="17"/>
                    </a:cxn>
                    <a:cxn ang="0">
                      <a:pos x="28" y="21"/>
                    </a:cxn>
                    <a:cxn ang="0">
                      <a:pos x="32" y="26"/>
                    </a:cxn>
                    <a:cxn ang="0">
                      <a:pos x="36" y="30"/>
                    </a:cxn>
                    <a:cxn ang="0">
                      <a:pos x="13" y="47"/>
                    </a:cxn>
                  </a:cxnLst>
                  <a:rect l="0" t="0" r="r" b="b"/>
                  <a:pathLst>
                    <a:path w="36" h="47">
                      <a:moveTo>
                        <a:pt x="13" y="47"/>
                      </a:moveTo>
                      <a:lnTo>
                        <a:pt x="0" y="0"/>
                      </a:lnTo>
                      <a:lnTo>
                        <a:pt x="1" y="2"/>
                      </a:lnTo>
                      <a:lnTo>
                        <a:pt x="3" y="3"/>
                      </a:lnTo>
                      <a:lnTo>
                        <a:pt x="9" y="7"/>
                      </a:lnTo>
                      <a:lnTo>
                        <a:pt x="15" y="11"/>
                      </a:lnTo>
                      <a:lnTo>
                        <a:pt x="22" y="17"/>
                      </a:lnTo>
                      <a:lnTo>
                        <a:pt x="28" y="21"/>
                      </a:lnTo>
                      <a:lnTo>
                        <a:pt x="32" y="26"/>
                      </a:lnTo>
                      <a:lnTo>
                        <a:pt x="36" y="30"/>
                      </a:lnTo>
                      <a:lnTo>
                        <a:pt x="13" y="47"/>
                      </a:lnTo>
                      <a:close/>
                    </a:path>
                  </a:pathLst>
                </a:custGeom>
                <a:solidFill>
                  <a:srgbClr val="21BA00"/>
                </a:solidFill>
                <a:ln w="9525">
                  <a:noFill/>
                  <a:round/>
                  <a:headEnd/>
                  <a:tailEnd/>
                </a:ln>
              </p:spPr>
              <p:txBody>
                <a:bodyPr/>
                <a:lstStyle/>
                <a:p>
                  <a:endParaRPr lang="de-DE"/>
                </a:p>
              </p:txBody>
            </p:sp>
            <p:sp>
              <p:nvSpPr>
                <p:cNvPr id="16654" name="Freeform 270"/>
                <p:cNvSpPr>
                  <a:spLocks/>
                </p:cNvSpPr>
                <p:nvPr/>
              </p:nvSpPr>
              <p:spPr bwMode="auto">
                <a:xfrm>
                  <a:off x="433" y="3440"/>
                  <a:ext cx="21" cy="16"/>
                </a:xfrm>
                <a:custGeom>
                  <a:avLst/>
                  <a:gdLst/>
                  <a:ahLst/>
                  <a:cxnLst>
                    <a:cxn ang="0">
                      <a:pos x="42" y="29"/>
                    </a:cxn>
                    <a:cxn ang="0">
                      <a:pos x="42" y="29"/>
                    </a:cxn>
                    <a:cxn ang="0">
                      <a:pos x="40" y="25"/>
                    </a:cxn>
                    <a:cxn ang="0">
                      <a:pos x="36" y="23"/>
                    </a:cxn>
                    <a:cxn ang="0">
                      <a:pos x="30" y="18"/>
                    </a:cxn>
                    <a:cxn ang="0">
                      <a:pos x="25" y="14"/>
                    </a:cxn>
                    <a:cxn ang="0">
                      <a:pos x="19" y="8"/>
                    </a:cxn>
                    <a:cxn ang="0">
                      <a:pos x="13" y="4"/>
                    </a:cxn>
                    <a:cxn ang="0">
                      <a:pos x="6" y="0"/>
                    </a:cxn>
                    <a:cxn ang="0">
                      <a:pos x="4" y="4"/>
                    </a:cxn>
                    <a:cxn ang="0">
                      <a:pos x="0" y="12"/>
                    </a:cxn>
                    <a:cxn ang="0">
                      <a:pos x="0" y="23"/>
                    </a:cxn>
                    <a:cxn ang="0">
                      <a:pos x="4" y="33"/>
                    </a:cxn>
                    <a:cxn ang="0">
                      <a:pos x="42" y="29"/>
                    </a:cxn>
                  </a:cxnLst>
                  <a:rect l="0" t="0" r="r" b="b"/>
                  <a:pathLst>
                    <a:path w="42" h="33">
                      <a:moveTo>
                        <a:pt x="42" y="29"/>
                      </a:moveTo>
                      <a:lnTo>
                        <a:pt x="42" y="29"/>
                      </a:lnTo>
                      <a:lnTo>
                        <a:pt x="40" y="25"/>
                      </a:lnTo>
                      <a:lnTo>
                        <a:pt x="36" y="23"/>
                      </a:lnTo>
                      <a:lnTo>
                        <a:pt x="30" y="18"/>
                      </a:lnTo>
                      <a:lnTo>
                        <a:pt x="25" y="14"/>
                      </a:lnTo>
                      <a:lnTo>
                        <a:pt x="19" y="8"/>
                      </a:lnTo>
                      <a:lnTo>
                        <a:pt x="13" y="4"/>
                      </a:lnTo>
                      <a:lnTo>
                        <a:pt x="6" y="0"/>
                      </a:lnTo>
                      <a:lnTo>
                        <a:pt x="4" y="4"/>
                      </a:lnTo>
                      <a:lnTo>
                        <a:pt x="0" y="12"/>
                      </a:lnTo>
                      <a:lnTo>
                        <a:pt x="0" y="23"/>
                      </a:lnTo>
                      <a:lnTo>
                        <a:pt x="4" y="33"/>
                      </a:lnTo>
                      <a:lnTo>
                        <a:pt x="42" y="29"/>
                      </a:lnTo>
                      <a:close/>
                    </a:path>
                  </a:pathLst>
                </a:custGeom>
                <a:solidFill>
                  <a:srgbClr val="59FF00"/>
                </a:solidFill>
                <a:ln w="9525">
                  <a:noFill/>
                  <a:round/>
                  <a:headEnd/>
                  <a:tailEnd/>
                </a:ln>
              </p:spPr>
              <p:txBody>
                <a:bodyPr/>
                <a:lstStyle/>
                <a:p>
                  <a:endParaRPr lang="de-DE"/>
                </a:p>
              </p:txBody>
            </p:sp>
            <p:sp>
              <p:nvSpPr>
                <p:cNvPr id="16655" name="Freeform 271"/>
                <p:cNvSpPr>
                  <a:spLocks/>
                </p:cNvSpPr>
                <p:nvPr/>
              </p:nvSpPr>
              <p:spPr bwMode="auto">
                <a:xfrm>
                  <a:off x="551" y="3292"/>
                  <a:ext cx="341" cy="231"/>
                </a:xfrm>
                <a:custGeom>
                  <a:avLst/>
                  <a:gdLst/>
                  <a:ahLst/>
                  <a:cxnLst>
                    <a:cxn ang="0">
                      <a:pos x="317" y="452"/>
                    </a:cxn>
                    <a:cxn ang="0">
                      <a:pos x="343" y="459"/>
                    </a:cxn>
                    <a:cxn ang="0">
                      <a:pos x="381" y="463"/>
                    </a:cxn>
                    <a:cxn ang="0">
                      <a:pos x="402" y="459"/>
                    </a:cxn>
                    <a:cxn ang="0">
                      <a:pos x="456" y="448"/>
                    </a:cxn>
                    <a:cxn ang="0">
                      <a:pos x="500" y="429"/>
                    </a:cxn>
                    <a:cxn ang="0">
                      <a:pos x="530" y="404"/>
                    </a:cxn>
                    <a:cxn ang="0">
                      <a:pos x="580" y="353"/>
                    </a:cxn>
                    <a:cxn ang="0">
                      <a:pos x="679" y="151"/>
                    </a:cxn>
                    <a:cxn ang="0">
                      <a:pos x="637" y="153"/>
                    </a:cxn>
                    <a:cxn ang="0">
                      <a:pos x="572" y="162"/>
                    </a:cxn>
                    <a:cxn ang="0">
                      <a:pos x="542" y="172"/>
                    </a:cxn>
                    <a:cxn ang="0">
                      <a:pos x="502" y="187"/>
                    </a:cxn>
                    <a:cxn ang="0">
                      <a:pos x="452" y="216"/>
                    </a:cxn>
                    <a:cxn ang="0">
                      <a:pos x="441" y="225"/>
                    </a:cxn>
                    <a:cxn ang="0">
                      <a:pos x="416" y="248"/>
                    </a:cxn>
                    <a:cxn ang="0">
                      <a:pos x="402" y="252"/>
                    </a:cxn>
                    <a:cxn ang="0">
                      <a:pos x="387" y="153"/>
                    </a:cxn>
                    <a:cxn ang="0">
                      <a:pos x="380" y="120"/>
                    </a:cxn>
                    <a:cxn ang="0">
                      <a:pos x="351" y="50"/>
                    </a:cxn>
                    <a:cxn ang="0">
                      <a:pos x="317" y="2"/>
                    </a:cxn>
                    <a:cxn ang="0">
                      <a:pos x="296" y="19"/>
                    </a:cxn>
                    <a:cxn ang="0">
                      <a:pos x="269" y="59"/>
                    </a:cxn>
                    <a:cxn ang="0">
                      <a:pos x="258" y="90"/>
                    </a:cxn>
                    <a:cxn ang="0">
                      <a:pos x="240" y="141"/>
                    </a:cxn>
                    <a:cxn ang="0">
                      <a:pos x="227" y="195"/>
                    </a:cxn>
                    <a:cxn ang="0">
                      <a:pos x="218" y="233"/>
                    </a:cxn>
                    <a:cxn ang="0">
                      <a:pos x="208" y="252"/>
                    </a:cxn>
                    <a:cxn ang="0">
                      <a:pos x="195" y="225"/>
                    </a:cxn>
                    <a:cxn ang="0">
                      <a:pos x="174" y="191"/>
                    </a:cxn>
                    <a:cxn ang="0">
                      <a:pos x="158" y="176"/>
                    </a:cxn>
                    <a:cxn ang="0">
                      <a:pos x="122" y="147"/>
                    </a:cxn>
                    <a:cxn ang="0">
                      <a:pos x="80" y="122"/>
                    </a:cxn>
                    <a:cxn ang="0">
                      <a:pos x="0" y="200"/>
                    </a:cxn>
                    <a:cxn ang="0">
                      <a:pos x="6" y="244"/>
                    </a:cxn>
                    <a:cxn ang="0">
                      <a:pos x="21" y="311"/>
                    </a:cxn>
                    <a:cxn ang="0">
                      <a:pos x="38" y="343"/>
                    </a:cxn>
                    <a:cxn ang="0">
                      <a:pos x="78" y="393"/>
                    </a:cxn>
                    <a:cxn ang="0">
                      <a:pos x="138" y="440"/>
                    </a:cxn>
                    <a:cxn ang="0">
                      <a:pos x="145" y="440"/>
                    </a:cxn>
                    <a:cxn ang="0">
                      <a:pos x="166" y="444"/>
                    </a:cxn>
                    <a:cxn ang="0">
                      <a:pos x="193" y="448"/>
                    </a:cxn>
                    <a:cxn ang="0">
                      <a:pos x="227" y="450"/>
                    </a:cxn>
                    <a:cxn ang="0">
                      <a:pos x="259" y="448"/>
                    </a:cxn>
                    <a:cxn ang="0">
                      <a:pos x="275" y="444"/>
                    </a:cxn>
                    <a:cxn ang="0">
                      <a:pos x="288" y="442"/>
                    </a:cxn>
                    <a:cxn ang="0">
                      <a:pos x="311" y="448"/>
                    </a:cxn>
                  </a:cxnLst>
                  <a:rect l="0" t="0" r="r" b="b"/>
                  <a:pathLst>
                    <a:path w="683" h="463">
                      <a:moveTo>
                        <a:pt x="311" y="448"/>
                      </a:moveTo>
                      <a:lnTo>
                        <a:pt x="313" y="450"/>
                      </a:lnTo>
                      <a:lnTo>
                        <a:pt x="317" y="452"/>
                      </a:lnTo>
                      <a:lnTo>
                        <a:pt x="324" y="454"/>
                      </a:lnTo>
                      <a:lnTo>
                        <a:pt x="334" y="455"/>
                      </a:lnTo>
                      <a:lnTo>
                        <a:pt x="343" y="459"/>
                      </a:lnTo>
                      <a:lnTo>
                        <a:pt x="355" y="461"/>
                      </a:lnTo>
                      <a:lnTo>
                        <a:pt x="368" y="463"/>
                      </a:lnTo>
                      <a:lnTo>
                        <a:pt x="381" y="463"/>
                      </a:lnTo>
                      <a:lnTo>
                        <a:pt x="383" y="463"/>
                      </a:lnTo>
                      <a:lnTo>
                        <a:pt x="391" y="461"/>
                      </a:lnTo>
                      <a:lnTo>
                        <a:pt x="402" y="459"/>
                      </a:lnTo>
                      <a:lnTo>
                        <a:pt x="420" y="457"/>
                      </a:lnTo>
                      <a:lnTo>
                        <a:pt x="437" y="454"/>
                      </a:lnTo>
                      <a:lnTo>
                        <a:pt x="456" y="448"/>
                      </a:lnTo>
                      <a:lnTo>
                        <a:pt x="477" y="440"/>
                      </a:lnTo>
                      <a:lnTo>
                        <a:pt x="496" y="431"/>
                      </a:lnTo>
                      <a:lnTo>
                        <a:pt x="500" y="429"/>
                      </a:lnTo>
                      <a:lnTo>
                        <a:pt x="507" y="423"/>
                      </a:lnTo>
                      <a:lnTo>
                        <a:pt x="517" y="415"/>
                      </a:lnTo>
                      <a:lnTo>
                        <a:pt x="530" y="404"/>
                      </a:lnTo>
                      <a:lnTo>
                        <a:pt x="545" y="389"/>
                      </a:lnTo>
                      <a:lnTo>
                        <a:pt x="562" y="372"/>
                      </a:lnTo>
                      <a:lnTo>
                        <a:pt x="580" y="353"/>
                      </a:lnTo>
                      <a:lnTo>
                        <a:pt x="595" y="330"/>
                      </a:lnTo>
                      <a:lnTo>
                        <a:pt x="683" y="151"/>
                      </a:lnTo>
                      <a:lnTo>
                        <a:pt x="679" y="151"/>
                      </a:lnTo>
                      <a:lnTo>
                        <a:pt x="669" y="151"/>
                      </a:lnTo>
                      <a:lnTo>
                        <a:pt x="656" y="153"/>
                      </a:lnTo>
                      <a:lnTo>
                        <a:pt x="637" y="153"/>
                      </a:lnTo>
                      <a:lnTo>
                        <a:pt x="616" y="156"/>
                      </a:lnTo>
                      <a:lnTo>
                        <a:pt x="595" y="158"/>
                      </a:lnTo>
                      <a:lnTo>
                        <a:pt x="572" y="162"/>
                      </a:lnTo>
                      <a:lnTo>
                        <a:pt x="551" y="170"/>
                      </a:lnTo>
                      <a:lnTo>
                        <a:pt x="549" y="170"/>
                      </a:lnTo>
                      <a:lnTo>
                        <a:pt x="542" y="172"/>
                      </a:lnTo>
                      <a:lnTo>
                        <a:pt x="530" y="176"/>
                      </a:lnTo>
                      <a:lnTo>
                        <a:pt x="517" y="179"/>
                      </a:lnTo>
                      <a:lnTo>
                        <a:pt x="502" y="187"/>
                      </a:lnTo>
                      <a:lnTo>
                        <a:pt x="484" y="195"/>
                      </a:lnTo>
                      <a:lnTo>
                        <a:pt x="467" y="204"/>
                      </a:lnTo>
                      <a:lnTo>
                        <a:pt x="452" y="216"/>
                      </a:lnTo>
                      <a:lnTo>
                        <a:pt x="450" y="216"/>
                      </a:lnTo>
                      <a:lnTo>
                        <a:pt x="446" y="219"/>
                      </a:lnTo>
                      <a:lnTo>
                        <a:pt x="441" y="225"/>
                      </a:lnTo>
                      <a:lnTo>
                        <a:pt x="433" y="233"/>
                      </a:lnTo>
                      <a:lnTo>
                        <a:pt x="423" y="240"/>
                      </a:lnTo>
                      <a:lnTo>
                        <a:pt x="416" y="248"/>
                      </a:lnTo>
                      <a:lnTo>
                        <a:pt x="408" y="256"/>
                      </a:lnTo>
                      <a:lnTo>
                        <a:pt x="402" y="261"/>
                      </a:lnTo>
                      <a:lnTo>
                        <a:pt x="402" y="252"/>
                      </a:lnTo>
                      <a:lnTo>
                        <a:pt x="401" y="227"/>
                      </a:lnTo>
                      <a:lnTo>
                        <a:pt x="395" y="191"/>
                      </a:lnTo>
                      <a:lnTo>
                        <a:pt x="387" y="153"/>
                      </a:lnTo>
                      <a:lnTo>
                        <a:pt x="387" y="149"/>
                      </a:lnTo>
                      <a:lnTo>
                        <a:pt x="383" y="137"/>
                      </a:lnTo>
                      <a:lnTo>
                        <a:pt x="380" y="120"/>
                      </a:lnTo>
                      <a:lnTo>
                        <a:pt x="374" y="99"/>
                      </a:lnTo>
                      <a:lnTo>
                        <a:pt x="362" y="77"/>
                      </a:lnTo>
                      <a:lnTo>
                        <a:pt x="351" y="50"/>
                      </a:lnTo>
                      <a:lnTo>
                        <a:pt x="336" y="23"/>
                      </a:lnTo>
                      <a:lnTo>
                        <a:pt x="319" y="0"/>
                      </a:lnTo>
                      <a:lnTo>
                        <a:pt x="317" y="2"/>
                      </a:lnTo>
                      <a:lnTo>
                        <a:pt x="311" y="4"/>
                      </a:lnTo>
                      <a:lnTo>
                        <a:pt x="305" y="12"/>
                      </a:lnTo>
                      <a:lnTo>
                        <a:pt x="296" y="19"/>
                      </a:lnTo>
                      <a:lnTo>
                        <a:pt x="286" y="31"/>
                      </a:lnTo>
                      <a:lnTo>
                        <a:pt x="279" y="44"/>
                      </a:lnTo>
                      <a:lnTo>
                        <a:pt x="269" y="59"/>
                      </a:lnTo>
                      <a:lnTo>
                        <a:pt x="263" y="77"/>
                      </a:lnTo>
                      <a:lnTo>
                        <a:pt x="261" y="80"/>
                      </a:lnTo>
                      <a:lnTo>
                        <a:pt x="258" y="90"/>
                      </a:lnTo>
                      <a:lnTo>
                        <a:pt x="252" y="103"/>
                      </a:lnTo>
                      <a:lnTo>
                        <a:pt x="246" y="122"/>
                      </a:lnTo>
                      <a:lnTo>
                        <a:pt x="240" y="141"/>
                      </a:lnTo>
                      <a:lnTo>
                        <a:pt x="233" y="160"/>
                      </a:lnTo>
                      <a:lnTo>
                        <a:pt x="229" y="177"/>
                      </a:lnTo>
                      <a:lnTo>
                        <a:pt x="227" y="195"/>
                      </a:lnTo>
                      <a:lnTo>
                        <a:pt x="225" y="200"/>
                      </a:lnTo>
                      <a:lnTo>
                        <a:pt x="221" y="216"/>
                      </a:lnTo>
                      <a:lnTo>
                        <a:pt x="218" y="233"/>
                      </a:lnTo>
                      <a:lnTo>
                        <a:pt x="216" y="250"/>
                      </a:lnTo>
                      <a:lnTo>
                        <a:pt x="210" y="256"/>
                      </a:lnTo>
                      <a:lnTo>
                        <a:pt x="208" y="252"/>
                      </a:lnTo>
                      <a:lnTo>
                        <a:pt x="206" y="246"/>
                      </a:lnTo>
                      <a:lnTo>
                        <a:pt x="200" y="236"/>
                      </a:lnTo>
                      <a:lnTo>
                        <a:pt x="195" y="225"/>
                      </a:lnTo>
                      <a:lnTo>
                        <a:pt x="189" y="214"/>
                      </a:lnTo>
                      <a:lnTo>
                        <a:pt x="181" y="202"/>
                      </a:lnTo>
                      <a:lnTo>
                        <a:pt x="174" y="191"/>
                      </a:lnTo>
                      <a:lnTo>
                        <a:pt x="168" y="183"/>
                      </a:lnTo>
                      <a:lnTo>
                        <a:pt x="166" y="181"/>
                      </a:lnTo>
                      <a:lnTo>
                        <a:pt x="158" y="176"/>
                      </a:lnTo>
                      <a:lnTo>
                        <a:pt x="149" y="168"/>
                      </a:lnTo>
                      <a:lnTo>
                        <a:pt x="138" y="156"/>
                      </a:lnTo>
                      <a:lnTo>
                        <a:pt x="122" y="147"/>
                      </a:lnTo>
                      <a:lnTo>
                        <a:pt x="109" y="136"/>
                      </a:lnTo>
                      <a:lnTo>
                        <a:pt x="94" y="128"/>
                      </a:lnTo>
                      <a:lnTo>
                        <a:pt x="80" y="122"/>
                      </a:lnTo>
                      <a:lnTo>
                        <a:pt x="8" y="107"/>
                      </a:lnTo>
                      <a:lnTo>
                        <a:pt x="0" y="196"/>
                      </a:lnTo>
                      <a:lnTo>
                        <a:pt x="0" y="200"/>
                      </a:lnTo>
                      <a:lnTo>
                        <a:pt x="2" y="210"/>
                      </a:lnTo>
                      <a:lnTo>
                        <a:pt x="4" y="225"/>
                      </a:lnTo>
                      <a:lnTo>
                        <a:pt x="6" y="244"/>
                      </a:lnTo>
                      <a:lnTo>
                        <a:pt x="10" y="265"/>
                      </a:lnTo>
                      <a:lnTo>
                        <a:pt x="14" y="288"/>
                      </a:lnTo>
                      <a:lnTo>
                        <a:pt x="21" y="311"/>
                      </a:lnTo>
                      <a:lnTo>
                        <a:pt x="31" y="330"/>
                      </a:lnTo>
                      <a:lnTo>
                        <a:pt x="33" y="334"/>
                      </a:lnTo>
                      <a:lnTo>
                        <a:pt x="38" y="343"/>
                      </a:lnTo>
                      <a:lnTo>
                        <a:pt x="50" y="356"/>
                      </a:lnTo>
                      <a:lnTo>
                        <a:pt x="63" y="374"/>
                      </a:lnTo>
                      <a:lnTo>
                        <a:pt x="78" y="393"/>
                      </a:lnTo>
                      <a:lnTo>
                        <a:pt x="98" y="410"/>
                      </a:lnTo>
                      <a:lnTo>
                        <a:pt x="117" y="427"/>
                      </a:lnTo>
                      <a:lnTo>
                        <a:pt x="138" y="440"/>
                      </a:lnTo>
                      <a:lnTo>
                        <a:pt x="139" y="440"/>
                      </a:lnTo>
                      <a:lnTo>
                        <a:pt x="141" y="440"/>
                      </a:lnTo>
                      <a:lnTo>
                        <a:pt x="145" y="440"/>
                      </a:lnTo>
                      <a:lnTo>
                        <a:pt x="151" y="442"/>
                      </a:lnTo>
                      <a:lnTo>
                        <a:pt x="157" y="444"/>
                      </a:lnTo>
                      <a:lnTo>
                        <a:pt x="166" y="444"/>
                      </a:lnTo>
                      <a:lnTo>
                        <a:pt x="174" y="446"/>
                      </a:lnTo>
                      <a:lnTo>
                        <a:pt x="183" y="448"/>
                      </a:lnTo>
                      <a:lnTo>
                        <a:pt x="193" y="448"/>
                      </a:lnTo>
                      <a:lnTo>
                        <a:pt x="204" y="450"/>
                      </a:lnTo>
                      <a:lnTo>
                        <a:pt x="216" y="450"/>
                      </a:lnTo>
                      <a:lnTo>
                        <a:pt x="227" y="450"/>
                      </a:lnTo>
                      <a:lnTo>
                        <a:pt x="239" y="450"/>
                      </a:lnTo>
                      <a:lnTo>
                        <a:pt x="250" y="450"/>
                      </a:lnTo>
                      <a:lnTo>
                        <a:pt x="259" y="448"/>
                      </a:lnTo>
                      <a:lnTo>
                        <a:pt x="271" y="446"/>
                      </a:lnTo>
                      <a:lnTo>
                        <a:pt x="273" y="446"/>
                      </a:lnTo>
                      <a:lnTo>
                        <a:pt x="275" y="444"/>
                      </a:lnTo>
                      <a:lnTo>
                        <a:pt x="279" y="444"/>
                      </a:lnTo>
                      <a:lnTo>
                        <a:pt x="282" y="442"/>
                      </a:lnTo>
                      <a:lnTo>
                        <a:pt x="288" y="442"/>
                      </a:lnTo>
                      <a:lnTo>
                        <a:pt x="296" y="444"/>
                      </a:lnTo>
                      <a:lnTo>
                        <a:pt x="303" y="446"/>
                      </a:lnTo>
                      <a:lnTo>
                        <a:pt x="311" y="448"/>
                      </a:lnTo>
                      <a:close/>
                    </a:path>
                  </a:pathLst>
                </a:custGeom>
                <a:solidFill>
                  <a:srgbClr val="000000"/>
                </a:solidFill>
                <a:ln w="9525">
                  <a:noFill/>
                  <a:round/>
                  <a:headEnd/>
                  <a:tailEnd/>
                </a:ln>
              </p:spPr>
              <p:txBody>
                <a:bodyPr/>
                <a:lstStyle/>
                <a:p>
                  <a:endParaRPr lang="de-DE"/>
                </a:p>
              </p:txBody>
            </p:sp>
            <p:sp>
              <p:nvSpPr>
                <p:cNvPr id="16656" name="Freeform 272"/>
                <p:cNvSpPr>
                  <a:spLocks/>
                </p:cNvSpPr>
                <p:nvPr/>
              </p:nvSpPr>
              <p:spPr bwMode="auto">
                <a:xfrm>
                  <a:off x="578" y="3260"/>
                  <a:ext cx="80" cy="110"/>
                </a:xfrm>
                <a:custGeom>
                  <a:avLst/>
                  <a:gdLst/>
                  <a:ahLst/>
                  <a:cxnLst>
                    <a:cxn ang="0">
                      <a:pos x="160" y="218"/>
                    </a:cxn>
                    <a:cxn ang="0">
                      <a:pos x="158" y="139"/>
                    </a:cxn>
                    <a:cxn ang="0">
                      <a:pos x="158" y="137"/>
                    </a:cxn>
                    <a:cxn ang="0">
                      <a:pos x="158" y="129"/>
                    </a:cxn>
                    <a:cxn ang="0">
                      <a:pos x="156" y="119"/>
                    </a:cxn>
                    <a:cxn ang="0">
                      <a:pos x="152" y="106"/>
                    </a:cxn>
                    <a:cxn ang="0">
                      <a:pos x="150" y="91"/>
                    </a:cxn>
                    <a:cxn ang="0">
                      <a:pos x="145" y="76"/>
                    </a:cxn>
                    <a:cxn ang="0">
                      <a:pos x="137" y="60"/>
                    </a:cxn>
                    <a:cxn ang="0">
                      <a:pos x="127" y="47"/>
                    </a:cxn>
                    <a:cxn ang="0">
                      <a:pos x="127" y="45"/>
                    </a:cxn>
                    <a:cxn ang="0">
                      <a:pos x="124" y="43"/>
                    </a:cxn>
                    <a:cxn ang="0">
                      <a:pos x="118" y="38"/>
                    </a:cxn>
                    <a:cxn ang="0">
                      <a:pos x="110" y="32"/>
                    </a:cxn>
                    <a:cxn ang="0">
                      <a:pos x="99" y="24"/>
                    </a:cxn>
                    <a:cxn ang="0">
                      <a:pos x="87" y="19"/>
                    </a:cxn>
                    <a:cxn ang="0">
                      <a:pos x="72" y="11"/>
                    </a:cxn>
                    <a:cxn ang="0">
                      <a:pos x="57" y="5"/>
                    </a:cxn>
                    <a:cxn ang="0">
                      <a:pos x="5" y="0"/>
                    </a:cxn>
                    <a:cxn ang="0">
                      <a:pos x="0" y="64"/>
                    </a:cxn>
                    <a:cxn ang="0">
                      <a:pos x="0" y="72"/>
                    </a:cxn>
                    <a:cxn ang="0">
                      <a:pos x="0" y="91"/>
                    </a:cxn>
                    <a:cxn ang="0">
                      <a:pos x="5" y="114"/>
                    </a:cxn>
                    <a:cxn ang="0">
                      <a:pos x="15" y="137"/>
                    </a:cxn>
                    <a:cxn ang="0">
                      <a:pos x="17" y="137"/>
                    </a:cxn>
                    <a:cxn ang="0">
                      <a:pos x="19" y="140"/>
                    </a:cxn>
                    <a:cxn ang="0">
                      <a:pos x="24" y="144"/>
                    </a:cxn>
                    <a:cxn ang="0">
                      <a:pos x="34" y="152"/>
                    </a:cxn>
                    <a:cxn ang="0">
                      <a:pos x="44" y="159"/>
                    </a:cxn>
                    <a:cxn ang="0">
                      <a:pos x="55" y="167"/>
                    </a:cxn>
                    <a:cxn ang="0">
                      <a:pos x="68" y="177"/>
                    </a:cxn>
                    <a:cxn ang="0">
                      <a:pos x="84" y="184"/>
                    </a:cxn>
                    <a:cxn ang="0">
                      <a:pos x="85" y="184"/>
                    </a:cxn>
                    <a:cxn ang="0">
                      <a:pos x="91" y="188"/>
                    </a:cxn>
                    <a:cxn ang="0">
                      <a:pos x="99" y="192"/>
                    </a:cxn>
                    <a:cxn ang="0">
                      <a:pos x="110" y="198"/>
                    </a:cxn>
                    <a:cxn ang="0">
                      <a:pos x="122" y="201"/>
                    </a:cxn>
                    <a:cxn ang="0">
                      <a:pos x="135" y="207"/>
                    </a:cxn>
                    <a:cxn ang="0">
                      <a:pos x="148" y="213"/>
                    </a:cxn>
                    <a:cxn ang="0">
                      <a:pos x="160" y="218"/>
                    </a:cxn>
                  </a:cxnLst>
                  <a:rect l="0" t="0" r="r" b="b"/>
                  <a:pathLst>
                    <a:path w="160" h="218">
                      <a:moveTo>
                        <a:pt x="160" y="218"/>
                      </a:moveTo>
                      <a:lnTo>
                        <a:pt x="158" y="139"/>
                      </a:lnTo>
                      <a:lnTo>
                        <a:pt x="158" y="137"/>
                      </a:lnTo>
                      <a:lnTo>
                        <a:pt x="158" y="129"/>
                      </a:lnTo>
                      <a:lnTo>
                        <a:pt x="156" y="119"/>
                      </a:lnTo>
                      <a:lnTo>
                        <a:pt x="152" y="106"/>
                      </a:lnTo>
                      <a:lnTo>
                        <a:pt x="150" y="91"/>
                      </a:lnTo>
                      <a:lnTo>
                        <a:pt x="145" y="76"/>
                      </a:lnTo>
                      <a:lnTo>
                        <a:pt x="137" y="60"/>
                      </a:lnTo>
                      <a:lnTo>
                        <a:pt x="127" y="47"/>
                      </a:lnTo>
                      <a:lnTo>
                        <a:pt x="127" y="45"/>
                      </a:lnTo>
                      <a:lnTo>
                        <a:pt x="124" y="43"/>
                      </a:lnTo>
                      <a:lnTo>
                        <a:pt x="118" y="38"/>
                      </a:lnTo>
                      <a:lnTo>
                        <a:pt x="110" y="32"/>
                      </a:lnTo>
                      <a:lnTo>
                        <a:pt x="99" y="24"/>
                      </a:lnTo>
                      <a:lnTo>
                        <a:pt x="87" y="19"/>
                      </a:lnTo>
                      <a:lnTo>
                        <a:pt x="72" y="11"/>
                      </a:lnTo>
                      <a:lnTo>
                        <a:pt x="57" y="5"/>
                      </a:lnTo>
                      <a:lnTo>
                        <a:pt x="5" y="0"/>
                      </a:lnTo>
                      <a:lnTo>
                        <a:pt x="0" y="64"/>
                      </a:lnTo>
                      <a:lnTo>
                        <a:pt x="0" y="72"/>
                      </a:lnTo>
                      <a:lnTo>
                        <a:pt x="0" y="91"/>
                      </a:lnTo>
                      <a:lnTo>
                        <a:pt x="5" y="114"/>
                      </a:lnTo>
                      <a:lnTo>
                        <a:pt x="15" y="137"/>
                      </a:lnTo>
                      <a:lnTo>
                        <a:pt x="17" y="137"/>
                      </a:lnTo>
                      <a:lnTo>
                        <a:pt x="19" y="140"/>
                      </a:lnTo>
                      <a:lnTo>
                        <a:pt x="24" y="144"/>
                      </a:lnTo>
                      <a:lnTo>
                        <a:pt x="34" y="152"/>
                      </a:lnTo>
                      <a:lnTo>
                        <a:pt x="44" y="159"/>
                      </a:lnTo>
                      <a:lnTo>
                        <a:pt x="55" y="167"/>
                      </a:lnTo>
                      <a:lnTo>
                        <a:pt x="68" y="177"/>
                      </a:lnTo>
                      <a:lnTo>
                        <a:pt x="84" y="184"/>
                      </a:lnTo>
                      <a:lnTo>
                        <a:pt x="85" y="184"/>
                      </a:lnTo>
                      <a:lnTo>
                        <a:pt x="91" y="188"/>
                      </a:lnTo>
                      <a:lnTo>
                        <a:pt x="99" y="192"/>
                      </a:lnTo>
                      <a:lnTo>
                        <a:pt x="110" y="198"/>
                      </a:lnTo>
                      <a:lnTo>
                        <a:pt x="122" y="201"/>
                      </a:lnTo>
                      <a:lnTo>
                        <a:pt x="135" y="207"/>
                      </a:lnTo>
                      <a:lnTo>
                        <a:pt x="148" y="213"/>
                      </a:lnTo>
                      <a:lnTo>
                        <a:pt x="160" y="218"/>
                      </a:lnTo>
                      <a:close/>
                    </a:path>
                  </a:pathLst>
                </a:custGeom>
                <a:solidFill>
                  <a:srgbClr val="000000"/>
                </a:solidFill>
                <a:ln w="9525">
                  <a:noFill/>
                  <a:round/>
                  <a:headEnd/>
                  <a:tailEnd/>
                </a:ln>
              </p:spPr>
              <p:txBody>
                <a:bodyPr/>
                <a:lstStyle/>
                <a:p>
                  <a:endParaRPr lang="de-DE"/>
                </a:p>
              </p:txBody>
            </p:sp>
            <p:sp>
              <p:nvSpPr>
                <p:cNvPr id="16657" name="Freeform 273"/>
                <p:cNvSpPr>
                  <a:spLocks/>
                </p:cNvSpPr>
                <p:nvPr/>
              </p:nvSpPr>
              <p:spPr bwMode="auto">
                <a:xfrm>
                  <a:off x="755" y="3265"/>
                  <a:ext cx="81" cy="110"/>
                </a:xfrm>
                <a:custGeom>
                  <a:avLst/>
                  <a:gdLst/>
                  <a:ahLst/>
                  <a:cxnLst>
                    <a:cxn ang="0">
                      <a:pos x="2" y="219"/>
                    </a:cxn>
                    <a:cxn ang="0">
                      <a:pos x="6" y="219"/>
                    </a:cxn>
                    <a:cxn ang="0">
                      <a:pos x="13" y="219"/>
                    </a:cxn>
                    <a:cxn ang="0">
                      <a:pos x="23" y="217"/>
                    </a:cxn>
                    <a:cxn ang="0">
                      <a:pos x="36" y="215"/>
                    </a:cxn>
                    <a:cxn ang="0">
                      <a:pos x="50" y="213"/>
                    </a:cxn>
                    <a:cxn ang="0">
                      <a:pos x="65" y="208"/>
                    </a:cxn>
                    <a:cxn ang="0">
                      <a:pos x="78" y="202"/>
                    </a:cxn>
                    <a:cxn ang="0">
                      <a:pos x="88" y="192"/>
                    </a:cxn>
                    <a:cxn ang="0">
                      <a:pos x="90" y="190"/>
                    </a:cxn>
                    <a:cxn ang="0">
                      <a:pos x="94" y="185"/>
                    </a:cxn>
                    <a:cxn ang="0">
                      <a:pos x="99" y="177"/>
                    </a:cxn>
                    <a:cxn ang="0">
                      <a:pos x="107" y="168"/>
                    </a:cxn>
                    <a:cxn ang="0">
                      <a:pos x="114" y="154"/>
                    </a:cxn>
                    <a:cxn ang="0">
                      <a:pos x="120" y="141"/>
                    </a:cxn>
                    <a:cxn ang="0">
                      <a:pos x="128" y="124"/>
                    </a:cxn>
                    <a:cxn ang="0">
                      <a:pos x="134" y="107"/>
                    </a:cxn>
                    <a:cxn ang="0">
                      <a:pos x="135" y="103"/>
                    </a:cxn>
                    <a:cxn ang="0">
                      <a:pos x="139" y="93"/>
                    </a:cxn>
                    <a:cxn ang="0">
                      <a:pos x="143" y="80"/>
                    </a:cxn>
                    <a:cxn ang="0">
                      <a:pos x="149" y="63"/>
                    </a:cxn>
                    <a:cxn ang="0">
                      <a:pos x="154" y="46"/>
                    </a:cxn>
                    <a:cxn ang="0">
                      <a:pos x="158" y="29"/>
                    </a:cxn>
                    <a:cxn ang="0">
                      <a:pos x="160" y="13"/>
                    </a:cxn>
                    <a:cxn ang="0">
                      <a:pos x="162" y="2"/>
                    </a:cxn>
                    <a:cxn ang="0">
                      <a:pos x="160" y="2"/>
                    </a:cxn>
                    <a:cxn ang="0">
                      <a:pos x="154" y="2"/>
                    </a:cxn>
                    <a:cxn ang="0">
                      <a:pos x="147" y="0"/>
                    </a:cxn>
                    <a:cxn ang="0">
                      <a:pos x="137" y="0"/>
                    </a:cxn>
                    <a:cxn ang="0">
                      <a:pos x="126" y="0"/>
                    </a:cxn>
                    <a:cxn ang="0">
                      <a:pos x="114" y="2"/>
                    </a:cxn>
                    <a:cxn ang="0">
                      <a:pos x="101" y="4"/>
                    </a:cxn>
                    <a:cxn ang="0">
                      <a:pos x="88" y="10"/>
                    </a:cxn>
                    <a:cxn ang="0">
                      <a:pos x="86" y="10"/>
                    </a:cxn>
                    <a:cxn ang="0">
                      <a:pos x="80" y="13"/>
                    </a:cxn>
                    <a:cxn ang="0">
                      <a:pos x="73" y="17"/>
                    </a:cxn>
                    <a:cxn ang="0">
                      <a:pos x="63" y="23"/>
                    </a:cxn>
                    <a:cxn ang="0">
                      <a:pos x="52" y="30"/>
                    </a:cxn>
                    <a:cxn ang="0">
                      <a:pos x="40" y="40"/>
                    </a:cxn>
                    <a:cxn ang="0">
                      <a:pos x="33" y="50"/>
                    </a:cxn>
                    <a:cxn ang="0">
                      <a:pos x="27" y="59"/>
                    </a:cxn>
                    <a:cxn ang="0">
                      <a:pos x="25" y="61"/>
                    </a:cxn>
                    <a:cxn ang="0">
                      <a:pos x="21" y="67"/>
                    </a:cxn>
                    <a:cxn ang="0">
                      <a:pos x="17" y="76"/>
                    </a:cxn>
                    <a:cxn ang="0">
                      <a:pos x="12" y="88"/>
                    </a:cxn>
                    <a:cxn ang="0">
                      <a:pos x="6" y="101"/>
                    </a:cxn>
                    <a:cxn ang="0">
                      <a:pos x="4" y="118"/>
                    </a:cxn>
                    <a:cxn ang="0">
                      <a:pos x="0" y="137"/>
                    </a:cxn>
                    <a:cxn ang="0">
                      <a:pos x="0" y="160"/>
                    </a:cxn>
                    <a:cxn ang="0">
                      <a:pos x="2" y="219"/>
                    </a:cxn>
                  </a:cxnLst>
                  <a:rect l="0" t="0" r="r" b="b"/>
                  <a:pathLst>
                    <a:path w="162" h="219">
                      <a:moveTo>
                        <a:pt x="2" y="219"/>
                      </a:moveTo>
                      <a:lnTo>
                        <a:pt x="6" y="219"/>
                      </a:lnTo>
                      <a:lnTo>
                        <a:pt x="13" y="219"/>
                      </a:lnTo>
                      <a:lnTo>
                        <a:pt x="23" y="217"/>
                      </a:lnTo>
                      <a:lnTo>
                        <a:pt x="36" y="215"/>
                      </a:lnTo>
                      <a:lnTo>
                        <a:pt x="50" y="213"/>
                      </a:lnTo>
                      <a:lnTo>
                        <a:pt x="65" y="208"/>
                      </a:lnTo>
                      <a:lnTo>
                        <a:pt x="78" y="202"/>
                      </a:lnTo>
                      <a:lnTo>
                        <a:pt x="88" y="192"/>
                      </a:lnTo>
                      <a:lnTo>
                        <a:pt x="90" y="190"/>
                      </a:lnTo>
                      <a:lnTo>
                        <a:pt x="94" y="185"/>
                      </a:lnTo>
                      <a:lnTo>
                        <a:pt x="99" y="177"/>
                      </a:lnTo>
                      <a:lnTo>
                        <a:pt x="107" y="168"/>
                      </a:lnTo>
                      <a:lnTo>
                        <a:pt x="114" y="154"/>
                      </a:lnTo>
                      <a:lnTo>
                        <a:pt x="120" y="141"/>
                      </a:lnTo>
                      <a:lnTo>
                        <a:pt x="128" y="124"/>
                      </a:lnTo>
                      <a:lnTo>
                        <a:pt x="134" y="107"/>
                      </a:lnTo>
                      <a:lnTo>
                        <a:pt x="135" y="103"/>
                      </a:lnTo>
                      <a:lnTo>
                        <a:pt x="139" y="93"/>
                      </a:lnTo>
                      <a:lnTo>
                        <a:pt x="143" y="80"/>
                      </a:lnTo>
                      <a:lnTo>
                        <a:pt x="149" y="63"/>
                      </a:lnTo>
                      <a:lnTo>
                        <a:pt x="154" y="46"/>
                      </a:lnTo>
                      <a:lnTo>
                        <a:pt x="158" y="29"/>
                      </a:lnTo>
                      <a:lnTo>
                        <a:pt x="160" y="13"/>
                      </a:lnTo>
                      <a:lnTo>
                        <a:pt x="162" y="2"/>
                      </a:lnTo>
                      <a:lnTo>
                        <a:pt x="160" y="2"/>
                      </a:lnTo>
                      <a:lnTo>
                        <a:pt x="154" y="2"/>
                      </a:lnTo>
                      <a:lnTo>
                        <a:pt x="147" y="0"/>
                      </a:lnTo>
                      <a:lnTo>
                        <a:pt x="137" y="0"/>
                      </a:lnTo>
                      <a:lnTo>
                        <a:pt x="126" y="0"/>
                      </a:lnTo>
                      <a:lnTo>
                        <a:pt x="114" y="2"/>
                      </a:lnTo>
                      <a:lnTo>
                        <a:pt x="101" y="4"/>
                      </a:lnTo>
                      <a:lnTo>
                        <a:pt x="88" y="10"/>
                      </a:lnTo>
                      <a:lnTo>
                        <a:pt x="86" y="10"/>
                      </a:lnTo>
                      <a:lnTo>
                        <a:pt x="80" y="13"/>
                      </a:lnTo>
                      <a:lnTo>
                        <a:pt x="73" y="17"/>
                      </a:lnTo>
                      <a:lnTo>
                        <a:pt x="63" y="23"/>
                      </a:lnTo>
                      <a:lnTo>
                        <a:pt x="52" y="30"/>
                      </a:lnTo>
                      <a:lnTo>
                        <a:pt x="40" y="40"/>
                      </a:lnTo>
                      <a:lnTo>
                        <a:pt x="33" y="50"/>
                      </a:lnTo>
                      <a:lnTo>
                        <a:pt x="27" y="59"/>
                      </a:lnTo>
                      <a:lnTo>
                        <a:pt x="25" y="61"/>
                      </a:lnTo>
                      <a:lnTo>
                        <a:pt x="21" y="67"/>
                      </a:lnTo>
                      <a:lnTo>
                        <a:pt x="17" y="76"/>
                      </a:lnTo>
                      <a:lnTo>
                        <a:pt x="12" y="88"/>
                      </a:lnTo>
                      <a:lnTo>
                        <a:pt x="6" y="101"/>
                      </a:lnTo>
                      <a:lnTo>
                        <a:pt x="4" y="118"/>
                      </a:lnTo>
                      <a:lnTo>
                        <a:pt x="0" y="137"/>
                      </a:lnTo>
                      <a:lnTo>
                        <a:pt x="0" y="160"/>
                      </a:lnTo>
                      <a:lnTo>
                        <a:pt x="2" y="219"/>
                      </a:lnTo>
                      <a:close/>
                    </a:path>
                  </a:pathLst>
                </a:custGeom>
                <a:solidFill>
                  <a:srgbClr val="000000"/>
                </a:solidFill>
                <a:ln w="9525">
                  <a:noFill/>
                  <a:round/>
                  <a:headEnd/>
                  <a:tailEnd/>
                </a:ln>
              </p:spPr>
              <p:txBody>
                <a:bodyPr/>
                <a:lstStyle/>
                <a:p>
                  <a:endParaRPr lang="de-DE"/>
                </a:p>
              </p:txBody>
            </p:sp>
            <p:sp>
              <p:nvSpPr>
                <p:cNvPr id="16658" name="Freeform 274"/>
                <p:cNvSpPr>
                  <a:spLocks/>
                </p:cNvSpPr>
                <p:nvPr/>
              </p:nvSpPr>
              <p:spPr bwMode="auto">
                <a:xfrm>
                  <a:off x="617" y="3481"/>
                  <a:ext cx="55" cy="26"/>
                </a:xfrm>
                <a:custGeom>
                  <a:avLst/>
                  <a:gdLst/>
                  <a:ahLst/>
                  <a:cxnLst>
                    <a:cxn ang="0">
                      <a:pos x="110" y="48"/>
                    </a:cxn>
                    <a:cxn ang="0">
                      <a:pos x="57" y="0"/>
                    </a:cxn>
                    <a:cxn ang="0">
                      <a:pos x="55" y="2"/>
                    </a:cxn>
                    <a:cxn ang="0">
                      <a:pos x="53" y="4"/>
                    </a:cxn>
                    <a:cxn ang="0">
                      <a:pos x="47" y="8"/>
                    </a:cxn>
                    <a:cxn ang="0">
                      <a:pos x="42" y="14"/>
                    </a:cxn>
                    <a:cxn ang="0">
                      <a:pos x="34" y="19"/>
                    </a:cxn>
                    <a:cxn ang="0">
                      <a:pos x="23" y="25"/>
                    </a:cxn>
                    <a:cxn ang="0">
                      <a:pos x="13" y="29"/>
                    </a:cxn>
                    <a:cxn ang="0">
                      <a:pos x="0" y="33"/>
                    </a:cxn>
                    <a:cxn ang="0">
                      <a:pos x="0" y="35"/>
                    </a:cxn>
                    <a:cxn ang="0">
                      <a:pos x="0" y="35"/>
                    </a:cxn>
                    <a:cxn ang="0">
                      <a:pos x="4" y="36"/>
                    </a:cxn>
                    <a:cxn ang="0">
                      <a:pos x="7" y="38"/>
                    </a:cxn>
                    <a:cxn ang="0">
                      <a:pos x="13" y="42"/>
                    </a:cxn>
                    <a:cxn ang="0">
                      <a:pos x="23" y="44"/>
                    </a:cxn>
                    <a:cxn ang="0">
                      <a:pos x="34" y="46"/>
                    </a:cxn>
                    <a:cxn ang="0">
                      <a:pos x="49" y="48"/>
                    </a:cxn>
                    <a:cxn ang="0">
                      <a:pos x="51" y="48"/>
                    </a:cxn>
                    <a:cxn ang="0">
                      <a:pos x="57" y="50"/>
                    </a:cxn>
                    <a:cxn ang="0">
                      <a:pos x="63" y="50"/>
                    </a:cxn>
                    <a:cxn ang="0">
                      <a:pos x="72" y="50"/>
                    </a:cxn>
                    <a:cxn ang="0">
                      <a:pos x="82" y="52"/>
                    </a:cxn>
                    <a:cxn ang="0">
                      <a:pos x="91" y="52"/>
                    </a:cxn>
                    <a:cxn ang="0">
                      <a:pos x="101" y="50"/>
                    </a:cxn>
                    <a:cxn ang="0">
                      <a:pos x="110" y="48"/>
                    </a:cxn>
                  </a:cxnLst>
                  <a:rect l="0" t="0" r="r" b="b"/>
                  <a:pathLst>
                    <a:path w="110" h="52">
                      <a:moveTo>
                        <a:pt x="110" y="48"/>
                      </a:moveTo>
                      <a:lnTo>
                        <a:pt x="57" y="0"/>
                      </a:lnTo>
                      <a:lnTo>
                        <a:pt x="55" y="2"/>
                      </a:lnTo>
                      <a:lnTo>
                        <a:pt x="53" y="4"/>
                      </a:lnTo>
                      <a:lnTo>
                        <a:pt x="47" y="8"/>
                      </a:lnTo>
                      <a:lnTo>
                        <a:pt x="42" y="14"/>
                      </a:lnTo>
                      <a:lnTo>
                        <a:pt x="34" y="19"/>
                      </a:lnTo>
                      <a:lnTo>
                        <a:pt x="23" y="25"/>
                      </a:lnTo>
                      <a:lnTo>
                        <a:pt x="13" y="29"/>
                      </a:lnTo>
                      <a:lnTo>
                        <a:pt x="0" y="33"/>
                      </a:lnTo>
                      <a:lnTo>
                        <a:pt x="0" y="35"/>
                      </a:lnTo>
                      <a:lnTo>
                        <a:pt x="0" y="35"/>
                      </a:lnTo>
                      <a:lnTo>
                        <a:pt x="4" y="36"/>
                      </a:lnTo>
                      <a:lnTo>
                        <a:pt x="7" y="38"/>
                      </a:lnTo>
                      <a:lnTo>
                        <a:pt x="13" y="42"/>
                      </a:lnTo>
                      <a:lnTo>
                        <a:pt x="23" y="44"/>
                      </a:lnTo>
                      <a:lnTo>
                        <a:pt x="34" y="46"/>
                      </a:lnTo>
                      <a:lnTo>
                        <a:pt x="49" y="48"/>
                      </a:lnTo>
                      <a:lnTo>
                        <a:pt x="51" y="48"/>
                      </a:lnTo>
                      <a:lnTo>
                        <a:pt x="57" y="50"/>
                      </a:lnTo>
                      <a:lnTo>
                        <a:pt x="63" y="50"/>
                      </a:lnTo>
                      <a:lnTo>
                        <a:pt x="72" y="50"/>
                      </a:lnTo>
                      <a:lnTo>
                        <a:pt x="82" y="52"/>
                      </a:lnTo>
                      <a:lnTo>
                        <a:pt x="91" y="52"/>
                      </a:lnTo>
                      <a:lnTo>
                        <a:pt x="101" y="50"/>
                      </a:lnTo>
                      <a:lnTo>
                        <a:pt x="110" y="48"/>
                      </a:lnTo>
                      <a:close/>
                    </a:path>
                  </a:pathLst>
                </a:custGeom>
                <a:solidFill>
                  <a:srgbClr val="21BA00"/>
                </a:solidFill>
                <a:ln w="9525">
                  <a:noFill/>
                  <a:round/>
                  <a:headEnd/>
                  <a:tailEnd/>
                </a:ln>
              </p:spPr>
              <p:txBody>
                <a:bodyPr/>
                <a:lstStyle/>
                <a:p>
                  <a:endParaRPr lang="de-DE"/>
                </a:p>
              </p:txBody>
            </p:sp>
            <p:sp>
              <p:nvSpPr>
                <p:cNvPr id="16659" name="Freeform 275"/>
                <p:cNvSpPr>
                  <a:spLocks/>
                </p:cNvSpPr>
                <p:nvPr/>
              </p:nvSpPr>
              <p:spPr bwMode="auto">
                <a:xfrm>
                  <a:off x="576" y="3455"/>
                  <a:ext cx="60" cy="33"/>
                </a:xfrm>
                <a:custGeom>
                  <a:avLst/>
                  <a:gdLst/>
                  <a:ahLst/>
                  <a:cxnLst>
                    <a:cxn ang="0">
                      <a:pos x="120" y="42"/>
                    </a:cxn>
                    <a:cxn ang="0">
                      <a:pos x="63" y="65"/>
                    </a:cxn>
                    <a:cxn ang="0">
                      <a:pos x="61" y="65"/>
                    </a:cxn>
                    <a:cxn ang="0">
                      <a:pos x="55" y="61"/>
                    </a:cxn>
                    <a:cxn ang="0">
                      <a:pos x="49" y="55"/>
                    </a:cxn>
                    <a:cxn ang="0">
                      <a:pos x="42" y="49"/>
                    </a:cxn>
                    <a:cxn ang="0">
                      <a:pos x="32" y="40"/>
                    </a:cxn>
                    <a:cxn ang="0">
                      <a:pos x="21" y="28"/>
                    </a:cxn>
                    <a:cxn ang="0">
                      <a:pos x="9" y="15"/>
                    </a:cxn>
                    <a:cxn ang="0">
                      <a:pos x="0" y="0"/>
                    </a:cxn>
                    <a:cxn ang="0">
                      <a:pos x="107" y="11"/>
                    </a:cxn>
                    <a:cxn ang="0">
                      <a:pos x="120" y="42"/>
                    </a:cxn>
                  </a:cxnLst>
                  <a:rect l="0" t="0" r="r" b="b"/>
                  <a:pathLst>
                    <a:path w="120" h="65">
                      <a:moveTo>
                        <a:pt x="120" y="42"/>
                      </a:moveTo>
                      <a:lnTo>
                        <a:pt x="63" y="65"/>
                      </a:lnTo>
                      <a:lnTo>
                        <a:pt x="61" y="65"/>
                      </a:lnTo>
                      <a:lnTo>
                        <a:pt x="55" y="61"/>
                      </a:lnTo>
                      <a:lnTo>
                        <a:pt x="49" y="55"/>
                      </a:lnTo>
                      <a:lnTo>
                        <a:pt x="42" y="49"/>
                      </a:lnTo>
                      <a:lnTo>
                        <a:pt x="32" y="40"/>
                      </a:lnTo>
                      <a:lnTo>
                        <a:pt x="21" y="28"/>
                      </a:lnTo>
                      <a:lnTo>
                        <a:pt x="9" y="15"/>
                      </a:lnTo>
                      <a:lnTo>
                        <a:pt x="0" y="0"/>
                      </a:lnTo>
                      <a:lnTo>
                        <a:pt x="107" y="11"/>
                      </a:lnTo>
                      <a:lnTo>
                        <a:pt x="120" y="42"/>
                      </a:lnTo>
                      <a:close/>
                    </a:path>
                  </a:pathLst>
                </a:custGeom>
                <a:solidFill>
                  <a:srgbClr val="21BA00"/>
                </a:solidFill>
                <a:ln w="9525">
                  <a:noFill/>
                  <a:round/>
                  <a:headEnd/>
                  <a:tailEnd/>
                </a:ln>
              </p:spPr>
              <p:txBody>
                <a:bodyPr/>
                <a:lstStyle/>
                <a:p>
                  <a:endParaRPr lang="de-DE"/>
                </a:p>
              </p:txBody>
            </p:sp>
            <p:sp>
              <p:nvSpPr>
                <p:cNvPr id="16660" name="Freeform 276"/>
                <p:cNvSpPr>
                  <a:spLocks/>
                </p:cNvSpPr>
                <p:nvPr/>
              </p:nvSpPr>
              <p:spPr bwMode="auto">
                <a:xfrm>
                  <a:off x="566" y="3416"/>
                  <a:ext cx="53" cy="34"/>
                </a:xfrm>
                <a:custGeom>
                  <a:avLst/>
                  <a:gdLst/>
                  <a:ahLst/>
                  <a:cxnLst>
                    <a:cxn ang="0">
                      <a:pos x="105" y="66"/>
                    </a:cxn>
                    <a:cxn ang="0">
                      <a:pos x="59" y="9"/>
                    </a:cxn>
                    <a:cxn ang="0">
                      <a:pos x="0" y="0"/>
                    </a:cxn>
                    <a:cxn ang="0">
                      <a:pos x="0" y="6"/>
                    </a:cxn>
                    <a:cxn ang="0">
                      <a:pos x="0" y="17"/>
                    </a:cxn>
                    <a:cxn ang="0">
                      <a:pos x="2" y="34"/>
                    </a:cxn>
                    <a:cxn ang="0">
                      <a:pos x="11" y="55"/>
                    </a:cxn>
                    <a:cxn ang="0">
                      <a:pos x="105" y="66"/>
                    </a:cxn>
                  </a:cxnLst>
                  <a:rect l="0" t="0" r="r" b="b"/>
                  <a:pathLst>
                    <a:path w="105" h="66">
                      <a:moveTo>
                        <a:pt x="105" y="66"/>
                      </a:moveTo>
                      <a:lnTo>
                        <a:pt x="59" y="9"/>
                      </a:lnTo>
                      <a:lnTo>
                        <a:pt x="0" y="0"/>
                      </a:lnTo>
                      <a:lnTo>
                        <a:pt x="0" y="6"/>
                      </a:lnTo>
                      <a:lnTo>
                        <a:pt x="0" y="17"/>
                      </a:lnTo>
                      <a:lnTo>
                        <a:pt x="2" y="34"/>
                      </a:lnTo>
                      <a:lnTo>
                        <a:pt x="11" y="55"/>
                      </a:lnTo>
                      <a:lnTo>
                        <a:pt x="105" y="66"/>
                      </a:lnTo>
                      <a:close/>
                    </a:path>
                  </a:pathLst>
                </a:custGeom>
                <a:solidFill>
                  <a:srgbClr val="21BA00"/>
                </a:solidFill>
                <a:ln w="9525">
                  <a:noFill/>
                  <a:round/>
                  <a:headEnd/>
                  <a:tailEnd/>
                </a:ln>
              </p:spPr>
              <p:txBody>
                <a:bodyPr/>
                <a:lstStyle/>
                <a:p>
                  <a:endParaRPr lang="de-DE"/>
                </a:p>
              </p:txBody>
            </p:sp>
            <p:sp>
              <p:nvSpPr>
                <p:cNvPr id="16661" name="Freeform 277"/>
                <p:cNvSpPr>
                  <a:spLocks/>
                </p:cNvSpPr>
                <p:nvPr/>
              </p:nvSpPr>
              <p:spPr bwMode="auto">
                <a:xfrm>
                  <a:off x="561" y="3372"/>
                  <a:ext cx="25" cy="34"/>
                </a:xfrm>
                <a:custGeom>
                  <a:avLst/>
                  <a:gdLst/>
                  <a:ahLst/>
                  <a:cxnLst>
                    <a:cxn ang="0">
                      <a:pos x="52" y="69"/>
                    </a:cxn>
                    <a:cxn ang="0">
                      <a:pos x="8" y="0"/>
                    </a:cxn>
                    <a:cxn ang="0">
                      <a:pos x="6" y="6"/>
                    </a:cxn>
                    <a:cxn ang="0">
                      <a:pos x="2" y="19"/>
                    </a:cxn>
                    <a:cxn ang="0">
                      <a:pos x="0" y="38"/>
                    </a:cxn>
                    <a:cxn ang="0">
                      <a:pos x="2" y="57"/>
                    </a:cxn>
                    <a:cxn ang="0">
                      <a:pos x="4" y="57"/>
                    </a:cxn>
                    <a:cxn ang="0">
                      <a:pos x="6" y="59"/>
                    </a:cxn>
                    <a:cxn ang="0">
                      <a:pos x="8" y="61"/>
                    </a:cxn>
                    <a:cxn ang="0">
                      <a:pos x="14" y="63"/>
                    </a:cxn>
                    <a:cxn ang="0">
                      <a:pos x="19" y="67"/>
                    </a:cxn>
                    <a:cxn ang="0">
                      <a:pos x="27" y="69"/>
                    </a:cxn>
                    <a:cxn ang="0">
                      <a:pos x="38" y="69"/>
                    </a:cxn>
                    <a:cxn ang="0">
                      <a:pos x="52" y="69"/>
                    </a:cxn>
                  </a:cxnLst>
                  <a:rect l="0" t="0" r="r" b="b"/>
                  <a:pathLst>
                    <a:path w="52" h="69">
                      <a:moveTo>
                        <a:pt x="52" y="69"/>
                      </a:moveTo>
                      <a:lnTo>
                        <a:pt x="8" y="0"/>
                      </a:lnTo>
                      <a:lnTo>
                        <a:pt x="6" y="6"/>
                      </a:lnTo>
                      <a:lnTo>
                        <a:pt x="2" y="19"/>
                      </a:lnTo>
                      <a:lnTo>
                        <a:pt x="0" y="38"/>
                      </a:lnTo>
                      <a:lnTo>
                        <a:pt x="2" y="57"/>
                      </a:lnTo>
                      <a:lnTo>
                        <a:pt x="4" y="57"/>
                      </a:lnTo>
                      <a:lnTo>
                        <a:pt x="6" y="59"/>
                      </a:lnTo>
                      <a:lnTo>
                        <a:pt x="8" y="61"/>
                      </a:lnTo>
                      <a:lnTo>
                        <a:pt x="14" y="63"/>
                      </a:lnTo>
                      <a:lnTo>
                        <a:pt x="19" y="67"/>
                      </a:lnTo>
                      <a:lnTo>
                        <a:pt x="27" y="69"/>
                      </a:lnTo>
                      <a:lnTo>
                        <a:pt x="38" y="69"/>
                      </a:lnTo>
                      <a:lnTo>
                        <a:pt x="52" y="69"/>
                      </a:lnTo>
                      <a:close/>
                    </a:path>
                  </a:pathLst>
                </a:custGeom>
                <a:solidFill>
                  <a:srgbClr val="21BA00"/>
                </a:solidFill>
                <a:ln w="9525">
                  <a:noFill/>
                  <a:round/>
                  <a:headEnd/>
                  <a:tailEnd/>
                </a:ln>
              </p:spPr>
              <p:txBody>
                <a:bodyPr/>
                <a:lstStyle/>
                <a:p>
                  <a:endParaRPr lang="de-DE"/>
                </a:p>
              </p:txBody>
            </p:sp>
            <p:sp>
              <p:nvSpPr>
                <p:cNvPr id="16662" name="Freeform 278"/>
                <p:cNvSpPr>
                  <a:spLocks/>
                </p:cNvSpPr>
                <p:nvPr/>
              </p:nvSpPr>
              <p:spPr bwMode="auto">
                <a:xfrm>
                  <a:off x="564" y="3353"/>
                  <a:ext cx="41" cy="56"/>
                </a:xfrm>
                <a:custGeom>
                  <a:avLst/>
                  <a:gdLst/>
                  <a:ahLst/>
                  <a:cxnLst>
                    <a:cxn ang="0">
                      <a:pos x="76" y="113"/>
                    </a:cxn>
                    <a:cxn ang="0">
                      <a:pos x="0" y="0"/>
                    </a:cxn>
                    <a:cxn ang="0">
                      <a:pos x="2" y="0"/>
                    </a:cxn>
                    <a:cxn ang="0">
                      <a:pos x="10" y="4"/>
                    </a:cxn>
                    <a:cxn ang="0">
                      <a:pos x="21" y="8"/>
                    </a:cxn>
                    <a:cxn ang="0">
                      <a:pos x="34" y="14"/>
                    </a:cxn>
                    <a:cxn ang="0">
                      <a:pos x="48" y="19"/>
                    </a:cxn>
                    <a:cxn ang="0">
                      <a:pos x="61" y="25"/>
                    </a:cxn>
                    <a:cxn ang="0">
                      <a:pos x="72" y="33"/>
                    </a:cxn>
                    <a:cxn ang="0">
                      <a:pos x="80" y="40"/>
                    </a:cxn>
                    <a:cxn ang="0">
                      <a:pos x="80" y="46"/>
                    </a:cxn>
                    <a:cxn ang="0">
                      <a:pos x="80" y="61"/>
                    </a:cxn>
                    <a:cxn ang="0">
                      <a:pos x="78" y="84"/>
                    </a:cxn>
                    <a:cxn ang="0">
                      <a:pos x="76" y="113"/>
                    </a:cxn>
                  </a:cxnLst>
                  <a:rect l="0" t="0" r="r" b="b"/>
                  <a:pathLst>
                    <a:path w="80" h="113">
                      <a:moveTo>
                        <a:pt x="76" y="113"/>
                      </a:moveTo>
                      <a:lnTo>
                        <a:pt x="0" y="0"/>
                      </a:lnTo>
                      <a:lnTo>
                        <a:pt x="2" y="0"/>
                      </a:lnTo>
                      <a:lnTo>
                        <a:pt x="10" y="4"/>
                      </a:lnTo>
                      <a:lnTo>
                        <a:pt x="21" y="8"/>
                      </a:lnTo>
                      <a:lnTo>
                        <a:pt x="34" y="14"/>
                      </a:lnTo>
                      <a:lnTo>
                        <a:pt x="48" y="19"/>
                      </a:lnTo>
                      <a:lnTo>
                        <a:pt x="61" y="25"/>
                      </a:lnTo>
                      <a:lnTo>
                        <a:pt x="72" y="33"/>
                      </a:lnTo>
                      <a:lnTo>
                        <a:pt x="80" y="40"/>
                      </a:lnTo>
                      <a:lnTo>
                        <a:pt x="80" y="46"/>
                      </a:lnTo>
                      <a:lnTo>
                        <a:pt x="80" y="61"/>
                      </a:lnTo>
                      <a:lnTo>
                        <a:pt x="78" y="84"/>
                      </a:lnTo>
                      <a:lnTo>
                        <a:pt x="76" y="113"/>
                      </a:lnTo>
                      <a:close/>
                    </a:path>
                  </a:pathLst>
                </a:custGeom>
                <a:solidFill>
                  <a:srgbClr val="21BA00"/>
                </a:solidFill>
                <a:ln w="9525">
                  <a:noFill/>
                  <a:round/>
                  <a:headEnd/>
                  <a:tailEnd/>
                </a:ln>
              </p:spPr>
              <p:txBody>
                <a:bodyPr/>
                <a:lstStyle/>
                <a:p>
                  <a:endParaRPr lang="de-DE"/>
                </a:p>
              </p:txBody>
            </p:sp>
            <p:sp>
              <p:nvSpPr>
                <p:cNvPr id="16663" name="Freeform 279"/>
                <p:cNvSpPr>
                  <a:spLocks/>
                </p:cNvSpPr>
                <p:nvPr/>
              </p:nvSpPr>
              <p:spPr bwMode="auto">
                <a:xfrm>
                  <a:off x="610" y="3380"/>
                  <a:ext cx="28" cy="66"/>
                </a:xfrm>
                <a:custGeom>
                  <a:avLst/>
                  <a:gdLst/>
                  <a:ahLst/>
                  <a:cxnLst>
                    <a:cxn ang="0">
                      <a:pos x="0" y="86"/>
                    </a:cxn>
                    <a:cxn ang="0">
                      <a:pos x="14" y="0"/>
                    </a:cxn>
                    <a:cxn ang="0">
                      <a:pos x="14" y="2"/>
                    </a:cxn>
                    <a:cxn ang="0">
                      <a:pos x="18" y="4"/>
                    </a:cxn>
                    <a:cxn ang="0">
                      <a:pos x="21" y="8"/>
                    </a:cxn>
                    <a:cxn ang="0">
                      <a:pos x="27" y="12"/>
                    </a:cxn>
                    <a:cxn ang="0">
                      <a:pos x="35" y="19"/>
                    </a:cxn>
                    <a:cxn ang="0">
                      <a:pos x="42" y="27"/>
                    </a:cxn>
                    <a:cxn ang="0">
                      <a:pos x="48" y="39"/>
                    </a:cxn>
                    <a:cxn ang="0">
                      <a:pos x="56" y="50"/>
                    </a:cxn>
                    <a:cxn ang="0">
                      <a:pos x="35" y="132"/>
                    </a:cxn>
                    <a:cxn ang="0">
                      <a:pos x="0" y="86"/>
                    </a:cxn>
                  </a:cxnLst>
                  <a:rect l="0" t="0" r="r" b="b"/>
                  <a:pathLst>
                    <a:path w="56" h="132">
                      <a:moveTo>
                        <a:pt x="0" y="86"/>
                      </a:moveTo>
                      <a:lnTo>
                        <a:pt x="14" y="0"/>
                      </a:lnTo>
                      <a:lnTo>
                        <a:pt x="14" y="2"/>
                      </a:lnTo>
                      <a:lnTo>
                        <a:pt x="18" y="4"/>
                      </a:lnTo>
                      <a:lnTo>
                        <a:pt x="21" y="8"/>
                      </a:lnTo>
                      <a:lnTo>
                        <a:pt x="27" y="12"/>
                      </a:lnTo>
                      <a:lnTo>
                        <a:pt x="35" y="19"/>
                      </a:lnTo>
                      <a:lnTo>
                        <a:pt x="42" y="27"/>
                      </a:lnTo>
                      <a:lnTo>
                        <a:pt x="48" y="39"/>
                      </a:lnTo>
                      <a:lnTo>
                        <a:pt x="56" y="50"/>
                      </a:lnTo>
                      <a:lnTo>
                        <a:pt x="35" y="132"/>
                      </a:lnTo>
                      <a:lnTo>
                        <a:pt x="0" y="86"/>
                      </a:lnTo>
                      <a:close/>
                    </a:path>
                  </a:pathLst>
                </a:custGeom>
                <a:solidFill>
                  <a:srgbClr val="21BA00"/>
                </a:solidFill>
                <a:ln w="9525">
                  <a:noFill/>
                  <a:round/>
                  <a:headEnd/>
                  <a:tailEnd/>
                </a:ln>
              </p:spPr>
              <p:txBody>
                <a:bodyPr/>
                <a:lstStyle/>
                <a:p>
                  <a:endParaRPr lang="de-DE"/>
                </a:p>
              </p:txBody>
            </p:sp>
            <p:sp>
              <p:nvSpPr>
                <p:cNvPr id="16664" name="Freeform 280"/>
                <p:cNvSpPr>
                  <a:spLocks/>
                </p:cNvSpPr>
                <p:nvPr/>
              </p:nvSpPr>
              <p:spPr bwMode="auto">
                <a:xfrm>
                  <a:off x="638" y="3422"/>
                  <a:ext cx="42" cy="74"/>
                </a:xfrm>
                <a:custGeom>
                  <a:avLst/>
                  <a:gdLst/>
                  <a:ahLst/>
                  <a:cxnLst>
                    <a:cxn ang="0">
                      <a:pos x="0" y="69"/>
                    </a:cxn>
                    <a:cxn ang="0">
                      <a:pos x="15" y="0"/>
                    </a:cxn>
                    <a:cxn ang="0">
                      <a:pos x="17" y="4"/>
                    </a:cxn>
                    <a:cxn ang="0">
                      <a:pos x="23" y="14"/>
                    </a:cxn>
                    <a:cxn ang="0">
                      <a:pos x="32" y="29"/>
                    </a:cxn>
                    <a:cxn ang="0">
                      <a:pos x="42" y="48"/>
                    </a:cxn>
                    <a:cxn ang="0">
                      <a:pos x="53" y="71"/>
                    </a:cxn>
                    <a:cxn ang="0">
                      <a:pos x="65" y="94"/>
                    </a:cxn>
                    <a:cxn ang="0">
                      <a:pos x="74" y="118"/>
                    </a:cxn>
                    <a:cxn ang="0">
                      <a:pos x="84" y="141"/>
                    </a:cxn>
                    <a:cxn ang="0">
                      <a:pos x="84" y="149"/>
                    </a:cxn>
                    <a:cxn ang="0">
                      <a:pos x="0" y="69"/>
                    </a:cxn>
                  </a:cxnLst>
                  <a:rect l="0" t="0" r="r" b="b"/>
                  <a:pathLst>
                    <a:path w="84" h="149">
                      <a:moveTo>
                        <a:pt x="0" y="69"/>
                      </a:moveTo>
                      <a:lnTo>
                        <a:pt x="15" y="0"/>
                      </a:lnTo>
                      <a:lnTo>
                        <a:pt x="17" y="4"/>
                      </a:lnTo>
                      <a:lnTo>
                        <a:pt x="23" y="14"/>
                      </a:lnTo>
                      <a:lnTo>
                        <a:pt x="32" y="29"/>
                      </a:lnTo>
                      <a:lnTo>
                        <a:pt x="42" y="48"/>
                      </a:lnTo>
                      <a:lnTo>
                        <a:pt x="53" y="71"/>
                      </a:lnTo>
                      <a:lnTo>
                        <a:pt x="65" y="94"/>
                      </a:lnTo>
                      <a:lnTo>
                        <a:pt x="74" y="118"/>
                      </a:lnTo>
                      <a:lnTo>
                        <a:pt x="84" y="141"/>
                      </a:lnTo>
                      <a:lnTo>
                        <a:pt x="84" y="149"/>
                      </a:lnTo>
                      <a:lnTo>
                        <a:pt x="0" y="69"/>
                      </a:lnTo>
                      <a:close/>
                    </a:path>
                  </a:pathLst>
                </a:custGeom>
                <a:solidFill>
                  <a:srgbClr val="21BA00"/>
                </a:solidFill>
                <a:ln w="9525">
                  <a:noFill/>
                  <a:round/>
                  <a:headEnd/>
                  <a:tailEnd/>
                </a:ln>
              </p:spPr>
              <p:txBody>
                <a:bodyPr/>
                <a:lstStyle/>
                <a:p>
                  <a:endParaRPr lang="de-DE"/>
                </a:p>
              </p:txBody>
            </p:sp>
            <p:sp>
              <p:nvSpPr>
                <p:cNvPr id="16665" name="Freeform 281"/>
                <p:cNvSpPr>
                  <a:spLocks/>
                </p:cNvSpPr>
                <p:nvPr/>
              </p:nvSpPr>
              <p:spPr bwMode="auto">
                <a:xfrm>
                  <a:off x="607" y="3333"/>
                  <a:ext cx="39" cy="24"/>
                </a:xfrm>
                <a:custGeom>
                  <a:avLst/>
                  <a:gdLst/>
                  <a:ahLst/>
                  <a:cxnLst>
                    <a:cxn ang="0">
                      <a:pos x="78" y="50"/>
                    </a:cxn>
                    <a:cxn ang="0">
                      <a:pos x="53" y="4"/>
                    </a:cxn>
                    <a:cxn ang="0">
                      <a:pos x="0" y="0"/>
                    </a:cxn>
                    <a:cxn ang="0">
                      <a:pos x="0" y="2"/>
                    </a:cxn>
                    <a:cxn ang="0">
                      <a:pos x="5" y="8"/>
                    </a:cxn>
                    <a:cxn ang="0">
                      <a:pos x="13" y="14"/>
                    </a:cxn>
                    <a:cxn ang="0">
                      <a:pos x="25" y="21"/>
                    </a:cxn>
                    <a:cxn ang="0">
                      <a:pos x="36" y="31"/>
                    </a:cxn>
                    <a:cxn ang="0">
                      <a:pos x="49" y="38"/>
                    </a:cxn>
                    <a:cxn ang="0">
                      <a:pos x="63" y="44"/>
                    </a:cxn>
                    <a:cxn ang="0">
                      <a:pos x="78" y="50"/>
                    </a:cxn>
                  </a:cxnLst>
                  <a:rect l="0" t="0" r="r" b="b"/>
                  <a:pathLst>
                    <a:path w="78" h="50">
                      <a:moveTo>
                        <a:pt x="78" y="50"/>
                      </a:moveTo>
                      <a:lnTo>
                        <a:pt x="53" y="4"/>
                      </a:lnTo>
                      <a:lnTo>
                        <a:pt x="0" y="0"/>
                      </a:lnTo>
                      <a:lnTo>
                        <a:pt x="0" y="2"/>
                      </a:lnTo>
                      <a:lnTo>
                        <a:pt x="5" y="8"/>
                      </a:lnTo>
                      <a:lnTo>
                        <a:pt x="13" y="14"/>
                      </a:lnTo>
                      <a:lnTo>
                        <a:pt x="25" y="21"/>
                      </a:lnTo>
                      <a:lnTo>
                        <a:pt x="36" y="31"/>
                      </a:lnTo>
                      <a:lnTo>
                        <a:pt x="49" y="38"/>
                      </a:lnTo>
                      <a:lnTo>
                        <a:pt x="63" y="44"/>
                      </a:lnTo>
                      <a:lnTo>
                        <a:pt x="78" y="50"/>
                      </a:lnTo>
                      <a:close/>
                    </a:path>
                  </a:pathLst>
                </a:custGeom>
                <a:solidFill>
                  <a:srgbClr val="21BA00"/>
                </a:solidFill>
                <a:ln w="9525">
                  <a:noFill/>
                  <a:round/>
                  <a:headEnd/>
                  <a:tailEnd/>
                </a:ln>
              </p:spPr>
              <p:txBody>
                <a:bodyPr/>
                <a:lstStyle/>
                <a:p>
                  <a:endParaRPr lang="de-DE"/>
                </a:p>
              </p:txBody>
            </p:sp>
            <p:sp>
              <p:nvSpPr>
                <p:cNvPr id="16666" name="Freeform 282"/>
                <p:cNvSpPr>
                  <a:spLocks/>
                </p:cNvSpPr>
                <p:nvPr/>
              </p:nvSpPr>
              <p:spPr bwMode="auto">
                <a:xfrm>
                  <a:off x="587" y="3300"/>
                  <a:ext cx="40" cy="26"/>
                </a:xfrm>
                <a:custGeom>
                  <a:avLst/>
                  <a:gdLst/>
                  <a:ahLst/>
                  <a:cxnLst>
                    <a:cxn ang="0">
                      <a:pos x="80" y="52"/>
                    </a:cxn>
                    <a:cxn ang="0">
                      <a:pos x="49" y="4"/>
                    </a:cxn>
                    <a:cxn ang="0">
                      <a:pos x="0" y="0"/>
                    </a:cxn>
                    <a:cxn ang="0">
                      <a:pos x="0" y="6"/>
                    </a:cxn>
                    <a:cxn ang="0">
                      <a:pos x="2" y="21"/>
                    </a:cxn>
                    <a:cxn ang="0">
                      <a:pos x="5" y="39"/>
                    </a:cxn>
                    <a:cxn ang="0">
                      <a:pos x="19" y="52"/>
                    </a:cxn>
                    <a:cxn ang="0">
                      <a:pos x="80" y="52"/>
                    </a:cxn>
                  </a:cxnLst>
                  <a:rect l="0" t="0" r="r" b="b"/>
                  <a:pathLst>
                    <a:path w="80" h="52">
                      <a:moveTo>
                        <a:pt x="80" y="52"/>
                      </a:moveTo>
                      <a:lnTo>
                        <a:pt x="49" y="4"/>
                      </a:lnTo>
                      <a:lnTo>
                        <a:pt x="0" y="0"/>
                      </a:lnTo>
                      <a:lnTo>
                        <a:pt x="0" y="6"/>
                      </a:lnTo>
                      <a:lnTo>
                        <a:pt x="2" y="21"/>
                      </a:lnTo>
                      <a:lnTo>
                        <a:pt x="5" y="39"/>
                      </a:lnTo>
                      <a:lnTo>
                        <a:pt x="19" y="52"/>
                      </a:lnTo>
                      <a:lnTo>
                        <a:pt x="80" y="52"/>
                      </a:lnTo>
                      <a:close/>
                    </a:path>
                  </a:pathLst>
                </a:custGeom>
                <a:solidFill>
                  <a:srgbClr val="21BA00"/>
                </a:solidFill>
                <a:ln w="9525">
                  <a:noFill/>
                  <a:round/>
                  <a:headEnd/>
                  <a:tailEnd/>
                </a:ln>
              </p:spPr>
              <p:txBody>
                <a:bodyPr/>
                <a:lstStyle/>
                <a:p>
                  <a:endParaRPr lang="de-DE"/>
                </a:p>
              </p:txBody>
            </p:sp>
            <p:sp>
              <p:nvSpPr>
                <p:cNvPr id="16667" name="Freeform 283"/>
                <p:cNvSpPr>
                  <a:spLocks/>
                </p:cNvSpPr>
                <p:nvPr/>
              </p:nvSpPr>
              <p:spPr bwMode="auto">
                <a:xfrm>
                  <a:off x="588" y="3275"/>
                  <a:ext cx="18" cy="19"/>
                </a:xfrm>
                <a:custGeom>
                  <a:avLst/>
                  <a:gdLst/>
                  <a:ahLst/>
                  <a:cxnLst>
                    <a:cxn ang="0">
                      <a:pos x="36" y="36"/>
                    </a:cxn>
                    <a:cxn ang="0">
                      <a:pos x="0" y="0"/>
                    </a:cxn>
                    <a:cxn ang="0">
                      <a:pos x="0" y="4"/>
                    </a:cxn>
                    <a:cxn ang="0">
                      <a:pos x="0" y="13"/>
                    </a:cxn>
                    <a:cxn ang="0">
                      <a:pos x="0" y="25"/>
                    </a:cxn>
                    <a:cxn ang="0">
                      <a:pos x="0" y="34"/>
                    </a:cxn>
                    <a:cxn ang="0">
                      <a:pos x="36" y="36"/>
                    </a:cxn>
                  </a:cxnLst>
                  <a:rect l="0" t="0" r="r" b="b"/>
                  <a:pathLst>
                    <a:path w="36" h="36">
                      <a:moveTo>
                        <a:pt x="36" y="36"/>
                      </a:moveTo>
                      <a:lnTo>
                        <a:pt x="0" y="0"/>
                      </a:lnTo>
                      <a:lnTo>
                        <a:pt x="0" y="4"/>
                      </a:lnTo>
                      <a:lnTo>
                        <a:pt x="0" y="13"/>
                      </a:lnTo>
                      <a:lnTo>
                        <a:pt x="0" y="25"/>
                      </a:lnTo>
                      <a:lnTo>
                        <a:pt x="0" y="34"/>
                      </a:lnTo>
                      <a:lnTo>
                        <a:pt x="36" y="36"/>
                      </a:lnTo>
                      <a:close/>
                    </a:path>
                  </a:pathLst>
                </a:custGeom>
                <a:solidFill>
                  <a:srgbClr val="21BA00"/>
                </a:solidFill>
                <a:ln w="9525">
                  <a:noFill/>
                  <a:round/>
                  <a:headEnd/>
                  <a:tailEnd/>
                </a:ln>
              </p:spPr>
              <p:txBody>
                <a:bodyPr/>
                <a:lstStyle/>
                <a:p>
                  <a:endParaRPr lang="de-DE"/>
                </a:p>
              </p:txBody>
            </p:sp>
            <p:sp>
              <p:nvSpPr>
                <p:cNvPr id="16668" name="Freeform 284"/>
                <p:cNvSpPr>
                  <a:spLocks/>
                </p:cNvSpPr>
                <p:nvPr/>
              </p:nvSpPr>
              <p:spPr bwMode="auto">
                <a:xfrm>
                  <a:off x="602" y="3274"/>
                  <a:ext cx="23" cy="26"/>
                </a:xfrm>
                <a:custGeom>
                  <a:avLst/>
                  <a:gdLst/>
                  <a:ahLst/>
                  <a:cxnLst>
                    <a:cxn ang="0">
                      <a:pos x="0" y="0"/>
                    </a:cxn>
                    <a:cxn ang="0">
                      <a:pos x="0" y="0"/>
                    </a:cxn>
                    <a:cxn ang="0">
                      <a:pos x="4" y="0"/>
                    </a:cxn>
                    <a:cxn ang="0">
                      <a:pos x="8" y="0"/>
                    </a:cxn>
                    <a:cxn ang="0">
                      <a:pos x="14" y="0"/>
                    </a:cxn>
                    <a:cxn ang="0">
                      <a:pos x="21" y="4"/>
                    </a:cxn>
                    <a:cxn ang="0">
                      <a:pos x="31" y="6"/>
                    </a:cxn>
                    <a:cxn ang="0">
                      <a:pos x="38" y="13"/>
                    </a:cxn>
                    <a:cxn ang="0">
                      <a:pos x="48" y="21"/>
                    </a:cxn>
                    <a:cxn ang="0">
                      <a:pos x="46" y="53"/>
                    </a:cxn>
                    <a:cxn ang="0">
                      <a:pos x="44" y="52"/>
                    </a:cxn>
                    <a:cxn ang="0">
                      <a:pos x="40" y="46"/>
                    </a:cxn>
                    <a:cxn ang="0">
                      <a:pos x="35" y="40"/>
                    </a:cxn>
                    <a:cxn ang="0">
                      <a:pos x="27" y="31"/>
                    </a:cxn>
                    <a:cxn ang="0">
                      <a:pos x="19" y="21"/>
                    </a:cxn>
                    <a:cxn ang="0">
                      <a:pos x="12" y="13"/>
                    </a:cxn>
                    <a:cxn ang="0">
                      <a:pos x="4" y="6"/>
                    </a:cxn>
                    <a:cxn ang="0">
                      <a:pos x="0" y="0"/>
                    </a:cxn>
                  </a:cxnLst>
                  <a:rect l="0" t="0" r="r" b="b"/>
                  <a:pathLst>
                    <a:path w="48" h="53">
                      <a:moveTo>
                        <a:pt x="0" y="0"/>
                      </a:moveTo>
                      <a:lnTo>
                        <a:pt x="0" y="0"/>
                      </a:lnTo>
                      <a:lnTo>
                        <a:pt x="4" y="0"/>
                      </a:lnTo>
                      <a:lnTo>
                        <a:pt x="8" y="0"/>
                      </a:lnTo>
                      <a:lnTo>
                        <a:pt x="14" y="0"/>
                      </a:lnTo>
                      <a:lnTo>
                        <a:pt x="21" y="4"/>
                      </a:lnTo>
                      <a:lnTo>
                        <a:pt x="31" y="6"/>
                      </a:lnTo>
                      <a:lnTo>
                        <a:pt x="38" y="13"/>
                      </a:lnTo>
                      <a:lnTo>
                        <a:pt x="48" y="21"/>
                      </a:lnTo>
                      <a:lnTo>
                        <a:pt x="46" y="53"/>
                      </a:lnTo>
                      <a:lnTo>
                        <a:pt x="44" y="52"/>
                      </a:lnTo>
                      <a:lnTo>
                        <a:pt x="40" y="46"/>
                      </a:lnTo>
                      <a:lnTo>
                        <a:pt x="35" y="40"/>
                      </a:lnTo>
                      <a:lnTo>
                        <a:pt x="27" y="31"/>
                      </a:lnTo>
                      <a:lnTo>
                        <a:pt x="19" y="21"/>
                      </a:lnTo>
                      <a:lnTo>
                        <a:pt x="12" y="13"/>
                      </a:lnTo>
                      <a:lnTo>
                        <a:pt x="4" y="6"/>
                      </a:lnTo>
                      <a:lnTo>
                        <a:pt x="0" y="0"/>
                      </a:lnTo>
                      <a:close/>
                    </a:path>
                  </a:pathLst>
                </a:custGeom>
                <a:solidFill>
                  <a:srgbClr val="21BA00"/>
                </a:solidFill>
                <a:ln w="9525">
                  <a:noFill/>
                  <a:round/>
                  <a:headEnd/>
                  <a:tailEnd/>
                </a:ln>
              </p:spPr>
              <p:txBody>
                <a:bodyPr/>
                <a:lstStyle/>
                <a:p>
                  <a:endParaRPr lang="de-DE"/>
                </a:p>
              </p:txBody>
            </p:sp>
            <p:sp>
              <p:nvSpPr>
                <p:cNvPr id="16669" name="Freeform 285"/>
                <p:cNvSpPr>
                  <a:spLocks/>
                </p:cNvSpPr>
                <p:nvPr/>
              </p:nvSpPr>
              <p:spPr bwMode="auto">
                <a:xfrm>
                  <a:off x="635" y="3297"/>
                  <a:ext cx="16" cy="53"/>
                </a:xfrm>
                <a:custGeom>
                  <a:avLst/>
                  <a:gdLst/>
                  <a:ahLst/>
                  <a:cxnLst>
                    <a:cxn ang="0">
                      <a:pos x="0" y="0"/>
                    </a:cxn>
                    <a:cxn ang="0">
                      <a:pos x="0" y="42"/>
                    </a:cxn>
                    <a:cxn ang="0">
                      <a:pos x="32" y="105"/>
                    </a:cxn>
                    <a:cxn ang="0">
                      <a:pos x="32" y="101"/>
                    </a:cxn>
                    <a:cxn ang="0">
                      <a:pos x="31" y="93"/>
                    </a:cxn>
                    <a:cxn ang="0">
                      <a:pos x="29" y="84"/>
                    </a:cxn>
                    <a:cxn ang="0">
                      <a:pos x="27" y="68"/>
                    </a:cxn>
                    <a:cxn ang="0">
                      <a:pos x="23" y="53"/>
                    </a:cxn>
                    <a:cxn ang="0">
                      <a:pos x="17" y="36"/>
                    </a:cxn>
                    <a:cxn ang="0">
                      <a:pos x="10" y="17"/>
                    </a:cxn>
                    <a:cxn ang="0">
                      <a:pos x="0" y="0"/>
                    </a:cxn>
                  </a:cxnLst>
                  <a:rect l="0" t="0" r="r" b="b"/>
                  <a:pathLst>
                    <a:path w="32" h="105">
                      <a:moveTo>
                        <a:pt x="0" y="0"/>
                      </a:moveTo>
                      <a:lnTo>
                        <a:pt x="0" y="42"/>
                      </a:lnTo>
                      <a:lnTo>
                        <a:pt x="32" y="105"/>
                      </a:lnTo>
                      <a:lnTo>
                        <a:pt x="32" y="101"/>
                      </a:lnTo>
                      <a:lnTo>
                        <a:pt x="31" y="93"/>
                      </a:lnTo>
                      <a:lnTo>
                        <a:pt x="29" y="84"/>
                      </a:lnTo>
                      <a:lnTo>
                        <a:pt x="27" y="68"/>
                      </a:lnTo>
                      <a:lnTo>
                        <a:pt x="23" y="53"/>
                      </a:lnTo>
                      <a:lnTo>
                        <a:pt x="17" y="36"/>
                      </a:lnTo>
                      <a:lnTo>
                        <a:pt x="10" y="17"/>
                      </a:lnTo>
                      <a:lnTo>
                        <a:pt x="0" y="0"/>
                      </a:lnTo>
                      <a:close/>
                    </a:path>
                  </a:pathLst>
                </a:custGeom>
                <a:solidFill>
                  <a:srgbClr val="21BA00"/>
                </a:solidFill>
                <a:ln w="9525">
                  <a:noFill/>
                  <a:round/>
                  <a:headEnd/>
                  <a:tailEnd/>
                </a:ln>
              </p:spPr>
              <p:txBody>
                <a:bodyPr/>
                <a:lstStyle/>
                <a:p>
                  <a:endParaRPr lang="de-DE"/>
                </a:p>
              </p:txBody>
            </p:sp>
            <p:sp>
              <p:nvSpPr>
                <p:cNvPr id="16670" name="Freeform 286"/>
                <p:cNvSpPr>
                  <a:spLocks/>
                </p:cNvSpPr>
                <p:nvPr/>
              </p:nvSpPr>
              <p:spPr bwMode="auto">
                <a:xfrm>
                  <a:off x="668" y="3398"/>
                  <a:ext cx="30" cy="72"/>
                </a:xfrm>
                <a:custGeom>
                  <a:avLst/>
                  <a:gdLst/>
                  <a:ahLst/>
                  <a:cxnLst>
                    <a:cxn ang="0">
                      <a:pos x="59" y="142"/>
                    </a:cxn>
                    <a:cxn ang="0">
                      <a:pos x="53" y="53"/>
                    </a:cxn>
                    <a:cxn ang="0">
                      <a:pos x="5" y="0"/>
                    </a:cxn>
                    <a:cxn ang="0">
                      <a:pos x="4" y="7"/>
                    </a:cxn>
                    <a:cxn ang="0">
                      <a:pos x="2" y="24"/>
                    </a:cxn>
                    <a:cxn ang="0">
                      <a:pos x="0" y="45"/>
                    </a:cxn>
                    <a:cxn ang="0">
                      <a:pos x="2" y="62"/>
                    </a:cxn>
                    <a:cxn ang="0">
                      <a:pos x="59" y="142"/>
                    </a:cxn>
                  </a:cxnLst>
                  <a:rect l="0" t="0" r="r" b="b"/>
                  <a:pathLst>
                    <a:path w="59" h="142">
                      <a:moveTo>
                        <a:pt x="59" y="142"/>
                      </a:moveTo>
                      <a:lnTo>
                        <a:pt x="53" y="53"/>
                      </a:lnTo>
                      <a:lnTo>
                        <a:pt x="5" y="0"/>
                      </a:lnTo>
                      <a:lnTo>
                        <a:pt x="4" y="7"/>
                      </a:lnTo>
                      <a:lnTo>
                        <a:pt x="2" y="24"/>
                      </a:lnTo>
                      <a:lnTo>
                        <a:pt x="0" y="45"/>
                      </a:lnTo>
                      <a:lnTo>
                        <a:pt x="2" y="62"/>
                      </a:lnTo>
                      <a:lnTo>
                        <a:pt x="59" y="142"/>
                      </a:lnTo>
                      <a:close/>
                    </a:path>
                  </a:pathLst>
                </a:custGeom>
                <a:solidFill>
                  <a:srgbClr val="21BA00"/>
                </a:solidFill>
                <a:ln w="9525">
                  <a:noFill/>
                  <a:round/>
                  <a:headEnd/>
                  <a:tailEnd/>
                </a:ln>
              </p:spPr>
              <p:txBody>
                <a:bodyPr/>
                <a:lstStyle/>
                <a:p>
                  <a:endParaRPr lang="de-DE"/>
                </a:p>
              </p:txBody>
            </p:sp>
            <p:sp>
              <p:nvSpPr>
                <p:cNvPr id="16671" name="Freeform 287"/>
                <p:cNvSpPr>
                  <a:spLocks/>
                </p:cNvSpPr>
                <p:nvPr/>
              </p:nvSpPr>
              <p:spPr bwMode="auto">
                <a:xfrm>
                  <a:off x="675" y="3359"/>
                  <a:ext cx="26" cy="47"/>
                </a:xfrm>
                <a:custGeom>
                  <a:avLst/>
                  <a:gdLst/>
                  <a:ahLst/>
                  <a:cxnLst>
                    <a:cxn ang="0">
                      <a:pos x="50" y="93"/>
                    </a:cxn>
                    <a:cxn ang="0">
                      <a:pos x="52" y="57"/>
                    </a:cxn>
                    <a:cxn ang="0">
                      <a:pos x="17" y="0"/>
                    </a:cxn>
                    <a:cxn ang="0">
                      <a:pos x="15" y="3"/>
                    </a:cxn>
                    <a:cxn ang="0">
                      <a:pos x="8" y="13"/>
                    </a:cxn>
                    <a:cxn ang="0">
                      <a:pos x="2" y="28"/>
                    </a:cxn>
                    <a:cxn ang="0">
                      <a:pos x="0" y="53"/>
                    </a:cxn>
                    <a:cxn ang="0">
                      <a:pos x="50" y="93"/>
                    </a:cxn>
                  </a:cxnLst>
                  <a:rect l="0" t="0" r="r" b="b"/>
                  <a:pathLst>
                    <a:path w="52" h="93">
                      <a:moveTo>
                        <a:pt x="50" y="93"/>
                      </a:moveTo>
                      <a:lnTo>
                        <a:pt x="52" y="57"/>
                      </a:lnTo>
                      <a:lnTo>
                        <a:pt x="17" y="0"/>
                      </a:lnTo>
                      <a:lnTo>
                        <a:pt x="15" y="3"/>
                      </a:lnTo>
                      <a:lnTo>
                        <a:pt x="8" y="13"/>
                      </a:lnTo>
                      <a:lnTo>
                        <a:pt x="2" y="28"/>
                      </a:lnTo>
                      <a:lnTo>
                        <a:pt x="0" y="53"/>
                      </a:lnTo>
                      <a:lnTo>
                        <a:pt x="50" y="93"/>
                      </a:lnTo>
                      <a:close/>
                    </a:path>
                  </a:pathLst>
                </a:custGeom>
                <a:solidFill>
                  <a:srgbClr val="21BA00"/>
                </a:solidFill>
                <a:ln w="9525">
                  <a:noFill/>
                  <a:round/>
                  <a:headEnd/>
                  <a:tailEnd/>
                </a:ln>
              </p:spPr>
              <p:txBody>
                <a:bodyPr/>
                <a:lstStyle/>
                <a:p>
                  <a:endParaRPr lang="de-DE"/>
                </a:p>
              </p:txBody>
            </p:sp>
            <p:sp>
              <p:nvSpPr>
                <p:cNvPr id="16672" name="Freeform 288"/>
                <p:cNvSpPr>
                  <a:spLocks/>
                </p:cNvSpPr>
                <p:nvPr/>
              </p:nvSpPr>
              <p:spPr bwMode="auto">
                <a:xfrm>
                  <a:off x="687" y="3314"/>
                  <a:ext cx="16" cy="49"/>
                </a:xfrm>
                <a:custGeom>
                  <a:avLst/>
                  <a:gdLst/>
                  <a:ahLst/>
                  <a:cxnLst>
                    <a:cxn ang="0">
                      <a:pos x="25" y="99"/>
                    </a:cxn>
                    <a:cxn ang="0">
                      <a:pos x="30" y="0"/>
                    </a:cxn>
                    <a:cxn ang="0">
                      <a:pos x="30" y="0"/>
                    </a:cxn>
                    <a:cxn ang="0">
                      <a:pos x="27" y="4"/>
                    </a:cxn>
                    <a:cxn ang="0">
                      <a:pos x="21" y="10"/>
                    </a:cxn>
                    <a:cxn ang="0">
                      <a:pos x="17" y="17"/>
                    </a:cxn>
                    <a:cxn ang="0">
                      <a:pos x="11" y="27"/>
                    </a:cxn>
                    <a:cxn ang="0">
                      <a:pos x="7" y="40"/>
                    </a:cxn>
                    <a:cxn ang="0">
                      <a:pos x="2" y="57"/>
                    </a:cxn>
                    <a:cxn ang="0">
                      <a:pos x="0" y="76"/>
                    </a:cxn>
                    <a:cxn ang="0">
                      <a:pos x="25" y="99"/>
                    </a:cxn>
                  </a:cxnLst>
                  <a:rect l="0" t="0" r="r" b="b"/>
                  <a:pathLst>
                    <a:path w="30" h="99">
                      <a:moveTo>
                        <a:pt x="25" y="99"/>
                      </a:moveTo>
                      <a:lnTo>
                        <a:pt x="30" y="0"/>
                      </a:lnTo>
                      <a:lnTo>
                        <a:pt x="30" y="0"/>
                      </a:lnTo>
                      <a:lnTo>
                        <a:pt x="27" y="4"/>
                      </a:lnTo>
                      <a:lnTo>
                        <a:pt x="21" y="10"/>
                      </a:lnTo>
                      <a:lnTo>
                        <a:pt x="17" y="17"/>
                      </a:lnTo>
                      <a:lnTo>
                        <a:pt x="11" y="27"/>
                      </a:lnTo>
                      <a:lnTo>
                        <a:pt x="7" y="40"/>
                      </a:lnTo>
                      <a:lnTo>
                        <a:pt x="2" y="57"/>
                      </a:lnTo>
                      <a:lnTo>
                        <a:pt x="0" y="76"/>
                      </a:lnTo>
                      <a:lnTo>
                        <a:pt x="25" y="99"/>
                      </a:lnTo>
                      <a:close/>
                    </a:path>
                  </a:pathLst>
                </a:custGeom>
                <a:solidFill>
                  <a:srgbClr val="21BA00"/>
                </a:solidFill>
                <a:ln w="9525">
                  <a:noFill/>
                  <a:round/>
                  <a:headEnd/>
                  <a:tailEnd/>
                </a:ln>
              </p:spPr>
              <p:txBody>
                <a:bodyPr/>
                <a:lstStyle/>
                <a:p>
                  <a:endParaRPr lang="de-DE"/>
                </a:p>
              </p:txBody>
            </p:sp>
            <p:sp>
              <p:nvSpPr>
                <p:cNvPr id="16673" name="Freeform 289"/>
                <p:cNvSpPr>
                  <a:spLocks/>
                </p:cNvSpPr>
                <p:nvPr/>
              </p:nvSpPr>
              <p:spPr bwMode="auto">
                <a:xfrm>
                  <a:off x="708" y="3315"/>
                  <a:ext cx="23" cy="61"/>
                </a:xfrm>
                <a:custGeom>
                  <a:avLst/>
                  <a:gdLst/>
                  <a:ahLst/>
                  <a:cxnLst>
                    <a:cxn ang="0">
                      <a:pos x="0" y="122"/>
                    </a:cxn>
                    <a:cxn ang="0">
                      <a:pos x="9" y="0"/>
                    </a:cxn>
                    <a:cxn ang="0">
                      <a:pos x="11" y="2"/>
                    </a:cxn>
                    <a:cxn ang="0">
                      <a:pos x="15" y="6"/>
                    </a:cxn>
                    <a:cxn ang="0">
                      <a:pos x="19" y="13"/>
                    </a:cxn>
                    <a:cxn ang="0">
                      <a:pos x="25" y="23"/>
                    </a:cxn>
                    <a:cxn ang="0">
                      <a:pos x="32" y="34"/>
                    </a:cxn>
                    <a:cxn ang="0">
                      <a:pos x="38" y="48"/>
                    </a:cxn>
                    <a:cxn ang="0">
                      <a:pos x="44" y="63"/>
                    </a:cxn>
                    <a:cxn ang="0">
                      <a:pos x="45" y="80"/>
                    </a:cxn>
                    <a:cxn ang="0">
                      <a:pos x="45" y="91"/>
                    </a:cxn>
                    <a:cxn ang="0">
                      <a:pos x="0" y="122"/>
                    </a:cxn>
                  </a:cxnLst>
                  <a:rect l="0" t="0" r="r" b="b"/>
                  <a:pathLst>
                    <a:path w="45" h="122">
                      <a:moveTo>
                        <a:pt x="0" y="122"/>
                      </a:moveTo>
                      <a:lnTo>
                        <a:pt x="9" y="0"/>
                      </a:lnTo>
                      <a:lnTo>
                        <a:pt x="11" y="2"/>
                      </a:lnTo>
                      <a:lnTo>
                        <a:pt x="15" y="6"/>
                      </a:lnTo>
                      <a:lnTo>
                        <a:pt x="19" y="13"/>
                      </a:lnTo>
                      <a:lnTo>
                        <a:pt x="25" y="23"/>
                      </a:lnTo>
                      <a:lnTo>
                        <a:pt x="32" y="34"/>
                      </a:lnTo>
                      <a:lnTo>
                        <a:pt x="38" y="48"/>
                      </a:lnTo>
                      <a:lnTo>
                        <a:pt x="44" y="63"/>
                      </a:lnTo>
                      <a:lnTo>
                        <a:pt x="45" y="80"/>
                      </a:lnTo>
                      <a:lnTo>
                        <a:pt x="45" y="91"/>
                      </a:lnTo>
                      <a:lnTo>
                        <a:pt x="0" y="122"/>
                      </a:lnTo>
                      <a:close/>
                    </a:path>
                  </a:pathLst>
                </a:custGeom>
                <a:solidFill>
                  <a:srgbClr val="21BA00"/>
                </a:solidFill>
                <a:ln w="9525">
                  <a:noFill/>
                  <a:round/>
                  <a:headEnd/>
                  <a:tailEnd/>
                </a:ln>
              </p:spPr>
              <p:txBody>
                <a:bodyPr/>
                <a:lstStyle/>
                <a:p>
                  <a:endParaRPr lang="de-DE"/>
                </a:p>
              </p:txBody>
            </p:sp>
            <p:sp>
              <p:nvSpPr>
                <p:cNvPr id="16674" name="Freeform 290"/>
                <p:cNvSpPr>
                  <a:spLocks/>
                </p:cNvSpPr>
                <p:nvPr/>
              </p:nvSpPr>
              <p:spPr bwMode="auto">
                <a:xfrm>
                  <a:off x="708" y="3372"/>
                  <a:ext cx="30" cy="44"/>
                </a:xfrm>
                <a:custGeom>
                  <a:avLst/>
                  <a:gdLst/>
                  <a:ahLst/>
                  <a:cxnLst>
                    <a:cxn ang="0">
                      <a:pos x="0" y="27"/>
                    </a:cxn>
                    <a:cxn ang="0">
                      <a:pos x="49" y="0"/>
                    </a:cxn>
                    <a:cxn ang="0">
                      <a:pos x="51" y="2"/>
                    </a:cxn>
                    <a:cxn ang="0">
                      <a:pos x="55" y="10"/>
                    </a:cxn>
                    <a:cxn ang="0">
                      <a:pos x="59" y="23"/>
                    </a:cxn>
                    <a:cxn ang="0">
                      <a:pos x="59" y="38"/>
                    </a:cxn>
                    <a:cxn ang="0">
                      <a:pos x="4" y="90"/>
                    </a:cxn>
                    <a:cxn ang="0">
                      <a:pos x="0" y="27"/>
                    </a:cxn>
                  </a:cxnLst>
                  <a:rect l="0" t="0" r="r" b="b"/>
                  <a:pathLst>
                    <a:path w="59" h="90">
                      <a:moveTo>
                        <a:pt x="0" y="27"/>
                      </a:moveTo>
                      <a:lnTo>
                        <a:pt x="49" y="0"/>
                      </a:lnTo>
                      <a:lnTo>
                        <a:pt x="51" y="2"/>
                      </a:lnTo>
                      <a:lnTo>
                        <a:pt x="55" y="10"/>
                      </a:lnTo>
                      <a:lnTo>
                        <a:pt x="59" y="23"/>
                      </a:lnTo>
                      <a:lnTo>
                        <a:pt x="59" y="38"/>
                      </a:lnTo>
                      <a:lnTo>
                        <a:pt x="4" y="90"/>
                      </a:lnTo>
                      <a:lnTo>
                        <a:pt x="0" y="27"/>
                      </a:lnTo>
                      <a:close/>
                    </a:path>
                  </a:pathLst>
                </a:custGeom>
                <a:solidFill>
                  <a:srgbClr val="21BA00"/>
                </a:solidFill>
                <a:ln w="9525">
                  <a:noFill/>
                  <a:round/>
                  <a:headEnd/>
                  <a:tailEnd/>
                </a:ln>
              </p:spPr>
              <p:txBody>
                <a:bodyPr/>
                <a:lstStyle/>
                <a:p>
                  <a:endParaRPr lang="de-DE"/>
                </a:p>
              </p:txBody>
            </p:sp>
            <p:sp>
              <p:nvSpPr>
                <p:cNvPr id="16675" name="Freeform 291"/>
                <p:cNvSpPr>
                  <a:spLocks/>
                </p:cNvSpPr>
                <p:nvPr/>
              </p:nvSpPr>
              <p:spPr bwMode="auto">
                <a:xfrm>
                  <a:off x="708" y="3402"/>
                  <a:ext cx="34" cy="95"/>
                </a:xfrm>
                <a:custGeom>
                  <a:avLst/>
                  <a:gdLst/>
                  <a:ahLst/>
                  <a:cxnLst>
                    <a:cxn ang="0">
                      <a:pos x="0" y="52"/>
                    </a:cxn>
                    <a:cxn ang="0">
                      <a:pos x="0" y="191"/>
                    </a:cxn>
                    <a:cxn ang="0">
                      <a:pos x="2" y="189"/>
                    </a:cxn>
                    <a:cxn ang="0">
                      <a:pos x="5" y="185"/>
                    </a:cxn>
                    <a:cxn ang="0">
                      <a:pos x="11" y="179"/>
                    </a:cxn>
                    <a:cxn ang="0">
                      <a:pos x="17" y="170"/>
                    </a:cxn>
                    <a:cxn ang="0">
                      <a:pos x="25" y="158"/>
                    </a:cxn>
                    <a:cxn ang="0">
                      <a:pos x="32" y="147"/>
                    </a:cxn>
                    <a:cxn ang="0">
                      <a:pos x="38" y="132"/>
                    </a:cxn>
                    <a:cxn ang="0">
                      <a:pos x="45" y="116"/>
                    </a:cxn>
                    <a:cxn ang="0">
                      <a:pos x="47" y="103"/>
                    </a:cxn>
                    <a:cxn ang="0">
                      <a:pos x="55" y="71"/>
                    </a:cxn>
                    <a:cxn ang="0">
                      <a:pos x="63" y="33"/>
                    </a:cxn>
                    <a:cxn ang="0">
                      <a:pos x="66" y="0"/>
                    </a:cxn>
                    <a:cxn ang="0">
                      <a:pos x="0" y="52"/>
                    </a:cxn>
                  </a:cxnLst>
                  <a:rect l="0" t="0" r="r" b="b"/>
                  <a:pathLst>
                    <a:path w="66" h="191">
                      <a:moveTo>
                        <a:pt x="0" y="52"/>
                      </a:moveTo>
                      <a:lnTo>
                        <a:pt x="0" y="191"/>
                      </a:lnTo>
                      <a:lnTo>
                        <a:pt x="2" y="189"/>
                      </a:lnTo>
                      <a:lnTo>
                        <a:pt x="5" y="185"/>
                      </a:lnTo>
                      <a:lnTo>
                        <a:pt x="11" y="179"/>
                      </a:lnTo>
                      <a:lnTo>
                        <a:pt x="17" y="170"/>
                      </a:lnTo>
                      <a:lnTo>
                        <a:pt x="25" y="158"/>
                      </a:lnTo>
                      <a:lnTo>
                        <a:pt x="32" y="147"/>
                      </a:lnTo>
                      <a:lnTo>
                        <a:pt x="38" y="132"/>
                      </a:lnTo>
                      <a:lnTo>
                        <a:pt x="45" y="116"/>
                      </a:lnTo>
                      <a:lnTo>
                        <a:pt x="47" y="103"/>
                      </a:lnTo>
                      <a:lnTo>
                        <a:pt x="55" y="71"/>
                      </a:lnTo>
                      <a:lnTo>
                        <a:pt x="63" y="33"/>
                      </a:lnTo>
                      <a:lnTo>
                        <a:pt x="66" y="0"/>
                      </a:lnTo>
                      <a:lnTo>
                        <a:pt x="0" y="52"/>
                      </a:lnTo>
                      <a:close/>
                    </a:path>
                  </a:pathLst>
                </a:custGeom>
                <a:solidFill>
                  <a:srgbClr val="21BA00"/>
                </a:solidFill>
                <a:ln w="9525">
                  <a:noFill/>
                  <a:round/>
                  <a:headEnd/>
                  <a:tailEnd/>
                </a:ln>
              </p:spPr>
              <p:txBody>
                <a:bodyPr/>
                <a:lstStyle/>
                <a:p>
                  <a:endParaRPr lang="de-DE"/>
                </a:p>
              </p:txBody>
            </p:sp>
            <p:sp>
              <p:nvSpPr>
                <p:cNvPr id="16676" name="Freeform 292"/>
                <p:cNvSpPr>
                  <a:spLocks/>
                </p:cNvSpPr>
                <p:nvPr/>
              </p:nvSpPr>
              <p:spPr bwMode="auto">
                <a:xfrm>
                  <a:off x="765" y="3320"/>
                  <a:ext cx="7" cy="42"/>
                </a:xfrm>
                <a:custGeom>
                  <a:avLst/>
                  <a:gdLst/>
                  <a:ahLst/>
                  <a:cxnLst>
                    <a:cxn ang="0">
                      <a:pos x="0" y="84"/>
                    </a:cxn>
                    <a:cxn ang="0">
                      <a:pos x="0" y="20"/>
                    </a:cxn>
                    <a:cxn ang="0">
                      <a:pos x="4" y="0"/>
                    </a:cxn>
                    <a:cxn ang="0">
                      <a:pos x="15" y="46"/>
                    </a:cxn>
                    <a:cxn ang="0">
                      <a:pos x="0" y="84"/>
                    </a:cxn>
                  </a:cxnLst>
                  <a:rect l="0" t="0" r="r" b="b"/>
                  <a:pathLst>
                    <a:path w="15" h="84">
                      <a:moveTo>
                        <a:pt x="0" y="84"/>
                      </a:moveTo>
                      <a:lnTo>
                        <a:pt x="0" y="20"/>
                      </a:lnTo>
                      <a:lnTo>
                        <a:pt x="4" y="0"/>
                      </a:lnTo>
                      <a:lnTo>
                        <a:pt x="15" y="46"/>
                      </a:lnTo>
                      <a:lnTo>
                        <a:pt x="0" y="84"/>
                      </a:lnTo>
                      <a:close/>
                    </a:path>
                  </a:pathLst>
                </a:custGeom>
                <a:solidFill>
                  <a:srgbClr val="21BA00"/>
                </a:solidFill>
                <a:ln w="9525">
                  <a:noFill/>
                  <a:round/>
                  <a:headEnd/>
                  <a:tailEnd/>
                </a:ln>
              </p:spPr>
              <p:txBody>
                <a:bodyPr/>
                <a:lstStyle/>
                <a:p>
                  <a:endParaRPr lang="de-DE"/>
                </a:p>
              </p:txBody>
            </p:sp>
            <p:sp>
              <p:nvSpPr>
                <p:cNvPr id="16677" name="Freeform 293"/>
                <p:cNvSpPr>
                  <a:spLocks/>
                </p:cNvSpPr>
                <p:nvPr/>
              </p:nvSpPr>
              <p:spPr bwMode="auto">
                <a:xfrm>
                  <a:off x="777" y="3292"/>
                  <a:ext cx="10" cy="44"/>
                </a:xfrm>
                <a:custGeom>
                  <a:avLst/>
                  <a:gdLst/>
                  <a:ahLst/>
                  <a:cxnLst>
                    <a:cxn ang="0">
                      <a:pos x="2" y="90"/>
                    </a:cxn>
                    <a:cxn ang="0">
                      <a:pos x="0" y="17"/>
                    </a:cxn>
                    <a:cxn ang="0">
                      <a:pos x="11" y="0"/>
                    </a:cxn>
                    <a:cxn ang="0">
                      <a:pos x="19" y="59"/>
                    </a:cxn>
                    <a:cxn ang="0">
                      <a:pos x="2" y="90"/>
                    </a:cxn>
                  </a:cxnLst>
                  <a:rect l="0" t="0" r="r" b="b"/>
                  <a:pathLst>
                    <a:path w="19" h="90">
                      <a:moveTo>
                        <a:pt x="2" y="90"/>
                      </a:moveTo>
                      <a:lnTo>
                        <a:pt x="0" y="17"/>
                      </a:lnTo>
                      <a:lnTo>
                        <a:pt x="11" y="0"/>
                      </a:lnTo>
                      <a:lnTo>
                        <a:pt x="19" y="59"/>
                      </a:lnTo>
                      <a:lnTo>
                        <a:pt x="2" y="90"/>
                      </a:lnTo>
                      <a:close/>
                    </a:path>
                  </a:pathLst>
                </a:custGeom>
                <a:solidFill>
                  <a:srgbClr val="21BA00"/>
                </a:solidFill>
                <a:ln w="9525">
                  <a:noFill/>
                  <a:round/>
                  <a:headEnd/>
                  <a:tailEnd/>
                </a:ln>
              </p:spPr>
              <p:txBody>
                <a:bodyPr/>
                <a:lstStyle/>
                <a:p>
                  <a:endParaRPr lang="de-DE"/>
                </a:p>
              </p:txBody>
            </p:sp>
            <p:sp>
              <p:nvSpPr>
                <p:cNvPr id="16678" name="Freeform 294"/>
                <p:cNvSpPr>
                  <a:spLocks/>
                </p:cNvSpPr>
                <p:nvPr/>
              </p:nvSpPr>
              <p:spPr bwMode="auto">
                <a:xfrm>
                  <a:off x="789" y="3277"/>
                  <a:ext cx="16" cy="34"/>
                </a:xfrm>
                <a:custGeom>
                  <a:avLst/>
                  <a:gdLst/>
                  <a:ahLst/>
                  <a:cxnLst>
                    <a:cxn ang="0">
                      <a:pos x="9" y="66"/>
                    </a:cxn>
                    <a:cxn ang="0">
                      <a:pos x="0" y="11"/>
                    </a:cxn>
                    <a:cxn ang="0">
                      <a:pos x="2" y="11"/>
                    </a:cxn>
                    <a:cxn ang="0">
                      <a:pos x="5" y="7"/>
                    </a:cxn>
                    <a:cxn ang="0">
                      <a:pos x="11" y="4"/>
                    </a:cxn>
                    <a:cxn ang="0">
                      <a:pos x="17" y="0"/>
                    </a:cxn>
                    <a:cxn ang="0">
                      <a:pos x="30" y="45"/>
                    </a:cxn>
                    <a:cxn ang="0">
                      <a:pos x="9" y="66"/>
                    </a:cxn>
                  </a:cxnLst>
                  <a:rect l="0" t="0" r="r" b="b"/>
                  <a:pathLst>
                    <a:path w="30" h="66">
                      <a:moveTo>
                        <a:pt x="9" y="66"/>
                      </a:moveTo>
                      <a:lnTo>
                        <a:pt x="0" y="11"/>
                      </a:lnTo>
                      <a:lnTo>
                        <a:pt x="2" y="11"/>
                      </a:lnTo>
                      <a:lnTo>
                        <a:pt x="5" y="7"/>
                      </a:lnTo>
                      <a:lnTo>
                        <a:pt x="11" y="4"/>
                      </a:lnTo>
                      <a:lnTo>
                        <a:pt x="17" y="0"/>
                      </a:lnTo>
                      <a:lnTo>
                        <a:pt x="30" y="45"/>
                      </a:lnTo>
                      <a:lnTo>
                        <a:pt x="9" y="66"/>
                      </a:lnTo>
                      <a:close/>
                    </a:path>
                  </a:pathLst>
                </a:custGeom>
                <a:solidFill>
                  <a:srgbClr val="21BA00"/>
                </a:solidFill>
                <a:ln w="9525">
                  <a:noFill/>
                  <a:round/>
                  <a:headEnd/>
                  <a:tailEnd/>
                </a:ln>
              </p:spPr>
              <p:txBody>
                <a:bodyPr/>
                <a:lstStyle/>
                <a:p>
                  <a:endParaRPr lang="de-DE"/>
                </a:p>
              </p:txBody>
            </p:sp>
            <p:sp>
              <p:nvSpPr>
                <p:cNvPr id="16679" name="Freeform 295"/>
                <p:cNvSpPr>
                  <a:spLocks/>
                </p:cNvSpPr>
                <p:nvPr/>
              </p:nvSpPr>
              <p:spPr bwMode="auto">
                <a:xfrm>
                  <a:off x="809" y="3274"/>
                  <a:ext cx="13" cy="16"/>
                </a:xfrm>
                <a:custGeom>
                  <a:avLst/>
                  <a:gdLst/>
                  <a:ahLst/>
                  <a:cxnLst>
                    <a:cxn ang="0">
                      <a:pos x="2" y="33"/>
                    </a:cxn>
                    <a:cxn ang="0">
                      <a:pos x="0" y="6"/>
                    </a:cxn>
                    <a:cxn ang="0">
                      <a:pos x="25" y="0"/>
                    </a:cxn>
                    <a:cxn ang="0">
                      <a:pos x="2" y="33"/>
                    </a:cxn>
                  </a:cxnLst>
                  <a:rect l="0" t="0" r="r" b="b"/>
                  <a:pathLst>
                    <a:path w="25" h="33">
                      <a:moveTo>
                        <a:pt x="2" y="33"/>
                      </a:moveTo>
                      <a:lnTo>
                        <a:pt x="0" y="6"/>
                      </a:lnTo>
                      <a:lnTo>
                        <a:pt x="25" y="0"/>
                      </a:lnTo>
                      <a:lnTo>
                        <a:pt x="2" y="33"/>
                      </a:lnTo>
                      <a:close/>
                    </a:path>
                  </a:pathLst>
                </a:custGeom>
                <a:solidFill>
                  <a:srgbClr val="21BA00"/>
                </a:solidFill>
                <a:ln w="9525">
                  <a:noFill/>
                  <a:round/>
                  <a:headEnd/>
                  <a:tailEnd/>
                </a:ln>
              </p:spPr>
              <p:txBody>
                <a:bodyPr/>
                <a:lstStyle/>
                <a:p>
                  <a:endParaRPr lang="de-DE"/>
                </a:p>
              </p:txBody>
            </p:sp>
            <p:sp>
              <p:nvSpPr>
                <p:cNvPr id="16680" name="Freeform 296"/>
                <p:cNvSpPr>
                  <a:spLocks/>
                </p:cNvSpPr>
                <p:nvPr/>
              </p:nvSpPr>
              <p:spPr bwMode="auto">
                <a:xfrm>
                  <a:off x="775" y="3346"/>
                  <a:ext cx="22" cy="18"/>
                </a:xfrm>
                <a:custGeom>
                  <a:avLst/>
                  <a:gdLst/>
                  <a:ahLst/>
                  <a:cxnLst>
                    <a:cxn ang="0">
                      <a:pos x="0" y="36"/>
                    </a:cxn>
                    <a:cxn ang="0">
                      <a:pos x="13" y="4"/>
                    </a:cxn>
                    <a:cxn ang="0">
                      <a:pos x="44" y="0"/>
                    </a:cxn>
                    <a:cxn ang="0">
                      <a:pos x="44" y="2"/>
                    </a:cxn>
                    <a:cxn ang="0">
                      <a:pos x="44" y="6"/>
                    </a:cxn>
                    <a:cxn ang="0">
                      <a:pos x="42" y="9"/>
                    </a:cxn>
                    <a:cxn ang="0">
                      <a:pos x="40" y="15"/>
                    </a:cxn>
                    <a:cxn ang="0">
                      <a:pos x="34" y="23"/>
                    </a:cxn>
                    <a:cxn ang="0">
                      <a:pos x="27" y="28"/>
                    </a:cxn>
                    <a:cxn ang="0">
                      <a:pos x="15" y="34"/>
                    </a:cxn>
                    <a:cxn ang="0">
                      <a:pos x="0" y="36"/>
                    </a:cxn>
                  </a:cxnLst>
                  <a:rect l="0" t="0" r="r" b="b"/>
                  <a:pathLst>
                    <a:path w="44" h="36">
                      <a:moveTo>
                        <a:pt x="0" y="36"/>
                      </a:moveTo>
                      <a:lnTo>
                        <a:pt x="13" y="4"/>
                      </a:lnTo>
                      <a:lnTo>
                        <a:pt x="44" y="0"/>
                      </a:lnTo>
                      <a:lnTo>
                        <a:pt x="44" y="2"/>
                      </a:lnTo>
                      <a:lnTo>
                        <a:pt x="44" y="6"/>
                      </a:lnTo>
                      <a:lnTo>
                        <a:pt x="42" y="9"/>
                      </a:lnTo>
                      <a:lnTo>
                        <a:pt x="40" y="15"/>
                      </a:lnTo>
                      <a:lnTo>
                        <a:pt x="34" y="23"/>
                      </a:lnTo>
                      <a:lnTo>
                        <a:pt x="27" y="28"/>
                      </a:lnTo>
                      <a:lnTo>
                        <a:pt x="15" y="34"/>
                      </a:lnTo>
                      <a:lnTo>
                        <a:pt x="0" y="36"/>
                      </a:lnTo>
                      <a:close/>
                    </a:path>
                  </a:pathLst>
                </a:custGeom>
                <a:solidFill>
                  <a:srgbClr val="21BA00"/>
                </a:solidFill>
                <a:ln w="9525">
                  <a:noFill/>
                  <a:round/>
                  <a:headEnd/>
                  <a:tailEnd/>
                </a:ln>
              </p:spPr>
              <p:txBody>
                <a:bodyPr/>
                <a:lstStyle/>
                <a:p>
                  <a:endParaRPr lang="de-DE"/>
                </a:p>
              </p:txBody>
            </p:sp>
            <p:sp>
              <p:nvSpPr>
                <p:cNvPr id="16681" name="Freeform 297"/>
                <p:cNvSpPr>
                  <a:spLocks/>
                </p:cNvSpPr>
                <p:nvPr/>
              </p:nvSpPr>
              <p:spPr bwMode="auto">
                <a:xfrm>
                  <a:off x="788" y="3324"/>
                  <a:ext cx="25" cy="13"/>
                </a:xfrm>
                <a:custGeom>
                  <a:avLst/>
                  <a:gdLst/>
                  <a:ahLst/>
                  <a:cxnLst>
                    <a:cxn ang="0">
                      <a:pos x="0" y="25"/>
                    </a:cxn>
                    <a:cxn ang="0">
                      <a:pos x="19" y="0"/>
                    </a:cxn>
                    <a:cxn ang="0">
                      <a:pos x="49" y="4"/>
                    </a:cxn>
                    <a:cxn ang="0">
                      <a:pos x="47" y="6"/>
                    </a:cxn>
                    <a:cxn ang="0">
                      <a:pos x="47" y="10"/>
                    </a:cxn>
                    <a:cxn ang="0">
                      <a:pos x="44" y="13"/>
                    </a:cxn>
                    <a:cxn ang="0">
                      <a:pos x="40" y="19"/>
                    </a:cxn>
                    <a:cxn ang="0">
                      <a:pos x="32" y="23"/>
                    </a:cxn>
                    <a:cxn ang="0">
                      <a:pos x="25" y="27"/>
                    </a:cxn>
                    <a:cxn ang="0">
                      <a:pos x="13" y="27"/>
                    </a:cxn>
                    <a:cxn ang="0">
                      <a:pos x="0" y="25"/>
                    </a:cxn>
                  </a:cxnLst>
                  <a:rect l="0" t="0" r="r" b="b"/>
                  <a:pathLst>
                    <a:path w="49" h="27">
                      <a:moveTo>
                        <a:pt x="0" y="25"/>
                      </a:moveTo>
                      <a:lnTo>
                        <a:pt x="19" y="0"/>
                      </a:lnTo>
                      <a:lnTo>
                        <a:pt x="49" y="4"/>
                      </a:lnTo>
                      <a:lnTo>
                        <a:pt x="47" y="6"/>
                      </a:lnTo>
                      <a:lnTo>
                        <a:pt x="47" y="10"/>
                      </a:lnTo>
                      <a:lnTo>
                        <a:pt x="44" y="13"/>
                      </a:lnTo>
                      <a:lnTo>
                        <a:pt x="40" y="19"/>
                      </a:lnTo>
                      <a:lnTo>
                        <a:pt x="32" y="23"/>
                      </a:lnTo>
                      <a:lnTo>
                        <a:pt x="25" y="27"/>
                      </a:lnTo>
                      <a:lnTo>
                        <a:pt x="13" y="27"/>
                      </a:lnTo>
                      <a:lnTo>
                        <a:pt x="0" y="25"/>
                      </a:lnTo>
                      <a:close/>
                    </a:path>
                  </a:pathLst>
                </a:custGeom>
                <a:solidFill>
                  <a:srgbClr val="21BA00"/>
                </a:solidFill>
                <a:ln w="9525">
                  <a:noFill/>
                  <a:round/>
                  <a:headEnd/>
                  <a:tailEnd/>
                </a:ln>
              </p:spPr>
              <p:txBody>
                <a:bodyPr/>
                <a:lstStyle/>
                <a:p>
                  <a:endParaRPr lang="de-DE"/>
                </a:p>
              </p:txBody>
            </p:sp>
            <p:sp>
              <p:nvSpPr>
                <p:cNvPr id="16682" name="Freeform 298"/>
                <p:cNvSpPr>
                  <a:spLocks/>
                </p:cNvSpPr>
                <p:nvPr/>
              </p:nvSpPr>
              <p:spPr bwMode="auto">
                <a:xfrm>
                  <a:off x="804" y="3304"/>
                  <a:ext cx="15" cy="11"/>
                </a:xfrm>
                <a:custGeom>
                  <a:avLst/>
                  <a:gdLst/>
                  <a:ahLst/>
                  <a:cxnLst>
                    <a:cxn ang="0">
                      <a:pos x="0" y="17"/>
                    </a:cxn>
                    <a:cxn ang="0">
                      <a:pos x="17" y="0"/>
                    </a:cxn>
                    <a:cxn ang="0">
                      <a:pos x="31" y="2"/>
                    </a:cxn>
                    <a:cxn ang="0">
                      <a:pos x="21" y="23"/>
                    </a:cxn>
                    <a:cxn ang="0">
                      <a:pos x="0" y="17"/>
                    </a:cxn>
                  </a:cxnLst>
                  <a:rect l="0" t="0" r="r" b="b"/>
                  <a:pathLst>
                    <a:path w="31" h="23">
                      <a:moveTo>
                        <a:pt x="0" y="17"/>
                      </a:moveTo>
                      <a:lnTo>
                        <a:pt x="17" y="0"/>
                      </a:lnTo>
                      <a:lnTo>
                        <a:pt x="31" y="2"/>
                      </a:lnTo>
                      <a:lnTo>
                        <a:pt x="21" y="23"/>
                      </a:lnTo>
                      <a:lnTo>
                        <a:pt x="0" y="17"/>
                      </a:lnTo>
                      <a:close/>
                    </a:path>
                  </a:pathLst>
                </a:custGeom>
                <a:solidFill>
                  <a:srgbClr val="21BA00"/>
                </a:solidFill>
                <a:ln w="9525">
                  <a:noFill/>
                  <a:round/>
                  <a:headEnd/>
                  <a:tailEnd/>
                </a:ln>
              </p:spPr>
              <p:txBody>
                <a:bodyPr/>
                <a:lstStyle/>
                <a:p>
                  <a:endParaRPr lang="de-DE"/>
                </a:p>
              </p:txBody>
            </p:sp>
            <p:sp>
              <p:nvSpPr>
                <p:cNvPr id="16683" name="Freeform 299"/>
                <p:cNvSpPr>
                  <a:spLocks/>
                </p:cNvSpPr>
                <p:nvPr/>
              </p:nvSpPr>
              <p:spPr bwMode="auto">
                <a:xfrm>
                  <a:off x="819" y="3279"/>
                  <a:ext cx="9" cy="13"/>
                </a:xfrm>
                <a:custGeom>
                  <a:avLst/>
                  <a:gdLst/>
                  <a:ahLst/>
                  <a:cxnLst>
                    <a:cxn ang="0">
                      <a:pos x="0" y="21"/>
                    </a:cxn>
                    <a:cxn ang="0">
                      <a:pos x="19" y="0"/>
                    </a:cxn>
                    <a:cxn ang="0">
                      <a:pos x="11" y="24"/>
                    </a:cxn>
                    <a:cxn ang="0">
                      <a:pos x="0" y="21"/>
                    </a:cxn>
                  </a:cxnLst>
                  <a:rect l="0" t="0" r="r" b="b"/>
                  <a:pathLst>
                    <a:path w="19" h="24">
                      <a:moveTo>
                        <a:pt x="0" y="21"/>
                      </a:moveTo>
                      <a:lnTo>
                        <a:pt x="19" y="0"/>
                      </a:lnTo>
                      <a:lnTo>
                        <a:pt x="11" y="24"/>
                      </a:lnTo>
                      <a:lnTo>
                        <a:pt x="0" y="21"/>
                      </a:lnTo>
                      <a:close/>
                    </a:path>
                  </a:pathLst>
                </a:custGeom>
                <a:solidFill>
                  <a:srgbClr val="21BA00"/>
                </a:solidFill>
                <a:ln w="9525">
                  <a:noFill/>
                  <a:round/>
                  <a:headEnd/>
                  <a:tailEnd/>
                </a:ln>
              </p:spPr>
              <p:txBody>
                <a:bodyPr/>
                <a:lstStyle/>
                <a:p>
                  <a:endParaRPr lang="de-DE"/>
                </a:p>
              </p:txBody>
            </p:sp>
            <p:sp>
              <p:nvSpPr>
                <p:cNvPr id="16684" name="Freeform 300"/>
                <p:cNvSpPr>
                  <a:spLocks/>
                </p:cNvSpPr>
                <p:nvPr/>
              </p:nvSpPr>
              <p:spPr bwMode="auto">
                <a:xfrm>
                  <a:off x="729" y="3455"/>
                  <a:ext cx="17" cy="25"/>
                </a:xfrm>
                <a:custGeom>
                  <a:avLst/>
                  <a:gdLst/>
                  <a:ahLst/>
                  <a:cxnLst>
                    <a:cxn ang="0">
                      <a:pos x="0" y="49"/>
                    </a:cxn>
                    <a:cxn ang="0">
                      <a:pos x="2" y="47"/>
                    </a:cxn>
                    <a:cxn ang="0">
                      <a:pos x="3" y="46"/>
                    </a:cxn>
                    <a:cxn ang="0">
                      <a:pos x="5" y="42"/>
                    </a:cxn>
                    <a:cxn ang="0">
                      <a:pos x="11" y="36"/>
                    </a:cxn>
                    <a:cxn ang="0">
                      <a:pos x="15" y="28"/>
                    </a:cxn>
                    <a:cxn ang="0">
                      <a:pos x="19" y="21"/>
                    </a:cxn>
                    <a:cxn ang="0">
                      <a:pos x="23" y="13"/>
                    </a:cxn>
                    <a:cxn ang="0">
                      <a:pos x="24" y="6"/>
                    </a:cxn>
                    <a:cxn ang="0">
                      <a:pos x="30" y="0"/>
                    </a:cxn>
                    <a:cxn ang="0">
                      <a:pos x="32" y="9"/>
                    </a:cxn>
                    <a:cxn ang="0">
                      <a:pos x="32" y="23"/>
                    </a:cxn>
                    <a:cxn ang="0">
                      <a:pos x="32" y="30"/>
                    </a:cxn>
                    <a:cxn ang="0">
                      <a:pos x="32" y="30"/>
                    </a:cxn>
                    <a:cxn ang="0">
                      <a:pos x="32" y="32"/>
                    </a:cxn>
                    <a:cxn ang="0">
                      <a:pos x="30" y="32"/>
                    </a:cxn>
                    <a:cxn ang="0">
                      <a:pos x="26" y="36"/>
                    </a:cxn>
                    <a:cxn ang="0">
                      <a:pos x="23" y="38"/>
                    </a:cxn>
                    <a:cxn ang="0">
                      <a:pos x="17" y="42"/>
                    </a:cxn>
                    <a:cxn ang="0">
                      <a:pos x="9" y="46"/>
                    </a:cxn>
                    <a:cxn ang="0">
                      <a:pos x="0" y="49"/>
                    </a:cxn>
                  </a:cxnLst>
                  <a:rect l="0" t="0" r="r" b="b"/>
                  <a:pathLst>
                    <a:path w="32" h="49">
                      <a:moveTo>
                        <a:pt x="0" y="49"/>
                      </a:moveTo>
                      <a:lnTo>
                        <a:pt x="2" y="47"/>
                      </a:lnTo>
                      <a:lnTo>
                        <a:pt x="3" y="46"/>
                      </a:lnTo>
                      <a:lnTo>
                        <a:pt x="5" y="42"/>
                      </a:lnTo>
                      <a:lnTo>
                        <a:pt x="11" y="36"/>
                      </a:lnTo>
                      <a:lnTo>
                        <a:pt x="15" y="28"/>
                      </a:lnTo>
                      <a:lnTo>
                        <a:pt x="19" y="21"/>
                      </a:lnTo>
                      <a:lnTo>
                        <a:pt x="23" y="13"/>
                      </a:lnTo>
                      <a:lnTo>
                        <a:pt x="24" y="6"/>
                      </a:lnTo>
                      <a:lnTo>
                        <a:pt x="30" y="0"/>
                      </a:lnTo>
                      <a:lnTo>
                        <a:pt x="32" y="9"/>
                      </a:lnTo>
                      <a:lnTo>
                        <a:pt x="32" y="23"/>
                      </a:lnTo>
                      <a:lnTo>
                        <a:pt x="32" y="30"/>
                      </a:lnTo>
                      <a:lnTo>
                        <a:pt x="32" y="30"/>
                      </a:lnTo>
                      <a:lnTo>
                        <a:pt x="32" y="32"/>
                      </a:lnTo>
                      <a:lnTo>
                        <a:pt x="30" y="32"/>
                      </a:lnTo>
                      <a:lnTo>
                        <a:pt x="26" y="36"/>
                      </a:lnTo>
                      <a:lnTo>
                        <a:pt x="23" y="38"/>
                      </a:lnTo>
                      <a:lnTo>
                        <a:pt x="17" y="42"/>
                      </a:lnTo>
                      <a:lnTo>
                        <a:pt x="9" y="46"/>
                      </a:lnTo>
                      <a:lnTo>
                        <a:pt x="0" y="49"/>
                      </a:lnTo>
                      <a:close/>
                    </a:path>
                  </a:pathLst>
                </a:custGeom>
                <a:solidFill>
                  <a:srgbClr val="21BA00"/>
                </a:solidFill>
                <a:ln w="9525">
                  <a:noFill/>
                  <a:round/>
                  <a:headEnd/>
                  <a:tailEnd/>
                </a:ln>
              </p:spPr>
              <p:txBody>
                <a:bodyPr/>
                <a:lstStyle/>
                <a:p>
                  <a:endParaRPr lang="de-DE"/>
                </a:p>
              </p:txBody>
            </p:sp>
            <p:sp>
              <p:nvSpPr>
                <p:cNvPr id="16685" name="Freeform 301"/>
                <p:cNvSpPr>
                  <a:spLocks/>
                </p:cNvSpPr>
                <p:nvPr/>
              </p:nvSpPr>
              <p:spPr bwMode="auto">
                <a:xfrm>
                  <a:off x="719" y="3486"/>
                  <a:ext cx="74" cy="24"/>
                </a:xfrm>
                <a:custGeom>
                  <a:avLst/>
                  <a:gdLst/>
                  <a:ahLst/>
                  <a:cxnLst>
                    <a:cxn ang="0">
                      <a:pos x="0" y="38"/>
                    </a:cxn>
                    <a:cxn ang="0">
                      <a:pos x="40" y="0"/>
                    </a:cxn>
                    <a:cxn ang="0">
                      <a:pos x="148" y="19"/>
                    </a:cxn>
                    <a:cxn ang="0">
                      <a:pos x="146" y="19"/>
                    </a:cxn>
                    <a:cxn ang="0">
                      <a:pos x="145" y="21"/>
                    </a:cxn>
                    <a:cxn ang="0">
                      <a:pos x="137" y="25"/>
                    </a:cxn>
                    <a:cxn ang="0">
                      <a:pos x="127" y="28"/>
                    </a:cxn>
                    <a:cxn ang="0">
                      <a:pos x="116" y="34"/>
                    </a:cxn>
                    <a:cxn ang="0">
                      <a:pos x="103" y="38"/>
                    </a:cxn>
                    <a:cxn ang="0">
                      <a:pos x="85" y="42"/>
                    </a:cxn>
                    <a:cxn ang="0">
                      <a:pos x="66" y="46"/>
                    </a:cxn>
                    <a:cxn ang="0">
                      <a:pos x="65" y="46"/>
                    </a:cxn>
                    <a:cxn ang="0">
                      <a:pos x="61" y="46"/>
                    </a:cxn>
                    <a:cxn ang="0">
                      <a:pos x="53" y="47"/>
                    </a:cxn>
                    <a:cxn ang="0">
                      <a:pos x="44" y="47"/>
                    </a:cxn>
                    <a:cxn ang="0">
                      <a:pos x="34" y="47"/>
                    </a:cxn>
                    <a:cxn ang="0">
                      <a:pos x="23" y="46"/>
                    </a:cxn>
                    <a:cxn ang="0">
                      <a:pos x="11" y="44"/>
                    </a:cxn>
                    <a:cxn ang="0">
                      <a:pos x="0" y="38"/>
                    </a:cxn>
                  </a:cxnLst>
                  <a:rect l="0" t="0" r="r" b="b"/>
                  <a:pathLst>
                    <a:path w="148" h="47">
                      <a:moveTo>
                        <a:pt x="0" y="38"/>
                      </a:moveTo>
                      <a:lnTo>
                        <a:pt x="40" y="0"/>
                      </a:lnTo>
                      <a:lnTo>
                        <a:pt x="148" y="19"/>
                      </a:lnTo>
                      <a:lnTo>
                        <a:pt x="146" y="19"/>
                      </a:lnTo>
                      <a:lnTo>
                        <a:pt x="145" y="21"/>
                      </a:lnTo>
                      <a:lnTo>
                        <a:pt x="137" y="25"/>
                      </a:lnTo>
                      <a:lnTo>
                        <a:pt x="127" y="28"/>
                      </a:lnTo>
                      <a:lnTo>
                        <a:pt x="116" y="34"/>
                      </a:lnTo>
                      <a:lnTo>
                        <a:pt x="103" y="38"/>
                      </a:lnTo>
                      <a:lnTo>
                        <a:pt x="85" y="42"/>
                      </a:lnTo>
                      <a:lnTo>
                        <a:pt x="66" y="46"/>
                      </a:lnTo>
                      <a:lnTo>
                        <a:pt x="65" y="46"/>
                      </a:lnTo>
                      <a:lnTo>
                        <a:pt x="61" y="46"/>
                      </a:lnTo>
                      <a:lnTo>
                        <a:pt x="53" y="47"/>
                      </a:lnTo>
                      <a:lnTo>
                        <a:pt x="44" y="47"/>
                      </a:lnTo>
                      <a:lnTo>
                        <a:pt x="34" y="47"/>
                      </a:lnTo>
                      <a:lnTo>
                        <a:pt x="23" y="46"/>
                      </a:lnTo>
                      <a:lnTo>
                        <a:pt x="11" y="44"/>
                      </a:lnTo>
                      <a:lnTo>
                        <a:pt x="0" y="38"/>
                      </a:lnTo>
                      <a:close/>
                    </a:path>
                  </a:pathLst>
                </a:custGeom>
                <a:solidFill>
                  <a:srgbClr val="21BA00"/>
                </a:solidFill>
                <a:ln w="9525">
                  <a:noFill/>
                  <a:round/>
                  <a:headEnd/>
                  <a:tailEnd/>
                </a:ln>
              </p:spPr>
              <p:txBody>
                <a:bodyPr/>
                <a:lstStyle/>
                <a:p>
                  <a:endParaRPr lang="de-DE"/>
                </a:p>
              </p:txBody>
            </p:sp>
            <p:sp>
              <p:nvSpPr>
                <p:cNvPr id="16686" name="Freeform 302"/>
                <p:cNvSpPr>
                  <a:spLocks/>
                </p:cNvSpPr>
                <p:nvPr/>
              </p:nvSpPr>
              <p:spPr bwMode="auto">
                <a:xfrm>
                  <a:off x="756" y="3461"/>
                  <a:ext cx="71" cy="27"/>
                </a:xfrm>
                <a:custGeom>
                  <a:avLst/>
                  <a:gdLst/>
                  <a:ahLst/>
                  <a:cxnLst>
                    <a:cxn ang="0">
                      <a:pos x="0" y="31"/>
                    </a:cxn>
                    <a:cxn ang="0">
                      <a:pos x="42" y="0"/>
                    </a:cxn>
                    <a:cxn ang="0">
                      <a:pos x="141" y="19"/>
                    </a:cxn>
                    <a:cxn ang="0">
                      <a:pos x="97" y="54"/>
                    </a:cxn>
                    <a:cxn ang="0">
                      <a:pos x="0" y="31"/>
                    </a:cxn>
                  </a:cxnLst>
                  <a:rect l="0" t="0" r="r" b="b"/>
                  <a:pathLst>
                    <a:path w="141" h="54">
                      <a:moveTo>
                        <a:pt x="0" y="31"/>
                      </a:moveTo>
                      <a:lnTo>
                        <a:pt x="42" y="0"/>
                      </a:lnTo>
                      <a:lnTo>
                        <a:pt x="141" y="19"/>
                      </a:lnTo>
                      <a:lnTo>
                        <a:pt x="97" y="54"/>
                      </a:lnTo>
                      <a:lnTo>
                        <a:pt x="0" y="31"/>
                      </a:lnTo>
                      <a:close/>
                    </a:path>
                  </a:pathLst>
                </a:custGeom>
                <a:solidFill>
                  <a:srgbClr val="21BA00"/>
                </a:solidFill>
                <a:ln w="9525">
                  <a:noFill/>
                  <a:round/>
                  <a:headEnd/>
                  <a:tailEnd/>
                </a:ln>
              </p:spPr>
              <p:txBody>
                <a:bodyPr/>
                <a:lstStyle/>
                <a:p>
                  <a:endParaRPr lang="de-DE"/>
                </a:p>
              </p:txBody>
            </p:sp>
            <p:sp>
              <p:nvSpPr>
                <p:cNvPr id="16687" name="Freeform 303"/>
                <p:cNvSpPr>
                  <a:spLocks/>
                </p:cNvSpPr>
                <p:nvPr/>
              </p:nvSpPr>
              <p:spPr bwMode="auto">
                <a:xfrm>
                  <a:off x="750" y="3415"/>
                  <a:ext cx="23" cy="47"/>
                </a:xfrm>
                <a:custGeom>
                  <a:avLst/>
                  <a:gdLst/>
                  <a:ahLst/>
                  <a:cxnLst>
                    <a:cxn ang="0">
                      <a:pos x="9" y="93"/>
                    </a:cxn>
                    <a:cxn ang="0">
                      <a:pos x="0" y="44"/>
                    </a:cxn>
                    <a:cxn ang="0">
                      <a:pos x="2" y="42"/>
                    </a:cxn>
                    <a:cxn ang="0">
                      <a:pos x="3" y="40"/>
                    </a:cxn>
                    <a:cxn ang="0">
                      <a:pos x="9" y="34"/>
                    </a:cxn>
                    <a:cxn ang="0">
                      <a:pos x="15" y="27"/>
                    </a:cxn>
                    <a:cxn ang="0">
                      <a:pos x="21" y="21"/>
                    </a:cxn>
                    <a:cxn ang="0">
                      <a:pos x="28" y="13"/>
                    </a:cxn>
                    <a:cxn ang="0">
                      <a:pos x="36" y="6"/>
                    </a:cxn>
                    <a:cxn ang="0">
                      <a:pos x="42" y="0"/>
                    </a:cxn>
                    <a:cxn ang="0">
                      <a:pos x="45" y="70"/>
                    </a:cxn>
                    <a:cxn ang="0">
                      <a:pos x="9" y="93"/>
                    </a:cxn>
                  </a:cxnLst>
                  <a:rect l="0" t="0" r="r" b="b"/>
                  <a:pathLst>
                    <a:path w="45" h="93">
                      <a:moveTo>
                        <a:pt x="9" y="93"/>
                      </a:moveTo>
                      <a:lnTo>
                        <a:pt x="0" y="44"/>
                      </a:lnTo>
                      <a:lnTo>
                        <a:pt x="2" y="42"/>
                      </a:lnTo>
                      <a:lnTo>
                        <a:pt x="3" y="40"/>
                      </a:lnTo>
                      <a:lnTo>
                        <a:pt x="9" y="34"/>
                      </a:lnTo>
                      <a:lnTo>
                        <a:pt x="15" y="27"/>
                      </a:lnTo>
                      <a:lnTo>
                        <a:pt x="21" y="21"/>
                      </a:lnTo>
                      <a:lnTo>
                        <a:pt x="28" y="13"/>
                      </a:lnTo>
                      <a:lnTo>
                        <a:pt x="36" y="6"/>
                      </a:lnTo>
                      <a:lnTo>
                        <a:pt x="42" y="0"/>
                      </a:lnTo>
                      <a:lnTo>
                        <a:pt x="45" y="70"/>
                      </a:lnTo>
                      <a:lnTo>
                        <a:pt x="9" y="93"/>
                      </a:lnTo>
                      <a:close/>
                    </a:path>
                  </a:pathLst>
                </a:custGeom>
                <a:solidFill>
                  <a:srgbClr val="21BA00"/>
                </a:solidFill>
                <a:ln w="9525">
                  <a:noFill/>
                  <a:round/>
                  <a:headEnd/>
                  <a:tailEnd/>
                </a:ln>
              </p:spPr>
              <p:txBody>
                <a:bodyPr/>
                <a:lstStyle/>
                <a:p>
                  <a:endParaRPr lang="de-DE"/>
                </a:p>
              </p:txBody>
            </p:sp>
            <p:sp>
              <p:nvSpPr>
                <p:cNvPr id="16688" name="Freeform 304"/>
                <p:cNvSpPr>
                  <a:spLocks/>
                </p:cNvSpPr>
                <p:nvPr/>
              </p:nvSpPr>
              <p:spPr bwMode="auto">
                <a:xfrm>
                  <a:off x="783" y="3388"/>
                  <a:ext cx="42" cy="54"/>
                </a:xfrm>
                <a:custGeom>
                  <a:avLst/>
                  <a:gdLst/>
                  <a:ahLst/>
                  <a:cxnLst>
                    <a:cxn ang="0">
                      <a:pos x="0" y="108"/>
                    </a:cxn>
                    <a:cxn ang="0">
                      <a:pos x="2" y="34"/>
                    </a:cxn>
                    <a:cxn ang="0">
                      <a:pos x="4" y="32"/>
                    </a:cxn>
                    <a:cxn ang="0">
                      <a:pos x="4" y="30"/>
                    </a:cxn>
                    <a:cxn ang="0">
                      <a:pos x="8" y="26"/>
                    </a:cxn>
                    <a:cxn ang="0">
                      <a:pos x="12" y="23"/>
                    </a:cxn>
                    <a:cxn ang="0">
                      <a:pos x="19" y="19"/>
                    </a:cxn>
                    <a:cxn ang="0">
                      <a:pos x="27" y="13"/>
                    </a:cxn>
                    <a:cxn ang="0">
                      <a:pos x="39" y="9"/>
                    </a:cxn>
                    <a:cxn ang="0">
                      <a:pos x="52" y="3"/>
                    </a:cxn>
                    <a:cxn ang="0">
                      <a:pos x="84" y="0"/>
                    </a:cxn>
                    <a:cxn ang="0">
                      <a:pos x="61" y="59"/>
                    </a:cxn>
                    <a:cxn ang="0">
                      <a:pos x="0" y="108"/>
                    </a:cxn>
                  </a:cxnLst>
                  <a:rect l="0" t="0" r="r" b="b"/>
                  <a:pathLst>
                    <a:path w="84" h="108">
                      <a:moveTo>
                        <a:pt x="0" y="108"/>
                      </a:moveTo>
                      <a:lnTo>
                        <a:pt x="2" y="34"/>
                      </a:lnTo>
                      <a:lnTo>
                        <a:pt x="4" y="32"/>
                      </a:lnTo>
                      <a:lnTo>
                        <a:pt x="4" y="30"/>
                      </a:lnTo>
                      <a:lnTo>
                        <a:pt x="8" y="26"/>
                      </a:lnTo>
                      <a:lnTo>
                        <a:pt x="12" y="23"/>
                      </a:lnTo>
                      <a:lnTo>
                        <a:pt x="19" y="19"/>
                      </a:lnTo>
                      <a:lnTo>
                        <a:pt x="27" y="13"/>
                      </a:lnTo>
                      <a:lnTo>
                        <a:pt x="39" y="9"/>
                      </a:lnTo>
                      <a:lnTo>
                        <a:pt x="52" y="3"/>
                      </a:lnTo>
                      <a:lnTo>
                        <a:pt x="84" y="0"/>
                      </a:lnTo>
                      <a:lnTo>
                        <a:pt x="61" y="59"/>
                      </a:lnTo>
                      <a:lnTo>
                        <a:pt x="0" y="108"/>
                      </a:lnTo>
                      <a:close/>
                    </a:path>
                  </a:pathLst>
                </a:custGeom>
                <a:solidFill>
                  <a:srgbClr val="21BA00"/>
                </a:solidFill>
                <a:ln w="9525">
                  <a:noFill/>
                  <a:round/>
                  <a:headEnd/>
                  <a:tailEnd/>
                </a:ln>
              </p:spPr>
              <p:txBody>
                <a:bodyPr/>
                <a:lstStyle/>
                <a:p>
                  <a:endParaRPr lang="de-DE"/>
                </a:p>
              </p:txBody>
            </p:sp>
            <p:sp>
              <p:nvSpPr>
                <p:cNvPr id="16689" name="Freeform 305"/>
                <p:cNvSpPr>
                  <a:spLocks/>
                </p:cNvSpPr>
                <p:nvPr/>
              </p:nvSpPr>
              <p:spPr bwMode="auto">
                <a:xfrm>
                  <a:off x="788" y="3432"/>
                  <a:ext cx="62" cy="30"/>
                </a:xfrm>
                <a:custGeom>
                  <a:avLst/>
                  <a:gdLst/>
                  <a:ahLst/>
                  <a:cxnLst>
                    <a:cxn ang="0">
                      <a:pos x="0" y="38"/>
                    </a:cxn>
                    <a:cxn ang="0">
                      <a:pos x="49" y="0"/>
                    </a:cxn>
                    <a:cxn ang="0">
                      <a:pos x="124" y="8"/>
                    </a:cxn>
                    <a:cxn ang="0">
                      <a:pos x="122" y="10"/>
                    </a:cxn>
                    <a:cxn ang="0">
                      <a:pos x="120" y="16"/>
                    </a:cxn>
                    <a:cxn ang="0">
                      <a:pos x="116" y="21"/>
                    </a:cxn>
                    <a:cxn ang="0">
                      <a:pos x="110" y="29"/>
                    </a:cxn>
                    <a:cxn ang="0">
                      <a:pos x="105" y="38"/>
                    </a:cxn>
                    <a:cxn ang="0">
                      <a:pos x="99" y="48"/>
                    </a:cxn>
                    <a:cxn ang="0">
                      <a:pos x="93" y="56"/>
                    </a:cxn>
                    <a:cxn ang="0">
                      <a:pos x="86" y="61"/>
                    </a:cxn>
                    <a:cxn ang="0">
                      <a:pos x="0" y="38"/>
                    </a:cxn>
                  </a:cxnLst>
                  <a:rect l="0" t="0" r="r" b="b"/>
                  <a:pathLst>
                    <a:path w="124" h="61">
                      <a:moveTo>
                        <a:pt x="0" y="38"/>
                      </a:moveTo>
                      <a:lnTo>
                        <a:pt x="49" y="0"/>
                      </a:lnTo>
                      <a:lnTo>
                        <a:pt x="124" y="8"/>
                      </a:lnTo>
                      <a:lnTo>
                        <a:pt x="122" y="10"/>
                      </a:lnTo>
                      <a:lnTo>
                        <a:pt x="120" y="16"/>
                      </a:lnTo>
                      <a:lnTo>
                        <a:pt x="116" y="21"/>
                      </a:lnTo>
                      <a:lnTo>
                        <a:pt x="110" y="29"/>
                      </a:lnTo>
                      <a:lnTo>
                        <a:pt x="105" y="38"/>
                      </a:lnTo>
                      <a:lnTo>
                        <a:pt x="99" y="48"/>
                      </a:lnTo>
                      <a:lnTo>
                        <a:pt x="93" y="56"/>
                      </a:lnTo>
                      <a:lnTo>
                        <a:pt x="86" y="61"/>
                      </a:lnTo>
                      <a:lnTo>
                        <a:pt x="0" y="38"/>
                      </a:lnTo>
                      <a:close/>
                    </a:path>
                  </a:pathLst>
                </a:custGeom>
                <a:solidFill>
                  <a:srgbClr val="21BA00"/>
                </a:solidFill>
                <a:ln w="9525">
                  <a:noFill/>
                  <a:round/>
                  <a:headEnd/>
                  <a:tailEnd/>
                </a:ln>
              </p:spPr>
              <p:txBody>
                <a:bodyPr/>
                <a:lstStyle/>
                <a:p>
                  <a:endParaRPr lang="de-DE"/>
                </a:p>
              </p:txBody>
            </p:sp>
            <p:sp>
              <p:nvSpPr>
                <p:cNvPr id="16690" name="Freeform 306"/>
                <p:cNvSpPr>
                  <a:spLocks/>
                </p:cNvSpPr>
                <p:nvPr/>
              </p:nvSpPr>
              <p:spPr bwMode="auto">
                <a:xfrm>
                  <a:off x="828" y="3379"/>
                  <a:ext cx="50" cy="46"/>
                </a:xfrm>
                <a:custGeom>
                  <a:avLst/>
                  <a:gdLst/>
                  <a:ahLst/>
                  <a:cxnLst>
                    <a:cxn ang="0">
                      <a:pos x="0" y="80"/>
                    </a:cxn>
                    <a:cxn ang="0">
                      <a:pos x="99" y="0"/>
                    </a:cxn>
                    <a:cxn ang="0">
                      <a:pos x="97" y="3"/>
                    </a:cxn>
                    <a:cxn ang="0">
                      <a:pos x="93" y="13"/>
                    </a:cxn>
                    <a:cxn ang="0">
                      <a:pos x="88" y="26"/>
                    </a:cxn>
                    <a:cxn ang="0">
                      <a:pos x="80" y="40"/>
                    </a:cxn>
                    <a:cxn ang="0">
                      <a:pos x="72" y="57"/>
                    </a:cxn>
                    <a:cxn ang="0">
                      <a:pos x="67" y="72"/>
                    </a:cxn>
                    <a:cxn ang="0">
                      <a:pos x="59" y="83"/>
                    </a:cxn>
                    <a:cxn ang="0">
                      <a:pos x="55" y="91"/>
                    </a:cxn>
                    <a:cxn ang="0">
                      <a:pos x="0" y="80"/>
                    </a:cxn>
                  </a:cxnLst>
                  <a:rect l="0" t="0" r="r" b="b"/>
                  <a:pathLst>
                    <a:path w="99" h="91">
                      <a:moveTo>
                        <a:pt x="0" y="80"/>
                      </a:moveTo>
                      <a:lnTo>
                        <a:pt x="99" y="0"/>
                      </a:lnTo>
                      <a:lnTo>
                        <a:pt x="97" y="3"/>
                      </a:lnTo>
                      <a:lnTo>
                        <a:pt x="93" y="13"/>
                      </a:lnTo>
                      <a:lnTo>
                        <a:pt x="88" y="26"/>
                      </a:lnTo>
                      <a:lnTo>
                        <a:pt x="80" y="40"/>
                      </a:lnTo>
                      <a:lnTo>
                        <a:pt x="72" y="57"/>
                      </a:lnTo>
                      <a:lnTo>
                        <a:pt x="67" y="72"/>
                      </a:lnTo>
                      <a:lnTo>
                        <a:pt x="59" y="83"/>
                      </a:lnTo>
                      <a:lnTo>
                        <a:pt x="55" y="91"/>
                      </a:lnTo>
                      <a:lnTo>
                        <a:pt x="0" y="80"/>
                      </a:lnTo>
                      <a:close/>
                    </a:path>
                  </a:pathLst>
                </a:custGeom>
                <a:solidFill>
                  <a:srgbClr val="21BA00"/>
                </a:solidFill>
                <a:ln w="9525">
                  <a:noFill/>
                  <a:round/>
                  <a:headEnd/>
                  <a:tailEnd/>
                </a:ln>
              </p:spPr>
              <p:txBody>
                <a:bodyPr/>
                <a:lstStyle/>
                <a:p>
                  <a:endParaRPr lang="de-DE"/>
                </a:p>
              </p:txBody>
            </p:sp>
            <p:sp>
              <p:nvSpPr>
                <p:cNvPr id="16691" name="Freeform 307"/>
                <p:cNvSpPr>
                  <a:spLocks/>
                </p:cNvSpPr>
                <p:nvPr/>
              </p:nvSpPr>
              <p:spPr bwMode="auto">
                <a:xfrm>
                  <a:off x="830" y="3376"/>
                  <a:ext cx="39" cy="31"/>
                </a:xfrm>
                <a:custGeom>
                  <a:avLst/>
                  <a:gdLst/>
                  <a:ahLst/>
                  <a:cxnLst>
                    <a:cxn ang="0">
                      <a:pos x="0" y="61"/>
                    </a:cxn>
                    <a:cxn ang="0">
                      <a:pos x="13" y="7"/>
                    </a:cxn>
                    <a:cxn ang="0">
                      <a:pos x="78" y="0"/>
                    </a:cxn>
                    <a:cxn ang="0">
                      <a:pos x="0" y="61"/>
                    </a:cxn>
                  </a:cxnLst>
                  <a:rect l="0" t="0" r="r" b="b"/>
                  <a:pathLst>
                    <a:path w="78" h="61">
                      <a:moveTo>
                        <a:pt x="0" y="61"/>
                      </a:moveTo>
                      <a:lnTo>
                        <a:pt x="13" y="7"/>
                      </a:lnTo>
                      <a:lnTo>
                        <a:pt x="78" y="0"/>
                      </a:lnTo>
                      <a:lnTo>
                        <a:pt x="0" y="61"/>
                      </a:lnTo>
                      <a:close/>
                    </a:path>
                  </a:pathLst>
                </a:custGeom>
                <a:solidFill>
                  <a:srgbClr val="21BA00"/>
                </a:solidFill>
                <a:ln w="9525">
                  <a:noFill/>
                  <a:round/>
                  <a:headEnd/>
                  <a:tailEnd/>
                </a:ln>
              </p:spPr>
              <p:txBody>
                <a:bodyPr/>
                <a:lstStyle/>
                <a:p>
                  <a:endParaRPr lang="de-DE"/>
                </a:p>
              </p:txBody>
            </p:sp>
            <p:sp>
              <p:nvSpPr>
                <p:cNvPr id="16692" name="Freeform 308"/>
                <p:cNvSpPr>
                  <a:spLocks/>
                </p:cNvSpPr>
                <p:nvPr/>
              </p:nvSpPr>
              <p:spPr bwMode="auto">
                <a:xfrm>
                  <a:off x="807" y="3446"/>
                  <a:ext cx="173" cy="207"/>
                </a:xfrm>
                <a:custGeom>
                  <a:avLst/>
                  <a:gdLst/>
                  <a:ahLst/>
                  <a:cxnLst>
                    <a:cxn ang="0">
                      <a:pos x="0" y="236"/>
                    </a:cxn>
                    <a:cxn ang="0">
                      <a:pos x="6" y="183"/>
                    </a:cxn>
                    <a:cxn ang="0">
                      <a:pos x="17" y="150"/>
                    </a:cxn>
                    <a:cxn ang="0">
                      <a:pos x="27" y="135"/>
                    </a:cxn>
                    <a:cxn ang="0">
                      <a:pos x="42" y="110"/>
                    </a:cxn>
                    <a:cxn ang="0">
                      <a:pos x="63" y="86"/>
                    </a:cxn>
                    <a:cxn ang="0">
                      <a:pos x="76" y="72"/>
                    </a:cxn>
                    <a:cxn ang="0">
                      <a:pos x="101" y="53"/>
                    </a:cxn>
                    <a:cxn ang="0">
                      <a:pos x="135" y="28"/>
                    </a:cxn>
                    <a:cxn ang="0">
                      <a:pos x="175" y="7"/>
                    </a:cxn>
                    <a:cxn ang="0">
                      <a:pos x="196" y="4"/>
                    </a:cxn>
                    <a:cxn ang="0">
                      <a:pos x="215" y="2"/>
                    </a:cxn>
                    <a:cxn ang="0">
                      <a:pos x="246" y="2"/>
                    </a:cxn>
                    <a:cxn ang="0">
                      <a:pos x="272" y="0"/>
                    </a:cxn>
                    <a:cxn ang="0">
                      <a:pos x="284" y="6"/>
                    </a:cxn>
                    <a:cxn ang="0">
                      <a:pos x="278" y="36"/>
                    </a:cxn>
                    <a:cxn ang="0">
                      <a:pos x="267" y="66"/>
                    </a:cxn>
                    <a:cxn ang="0">
                      <a:pos x="253" y="89"/>
                    </a:cxn>
                    <a:cxn ang="0">
                      <a:pos x="231" y="126"/>
                    </a:cxn>
                    <a:cxn ang="0">
                      <a:pos x="202" y="160"/>
                    </a:cxn>
                    <a:cxn ang="0">
                      <a:pos x="183" y="177"/>
                    </a:cxn>
                    <a:cxn ang="0">
                      <a:pos x="164" y="188"/>
                    </a:cxn>
                    <a:cxn ang="0">
                      <a:pos x="135" y="206"/>
                    </a:cxn>
                    <a:cxn ang="0">
                      <a:pos x="109" y="221"/>
                    </a:cxn>
                    <a:cxn ang="0">
                      <a:pos x="192" y="257"/>
                    </a:cxn>
                    <a:cxn ang="0">
                      <a:pos x="202" y="261"/>
                    </a:cxn>
                    <a:cxn ang="0">
                      <a:pos x="227" y="268"/>
                    </a:cxn>
                    <a:cxn ang="0">
                      <a:pos x="255" y="280"/>
                    </a:cxn>
                    <a:cxn ang="0">
                      <a:pos x="280" y="295"/>
                    </a:cxn>
                    <a:cxn ang="0">
                      <a:pos x="286" y="303"/>
                    </a:cxn>
                    <a:cxn ang="0">
                      <a:pos x="305" y="324"/>
                    </a:cxn>
                    <a:cxn ang="0">
                      <a:pos x="324" y="356"/>
                    </a:cxn>
                    <a:cxn ang="0">
                      <a:pos x="345" y="396"/>
                    </a:cxn>
                    <a:cxn ang="0">
                      <a:pos x="335" y="400"/>
                    </a:cxn>
                    <a:cxn ang="0">
                      <a:pos x="311" y="407"/>
                    </a:cxn>
                    <a:cxn ang="0">
                      <a:pos x="274" y="415"/>
                    </a:cxn>
                    <a:cxn ang="0">
                      <a:pos x="236" y="415"/>
                    </a:cxn>
                    <a:cxn ang="0">
                      <a:pos x="223" y="413"/>
                    </a:cxn>
                    <a:cxn ang="0">
                      <a:pos x="191" y="404"/>
                    </a:cxn>
                    <a:cxn ang="0">
                      <a:pos x="150" y="388"/>
                    </a:cxn>
                    <a:cxn ang="0">
                      <a:pos x="116" y="364"/>
                    </a:cxn>
                    <a:cxn ang="0">
                      <a:pos x="109" y="358"/>
                    </a:cxn>
                    <a:cxn ang="0">
                      <a:pos x="90" y="341"/>
                    </a:cxn>
                    <a:cxn ang="0">
                      <a:pos x="67" y="316"/>
                    </a:cxn>
                    <a:cxn ang="0">
                      <a:pos x="46" y="287"/>
                    </a:cxn>
                    <a:cxn ang="0">
                      <a:pos x="36" y="276"/>
                    </a:cxn>
                    <a:cxn ang="0">
                      <a:pos x="25" y="249"/>
                    </a:cxn>
                  </a:cxnLst>
                  <a:rect l="0" t="0" r="r" b="b"/>
                  <a:pathLst>
                    <a:path w="345" h="415">
                      <a:moveTo>
                        <a:pt x="0" y="245"/>
                      </a:moveTo>
                      <a:lnTo>
                        <a:pt x="0" y="236"/>
                      </a:lnTo>
                      <a:lnTo>
                        <a:pt x="0" y="213"/>
                      </a:lnTo>
                      <a:lnTo>
                        <a:pt x="6" y="183"/>
                      </a:lnTo>
                      <a:lnTo>
                        <a:pt x="15" y="154"/>
                      </a:lnTo>
                      <a:lnTo>
                        <a:pt x="17" y="150"/>
                      </a:lnTo>
                      <a:lnTo>
                        <a:pt x="21" y="145"/>
                      </a:lnTo>
                      <a:lnTo>
                        <a:pt x="27" y="135"/>
                      </a:lnTo>
                      <a:lnTo>
                        <a:pt x="34" y="124"/>
                      </a:lnTo>
                      <a:lnTo>
                        <a:pt x="42" y="110"/>
                      </a:lnTo>
                      <a:lnTo>
                        <a:pt x="51" y="97"/>
                      </a:lnTo>
                      <a:lnTo>
                        <a:pt x="63" y="86"/>
                      </a:lnTo>
                      <a:lnTo>
                        <a:pt x="74" y="74"/>
                      </a:lnTo>
                      <a:lnTo>
                        <a:pt x="76" y="72"/>
                      </a:lnTo>
                      <a:lnTo>
                        <a:pt x="86" y="65"/>
                      </a:lnTo>
                      <a:lnTo>
                        <a:pt x="101" y="53"/>
                      </a:lnTo>
                      <a:lnTo>
                        <a:pt x="116" y="42"/>
                      </a:lnTo>
                      <a:lnTo>
                        <a:pt x="135" y="28"/>
                      </a:lnTo>
                      <a:lnTo>
                        <a:pt x="156" y="17"/>
                      </a:lnTo>
                      <a:lnTo>
                        <a:pt x="175" y="7"/>
                      </a:lnTo>
                      <a:lnTo>
                        <a:pt x="192" y="4"/>
                      </a:lnTo>
                      <a:lnTo>
                        <a:pt x="196" y="4"/>
                      </a:lnTo>
                      <a:lnTo>
                        <a:pt x="204" y="4"/>
                      </a:lnTo>
                      <a:lnTo>
                        <a:pt x="215" y="2"/>
                      </a:lnTo>
                      <a:lnTo>
                        <a:pt x="231" y="2"/>
                      </a:lnTo>
                      <a:lnTo>
                        <a:pt x="246" y="2"/>
                      </a:lnTo>
                      <a:lnTo>
                        <a:pt x="261" y="0"/>
                      </a:lnTo>
                      <a:lnTo>
                        <a:pt x="272" y="0"/>
                      </a:lnTo>
                      <a:lnTo>
                        <a:pt x="282" y="0"/>
                      </a:lnTo>
                      <a:lnTo>
                        <a:pt x="284" y="6"/>
                      </a:lnTo>
                      <a:lnTo>
                        <a:pt x="284" y="17"/>
                      </a:lnTo>
                      <a:lnTo>
                        <a:pt x="278" y="36"/>
                      </a:lnTo>
                      <a:lnTo>
                        <a:pt x="269" y="63"/>
                      </a:lnTo>
                      <a:lnTo>
                        <a:pt x="267" y="66"/>
                      </a:lnTo>
                      <a:lnTo>
                        <a:pt x="261" y="76"/>
                      </a:lnTo>
                      <a:lnTo>
                        <a:pt x="253" y="89"/>
                      </a:lnTo>
                      <a:lnTo>
                        <a:pt x="244" y="106"/>
                      </a:lnTo>
                      <a:lnTo>
                        <a:pt x="231" y="126"/>
                      </a:lnTo>
                      <a:lnTo>
                        <a:pt x="217" y="145"/>
                      </a:lnTo>
                      <a:lnTo>
                        <a:pt x="202" y="160"/>
                      </a:lnTo>
                      <a:lnTo>
                        <a:pt x="185" y="175"/>
                      </a:lnTo>
                      <a:lnTo>
                        <a:pt x="183" y="177"/>
                      </a:lnTo>
                      <a:lnTo>
                        <a:pt x="173" y="181"/>
                      </a:lnTo>
                      <a:lnTo>
                        <a:pt x="164" y="188"/>
                      </a:lnTo>
                      <a:lnTo>
                        <a:pt x="150" y="196"/>
                      </a:lnTo>
                      <a:lnTo>
                        <a:pt x="135" y="206"/>
                      </a:lnTo>
                      <a:lnTo>
                        <a:pt x="122" y="213"/>
                      </a:lnTo>
                      <a:lnTo>
                        <a:pt x="109" y="221"/>
                      </a:lnTo>
                      <a:lnTo>
                        <a:pt x="99" y="225"/>
                      </a:lnTo>
                      <a:lnTo>
                        <a:pt x="192" y="257"/>
                      </a:lnTo>
                      <a:lnTo>
                        <a:pt x="194" y="259"/>
                      </a:lnTo>
                      <a:lnTo>
                        <a:pt x="202" y="261"/>
                      </a:lnTo>
                      <a:lnTo>
                        <a:pt x="213" y="265"/>
                      </a:lnTo>
                      <a:lnTo>
                        <a:pt x="227" y="268"/>
                      </a:lnTo>
                      <a:lnTo>
                        <a:pt x="242" y="274"/>
                      </a:lnTo>
                      <a:lnTo>
                        <a:pt x="255" y="280"/>
                      </a:lnTo>
                      <a:lnTo>
                        <a:pt x="269" y="287"/>
                      </a:lnTo>
                      <a:lnTo>
                        <a:pt x="280" y="295"/>
                      </a:lnTo>
                      <a:lnTo>
                        <a:pt x="282" y="297"/>
                      </a:lnTo>
                      <a:lnTo>
                        <a:pt x="286" y="303"/>
                      </a:lnTo>
                      <a:lnTo>
                        <a:pt x="293" y="310"/>
                      </a:lnTo>
                      <a:lnTo>
                        <a:pt x="305" y="324"/>
                      </a:lnTo>
                      <a:lnTo>
                        <a:pt x="314" y="337"/>
                      </a:lnTo>
                      <a:lnTo>
                        <a:pt x="324" y="356"/>
                      </a:lnTo>
                      <a:lnTo>
                        <a:pt x="335" y="375"/>
                      </a:lnTo>
                      <a:lnTo>
                        <a:pt x="345" y="396"/>
                      </a:lnTo>
                      <a:lnTo>
                        <a:pt x="343" y="396"/>
                      </a:lnTo>
                      <a:lnTo>
                        <a:pt x="335" y="400"/>
                      </a:lnTo>
                      <a:lnTo>
                        <a:pt x="324" y="404"/>
                      </a:lnTo>
                      <a:lnTo>
                        <a:pt x="311" y="407"/>
                      </a:lnTo>
                      <a:lnTo>
                        <a:pt x="293" y="411"/>
                      </a:lnTo>
                      <a:lnTo>
                        <a:pt x="274" y="415"/>
                      </a:lnTo>
                      <a:lnTo>
                        <a:pt x="255" y="415"/>
                      </a:lnTo>
                      <a:lnTo>
                        <a:pt x="236" y="415"/>
                      </a:lnTo>
                      <a:lnTo>
                        <a:pt x="232" y="415"/>
                      </a:lnTo>
                      <a:lnTo>
                        <a:pt x="223" y="413"/>
                      </a:lnTo>
                      <a:lnTo>
                        <a:pt x="208" y="409"/>
                      </a:lnTo>
                      <a:lnTo>
                        <a:pt x="191" y="404"/>
                      </a:lnTo>
                      <a:lnTo>
                        <a:pt x="170" y="396"/>
                      </a:lnTo>
                      <a:lnTo>
                        <a:pt x="150" y="388"/>
                      </a:lnTo>
                      <a:lnTo>
                        <a:pt x="131" y="377"/>
                      </a:lnTo>
                      <a:lnTo>
                        <a:pt x="116" y="364"/>
                      </a:lnTo>
                      <a:lnTo>
                        <a:pt x="112" y="362"/>
                      </a:lnTo>
                      <a:lnTo>
                        <a:pt x="109" y="358"/>
                      </a:lnTo>
                      <a:lnTo>
                        <a:pt x="99" y="350"/>
                      </a:lnTo>
                      <a:lnTo>
                        <a:pt x="90" y="341"/>
                      </a:lnTo>
                      <a:lnTo>
                        <a:pt x="76" y="329"/>
                      </a:lnTo>
                      <a:lnTo>
                        <a:pt x="67" y="316"/>
                      </a:lnTo>
                      <a:lnTo>
                        <a:pt x="55" y="303"/>
                      </a:lnTo>
                      <a:lnTo>
                        <a:pt x="46" y="287"/>
                      </a:lnTo>
                      <a:lnTo>
                        <a:pt x="42" y="284"/>
                      </a:lnTo>
                      <a:lnTo>
                        <a:pt x="36" y="276"/>
                      </a:lnTo>
                      <a:lnTo>
                        <a:pt x="29" y="263"/>
                      </a:lnTo>
                      <a:lnTo>
                        <a:pt x="25" y="249"/>
                      </a:lnTo>
                      <a:lnTo>
                        <a:pt x="0" y="245"/>
                      </a:lnTo>
                      <a:close/>
                    </a:path>
                  </a:pathLst>
                </a:custGeom>
                <a:solidFill>
                  <a:srgbClr val="000000"/>
                </a:solidFill>
                <a:ln w="9525">
                  <a:noFill/>
                  <a:round/>
                  <a:headEnd/>
                  <a:tailEnd/>
                </a:ln>
              </p:spPr>
              <p:txBody>
                <a:bodyPr/>
                <a:lstStyle/>
                <a:p>
                  <a:endParaRPr lang="de-DE"/>
                </a:p>
              </p:txBody>
            </p:sp>
            <p:sp>
              <p:nvSpPr>
                <p:cNvPr id="16693" name="Freeform 309"/>
                <p:cNvSpPr>
                  <a:spLocks/>
                </p:cNvSpPr>
                <p:nvPr/>
              </p:nvSpPr>
              <p:spPr bwMode="auto">
                <a:xfrm>
                  <a:off x="885" y="3514"/>
                  <a:ext cx="148" cy="65"/>
                </a:xfrm>
                <a:custGeom>
                  <a:avLst/>
                  <a:gdLst/>
                  <a:ahLst/>
                  <a:cxnLst>
                    <a:cxn ang="0">
                      <a:pos x="19" y="74"/>
                    </a:cxn>
                    <a:cxn ang="0">
                      <a:pos x="23" y="69"/>
                    </a:cxn>
                    <a:cxn ang="0">
                      <a:pos x="37" y="55"/>
                    </a:cxn>
                    <a:cxn ang="0">
                      <a:pos x="59" y="36"/>
                    </a:cxn>
                    <a:cxn ang="0">
                      <a:pos x="90" y="21"/>
                    </a:cxn>
                    <a:cxn ang="0">
                      <a:pos x="99" y="15"/>
                    </a:cxn>
                    <a:cxn ang="0">
                      <a:pos x="122" y="10"/>
                    </a:cxn>
                    <a:cxn ang="0">
                      <a:pos x="155" y="2"/>
                    </a:cxn>
                    <a:cxn ang="0">
                      <a:pos x="183" y="0"/>
                    </a:cxn>
                    <a:cxn ang="0">
                      <a:pos x="193" y="0"/>
                    </a:cxn>
                    <a:cxn ang="0">
                      <a:pos x="218" y="6"/>
                    </a:cxn>
                    <a:cxn ang="0">
                      <a:pos x="244" y="15"/>
                    </a:cxn>
                    <a:cxn ang="0">
                      <a:pos x="269" y="36"/>
                    </a:cxn>
                    <a:cxn ang="0">
                      <a:pos x="298" y="76"/>
                    </a:cxn>
                    <a:cxn ang="0">
                      <a:pos x="290" y="84"/>
                    </a:cxn>
                    <a:cxn ang="0">
                      <a:pos x="277" y="95"/>
                    </a:cxn>
                    <a:cxn ang="0">
                      <a:pos x="256" y="109"/>
                    </a:cxn>
                    <a:cxn ang="0">
                      <a:pos x="239" y="114"/>
                    </a:cxn>
                    <a:cxn ang="0">
                      <a:pos x="221" y="120"/>
                    </a:cxn>
                    <a:cxn ang="0">
                      <a:pos x="195" y="126"/>
                    </a:cxn>
                    <a:cxn ang="0">
                      <a:pos x="166" y="131"/>
                    </a:cxn>
                    <a:cxn ang="0">
                      <a:pos x="151" y="131"/>
                    </a:cxn>
                    <a:cxn ang="0">
                      <a:pos x="134" y="130"/>
                    </a:cxn>
                    <a:cxn ang="0">
                      <a:pos x="107" y="124"/>
                    </a:cxn>
                    <a:cxn ang="0">
                      <a:pos x="75" y="114"/>
                    </a:cxn>
                    <a:cxn ang="0">
                      <a:pos x="57" y="105"/>
                    </a:cxn>
                    <a:cxn ang="0">
                      <a:pos x="56" y="103"/>
                    </a:cxn>
                    <a:cxn ang="0">
                      <a:pos x="48" y="97"/>
                    </a:cxn>
                    <a:cxn ang="0">
                      <a:pos x="38" y="90"/>
                    </a:cxn>
                    <a:cxn ang="0">
                      <a:pos x="31" y="84"/>
                    </a:cxn>
                    <a:cxn ang="0">
                      <a:pos x="19" y="86"/>
                    </a:cxn>
                    <a:cxn ang="0">
                      <a:pos x="0" y="86"/>
                    </a:cxn>
                  </a:cxnLst>
                  <a:rect l="0" t="0" r="r" b="b"/>
                  <a:pathLst>
                    <a:path w="298" h="131">
                      <a:moveTo>
                        <a:pt x="0" y="86"/>
                      </a:moveTo>
                      <a:lnTo>
                        <a:pt x="19" y="74"/>
                      </a:lnTo>
                      <a:lnTo>
                        <a:pt x="19" y="72"/>
                      </a:lnTo>
                      <a:lnTo>
                        <a:pt x="23" y="69"/>
                      </a:lnTo>
                      <a:lnTo>
                        <a:pt x="29" y="63"/>
                      </a:lnTo>
                      <a:lnTo>
                        <a:pt x="37" y="55"/>
                      </a:lnTo>
                      <a:lnTo>
                        <a:pt x="48" y="46"/>
                      </a:lnTo>
                      <a:lnTo>
                        <a:pt x="59" y="36"/>
                      </a:lnTo>
                      <a:lnTo>
                        <a:pt x="75" y="29"/>
                      </a:lnTo>
                      <a:lnTo>
                        <a:pt x="90" y="21"/>
                      </a:lnTo>
                      <a:lnTo>
                        <a:pt x="94" y="19"/>
                      </a:lnTo>
                      <a:lnTo>
                        <a:pt x="99" y="15"/>
                      </a:lnTo>
                      <a:lnTo>
                        <a:pt x="111" y="13"/>
                      </a:lnTo>
                      <a:lnTo>
                        <a:pt x="122" y="10"/>
                      </a:lnTo>
                      <a:lnTo>
                        <a:pt x="138" y="4"/>
                      </a:lnTo>
                      <a:lnTo>
                        <a:pt x="155" y="2"/>
                      </a:lnTo>
                      <a:lnTo>
                        <a:pt x="170" y="0"/>
                      </a:lnTo>
                      <a:lnTo>
                        <a:pt x="183" y="0"/>
                      </a:lnTo>
                      <a:lnTo>
                        <a:pt x="187" y="0"/>
                      </a:lnTo>
                      <a:lnTo>
                        <a:pt x="193" y="0"/>
                      </a:lnTo>
                      <a:lnTo>
                        <a:pt x="204" y="2"/>
                      </a:lnTo>
                      <a:lnTo>
                        <a:pt x="218" y="6"/>
                      </a:lnTo>
                      <a:lnTo>
                        <a:pt x="231" y="10"/>
                      </a:lnTo>
                      <a:lnTo>
                        <a:pt x="244" y="15"/>
                      </a:lnTo>
                      <a:lnTo>
                        <a:pt x="258" y="25"/>
                      </a:lnTo>
                      <a:lnTo>
                        <a:pt x="269" y="36"/>
                      </a:lnTo>
                      <a:lnTo>
                        <a:pt x="298" y="76"/>
                      </a:lnTo>
                      <a:lnTo>
                        <a:pt x="298" y="76"/>
                      </a:lnTo>
                      <a:lnTo>
                        <a:pt x="294" y="80"/>
                      </a:lnTo>
                      <a:lnTo>
                        <a:pt x="290" y="84"/>
                      </a:lnTo>
                      <a:lnTo>
                        <a:pt x="284" y="90"/>
                      </a:lnTo>
                      <a:lnTo>
                        <a:pt x="277" y="95"/>
                      </a:lnTo>
                      <a:lnTo>
                        <a:pt x="265" y="103"/>
                      </a:lnTo>
                      <a:lnTo>
                        <a:pt x="256" y="109"/>
                      </a:lnTo>
                      <a:lnTo>
                        <a:pt x="242" y="114"/>
                      </a:lnTo>
                      <a:lnTo>
                        <a:pt x="239" y="114"/>
                      </a:lnTo>
                      <a:lnTo>
                        <a:pt x="233" y="116"/>
                      </a:lnTo>
                      <a:lnTo>
                        <a:pt x="221" y="120"/>
                      </a:lnTo>
                      <a:lnTo>
                        <a:pt x="210" y="122"/>
                      </a:lnTo>
                      <a:lnTo>
                        <a:pt x="195" y="126"/>
                      </a:lnTo>
                      <a:lnTo>
                        <a:pt x="179" y="130"/>
                      </a:lnTo>
                      <a:lnTo>
                        <a:pt x="166" y="131"/>
                      </a:lnTo>
                      <a:lnTo>
                        <a:pt x="153" y="131"/>
                      </a:lnTo>
                      <a:lnTo>
                        <a:pt x="151" y="131"/>
                      </a:lnTo>
                      <a:lnTo>
                        <a:pt x="143" y="131"/>
                      </a:lnTo>
                      <a:lnTo>
                        <a:pt x="134" y="130"/>
                      </a:lnTo>
                      <a:lnTo>
                        <a:pt x="122" y="128"/>
                      </a:lnTo>
                      <a:lnTo>
                        <a:pt x="107" y="124"/>
                      </a:lnTo>
                      <a:lnTo>
                        <a:pt x="92" y="120"/>
                      </a:lnTo>
                      <a:lnTo>
                        <a:pt x="75" y="114"/>
                      </a:lnTo>
                      <a:lnTo>
                        <a:pt x="59" y="107"/>
                      </a:lnTo>
                      <a:lnTo>
                        <a:pt x="57" y="105"/>
                      </a:lnTo>
                      <a:lnTo>
                        <a:pt x="57" y="105"/>
                      </a:lnTo>
                      <a:lnTo>
                        <a:pt x="56" y="103"/>
                      </a:lnTo>
                      <a:lnTo>
                        <a:pt x="52" y="101"/>
                      </a:lnTo>
                      <a:lnTo>
                        <a:pt x="48" y="97"/>
                      </a:lnTo>
                      <a:lnTo>
                        <a:pt x="42" y="93"/>
                      </a:lnTo>
                      <a:lnTo>
                        <a:pt x="38" y="90"/>
                      </a:lnTo>
                      <a:lnTo>
                        <a:pt x="33" y="86"/>
                      </a:lnTo>
                      <a:lnTo>
                        <a:pt x="31" y="84"/>
                      </a:lnTo>
                      <a:lnTo>
                        <a:pt x="27" y="84"/>
                      </a:lnTo>
                      <a:lnTo>
                        <a:pt x="19" y="86"/>
                      </a:lnTo>
                      <a:lnTo>
                        <a:pt x="10" y="93"/>
                      </a:lnTo>
                      <a:lnTo>
                        <a:pt x="0" y="86"/>
                      </a:lnTo>
                      <a:close/>
                    </a:path>
                  </a:pathLst>
                </a:custGeom>
                <a:solidFill>
                  <a:srgbClr val="000000"/>
                </a:solidFill>
                <a:ln w="9525">
                  <a:noFill/>
                  <a:round/>
                  <a:headEnd/>
                  <a:tailEnd/>
                </a:ln>
              </p:spPr>
              <p:txBody>
                <a:bodyPr/>
                <a:lstStyle/>
                <a:p>
                  <a:endParaRPr lang="de-DE"/>
                </a:p>
              </p:txBody>
            </p:sp>
            <p:sp>
              <p:nvSpPr>
                <p:cNvPr id="16694" name="Freeform 310"/>
                <p:cNvSpPr>
                  <a:spLocks/>
                </p:cNvSpPr>
                <p:nvPr/>
              </p:nvSpPr>
              <p:spPr bwMode="auto">
                <a:xfrm>
                  <a:off x="816" y="3501"/>
                  <a:ext cx="24" cy="53"/>
                </a:xfrm>
                <a:custGeom>
                  <a:avLst/>
                  <a:gdLst/>
                  <a:ahLst/>
                  <a:cxnLst>
                    <a:cxn ang="0">
                      <a:pos x="0" y="107"/>
                    </a:cxn>
                    <a:cxn ang="0">
                      <a:pos x="48" y="54"/>
                    </a:cxn>
                    <a:cxn ang="0">
                      <a:pos x="48" y="0"/>
                    </a:cxn>
                    <a:cxn ang="0">
                      <a:pos x="46" y="2"/>
                    </a:cxn>
                    <a:cxn ang="0">
                      <a:pos x="44" y="6"/>
                    </a:cxn>
                    <a:cxn ang="0">
                      <a:pos x="38" y="12"/>
                    </a:cxn>
                    <a:cxn ang="0">
                      <a:pos x="34" y="19"/>
                    </a:cxn>
                    <a:cxn ang="0">
                      <a:pos x="29" y="27"/>
                    </a:cxn>
                    <a:cxn ang="0">
                      <a:pos x="23" y="36"/>
                    </a:cxn>
                    <a:cxn ang="0">
                      <a:pos x="17" y="46"/>
                    </a:cxn>
                    <a:cxn ang="0">
                      <a:pos x="12" y="56"/>
                    </a:cxn>
                    <a:cxn ang="0">
                      <a:pos x="0" y="107"/>
                    </a:cxn>
                  </a:cxnLst>
                  <a:rect l="0" t="0" r="r" b="b"/>
                  <a:pathLst>
                    <a:path w="48" h="107">
                      <a:moveTo>
                        <a:pt x="0" y="107"/>
                      </a:moveTo>
                      <a:lnTo>
                        <a:pt x="48" y="54"/>
                      </a:lnTo>
                      <a:lnTo>
                        <a:pt x="48" y="0"/>
                      </a:lnTo>
                      <a:lnTo>
                        <a:pt x="46" y="2"/>
                      </a:lnTo>
                      <a:lnTo>
                        <a:pt x="44" y="6"/>
                      </a:lnTo>
                      <a:lnTo>
                        <a:pt x="38" y="12"/>
                      </a:lnTo>
                      <a:lnTo>
                        <a:pt x="34" y="19"/>
                      </a:lnTo>
                      <a:lnTo>
                        <a:pt x="29" y="27"/>
                      </a:lnTo>
                      <a:lnTo>
                        <a:pt x="23" y="36"/>
                      </a:lnTo>
                      <a:lnTo>
                        <a:pt x="17" y="46"/>
                      </a:lnTo>
                      <a:lnTo>
                        <a:pt x="12" y="56"/>
                      </a:lnTo>
                      <a:lnTo>
                        <a:pt x="0" y="107"/>
                      </a:lnTo>
                      <a:close/>
                    </a:path>
                  </a:pathLst>
                </a:custGeom>
                <a:solidFill>
                  <a:srgbClr val="59FF00"/>
                </a:solidFill>
                <a:ln w="9525">
                  <a:noFill/>
                  <a:round/>
                  <a:headEnd/>
                  <a:tailEnd/>
                </a:ln>
              </p:spPr>
              <p:txBody>
                <a:bodyPr/>
                <a:lstStyle/>
                <a:p>
                  <a:endParaRPr lang="de-DE"/>
                </a:p>
              </p:txBody>
            </p:sp>
            <p:sp>
              <p:nvSpPr>
                <p:cNvPr id="16695" name="Freeform 311"/>
                <p:cNvSpPr>
                  <a:spLocks/>
                </p:cNvSpPr>
                <p:nvPr/>
              </p:nvSpPr>
              <p:spPr bwMode="auto">
                <a:xfrm>
                  <a:off x="847" y="3470"/>
                  <a:ext cx="33" cy="47"/>
                </a:xfrm>
                <a:custGeom>
                  <a:avLst/>
                  <a:gdLst/>
                  <a:ahLst/>
                  <a:cxnLst>
                    <a:cxn ang="0">
                      <a:pos x="2" y="96"/>
                    </a:cxn>
                    <a:cxn ang="0">
                      <a:pos x="0" y="44"/>
                    </a:cxn>
                    <a:cxn ang="0">
                      <a:pos x="2" y="44"/>
                    </a:cxn>
                    <a:cxn ang="0">
                      <a:pos x="2" y="40"/>
                    </a:cxn>
                    <a:cxn ang="0">
                      <a:pos x="6" y="37"/>
                    </a:cxn>
                    <a:cxn ang="0">
                      <a:pos x="10" y="31"/>
                    </a:cxn>
                    <a:cxn ang="0">
                      <a:pos x="15" y="25"/>
                    </a:cxn>
                    <a:cxn ang="0">
                      <a:pos x="21" y="21"/>
                    </a:cxn>
                    <a:cxn ang="0">
                      <a:pos x="27" y="16"/>
                    </a:cxn>
                    <a:cxn ang="0">
                      <a:pos x="32" y="12"/>
                    </a:cxn>
                    <a:cxn ang="0">
                      <a:pos x="65" y="0"/>
                    </a:cxn>
                    <a:cxn ang="0">
                      <a:pos x="63" y="27"/>
                    </a:cxn>
                    <a:cxn ang="0">
                      <a:pos x="2" y="96"/>
                    </a:cxn>
                  </a:cxnLst>
                  <a:rect l="0" t="0" r="r" b="b"/>
                  <a:pathLst>
                    <a:path w="65" h="96">
                      <a:moveTo>
                        <a:pt x="2" y="96"/>
                      </a:moveTo>
                      <a:lnTo>
                        <a:pt x="0" y="44"/>
                      </a:lnTo>
                      <a:lnTo>
                        <a:pt x="2" y="44"/>
                      </a:lnTo>
                      <a:lnTo>
                        <a:pt x="2" y="40"/>
                      </a:lnTo>
                      <a:lnTo>
                        <a:pt x="6" y="37"/>
                      </a:lnTo>
                      <a:lnTo>
                        <a:pt x="10" y="31"/>
                      </a:lnTo>
                      <a:lnTo>
                        <a:pt x="15" y="25"/>
                      </a:lnTo>
                      <a:lnTo>
                        <a:pt x="21" y="21"/>
                      </a:lnTo>
                      <a:lnTo>
                        <a:pt x="27" y="16"/>
                      </a:lnTo>
                      <a:lnTo>
                        <a:pt x="32" y="12"/>
                      </a:lnTo>
                      <a:lnTo>
                        <a:pt x="65" y="0"/>
                      </a:lnTo>
                      <a:lnTo>
                        <a:pt x="63" y="27"/>
                      </a:lnTo>
                      <a:lnTo>
                        <a:pt x="2" y="96"/>
                      </a:lnTo>
                      <a:close/>
                    </a:path>
                  </a:pathLst>
                </a:custGeom>
                <a:solidFill>
                  <a:srgbClr val="59FF00"/>
                </a:solidFill>
                <a:ln w="9525">
                  <a:noFill/>
                  <a:round/>
                  <a:headEnd/>
                  <a:tailEnd/>
                </a:ln>
              </p:spPr>
              <p:txBody>
                <a:bodyPr/>
                <a:lstStyle/>
                <a:p>
                  <a:endParaRPr lang="de-DE"/>
                </a:p>
              </p:txBody>
            </p:sp>
            <p:sp>
              <p:nvSpPr>
                <p:cNvPr id="16696" name="Freeform 312"/>
                <p:cNvSpPr>
                  <a:spLocks/>
                </p:cNvSpPr>
                <p:nvPr/>
              </p:nvSpPr>
              <p:spPr bwMode="auto">
                <a:xfrm>
                  <a:off x="889" y="3454"/>
                  <a:ext cx="40" cy="27"/>
                </a:xfrm>
                <a:custGeom>
                  <a:avLst/>
                  <a:gdLst/>
                  <a:ahLst/>
                  <a:cxnLst>
                    <a:cxn ang="0">
                      <a:pos x="0" y="55"/>
                    </a:cxn>
                    <a:cxn ang="0">
                      <a:pos x="6" y="21"/>
                    </a:cxn>
                    <a:cxn ang="0">
                      <a:pos x="6" y="19"/>
                    </a:cxn>
                    <a:cxn ang="0">
                      <a:pos x="9" y="17"/>
                    </a:cxn>
                    <a:cxn ang="0">
                      <a:pos x="17" y="13"/>
                    </a:cxn>
                    <a:cxn ang="0">
                      <a:pos x="27" y="10"/>
                    </a:cxn>
                    <a:cxn ang="0">
                      <a:pos x="36" y="6"/>
                    </a:cxn>
                    <a:cxn ang="0">
                      <a:pos x="49" y="4"/>
                    </a:cxn>
                    <a:cxn ang="0">
                      <a:pos x="65" y="0"/>
                    </a:cxn>
                    <a:cxn ang="0">
                      <a:pos x="80" y="0"/>
                    </a:cxn>
                    <a:cxn ang="0">
                      <a:pos x="0" y="55"/>
                    </a:cxn>
                  </a:cxnLst>
                  <a:rect l="0" t="0" r="r" b="b"/>
                  <a:pathLst>
                    <a:path w="80" h="55">
                      <a:moveTo>
                        <a:pt x="0" y="55"/>
                      </a:moveTo>
                      <a:lnTo>
                        <a:pt x="6" y="21"/>
                      </a:lnTo>
                      <a:lnTo>
                        <a:pt x="6" y="19"/>
                      </a:lnTo>
                      <a:lnTo>
                        <a:pt x="9" y="17"/>
                      </a:lnTo>
                      <a:lnTo>
                        <a:pt x="17" y="13"/>
                      </a:lnTo>
                      <a:lnTo>
                        <a:pt x="27" y="10"/>
                      </a:lnTo>
                      <a:lnTo>
                        <a:pt x="36" y="6"/>
                      </a:lnTo>
                      <a:lnTo>
                        <a:pt x="49" y="4"/>
                      </a:lnTo>
                      <a:lnTo>
                        <a:pt x="65" y="0"/>
                      </a:lnTo>
                      <a:lnTo>
                        <a:pt x="80" y="0"/>
                      </a:lnTo>
                      <a:lnTo>
                        <a:pt x="0" y="55"/>
                      </a:lnTo>
                      <a:close/>
                    </a:path>
                  </a:pathLst>
                </a:custGeom>
                <a:solidFill>
                  <a:srgbClr val="59FF00"/>
                </a:solidFill>
                <a:ln w="9525">
                  <a:noFill/>
                  <a:round/>
                  <a:headEnd/>
                  <a:tailEnd/>
                </a:ln>
              </p:spPr>
              <p:txBody>
                <a:bodyPr/>
                <a:lstStyle/>
                <a:p>
                  <a:endParaRPr lang="de-DE"/>
                </a:p>
              </p:txBody>
            </p:sp>
            <p:sp>
              <p:nvSpPr>
                <p:cNvPr id="16697" name="Freeform 313"/>
                <p:cNvSpPr>
                  <a:spLocks/>
                </p:cNvSpPr>
                <p:nvPr/>
              </p:nvSpPr>
              <p:spPr bwMode="auto">
                <a:xfrm>
                  <a:off x="907" y="3455"/>
                  <a:ext cx="33" cy="27"/>
                </a:xfrm>
                <a:custGeom>
                  <a:avLst/>
                  <a:gdLst/>
                  <a:ahLst/>
                  <a:cxnLst>
                    <a:cxn ang="0">
                      <a:pos x="0" y="53"/>
                    </a:cxn>
                    <a:cxn ang="0">
                      <a:pos x="67" y="0"/>
                    </a:cxn>
                    <a:cxn ang="0">
                      <a:pos x="65" y="8"/>
                    </a:cxn>
                    <a:cxn ang="0">
                      <a:pos x="61" y="21"/>
                    </a:cxn>
                    <a:cxn ang="0">
                      <a:pos x="54" y="40"/>
                    </a:cxn>
                    <a:cxn ang="0">
                      <a:pos x="46" y="51"/>
                    </a:cxn>
                    <a:cxn ang="0">
                      <a:pos x="0" y="53"/>
                    </a:cxn>
                  </a:cxnLst>
                  <a:rect l="0" t="0" r="r" b="b"/>
                  <a:pathLst>
                    <a:path w="67" h="53">
                      <a:moveTo>
                        <a:pt x="0" y="53"/>
                      </a:moveTo>
                      <a:lnTo>
                        <a:pt x="67" y="0"/>
                      </a:lnTo>
                      <a:lnTo>
                        <a:pt x="65" y="8"/>
                      </a:lnTo>
                      <a:lnTo>
                        <a:pt x="61" y="21"/>
                      </a:lnTo>
                      <a:lnTo>
                        <a:pt x="54" y="40"/>
                      </a:lnTo>
                      <a:lnTo>
                        <a:pt x="46" y="51"/>
                      </a:lnTo>
                      <a:lnTo>
                        <a:pt x="0" y="53"/>
                      </a:lnTo>
                      <a:close/>
                    </a:path>
                  </a:pathLst>
                </a:custGeom>
                <a:solidFill>
                  <a:srgbClr val="59FF00"/>
                </a:solidFill>
                <a:ln w="9525">
                  <a:noFill/>
                  <a:round/>
                  <a:headEnd/>
                  <a:tailEnd/>
                </a:ln>
              </p:spPr>
              <p:txBody>
                <a:bodyPr/>
                <a:lstStyle/>
                <a:p>
                  <a:endParaRPr lang="de-DE"/>
                </a:p>
              </p:txBody>
            </p:sp>
            <p:sp>
              <p:nvSpPr>
                <p:cNvPr id="16698" name="Freeform 314"/>
                <p:cNvSpPr>
                  <a:spLocks/>
                </p:cNvSpPr>
                <p:nvPr/>
              </p:nvSpPr>
              <p:spPr bwMode="auto">
                <a:xfrm>
                  <a:off x="874" y="3489"/>
                  <a:ext cx="51" cy="20"/>
                </a:xfrm>
                <a:custGeom>
                  <a:avLst/>
                  <a:gdLst/>
                  <a:ahLst/>
                  <a:cxnLst>
                    <a:cxn ang="0">
                      <a:pos x="48" y="0"/>
                    </a:cxn>
                    <a:cxn ang="0">
                      <a:pos x="101" y="0"/>
                    </a:cxn>
                    <a:cxn ang="0">
                      <a:pos x="99" y="1"/>
                    </a:cxn>
                    <a:cxn ang="0">
                      <a:pos x="99" y="5"/>
                    </a:cxn>
                    <a:cxn ang="0">
                      <a:pos x="98" y="9"/>
                    </a:cxn>
                    <a:cxn ang="0">
                      <a:pos x="94" y="15"/>
                    </a:cxn>
                    <a:cxn ang="0">
                      <a:pos x="90" y="20"/>
                    </a:cxn>
                    <a:cxn ang="0">
                      <a:pos x="84" y="28"/>
                    </a:cxn>
                    <a:cxn ang="0">
                      <a:pos x="78" y="34"/>
                    </a:cxn>
                    <a:cxn ang="0">
                      <a:pos x="73" y="40"/>
                    </a:cxn>
                    <a:cxn ang="0">
                      <a:pos x="0" y="40"/>
                    </a:cxn>
                    <a:cxn ang="0">
                      <a:pos x="48" y="0"/>
                    </a:cxn>
                  </a:cxnLst>
                  <a:rect l="0" t="0" r="r" b="b"/>
                  <a:pathLst>
                    <a:path w="101" h="40">
                      <a:moveTo>
                        <a:pt x="48" y="0"/>
                      </a:moveTo>
                      <a:lnTo>
                        <a:pt x="101" y="0"/>
                      </a:lnTo>
                      <a:lnTo>
                        <a:pt x="99" y="1"/>
                      </a:lnTo>
                      <a:lnTo>
                        <a:pt x="99" y="5"/>
                      </a:lnTo>
                      <a:lnTo>
                        <a:pt x="98" y="9"/>
                      </a:lnTo>
                      <a:lnTo>
                        <a:pt x="94" y="15"/>
                      </a:lnTo>
                      <a:lnTo>
                        <a:pt x="90" y="20"/>
                      </a:lnTo>
                      <a:lnTo>
                        <a:pt x="84" y="28"/>
                      </a:lnTo>
                      <a:lnTo>
                        <a:pt x="78" y="34"/>
                      </a:lnTo>
                      <a:lnTo>
                        <a:pt x="73" y="40"/>
                      </a:lnTo>
                      <a:lnTo>
                        <a:pt x="0" y="40"/>
                      </a:lnTo>
                      <a:lnTo>
                        <a:pt x="48" y="0"/>
                      </a:lnTo>
                      <a:close/>
                    </a:path>
                  </a:pathLst>
                </a:custGeom>
                <a:solidFill>
                  <a:srgbClr val="59FF00"/>
                </a:solidFill>
                <a:ln w="9525">
                  <a:noFill/>
                  <a:round/>
                  <a:headEnd/>
                  <a:tailEnd/>
                </a:ln>
              </p:spPr>
              <p:txBody>
                <a:bodyPr/>
                <a:lstStyle/>
                <a:p>
                  <a:endParaRPr lang="de-DE"/>
                </a:p>
              </p:txBody>
            </p:sp>
            <p:sp>
              <p:nvSpPr>
                <p:cNvPr id="16699" name="Freeform 315"/>
                <p:cNvSpPr>
                  <a:spLocks/>
                </p:cNvSpPr>
                <p:nvPr/>
              </p:nvSpPr>
              <p:spPr bwMode="auto">
                <a:xfrm>
                  <a:off x="851" y="3517"/>
                  <a:ext cx="52" cy="17"/>
                </a:xfrm>
                <a:custGeom>
                  <a:avLst/>
                  <a:gdLst/>
                  <a:ahLst/>
                  <a:cxnLst>
                    <a:cxn ang="0">
                      <a:pos x="30" y="0"/>
                    </a:cxn>
                    <a:cxn ang="0">
                      <a:pos x="103" y="0"/>
                    </a:cxn>
                    <a:cxn ang="0">
                      <a:pos x="101" y="0"/>
                    </a:cxn>
                    <a:cxn ang="0">
                      <a:pos x="99" y="2"/>
                    </a:cxn>
                    <a:cxn ang="0">
                      <a:pos x="95" y="7"/>
                    </a:cxn>
                    <a:cxn ang="0">
                      <a:pos x="89" y="11"/>
                    </a:cxn>
                    <a:cxn ang="0">
                      <a:pos x="83" y="17"/>
                    </a:cxn>
                    <a:cxn ang="0">
                      <a:pos x="76" y="23"/>
                    </a:cxn>
                    <a:cxn ang="0">
                      <a:pos x="66" y="28"/>
                    </a:cxn>
                    <a:cxn ang="0">
                      <a:pos x="55" y="34"/>
                    </a:cxn>
                    <a:cxn ang="0">
                      <a:pos x="0" y="28"/>
                    </a:cxn>
                    <a:cxn ang="0">
                      <a:pos x="30" y="0"/>
                    </a:cxn>
                  </a:cxnLst>
                  <a:rect l="0" t="0" r="r" b="b"/>
                  <a:pathLst>
                    <a:path w="103" h="34">
                      <a:moveTo>
                        <a:pt x="30" y="0"/>
                      </a:moveTo>
                      <a:lnTo>
                        <a:pt x="103" y="0"/>
                      </a:lnTo>
                      <a:lnTo>
                        <a:pt x="101" y="0"/>
                      </a:lnTo>
                      <a:lnTo>
                        <a:pt x="99" y="2"/>
                      </a:lnTo>
                      <a:lnTo>
                        <a:pt x="95" y="7"/>
                      </a:lnTo>
                      <a:lnTo>
                        <a:pt x="89" y="11"/>
                      </a:lnTo>
                      <a:lnTo>
                        <a:pt x="83" y="17"/>
                      </a:lnTo>
                      <a:lnTo>
                        <a:pt x="76" y="23"/>
                      </a:lnTo>
                      <a:lnTo>
                        <a:pt x="66" y="28"/>
                      </a:lnTo>
                      <a:lnTo>
                        <a:pt x="55" y="34"/>
                      </a:lnTo>
                      <a:lnTo>
                        <a:pt x="0" y="28"/>
                      </a:lnTo>
                      <a:lnTo>
                        <a:pt x="30" y="0"/>
                      </a:lnTo>
                      <a:close/>
                    </a:path>
                  </a:pathLst>
                </a:custGeom>
                <a:solidFill>
                  <a:srgbClr val="59FF00"/>
                </a:solidFill>
                <a:ln w="9525">
                  <a:noFill/>
                  <a:round/>
                  <a:headEnd/>
                  <a:tailEnd/>
                </a:ln>
              </p:spPr>
              <p:txBody>
                <a:bodyPr/>
                <a:lstStyle/>
                <a:p>
                  <a:endParaRPr lang="de-DE"/>
                </a:p>
              </p:txBody>
            </p:sp>
            <p:sp>
              <p:nvSpPr>
                <p:cNvPr id="16700" name="Freeform 316"/>
                <p:cNvSpPr>
                  <a:spLocks/>
                </p:cNvSpPr>
                <p:nvPr/>
              </p:nvSpPr>
              <p:spPr bwMode="auto">
                <a:xfrm>
                  <a:off x="827" y="3540"/>
                  <a:ext cx="37" cy="22"/>
                </a:xfrm>
                <a:custGeom>
                  <a:avLst/>
                  <a:gdLst/>
                  <a:ahLst/>
                  <a:cxnLst>
                    <a:cxn ang="0">
                      <a:pos x="27" y="0"/>
                    </a:cxn>
                    <a:cxn ang="0">
                      <a:pos x="74" y="8"/>
                    </a:cxn>
                    <a:cxn ang="0">
                      <a:pos x="74" y="10"/>
                    </a:cxn>
                    <a:cxn ang="0">
                      <a:pos x="71" y="12"/>
                    </a:cxn>
                    <a:cxn ang="0">
                      <a:pos x="65" y="18"/>
                    </a:cxn>
                    <a:cxn ang="0">
                      <a:pos x="57" y="23"/>
                    </a:cxn>
                    <a:cxn ang="0">
                      <a:pos x="46" y="29"/>
                    </a:cxn>
                    <a:cxn ang="0">
                      <a:pos x="32" y="37"/>
                    </a:cxn>
                    <a:cxn ang="0">
                      <a:pos x="17" y="40"/>
                    </a:cxn>
                    <a:cxn ang="0">
                      <a:pos x="0" y="44"/>
                    </a:cxn>
                    <a:cxn ang="0">
                      <a:pos x="27" y="0"/>
                    </a:cxn>
                  </a:cxnLst>
                  <a:rect l="0" t="0" r="r" b="b"/>
                  <a:pathLst>
                    <a:path w="74" h="44">
                      <a:moveTo>
                        <a:pt x="27" y="0"/>
                      </a:moveTo>
                      <a:lnTo>
                        <a:pt x="74" y="8"/>
                      </a:lnTo>
                      <a:lnTo>
                        <a:pt x="74" y="10"/>
                      </a:lnTo>
                      <a:lnTo>
                        <a:pt x="71" y="12"/>
                      </a:lnTo>
                      <a:lnTo>
                        <a:pt x="65" y="18"/>
                      </a:lnTo>
                      <a:lnTo>
                        <a:pt x="57" y="23"/>
                      </a:lnTo>
                      <a:lnTo>
                        <a:pt x="46" y="29"/>
                      </a:lnTo>
                      <a:lnTo>
                        <a:pt x="32" y="37"/>
                      </a:lnTo>
                      <a:lnTo>
                        <a:pt x="17" y="40"/>
                      </a:lnTo>
                      <a:lnTo>
                        <a:pt x="0" y="44"/>
                      </a:lnTo>
                      <a:lnTo>
                        <a:pt x="27" y="0"/>
                      </a:lnTo>
                      <a:close/>
                    </a:path>
                  </a:pathLst>
                </a:custGeom>
                <a:solidFill>
                  <a:srgbClr val="59FF00"/>
                </a:solidFill>
                <a:ln w="9525">
                  <a:noFill/>
                  <a:round/>
                  <a:headEnd/>
                  <a:tailEnd/>
                </a:ln>
              </p:spPr>
              <p:txBody>
                <a:bodyPr/>
                <a:lstStyle/>
                <a:p>
                  <a:endParaRPr lang="de-DE"/>
                </a:p>
              </p:txBody>
            </p:sp>
            <p:sp>
              <p:nvSpPr>
                <p:cNvPr id="16701" name="Freeform 317"/>
                <p:cNvSpPr>
                  <a:spLocks/>
                </p:cNvSpPr>
                <p:nvPr/>
              </p:nvSpPr>
              <p:spPr bwMode="auto">
                <a:xfrm>
                  <a:off x="840" y="3572"/>
                  <a:ext cx="70" cy="19"/>
                </a:xfrm>
                <a:custGeom>
                  <a:avLst/>
                  <a:gdLst/>
                  <a:ahLst/>
                  <a:cxnLst>
                    <a:cxn ang="0">
                      <a:pos x="0" y="0"/>
                    </a:cxn>
                    <a:cxn ang="0">
                      <a:pos x="4" y="0"/>
                    </a:cxn>
                    <a:cxn ang="0">
                      <a:pos x="13" y="0"/>
                    </a:cxn>
                    <a:cxn ang="0">
                      <a:pos x="26" y="0"/>
                    </a:cxn>
                    <a:cxn ang="0">
                      <a:pos x="44" y="2"/>
                    </a:cxn>
                    <a:cxn ang="0">
                      <a:pos x="65" y="4"/>
                    </a:cxn>
                    <a:cxn ang="0">
                      <a:pos x="85" y="8"/>
                    </a:cxn>
                    <a:cxn ang="0">
                      <a:pos x="106" y="14"/>
                    </a:cxn>
                    <a:cxn ang="0">
                      <a:pos x="127" y="23"/>
                    </a:cxn>
                    <a:cxn ang="0">
                      <a:pos x="141" y="29"/>
                    </a:cxn>
                    <a:cxn ang="0">
                      <a:pos x="80" y="38"/>
                    </a:cxn>
                    <a:cxn ang="0">
                      <a:pos x="0" y="0"/>
                    </a:cxn>
                  </a:cxnLst>
                  <a:rect l="0" t="0" r="r" b="b"/>
                  <a:pathLst>
                    <a:path w="141" h="38">
                      <a:moveTo>
                        <a:pt x="0" y="0"/>
                      </a:moveTo>
                      <a:lnTo>
                        <a:pt x="4" y="0"/>
                      </a:lnTo>
                      <a:lnTo>
                        <a:pt x="13" y="0"/>
                      </a:lnTo>
                      <a:lnTo>
                        <a:pt x="26" y="0"/>
                      </a:lnTo>
                      <a:lnTo>
                        <a:pt x="44" y="2"/>
                      </a:lnTo>
                      <a:lnTo>
                        <a:pt x="65" y="4"/>
                      </a:lnTo>
                      <a:lnTo>
                        <a:pt x="85" y="8"/>
                      </a:lnTo>
                      <a:lnTo>
                        <a:pt x="106" y="14"/>
                      </a:lnTo>
                      <a:lnTo>
                        <a:pt x="127" y="23"/>
                      </a:lnTo>
                      <a:lnTo>
                        <a:pt x="141" y="29"/>
                      </a:lnTo>
                      <a:lnTo>
                        <a:pt x="80" y="38"/>
                      </a:lnTo>
                      <a:lnTo>
                        <a:pt x="0" y="0"/>
                      </a:lnTo>
                      <a:close/>
                    </a:path>
                  </a:pathLst>
                </a:custGeom>
                <a:solidFill>
                  <a:srgbClr val="21BA00"/>
                </a:solidFill>
                <a:ln w="9525">
                  <a:noFill/>
                  <a:round/>
                  <a:headEnd/>
                  <a:tailEnd/>
                </a:ln>
              </p:spPr>
              <p:txBody>
                <a:bodyPr/>
                <a:lstStyle/>
                <a:p>
                  <a:endParaRPr lang="de-DE"/>
                </a:p>
              </p:txBody>
            </p:sp>
            <p:sp>
              <p:nvSpPr>
                <p:cNvPr id="16702" name="Freeform 318"/>
                <p:cNvSpPr>
                  <a:spLocks/>
                </p:cNvSpPr>
                <p:nvPr/>
              </p:nvSpPr>
              <p:spPr bwMode="auto">
                <a:xfrm>
                  <a:off x="839" y="3579"/>
                  <a:ext cx="24" cy="35"/>
                </a:xfrm>
                <a:custGeom>
                  <a:avLst/>
                  <a:gdLst/>
                  <a:ahLst/>
                  <a:cxnLst>
                    <a:cxn ang="0">
                      <a:pos x="0" y="0"/>
                    </a:cxn>
                    <a:cxn ang="0">
                      <a:pos x="47" y="33"/>
                    </a:cxn>
                    <a:cxn ang="0">
                      <a:pos x="47" y="71"/>
                    </a:cxn>
                    <a:cxn ang="0">
                      <a:pos x="46" y="69"/>
                    </a:cxn>
                    <a:cxn ang="0">
                      <a:pos x="42" y="65"/>
                    </a:cxn>
                    <a:cxn ang="0">
                      <a:pos x="36" y="59"/>
                    </a:cxn>
                    <a:cxn ang="0">
                      <a:pos x="28" y="52"/>
                    </a:cxn>
                    <a:cxn ang="0">
                      <a:pos x="21" y="42"/>
                    </a:cxn>
                    <a:cxn ang="0">
                      <a:pos x="13" y="31"/>
                    </a:cxn>
                    <a:cxn ang="0">
                      <a:pos x="6" y="18"/>
                    </a:cxn>
                    <a:cxn ang="0">
                      <a:pos x="0" y="0"/>
                    </a:cxn>
                  </a:cxnLst>
                  <a:rect l="0" t="0" r="r" b="b"/>
                  <a:pathLst>
                    <a:path w="47" h="71">
                      <a:moveTo>
                        <a:pt x="0" y="0"/>
                      </a:moveTo>
                      <a:lnTo>
                        <a:pt x="47" y="33"/>
                      </a:lnTo>
                      <a:lnTo>
                        <a:pt x="47" y="71"/>
                      </a:lnTo>
                      <a:lnTo>
                        <a:pt x="46" y="69"/>
                      </a:lnTo>
                      <a:lnTo>
                        <a:pt x="42" y="65"/>
                      </a:lnTo>
                      <a:lnTo>
                        <a:pt x="36" y="59"/>
                      </a:lnTo>
                      <a:lnTo>
                        <a:pt x="28" y="52"/>
                      </a:lnTo>
                      <a:lnTo>
                        <a:pt x="21" y="42"/>
                      </a:lnTo>
                      <a:lnTo>
                        <a:pt x="13" y="31"/>
                      </a:lnTo>
                      <a:lnTo>
                        <a:pt x="6" y="18"/>
                      </a:lnTo>
                      <a:lnTo>
                        <a:pt x="0" y="0"/>
                      </a:lnTo>
                      <a:close/>
                    </a:path>
                  </a:pathLst>
                </a:custGeom>
                <a:solidFill>
                  <a:srgbClr val="21BA00"/>
                </a:solidFill>
                <a:ln w="9525">
                  <a:noFill/>
                  <a:round/>
                  <a:headEnd/>
                  <a:tailEnd/>
                </a:ln>
              </p:spPr>
              <p:txBody>
                <a:bodyPr/>
                <a:lstStyle/>
                <a:p>
                  <a:endParaRPr lang="de-DE"/>
                </a:p>
              </p:txBody>
            </p:sp>
            <p:sp>
              <p:nvSpPr>
                <p:cNvPr id="16703" name="Freeform 319"/>
                <p:cNvSpPr>
                  <a:spLocks/>
                </p:cNvSpPr>
                <p:nvPr/>
              </p:nvSpPr>
              <p:spPr bwMode="auto">
                <a:xfrm>
                  <a:off x="874"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16704" name="Freeform 320"/>
                <p:cNvSpPr>
                  <a:spLocks/>
                </p:cNvSpPr>
                <p:nvPr/>
              </p:nvSpPr>
              <p:spPr bwMode="auto">
                <a:xfrm>
                  <a:off x="901" y="3611"/>
                  <a:ext cx="30" cy="31"/>
                </a:xfrm>
                <a:custGeom>
                  <a:avLst/>
                  <a:gdLst/>
                  <a:ahLst/>
                  <a:cxnLst>
                    <a:cxn ang="0">
                      <a:pos x="0" y="0"/>
                    </a:cxn>
                    <a:cxn ang="0">
                      <a:pos x="4" y="52"/>
                    </a:cxn>
                    <a:cxn ang="0">
                      <a:pos x="4" y="52"/>
                    </a:cxn>
                    <a:cxn ang="0">
                      <a:pos x="7" y="54"/>
                    </a:cxn>
                    <a:cxn ang="0">
                      <a:pos x="13" y="56"/>
                    </a:cxn>
                    <a:cxn ang="0">
                      <a:pos x="19" y="57"/>
                    </a:cxn>
                    <a:cxn ang="0">
                      <a:pos x="28" y="61"/>
                    </a:cxn>
                    <a:cxn ang="0">
                      <a:pos x="38" y="61"/>
                    </a:cxn>
                    <a:cxn ang="0">
                      <a:pos x="49" y="63"/>
                    </a:cxn>
                    <a:cxn ang="0">
                      <a:pos x="61" y="63"/>
                    </a:cxn>
                    <a:cxn ang="0">
                      <a:pos x="32" y="10"/>
                    </a:cxn>
                    <a:cxn ang="0">
                      <a:pos x="0" y="0"/>
                    </a:cxn>
                  </a:cxnLst>
                  <a:rect l="0" t="0" r="r" b="b"/>
                  <a:pathLst>
                    <a:path w="61" h="63">
                      <a:moveTo>
                        <a:pt x="0" y="0"/>
                      </a:moveTo>
                      <a:lnTo>
                        <a:pt x="4" y="52"/>
                      </a:lnTo>
                      <a:lnTo>
                        <a:pt x="4" y="52"/>
                      </a:lnTo>
                      <a:lnTo>
                        <a:pt x="7" y="54"/>
                      </a:lnTo>
                      <a:lnTo>
                        <a:pt x="13" y="56"/>
                      </a:lnTo>
                      <a:lnTo>
                        <a:pt x="19" y="57"/>
                      </a:lnTo>
                      <a:lnTo>
                        <a:pt x="28" y="61"/>
                      </a:lnTo>
                      <a:lnTo>
                        <a:pt x="38" y="61"/>
                      </a:lnTo>
                      <a:lnTo>
                        <a:pt x="49" y="63"/>
                      </a:lnTo>
                      <a:lnTo>
                        <a:pt x="61" y="63"/>
                      </a:lnTo>
                      <a:lnTo>
                        <a:pt x="32" y="10"/>
                      </a:lnTo>
                      <a:lnTo>
                        <a:pt x="0" y="0"/>
                      </a:lnTo>
                      <a:close/>
                    </a:path>
                  </a:pathLst>
                </a:custGeom>
                <a:solidFill>
                  <a:srgbClr val="21BA00"/>
                </a:solidFill>
                <a:ln w="9525">
                  <a:noFill/>
                  <a:round/>
                  <a:headEnd/>
                  <a:tailEnd/>
                </a:ln>
              </p:spPr>
              <p:txBody>
                <a:bodyPr/>
                <a:lstStyle/>
                <a:p>
                  <a:endParaRPr lang="de-DE"/>
                </a:p>
              </p:txBody>
            </p:sp>
            <p:sp>
              <p:nvSpPr>
                <p:cNvPr id="16705" name="Freeform 321"/>
                <p:cNvSpPr>
                  <a:spLocks/>
                </p:cNvSpPr>
                <p:nvPr/>
              </p:nvSpPr>
              <p:spPr bwMode="auto">
                <a:xfrm>
                  <a:off x="932" y="3624"/>
                  <a:ext cx="32" cy="18"/>
                </a:xfrm>
                <a:custGeom>
                  <a:avLst/>
                  <a:gdLst/>
                  <a:ahLst/>
                  <a:cxnLst>
                    <a:cxn ang="0">
                      <a:pos x="0" y="0"/>
                    </a:cxn>
                    <a:cxn ang="0">
                      <a:pos x="19" y="36"/>
                    </a:cxn>
                    <a:cxn ang="0">
                      <a:pos x="19" y="36"/>
                    </a:cxn>
                    <a:cxn ang="0">
                      <a:pos x="22" y="36"/>
                    </a:cxn>
                    <a:cxn ang="0">
                      <a:pos x="26" y="36"/>
                    </a:cxn>
                    <a:cxn ang="0">
                      <a:pos x="32" y="36"/>
                    </a:cxn>
                    <a:cxn ang="0">
                      <a:pos x="40" y="36"/>
                    </a:cxn>
                    <a:cxn ang="0">
                      <a:pos x="47" y="36"/>
                    </a:cxn>
                    <a:cxn ang="0">
                      <a:pos x="55" y="34"/>
                    </a:cxn>
                    <a:cxn ang="0">
                      <a:pos x="62" y="34"/>
                    </a:cxn>
                    <a:cxn ang="0">
                      <a:pos x="61" y="32"/>
                    </a:cxn>
                    <a:cxn ang="0">
                      <a:pos x="59" y="30"/>
                    </a:cxn>
                    <a:cxn ang="0">
                      <a:pos x="53" y="27"/>
                    </a:cxn>
                    <a:cxn ang="0">
                      <a:pos x="47" y="23"/>
                    </a:cxn>
                    <a:cxn ang="0">
                      <a:pos x="38" y="17"/>
                    </a:cxn>
                    <a:cxn ang="0">
                      <a:pos x="26" y="11"/>
                    </a:cxn>
                    <a:cxn ang="0">
                      <a:pos x="15" y="8"/>
                    </a:cxn>
                    <a:cxn ang="0">
                      <a:pos x="0" y="0"/>
                    </a:cxn>
                  </a:cxnLst>
                  <a:rect l="0" t="0" r="r" b="b"/>
                  <a:pathLst>
                    <a:path w="62" h="36">
                      <a:moveTo>
                        <a:pt x="0" y="0"/>
                      </a:moveTo>
                      <a:lnTo>
                        <a:pt x="19" y="36"/>
                      </a:lnTo>
                      <a:lnTo>
                        <a:pt x="19" y="36"/>
                      </a:lnTo>
                      <a:lnTo>
                        <a:pt x="22" y="36"/>
                      </a:lnTo>
                      <a:lnTo>
                        <a:pt x="26" y="36"/>
                      </a:lnTo>
                      <a:lnTo>
                        <a:pt x="32" y="36"/>
                      </a:lnTo>
                      <a:lnTo>
                        <a:pt x="40" y="36"/>
                      </a:lnTo>
                      <a:lnTo>
                        <a:pt x="47" y="36"/>
                      </a:lnTo>
                      <a:lnTo>
                        <a:pt x="55" y="34"/>
                      </a:lnTo>
                      <a:lnTo>
                        <a:pt x="62" y="34"/>
                      </a:lnTo>
                      <a:lnTo>
                        <a:pt x="61" y="32"/>
                      </a:lnTo>
                      <a:lnTo>
                        <a:pt x="59" y="30"/>
                      </a:lnTo>
                      <a:lnTo>
                        <a:pt x="53" y="27"/>
                      </a:lnTo>
                      <a:lnTo>
                        <a:pt x="47" y="23"/>
                      </a:lnTo>
                      <a:lnTo>
                        <a:pt x="38" y="17"/>
                      </a:lnTo>
                      <a:lnTo>
                        <a:pt x="26" y="11"/>
                      </a:lnTo>
                      <a:lnTo>
                        <a:pt x="15" y="8"/>
                      </a:lnTo>
                      <a:lnTo>
                        <a:pt x="0" y="0"/>
                      </a:lnTo>
                      <a:close/>
                    </a:path>
                  </a:pathLst>
                </a:custGeom>
                <a:solidFill>
                  <a:srgbClr val="21BA00"/>
                </a:solidFill>
                <a:ln w="9525">
                  <a:noFill/>
                  <a:round/>
                  <a:headEnd/>
                  <a:tailEnd/>
                </a:ln>
              </p:spPr>
              <p:txBody>
                <a:bodyPr/>
                <a:lstStyle/>
                <a:p>
                  <a:endParaRPr lang="de-DE"/>
                </a:p>
              </p:txBody>
            </p:sp>
            <p:sp>
              <p:nvSpPr>
                <p:cNvPr id="16706" name="Freeform 322"/>
                <p:cNvSpPr>
                  <a:spLocks/>
                </p:cNvSpPr>
                <p:nvPr/>
              </p:nvSpPr>
              <p:spPr bwMode="auto">
                <a:xfrm>
                  <a:off x="903" y="3590"/>
                  <a:ext cx="37" cy="18"/>
                </a:xfrm>
                <a:custGeom>
                  <a:avLst/>
                  <a:gdLst/>
                  <a:ahLst/>
                  <a:cxnLst>
                    <a:cxn ang="0">
                      <a:pos x="0" y="14"/>
                    </a:cxn>
                    <a:cxn ang="0">
                      <a:pos x="38" y="0"/>
                    </a:cxn>
                    <a:cxn ang="0">
                      <a:pos x="40" y="2"/>
                    </a:cxn>
                    <a:cxn ang="0">
                      <a:pos x="43" y="2"/>
                    </a:cxn>
                    <a:cxn ang="0">
                      <a:pos x="47" y="6"/>
                    </a:cxn>
                    <a:cxn ang="0">
                      <a:pos x="53" y="8"/>
                    </a:cxn>
                    <a:cxn ang="0">
                      <a:pos x="61" y="12"/>
                    </a:cxn>
                    <a:cxn ang="0">
                      <a:pos x="66" y="16"/>
                    </a:cxn>
                    <a:cxn ang="0">
                      <a:pos x="72" y="18"/>
                    </a:cxn>
                    <a:cxn ang="0">
                      <a:pos x="74" y="21"/>
                    </a:cxn>
                    <a:cxn ang="0">
                      <a:pos x="45" y="37"/>
                    </a:cxn>
                    <a:cxn ang="0">
                      <a:pos x="0" y="14"/>
                    </a:cxn>
                  </a:cxnLst>
                  <a:rect l="0" t="0" r="r" b="b"/>
                  <a:pathLst>
                    <a:path w="74" h="37">
                      <a:moveTo>
                        <a:pt x="0" y="14"/>
                      </a:moveTo>
                      <a:lnTo>
                        <a:pt x="38" y="0"/>
                      </a:lnTo>
                      <a:lnTo>
                        <a:pt x="40" y="2"/>
                      </a:lnTo>
                      <a:lnTo>
                        <a:pt x="43" y="2"/>
                      </a:lnTo>
                      <a:lnTo>
                        <a:pt x="47" y="6"/>
                      </a:lnTo>
                      <a:lnTo>
                        <a:pt x="53" y="8"/>
                      </a:lnTo>
                      <a:lnTo>
                        <a:pt x="61" y="12"/>
                      </a:lnTo>
                      <a:lnTo>
                        <a:pt x="66" y="16"/>
                      </a:lnTo>
                      <a:lnTo>
                        <a:pt x="72" y="18"/>
                      </a:lnTo>
                      <a:lnTo>
                        <a:pt x="74" y="21"/>
                      </a:lnTo>
                      <a:lnTo>
                        <a:pt x="45" y="37"/>
                      </a:lnTo>
                      <a:lnTo>
                        <a:pt x="0" y="14"/>
                      </a:lnTo>
                      <a:close/>
                    </a:path>
                  </a:pathLst>
                </a:custGeom>
                <a:solidFill>
                  <a:srgbClr val="21BA00"/>
                </a:solidFill>
                <a:ln w="9525">
                  <a:noFill/>
                  <a:round/>
                  <a:headEnd/>
                  <a:tailEnd/>
                </a:ln>
              </p:spPr>
              <p:txBody>
                <a:bodyPr/>
                <a:lstStyle/>
                <a:p>
                  <a:endParaRPr lang="de-DE"/>
                </a:p>
              </p:txBody>
            </p:sp>
            <p:sp>
              <p:nvSpPr>
                <p:cNvPr id="16707" name="Freeform 323"/>
                <p:cNvSpPr>
                  <a:spLocks/>
                </p:cNvSpPr>
                <p:nvPr/>
              </p:nvSpPr>
              <p:spPr bwMode="auto">
                <a:xfrm>
                  <a:off x="936" y="3610"/>
                  <a:ext cx="29" cy="18"/>
                </a:xfrm>
                <a:custGeom>
                  <a:avLst/>
                  <a:gdLst/>
                  <a:ahLst/>
                  <a:cxnLst>
                    <a:cxn ang="0">
                      <a:pos x="0" y="6"/>
                    </a:cxn>
                    <a:cxn ang="0">
                      <a:pos x="27" y="0"/>
                    </a:cxn>
                    <a:cxn ang="0">
                      <a:pos x="29" y="0"/>
                    </a:cxn>
                    <a:cxn ang="0">
                      <a:pos x="31" y="2"/>
                    </a:cxn>
                    <a:cxn ang="0">
                      <a:pos x="33" y="6"/>
                    </a:cxn>
                    <a:cxn ang="0">
                      <a:pos x="36" y="10"/>
                    </a:cxn>
                    <a:cxn ang="0">
                      <a:pos x="40" y="16"/>
                    </a:cxn>
                    <a:cxn ang="0">
                      <a:pos x="46" y="21"/>
                    </a:cxn>
                    <a:cxn ang="0">
                      <a:pos x="52" y="29"/>
                    </a:cxn>
                    <a:cxn ang="0">
                      <a:pos x="57" y="37"/>
                    </a:cxn>
                    <a:cxn ang="0">
                      <a:pos x="0" y="6"/>
                    </a:cxn>
                  </a:cxnLst>
                  <a:rect l="0" t="0" r="r" b="b"/>
                  <a:pathLst>
                    <a:path w="57" h="37">
                      <a:moveTo>
                        <a:pt x="0" y="6"/>
                      </a:moveTo>
                      <a:lnTo>
                        <a:pt x="27" y="0"/>
                      </a:lnTo>
                      <a:lnTo>
                        <a:pt x="29" y="0"/>
                      </a:lnTo>
                      <a:lnTo>
                        <a:pt x="31" y="2"/>
                      </a:lnTo>
                      <a:lnTo>
                        <a:pt x="33" y="6"/>
                      </a:lnTo>
                      <a:lnTo>
                        <a:pt x="36" y="10"/>
                      </a:lnTo>
                      <a:lnTo>
                        <a:pt x="40" y="16"/>
                      </a:lnTo>
                      <a:lnTo>
                        <a:pt x="46" y="21"/>
                      </a:lnTo>
                      <a:lnTo>
                        <a:pt x="52" y="29"/>
                      </a:lnTo>
                      <a:lnTo>
                        <a:pt x="57" y="37"/>
                      </a:lnTo>
                      <a:lnTo>
                        <a:pt x="0" y="6"/>
                      </a:lnTo>
                      <a:close/>
                    </a:path>
                  </a:pathLst>
                </a:custGeom>
                <a:solidFill>
                  <a:srgbClr val="21BA00"/>
                </a:solidFill>
                <a:ln w="9525">
                  <a:noFill/>
                  <a:round/>
                  <a:headEnd/>
                  <a:tailEnd/>
                </a:ln>
              </p:spPr>
              <p:txBody>
                <a:bodyPr/>
                <a:lstStyle/>
                <a:p>
                  <a:endParaRPr lang="de-DE"/>
                </a:p>
              </p:txBody>
            </p:sp>
            <p:sp>
              <p:nvSpPr>
                <p:cNvPr id="16708" name="Freeform 324"/>
                <p:cNvSpPr>
                  <a:spLocks/>
                </p:cNvSpPr>
                <p:nvPr/>
              </p:nvSpPr>
              <p:spPr bwMode="auto">
                <a:xfrm>
                  <a:off x="911" y="3551"/>
                  <a:ext cx="45" cy="20"/>
                </a:xfrm>
                <a:custGeom>
                  <a:avLst/>
                  <a:gdLst/>
                  <a:ahLst/>
                  <a:cxnLst>
                    <a:cxn ang="0">
                      <a:pos x="0" y="0"/>
                    </a:cxn>
                    <a:cxn ang="0">
                      <a:pos x="51" y="0"/>
                    </a:cxn>
                    <a:cxn ang="0">
                      <a:pos x="89" y="40"/>
                    </a:cxn>
                    <a:cxn ang="0">
                      <a:pos x="87" y="40"/>
                    </a:cxn>
                    <a:cxn ang="0">
                      <a:pos x="80" y="38"/>
                    </a:cxn>
                    <a:cxn ang="0">
                      <a:pos x="68" y="36"/>
                    </a:cxn>
                    <a:cxn ang="0">
                      <a:pos x="55" y="33"/>
                    </a:cxn>
                    <a:cxn ang="0">
                      <a:pos x="38" y="29"/>
                    </a:cxn>
                    <a:cxn ang="0">
                      <a:pos x="24" y="21"/>
                    </a:cxn>
                    <a:cxn ang="0">
                      <a:pos x="11" y="12"/>
                    </a:cxn>
                    <a:cxn ang="0">
                      <a:pos x="0" y="0"/>
                    </a:cxn>
                  </a:cxnLst>
                  <a:rect l="0" t="0" r="r" b="b"/>
                  <a:pathLst>
                    <a:path w="89" h="40">
                      <a:moveTo>
                        <a:pt x="0" y="0"/>
                      </a:moveTo>
                      <a:lnTo>
                        <a:pt x="51" y="0"/>
                      </a:lnTo>
                      <a:lnTo>
                        <a:pt x="89" y="40"/>
                      </a:lnTo>
                      <a:lnTo>
                        <a:pt x="87" y="40"/>
                      </a:lnTo>
                      <a:lnTo>
                        <a:pt x="80" y="38"/>
                      </a:lnTo>
                      <a:lnTo>
                        <a:pt x="68" y="36"/>
                      </a:lnTo>
                      <a:lnTo>
                        <a:pt x="55" y="33"/>
                      </a:lnTo>
                      <a:lnTo>
                        <a:pt x="38" y="29"/>
                      </a:lnTo>
                      <a:lnTo>
                        <a:pt x="24" y="21"/>
                      </a:lnTo>
                      <a:lnTo>
                        <a:pt x="11" y="12"/>
                      </a:lnTo>
                      <a:lnTo>
                        <a:pt x="0" y="0"/>
                      </a:lnTo>
                      <a:close/>
                    </a:path>
                  </a:pathLst>
                </a:custGeom>
                <a:solidFill>
                  <a:srgbClr val="21BA00"/>
                </a:solidFill>
                <a:ln w="9525">
                  <a:noFill/>
                  <a:round/>
                  <a:headEnd/>
                  <a:tailEnd/>
                </a:ln>
              </p:spPr>
              <p:txBody>
                <a:bodyPr/>
                <a:lstStyle/>
                <a:p>
                  <a:endParaRPr lang="de-DE"/>
                </a:p>
              </p:txBody>
            </p:sp>
            <p:sp>
              <p:nvSpPr>
                <p:cNvPr id="16709" name="Freeform 325"/>
                <p:cNvSpPr>
                  <a:spLocks/>
                </p:cNvSpPr>
                <p:nvPr/>
              </p:nvSpPr>
              <p:spPr bwMode="auto">
                <a:xfrm>
                  <a:off x="954" y="3547"/>
                  <a:ext cx="42" cy="20"/>
                </a:xfrm>
                <a:custGeom>
                  <a:avLst/>
                  <a:gdLst/>
                  <a:ahLst/>
                  <a:cxnLst>
                    <a:cxn ang="0">
                      <a:pos x="0" y="2"/>
                    </a:cxn>
                    <a:cxn ang="0">
                      <a:pos x="61" y="0"/>
                    </a:cxn>
                    <a:cxn ang="0">
                      <a:pos x="84" y="28"/>
                    </a:cxn>
                    <a:cxn ang="0">
                      <a:pos x="82" y="28"/>
                    </a:cxn>
                    <a:cxn ang="0">
                      <a:pos x="79" y="28"/>
                    </a:cxn>
                    <a:cxn ang="0">
                      <a:pos x="73" y="30"/>
                    </a:cxn>
                    <a:cxn ang="0">
                      <a:pos x="67" y="34"/>
                    </a:cxn>
                    <a:cxn ang="0">
                      <a:pos x="60" y="36"/>
                    </a:cxn>
                    <a:cxn ang="0">
                      <a:pos x="52" y="38"/>
                    </a:cxn>
                    <a:cxn ang="0">
                      <a:pos x="42" y="38"/>
                    </a:cxn>
                    <a:cxn ang="0">
                      <a:pos x="35" y="40"/>
                    </a:cxn>
                    <a:cxn ang="0">
                      <a:pos x="29" y="38"/>
                    </a:cxn>
                    <a:cxn ang="0">
                      <a:pos x="21" y="34"/>
                    </a:cxn>
                    <a:cxn ang="0">
                      <a:pos x="16" y="28"/>
                    </a:cxn>
                    <a:cxn ang="0">
                      <a:pos x="12" y="21"/>
                    </a:cxn>
                    <a:cxn ang="0">
                      <a:pos x="6" y="15"/>
                    </a:cxn>
                    <a:cxn ang="0">
                      <a:pos x="4" y="9"/>
                    </a:cxn>
                    <a:cxn ang="0">
                      <a:pos x="2" y="4"/>
                    </a:cxn>
                    <a:cxn ang="0">
                      <a:pos x="0" y="2"/>
                    </a:cxn>
                  </a:cxnLst>
                  <a:rect l="0" t="0" r="r" b="b"/>
                  <a:pathLst>
                    <a:path w="84" h="40">
                      <a:moveTo>
                        <a:pt x="0" y="2"/>
                      </a:moveTo>
                      <a:lnTo>
                        <a:pt x="61" y="0"/>
                      </a:lnTo>
                      <a:lnTo>
                        <a:pt x="84" y="28"/>
                      </a:lnTo>
                      <a:lnTo>
                        <a:pt x="82" y="28"/>
                      </a:lnTo>
                      <a:lnTo>
                        <a:pt x="79" y="28"/>
                      </a:lnTo>
                      <a:lnTo>
                        <a:pt x="73" y="30"/>
                      </a:lnTo>
                      <a:lnTo>
                        <a:pt x="67" y="34"/>
                      </a:lnTo>
                      <a:lnTo>
                        <a:pt x="60" y="36"/>
                      </a:lnTo>
                      <a:lnTo>
                        <a:pt x="52" y="38"/>
                      </a:lnTo>
                      <a:lnTo>
                        <a:pt x="42" y="38"/>
                      </a:lnTo>
                      <a:lnTo>
                        <a:pt x="35" y="40"/>
                      </a:lnTo>
                      <a:lnTo>
                        <a:pt x="29" y="38"/>
                      </a:lnTo>
                      <a:lnTo>
                        <a:pt x="21" y="34"/>
                      </a:lnTo>
                      <a:lnTo>
                        <a:pt x="16" y="28"/>
                      </a:lnTo>
                      <a:lnTo>
                        <a:pt x="12"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16710" name="Freeform 326"/>
                <p:cNvSpPr>
                  <a:spLocks/>
                </p:cNvSpPr>
                <p:nvPr/>
              </p:nvSpPr>
              <p:spPr bwMode="auto">
                <a:xfrm>
                  <a:off x="996" y="3548"/>
                  <a:ext cx="28" cy="8"/>
                </a:xfrm>
                <a:custGeom>
                  <a:avLst/>
                  <a:gdLst/>
                  <a:ahLst/>
                  <a:cxnLst>
                    <a:cxn ang="0">
                      <a:pos x="0" y="0"/>
                    </a:cxn>
                    <a:cxn ang="0">
                      <a:pos x="16" y="17"/>
                    </a:cxn>
                    <a:cxn ang="0">
                      <a:pos x="56" y="3"/>
                    </a:cxn>
                    <a:cxn ang="0">
                      <a:pos x="0" y="0"/>
                    </a:cxn>
                  </a:cxnLst>
                  <a:rect l="0" t="0" r="r" b="b"/>
                  <a:pathLst>
                    <a:path w="56" h="17">
                      <a:moveTo>
                        <a:pt x="0" y="0"/>
                      </a:moveTo>
                      <a:lnTo>
                        <a:pt x="16" y="17"/>
                      </a:lnTo>
                      <a:lnTo>
                        <a:pt x="56" y="3"/>
                      </a:lnTo>
                      <a:lnTo>
                        <a:pt x="0" y="0"/>
                      </a:lnTo>
                      <a:close/>
                    </a:path>
                  </a:pathLst>
                </a:custGeom>
                <a:solidFill>
                  <a:srgbClr val="21BA00"/>
                </a:solidFill>
                <a:ln w="9525">
                  <a:noFill/>
                  <a:round/>
                  <a:headEnd/>
                  <a:tailEnd/>
                </a:ln>
              </p:spPr>
              <p:txBody>
                <a:bodyPr/>
                <a:lstStyle/>
                <a:p>
                  <a:endParaRPr lang="de-DE"/>
                </a:p>
              </p:txBody>
            </p:sp>
            <p:sp>
              <p:nvSpPr>
                <p:cNvPr id="16711" name="Freeform 327"/>
                <p:cNvSpPr>
                  <a:spLocks/>
                </p:cNvSpPr>
                <p:nvPr/>
              </p:nvSpPr>
              <p:spPr bwMode="auto">
                <a:xfrm>
                  <a:off x="988" y="3524"/>
                  <a:ext cx="24" cy="14"/>
                </a:xfrm>
                <a:custGeom>
                  <a:avLst/>
                  <a:gdLst/>
                  <a:ahLst/>
                  <a:cxnLst>
                    <a:cxn ang="0">
                      <a:pos x="0" y="29"/>
                    </a:cxn>
                    <a:cxn ang="0">
                      <a:pos x="50" y="23"/>
                    </a:cxn>
                    <a:cxn ang="0">
                      <a:pos x="50" y="21"/>
                    </a:cxn>
                    <a:cxn ang="0">
                      <a:pos x="46" y="19"/>
                    </a:cxn>
                    <a:cxn ang="0">
                      <a:pos x="44" y="17"/>
                    </a:cxn>
                    <a:cxn ang="0">
                      <a:pos x="38" y="13"/>
                    </a:cxn>
                    <a:cxn ang="0">
                      <a:pos x="33" y="8"/>
                    </a:cxn>
                    <a:cxn ang="0">
                      <a:pos x="25" y="6"/>
                    </a:cxn>
                    <a:cxn ang="0">
                      <a:pos x="19" y="2"/>
                    </a:cxn>
                    <a:cxn ang="0">
                      <a:pos x="12" y="0"/>
                    </a:cxn>
                    <a:cxn ang="0">
                      <a:pos x="4" y="2"/>
                    </a:cxn>
                    <a:cxn ang="0">
                      <a:pos x="0" y="11"/>
                    </a:cxn>
                    <a:cxn ang="0">
                      <a:pos x="0" y="23"/>
                    </a:cxn>
                    <a:cxn ang="0">
                      <a:pos x="0" y="29"/>
                    </a:cxn>
                  </a:cxnLst>
                  <a:rect l="0" t="0" r="r" b="b"/>
                  <a:pathLst>
                    <a:path w="50" h="29">
                      <a:moveTo>
                        <a:pt x="0" y="29"/>
                      </a:moveTo>
                      <a:lnTo>
                        <a:pt x="50" y="23"/>
                      </a:lnTo>
                      <a:lnTo>
                        <a:pt x="50" y="21"/>
                      </a:lnTo>
                      <a:lnTo>
                        <a:pt x="46" y="19"/>
                      </a:lnTo>
                      <a:lnTo>
                        <a:pt x="44" y="17"/>
                      </a:lnTo>
                      <a:lnTo>
                        <a:pt x="38" y="13"/>
                      </a:lnTo>
                      <a:lnTo>
                        <a:pt x="33" y="8"/>
                      </a:lnTo>
                      <a:lnTo>
                        <a:pt x="25" y="6"/>
                      </a:lnTo>
                      <a:lnTo>
                        <a:pt x="19" y="2"/>
                      </a:lnTo>
                      <a:lnTo>
                        <a:pt x="12"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16712" name="Freeform 328"/>
                <p:cNvSpPr>
                  <a:spLocks/>
                </p:cNvSpPr>
                <p:nvPr/>
              </p:nvSpPr>
              <p:spPr bwMode="auto">
                <a:xfrm>
                  <a:off x="954" y="3521"/>
                  <a:ext cx="28" cy="15"/>
                </a:xfrm>
                <a:custGeom>
                  <a:avLst/>
                  <a:gdLst/>
                  <a:ahLst/>
                  <a:cxnLst>
                    <a:cxn ang="0">
                      <a:pos x="40" y="31"/>
                    </a:cxn>
                    <a:cxn ang="0">
                      <a:pos x="56" y="0"/>
                    </a:cxn>
                    <a:cxn ang="0">
                      <a:pos x="56" y="0"/>
                    </a:cxn>
                    <a:cxn ang="0">
                      <a:pos x="52" y="0"/>
                    </a:cxn>
                    <a:cxn ang="0">
                      <a:pos x="48" y="0"/>
                    </a:cxn>
                    <a:cxn ang="0">
                      <a:pos x="42" y="0"/>
                    </a:cxn>
                    <a:cxn ang="0">
                      <a:pos x="37" y="2"/>
                    </a:cxn>
                    <a:cxn ang="0">
                      <a:pos x="31" y="2"/>
                    </a:cxn>
                    <a:cxn ang="0">
                      <a:pos x="23" y="4"/>
                    </a:cxn>
                    <a:cxn ang="0">
                      <a:pos x="18" y="8"/>
                    </a:cxn>
                    <a:cxn ang="0">
                      <a:pos x="8" y="16"/>
                    </a:cxn>
                    <a:cxn ang="0">
                      <a:pos x="2" y="21"/>
                    </a:cxn>
                    <a:cxn ang="0">
                      <a:pos x="0" y="27"/>
                    </a:cxn>
                    <a:cxn ang="0">
                      <a:pos x="0" y="29"/>
                    </a:cxn>
                    <a:cxn ang="0">
                      <a:pos x="40" y="31"/>
                    </a:cxn>
                  </a:cxnLst>
                  <a:rect l="0" t="0" r="r" b="b"/>
                  <a:pathLst>
                    <a:path w="56" h="31">
                      <a:moveTo>
                        <a:pt x="40" y="31"/>
                      </a:moveTo>
                      <a:lnTo>
                        <a:pt x="56" y="0"/>
                      </a:lnTo>
                      <a:lnTo>
                        <a:pt x="56" y="0"/>
                      </a:lnTo>
                      <a:lnTo>
                        <a:pt x="52" y="0"/>
                      </a:lnTo>
                      <a:lnTo>
                        <a:pt x="48" y="0"/>
                      </a:lnTo>
                      <a:lnTo>
                        <a:pt x="42" y="0"/>
                      </a:lnTo>
                      <a:lnTo>
                        <a:pt x="37" y="2"/>
                      </a:lnTo>
                      <a:lnTo>
                        <a:pt x="31" y="2"/>
                      </a:lnTo>
                      <a:lnTo>
                        <a:pt x="23" y="4"/>
                      </a:lnTo>
                      <a:lnTo>
                        <a:pt x="18"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16713" name="Freeform 329"/>
                <p:cNvSpPr>
                  <a:spLocks/>
                </p:cNvSpPr>
                <p:nvPr/>
              </p:nvSpPr>
              <p:spPr bwMode="auto">
                <a:xfrm>
                  <a:off x="914" y="3524"/>
                  <a:ext cx="35" cy="21"/>
                </a:xfrm>
                <a:custGeom>
                  <a:avLst/>
                  <a:gdLst/>
                  <a:ahLst/>
                  <a:cxnLst>
                    <a:cxn ang="0">
                      <a:pos x="42" y="32"/>
                    </a:cxn>
                    <a:cxn ang="0">
                      <a:pos x="71" y="0"/>
                    </a:cxn>
                    <a:cxn ang="0">
                      <a:pos x="69" y="0"/>
                    </a:cxn>
                    <a:cxn ang="0">
                      <a:pos x="63" y="2"/>
                    </a:cxn>
                    <a:cxn ang="0">
                      <a:pos x="56" y="6"/>
                    </a:cxn>
                    <a:cxn ang="0">
                      <a:pos x="44" y="10"/>
                    </a:cxn>
                    <a:cxn ang="0">
                      <a:pos x="33" y="15"/>
                    </a:cxn>
                    <a:cxn ang="0">
                      <a:pos x="21" y="21"/>
                    </a:cxn>
                    <a:cxn ang="0">
                      <a:pos x="12" y="29"/>
                    </a:cxn>
                    <a:cxn ang="0">
                      <a:pos x="4" y="34"/>
                    </a:cxn>
                    <a:cxn ang="0">
                      <a:pos x="0" y="40"/>
                    </a:cxn>
                    <a:cxn ang="0">
                      <a:pos x="4" y="42"/>
                    </a:cxn>
                    <a:cxn ang="0">
                      <a:pos x="10" y="42"/>
                    </a:cxn>
                    <a:cxn ang="0">
                      <a:pos x="18" y="40"/>
                    </a:cxn>
                    <a:cxn ang="0">
                      <a:pos x="25" y="38"/>
                    </a:cxn>
                    <a:cxn ang="0">
                      <a:pos x="33" y="34"/>
                    </a:cxn>
                    <a:cxn ang="0">
                      <a:pos x="39" y="32"/>
                    </a:cxn>
                    <a:cxn ang="0">
                      <a:pos x="42" y="32"/>
                    </a:cxn>
                  </a:cxnLst>
                  <a:rect l="0" t="0" r="r" b="b"/>
                  <a:pathLst>
                    <a:path w="71" h="42">
                      <a:moveTo>
                        <a:pt x="42" y="32"/>
                      </a:moveTo>
                      <a:lnTo>
                        <a:pt x="71" y="0"/>
                      </a:lnTo>
                      <a:lnTo>
                        <a:pt x="69" y="0"/>
                      </a:lnTo>
                      <a:lnTo>
                        <a:pt x="63" y="2"/>
                      </a:lnTo>
                      <a:lnTo>
                        <a:pt x="56" y="6"/>
                      </a:lnTo>
                      <a:lnTo>
                        <a:pt x="44" y="10"/>
                      </a:lnTo>
                      <a:lnTo>
                        <a:pt x="33" y="15"/>
                      </a:lnTo>
                      <a:lnTo>
                        <a:pt x="21" y="21"/>
                      </a:lnTo>
                      <a:lnTo>
                        <a:pt x="12" y="29"/>
                      </a:lnTo>
                      <a:lnTo>
                        <a:pt x="4" y="34"/>
                      </a:lnTo>
                      <a:lnTo>
                        <a:pt x="0" y="40"/>
                      </a:lnTo>
                      <a:lnTo>
                        <a:pt x="4" y="42"/>
                      </a:lnTo>
                      <a:lnTo>
                        <a:pt x="10" y="42"/>
                      </a:lnTo>
                      <a:lnTo>
                        <a:pt x="18" y="40"/>
                      </a:lnTo>
                      <a:lnTo>
                        <a:pt x="25" y="38"/>
                      </a:lnTo>
                      <a:lnTo>
                        <a:pt x="33" y="34"/>
                      </a:lnTo>
                      <a:lnTo>
                        <a:pt x="39" y="32"/>
                      </a:lnTo>
                      <a:lnTo>
                        <a:pt x="42" y="32"/>
                      </a:lnTo>
                      <a:close/>
                    </a:path>
                  </a:pathLst>
                </a:custGeom>
                <a:solidFill>
                  <a:srgbClr val="21BA00"/>
                </a:solidFill>
                <a:ln w="9525">
                  <a:noFill/>
                  <a:round/>
                  <a:headEnd/>
                  <a:tailEnd/>
                </a:ln>
              </p:spPr>
              <p:txBody>
                <a:bodyPr/>
                <a:lstStyle/>
                <a:p>
                  <a:endParaRPr lang="de-DE"/>
                </a:p>
              </p:txBody>
            </p:sp>
            <p:sp>
              <p:nvSpPr>
                <p:cNvPr id="16714" name="Freeform 330"/>
                <p:cNvSpPr>
                  <a:spLocks/>
                </p:cNvSpPr>
                <p:nvPr/>
              </p:nvSpPr>
              <p:spPr bwMode="auto">
                <a:xfrm>
                  <a:off x="22" y="3623"/>
                  <a:ext cx="378" cy="405"/>
                </a:xfrm>
                <a:custGeom>
                  <a:avLst/>
                  <a:gdLst/>
                  <a:ahLst/>
                  <a:cxnLst>
                    <a:cxn ang="0">
                      <a:pos x="70" y="809"/>
                    </a:cxn>
                    <a:cxn ang="0">
                      <a:pos x="0" y="691"/>
                    </a:cxn>
                    <a:cxn ang="0">
                      <a:pos x="83" y="743"/>
                    </a:cxn>
                    <a:cxn ang="0">
                      <a:pos x="70" y="653"/>
                    </a:cxn>
                    <a:cxn ang="0">
                      <a:pos x="118" y="707"/>
                    </a:cxn>
                    <a:cxn ang="0">
                      <a:pos x="97" y="598"/>
                    </a:cxn>
                    <a:cxn ang="0">
                      <a:pos x="207" y="716"/>
                    </a:cxn>
                    <a:cxn ang="0">
                      <a:pos x="183" y="581"/>
                    </a:cxn>
                    <a:cxn ang="0">
                      <a:pos x="266" y="697"/>
                    </a:cxn>
                    <a:cxn ang="0">
                      <a:pos x="253" y="514"/>
                    </a:cxn>
                    <a:cxn ang="0">
                      <a:pos x="308" y="691"/>
                    </a:cxn>
                    <a:cxn ang="0">
                      <a:pos x="314" y="289"/>
                    </a:cxn>
                    <a:cxn ang="0">
                      <a:pos x="171" y="150"/>
                    </a:cxn>
                    <a:cxn ang="0">
                      <a:pos x="171" y="150"/>
                    </a:cxn>
                    <a:cxn ang="0">
                      <a:pos x="177" y="116"/>
                    </a:cxn>
                    <a:cxn ang="0">
                      <a:pos x="181" y="107"/>
                    </a:cxn>
                    <a:cxn ang="0">
                      <a:pos x="314" y="223"/>
                    </a:cxn>
                    <a:cxn ang="0">
                      <a:pos x="333" y="4"/>
                    </a:cxn>
                    <a:cxn ang="0">
                      <a:pos x="335" y="6"/>
                    </a:cxn>
                    <a:cxn ang="0">
                      <a:pos x="337" y="6"/>
                    </a:cxn>
                    <a:cxn ang="0">
                      <a:pos x="343" y="10"/>
                    </a:cxn>
                    <a:cxn ang="0">
                      <a:pos x="352" y="11"/>
                    </a:cxn>
                    <a:cxn ang="0">
                      <a:pos x="362" y="11"/>
                    </a:cxn>
                    <a:cxn ang="0">
                      <a:pos x="375" y="10"/>
                    </a:cxn>
                    <a:cxn ang="0">
                      <a:pos x="392" y="6"/>
                    </a:cxn>
                    <a:cxn ang="0">
                      <a:pos x="409" y="0"/>
                    </a:cxn>
                    <a:cxn ang="0">
                      <a:pos x="419" y="145"/>
                    </a:cxn>
                    <a:cxn ang="0">
                      <a:pos x="541" y="63"/>
                    </a:cxn>
                    <a:cxn ang="0">
                      <a:pos x="547" y="95"/>
                    </a:cxn>
                    <a:cxn ang="0">
                      <a:pos x="417" y="202"/>
                    </a:cxn>
                    <a:cxn ang="0">
                      <a:pos x="417" y="560"/>
                    </a:cxn>
                    <a:cxn ang="0">
                      <a:pos x="442" y="718"/>
                    </a:cxn>
                    <a:cxn ang="0">
                      <a:pos x="503" y="469"/>
                    </a:cxn>
                    <a:cxn ang="0">
                      <a:pos x="497" y="699"/>
                    </a:cxn>
                    <a:cxn ang="0">
                      <a:pos x="573" y="440"/>
                    </a:cxn>
                    <a:cxn ang="0">
                      <a:pos x="554" y="718"/>
                    </a:cxn>
                    <a:cxn ang="0">
                      <a:pos x="619" y="598"/>
                    </a:cxn>
                    <a:cxn ang="0">
                      <a:pos x="617" y="737"/>
                    </a:cxn>
                    <a:cxn ang="0">
                      <a:pos x="682" y="644"/>
                    </a:cxn>
                    <a:cxn ang="0">
                      <a:pos x="684" y="710"/>
                    </a:cxn>
                    <a:cxn ang="0">
                      <a:pos x="754" y="674"/>
                    </a:cxn>
                    <a:cxn ang="0">
                      <a:pos x="667" y="802"/>
                    </a:cxn>
                    <a:cxn ang="0">
                      <a:pos x="70" y="809"/>
                    </a:cxn>
                  </a:cxnLst>
                  <a:rect l="0" t="0" r="r" b="b"/>
                  <a:pathLst>
                    <a:path w="754" h="809">
                      <a:moveTo>
                        <a:pt x="70" y="809"/>
                      </a:moveTo>
                      <a:lnTo>
                        <a:pt x="0" y="691"/>
                      </a:lnTo>
                      <a:lnTo>
                        <a:pt x="83" y="743"/>
                      </a:lnTo>
                      <a:lnTo>
                        <a:pt x="70" y="653"/>
                      </a:lnTo>
                      <a:lnTo>
                        <a:pt x="118" y="707"/>
                      </a:lnTo>
                      <a:lnTo>
                        <a:pt x="97" y="598"/>
                      </a:lnTo>
                      <a:lnTo>
                        <a:pt x="207" y="716"/>
                      </a:lnTo>
                      <a:lnTo>
                        <a:pt x="183" y="581"/>
                      </a:lnTo>
                      <a:lnTo>
                        <a:pt x="266" y="697"/>
                      </a:lnTo>
                      <a:lnTo>
                        <a:pt x="253" y="514"/>
                      </a:lnTo>
                      <a:lnTo>
                        <a:pt x="308" y="691"/>
                      </a:lnTo>
                      <a:lnTo>
                        <a:pt x="314" y="289"/>
                      </a:lnTo>
                      <a:lnTo>
                        <a:pt x="171" y="150"/>
                      </a:lnTo>
                      <a:lnTo>
                        <a:pt x="171" y="150"/>
                      </a:lnTo>
                      <a:lnTo>
                        <a:pt x="177" y="116"/>
                      </a:lnTo>
                      <a:lnTo>
                        <a:pt x="181" y="107"/>
                      </a:lnTo>
                      <a:lnTo>
                        <a:pt x="314" y="223"/>
                      </a:lnTo>
                      <a:lnTo>
                        <a:pt x="333" y="4"/>
                      </a:lnTo>
                      <a:lnTo>
                        <a:pt x="335" y="6"/>
                      </a:lnTo>
                      <a:lnTo>
                        <a:pt x="337" y="6"/>
                      </a:lnTo>
                      <a:lnTo>
                        <a:pt x="343" y="10"/>
                      </a:lnTo>
                      <a:lnTo>
                        <a:pt x="352" y="11"/>
                      </a:lnTo>
                      <a:lnTo>
                        <a:pt x="362" y="11"/>
                      </a:lnTo>
                      <a:lnTo>
                        <a:pt x="375" y="10"/>
                      </a:lnTo>
                      <a:lnTo>
                        <a:pt x="392" y="6"/>
                      </a:lnTo>
                      <a:lnTo>
                        <a:pt x="409" y="0"/>
                      </a:lnTo>
                      <a:lnTo>
                        <a:pt x="419" y="145"/>
                      </a:lnTo>
                      <a:lnTo>
                        <a:pt x="541" y="63"/>
                      </a:lnTo>
                      <a:lnTo>
                        <a:pt x="547" y="95"/>
                      </a:lnTo>
                      <a:lnTo>
                        <a:pt x="417" y="202"/>
                      </a:lnTo>
                      <a:lnTo>
                        <a:pt x="417" y="560"/>
                      </a:lnTo>
                      <a:lnTo>
                        <a:pt x="442" y="718"/>
                      </a:lnTo>
                      <a:lnTo>
                        <a:pt x="503" y="469"/>
                      </a:lnTo>
                      <a:lnTo>
                        <a:pt x="497" y="699"/>
                      </a:lnTo>
                      <a:lnTo>
                        <a:pt x="573" y="440"/>
                      </a:lnTo>
                      <a:lnTo>
                        <a:pt x="554" y="718"/>
                      </a:lnTo>
                      <a:lnTo>
                        <a:pt x="619" y="598"/>
                      </a:lnTo>
                      <a:lnTo>
                        <a:pt x="617" y="737"/>
                      </a:lnTo>
                      <a:lnTo>
                        <a:pt x="682" y="644"/>
                      </a:lnTo>
                      <a:lnTo>
                        <a:pt x="684" y="710"/>
                      </a:lnTo>
                      <a:lnTo>
                        <a:pt x="754" y="674"/>
                      </a:lnTo>
                      <a:lnTo>
                        <a:pt x="667" y="802"/>
                      </a:lnTo>
                      <a:lnTo>
                        <a:pt x="70" y="809"/>
                      </a:lnTo>
                      <a:close/>
                    </a:path>
                  </a:pathLst>
                </a:custGeom>
                <a:solidFill>
                  <a:srgbClr val="000000"/>
                </a:solidFill>
                <a:ln w="9525">
                  <a:noFill/>
                  <a:round/>
                  <a:headEnd/>
                  <a:tailEnd/>
                </a:ln>
              </p:spPr>
              <p:txBody>
                <a:bodyPr/>
                <a:lstStyle/>
                <a:p>
                  <a:endParaRPr lang="de-DE"/>
                </a:p>
              </p:txBody>
            </p:sp>
            <p:sp>
              <p:nvSpPr>
                <p:cNvPr id="16715" name="Freeform 331"/>
                <p:cNvSpPr>
                  <a:spLocks/>
                </p:cNvSpPr>
                <p:nvPr/>
              </p:nvSpPr>
              <p:spPr bwMode="auto">
                <a:xfrm>
                  <a:off x="161" y="3945"/>
                  <a:ext cx="14" cy="70"/>
                </a:xfrm>
                <a:custGeom>
                  <a:avLst/>
                  <a:gdLst/>
                  <a:ahLst/>
                  <a:cxnLst>
                    <a:cxn ang="0">
                      <a:pos x="23" y="133"/>
                    </a:cxn>
                    <a:cxn ang="0">
                      <a:pos x="0" y="0"/>
                    </a:cxn>
                    <a:cxn ang="0">
                      <a:pos x="0" y="89"/>
                    </a:cxn>
                    <a:cxn ang="0">
                      <a:pos x="11" y="141"/>
                    </a:cxn>
                    <a:cxn ang="0">
                      <a:pos x="27" y="141"/>
                    </a:cxn>
                    <a:cxn ang="0">
                      <a:pos x="23" y="133"/>
                    </a:cxn>
                  </a:cxnLst>
                  <a:rect l="0" t="0" r="r" b="b"/>
                  <a:pathLst>
                    <a:path w="27" h="141">
                      <a:moveTo>
                        <a:pt x="23" y="133"/>
                      </a:moveTo>
                      <a:lnTo>
                        <a:pt x="0" y="0"/>
                      </a:lnTo>
                      <a:lnTo>
                        <a:pt x="0" y="89"/>
                      </a:lnTo>
                      <a:lnTo>
                        <a:pt x="11" y="141"/>
                      </a:lnTo>
                      <a:lnTo>
                        <a:pt x="27" y="141"/>
                      </a:lnTo>
                      <a:lnTo>
                        <a:pt x="23" y="133"/>
                      </a:lnTo>
                      <a:close/>
                    </a:path>
                  </a:pathLst>
                </a:custGeom>
                <a:solidFill>
                  <a:srgbClr val="00FF59"/>
                </a:solidFill>
                <a:ln w="9525">
                  <a:noFill/>
                  <a:round/>
                  <a:headEnd/>
                  <a:tailEnd/>
                </a:ln>
              </p:spPr>
              <p:txBody>
                <a:bodyPr/>
                <a:lstStyle/>
                <a:p>
                  <a:endParaRPr lang="de-DE"/>
                </a:p>
              </p:txBody>
            </p:sp>
            <p:sp>
              <p:nvSpPr>
                <p:cNvPr id="16716" name="Freeform 332"/>
                <p:cNvSpPr>
                  <a:spLocks/>
                </p:cNvSpPr>
                <p:nvPr/>
              </p:nvSpPr>
              <p:spPr bwMode="auto">
                <a:xfrm>
                  <a:off x="42" y="3942"/>
                  <a:ext cx="118" cy="78"/>
                </a:xfrm>
                <a:custGeom>
                  <a:avLst/>
                  <a:gdLst/>
                  <a:ahLst/>
                  <a:cxnLst>
                    <a:cxn ang="0">
                      <a:pos x="234" y="149"/>
                    </a:cxn>
                    <a:cxn ang="0">
                      <a:pos x="171" y="15"/>
                    </a:cxn>
                    <a:cxn ang="0">
                      <a:pos x="194" y="143"/>
                    </a:cxn>
                    <a:cxn ang="0">
                      <a:pos x="135" y="70"/>
                    </a:cxn>
                    <a:cxn ang="0">
                      <a:pos x="78" y="0"/>
                    </a:cxn>
                    <a:cxn ang="0">
                      <a:pos x="103" y="139"/>
                    </a:cxn>
                    <a:cxn ang="0">
                      <a:pos x="51" y="69"/>
                    </a:cxn>
                    <a:cxn ang="0">
                      <a:pos x="57" y="139"/>
                    </a:cxn>
                    <a:cxn ang="0">
                      <a:pos x="0" y="103"/>
                    </a:cxn>
                    <a:cxn ang="0">
                      <a:pos x="43" y="156"/>
                    </a:cxn>
                    <a:cxn ang="0">
                      <a:pos x="234" y="149"/>
                    </a:cxn>
                  </a:cxnLst>
                  <a:rect l="0" t="0" r="r" b="b"/>
                  <a:pathLst>
                    <a:path w="234" h="156">
                      <a:moveTo>
                        <a:pt x="234" y="149"/>
                      </a:moveTo>
                      <a:lnTo>
                        <a:pt x="171" y="15"/>
                      </a:lnTo>
                      <a:lnTo>
                        <a:pt x="194" y="143"/>
                      </a:lnTo>
                      <a:lnTo>
                        <a:pt x="135" y="70"/>
                      </a:lnTo>
                      <a:lnTo>
                        <a:pt x="78" y="0"/>
                      </a:lnTo>
                      <a:lnTo>
                        <a:pt x="103" y="139"/>
                      </a:lnTo>
                      <a:lnTo>
                        <a:pt x="51" y="69"/>
                      </a:lnTo>
                      <a:lnTo>
                        <a:pt x="57" y="139"/>
                      </a:lnTo>
                      <a:lnTo>
                        <a:pt x="0" y="103"/>
                      </a:lnTo>
                      <a:lnTo>
                        <a:pt x="43" y="156"/>
                      </a:lnTo>
                      <a:lnTo>
                        <a:pt x="234" y="149"/>
                      </a:lnTo>
                      <a:close/>
                    </a:path>
                  </a:pathLst>
                </a:custGeom>
                <a:solidFill>
                  <a:srgbClr val="00FF59"/>
                </a:solidFill>
                <a:ln w="9525">
                  <a:noFill/>
                  <a:round/>
                  <a:headEnd/>
                  <a:tailEnd/>
                </a:ln>
              </p:spPr>
              <p:txBody>
                <a:bodyPr/>
                <a:lstStyle/>
                <a:p>
                  <a:endParaRPr lang="de-DE"/>
                </a:p>
              </p:txBody>
            </p:sp>
            <p:sp>
              <p:nvSpPr>
                <p:cNvPr id="16717" name="Freeform 333"/>
                <p:cNvSpPr>
                  <a:spLocks/>
                </p:cNvSpPr>
                <p:nvPr/>
              </p:nvSpPr>
              <p:spPr bwMode="auto">
                <a:xfrm>
                  <a:off x="247" y="3905"/>
                  <a:ext cx="52" cy="111"/>
                </a:xfrm>
                <a:custGeom>
                  <a:avLst/>
                  <a:gdLst/>
                  <a:ahLst/>
                  <a:cxnLst>
                    <a:cxn ang="0">
                      <a:pos x="0" y="223"/>
                    </a:cxn>
                    <a:cxn ang="0">
                      <a:pos x="0" y="190"/>
                    </a:cxn>
                    <a:cxn ang="0">
                      <a:pos x="33" y="61"/>
                    </a:cxn>
                    <a:cxn ang="0">
                      <a:pos x="42" y="203"/>
                    </a:cxn>
                    <a:cxn ang="0">
                      <a:pos x="103" y="0"/>
                    </a:cxn>
                    <a:cxn ang="0">
                      <a:pos x="82" y="223"/>
                    </a:cxn>
                    <a:cxn ang="0">
                      <a:pos x="0" y="223"/>
                    </a:cxn>
                  </a:cxnLst>
                  <a:rect l="0" t="0" r="r" b="b"/>
                  <a:pathLst>
                    <a:path w="103" h="223">
                      <a:moveTo>
                        <a:pt x="0" y="223"/>
                      </a:moveTo>
                      <a:lnTo>
                        <a:pt x="0" y="190"/>
                      </a:lnTo>
                      <a:lnTo>
                        <a:pt x="33" y="61"/>
                      </a:lnTo>
                      <a:lnTo>
                        <a:pt x="42" y="203"/>
                      </a:lnTo>
                      <a:lnTo>
                        <a:pt x="103" y="0"/>
                      </a:lnTo>
                      <a:lnTo>
                        <a:pt x="82" y="223"/>
                      </a:lnTo>
                      <a:lnTo>
                        <a:pt x="0" y="223"/>
                      </a:lnTo>
                      <a:close/>
                    </a:path>
                  </a:pathLst>
                </a:custGeom>
                <a:solidFill>
                  <a:srgbClr val="00FF59"/>
                </a:solidFill>
                <a:ln w="9525">
                  <a:noFill/>
                  <a:round/>
                  <a:headEnd/>
                  <a:tailEnd/>
                </a:ln>
              </p:spPr>
              <p:txBody>
                <a:bodyPr/>
                <a:lstStyle/>
                <a:p>
                  <a:endParaRPr lang="de-DE"/>
                </a:p>
              </p:txBody>
            </p:sp>
            <p:sp>
              <p:nvSpPr>
                <p:cNvPr id="16718" name="Freeform 334"/>
                <p:cNvSpPr>
                  <a:spLocks/>
                </p:cNvSpPr>
                <p:nvPr/>
              </p:nvSpPr>
              <p:spPr bwMode="auto">
                <a:xfrm>
                  <a:off x="295" y="3960"/>
                  <a:ext cx="28" cy="56"/>
                </a:xfrm>
                <a:custGeom>
                  <a:avLst/>
                  <a:gdLst/>
                  <a:ahLst/>
                  <a:cxnLst>
                    <a:cxn ang="0">
                      <a:pos x="0" y="113"/>
                    </a:cxn>
                    <a:cxn ang="0">
                      <a:pos x="55" y="0"/>
                    </a:cxn>
                    <a:cxn ang="0">
                      <a:pos x="57" y="111"/>
                    </a:cxn>
                    <a:cxn ang="0">
                      <a:pos x="0" y="113"/>
                    </a:cxn>
                  </a:cxnLst>
                  <a:rect l="0" t="0" r="r" b="b"/>
                  <a:pathLst>
                    <a:path w="57" h="113">
                      <a:moveTo>
                        <a:pt x="0" y="113"/>
                      </a:moveTo>
                      <a:lnTo>
                        <a:pt x="55" y="0"/>
                      </a:lnTo>
                      <a:lnTo>
                        <a:pt x="57" y="111"/>
                      </a:lnTo>
                      <a:lnTo>
                        <a:pt x="0" y="113"/>
                      </a:lnTo>
                      <a:close/>
                    </a:path>
                  </a:pathLst>
                </a:custGeom>
                <a:solidFill>
                  <a:srgbClr val="00FF59"/>
                </a:solidFill>
                <a:ln w="9525">
                  <a:noFill/>
                  <a:round/>
                  <a:headEnd/>
                  <a:tailEnd/>
                </a:ln>
              </p:spPr>
              <p:txBody>
                <a:bodyPr/>
                <a:lstStyle/>
                <a:p>
                  <a:endParaRPr lang="de-DE"/>
                </a:p>
              </p:txBody>
            </p:sp>
            <p:sp>
              <p:nvSpPr>
                <p:cNvPr id="16719" name="Freeform 335"/>
                <p:cNvSpPr>
                  <a:spLocks/>
                </p:cNvSpPr>
                <p:nvPr/>
              </p:nvSpPr>
              <p:spPr bwMode="auto">
                <a:xfrm>
                  <a:off x="330" y="3973"/>
                  <a:ext cx="26" cy="42"/>
                </a:xfrm>
                <a:custGeom>
                  <a:avLst/>
                  <a:gdLst/>
                  <a:ahLst/>
                  <a:cxnLst>
                    <a:cxn ang="0">
                      <a:pos x="0" y="84"/>
                    </a:cxn>
                    <a:cxn ang="0">
                      <a:pos x="52" y="0"/>
                    </a:cxn>
                    <a:cxn ang="0">
                      <a:pos x="42" y="80"/>
                    </a:cxn>
                    <a:cxn ang="0">
                      <a:pos x="0" y="84"/>
                    </a:cxn>
                  </a:cxnLst>
                  <a:rect l="0" t="0" r="r" b="b"/>
                  <a:pathLst>
                    <a:path w="52" h="84">
                      <a:moveTo>
                        <a:pt x="0" y="84"/>
                      </a:moveTo>
                      <a:lnTo>
                        <a:pt x="52" y="0"/>
                      </a:lnTo>
                      <a:lnTo>
                        <a:pt x="42" y="80"/>
                      </a:lnTo>
                      <a:lnTo>
                        <a:pt x="0" y="84"/>
                      </a:lnTo>
                      <a:close/>
                    </a:path>
                  </a:pathLst>
                </a:custGeom>
                <a:solidFill>
                  <a:srgbClr val="00FF59"/>
                </a:solidFill>
                <a:ln w="9525">
                  <a:noFill/>
                  <a:round/>
                  <a:headEnd/>
                  <a:tailEnd/>
                </a:ln>
              </p:spPr>
              <p:txBody>
                <a:bodyPr/>
                <a:lstStyle/>
                <a:p>
                  <a:endParaRPr lang="de-DE"/>
                </a:p>
              </p:txBody>
            </p:sp>
            <p:sp>
              <p:nvSpPr>
                <p:cNvPr id="16720" name="Freeform 336"/>
                <p:cNvSpPr>
                  <a:spLocks/>
                </p:cNvSpPr>
                <p:nvPr/>
              </p:nvSpPr>
              <p:spPr bwMode="auto">
                <a:xfrm>
                  <a:off x="359" y="3981"/>
                  <a:ext cx="17" cy="27"/>
                </a:xfrm>
                <a:custGeom>
                  <a:avLst/>
                  <a:gdLst/>
                  <a:ahLst/>
                  <a:cxnLst>
                    <a:cxn ang="0">
                      <a:pos x="0" y="53"/>
                    </a:cxn>
                    <a:cxn ang="0">
                      <a:pos x="10" y="23"/>
                    </a:cxn>
                    <a:cxn ang="0">
                      <a:pos x="35" y="0"/>
                    </a:cxn>
                    <a:cxn ang="0">
                      <a:pos x="27" y="21"/>
                    </a:cxn>
                    <a:cxn ang="0">
                      <a:pos x="0" y="53"/>
                    </a:cxn>
                  </a:cxnLst>
                  <a:rect l="0" t="0" r="r" b="b"/>
                  <a:pathLst>
                    <a:path w="35" h="53">
                      <a:moveTo>
                        <a:pt x="0" y="53"/>
                      </a:moveTo>
                      <a:lnTo>
                        <a:pt x="10" y="23"/>
                      </a:lnTo>
                      <a:lnTo>
                        <a:pt x="35" y="0"/>
                      </a:lnTo>
                      <a:lnTo>
                        <a:pt x="27" y="21"/>
                      </a:lnTo>
                      <a:lnTo>
                        <a:pt x="0" y="53"/>
                      </a:lnTo>
                      <a:close/>
                    </a:path>
                  </a:pathLst>
                </a:custGeom>
                <a:solidFill>
                  <a:srgbClr val="00FF59"/>
                </a:solidFill>
                <a:ln w="9525">
                  <a:noFill/>
                  <a:round/>
                  <a:headEnd/>
                  <a:tailEnd/>
                </a:ln>
              </p:spPr>
              <p:txBody>
                <a:bodyPr/>
                <a:lstStyle/>
                <a:p>
                  <a:endParaRPr lang="de-DE"/>
                </a:p>
              </p:txBody>
            </p:sp>
            <p:sp>
              <p:nvSpPr>
                <p:cNvPr id="16721" name="Freeform 337"/>
                <p:cNvSpPr>
                  <a:spLocks/>
                </p:cNvSpPr>
                <p:nvPr/>
              </p:nvSpPr>
              <p:spPr bwMode="auto">
                <a:xfrm>
                  <a:off x="179" y="3648"/>
                  <a:ext cx="19" cy="368"/>
                </a:xfrm>
                <a:custGeom>
                  <a:avLst/>
                  <a:gdLst/>
                  <a:ahLst/>
                  <a:cxnLst>
                    <a:cxn ang="0">
                      <a:pos x="0" y="737"/>
                    </a:cxn>
                    <a:cxn ang="0">
                      <a:pos x="27" y="0"/>
                    </a:cxn>
                    <a:cxn ang="0">
                      <a:pos x="27" y="1"/>
                    </a:cxn>
                    <a:cxn ang="0">
                      <a:pos x="31" y="1"/>
                    </a:cxn>
                    <a:cxn ang="0">
                      <a:pos x="33" y="3"/>
                    </a:cxn>
                    <a:cxn ang="0">
                      <a:pos x="38" y="0"/>
                    </a:cxn>
                    <a:cxn ang="0">
                      <a:pos x="34" y="737"/>
                    </a:cxn>
                    <a:cxn ang="0">
                      <a:pos x="0" y="737"/>
                    </a:cxn>
                  </a:cxnLst>
                  <a:rect l="0" t="0" r="r" b="b"/>
                  <a:pathLst>
                    <a:path w="38" h="737">
                      <a:moveTo>
                        <a:pt x="0" y="737"/>
                      </a:moveTo>
                      <a:lnTo>
                        <a:pt x="27" y="0"/>
                      </a:lnTo>
                      <a:lnTo>
                        <a:pt x="27" y="1"/>
                      </a:lnTo>
                      <a:lnTo>
                        <a:pt x="31" y="1"/>
                      </a:lnTo>
                      <a:lnTo>
                        <a:pt x="33" y="3"/>
                      </a:lnTo>
                      <a:lnTo>
                        <a:pt x="38" y="0"/>
                      </a:lnTo>
                      <a:lnTo>
                        <a:pt x="34" y="737"/>
                      </a:lnTo>
                      <a:lnTo>
                        <a:pt x="0" y="737"/>
                      </a:lnTo>
                      <a:close/>
                    </a:path>
                  </a:pathLst>
                </a:custGeom>
                <a:solidFill>
                  <a:srgbClr val="875900"/>
                </a:solidFill>
                <a:ln w="9525">
                  <a:noFill/>
                  <a:round/>
                  <a:headEnd/>
                  <a:tailEnd/>
                </a:ln>
              </p:spPr>
              <p:txBody>
                <a:bodyPr/>
                <a:lstStyle/>
                <a:p>
                  <a:endParaRPr lang="de-DE"/>
                </a:p>
              </p:txBody>
            </p:sp>
            <p:sp>
              <p:nvSpPr>
                <p:cNvPr id="16722" name="Freeform 338"/>
                <p:cNvSpPr>
                  <a:spLocks/>
                </p:cNvSpPr>
                <p:nvPr/>
              </p:nvSpPr>
              <p:spPr bwMode="auto">
                <a:xfrm>
                  <a:off x="201" y="3638"/>
                  <a:ext cx="15" cy="377"/>
                </a:xfrm>
                <a:custGeom>
                  <a:avLst/>
                  <a:gdLst/>
                  <a:ahLst/>
                  <a:cxnLst>
                    <a:cxn ang="0">
                      <a:pos x="0" y="754"/>
                    </a:cxn>
                    <a:cxn ang="0">
                      <a:pos x="11" y="1"/>
                    </a:cxn>
                    <a:cxn ang="0">
                      <a:pos x="13" y="1"/>
                    </a:cxn>
                    <a:cxn ang="0">
                      <a:pos x="17" y="3"/>
                    </a:cxn>
                    <a:cxn ang="0">
                      <a:pos x="21" y="1"/>
                    </a:cxn>
                    <a:cxn ang="0">
                      <a:pos x="29" y="0"/>
                    </a:cxn>
                    <a:cxn ang="0">
                      <a:pos x="31" y="754"/>
                    </a:cxn>
                    <a:cxn ang="0">
                      <a:pos x="0" y="754"/>
                    </a:cxn>
                  </a:cxnLst>
                  <a:rect l="0" t="0" r="r" b="b"/>
                  <a:pathLst>
                    <a:path w="31" h="754">
                      <a:moveTo>
                        <a:pt x="0" y="754"/>
                      </a:moveTo>
                      <a:lnTo>
                        <a:pt x="11" y="1"/>
                      </a:lnTo>
                      <a:lnTo>
                        <a:pt x="13" y="1"/>
                      </a:lnTo>
                      <a:lnTo>
                        <a:pt x="17" y="3"/>
                      </a:lnTo>
                      <a:lnTo>
                        <a:pt x="21" y="1"/>
                      </a:lnTo>
                      <a:lnTo>
                        <a:pt x="29" y="0"/>
                      </a:lnTo>
                      <a:lnTo>
                        <a:pt x="31" y="754"/>
                      </a:lnTo>
                      <a:lnTo>
                        <a:pt x="0" y="754"/>
                      </a:lnTo>
                      <a:close/>
                    </a:path>
                  </a:pathLst>
                </a:custGeom>
                <a:solidFill>
                  <a:srgbClr val="875900"/>
                </a:solidFill>
                <a:ln w="9525">
                  <a:noFill/>
                  <a:round/>
                  <a:headEnd/>
                  <a:tailEnd/>
                </a:ln>
              </p:spPr>
              <p:txBody>
                <a:bodyPr/>
                <a:lstStyle/>
                <a:p>
                  <a:endParaRPr lang="de-DE"/>
                </a:p>
              </p:txBody>
            </p:sp>
            <p:sp>
              <p:nvSpPr>
                <p:cNvPr id="16723" name="Freeform 339"/>
                <p:cNvSpPr>
                  <a:spLocks/>
                </p:cNvSpPr>
                <p:nvPr/>
              </p:nvSpPr>
              <p:spPr bwMode="auto">
                <a:xfrm>
                  <a:off x="220" y="3629"/>
                  <a:ext cx="13" cy="384"/>
                </a:xfrm>
                <a:custGeom>
                  <a:avLst/>
                  <a:gdLst/>
                  <a:ahLst/>
                  <a:cxnLst>
                    <a:cxn ang="0">
                      <a:pos x="4" y="770"/>
                    </a:cxn>
                    <a:cxn ang="0">
                      <a:pos x="0" y="8"/>
                    </a:cxn>
                    <a:cxn ang="0">
                      <a:pos x="10" y="0"/>
                    </a:cxn>
                    <a:cxn ang="0">
                      <a:pos x="15" y="587"/>
                    </a:cxn>
                    <a:cxn ang="0">
                      <a:pos x="27" y="768"/>
                    </a:cxn>
                    <a:cxn ang="0">
                      <a:pos x="4" y="770"/>
                    </a:cxn>
                  </a:cxnLst>
                  <a:rect l="0" t="0" r="r" b="b"/>
                  <a:pathLst>
                    <a:path w="27" h="770">
                      <a:moveTo>
                        <a:pt x="4" y="770"/>
                      </a:moveTo>
                      <a:lnTo>
                        <a:pt x="0" y="8"/>
                      </a:lnTo>
                      <a:lnTo>
                        <a:pt x="10" y="0"/>
                      </a:lnTo>
                      <a:lnTo>
                        <a:pt x="15" y="587"/>
                      </a:lnTo>
                      <a:lnTo>
                        <a:pt x="27" y="768"/>
                      </a:lnTo>
                      <a:lnTo>
                        <a:pt x="4" y="770"/>
                      </a:lnTo>
                      <a:close/>
                    </a:path>
                  </a:pathLst>
                </a:custGeom>
                <a:solidFill>
                  <a:srgbClr val="875900"/>
                </a:solidFill>
                <a:ln w="9525">
                  <a:noFill/>
                  <a:round/>
                  <a:headEnd/>
                  <a:tailEnd/>
                </a:ln>
              </p:spPr>
              <p:txBody>
                <a:bodyPr/>
                <a:lstStyle/>
                <a:p>
                  <a:endParaRPr lang="de-DE"/>
                </a:p>
              </p:txBody>
            </p:sp>
            <p:sp>
              <p:nvSpPr>
                <p:cNvPr id="16724" name="Freeform 340"/>
                <p:cNvSpPr>
                  <a:spLocks/>
                </p:cNvSpPr>
                <p:nvPr/>
              </p:nvSpPr>
              <p:spPr bwMode="auto">
                <a:xfrm>
                  <a:off x="233" y="3663"/>
                  <a:ext cx="55" cy="51"/>
                </a:xfrm>
                <a:custGeom>
                  <a:avLst/>
                  <a:gdLst/>
                  <a:ahLst/>
                  <a:cxnLst>
                    <a:cxn ang="0">
                      <a:pos x="4" y="82"/>
                    </a:cxn>
                    <a:cxn ang="0">
                      <a:pos x="110" y="0"/>
                    </a:cxn>
                    <a:cxn ang="0">
                      <a:pos x="110" y="8"/>
                    </a:cxn>
                    <a:cxn ang="0">
                      <a:pos x="0" y="103"/>
                    </a:cxn>
                    <a:cxn ang="0">
                      <a:pos x="4" y="82"/>
                    </a:cxn>
                  </a:cxnLst>
                  <a:rect l="0" t="0" r="r" b="b"/>
                  <a:pathLst>
                    <a:path w="110" h="103">
                      <a:moveTo>
                        <a:pt x="4" y="82"/>
                      </a:moveTo>
                      <a:lnTo>
                        <a:pt x="110" y="0"/>
                      </a:lnTo>
                      <a:lnTo>
                        <a:pt x="110" y="8"/>
                      </a:lnTo>
                      <a:lnTo>
                        <a:pt x="0" y="103"/>
                      </a:lnTo>
                      <a:lnTo>
                        <a:pt x="4" y="82"/>
                      </a:lnTo>
                      <a:close/>
                    </a:path>
                  </a:pathLst>
                </a:custGeom>
                <a:solidFill>
                  <a:srgbClr val="875900"/>
                </a:solidFill>
                <a:ln w="9525">
                  <a:noFill/>
                  <a:round/>
                  <a:headEnd/>
                  <a:tailEnd/>
                </a:ln>
              </p:spPr>
              <p:txBody>
                <a:bodyPr/>
                <a:lstStyle/>
                <a:p>
                  <a:endParaRPr lang="de-DE"/>
                </a:p>
              </p:txBody>
            </p:sp>
            <p:sp>
              <p:nvSpPr>
                <p:cNvPr id="16725" name="Freeform 341"/>
                <p:cNvSpPr>
                  <a:spLocks/>
                </p:cNvSpPr>
                <p:nvPr/>
              </p:nvSpPr>
              <p:spPr bwMode="auto">
                <a:xfrm>
                  <a:off x="114" y="3687"/>
                  <a:ext cx="65" cy="68"/>
                </a:xfrm>
                <a:custGeom>
                  <a:avLst/>
                  <a:gdLst/>
                  <a:ahLst/>
                  <a:cxnLst>
                    <a:cxn ang="0">
                      <a:pos x="129" y="137"/>
                    </a:cxn>
                    <a:cxn ang="0">
                      <a:pos x="125" y="106"/>
                    </a:cxn>
                    <a:cxn ang="0">
                      <a:pos x="5" y="0"/>
                    </a:cxn>
                    <a:cxn ang="0">
                      <a:pos x="0" y="22"/>
                    </a:cxn>
                    <a:cxn ang="0">
                      <a:pos x="129" y="137"/>
                    </a:cxn>
                  </a:cxnLst>
                  <a:rect l="0" t="0" r="r" b="b"/>
                  <a:pathLst>
                    <a:path w="129" h="137">
                      <a:moveTo>
                        <a:pt x="129" y="137"/>
                      </a:moveTo>
                      <a:lnTo>
                        <a:pt x="125" y="106"/>
                      </a:lnTo>
                      <a:lnTo>
                        <a:pt x="5" y="0"/>
                      </a:lnTo>
                      <a:lnTo>
                        <a:pt x="0" y="22"/>
                      </a:lnTo>
                      <a:lnTo>
                        <a:pt x="129" y="137"/>
                      </a:lnTo>
                      <a:close/>
                    </a:path>
                  </a:pathLst>
                </a:custGeom>
                <a:solidFill>
                  <a:srgbClr val="875900"/>
                </a:solidFill>
                <a:ln w="9525">
                  <a:noFill/>
                  <a:round/>
                  <a:headEnd/>
                  <a:tailEnd/>
                </a:ln>
              </p:spPr>
              <p:txBody>
                <a:bodyPr/>
                <a:lstStyle/>
                <a:p>
                  <a:endParaRPr lang="de-DE"/>
                </a:p>
              </p:txBody>
            </p:sp>
            <p:sp>
              <p:nvSpPr>
                <p:cNvPr id="16726" name="Freeform 342"/>
                <p:cNvSpPr>
                  <a:spLocks/>
                </p:cNvSpPr>
                <p:nvPr/>
              </p:nvSpPr>
              <p:spPr bwMode="auto">
                <a:xfrm>
                  <a:off x="-77" y="3643"/>
                  <a:ext cx="188" cy="150"/>
                </a:xfrm>
                <a:custGeom>
                  <a:avLst/>
                  <a:gdLst/>
                  <a:ahLst/>
                  <a:cxnLst>
                    <a:cxn ang="0">
                      <a:pos x="361" y="217"/>
                    </a:cxn>
                    <a:cxn ang="0">
                      <a:pos x="353" y="225"/>
                    </a:cxn>
                    <a:cxn ang="0">
                      <a:pos x="338" y="238"/>
                    </a:cxn>
                    <a:cxn ang="0">
                      <a:pos x="311" y="257"/>
                    </a:cxn>
                    <a:cxn ang="0">
                      <a:pos x="279" y="272"/>
                    </a:cxn>
                    <a:cxn ang="0">
                      <a:pos x="183" y="297"/>
                    </a:cxn>
                    <a:cxn ang="0">
                      <a:pos x="189" y="282"/>
                    </a:cxn>
                    <a:cxn ang="0">
                      <a:pos x="195" y="255"/>
                    </a:cxn>
                    <a:cxn ang="0">
                      <a:pos x="201" y="227"/>
                    </a:cxn>
                    <a:cxn ang="0">
                      <a:pos x="204" y="210"/>
                    </a:cxn>
                    <a:cxn ang="0">
                      <a:pos x="208" y="190"/>
                    </a:cxn>
                    <a:cxn ang="0">
                      <a:pos x="214" y="164"/>
                    </a:cxn>
                    <a:cxn ang="0">
                      <a:pos x="225" y="141"/>
                    </a:cxn>
                    <a:cxn ang="0">
                      <a:pos x="229" y="135"/>
                    </a:cxn>
                    <a:cxn ang="0">
                      <a:pos x="210" y="137"/>
                    </a:cxn>
                    <a:cxn ang="0">
                      <a:pos x="181" y="141"/>
                    </a:cxn>
                    <a:cxn ang="0">
                      <a:pos x="147" y="143"/>
                    </a:cxn>
                    <a:cxn ang="0">
                      <a:pos x="130" y="143"/>
                    </a:cxn>
                    <a:cxn ang="0">
                      <a:pos x="113" y="145"/>
                    </a:cxn>
                    <a:cxn ang="0">
                      <a:pos x="82" y="141"/>
                    </a:cxn>
                    <a:cxn ang="0">
                      <a:pos x="50" y="131"/>
                    </a:cxn>
                    <a:cxn ang="0">
                      <a:pos x="33" y="122"/>
                    </a:cxn>
                    <a:cxn ang="0">
                      <a:pos x="25" y="116"/>
                    </a:cxn>
                    <a:cxn ang="0">
                      <a:pos x="16" y="107"/>
                    </a:cxn>
                    <a:cxn ang="0">
                      <a:pos x="4" y="90"/>
                    </a:cxn>
                    <a:cxn ang="0">
                      <a:pos x="2" y="78"/>
                    </a:cxn>
                    <a:cxn ang="0">
                      <a:pos x="21" y="69"/>
                    </a:cxn>
                    <a:cxn ang="0">
                      <a:pos x="48" y="53"/>
                    </a:cxn>
                    <a:cxn ang="0">
                      <a:pos x="79" y="36"/>
                    </a:cxn>
                    <a:cxn ang="0">
                      <a:pos x="94" y="29"/>
                    </a:cxn>
                    <a:cxn ang="0">
                      <a:pos x="113" y="21"/>
                    </a:cxn>
                    <a:cxn ang="0">
                      <a:pos x="141" y="10"/>
                    </a:cxn>
                    <a:cxn ang="0">
                      <a:pos x="174" y="2"/>
                    </a:cxn>
                    <a:cxn ang="0">
                      <a:pos x="193" y="0"/>
                    </a:cxn>
                    <a:cxn ang="0">
                      <a:pos x="214" y="0"/>
                    </a:cxn>
                    <a:cxn ang="0">
                      <a:pos x="248" y="0"/>
                    </a:cxn>
                    <a:cxn ang="0">
                      <a:pos x="282" y="4"/>
                    </a:cxn>
                    <a:cxn ang="0">
                      <a:pos x="296" y="11"/>
                    </a:cxn>
                    <a:cxn ang="0">
                      <a:pos x="309" y="21"/>
                    </a:cxn>
                    <a:cxn ang="0">
                      <a:pos x="330" y="40"/>
                    </a:cxn>
                    <a:cxn ang="0">
                      <a:pos x="349" y="63"/>
                    </a:cxn>
                    <a:cxn ang="0">
                      <a:pos x="376" y="76"/>
                    </a:cxn>
                  </a:cxnLst>
                  <a:rect l="0" t="0" r="r" b="b"/>
                  <a:pathLst>
                    <a:path w="376" h="299">
                      <a:moveTo>
                        <a:pt x="364" y="103"/>
                      </a:moveTo>
                      <a:lnTo>
                        <a:pt x="361" y="217"/>
                      </a:lnTo>
                      <a:lnTo>
                        <a:pt x="359" y="219"/>
                      </a:lnTo>
                      <a:lnTo>
                        <a:pt x="353" y="225"/>
                      </a:lnTo>
                      <a:lnTo>
                        <a:pt x="347" y="230"/>
                      </a:lnTo>
                      <a:lnTo>
                        <a:pt x="338" y="238"/>
                      </a:lnTo>
                      <a:lnTo>
                        <a:pt x="324" y="248"/>
                      </a:lnTo>
                      <a:lnTo>
                        <a:pt x="311" y="257"/>
                      </a:lnTo>
                      <a:lnTo>
                        <a:pt x="296" y="265"/>
                      </a:lnTo>
                      <a:lnTo>
                        <a:pt x="279" y="272"/>
                      </a:lnTo>
                      <a:lnTo>
                        <a:pt x="183" y="299"/>
                      </a:lnTo>
                      <a:lnTo>
                        <a:pt x="183" y="297"/>
                      </a:lnTo>
                      <a:lnTo>
                        <a:pt x="185" y="289"/>
                      </a:lnTo>
                      <a:lnTo>
                        <a:pt x="189" y="282"/>
                      </a:lnTo>
                      <a:lnTo>
                        <a:pt x="191" y="269"/>
                      </a:lnTo>
                      <a:lnTo>
                        <a:pt x="195" y="255"/>
                      </a:lnTo>
                      <a:lnTo>
                        <a:pt x="199" y="242"/>
                      </a:lnTo>
                      <a:lnTo>
                        <a:pt x="201" y="227"/>
                      </a:lnTo>
                      <a:lnTo>
                        <a:pt x="204" y="213"/>
                      </a:lnTo>
                      <a:lnTo>
                        <a:pt x="204" y="210"/>
                      </a:lnTo>
                      <a:lnTo>
                        <a:pt x="204" y="202"/>
                      </a:lnTo>
                      <a:lnTo>
                        <a:pt x="208" y="190"/>
                      </a:lnTo>
                      <a:lnTo>
                        <a:pt x="210" y="177"/>
                      </a:lnTo>
                      <a:lnTo>
                        <a:pt x="214" y="164"/>
                      </a:lnTo>
                      <a:lnTo>
                        <a:pt x="220" y="152"/>
                      </a:lnTo>
                      <a:lnTo>
                        <a:pt x="225" y="141"/>
                      </a:lnTo>
                      <a:lnTo>
                        <a:pt x="233" y="133"/>
                      </a:lnTo>
                      <a:lnTo>
                        <a:pt x="229" y="135"/>
                      </a:lnTo>
                      <a:lnTo>
                        <a:pt x="222" y="135"/>
                      </a:lnTo>
                      <a:lnTo>
                        <a:pt x="210" y="137"/>
                      </a:lnTo>
                      <a:lnTo>
                        <a:pt x="197" y="139"/>
                      </a:lnTo>
                      <a:lnTo>
                        <a:pt x="181" y="141"/>
                      </a:lnTo>
                      <a:lnTo>
                        <a:pt x="164" y="143"/>
                      </a:lnTo>
                      <a:lnTo>
                        <a:pt x="147" y="143"/>
                      </a:lnTo>
                      <a:lnTo>
                        <a:pt x="132" y="143"/>
                      </a:lnTo>
                      <a:lnTo>
                        <a:pt x="130" y="143"/>
                      </a:lnTo>
                      <a:lnTo>
                        <a:pt x="122" y="145"/>
                      </a:lnTo>
                      <a:lnTo>
                        <a:pt x="113" y="145"/>
                      </a:lnTo>
                      <a:lnTo>
                        <a:pt x="98" y="143"/>
                      </a:lnTo>
                      <a:lnTo>
                        <a:pt x="82" y="141"/>
                      </a:lnTo>
                      <a:lnTo>
                        <a:pt x="67" y="137"/>
                      </a:lnTo>
                      <a:lnTo>
                        <a:pt x="50" y="131"/>
                      </a:lnTo>
                      <a:lnTo>
                        <a:pt x="33" y="122"/>
                      </a:lnTo>
                      <a:lnTo>
                        <a:pt x="33" y="122"/>
                      </a:lnTo>
                      <a:lnTo>
                        <a:pt x="29" y="120"/>
                      </a:lnTo>
                      <a:lnTo>
                        <a:pt x="25" y="116"/>
                      </a:lnTo>
                      <a:lnTo>
                        <a:pt x="21" y="112"/>
                      </a:lnTo>
                      <a:lnTo>
                        <a:pt x="16" y="107"/>
                      </a:lnTo>
                      <a:lnTo>
                        <a:pt x="10" y="99"/>
                      </a:lnTo>
                      <a:lnTo>
                        <a:pt x="4" y="90"/>
                      </a:lnTo>
                      <a:lnTo>
                        <a:pt x="0" y="78"/>
                      </a:lnTo>
                      <a:lnTo>
                        <a:pt x="2" y="78"/>
                      </a:lnTo>
                      <a:lnTo>
                        <a:pt x="10" y="74"/>
                      </a:lnTo>
                      <a:lnTo>
                        <a:pt x="21" y="69"/>
                      </a:lnTo>
                      <a:lnTo>
                        <a:pt x="33" y="61"/>
                      </a:lnTo>
                      <a:lnTo>
                        <a:pt x="48" y="53"/>
                      </a:lnTo>
                      <a:lnTo>
                        <a:pt x="63" y="46"/>
                      </a:lnTo>
                      <a:lnTo>
                        <a:pt x="79" y="36"/>
                      </a:lnTo>
                      <a:lnTo>
                        <a:pt x="92" y="31"/>
                      </a:lnTo>
                      <a:lnTo>
                        <a:pt x="94" y="29"/>
                      </a:lnTo>
                      <a:lnTo>
                        <a:pt x="101" y="25"/>
                      </a:lnTo>
                      <a:lnTo>
                        <a:pt x="113" y="21"/>
                      </a:lnTo>
                      <a:lnTo>
                        <a:pt x="126" y="15"/>
                      </a:lnTo>
                      <a:lnTo>
                        <a:pt x="141" y="10"/>
                      </a:lnTo>
                      <a:lnTo>
                        <a:pt x="159" y="4"/>
                      </a:lnTo>
                      <a:lnTo>
                        <a:pt x="174" y="2"/>
                      </a:lnTo>
                      <a:lnTo>
                        <a:pt x="189" y="0"/>
                      </a:lnTo>
                      <a:lnTo>
                        <a:pt x="193" y="0"/>
                      </a:lnTo>
                      <a:lnTo>
                        <a:pt x="201" y="0"/>
                      </a:lnTo>
                      <a:lnTo>
                        <a:pt x="214" y="0"/>
                      </a:lnTo>
                      <a:lnTo>
                        <a:pt x="231" y="0"/>
                      </a:lnTo>
                      <a:lnTo>
                        <a:pt x="248" y="0"/>
                      </a:lnTo>
                      <a:lnTo>
                        <a:pt x="265" y="2"/>
                      </a:lnTo>
                      <a:lnTo>
                        <a:pt x="282" y="4"/>
                      </a:lnTo>
                      <a:lnTo>
                        <a:pt x="294" y="10"/>
                      </a:lnTo>
                      <a:lnTo>
                        <a:pt x="296" y="11"/>
                      </a:lnTo>
                      <a:lnTo>
                        <a:pt x="302" y="15"/>
                      </a:lnTo>
                      <a:lnTo>
                        <a:pt x="309" y="21"/>
                      </a:lnTo>
                      <a:lnTo>
                        <a:pt x="319" y="29"/>
                      </a:lnTo>
                      <a:lnTo>
                        <a:pt x="330" y="40"/>
                      </a:lnTo>
                      <a:lnTo>
                        <a:pt x="340" y="50"/>
                      </a:lnTo>
                      <a:lnTo>
                        <a:pt x="349" y="63"/>
                      </a:lnTo>
                      <a:lnTo>
                        <a:pt x="355" y="76"/>
                      </a:lnTo>
                      <a:lnTo>
                        <a:pt x="376" y="76"/>
                      </a:lnTo>
                      <a:lnTo>
                        <a:pt x="364" y="103"/>
                      </a:lnTo>
                      <a:close/>
                    </a:path>
                  </a:pathLst>
                </a:custGeom>
                <a:solidFill>
                  <a:srgbClr val="000000"/>
                </a:solidFill>
                <a:ln w="9525">
                  <a:noFill/>
                  <a:round/>
                  <a:headEnd/>
                  <a:tailEnd/>
                </a:ln>
              </p:spPr>
              <p:txBody>
                <a:bodyPr/>
                <a:lstStyle/>
                <a:p>
                  <a:endParaRPr lang="de-DE"/>
                </a:p>
              </p:txBody>
            </p:sp>
            <p:sp>
              <p:nvSpPr>
                <p:cNvPr id="16727" name="Freeform 343"/>
                <p:cNvSpPr>
                  <a:spLocks/>
                </p:cNvSpPr>
                <p:nvPr/>
              </p:nvSpPr>
              <p:spPr bwMode="auto">
                <a:xfrm>
                  <a:off x="76" y="3591"/>
                  <a:ext cx="53" cy="80"/>
                </a:xfrm>
                <a:custGeom>
                  <a:avLst/>
                  <a:gdLst/>
                  <a:ahLst/>
                  <a:cxnLst>
                    <a:cxn ang="0">
                      <a:pos x="63" y="160"/>
                    </a:cxn>
                    <a:cxn ang="0">
                      <a:pos x="61" y="158"/>
                    </a:cxn>
                    <a:cxn ang="0">
                      <a:pos x="56" y="153"/>
                    </a:cxn>
                    <a:cxn ang="0">
                      <a:pos x="46" y="147"/>
                    </a:cxn>
                    <a:cxn ang="0">
                      <a:pos x="37" y="139"/>
                    </a:cxn>
                    <a:cxn ang="0">
                      <a:pos x="27" y="128"/>
                    </a:cxn>
                    <a:cxn ang="0">
                      <a:pos x="18" y="118"/>
                    </a:cxn>
                    <a:cxn ang="0">
                      <a:pos x="10" y="107"/>
                    </a:cxn>
                    <a:cxn ang="0">
                      <a:pos x="6" y="97"/>
                    </a:cxn>
                    <a:cxn ang="0">
                      <a:pos x="6" y="90"/>
                    </a:cxn>
                    <a:cxn ang="0">
                      <a:pos x="2" y="75"/>
                    </a:cxn>
                    <a:cxn ang="0">
                      <a:pos x="0" y="52"/>
                    </a:cxn>
                    <a:cxn ang="0">
                      <a:pos x="4" y="31"/>
                    </a:cxn>
                    <a:cxn ang="0">
                      <a:pos x="23" y="0"/>
                    </a:cxn>
                    <a:cxn ang="0">
                      <a:pos x="107" y="61"/>
                    </a:cxn>
                    <a:cxn ang="0">
                      <a:pos x="63" y="160"/>
                    </a:cxn>
                  </a:cxnLst>
                  <a:rect l="0" t="0" r="r" b="b"/>
                  <a:pathLst>
                    <a:path w="107" h="160">
                      <a:moveTo>
                        <a:pt x="63" y="160"/>
                      </a:moveTo>
                      <a:lnTo>
                        <a:pt x="61" y="158"/>
                      </a:lnTo>
                      <a:lnTo>
                        <a:pt x="56" y="153"/>
                      </a:lnTo>
                      <a:lnTo>
                        <a:pt x="46" y="147"/>
                      </a:lnTo>
                      <a:lnTo>
                        <a:pt x="37" y="139"/>
                      </a:lnTo>
                      <a:lnTo>
                        <a:pt x="27" y="128"/>
                      </a:lnTo>
                      <a:lnTo>
                        <a:pt x="18" y="118"/>
                      </a:lnTo>
                      <a:lnTo>
                        <a:pt x="10" y="107"/>
                      </a:lnTo>
                      <a:lnTo>
                        <a:pt x="6" y="97"/>
                      </a:lnTo>
                      <a:lnTo>
                        <a:pt x="6" y="90"/>
                      </a:lnTo>
                      <a:lnTo>
                        <a:pt x="2" y="75"/>
                      </a:lnTo>
                      <a:lnTo>
                        <a:pt x="0" y="52"/>
                      </a:lnTo>
                      <a:lnTo>
                        <a:pt x="4" y="31"/>
                      </a:lnTo>
                      <a:lnTo>
                        <a:pt x="23" y="0"/>
                      </a:lnTo>
                      <a:lnTo>
                        <a:pt x="107" y="61"/>
                      </a:lnTo>
                      <a:lnTo>
                        <a:pt x="63" y="160"/>
                      </a:lnTo>
                      <a:close/>
                    </a:path>
                  </a:pathLst>
                </a:custGeom>
                <a:solidFill>
                  <a:srgbClr val="000000"/>
                </a:solidFill>
                <a:ln w="9525">
                  <a:noFill/>
                  <a:round/>
                  <a:headEnd/>
                  <a:tailEnd/>
                </a:ln>
              </p:spPr>
              <p:txBody>
                <a:bodyPr/>
                <a:lstStyle/>
                <a:p>
                  <a:endParaRPr lang="de-DE"/>
                </a:p>
              </p:txBody>
            </p:sp>
            <p:sp>
              <p:nvSpPr>
                <p:cNvPr id="16728" name="Freeform 344"/>
                <p:cNvSpPr>
                  <a:spLocks/>
                </p:cNvSpPr>
                <p:nvPr/>
              </p:nvSpPr>
              <p:spPr bwMode="auto">
                <a:xfrm>
                  <a:off x="-17" y="3542"/>
                  <a:ext cx="82" cy="94"/>
                </a:xfrm>
                <a:custGeom>
                  <a:avLst/>
                  <a:gdLst/>
                  <a:ahLst/>
                  <a:cxnLst>
                    <a:cxn ang="0">
                      <a:pos x="163" y="189"/>
                    </a:cxn>
                    <a:cxn ang="0">
                      <a:pos x="163" y="185"/>
                    </a:cxn>
                    <a:cxn ang="0">
                      <a:pos x="163" y="173"/>
                    </a:cxn>
                    <a:cxn ang="0">
                      <a:pos x="161" y="158"/>
                    </a:cxn>
                    <a:cxn ang="0">
                      <a:pos x="158" y="137"/>
                    </a:cxn>
                    <a:cxn ang="0">
                      <a:pos x="152" y="114"/>
                    </a:cxn>
                    <a:cxn ang="0">
                      <a:pos x="144" y="93"/>
                    </a:cxn>
                    <a:cxn ang="0">
                      <a:pos x="135" y="73"/>
                    </a:cxn>
                    <a:cxn ang="0">
                      <a:pos x="123" y="53"/>
                    </a:cxn>
                    <a:cxn ang="0">
                      <a:pos x="121" y="53"/>
                    </a:cxn>
                    <a:cxn ang="0">
                      <a:pos x="121" y="50"/>
                    </a:cxn>
                    <a:cxn ang="0">
                      <a:pos x="118" y="46"/>
                    </a:cxn>
                    <a:cxn ang="0">
                      <a:pos x="114" y="40"/>
                    </a:cxn>
                    <a:cxn ang="0">
                      <a:pos x="108" y="34"/>
                    </a:cxn>
                    <a:cxn ang="0">
                      <a:pos x="101" y="27"/>
                    </a:cxn>
                    <a:cxn ang="0">
                      <a:pos x="91" y="21"/>
                    </a:cxn>
                    <a:cxn ang="0">
                      <a:pos x="81" y="14"/>
                    </a:cxn>
                    <a:cxn ang="0">
                      <a:pos x="80" y="14"/>
                    </a:cxn>
                    <a:cxn ang="0">
                      <a:pos x="74" y="12"/>
                    </a:cxn>
                    <a:cxn ang="0">
                      <a:pos x="64" y="8"/>
                    </a:cxn>
                    <a:cxn ang="0">
                      <a:pos x="53" y="6"/>
                    </a:cxn>
                    <a:cxn ang="0">
                      <a:pos x="40" y="2"/>
                    </a:cxn>
                    <a:cxn ang="0">
                      <a:pos x="26" y="0"/>
                    </a:cxn>
                    <a:cxn ang="0">
                      <a:pos x="13" y="0"/>
                    </a:cxn>
                    <a:cxn ang="0">
                      <a:pos x="0" y="0"/>
                    </a:cxn>
                    <a:cxn ang="0">
                      <a:pos x="0" y="10"/>
                    </a:cxn>
                    <a:cxn ang="0">
                      <a:pos x="0" y="31"/>
                    </a:cxn>
                    <a:cxn ang="0">
                      <a:pos x="1" y="55"/>
                    </a:cxn>
                    <a:cxn ang="0">
                      <a:pos x="9" y="80"/>
                    </a:cxn>
                    <a:cxn ang="0">
                      <a:pos x="11" y="82"/>
                    </a:cxn>
                    <a:cxn ang="0">
                      <a:pos x="13" y="86"/>
                    </a:cxn>
                    <a:cxn ang="0">
                      <a:pos x="17" y="92"/>
                    </a:cxn>
                    <a:cxn ang="0">
                      <a:pos x="20" y="99"/>
                    </a:cxn>
                    <a:cxn ang="0">
                      <a:pos x="28" y="109"/>
                    </a:cxn>
                    <a:cxn ang="0">
                      <a:pos x="38" y="118"/>
                    </a:cxn>
                    <a:cxn ang="0">
                      <a:pos x="49" y="130"/>
                    </a:cxn>
                    <a:cxn ang="0">
                      <a:pos x="62" y="139"/>
                    </a:cxn>
                    <a:cxn ang="0">
                      <a:pos x="64" y="141"/>
                    </a:cxn>
                    <a:cxn ang="0">
                      <a:pos x="72" y="145"/>
                    </a:cxn>
                    <a:cxn ang="0">
                      <a:pos x="81" y="151"/>
                    </a:cxn>
                    <a:cxn ang="0">
                      <a:pos x="95" y="156"/>
                    </a:cxn>
                    <a:cxn ang="0">
                      <a:pos x="110" y="166"/>
                    </a:cxn>
                    <a:cxn ang="0">
                      <a:pos x="127" y="173"/>
                    </a:cxn>
                    <a:cxn ang="0">
                      <a:pos x="144" y="181"/>
                    </a:cxn>
                    <a:cxn ang="0">
                      <a:pos x="163" y="189"/>
                    </a:cxn>
                  </a:cxnLst>
                  <a:rect l="0" t="0" r="r" b="b"/>
                  <a:pathLst>
                    <a:path w="163" h="189">
                      <a:moveTo>
                        <a:pt x="163" y="189"/>
                      </a:moveTo>
                      <a:lnTo>
                        <a:pt x="163" y="185"/>
                      </a:lnTo>
                      <a:lnTo>
                        <a:pt x="163" y="173"/>
                      </a:lnTo>
                      <a:lnTo>
                        <a:pt x="161" y="158"/>
                      </a:lnTo>
                      <a:lnTo>
                        <a:pt x="158" y="137"/>
                      </a:lnTo>
                      <a:lnTo>
                        <a:pt x="152" y="114"/>
                      </a:lnTo>
                      <a:lnTo>
                        <a:pt x="144" y="93"/>
                      </a:lnTo>
                      <a:lnTo>
                        <a:pt x="135" y="73"/>
                      </a:lnTo>
                      <a:lnTo>
                        <a:pt x="123" y="53"/>
                      </a:lnTo>
                      <a:lnTo>
                        <a:pt x="121" y="53"/>
                      </a:lnTo>
                      <a:lnTo>
                        <a:pt x="121" y="50"/>
                      </a:lnTo>
                      <a:lnTo>
                        <a:pt x="118" y="46"/>
                      </a:lnTo>
                      <a:lnTo>
                        <a:pt x="114" y="40"/>
                      </a:lnTo>
                      <a:lnTo>
                        <a:pt x="108" y="34"/>
                      </a:lnTo>
                      <a:lnTo>
                        <a:pt x="101" y="27"/>
                      </a:lnTo>
                      <a:lnTo>
                        <a:pt x="91" y="21"/>
                      </a:lnTo>
                      <a:lnTo>
                        <a:pt x="81" y="14"/>
                      </a:lnTo>
                      <a:lnTo>
                        <a:pt x="80" y="14"/>
                      </a:lnTo>
                      <a:lnTo>
                        <a:pt x="74" y="12"/>
                      </a:lnTo>
                      <a:lnTo>
                        <a:pt x="64" y="8"/>
                      </a:lnTo>
                      <a:lnTo>
                        <a:pt x="53" y="6"/>
                      </a:lnTo>
                      <a:lnTo>
                        <a:pt x="40" y="2"/>
                      </a:lnTo>
                      <a:lnTo>
                        <a:pt x="26" y="0"/>
                      </a:lnTo>
                      <a:lnTo>
                        <a:pt x="13" y="0"/>
                      </a:lnTo>
                      <a:lnTo>
                        <a:pt x="0" y="0"/>
                      </a:lnTo>
                      <a:lnTo>
                        <a:pt x="0" y="10"/>
                      </a:lnTo>
                      <a:lnTo>
                        <a:pt x="0" y="31"/>
                      </a:lnTo>
                      <a:lnTo>
                        <a:pt x="1" y="55"/>
                      </a:lnTo>
                      <a:lnTo>
                        <a:pt x="9" y="80"/>
                      </a:lnTo>
                      <a:lnTo>
                        <a:pt x="11" y="82"/>
                      </a:lnTo>
                      <a:lnTo>
                        <a:pt x="13" y="86"/>
                      </a:lnTo>
                      <a:lnTo>
                        <a:pt x="17" y="92"/>
                      </a:lnTo>
                      <a:lnTo>
                        <a:pt x="20" y="99"/>
                      </a:lnTo>
                      <a:lnTo>
                        <a:pt x="28" y="109"/>
                      </a:lnTo>
                      <a:lnTo>
                        <a:pt x="38" y="118"/>
                      </a:lnTo>
                      <a:lnTo>
                        <a:pt x="49" y="130"/>
                      </a:lnTo>
                      <a:lnTo>
                        <a:pt x="62" y="139"/>
                      </a:lnTo>
                      <a:lnTo>
                        <a:pt x="64" y="141"/>
                      </a:lnTo>
                      <a:lnTo>
                        <a:pt x="72" y="145"/>
                      </a:lnTo>
                      <a:lnTo>
                        <a:pt x="81" y="151"/>
                      </a:lnTo>
                      <a:lnTo>
                        <a:pt x="95" y="156"/>
                      </a:lnTo>
                      <a:lnTo>
                        <a:pt x="110" y="166"/>
                      </a:lnTo>
                      <a:lnTo>
                        <a:pt x="127" y="173"/>
                      </a:lnTo>
                      <a:lnTo>
                        <a:pt x="144" y="181"/>
                      </a:lnTo>
                      <a:lnTo>
                        <a:pt x="163" y="189"/>
                      </a:lnTo>
                      <a:close/>
                    </a:path>
                  </a:pathLst>
                </a:custGeom>
                <a:solidFill>
                  <a:srgbClr val="000000"/>
                </a:solidFill>
                <a:ln w="9525">
                  <a:noFill/>
                  <a:round/>
                  <a:headEnd/>
                  <a:tailEnd/>
                </a:ln>
              </p:spPr>
              <p:txBody>
                <a:bodyPr/>
                <a:lstStyle/>
                <a:p>
                  <a:endParaRPr lang="de-DE"/>
                </a:p>
              </p:txBody>
            </p:sp>
            <p:sp>
              <p:nvSpPr>
                <p:cNvPr id="16729" name="Freeform 345"/>
                <p:cNvSpPr>
                  <a:spLocks/>
                </p:cNvSpPr>
                <p:nvPr/>
              </p:nvSpPr>
              <p:spPr bwMode="auto">
                <a:xfrm>
                  <a:off x="-76" y="3644"/>
                  <a:ext cx="180" cy="148"/>
                </a:xfrm>
                <a:custGeom>
                  <a:avLst/>
                  <a:gdLst/>
                  <a:ahLst/>
                  <a:cxnLst>
                    <a:cxn ang="0">
                      <a:pos x="309" y="25"/>
                    </a:cxn>
                    <a:cxn ang="0">
                      <a:pos x="307" y="21"/>
                    </a:cxn>
                    <a:cxn ang="0">
                      <a:pos x="298" y="13"/>
                    </a:cxn>
                    <a:cxn ang="0">
                      <a:pos x="282" y="6"/>
                    </a:cxn>
                    <a:cxn ang="0">
                      <a:pos x="267" y="0"/>
                    </a:cxn>
                    <a:cxn ang="0">
                      <a:pos x="263" y="0"/>
                    </a:cxn>
                    <a:cxn ang="0">
                      <a:pos x="254" y="0"/>
                    </a:cxn>
                    <a:cxn ang="0">
                      <a:pos x="240" y="0"/>
                    </a:cxn>
                    <a:cxn ang="0">
                      <a:pos x="223" y="0"/>
                    </a:cxn>
                    <a:cxn ang="0">
                      <a:pos x="204" y="0"/>
                    </a:cxn>
                    <a:cxn ang="0">
                      <a:pos x="185" y="2"/>
                    </a:cxn>
                    <a:cxn ang="0">
                      <a:pos x="168" y="4"/>
                    </a:cxn>
                    <a:cxn ang="0">
                      <a:pos x="153" y="8"/>
                    </a:cxn>
                    <a:cxn ang="0">
                      <a:pos x="143" y="11"/>
                    </a:cxn>
                    <a:cxn ang="0">
                      <a:pos x="122" y="19"/>
                    </a:cxn>
                    <a:cxn ang="0">
                      <a:pos x="94" y="30"/>
                    </a:cxn>
                    <a:cxn ang="0">
                      <a:pos x="67" y="42"/>
                    </a:cxn>
                    <a:cxn ang="0">
                      <a:pos x="58" y="46"/>
                    </a:cxn>
                    <a:cxn ang="0">
                      <a:pos x="38" y="55"/>
                    </a:cxn>
                    <a:cxn ang="0">
                      <a:pos x="18" y="68"/>
                    </a:cxn>
                    <a:cxn ang="0">
                      <a:pos x="0" y="80"/>
                    </a:cxn>
                    <a:cxn ang="0">
                      <a:pos x="0" y="82"/>
                    </a:cxn>
                    <a:cxn ang="0">
                      <a:pos x="2" y="89"/>
                    </a:cxn>
                    <a:cxn ang="0">
                      <a:pos x="8" y="101"/>
                    </a:cxn>
                    <a:cxn ang="0">
                      <a:pos x="21" y="114"/>
                    </a:cxn>
                    <a:cxn ang="0">
                      <a:pos x="27" y="120"/>
                    </a:cxn>
                    <a:cxn ang="0">
                      <a:pos x="44" y="129"/>
                    </a:cxn>
                    <a:cxn ang="0">
                      <a:pos x="69" y="139"/>
                    </a:cxn>
                    <a:cxn ang="0">
                      <a:pos x="96" y="143"/>
                    </a:cxn>
                    <a:cxn ang="0">
                      <a:pos x="98" y="143"/>
                    </a:cxn>
                    <a:cxn ang="0">
                      <a:pos x="107" y="143"/>
                    </a:cxn>
                    <a:cxn ang="0">
                      <a:pos x="120" y="143"/>
                    </a:cxn>
                    <a:cxn ang="0">
                      <a:pos x="139" y="141"/>
                    </a:cxn>
                    <a:cxn ang="0">
                      <a:pos x="160" y="139"/>
                    </a:cxn>
                    <a:cxn ang="0">
                      <a:pos x="183" y="137"/>
                    </a:cxn>
                    <a:cxn ang="0">
                      <a:pos x="208" y="133"/>
                    </a:cxn>
                    <a:cxn ang="0">
                      <a:pos x="235" y="128"/>
                    </a:cxn>
                    <a:cxn ang="0">
                      <a:pos x="231" y="131"/>
                    </a:cxn>
                    <a:cxn ang="0">
                      <a:pos x="225" y="143"/>
                    </a:cxn>
                    <a:cxn ang="0">
                      <a:pos x="214" y="166"/>
                    </a:cxn>
                    <a:cxn ang="0">
                      <a:pos x="204" y="204"/>
                    </a:cxn>
                    <a:cxn ang="0">
                      <a:pos x="240" y="278"/>
                    </a:cxn>
                    <a:cxn ang="0">
                      <a:pos x="248" y="276"/>
                    </a:cxn>
                    <a:cxn ang="0">
                      <a:pos x="267" y="270"/>
                    </a:cxn>
                    <a:cxn ang="0">
                      <a:pos x="292" y="261"/>
                    </a:cxn>
                    <a:cxn ang="0">
                      <a:pos x="315" y="247"/>
                    </a:cxn>
                    <a:cxn ang="0">
                      <a:pos x="361" y="105"/>
                    </a:cxn>
                    <a:cxn ang="0">
                      <a:pos x="359" y="93"/>
                    </a:cxn>
                    <a:cxn ang="0">
                      <a:pos x="353" y="72"/>
                    </a:cxn>
                  </a:cxnLst>
                  <a:rect l="0" t="0" r="r" b="b"/>
                  <a:pathLst>
                    <a:path w="361" h="295">
                      <a:moveTo>
                        <a:pt x="353" y="72"/>
                      </a:moveTo>
                      <a:lnTo>
                        <a:pt x="309" y="25"/>
                      </a:lnTo>
                      <a:lnTo>
                        <a:pt x="309" y="23"/>
                      </a:lnTo>
                      <a:lnTo>
                        <a:pt x="307" y="21"/>
                      </a:lnTo>
                      <a:lnTo>
                        <a:pt x="301" y="17"/>
                      </a:lnTo>
                      <a:lnTo>
                        <a:pt x="298" y="13"/>
                      </a:lnTo>
                      <a:lnTo>
                        <a:pt x="290" y="9"/>
                      </a:lnTo>
                      <a:lnTo>
                        <a:pt x="282" y="6"/>
                      </a:lnTo>
                      <a:lnTo>
                        <a:pt x="275" y="2"/>
                      </a:lnTo>
                      <a:lnTo>
                        <a:pt x="267" y="0"/>
                      </a:lnTo>
                      <a:lnTo>
                        <a:pt x="265" y="0"/>
                      </a:lnTo>
                      <a:lnTo>
                        <a:pt x="263" y="0"/>
                      </a:lnTo>
                      <a:lnTo>
                        <a:pt x="260" y="0"/>
                      </a:lnTo>
                      <a:lnTo>
                        <a:pt x="254" y="0"/>
                      </a:lnTo>
                      <a:lnTo>
                        <a:pt x="248" y="0"/>
                      </a:lnTo>
                      <a:lnTo>
                        <a:pt x="240" y="0"/>
                      </a:lnTo>
                      <a:lnTo>
                        <a:pt x="231" y="0"/>
                      </a:lnTo>
                      <a:lnTo>
                        <a:pt x="223" y="0"/>
                      </a:lnTo>
                      <a:lnTo>
                        <a:pt x="214" y="0"/>
                      </a:lnTo>
                      <a:lnTo>
                        <a:pt x="204" y="0"/>
                      </a:lnTo>
                      <a:lnTo>
                        <a:pt x="195" y="2"/>
                      </a:lnTo>
                      <a:lnTo>
                        <a:pt x="185" y="2"/>
                      </a:lnTo>
                      <a:lnTo>
                        <a:pt x="178" y="4"/>
                      </a:lnTo>
                      <a:lnTo>
                        <a:pt x="168" y="4"/>
                      </a:lnTo>
                      <a:lnTo>
                        <a:pt x="160" y="6"/>
                      </a:lnTo>
                      <a:lnTo>
                        <a:pt x="153" y="8"/>
                      </a:lnTo>
                      <a:lnTo>
                        <a:pt x="151" y="8"/>
                      </a:lnTo>
                      <a:lnTo>
                        <a:pt x="143" y="11"/>
                      </a:lnTo>
                      <a:lnTo>
                        <a:pt x="134" y="13"/>
                      </a:lnTo>
                      <a:lnTo>
                        <a:pt x="122" y="19"/>
                      </a:lnTo>
                      <a:lnTo>
                        <a:pt x="109" y="25"/>
                      </a:lnTo>
                      <a:lnTo>
                        <a:pt x="94" y="30"/>
                      </a:lnTo>
                      <a:lnTo>
                        <a:pt x="78" y="36"/>
                      </a:lnTo>
                      <a:lnTo>
                        <a:pt x="67" y="42"/>
                      </a:lnTo>
                      <a:lnTo>
                        <a:pt x="65" y="42"/>
                      </a:lnTo>
                      <a:lnTo>
                        <a:pt x="58" y="46"/>
                      </a:lnTo>
                      <a:lnTo>
                        <a:pt x="50" y="49"/>
                      </a:lnTo>
                      <a:lnTo>
                        <a:pt x="38" y="55"/>
                      </a:lnTo>
                      <a:lnTo>
                        <a:pt x="27" y="61"/>
                      </a:lnTo>
                      <a:lnTo>
                        <a:pt x="18" y="68"/>
                      </a:lnTo>
                      <a:lnTo>
                        <a:pt x="8" y="74"/>
                      </a:lnTo>
                      <a:lnTo>
                        <a:pt x="0" y="80"/>
                      </a:lnTo>
                      <a:lnTo>
                        <a:pt x="0" y="80"/>
                      </a:lnTo>
                      <a:lnTo>
                        <a:pt x="0" y="82"/>
                      </a:lnTo>
                      <a:lnTo>
                        <a:pt x="0" y="86"/>
                      </a:lnTo>
                      <a:lnTo>
                        <a:pt x="2" y="89"/>
                      </a:lnTo>
                      <a:lnTo>
                        <a:pt x="4" y="95"/>
                      </a:lnTo>
                      <a:lnTo>
                        <a:pt x="8" y="101"/>
                      </a:lnTo>
                      <a:lnTo>
                        <a:pt x="14" y="108"/>
                      </a:lnTo>
                      <a:lnTo>
                        <a:pt x="21" y="114"/>
                      </a:lnTo>
                      <a:lnTo>
                        <a:pt x="23" y="116"/>
                      </a:lnTo>
                      <a:lnTo>
                        <a:pt x="27" y="120"/>
                      </a:lnTo>
                      <a:lnTo>
                        <a:pt x="35" y="124"/>
                      </a:lnTo>
                      <a:lnTo>
                        <a:pt x="44" y="129"/>
                      </a:lnTo>
                      <a:lnTo>
                        <a:pt x="56" y="133"/>
                      </a:lnTo>
                      <a:lnTo>
                        <a:pt x="69" y="139"/>
                      </a:lnTo>
                      <a:lnTo>
                        <a:pt x="80" y="141"/>
                      </a:lnTo>
                      <a:lnTo>
                        <a:pt x="96" y="143"/>
                      </a:lnTo>
                      <a:lnTo>
                        <a:pt x="96" y="143"/>
                      </a:lnTo>
                      <a:lnTo>
                        <a:pt x="98" y="143"/>
                      </a:lnTo>
                      <a:lnTo>
                        <a:pt x="101" y="143"/>
                      </a:lnTo>
                      <a:lnTo>
                        <a:pt x="107" y="143"/>
                      </a:lnTo>
                      <a:lnTo>
                        <a:pt x="113" y="143"/>
                      </a:lnTo>
                      <a:lnTo>
                        <a:pt x="120" y="143"/>
                      </a:lnTo>
                      <a:lnTo>
                        <a:pt x="130" y="141"/>
                      </a:lnTo>
                      <a:lnTo>
                        <a:pt x="139" y="141"/>
                      </a:lnTo>
                      <a:lnTo>
                        <a:pt x="149" y="141"/>
                      </a:lnTo>
                      <a:lnTo>
                        <a:pt x="160" y="139"/>
                      </a:lnTo>
                      <a:lnTo>
                        <a:pt x="172" y="139"/>
                      </a:lnTo>
                      <a:lnTo>
                        <a:pt x="183" y="137"/>
                      </a:lnTo>
                      <a:lnTo>
                        <a:pt x="197" y="135"/>
                      </a:lnTo>
                      <a:lnTo>
                        <a:pt x="208" y="133"/>
                      </a:lnTo>
                      <a:lnTo>
                        <a:pt x="221" y="131"/>
                      </a:lnTo>
                      <a:lnTo>
                        <a:pt x="235" y="128"/>
                      </a:lnTo>
                      <a:lnTo>
                        <a:pt x="233" y="129"/>
                      </a:lnTo>
                      <a:lnTo>
                        <a:pt x="231" y="131"/>
                      </a:lnTo>
                      <a:lnTo>
                        <a:pt x="229" y="135"/>
                      </a:lnTo>
                      <a:lnTo>
                        <a:pt x="225" y="143"/>
                      </a:lnTo>
                      <a:lnTo>
                        <a:pt x="220" y="152"/>
                      </a:lnTo>
                      <a:lnTo>
                        <a:pt x="214" y="166"/>
                      </a:lnTo>
                      <a:lnTo>
                        <a:pt x="210" y="183"/>
                      </a:lnTo>
                      <a:lnTo>
                        <a:pt x="204" y="204"/>
                      </a:lnTo>
                      <a:lnTo>
                        <a:pt x="181" y="295"/>
                      </a:lnTo>
                      <a:lnTo>
                        <a:pt x="240" y="278"/>
                      </a:lnTo>
                      <a:lnTo>
                        <a:pt x="242" y="278"/>
                      </a:lnTo>
                      <a:lnTo>
                        <a:pt x="248" y="276"/>
                      </a:lnTo>
                      <a:lnTo>
                        <a:pt x="256" y="274"/>
                      </a:lnTo>
                      <a:lnTo>
                        <a:pt x="267" y="270"/>
                      </a:lnTo>
                      <a:lnTo>
                        <a:pt x="279" y="265"/>
                      </a:lnTo>
                      <a:lnTo>
                        <a:pt x="292" y="261"/>
                      </a:lnTo>
                      <a:lnTo>
                        <a:pt x="303" y="255"/>
                      </a:lnTo>
                      <a:lnTo>
                        <a:pt x="315" y="247"/>
                      </a:lnTo>
                      <a:lnTo>
                        <a:pt x="359" y="221"/>
                      </a:lnTo>
                      <a:lnTo>
                        <a:pt x="361" y="105"/>
                      </a:lnTo>
                      <a:lnTo>
                        <a:pt x="361" y="103"/>
                      </a:lnTo>
                      <a:lnTo>
                        <a:pt x="359" y="93"/>
                      </a:lnTo>
                      <a:lnTo>
                        <a:pt x="355" y="84"/>
                      </a:lnTo>
                      <a:lnTo>
                        <a:pt x="353" y="72"/>
                      </a:lnTo>
                      <a:close/>
                    </a:path>
                  </a:pathLst>
                </a:custGeom>
                <a:solidFill>
                  <a:srgbClr val="000000"/>
                </a:solidFill>
                <a:ln w="9525">
                  <a:noFill/>
                  <a:round/>
                  <a:headEnd/>
                  <a:tailEnd/>
                </a:ln>
              </p:spPr>
              <p:txBody>
                <a:bodyPr/>
                <a:lstStyle/>
                <a:p>
                  <a:endParaRPr lang="de-DE"/>
                </a:p>
              </p:txBody>
            </p:sp>
            <p:sp>
              <p:nvSpPr>
                <p:cNvPr id="16730" name="Freeform 346"/>
                <p:cNvSpPr>
                  <a:spLocks/>
                </p:cNvSpPr>
                <p:nvPr/>
              </p:nvSpPr>
              <p:spPr bwMode="auto">
                <a:xfrm>
                  <a:off x="50" y="3694"/>
                  <a:ext cx="37" cy="13"/>
                </a:xfrm>
                <a:custGeom>
                  <a:avLst/>
                  <a:gdLst/>
                  <a:ahLst/>
                  <a:cxnLst>
                    <a:cxn ang="0">
                      <a:pos x="0" y="23"/>
                    </a:cxn>
                    <a:cxn ang="0">
                      <a:pos x="74" y="0"/>
                    </a:cxn>
                    <a:cxn ang="0">
                      <a:pos x="57" y="25"/>
                    </a:cxn>
                    <a:cxn ang="0">
                      <a:pos x="0" y="23"/>
                    </a:cxn>
                  </a:cxnLst>
                  <a:rect l="0" t="0" r="r" b="b"/>
                  <a:pathLst>
                    <a:path w="74" h="25">
                      <a:moveTo>
                        <a:pt x="0" y="23"/>
                      </a:moveTo>
                      <a:lnTo>
                        <a:pt x="74" y="0"/>
                      </a:lnTo>
                      <a:lnTo>
                        <a:pt x="57" y="25"/>
                      </a:lnTo>
                      <a:lnTo>
                        <a:pt x="0" y="23"/>
                      </a:lnTo>
                      <a:close/>
                    </a:path>
                  </a:pathLst>
                </a:custGeom>
                <a:solidFill>
                  <a:srgbClr val="21BA00"/>
                </a:solidFill>
                <a:ln w="9525">
                  <a:noFill/>
                  <a:round/>
                  <a:headEnd/>
                  <a:tailEnd/>
                </a:ln>
              </p:spPr>
              <p:txBody>
                <a:bodyPr/>
                <a:lstStyle/>
                <a:p>
                  <a:endParaRPr lang="de-DE"/>
                </a:p>
              </p:txBody>
            </p:sp>
            <p:sp>
              <p:nvSpPr>
                <p:cNvPr id="16731" name="Freeform 347"/>
                <p:cNvSpPr>
                  <a:spLocks/>
                </p:cNvSpPr>
                <p:nvPr/>
              </p:nvSpPr>
              <p:spPr bwMode="auto">
                <a:xfrm>
                  <a:off x="85" y="3698"/>
                  <a:ext cx="14" cy="43"/>
                </a:xfrm>
                <a:custGeom>
                  <a:avLst/>
                  <a:gdLst/>
                  <a:ahLst/>
                  <a:cxnLst>
                    <a:cxn ang="0">
                      <a:pos x="0" y="25"/>
                    </a:cxn>
                    <a:cxn ang="0">
                      <a:pos x="18" y="0"/>
                    </a:cxn>
                    <a:cxn ang="0">
                      <a:pos x="27" y="86"/>
                    </a:cxn>
                    <a:cxn ang="0">
                      <a:pos x="27" y="84"/>
                    </a:cxn>
                    <a:cxn ang="0">
                      <a:pos x="25" y="77"/>
                    </a:cxn>
                    <a:cxn ang="0">
                      <a:pos x="21" y="69"/>
                    </a:cxn>
                    <a:cxn ang="0">
                      <a:pos x="19" y="58"/>
                    </a:cxn>
                    <a:cxn ang="0">
                      <a:pos x="16" y="48"/>
                    </a:cxn>
                    <a:cxn ang="0">
                      <a:pos x="10" y="39"/>
                    </a:cxn>
                    <a:cxn ang="0">
                      <a:pos x="6" y="31"/>
                    </a:cxn>
                    <a:cxn ang="0">
                      <a:pos x="0" y="25"/>
                    </a:cxn>
                  </a:cxnLst>
                  <a:rect l="0" t="0" r="r" b="b"/>
                  <a:pathLst>
                    <a:path w="27" h="86">
                      <a:moveTo>
                        <a:pt x="0" y="25"/>
                      </a:moveTo>
                      <a:lnTo>
                        <a:pt x="18" y="0"/>
                      </a:lnTo>
                      <a:lnTo>
                        <a:pt x="27" y="86"/>
                      </a:lnTo>
                      <a:lnTo>
                        <a:pt x="27" y="84"/>
                      </a:lnTo>
                      <a:lnTo>
                        <a:pt x="25" y="77"/>
                      </a:lnTo>
                      <a:lnTo>
                        <a:pt x="21" y="69"/>
                      </a:lnTo>
                      <a:lnTo>
                        <a:pt x="19" y="58"/>
                      </a:lnTo>
                      <a:lnTo>
                        <a:pt x="16" y="48"/>
                      </a:lnTo>
                      <a:lnTo>
                        <a:pt x="10" y="39"/>
                      </a:lnTo>
                      <a:lnTo>
                        <a:pt x="6" y="31"/>
                      </a:lnTo>
                      <a:lnTo>
                        <a:pt x="0" y="25"/>
                      </a:lnTo>
                      <a:close/>
                    </a:path>
                  </a:pathLst>
                </a:custGeom>
                <a:solidFill>
                  <a:srgbClr val="21BA00"/>
                </a:solidFill>
                <a:ln w="9525">
                  <a:noFill/>
                  <a:round/>
                  <a:headEnd/>
                  <a:tailEnd/>
                </a:ln>
              </p:spPr>
              <p:txBody>
                <a:bodyPr/>
                <a:lstStyle/>
                <a:p>
                  <a:endParaRPr lang="de-DE"/>
                </a:p>
              </p:txBody>
            </p:sp>
            <p:sp>
              <p:nvSpPr>
                <p:cNvPr id="16732" name="Freeform 348"/>
                <p:cNvSpPr>
                  <a:spLocks/>
                </p:cNvSpPr>
                <p:nvPr/>
              </p:nvSpPr>
              <p:spPr bwMode="auto">
                <a:xfrm>
                  <a:off x="60" y="3715"/>
                  <a:ext cx="29" cy="50"/>
                </a:xfrm>
                <a:custGeom>
                  <a:avLst/>
                  <a:gdLst/>
                  <a:ahLst/>
                  <a:cxnLst>
                    <a:cxn ang="0">
                      <a:pos x="36" y="0"/>
                    </a:cxn>
                    <a:cxn ang="0">
                      <a:pos x="57" y="72"/>
                    </a:cxn>
                    <a:cxn ang="0">
                      <a:pos x="17" y="99"/>
                    </a:cxn>
                    <a:cxn ang="0">
                      <a:pos x="0" y="34"/>
                    </a:cxn>
                    <a:cxn ang="0">
                      <a:pos x="36" y="0"/>
                    </a:cxn>
                  </a:cxnLst>
                  <a:rect l="0" t="0" r="r" b="b"/>
                  <a:pathLst>
                    <a:path w="57" h="99">
                      <a:moveTo>
                        <a:pt x="36" y="0"/>
                      </a:moveTo>
                      <a:lnTo>
                        <a:pt x="57" y="72"/>
                      </a:lnTo>
                      <a:lnTo>
                        <a:pt x="17" y="99"/>
                      </a:lnTo>
                      <a:lnTo>
                        <a:pt x="0" y="34"/>
                      </a:lnTo>
                      <a:lnTo>
                        <a:pt x="36" y="0"/>
                      </a:lnTo>
                      <a:close/>
                    </a:path>
                  </a:pathLst>
                </a:custGeom>
                <a:solidFill>
                  <a:srgbClr val="21BA00"/>
                </a:solidFill>
                <a:ln w="9525">
                  <a:noFill/>
                  <a:round/>
                  <a:headEnd/>
                  <a:tailEnd/>
                </a:ln>
              </p:spPr>
              <p:txBody>
                <a:bodyPr/>
                <a:lstStyle/>
                <a:p>
                  <a:endParaRPr lang="de-DE"/>
                </a:p>
              </p:txBody>
            </p:sp>
            <p:sp>
              <p:nvSpPr>
                <p:cNvPr id="16733" name="Freeform 349"/>
                <p:cNvSpPr>
                  <a:spLocks/>
                </p:cNvSpPr>
                <p:nvPr/>
              </p:nvSpPr>
              <p:spPr bwMode="auto">
                <a:xfrm>
                  <a:off x="35" y="3715"/>
                  <a:ext cx="30" cy="20"/>
                </a:xfrm>
                <a:custGeom>
                  <a:avLst/>
                  <a:gdLst/>
                  <a:ahLst/>
                  <a:cxnLst>
                    <a:cxn ang="0">
                      <a:pos x="61" y="2"/>
                    </a:cxn>
                    <a:cxn ang="0">
                      <a:pos x="21" y="0"/>
                    </a:cxn>
                    <a:cxn ang="0">
                      <a:pos x="19" y="2"/>
                    </a:cxn>
                    <a:cxn ang="0">
                      <a:pos x="18" y="4"/>
                    </a:cxn>
                    <a:cxn ang="0">
                      <a:pos x="14" y="9"/>
                    </a:cxn>
                    <a:cxn ang="0">
                      <a:pos x="10" y="13"/>
                    </a:cxn>
                    <a:cxn ang="0">
                      <a:pos x="6" y="21"/>
                    </a:cxn>
                    <a:cxn ang="0">
                      <a:pos x="2" y="26"/>
                    </a:cxn>
                    <a:cxn ang="0">
                      <a:pos x="0" y="34"/>
                    </a:cxn>
                    <a:cxn ang="0">
                      <a:pos x="0" y="40"/>
                    </a:cxn>
                    <a:cxn ang="0">
                      <a:pos x="46" y="28"/>
                    </a:cxn>
                    <a:cxn ang="0">
                      <a:pos x="61" y="2"/>
                    </a:cxn>
                  </a:cxnLst>
                  <a:rect l="0" t="0" r="r" b="b"/>
                  <a:pathLst>
                    <a:path w="61" h="40">
                      <a:moveTo>
                        <a:pt x="61" y="2"/>
                      </a:moveTo>
                      <a:lnTo>
                        <a:pt x="21" y="0"/>
                      </a:lnTo>
                      <a:lnTo>
                        <a:pt x="19" y="2"/>
                      </a:lnTo>
                      <a:lnTo>
                        <a:pt x="18" y="4"/>
                      </a:lnTo>
                      <a:lnTo>
                        <a:pt x="14" y="9"/>
                      </a:lnTo>
                      <a:lnTo>
                        <a:pt x="10" y="13"/>
                      </a:lnTo>
                      <a:lnTo>
                        <a:pt x="6" y="21"/>
                      </a:lnTo>
                      <a:lnTo>
                        <a:pt x="2" y="26"/>
                      </a:lnTo>
                      <a:lnTo>
                        <a:pt x="0" y="34"/>
                      </a:lnTo>
                      <a:lnTo>
                        <a:pt x="0" y="40"/>
                      </a:lnTo>
                      <a:lnTo>
                        <a:pt x="46" y="28"/>
                      </a:lnTo>
                      <a:lnTo>
                        <a:pt x="61" y="2"/>
                      </a:lnTo>
                      <a:close/>
                    </a:path>
                  </a:pathLst>
                </a:custGeom>
                <a:solidFill>
                  <a:srgbClr val="21BA00"/>
                </a:solidFill>
                <a:ln w="9525">
                  <a:noFill/>
                  <a:round/>
                  <a:headEnd/>
                  <a:tailEnd/>
                </a:ln>
              </p:spPr>
              <p:txBody>
                <a:bodyPr/>
                <a:lstStyle/>
                <a:p>
                  <a:endParaRPr lang="de-DE"/>
                </a:p>
              </p:txBody>
            </p:sp>
            <p:sp>
              <p:nvSpPr>
                <p:cNvPr id="16734" name="Freeform 350"/>
                <p:cNvSpPr>
                  <a:spLocks/>
                </p:cNvSpPr>
                <p:nvPr/>
              </p:nvSpPr>
              <p:spPr bwMode="auto">
                <a:xfrm>
                  <a:off x="27" y="3740"/>
                  <a:ext cx="21" cy="30"/>
                </a:xfrm>
                <a:custGeom>
                  <a:avLst/>
                  <a:gdLst/>
                  <a:ahLst/>
                  <a:cxnLst>
                    <a:cxn ang="0">
                      <a:pos x="14" y="6"/>
                    </a:cxn>
                    <a:cxn ang="0">
                      <a:pos x="42" y="0"/>
                    </a:cxn>
                    <a:cxn ang="0">
                      <a:pos x="0" y="59"/>
                    </a:cxn>
                    <a:cxn ang="0">
                      <a:pos x="14" y="6"/>
                    </a:cxn>
                  </a:cxnLst>
                  <a:rect l="0" t="0" r="r" b="b"/>
                  <a:pathLst>
                    <a:path w="42" h="59">
                      <a:moveTo>
                        <a:pt x="14" y="6"/>
                      </a:moveTo>
                      <a:lnTo>
                        <a:pt x="42" y="0"/>
                      </a:lnTo>
                      <a:lnTo>
                        <a:pt x="0" y="59"/>
                      </a:lnTo>
                      <a:lnTo>
                        <a:pt x="14" y="6"/>
                      </a:lnTo>
                      <a:close/>
                    </a:path>
                  </a:pathLst>
                </a:custGeom>
                <a:solidFill>
                  <a:srgbClr val="21BA00"/>
                </a:solidFill>
                <a:ln w="9525">
                  <a:noFill/>
                  <a:round/>
                  <a:headEnd/>
                  <a:tailEnd/>
                </a:ln>
              </p:spPr>
              <p:txBody>
                <a:bodyPr/>
                <a:lstStyle/>
                <a:p>
                  <a:endParaRPr lang="de-DE"/>
                </a:p>
              </p:txBody>
            </p:sp>
            <p:sp>
              <p:nvSpPr>
                <p:cNvPr id="16735" name="Freeform 351"/>
                <p:cNvSpPr>
                  <a:spLocks/>
                </p:cNvSpPr>
                <p:nvPr/>
              </p:nvSpPr>
              <p:spPr bwMode="auto">
                <a:xfrm>
                  <a:off x="26" y="3766"/>
                  <a:ext cx="15" cy="14"/>
                </a:xfrm>
                <a:custGeom>
                  <a:avLst/>
                  <a:gdLst/>
                  <a:ahLst/>
                  <a:cxnLst>
                    <a:cxn ang="0">
                      <a:pos x="0" y="28"/>
                    </a:cxn>
                    <a:cxn ang="0">
                      <a:pos x="21" y="0"/>
                    </a:cxn>
                    <a:cxn ang="0">
                      <a:pos x="31" y="21"/>
                    </a:cxn>
                    <a:cxn ang="0">
                      <a:pos x="0" y="28"/>
                    </a:cxn>
                  </a:cxnLst>
                  <a:rect l="0" t="0" r="r" b="b"/>
                  <a:pathLst>
                    <a:path w="31" h="28">
                      <a:moveTo>
                        <a:pt x="0" y="28"/>
                      </a:moveTo>
                      <a:lnTo>
                        <a:pt x="21" y="0"/>
                      </a:lnTo>
                      <a:lnTo>
                        <a:pt x="31" y="21"/>
                      </a:lnTo>
                      <a:lnTo>
                        <a:pt x="0" y="28"/>
                      </a:lnTo>
                      <a:close/>
                    </a:path>
                  </a:pathLst>
                </a:custGeom>
                <a:solidFill>
                  <a:srgbClr val="21BA00"/>
                </a:solidFill>
                <a:ln w="9525">
                  <a:noFill/>
                  <a:round/>
                  <a:headEnd/>
                  <a:tailEnd/>
                </a:ln>
              </p:spPr>
              <p:txBody>
                <a:bodyPr/>
                <a:lstStyle/>
                <a:p>
                  <a:endParaRPr lang="de-DE"/>
                </a:p>
              </p:txBody>
            </p:sp>
            <p:sp>
              <p:nvSpPr>
                <p:cNvPr id="16736" name="Freeform 352"/>
                <p:cNvSpPr>
                  <a:spLocks/>
                </p:cNvSpPr>
                <p:nvPr/>
              </p:nvSpPr>
              <p:spPr bwMode="auto">
                <a:xfrm>
                  <a:off x="43" y="3743"/>
                  <a:ext cx="16" cy="31"/>
                </a:xfrm>
                <a:custGeom>
                  <a:avLst/>
                  <a:gdLst/>
                  <a:ahLst/>
                  <a:cxnLst>
                    <a:cxn ang="0">
                      <a:pos x="0" y="29"/>
                    </a:cxn>
                    <a:cxn ang="0">
                      <a:pos x="21" y="0"/>
                    </a:cxn>
                    <a:cxn ang="0">
                      <a:pos x="32" y="53"/>
                    </a:cxn>
                    <a:cxn ang="0">
                      <a:pos x="9" y="63"/>
                    </a:cxn>
                    <a:cxn ang="0">
                      <a:pos x="0" y="29"/>
                    </a:cxn>
                  </a:cxnLst>
                  <a:rect l="0" t="0" r="r" b="b"/>
                  <a:pathLst>
                    <a:path w="32" h="63">
                      <a:moveTo>
                        <a:pt x="0" y="29"/>
                      </a:moveTo>
                      <a:lnTo>
                        <a:pt x="21" y="0"/>
                      </a:lnTo>
                      <a:lnTo>
                        <a:pt x="32" y="53"/>
                      </a:lnTo>
                      <a:lnTo>
                        <a:pt x="9" y="63"/>
                      </a:lnTo>
                      <a:lnTo>
                        <a:pt x="0" y="29"/>
                      </a:lnTo>
                      <a:close/>
                    </a:path>
                  </a:pathLst>
                </a:custGeom>
                <a:solidFill>
                  <a:srgbClr val="21BA00"/>
                </a:solidFill>
                <a:ln w="9525">
                  <a:noFill/>
                  <a:round/>
                  <a:headEnd/>
                  <a:tailEnd/>
                </a:ln>
              </p:spPr>
              <p:txBody>
                <a:bodyPr/>
                <a:lstStyle/>
                <a:p>
                  <a:endParaRPr lang="de-DE"/>
                </a:p>
              </p:txBody>
            </p:sp>
            <p:sp>
              <p:nvSpPr>
                <p:cNvPr id="16737" name="Freeform 353"/>
                <p:cNvSpPr>
                  <a:spLocks/>
                </p:cNvSpPr>
                <p:nvPr/>
              </p:nvSpPr>
              <p:spPr bwMode="auto">
                <a:xfrm>
                  <a:off x="42" y="3681"/>
                  <a:ext cx="46" cy="17"/>
                </a:xfrm>
                <a:custGeom>
                  <a:avLst/>
                  <a:gdLst/>
                  <a:ahLst/>
                  <a:cxnLst>
                    <a:cxn ang="0">
                      <a:pos x="13" y="0"/>
                    </a:cxn>
                    <a:cxn ang="0">
                      <a:pos x="91" y="0"/>
                    </a:cxn>
                    <a:cxn ang="0">
                      <a:pos x="89" y="0"/>
                    </a:cxn>
                    <a:cxn ang="0">
                      <a:pos x="84" y="4"/>
                    </a:cxn>
                    <a:cxn ang="0">
                      <a:pos x="74" y="10"/>
                    </a:cxn>
                    <a:cxn ang="0">
                      <a:pos x="63" y="15"/>
                    </a:cxn>
                    <a:cxn ang="0">
                      <a:pos x="49" y="21"/>
                    </a:cxn>
                    <a:cxn ang="0">
                      <a:pos x="34" y="27"/>
                    </a:cxn>
                    <a:cxn ang="0">
                      <a:pos x="17" y="31"/>
                    </a:cxn>
                    <a:cxn ang="0">
                      <a:pos x="0" y="34"/>
                    </a:cxn>
                    <a:cxn ang="0">
                      <a:pos x="13" y="0"/>
                    </a:cxn>
                  </a:cxnLst>
                  <a:rect l="0" t="0" r="r" b="b"/>
                  <a:pathLst>
                    <a:path w="91" h="34">
                      <a:moveTo>
                        <a:pt x="13" y="0"/>
                      </a:moveTo>
                      <a:lnTo>
                        <a:pt x="91" y="0"/>
                      </a:lnTo>
                      <a:lnTo>
                        <a:pt x="89" y="0"/>
                      </a:lnTo>
                      <a:lnTo>
                        <a:pt x="84" y="4"/>
                      </a:lnTo>
                      <a:lnTo>
                        <a:pt x="74" y="10"/>
                      </a:lnTo>
                      <a:lnTo>
                        <a:pt x="63" y="15"/>
                      </a:lnTo>
                      <a:lnTo>
                        <a:pt x="49" y="21"/>
                      </a:lnTo>
                      <a:lnTo>
                        <a:pt x="34" y="27"/>
                      </a:lnTo>
                      <a:lnTo>
                        <a:pt x="17" y="31"/>
                      </a:lnTo>
                      <a:lnTo>
                        <a:pt x="0" y="34"/>
                      </a:lnTo>
                      <a:lnTo>
                        <a:pt x="13" y="0"/>
                      </a:lnTo>
                      <a:close/>
                    </a:path>
                  </a:pathLst>
                </a:custGeom>
                <a:solidFill>
                  <a:srgbClr val="59FF00"/>
                </a:solidFill>
                <a:ln w="9525">
                  <a:noFill/>
                  <a:round/>
                  <a:headEnd/>
                  <a:tailEnd/>
                </a:ln>
              </p:spPr>
              <p:txBody>
                <a:bodyPr/>
                <a:lstStyle/>
                <a:p>
                  <a:endParaRPr lang="de-DE"/>
                </a:p>
              </p:txBody>
            </p:sp>
            <p:sp>
              <p:nvSpPr>
                <p:cNvPr id="16738" name="Freeform 354"/>
                <p:cNvSpPr>
                  <a:spLocks/>
                </p:cNvSpPr>
                <p:nvPr/>
              </p:nvSpPr>
              <p:spPr bwMode="auto">
                <a:xfrm>
                  <a:off x="-16" y="3681"/>
                  <a:ext cx="57" cy="27"/>
                </a:xfrm>
                <a:custGeom>
                  <a:avLst/>
                  <a:gdLst/>
                  <a:ahLst/>
                  <a:cxnLst>
                    <a:cxn ang="0">
                      <a:pos x="115" y="0"/>
                    </a:cxn>
                    <a:cxn ang="0">
                      <a:pos x="82" y="42"/>
                    </a:cxn>
                    <a:cxn ang="0">
                      <a:pos x="80" y="42"/>
                    </a:cxn>
                    <a:cxn ang="0">
                      <a:pos x="75" y="44"/>
                    </a:cxn>
                    <a:cxn ang="0">
                      <a:pos x="67" y="46"/>
                    </a:cxn>
                    <a:cxn ang="0">
                      <a:pos x="56" y="50"/>
                    </a:cxn>
                    <a:cxn ang="0">
                      <a:pos x="44" y="52"/>
                    </a:cxn>
                    <a:cxn ang="0">
                      <a:pos x="31" y="54"/>
                    </a:cxn>
                    <a:cxn ang="0">
                      <a:pos x="16" y="54"/>
                    </a:cxn>
                    <a:cxn ang="0">
                      <a:pos x="0" y="54"/>
                    </a:cxn>
                    <a:cxn ang="0">
                      <a:pos x="46" y="0"/>
                    </a:cxn>
                    <a:cxn ang="0">
                      <a:pos x="115" y="0"/>
                    </a:cxn>
                  </a:cxnLst>
                  <a:rect l="0" t="0" r="r" b="b"/>
                  <a:pathLst>
                    <a:path w="115" h="54">
                      <a:moveTo>
                        <a:pt x="115" y="0"/>
                      </a:moveTo>
                      <a:lnTo>
                        <a:pt x="82" y="42"/>
                      </a:lnTo>
                      <a:lnTo>
                        <a:pt x="80" y="42"/>
                      </a:lnTo>
                      <a:lnTo>
                        <a:pt x="75" y="44"/>
                      </a:lnTo>
                      <a:lnTo>
                        <a:pt x="67" y="46"/>
                      </a:lnTo>
                      <a:lnTo>
                        <a:pt x="56" y="50"/>
                      </a:lnTo>
                      <a:lnTo>
                        <a:pt x="44" y="52"/>
                      </a:lnTo>
                      <a:lnTo>
                        <a:pt x="31" y="54"/>
                      </a:lnTo>
                      <a:lnTo>
                        <a:pt x="16" y="54"/>
                      </a:lnTo>
                      <a:lnTo>
                        <a:pt x="0" y="54"/>
                      </a:lnTo>
                      <a:lnTo>
                        <a:pt x="46" y="0"/>
                      </a:lnTo>
                      <a:lnTo>
                        <a:pt x="115" y="0"/>
                      </a:lnTo>
                      <a:close/>
                    </a:path>
                  </a:pathLst>
                </a:custGeom>
                <a:solidFill>
                  <a:srgbClr val="59FF00"/>
                </a:solidFill>
                <a:ln w="9525">
                  <a:noFill/>
                  <a:round/>
                  <a:headEnd/>
                  <a:tailEnd/>
                </a:ln>
              </p:spPr>
              <p:txBody>
                <a:bodyPr/>
                <a:lstStyle/>
                <a:p>
                  <a:endParaRPr lang="de-DE"/>
                </a:p>
              </p:txBody>
            </p:sp>
            <p:sp>
              <p:nvSpPr>
                <p:cNvPr id="16739" name="Freeform 355"/>
                <p:cNvSpPr>
                  <a:spLocks/>
                </p:cNvSpPr>
                <p:nvPr/>
              </p:nvSpPr>
              <p:spPr bwMode="auto">
                <a:xfrm>
                  <a:off x="-42" y="3685"/>
                  <a:ext cx="30" cy="23"/>
                </a:xfrm>
                <a:custGeom>
                  <a:avLst/>
                  <a:gdLst/>
                  <a:ahLst/>
                  <a:cxnLst>
                    <a:cxn ang="0">
                      <a:pos x="61" y="0"/>
                    </a:cxn>
                    <a:cxn ang="0">
                      <a:pos x="38" y="44"/>
                    </a:cxn>
                    <a:cxn ang="0">
                      <a:pos x="36" y="44"/>
                    </a:cxn>
                    <a:cxn ang="0">
                      <a:pos x="32" y="46"/>
                    </a:cxn>
                    <a:cxn ang="0">
                      <a:pos x="29" y="46"/>
                    </a:cxn>
                    <a:cxn ang="0">
                      <a:pos x="23" y="46"/>
                    </a:cxn>
                    <a:cxn ang="0">
                      <a:pos x="15" y="46"/>
                    </a:cxn>
                    <a:cxn ang="0">
                      <a:pos x="10" y="44"/>
                    </a:cxn>
                    <a:cxn ang="0">
                      <a:pos x="4" y="40"/>
                    </a:cxn>
                    <a:cxn ang="0">
                      <a:pos x="0" y="32"/>
                    </a:cxn>
                    <a:cxn ang="0">
                      <a:pos x="0" y="32"/>
                    </a:cxn>
                    <a:cxn ang="0">
                      <a:pos x="0" y="28"/>
                    </a:cxn>
                    <a:cxn ang="0">
                      <a:pos x="2" y="25"/>
                    </a:cxn>
                    <a:cxn ang="0">
                      <a:pos x="4" y="21"/>
                    </a:cxn>
                    <a:cxn ang="0">
                      <a:pos x="8" y="15"/>
                    </a:cxn>
                    <a:cxn ang="0">
                      <a:pos x="11" y="9"/>
                    </a:cxn>
                    <a:cxn ang="0">
                      <a:pos x="17" y="6"/>
                    </a:cxn>
                    <a:cxn ang="0">
                      <a:pos x="23" y="2"/>
                    </a:cxn>
                    <a:cxn ang="0">
                      <a:pos x="61" y="0"/>
                    </a:cxn>
                  </a:cxnLst>
                  <a:rect l="0" t="0" r="r" b="b"/>
                  <a:pathLst>
                    <a:path w="61" h="46">
                      <a:moveTo>
                        <a:pt x="61" y="0"/>
                      </a:moveTo>
                      <a:lnTo>
                        <a:pt x="38" y="44"/>
                      </a:lnTo>
                      <a:lnTo>
                        <a:pt x="36" y="44"/>
                      </a:lnTo>
                      <a:lnTo>
                        <a:pt x="32" y="46"/>
                      </a:lnTo>
                      <a:lnTo>
                        <a:pt x="29" y="46"/>
                      </a:lnTo>
                      <a:lnTo>
                        <a:pt x="23" y="46"/>
                      </a:lnTo>
                      <a:lnTo>
                        <a:pt x="15" y="46"/>
                      </a:lnTo>
                      <a:lnTo>
                        <a:pt x="10" y="44"/>
                      </a:lnTo>
                      <a:lnTo>
                        <a:pt x="4" y="40"/>
                      </a:lnTo>
                      <a:lnTo>
                        <a:pt x="0" y="32"/>
                      </a:lnTo>
                      <a:lnTo>
                        <a:pt x="0" y="32"/>
                      </a:lnTo>
                      <a:lnTo>
                        <a:pt x="0" y="28"/>
                      </a:lnTo>
                      <a:lnTo>
                        <a:pt x="2" y="25"/>
                      </a:lnTo>
                      <a:lnTo>
                        <a:pt x="4" y="21"/>
                      </a:lnTo>
                      <a:lnTo>
                        <a:pt x="8" y="15"/>
                      </a:lnTo>
                      <a:lnTo>
                        <a:pt x="11" y="9"/>
                      </a:lnTo>
                      <a:lnTo>
                        <a:pt x="17" y="6"/>
                      </a:lnTo>
                      <a:lnTo>
                        <a:pt x="23" y="2"/>
                      </a:lnTo>
                      <a:lnTo>
                        <a:pt x="61" y="0"/>
                      </a:lnTo>
                      <a:close/>
                    </a:path>
                  </a:pathLst>
                </a:custGeom>
                <a:solidFill>
                  <a:srgbClr val="59FF00"/>
                </a:solidFill>
                <a:ln w="9525">
                  <a:noFill/>
                  <a:round/>
                  <a:headEnd/>
                  <a:tailEnd/>
                </a:ln>
              </p:spPr>
              <p:txBody>
                <a:bodyPr/>
                <a:lstStyle/>
                <a:p>
                  <a:endParaRPr lang="de-DE"/>
                </a:p>
              </p:txBody>
            </p:sp>
            <p:sp>
              <p:nvSpPr>
                <p:cNvPr id="16740" name="Freeform 356"/>
                <p:cNvSpPr>
                  <a:spLocks/>
                </p:cNvSpPr>
                <p:nvPr/>
              </p:nvSpPr>
              <p:spPr bwMode="auto">
                <a:xfrm>
                  <a:off x="-62" y="3685"/>
                  <a:ext cx="16" cy="15"/>
                </a:xfrm>
                <a:custGeom>
                  <a:avLst/>
                  <a:gdLst/>
                  <a:ahLst/>
                  <a:cxnLst>
                    <a:cxn ang="0">
                      <a:pos x="32" y="0"/>
                    </a:cxn>
                    <a:cxn ang="0">
                      <a:pos x="0" y="9"/>
                    </a:cxn>
                    <a:cxn ang="0">
                      <a:pos x="0" y="9"/>
                    </a:cxn>
                    <a:cxn ang="0">
                      <a:pos x="2" y="11"/>
                    </a:cxn>
                    <a:cxn ang="0">
                      <a:pos x="4" y="13"/>
                    </a:cxn>
                    <a:cxn ang="0">
                      <a:pos x="6" y="17"/>
                    </a:cxn>
                    <a:cxn ang="0">
                      <a:pos x="8" y="21"/>
                    </a:cxn>
                    <a:cxn ang="0">
                      <a:pos x="11" y="25"/>
                    </a:cxn>
                    <a:cxn ang="0">
                      <a:pos x="15" y="28"/>
                    </a:cxn>
                    <a:cxn ang="0">
                      <a:pos x="21" y="30"/>
                    </a:cxn>
                    <a:cxn ang="0">
                      <a:pos x="23" y="30"/>
                    </a:cxn>
                    <a:cxn ang="0">
                      <a:pos x="27" y="26"/>
                    </a:cxn>
                    <a:cxn ang="0">
                      <a:pos x="31" y="17"/>
                    </a:cxn>
                    <a:cxn ang="0">
                      <a:pos x="32" y="0"/>
                    </a:cxn>
                  </a:cxnLst>
                  <a:rect l="0" t="0" r="r" b="b"/>
                  <a:pathLst>
                    <a:path w="32" h="30">
                      <a:moveTo>
                        <a:pt x="32" y="0"/>
                      </a:moveTo>
                      <a:lnTo>
                        <a:pt x="0" y="9"/>
                      </a:lnTo>
                      <a:lnTo>
                        <a:pt x="0" y="9"/>
                      </a:lnTo>
                      <a:lnTo>
                        <a:pt x="2" y="11"/>
                      </a:lnTo>
                      <a:lnTo>
                        <a:pt x="4" y="13"/>
                      </a:lnTo>
                      <a:lnTo>
                        <a:pt x="6" y="17"/>
                      </a:lnTo>
                      <a:lnTo>
                        <a:pt x="8" y="21"/>
                      </a:lnTo>
                      <a:lnTo>
                        <a:pt x="11" y="25"/>
                      </a:lnTo>
                      <a:lnTo>
                        <a:pt x="15" y="28"/>
                      </a:lnTo>
                      <a:lnTo>
                        <a:pt x="21" y="30"/>
                      </a:lnTo>
                      <a:lnTo>
                        <a:pt x="23" y="30"/>
                      </a:lnTo>
                      <a:lnTo>
                        <a:pt x="27" y="26"/>
                      </a:lnTo>
                      <a:lnTo>
                        <a:pt x="31" y="17"/>
                      </a:lnTo>
                      <a:lnTo>
                        <a:pt x="32" y="0"/>
                      </a:lnTo>
                      <a:close/>
                    </a:path>
                  </a:pathLst>
                </a:custGeom>
                <a:solidFill>
                  <a:srgbClr val="59FF00"/>
                </a:solidFill>
                <a:ln w="9525">
                  <a:noFill/>
                  <a:round/>
                  <a:headEnd/>
                  <a:tailEnd/>
                </a:ln>
              </p:spPr>
              <p:txBody>
                <a:bodyPr/>
                <a:lstStyle/>
                <a:p>
                  <a:endParaRPr lang="de-DE"/>
                </a:p>
              </p:txBody>
            </p:sp>
            <p:sp>
              <p:nvSpPr>
                <p:cNvPr id="16741" name="Freeform 357"/>
                <p:cNvSpPr>
                  <a:spLocks/>
                </p:cNvSpPr>
                <p:nvPr/>
              </p:nvSpPr>
              <p:spPr bwMode="auto">
                <a:xfrm>
                  <a:off x="-61" y="3673"/>
                  <a:ext cx="16" cy="6"/>
                </a:xfrm>
                <a:custGeom>
                  <a:avLst/>
                  <a:gdLst/>
                  <a:ahLst/>
                  <a:cxnLst>
                    <a:cxn ang="0">
                      <a:pos x="0" y="11"/>
                    </a:cxn>
                    <a:cxn ang="0">
                      <a:pos x="28" y="0"/>
                    </a:cxn>
                    <a:cxn ang="0">
                      <a:pos x="30" y="6"/>
                    </a:cxn>
                    <a:cxn ang="0">
                      <a:pos x="0" y="11"/>
                    </a:cxn>
                  </a:cxnLst>
                  <a:rect l="0" t="0" r="r" b="b"/>
                  <a:pathLst>
                    <a:path w="30" h="11">
                      <a:moveTo>
                        <a:pt x="0" y="11"/>
                      </a:moveTo>
                      <a:lnTo>
                        <a:pt x="28" y="0"/>
                      </a:lnTo>
                      <a:lnTo>
                        <a:pt x="30" y="6"/>
                      </a:lnTo>
                      <a:lnTo>
                        <a:pt x="0" y="11"/>
                      </a:lnTo>
                      <a:close/>
                    </a:path>
                  </a:pathLst>
                </a:custGeom>
                <a:solidFill>
                  <a:srgbClr val="59FF00"/>
                </a:solidFill>
                <a:ln w="9525">
                  <a:noFill/>
                  <a:round/>
                  <a:headEnd/>
                  <a:tailEnd/>
                </a:ln>
              </p:spPr>
              <p:txBody>
                <a:bodyPr/>
                <a:lstStyle/>
                <a:p>
                  <a:endParaRPr lang="de-DE"/>
                </a:p>
              </p:txBody>
            </p:sp>
            <p:sp>
              <p:nvSpPr>
                <p:cNvPr id="16742" name="Freeform 358"/>
                <p:cNvSpPr>
                  <a:spLocks/>
                </p:cNvSpPr>
                <p:nvPr/>
              </p:nvSpPr>
              <p:spPr bwMode="auto">
                <a:xfrm>
                  <a:off x="-35" y="3661"/>
                  <a:ext cx="29" cy="14"/>
                </a:xfrm>
                <a:custGeom>
                  <a:avLst/>
                  <a:gdLst/>
                  <a:ahLst/>
                  <a:cxnLst>
                    <a:cxn ang="0">
                      <a:pos x="0" y="29"/>
                    </a:cxn>
                    <a:cxn ang="0">
                      <a:pos x="0" y="14"/>
                    </a:cxn>
                    <a:cxn ang="0">
                      <a:pos x="2" y="14"/>
                    </a:cxn>
                    <a:cxn ang="0">
                      <a:pos x="4" y="12"/>
                    </a:cxn>
                    <a:cxn ang="0">
                      <a:pos x="8" y="10"/>
                    </a:cxn>
                    <a:cxn ang="0">
                      <a:pos x="14" y="8"/>
                    </a:cxn>
                    <a:cxn ang="0">
                      <a:pos x="19" y="6"/>
                    </a:cxn>
                    <a:cxn ang="0">
                      <a:pos x="25" y="4"/>
                    </a:cxn>
                    <a:cxn ang="0">
                      <a:pos x="29" y="2"/>
                    </a:cxn>
                    <a:cxn ang="0">
                      <a:pos x="35" y="0"/>
                    </a:cxn>
                    <a:cxn ang="0">
                      <a:pos x="57" y="29"/>
                    </a:cxn>
                    <a:cxn ang="0">
                      <a:pos x="0" y="29"/>
                    </a:cxn>
                  </a:cxnLst>
                  <a:rect l="0" t="0" r="r" b="b"/>
                  <a:pathLst>
                    <a:path w="57" h="29">
                      <a:moveTo>
                        <a:pt x="0" y="29"/>
                      </a:moveTo>
                      <a:lnTo>
                        <a:pt x="0" y="14"/>
                      </a:lnTo>
                      <a:lnTo>
                        <a:pt x="2" y="14"/>
                      </a:lnTo>
                      <a:lnTo>
                        <a:pt x="4" y="12"/>
                      </a:lnTo>
                      <a:lnTo>
                        <a:pt x="8" y="10"/>
                      </a:lnTo>
                      <a:lnTo>
                        <a:pt x="14" y="8"/>
                      </a:lnTo>
                      <a:lnTo>
                        <a:pt x="19" y="6"/>
                      </a:lnTo>
                      <a:lnTo>
                        <a:pt x="25" y="4"/>
                      </a:lnTo>
                      <a:lnTo>
                        <a:pt x="29" y="2"/>
                      </a:lnTo>
                      <a:lnTo>
                        <a:pt x="35" y="0"/>
                      </a:lnTo>
                      <a:lnTo>
                        <a:pt x="57" y="29"/>
                      </a:lnTo>
                      <a:lnTo>
                        <a:pt x="0" y="29"/>
                      </a:lnTo>
                      <a:close/>
                    </a:path>
                  </a:pathLst>
                </a:custGeom>
                <a:solidFill>
                  <a:srgbClr val="59FF00"/>
                </a:solidFill>
                <a:ln w="9525">
                  <a:noFill/>
                  <a:round/>
                  <a:headEnd/>
                  <a:tailEnd/>
                </a:ln>
              </p:spPr>
              <p:txBody>
                <a:bodyPr/>
                <a:lstStyle/>
                <a:p>
                  <a:endParaRPr lang="de-DE"/>
                </a:p>
              </p:txBody>
            </p:sp>
            <p:sp>
              <p:nvSpPr>
                <p:cNvPr id="16743" name="Freeform 359"/>
                <p:cNvSpPr>
                  <a:spLocks/>
                </p:cNvSpPr>
                <p:nvPr/>
              </p:nvSpPr>
              <p:spPr bwMode="auto">
                <a:xfrm>
                  <a:off x="-9" y="3652"/>
                  <a:ext cx="51" cy="22"/>
                </a:xfrm>
                <a:custGeom>
                  <a:avLst/>
                  <a:gdLst/>
                  <a:ahLst/>
                  <a:cxnLst>
                    <a:cxn ang="0">
                      <a:pos x="40" y="44"/>
                    </a:cxn>
                    <a:cxn ang="0">
                      <a:pos x="0" y="15"/>
                    </a:cxn>
                    <a:cxn ang="0">
                      <a:pos x="2" y="15"/>
                    </a:cxn>
                    <a:cxn ang="0">
                      <a:pos x="4" y="14"/>
                    </a:cxn>
                    <a:cxn ang="0">
                      <a:pos x="7" y="12"/>
                    </a:cxn>
                    <a:cxn ang="0">
                      <a:pos x="15" y="8"/>
                    </a:cxn>
                    <a:cxn ang="0">
                      <a:pos x="23" y="6"/>
                    </a:cxn>
                    <a:cxn ang="0">
                      <a:pos x="32" y="4"/>
                    </a:cxn>
                    <a:cxn ang="0">
                      <a:pos x="44" y="0"/>
                    </a:cxn>
                    <a:cxn ang="0">
                      <a:pos x="55" y="0"/>
                    </a:cxn>
                    <a:cxn ang="0">
                      <a:pos x="103" y="46"/>
                    </a:cxn>
                    <a:cxn ang="0">
                      <a:pos x="40" y="44"/>
                    </a:cxn>
                  </a:cxnLst>
                  <a:rect l="0" t="0" r="r" b="b"/>
                  <a:pathLst>
                    <a:path w="103" h="46">
                      <a:moveTo>
                        <a:pt x="40" y="44"/>
                      </a:moveTo>
                      <a:lnTo>
                        <a:pt x="0" y="15"/>
                      </a:lnTo>
                      <a:lnTo>
                        <a:pt x="2" y="15"/>
                      </a:lnTo>
                      <a:lnTo>
                        <a:pt x="4" y="14"/>
                      </a:lnTo>
                      <a:lnTo>
                        <a:pt x="7" y="12"/>
                      </a:lnTo>
                      <a:lnTo>
                        <a:pt x="15" y="8"/>
                      </a:lnTo>
                      <a:lnTo>
                        <a:pt x="23" y="6"/>
                      </a:lnTo>
                      <a:lnTo>
                        <a:pt x="32" y="4"/>
                      </a:lnTo>
                      <a:lnTo>
                        <a:pt x="44" y="0"/>
                      </a:lnTo>
                      <a:lnTo>
                        <a:pt x="55" y="0"/>
                      </a:lnTo>
                      <a:lnTo>
                        <a:pt x="103" y="46"/>
                      </a:lnTo>
                      <a:lnTo>
                        <a:pt x="40" y="44"/>
                      </a:lnTo>
                      <a:close/>
                    </a:path>
                  </a:pathLst>
                </a:custGeom>
                <a:solidFill>
                  <a:srgbClr val="59FF00"/>
                </a:solidFill>
                <a:ln w="9525">
                  <a:noFill/>
                  <a:round/>
                  <a:headEnd/>
                  <a:tailEnd/>
                </a:ln>
              </p:spPr>
              <p:txBody>
                <a:bodyPr/>
                <a:lstStyle/>
                <a:p>
                  <a:endParaRPr lang="de-DE"/>
                </a:p>
              </p:txBody>
            </p:sp>
            <p:sp>
              <p:nvSpPr>
                <p:cNvPr id="16744" name="Freeform 360"/>
                <p:cNvSpPr>
                  <a:spLocks/>
                </p:cNvSpPr>
                <p:nvPr/>
              </p:nvSpPr>
              <p:spPr bwMode="auto">
                <a:xfrm>
                  <a:off x="34" y="3650"/>
                  <a:ext cx="49" cy="24"/>
                </a:xfrm>
                <a:custGeom>
                  <a:avLst/>
                  <a:gdLst/>
                  <a:ahLst/>
                  <a:cxnLst>
                    <a:cxn ang="0">
                      <a:pos x="0" y="2"/>
                    </a:cxn>
                    <a:cxn ang="0">
                      <a:pos x="0" y="2"/>
                    </a:cxn>
                    <a:cxn ang="0">
                      <a:pos x="5" y="2"/>
                    </a:cxn>
                    <a:cxn ang="0">
                      <a:pos x="11" y="2"/>
                    </a:cxn>
                    <a:cxn ang="0">
                      <a:pos x="19" y="0"/>
                    </a:cxn>
                    <a:cxn ang="0">
                      <a:pos x="28" y="2"/>
                    </a:cxn>
                    <a:cxn ang="0">
                      <a:pos x="38" y="2"/>
                    </a:cxn>
                    <a:cxn ang="0">
                      <a:pos x="47" y="4"/>
                    </a:cxn>
                    <a:cxn ang="0">
                      <a:pos x="57" y="6"/>
                    </a:cxn>
                    <a:cxn ang="0">
                      <a:pos x="57" y="6"/>
                    </a:cxn>
                    <a:cxn ang="0">
                      <a:pos x="60" y="8"/>
                    </a:cxn>
                    <a:cxn ang="0">
                      <a:pos x="64" y="10"/>
                    </a:cxn>
                    <a:cxn ang="0">
                      <a:pos x="72" y="14"/>
                    </a:cxn>
                    <a:cxn ang="0">
                      <a:pos x="78" y="21"/>
                    </a:cxn>
                    <a:cxn ang="0">
                      <a:pos x="85" y="29"/>
                    </a:cxn>
                    <a:cxn ang="0">
                      <a:pos x="93" y="38"/>
                    </a:cxn>
                    <a:cxn ang="0">
                      <a:pos x="99" y="50"/>
                    </a:cxn>
                    <a:cxn ang="0">
                      <a:pos x="41" y="50"/>
                    </a:cxn>
                    <a:cxn ang="0">
                      <a:pos x="0" y="2"/>
                    </a:cxn>
                  </a:cxnLst>
                  <a:rect l="0" t="0" r="r" b="b"/>
                  <a:pathLst>
                    <a:path w="99" h="50">
                      <a:moveTo>
                        <a:pt x="0" y="2"/>
                      </a:moveTo>
                      <a:lnTo>
                        <a:pt x="0" y="2"/>
                      </a:lnTo>
                      <a:lnTo>
                        <a:pt x="5" y="2"/>
                      </a:lnTo>
                      <a:lnTo>
                        <a:pt x="11" y="2"/>
                      </a:lnTo>
                      <a:lnTo>
                        <a:pt x="19" y="0"/>
                      </a:lnTo>
                      <a:lnTo>
                        <a:pt x="28" y="2"/>
                      </a:lnTo>
                      <a:lnTo>
                        <a:pt x="38" y="2"/>
                      </a:lnTo>
                      <a:lnTo>
                        <a:pt x="47" y="4"/>
                      </a:lnTo>
                      <a:lnTo>
                        <a:pt x="57" y="6"/>
                      </a:lnTo>
                      <a:lnTo>
                        <a:pt x="57" y="6"/>
                      </a:lnTo>
                      <a:lnTo>
                        <a:pt x="60" y="8"/>
                      </a:lnTo>
                      <a:lnTo>
                        <a:pt x="64" y="10"/>
                      </a:lnTo>
                      <a:lnTo>
                        <a:pt x="72" y="14"/>
                      </a:lnTo>
                      <a:lnTo>
                        <a:pt x="78" y="21"/>
                      </a:lnTo>
                      <a:lnTo>
                        <a:pt x="85" y="29"/>
                      </a:lnTo>
                      <a:lnTo>
                        <a:pt x="93" y="38"/>
                      </a:lnTo>
                      <a:lnTo>
                        <a:pt x="99" y="50"/>
                      </a:lnTo>
                      <a:lnTo>
                        <a:pt x="41" y="50"/>
                      </a:lnTo>
                      <a:lnTo>
                        <a:pt x="0" y="2"/>
                      </a:lnTo>
                      <a:close/>
                    </a:path>
                  </a:pathLst>
                </a:custGeom>
                <a:solidFill>
                  <a:srgbClr val="59FF00"/>
                </a:solidFill>
                <a:ln w="9525">
                  <a:noFill/>
                  <a:round/>
                  <a:headEnd/>
                  <a:tailEnd/>
                </a:ln>
              </p:spPr>
              <p:txBody>
                <a:bodyPr/>
                <a:lstStyle/>
                <a:p>
                  <a:endParaRPr lang="de-DE"/>
                </a:p>
              </p:txBody>
            </p:sp>
            <p:sp>
              <p:nvSpPr>
                <p:cNvPr id="16745" name="Freeform 361"/>
                <p:cNvSpPr>
                  <a:spLocks/>
                </p:cNvSpPr>
                <p:nvPr/>
              </p:nvSpPr>
              <p:spPr bwMode="auto">
                <a:xfrm>
                  <a:off x="17" y="3604"/>
                  <a:ext cx="41" cy="21"/>
                </a:xfrm>
                <a:custGeom>
                  <a:avLst/>
                  <a:gdLst/>
                  <a:ahLst/>
                  <a:cxnLst>
                    <a:cxn ang="0">
                      <a:pos x="82" y="42"/>
                    </a:cxn>
                    <a:cxn ang="0">
                      <a:pos x="80" y="42"/>
                    </a:cxn>
                    <a:cxn ang="0">
                      <a:pos x="78" y="38"/>
                    </a:cxn>
                    <a:cxn ang="0">
                      <a:pos x="75" y="34"/>
                    </a:cxn>
                    <a:cxn ang="0">
                      <a:pos x="71" y="29"/>
                    </a:cxn>
                    <a:cxn ang="0">
                      <a:pos x="65" y="21"/>
                    </a:cxn>
                    <a:cxn ang="0">
                      <a:pos x="59" y="15"/>
                    </a:cxn>
                    <a:cxn ang="0">
                      <a:pos x="52" y="8"/>
                    </a:cxn>
                    <a:cxn ang="0">
                      <a:pos x="46" y="0"/>
                    </a:cxn>
                    <a:cxn ang="0">
                      <a:pos x="0" y="0"/>
                    </a:cxn>
                    <a:cxn ang="0">
                      <a:pos x="2" y="0"/>
                    </a:cxn>
                    <a:cxn ang="0">
                      <a:pos x="6" y="4"/>
                    </a:cxn>
                    <a:cxn ang="0">
                      <a:pos x="15" y="9"/>
                    </a:cxn>
                    <a:cxn ang="0">
                      <a:pos x="25" y="15"/>
                    </a:cxn>
                    <a:cxn ang="0">
                      <a:pos x="36" y="21"/>
                    </a:cxn>
                    <a:cxn ang="0">
                      <a:pos x="52" y="29"/>
                    </a:cxn>
                    <a:cxn ang="0">
                      <a:pos x="65" y="36"/>
                    </a:cxn>
                    <a:cxn ang="0">
                      <a:pos x="82" y="42"/>
                    </a:cxn>
                  </a:cxnLst>
                  <a:rect l="0" t="0" r="r" b="b"/>
                  <a:pathLst>
                    <a:path w="82" h="42">
                      <a:moveTo>
                        <a:pt x="82" y="42"/>
                      </a:moveTo>
                      <a:lnTo>
                        <a:pt x="80" y="42"/>
                      </a:lnTo>
                      <a:lnTo>
                        <a:pt x="78" y="38"/>
                      </a:lnTo>
                      <a:lnTo>
                        <a:pt x="75" y="34"/>
                      </a:lnTo>
                      <a:lnTo>
                        <a:pt x="71" y="29"/>
                      </a:lnTo>
                      <a:lnTo>
                        <a:pt x="65" y="21"/>
                      </a:lnTo>
                      <a:lnTo>
                        <a:pt x="59" y="15"/>
                      </a:lnTo>
                      <a:lnTo>
                        <a:pt x="52" y="8"/>
                      </a:lnTo>
                      <a:lnTo>
                        <a:pt x="46" y="0"/>
                      </a:lnTo>
                      <a:lnTo>
                        <a:pt x="0" y="0"/>
                      </a:lnTo>
                      <a:lnTo>
                        <a:pt x="2" y="0"/>
                      </a:lnTo>
                      <a:lnTo>
                        <a:pt x="6" y="4"/>
                      </a:lnTo>
                      <a:lnTo>
                        <a:pt x="15" y="9"/>
                      </a:lnTo>
                      <a:lnTo>
                        <a:pt x="25" y="15"/>
                      </a:lnTo>
                      <a:lnTo>
                        <a:pt x="36" y="21"/>
                      </a:lnTo>
                      <a:lnTo>
                        <a:pt x="52" y="29"/>
                      </a:lnTo>
                      <a:lnTo>
                        <a:pt x="65" y="36"/>
                      </a:lnTo>
                      <a:lnTo>
                        <a:pt x="82" y="42"/>
                      </a:lnTo>
                      <a:close/>
                    </a:path>
                  </a:pathLst>
                </a:custGeom>
                <a:solidFill>
                  <a:srgbClr val="59FF00"/>
                </a:solidFill>
                <a:ln w="9525">
                  <a:noFill/>
                  <a:round/>
                  <a:headEnd/>
                  <a:tailEnd/>
                </a:ln>
              </p:spPr>
              <p:txBody>
                <a:bodyPr/>
                <a:lstStyle/>
                <a:p>
                  <a:endParaRPr lang="de-DE"/>
                </a:p>
              </p:txBody>
            </p:sp>
            <p:sp>
              <p:nvSpPr>
                <p:cNvPr id="16746" name="Freeform 362"/>
                <p:cNvSpPr>
                  <a:spLocks/>
                </p:cNvSpPr>
                <p:nvPr/>
              </p:nvSpPr>
              <p:spPr bwMode="auto">
                <a:xfrm>
                  <a:off x="-3" y="3584"/>
                  <a:ext cx="36" cy="10"/>
                </a:xfrm>
                <a:custGeom>
                  <a:avLst/>
                  <a:gdLst/>
                  <a:ahLst/>
                  <a:cxnLst>
                    <a:cxn ang="0">
                      <a:pos x="73" y="21"/>
                    </a:cxn>
                    <a:cxn ang="0">
                      <a:pos x="57" y="0"/>
                    </a:cxn>
                    <a:cxn ang="0">
                      <a:pos x="0" y="2"/>
                    </a:cxn>
                    <a:cxn ang="0">
                      <a:pos x="2" y="2"/>
                    </a:cxn>
                    <a:cxn ang="0">
                      <a:pos x="4" y="4"/>
                    </a:cxn>
                    <a:cxn ang="0">
                      <a:pos x="10" y="9"/>
                    </a:cxn>
                    <a:cxn ang="0">
                      <a:pos x="19" y="19"/>
                    </a:cxn>
                    <a:cxn ang="0">
                      <a:pos x="73" y="21"/>
                    </a:cxn>
                  </a:cxnLst>
                  <a:rect l="0" t="0" r="r" b="b"/>
                  <a:pathLst>
                    <a:path w="73" h="21">
                      <a:moveTo>
                        <a:pt x="73" y="21"/>
                      </a:moveTo>
                      <a:lnTo>
                        <a:pt x="57" y="0"/>
                      </a:lnTo>
                      <a:lnTo>
                        <a:pt x="0" y="2"/>
                      </a:lnTo>
                      <a:lnTo>
                        <a:pt x="2" y="2"/>
                      </a:lnTo>
                      <a:lnTo>
                        <a:pt x="4" y="4"/>
                      </a:lnTo>
                      <a:lnTo>
                        <a:pt x="10" y="9"/>
                      </a:lnTo>
                      <a:lnTo>
                        <a:pt x="19" y="19"/>
                      </a:lnTo>
                      <a:lnTo>
                        <a:pt x="73" y="21"/>
                      </a:lnTo>
                      <a:close/>
                    </a:path>
                  </a:pathLst>
                </a:custGeom>
                <a:solidFill>
                  <a:srgbClr val="59FF00"/>
                </a:solidFill>
                <a:ln w="9525">
                  <a:noFill/>
                  <a:round/>
                  <a:headEnd/>
                  <a:tailEnd/>
                </a:ln>
              </p:spPr>
              <p:txBody>
                <a:bodyPr/>
                <a:lstStyle/>
                <a:p>
                  <a:endParaRPr lang="de-DE"/>
                </a:p>
              </p:txBody>
            </p:sp>
            <p:sp>
              <p:nvSpPr>
                <p:cNvPr id="16747" name="Freeform 363"/>
                <p:cNvSpPr>
                  <a:spLocks/>
                </p:cNvSpPr>
                <p:nvPr/>
              </p:nvSpPr>
              <p:spPr bwMode="auto">
                <a:xfrm>
                  <a:off x="-9" y="3568"/>
                  <a:ext cx="28" cy="8"/>
                </a:xfrm>
                <a:custGeom>
                  <a:avLst/>
                  <a:gdLst/>
                  <a:ahLst/>
                  <a:cxnLst>
                    <a:cxn ang="0">
                      <a:pos x="57" y="17"/>
                    </a:cxn>
                    <a:cxn ang="0">
                      <a:pos x="42" y="0"/>
                    </a:cxn>
                    <a:cxn ang="0">
                      <a:pos x="0" y="0"/>
                    </a:cxn>
                    <a:cxn ang="0">
                      <a:pos x="0" y="0"/>
                    </a:cxn>
                    <a:cxn ang="0">
                      <a:pos x="0" y="3"/>
                    </a:cxn>
                    <a:cxn ang="0">
                      <a:pos x="2" y="7"/>
                    </a:cxn>
                    <a:cxn ang="0">
                      <a:pos x="5" y="15"/>
                    </a:cxn>
                    <a:cxn ang="0">
                      <a:pos x="57" y="17"/>
                    </a:cxn>
                  </a:cxnLst>
                  <a:rect l="0" t="0" r="r" b="b"/>
                  <a:pathLst>
                    <a:path w="57" h="17">
                      <a:moveTo>
                        <a:pt x="57" y="17"/>
                      </a:moveTo>
                      <a:lnTo>
                        <a:pt x="42" y="0"/>
                      </a:lnTo>
                      <a:lnTo>
                        <a:pt x="0" y="0"/>
                      </a:lnTo>
                      <a:lnTo>
                        <a:pt x="0" y="0"/>
                      </a:lnTo>
                      <a:lnTo>
                        <a:pt x="0" y="3"/>
                      </a:lnTo>
                      <a:lnTo>
                        <a:pt x="2" y="7"/>
                      </a:lnTo>
                      <a:lnTo>
                        <a:pt x="5" y="15"/>
                      </a:lnTo>
                      <a:lnTo>
                        <a:pt x="57" y="17"/>
                      </a:lnTo>
                      <a:close/>
                    </a:path>
                  </a:pathLst>
                </a:custGeom>
                <a:solidFill>
                  <a:srgbClr val="59FF00"/>
                </a:solidFill>
                <a:ln w="9525">
                  <a:noFill/>
                  <a:round/>
                  <a:headEnd/>
                  <a:tailEnd/>
                </a:ln>
              </p:spPr>
              <p:txBody>
                <a:bodyPr/>
                <a:lstStyle/>
                <a:p>
                  <a:endParaRPr lang="de-DE"/>
                </a:p>
              </p:txBody>
            </p:sp>
            <p:sp>
              <p:nvSpPr>
                <p:cNvPr id="16748" name="Freeform 364"/>
                <p:cNvSpPr>
                  <a:spLocks/>
                </p:cNvSpPr>
                <p:nvPr/>
              </p:nvSpPr>
              <p:spPr bwMode="auto">
                <a:xfrm>
                  <a:off x="5" y="3548"/>
                  <a:ext cx="25" cy="25"/>
                </a:xfrm>
                <a:custGeom>
                  <a:avLst/>
                  <a:gdLst/>
                  <a:ahLst/>
                  <a:cxnLst>
                    <a:cxn ang="0">
                      <a:pos x="10" y="13"/>
                    </a:cxn>
                    <a:cxn ang="0">
                      <a:pos x="0" y="0"/>
                    </a:cxn>
                    <a:cxn ang="0">
                      <a:pos x="33" y="15"/>
                    </a:cxn>
                    <a:cxn ang="0">
                      <a:pos x="35" y="19"/>
                    </a:cxn>
                    <a:cxn ang="0">
                      <a:pos x="40" y="24"/>
                    </a:cxn>
                    <a:cxn ang="0">
                      <a:pos x="46" y="36"/>
                    </a:cxn>
                    <a:cxn ang="0">
                      <a:pos x="50" y="49"/>
                    </a:cxn>
                    <a:cxn ang="0">
                      <a:pos x="10" y="13"/>
                    </a:cxn>
                  </a:cxnLst>
                  <a:rect l="0" t="0" r="r" b="b"/>
                  <a:pathLst>
                    <a:path w="50" h="49">
                      <a:moveTo>
                        <a:pt x="10" y="13"/>
                      </a:moveTo>
                      <a:lnTo>
                        <a:pt x="0" y="0"/>
                      </a:lnTo>
                      <a:lnTo>
                        <a:pt x="33" y="15"/>
                      </a:lnTo>
                      <a:lnTo>
                        <a:pt x="35" y="19"/>
                      </a:lnTo>
                      <a:lnTo>
                        <a:pt x="40" y="24"/>
                      </a:lnTo>
                      <a:lnTo>
                        <a:pt x="46" y="36"/>
                      </a:lnTo>
                      <a:lnTo>
                        <a:pt x="50" y="49"/>
                      </a:lnTo>
                      <a:lnTo>
                        <a:pt x="10" y="13"/>
                      </a:lnTo>
                      <a:close/>
                    </a:path>
                  </a:pathLst>
                </a:custGeom>
                <a:solidFill>
                  <a:srgbClr val="59FF00"/>
                </a:solidFill>
                <a:ln w="9525">
                  <a:noFill/>
                  <a:round/>
                  <a:headEnd/>
                  <a:tailEnd/>
                </a:ln>
              </p:spPr>
              <p:txBody>
                <a:bodyPr/>
                <a:lstStyle/>
                <a:p>
                  <a:endParaRPr lang="de-DE"/>
                </a:p>
              </p:txBody>
            </p:sp>
            <p:sp>
              <p:nvSpPr>
                <p:cNvPr id="16749" name="Freeform 365"/>
                <p:cNvSpPr>
                  <a:spLocks/>
                </p:cNvSpPr>
                <p:nvPr/>
              </p:nvSpPr>
              <p:spPr bwMode="auto">
                <a:xfrm>
                  <a:off x="32" y="3571"/>
                  <a:ext cx="16" cy="25"/>
                </a:xfrm>
                <a:custGeom>
                  <a:avLst/>
                  <a:gdLst/>
                  <a:ahLst/>
                  <a:cxnLst>
                    <a:cxn ang="0">
                      <a:pos x="0" y="16"/>
                    </a:cxn>
                    <a:cxn ang="0">
                      <a:pos x="7" y="0"/>
                    </a:cxn>
                    <a:cxn ang="0">
                      <a:pos x="7" y="0"/>
                    </a:cxn>
                    <a:cxn ang="0">
                      <a:pos x="9" y="2"/>
                    </a:cxn>
                    <a:cxn ang="0">
                      <a:pos x="13" y="4"/>
                    </a:cxn>
                    <a:cxn ang="0">
                      <a:pos x="15" y="8"/>
                    </a:cxn>
                    <a:cxn ang="0">
                      <a:pos x="19" y="12"/>
                    </a:cxn>
                    <a:cxn ang="0">
                      <a:pos x="23" y="17"/>
                    </a:cxn>
                    <a:cxn ang="0">
                      <a:pos x="26" y="25"/>
                    </a:cxn>
                    <a:cxn ang="0">
                      <a:pos x="32" y="35"/>
                    </a:cxn>
                    <a:cxn ang="0">
                      <a:pos x="26" y="52"/>
                    </a:cxn>
                    <a:cxn ang="0">
                      <a:pos x="24" y="50"/>
                    </a:cxn>
                    <a:cxn ang="0">
                      <a:pos x="23" y="46"/>
                    </a:cxn>
                    <a:cxn ang="0">
                      <a:pos x="21" y="42"/>
                    </a:cxn>
                    <a:cxn ang="0">
                      <a:pos x="17" y="36"/>
                    </a:cxn>
                    <a:cxn ang="0">
                      <a:pos x="11" y="31"/>
                    </a:cxn>
                    <a:cxn ang="0">
                      <a:pos x="7" y="25"/>
                    </a:cxn>
                    <a:cxn ang="0">
                      <a:pos x="4" y="19"/>
                    </a:cxn>
                    <a:cxn ang="0">
                      <a:pos x="0" y="16"/>
                    </a:cxn>
                  </a:cxnLst>
                  <a:rect l="0" t="0" r="r" b="b"/>
                  <a:pathLst>
                    <a:path w="32" h="52">
                      <a:moveTo>
                        <a:pt x="0" y="16"/>
                      </a:moveTo>
                      <a:lnTo>
                        <a:pt x="7" y="0"/>
                      </a:lnTo>
                      <a:lnTo>
                        <a:pt x="7" y="0"/>
                      </a:lnTo>
                      <a:lnTo>
                        <a:pt x="9" y="2"/>
                      </a:lnTo>
                      <a:lnTo>
                        <a:pt x="13" y="4"/>
                      </a:lnTo>
                      <a:lnTo>
                        <a:pt x="15" y="8"/>
                      </a:lnTo>
                      <a:lnTo>
                        <a:pt x="19" y="12"/>
                      </a:lnTo>
                      <a:lnTo>
                        <a:pt x="23" y="17"/>
                      </a:lnTo>
                      <a:lnTo>
                        <a:pt x="26" y="25"/>
                      </a:lnTo>
                      <a:lnTo>
                        <a:pt x="32" y="35"/>
                      </a:lnTo>
                      <a:lnTo>
                        <a:pt x="26" y="52"/>
                      </a:lnTo>
                      <a:lnTo>
                        <a:pt x="24" y="50"/>
                      </a:lnTo>
                      <a:lnTo>
                        <a:pt x="23" y="46"/>
                      </a:lnTo>
                      <a:lnTo>
                        <a:pt x="21" y="42"/>
                      </a:lnTo>
                      <a:lnTo>
                        <a:pt x="17" y="36"/>
                      </a:lnTo>
                      <a:lnTo>
                        <a:pt x="11" y="31"/>
                      </a:lnTo>
                      <a:lnTo>
                        <a:pt x="7" y="25"/>
                      </a:lnTo>
                      <a:lnTo>
                        <a:pt x="4" y="19"/>
                      </a:lnTo>
                      <a:lnTo>
                        <a:pt x="0" y="16"/>
                      </a:lnTo>
                      <a:close/>
                    </a:path>
                  </a:pathLst>
                </a:custGeom>
                <a:solidFill>
                  <a:srgbClr val="59FF00"/>
                </a:solidFill>
                <a:ln w="9525">
                  <a:noFill/>
                  <a:round/>
                  <a:headEnd/>
                  <a:tailEnd/>
                </a:ln>
              </p:spPr>
              <p:txBody>
                <a:bodyPr/>
                <a:lstStyle/>
                <a:p>
                  <a:endParaRPr lang="de-DE"/>
                </a:p>
              </p:txBody>
            </p:sp>
            <p:sp>
              <p:nvSpPr>
                <p:cNvPr id="16750" name="Freeform 366"/>
                <p:cNvSpPr>
                  <a:spLocks/>
                </p:cNvSpPr>
                <p:nvPr/>
              </p:nvSpPr>
              <p:spPr bwMode="auto">
                <a:xfrm>
                  <a:off x="50" y="3595"/>
                  <a:ext cx="9" cy="19"/>
                </a:xfrm>
                <a:custGeom>
                  <a:avLst/>
                  <a:gdLst/>
                  <a:ahLst/>
                  <a:cxnLst>
                    <a:cxn ang="0">
                      <a:pos x="0" y="11"/>
                    </a:cxn>
                    <a:cxn ang="0">
                      <a:pos x="6" y="0"/>
                    </a:cxn>
                    <a:cxn ang="0">
                      <a:pos x="17" y="36"/>
                    </a:cxn>
                    <a:cxn ang="0">
                      <a:pos x="0" y="11"/>
                    </a:cxn>
                  </a:cxnLst>
                  <a:rect l="0" t="0" r="r" b="b"/>
                  <a:pathLst>
                    <a:path w="17" h="36">
                      <a:moveTo>
                        <a:pt x="0" y="11"/>
                      </a:moveTo>
                      <a:lnTo>
                        <a:pt x="6" y="0"/>
                      </a:lnTo>
                      <a:lnTo>
                        <a:pt x="17" y="36"/>
                      </a:lnTo>
                      <a:lnTo>
                        <a:pt x="0" y="11"/>
                      </a:lnTo>
                      <a:close/>
                    </a:path>
                  </a:pathLst>
                </a:custGeom>
                <a:solidFill>
                  <a:srgbClr val="59FF00"/>
                </a:solidFill>
                <a:ln w="9525">
                  <a:noFill/>
                  <a:round/>
                  <a:headEnd/>
                  <a:tailEnd/>
                </a:ln>
              </p:spPr>
              <p:txBody>
                <a:bodyPr/>
                <a:lstStyle/>
                <a:p>
                  <a:endParaRPr lang="de-DE"/>
                </a:p>
              </p:txBody>
            </p:sp>
            <p:sp>
              <p:nvSpPr>
                <p:cNvPr id="16751" name="Freeform 367"/>
                <p:cNvSpPr>
                  <a:spLocks/>
                </p:cNvSpPr>
                <p:nvPr/>
              </p:nvSpPr>
              <p:spPr bwMode="auto">
                <a:xfrm>
                  <a:off x="85" y="3600"/>
                  <a:ext cx="11" cy="21"/>
                </a:xfrm>
                <a:custGeom>
                  <a:avLst/>
                  <a:gdLst/>
                  <a:ahLst/>
                  <a:cxnLst>
                    <a:cxn ang="0">
                      <a:pos x="8" y="0"/>
                    </a:cxn>
                    <a:cxn ang="0">
                      <a:pos x="10" y="4"/>
                    </a:cxn>
                    <a:cxn ang="0">
                      <a:pos x="14" y="12"/>
                    </a:cxn>
                    <a:cxn ang="0">
                      <a:pos x="19" y="27"/>
                    </a:cxn>
                    <a:cxn ang="0">
                      <a:pos x="21" y="42"/>
                    </a:cxn>
                    <a:cxn ang="0">
                      <a:pos x="0" y="38"/>
                    </a:cxn>
                    <a:cxn ang="0">
                      <a:pos x="0" y="35"/>
                    </a:cxn>
                    <a:cxn ang="0">
                      <a:pos x="0" y="25"/>
                    </a:cxn>
                    <a:cxn ang="0">
                      <a:pos x="2" y="12"/>
                    </a:cxn>
                    <a:cxn ang="0">
                      <a:pos x="8" y="0"/>
                    </a:cxn>
                  </a:cxnLst>
                  <a:rect l="0" t="0" r="r" b="b"/>
                  <a:pathLst>
                    <a:path w="21" h="42">
                      <a:moveTo>
                        <a:pt x="8" y="0"/>
                      </a:moveTo>
                      <a:lnTo>
                        <a:pt x="10" y="4"/>
                      </a:lnTo>
                      <a:lnTo>
                        <a:pt x="14" y="12"/>
                      </a:lnTo>
                      <a:lnTo>
                        <a:pt x="19" y="27"/>
                      </a:lnTo>
                      <a:lnTo>
                        <a:pt x="21" y="42"/>
                      </a:lnTo>
                      <a:lnTo>
                        <a:pt x="0" y="38"/>
                      </a:lnTo>
                      <a:lnTo>
                        <a:pt x="0" y="35"/>
                      </a:lnTo>
                      <a:lnTo>
                        <a:pt x="0" y="25"/>
                      </a:lnTo>
                      <a:lnTo>
                        <a:pt x="2" y="12"/>
                      </a:lnTo>
                      <a:lnTo>
                        <a:pt x="8" y="0"/>
                      </a:lnTo>
                      <a:close/>
                    </a:path>
                  </a:pathLst>
                </a:custGeom>
                <a:solidFill>
                  <a:srgbClr val="21BA00"/>
                </a:solidFill>
                <a:ln w="9525">
                  <a:noFill/>
                  <a:round/>
                  <a:headEnd/>
                  <a:tailEnd/>
                </a:ln>
              </p:spPr>
              <p:txBody>
                <a:bodyPr/>
                <a:lstStyle/>
                <a:p>
                  <a:endParaRPr lang="de-DE"/>
                </a:p>
              </p:txBody>
            </p:sp>
            <p:sp>
              <p:nvSpPr>
                <p:cNvPr id="16752" name="Freeform 368"/>
                <p:cNvSpPr>
                  <a:spLocks/>
                </p:cNvSpPr>
                <p:nvPr/>
              </p:nvSpPr>
              <p:spPr bwMode="auto">
                <a:xfrm>
                  <a:off x="84" y="3626"/>
                  <a:ext cx="16" cy="27"/>
                </a:xfrm>
                <a:custGeom>
                  <a:avLst/>
                  <a:gdLst/>
                  <a:ahLst/>
                  <a:cxnLst>
                    <a:cxn ang="0">
                      <a:pos x="0" y="0"/>
                    </a:cxn>
                    <a:cxn ang="0">
                      <a:pos x="26" y="9"/>
                    </a:cxn>
                    <a:cxn ang="0">
                      <a:pos x="32" y="53"/>
                    </a:cxn>
                    <a:cxn ang="0">
                      <a:pos x="32" y="53"/>
                    </a:cxn>
                    <a:cxn ang="0">
                      <a:pos x="28" y="51"/>
                    </a:cxn>
                    <a:cxn ang="0">
                      <a:pos x="26" y="49"/>
                    </a:cxn>
                    <a:cxn ang="0">
                      <a:pos x="20" y="44"/>
                    </a:cxn>
                    <a:cxn ang="0">
                      <a:pos x="17" y="38"/>
                    </a:cxn>
                    <a:cxn ang="0">
                      <a:pos x="11" y="28"/>
                    </a:cxn>
                    <a:cxn ang="0">
                      <a:pos x="5" y="15"/>
                    </a:cxn>
                    <a:cxn ang="0">
                      <a:pos x="0" y="0"/>
                    </a:cxn>
                  </a:cxnLst>
                  <a:rect l="0" t="0" r="r" b="b"/>
                  <a:pathLst>
                    <a:path w="32" h="53">
                      <a:moveTo>
                        <a:pt x="0" y="0"/>
                      </a:moveTo>
                      <a:lnTo>
                        <a:pt x="26" y="9"/>
                      </a:lnTo>
                      <a:lnTo>
                        <a:pt x="32" y="53"/>
                      </a:lnTo>
                      <a:lnTo>
                        <a:pt x="32" y="53"/>
                      </a:lnTo>
                      <a:lnTo>
                        <a:pt x="28" y="51"/>
                      </a:lnTo>
                      <a:lnTo>
                        <a:pt x="26" y="49"/>
                      </a:lnTo>
                      <a:lnTo>
                        <a:pt x="20" y="44"/>
                      </a:lnTo>
                      <a:lnTo>
                        <a:pt x="17" y="38"/>
                      </a:lnTo>
                      <a:lnTo>
                        <a:pt x="11" y="28"/>
                      </a:lnTo>
                      <a:lnTo>
                        <a:pt x="5" y="15"/>
                      </a:lnTo>
                      <a:lnTo>
                        <a:pt x="0" y="0"/>
                      </a:lnTo>
                      <a:close/>
                    </a:path>
                  </a:pathLst>
                </a:custGeom>
                <a:solidFill>
                  <a:srgbClr val="21BA00"/>
                </a:solidFill>
                <a:ln w="9525">
                  <a:noFill/>
                  <a:round/>
                  <a:headEnd/>
                  <a:tailEnd/>
                </a:ln>
              </p:spPr>
              <p:txBody>
                <a:bodyPr/>
                <a:lstStyle/>
                <a:p>
                  <a:endParaRPr lang="de-DE"/>
                </a:p>
              </p:txBody>
            </p:sp>
            <p:sp>
              <p:nvSpPr>
                <p:cNvPr id="16753" name="Freeform 369"/>
                <p:cNvSpPr>
                  <a:spLocks/>
                </p:cNvSpPr>
                <p:nvPr/>
              </p:nvSpPr>
              <p:spPr bwMode="auto">
                <a:xfrm>
                  <a:off x="108" y="3621"/>
                  <a:ext cx="15" cy="33"/>
                </a:xfrm>
                <a:custGeom>
                  <a:avLst/>
                  <a:gdLst/>
                  <a:ahLst/>
                  <a:cxnLst>
                    <a:cxn ang="0">
                      <a:pos x="0" y="67"/>
                    </a:cxn>
                    <a:cxn ang="0">
                      <a:pos x="0" y="19"/>
                    </a:cxn>
                    <a:cxn ang="0">
                      <a:pos x="31" y="0"/>
                    </a:cxn>
                    <a:cxn ang="0">
                      <a:pos x="29" y="4"/>
                    </a:cxn>
                    <a:cxn ang="0">
                      <a:pos x="25" y="10"/>
                    </a:cxn>
                    <a:cxn ang="0">
                      <a:pos x="21" y="17"/>
                    </a:cxn>
                    <a:cxn ang="0">
                      <a:pos x="15" y="27"/>
                    </a:cxn>
                    <a:cxn ang="0">
                      <a:pos x="10" y="38"/>
                    </a:cxn>
                    <a:cxn ang="0">
                      <a:pos x="4" y="50"/>
                    </a:cxn>
                    <a:cxn ang="0">
                      <a:pos x="2" y="59"/>
                    </a:cxn>
                    <a:cxn ang="0">
                      <a:pos x="0" y="67"/>
                    </a:cxn>
                  </a:cxnLst>
                  <a:rect l="0" t="0" r="r" b="b"/>
                  <a:pathLst>
                    <a:path w="31" h="67">
                      <a:moveTo>
                        <a:pt x="0" y="67"/>
                      </a:moveTo>
                      <a:lnTo>
                        <a:pt x="0" y="19"/>
                      </a:lnTo>
                      <a:lnTo>
                        <a:pt x="31" y="0"/>
                      </a:lnTo>
                      <a:lnTo>
                        <a:pt x="29" y="4"/>
                      </a:lnTo>
                      <a:lnTo>
                        <a:pt x="25" y="10"/>
                      </a:lnTo>
                      <a:lnTo>
                        <a:pt x="21" y="17"/>
                      </a:lnTo>
                      <a:lnTo>
                        <a:pt x="15" y="27"/>
                      </a:lnTo>
                      <a:lnTo>
                        <a:pt x="10" y="38"/>
                      </a:lnTo>
                      <a:lnTo>
                        <a:pt x="4" y="50"/>
                      </a:lnTo>
                      <a:lnTo>
                        <a:pt x="2" y="59"/>
                      </a:lnTo>
                      <a:lnTo>
                        <a:pt x="0" y="67"/>
                      </a:lnTo>
                      <a:close/>
                    </a:path>
                  </a:pathLst>
                </a:custGeom>
                <a:solidFill>
                  <a:srgbClr val="21BA00"/>
                </a:solidFill>
                <a:ln w="9525">
                  <a:noFill/>
                  <a:round/>
                  <a:headEnd/>
                  <a:tailEnd/>
                </a:ln>
              </p:spPr>
              <p:txBody>
                <a:bodyPr/>
                <a:lstStyle/>
                <a:p>
                  <a:endParaRPr lang="de-DE"/>
                </a:p>
              </p:txBody>
            </p:sp>
            <p:sp>
              <p:nvSpPr>
                <p:cNvPr id="16754" name="Freeform 370"/>
                <p:cNvSpPr>
                  <a:spLocks/>
                </p:cNvSpPr>
                <p:nvPr/>
              </p:nvSpPr>
              <p:spPr bwMode="auto">
                <a:xfrm>
                  <a:off x="100" y="3605"/>
                  <a:ext cx="15" cy="19"/>
                </a:xfrm>
                <a:custGeom>
                  <a:avLst/>
                  <a:gdLst/>
                  <a:ahLst/>
                  <a:cxnLst>
                    <a:cxn ang="0">
                      <a:pos x="11" y="38"/>
                    </a:cxn>
                    <a:cxn ang="0">
                      <a:pos x="0" y="0"/>
                    </a:cxn>
                    <a:cxn ang="0">
                      <a:pos x="2" y="0"/>
                    </a:cxn>
                    <a:cxn ang="0">
                      <a:pos x="4" y="2"/>
                    </a:cxn>
                    <a:cxn ang="0">
                      <a:pos x="8" y="6"/>
                    </a:cxn>
                    <a:cxn ang="0">
                      <a:pos x="13" y="9"/>
                    </a:cxn>
                    <a:cxn ang="0">
                      <a:pos x="19" y="13"/>
                    </a:cxn>
                    <a:cxn ang="0">
                      <a:pos x="23" y="17"/>
                    </a:cxn>
                    <a:cxn ang="0">
                      <a:pos x="27" y="21"/>
                    </a:cxn>
                    <a:cxn ang="0">
                      <a:pos x="31" y="23"/>
                    </a:cxn>
                    <a:cxn ang="0">
                      <a:pos x="11" y="38"/>
                    </a:cxn>
                  </a:cxnLst>
                  <a:rect l="0" t="0" r="r" b="b"/>
                  <a:pathLst>
                    <a:path w="31" h="38">
                      <a:moveTo>
                        <a:pt x="11" y="38"/>
                      </a:moveTo>
                      <a:lnTo>
                        <a:pt x="0" y="0"/>
                      </a:lnTo>
                      <a:lnTo>
                        <a:pt x="2" y="0"/>
                      </a:lnTo>
                      <a:lnTo>
                        <a:pt x="4" y="2"/>
                      </a:lnTo>
                      <a:lnTo>
                        <a:pt x="8" y="6"/>
                      </a:lnTo>
                      <a:lnTo>
                        <a:pt x="13" y="9"/>
                      </a:lnTo>
                      <a:lnTo>
                        <a:pt x="19" y="13"/>
                      </a:lnTo>
                      <a:lnTo>
                        <a:pt x="23" y="17"/>
                      </a:lnTo>
                      <a:lnTo>
                        <a:pt x="27" y="21"/>
                      </a:lnTo>
                      <a:lnTo>
                        <a:pt x="31" y="23"/>
                      </a:lnTo>
                      <a:lnTo>
                        <a:pt x="11" y="38"/>
                      </a:lnTo>
                      <a:close/>
                    </a:path>
                  </a:pathLst>
                </a:custGeom>
                <a:solidFill>
                  <a:srgbClr val="21BA00"/>
                </a:solidFill>
                <a:ln w="9525">
                  <a:noFill/>
                  <a:round/>
                  <a:headEnd/>
                  <a:tailEnd/>
                </a:ln>
              </p:spPr>
              <p:txBody>
                <a:bodyPr/>
                <a:lstStyle/>
                <a:p>
                  <a:endParaRPr lang="de-DE"/>
                </a:p>
              </p:txBody>
            </p:sp>
            <p:sp>
              <p:nvSpPr>
                <p:cNvPr id="16755" name="Freeform 371"/>
                <p:cNvSpPr>
                  <a:spLocks/>
                </p:cNvSpPr>
                <p:nvPr/>
              </p:nvSpPr>
              <p:spPr bwMode="auto">
                <a:xfrm>
                  <a:off x="-11" y="3550"/>
                  <a:ext cx="17" cy="13"/>
                </a:xfrm>
                <a:custGeom>
                  <a:avLst/>
                  <a:gdLst/>
                  <a:ahLst/>
                  <a:cxnLst>
                    <a:cxn ang="0">
                      <a:pos x="34" y="23"/>
                    </a:cxn>
                    <a:cxn ang="0">
                      <a:pos x="34" y="23"/>
                    </a:cxn>
                    <a:cxn ang="0">
                      <a:pos x="32" y="21"/>
                    </a:cxn>
                    <a:cxn ang="0">
                      <a:pos x="29" y="18"/>
                    </a:cxn>
                    <a:cxn ang="0">
                      <a:pos x="25" y="14"/>
                    </a:cxn>
                    <a:cxn ang="0">
                      <a:pos x="21" y="10"/>
                    </a:cxn>
                    <a:cxn ang="0">
                      <a:pos x="15" y="6"/>
                    </a:cxn>
                    <a:cxn ang="0">
                      <a:pos x="9" y="2"/>
                    </a:cxn>
                    <a:cxn ang="0">
                      <a:pos x="4" y="0"/>
                    </a:cxn>
                    <a:cxn ang="0">
                      <a:pos x="2" y="2"/>
                    </a:cxn>
                    <a:cxn ang="0">
                      <a:pos x="0" y="10"/>
                    </a:cxn>
                    <a:cxn ang="0">
                      <a:pos x="0" y="18"/>
                    </a:cxn>
                    <a:cxn ang="0">
                      <a:pos x="2" y="27"/>
                    </a:cxn>
                    <a:cxn ang="0">
                      <a:pos x="34" y="23"/>
                    </a:cxn>
                  </a:cxnLst>
                  <a:rect l="0" t="0" r="r" b="b"/>
                  <a:pathLst>
                    <a:path w="34" h="27">
                      <a:moveTo>
                        <a:pt x="34" y="23"/>
                      </a:moveTo>
                      <a:lnTo>
                        <a:pt x="34" y="23"/>
                      </a:lnTo>
                      <a:lnTo>
                        <a:pt x="32" y="21"/>
                      </a:lnTo>
                      <a:lnTo>
                        <a:pt x="29" y="18"/>
                      </a:lnTo>
                      <a:lnTo>
                        <a:pt x="25" y="14"/>
                      </a:lnTo>
                      <a:lnTo>
                        <a:pt x="21" y="10"/>
                      </a:lnTo>
                      <a:lnTo>
                        <a:pt x="15" y="6"/>
                      </a:lnTo>
                      <a:lnTo>
                        <a:pt x="9" y="2"/>
                      </a:lnTo>
                      <a:lnTo>
                        <a:pt x="4" y="0"/>
                      </a:lnTo>
                      <a:lnTo>
                        <a:pt x="2" y="2"/>
                      </a:lnTo>
                      <a:lnTo>
                        <a:pt x="0" y="10"/>
                      </a:lnTo>
                      <a:lnTo>
                        <a:pt x="0" y="18"/>
                      </a:lnTo>
                      <a:lnTo>
                        <a:pt x="2" y="27"/>
                      </a:lnTo>
                      <a:lnTo>
                        <a:pt x="34" y="23"/>
                      </a:lnTo>
                      <a:close/>
                    </a:path>
                  </a:pathLst>
                </a:custGeom>
                <a:solidFill>
                  <a:srgbClr val="59FF00"/>
                </a:solidFill>
                <a:ln w="9525">
                  <a:noFill/>
                  <a:round/>
                  <a:headEnd/>
                  <a:tailEnd/>
                </a:ln>
              </p:spPr>
              <p:txBody>
                <a:bodyPr/>
                <a:lstStyle/>
                <a:p>
                  <a:endParaRPr lang="de-DE"/>
                </a:p>
              </p:txBody>
            </p:sp>
            <p:sp>
              <p:nvSpPr>
                <p:cNvPr id="16756" name="Freeform 372"/>
                <p:cNvSpPr>
                  <a:spLocks/>
                </p:cNvSpPr>
                <p:nvPr/>
              </p:nvSpPr>
              <p:spPr bwMode="auto">
                <a:xfrm>
                  <a:off x="85" y="3429"/>
                  <a:ext cx="277" cy="187"/>
                </a:xfrm>
                <a:custGeom>
                  <a:avLst/>
                  <a:gdLst/>
                  <a:ahLst/>
                  <a:cxnLst>
                    <a:cxn ang="0">
                      <a:pos x="258" y="365"/>
                    </a:cxn>
                    <a:cxn ang="0">
                      <a:pos x="279" y="373"/>
                    </a:cxn>
                    <a:cxn ang="0">
                      <a:pos x="309" y="375"/>
                    </a:cxn>
                    <a:cxn ang="0">
                      <a:pos x="328" y="373"/>
                    </a:cxn>
                    <a:cxn ang="0">
                      <a:pos x="370" y="363"/>
                    </a:cxn>
                    <a:cxn ang="0">
                      <a:pos x="404" y="348"/>
                    </a:cxn>
                    <a:cxn ang="0">
                      <a:pos x="431" y="327"/>
                    </a:cxn>
                    <a:cxn ang="0">
                      <a:pos x="471" y="287"/>
                    </a:cxn>
                    <a:cxn ang="0">
                      <a:pos x="551" y="121"/>
                    </a:cxn>
                    <a:cxn ang="0">
                      <a:pos x="517" y="123"/>
                    </a:cxn>
                    <a:cxn ang="0">
                      <a:pos x="465" y="131"/>
                    </a:cxn>
                    <a:cxn ang="0">
                      <a:pos x="441" y="139"/>
                    </a:cxn>
                    <a:cxn ang="0">
                      <a:pos x="406" y="150"/>
                    </a:cxn>
                    <a:cxn ang="0">
                      <a:pos x="368" y="173"/>
                    </a:cxn>
                    <a:cxn ang="0">
                      <a:pos x="357" y="182"/>
                    </a:cxn>
                    <a:cxn ang="0">
                      <a:pos x="338" y="201"/>
                    </a:cxn>
                    <a:cxn ang="0">
                      <a:pos x="326" y="203"/>
                    </a:cxn>
                    <a:cxn ang="0">
                      <a:pos x="315" y="123"/>
                    </a:cxn>
                    <a:cxn ang="0">
                      <a:pos x="309" y="97"/>
                    </a:cxn>
                    <a:cxn ang="0">
                      <a:pos x="284" y="40"/>
                    </a:cxn>
                    <a:cxn ang="0">
                      <a:pos x="258" y="0"/>
                    </a:cxn>
                    <a:cxn ang="0">
                      <a:pos x="241" y="15"/>
                    </a:cxn>
                    <a:cxn ang="0">
                      <a:pos x="220" y="47"/>
                    </a:cxn>
                    <a:cxn ang="0">
                      <a:pos x="210" y="72"/>
                    </a:cxn>
                    <a:cxn ang="0">
                      <a:pos x="195" y="114"/>
                    </a:cxn>
                    <a:cxn ang="0">
                      <a:pos x="183" y="158"/>
                    </a:cxn>
                    <a:cxn ang="0">
                      <a:pos x="178" y="188"/>
                    </a:cxn>
                    <a:cxn ang="0">
                      <a:pos x="170" y="203"/>
                    </a:cxn>
                    <a:cxn ang="0">
                      <a:pos x="159" y="182"/>
                    </a:cxn>
                    <a:cxn ang="0">
                      <a:pos x="141" y="156"/>
                    </a:cxn>
                    <a:cxn ang="0">
                      <a:pos x="128" y="142"/>
                    </a:cxn>
                    <a:cxn ang="0">
                      <a:pos x="100" y="118"/>
                    </a:cxn>
                    <a:cxn ang="0">
                      <a:pos x="65" y="99"/>
                    </a:cxn>
                    <a:cxn ang="0">
                      <a:pos x="0" y="161"/>
                    </a:cxn>
                    <a:cxn ang="0">
                      <a:pos x="4" y="198"/>
                    </a:cxn>
                    <a:cxn ang="0">
                      <a:pos x="18" y="251"/>
                    </a:cxn>
                    <a:cxn ang="0">
                      <a:pos x="31" y="278"/>
                    </a:cxn>
                    <a:cxn ang="0">
                      <a:pos x="63" y="318"/>
                    </a:cxn>
                    <a:cxn ang="0">
                      <a:pos x="111" y="358"/>
                    </a:cxn>
                    <a:cxn ang="0">
                      <a:pos x="119" y="358"/>
                    </a:cxn>
                    <a:cxn ang="0">
                      <a:pos x="134" y="361"/>
                    </a:cxn>
                    <a:cxn ang="0">
                      <a:pos x="157" y="363"/>
                    </a:cxn>
                    <a:cxn ang="0">
                      <a:pos x="183" y="365"/>
                    </a:cxn>
                    <a:cxn ang="0">
                      <a:pos x="212" y="363"/>
                    </a:cxn>
                    <a:cxn ang="0">
                      <a:pos x="223" y="361"/>
                    </a:cxn>
                    <a:cxn ang="0">
                      <a:pos x="235" y="359"/>
                    </a:cxn>
                    <a:cxn ang="0">
                      <a:pos x="252" y="363"/>
                    </a:cxn>
                  </a:cxnLst>
                  <a:rect l="0" t="0" r="r" b="b"/>
                  <a:pathLst>
                    <a:path w="553" h="375">
                      <a:moveTo>
                        <a:pt x="252" y="363"/>
                      </a:moveTo>
                      <a:lnTo>
                        <a:pt x="254" y="365"/>
                      </a:lnTo>
                      <a:lnTo>
                        <a:pt x="258" y="365"/>
                      </a:lnTo>
                      <a:lnTo>
                        <a:pt x="263" y="369"/>
                      </a:lnTo>
                      <a:lnTo>
                        <a:pt x="271" y="371"/>
                      </a:lnTo>
                      <a:lnTo>
                        <a:pt x="279" y="373"/>
                      </a:lnTo>
                      <a:lnTo>
                        <a:pt x="288" y="375"/>
                      </a:lnTo>
                      <a:lnTo>
                        <a:pt x="300" y="375"/>
                      </a:lnTo>
                      <a:lnTo>
                        <a:pt x="309" y="375"/>
                      </a:lnTo>
                      <a:lnTo>
                        <a:pt x="311" y="375"/>
                      </a:lnTo>
                      <a:lnTo>
                        <a:pt x="319" y="375"/>
                      </a:lnTo>
                      <a:lnTo>
                        <a:pt x="328" y="373"/>
                      </a:lnTo>
                      <a:lnTo>
                        <a:pt x="340" y="371"/>
                      </a:lnTo>
                      <a:lnTo>
                        <a:pt x="355" y="367"/>
                      </a:lnTo>
                      <a:lnTo>
                        <a:pt x="370" y="363"/>
                      </a:lnTo>
                      <a:lnTo>
                        <a:pt x="387" y="358"/>
                      </a:lnTo>
                      <a:lnTo>
                        <a:pt x="403" y="350"/>
                      </a:lnTo>
                      <a:lnTo>
                        <a:pt x="404" y="348"/>
                      </a:lnTo>
                      <a:lnTo>
                        <a:pt x="412" y="344"/>
                      </a:lnTo>
                      <a:lnTo>
                        <a:pt x="420" y="337"/>
                      </a:lnTo>
                      <a:lnTo>
                        <a:pt x="431" y="327"/>
                      </a:lnTo>
                      <a:lnTo>
                        <a:pt x="443" y="316"/>
                      </a:lnTo>
                      <a:lnTo>
                        <a:pt x="458" y="302"/>
                      </a:lnTo>
                      <a:lnTo>
                        <a:pt x="471" y="287"/>
                      </a:lnTo>
                      <a:lnTo>
                        <a:pt x="484" y="268"/>
                      </a:lnTo>
                      <a:lnTo>
                        <a:pt x="553" y="121"/>
                      </a:lnTo>
                      <a:lnTo>
                        <a:pt x="551" y="121"/>
                      </a:lnTo>
                      <a:lnTo>
                        <a:pt x="544" y="121"/>
                      </a:lnTo>
                      <a:lnTo>
                        <a:pt x="532" y="123"/>
                      </a:lnTo>
                      <a:lnTo>
                        <a:pt x="517" y="123"/>
                      </a:lnTo>
                      <a:lnTo>
                        <a:pt x="500" y="125"/>
                      </a:lnTo>
                      <a:lnTo>
                        <a:pt x="483" y="129"/>
                      </a:lnTo>
                      <a:lnTo>
                        <a:pt x="465" y="131"/>
                      </a:lnTo>
                      <a:lnTo>
                        <a:pt x="448" y="137"/>
                      </a:lnTo>
                      <a:lnTo>
                        <a:pt x="446" y="137"/>
                      </a:lnTo>
                      <a:lnTo>
                        <a:pt x="441" y="139"/>
                      </a:lnTo>
                      <a:lnTo>
                        <a:pt x="431" y="140"/>
                      </a:lnTo>
                      <a:lnTo>
                        <a:pt x="420" y="146"/>
                      </a:lnTo>
                      <a:lnTo>
                        <a:pt x="406" y="150"/>
                      </a:lnTo>
                      <a:lnTo>
                        <a:pt x="393" y="158"/>
                      </a:lnTo>
                      <a:lnTo>
                        <a:pt x="380" y="165"/>
                      </a:lnTo>
                      <a:lnTo>
                        <a:pt x="368" y="173"/>
                      </a:lnTo>
                      <a:lnTo>
                        <a:pt x="366" y="175"/>
                      </a:lnTo>
                      <a:lnTo>
                        <a:pt x="363" y="179"/>
                      </a:lnTo>
                      <a:lnTo>
                        <a:pt x="357" y="182"/>
                      </a:lnTo>
                      <a:lnTo>
                        <a:pt x="351" y="188"/>
                      </a:lnTo>
                      <a:lnTo>
                        <a:pt x="343" y="194"/>
                      </a:lnTo>
                      <a:lnTo>
                        <a:pt x="338" y="201"/>
                      </a:lnTo>
                      <a:lnTo>
                        <a:pt x="332" y="207"/>
                      </a:lnTo>
                      <a:lnTo>
                        <a:pt x="328" y="211"/>
                      </a:lnTo>
                      <a:lnTo>
                        <a:pt x="326" y="203"/>
                      </a:lnTo>
                      <a:lnTo>
                        <a:pt x="324" y="182"/>
                      </a:lnTo>
                      <a:lnTo>
                        <a:pt x="321" y="156"/>
                      </a:lnTo>
                      <a:lnTo>
                        <a:pt x="315" y="123"/>
                      </a:lnTo>
                      <a:lnTo>
                        <a:pt x="313" y="120"/>
                      </a:lnTo>
                      <a:lnTo>
                        <a:pt x="311" y="110"/>
                      </a:lnTo>
                      <a:lnTo>
                        <a:pt x="309" y="97"/>
                      </a:lnTo>
                      <a:lnTo>
                        <a:pt x="303" y="80"/>
                      </a:lnTo>
                      <a:lnTo>
                        <a:pt x="294" y="61"/>
                      </a:lnTo>
                      <a:lnTo>
                        <a:pt x="284" y="40"/>
                      </a:lnTo>
                      <a:lnTo>
                        <a:pt x="273" y="19"/>
                      </a:lnTo>
                      <a:lnTo>
                        <a:pt x="258" y="0"/>
                      </a:lnTo>
                      <a:lnTo>
                        <a:pt x="258" y="0"/>
                      </a:lnTo>
                      <a:lnTo>
                        <a:pt x="252" y="3"/>
                      </a:lnTo>
                      <a:lnTo>
                        <a:pt x="248" y="9"/>
                      </a:lnTo>
                      <a:lnTo>
                        <a:pt x="241" y="15"/>
                      </a:lnTo>
                      <a:lnTo>
                        <a:pt x="233" y="24"/>
                      </a:lnTo>
                      <a:lnTo>
                        <a:pt x="225" y="36"/>
                      </a:lnTo>
                      <a:lnTo>
                        <a:pt x="220" y="47"/>
                      </a:lnTo>
                      <a:lnTo>
                        <a:pt x="214" y="61"/>
                      </a:lnTo>
                      <a:lnTo>
                        <a:pt x="212" y="64"/>
                      </a:lnTo>
                      <a:lnTo>
                        <a:pt x="210" y="72"/>
                      </a:lnTo>
                      <a:lnTo>
                        <a:pt x="204" y="83"/>
                      </a:lnTo>
                      <a:lnTo>
                        <a:pt x="201" y="99"/>
                      </a:lnTo>
                      <a:lnTo>
                        <a:pt x="195" y="114"/>
                      </a:lnTo>
                      <a:lnTo>
                        <a:pt x="189" y="129"/>
                      </a:lnTo>
                      <a:lnTo>
                        <a:pt x="185" y="144"/>
                      </a:lnTo>
                      <a:lnTo>
                        <a:pt x="183" y="158"/>
                      </a:lnTo>
                      <a:lnTo>
                        <a:pt x="181" y="161"/>
                      </a:lnTo>
                      <a:lnTo>
                        <a:pt x="180" y="173"/>
                      </a:lnTo>
                      <a:lnTo>
                        <a:pt x="178" y="188"/>
                      </a:lnTo>
                      <a:lnTo>
                        <a:pt x="176" y="201"/>
                      </a:lnTo>
                      <a:lnTo>
                        <a:pt x="170" y="207"/>
                      </a:lnTo>
                      <a:lnTo>
                        <a:pt x="170" y="203"/>
                      </a:lnTo>
                      <a:lnTo>
                        <a:pt x="166" y="200"/>
                      </a:lnTo>
                      <a:lnTo>
                        <a:pt x="162" y="192"/>
                      </a:lnTo>
                      <a:lnTo>
                        <a:pt x="159" y="182"/>
                      </a:lnTo>
                      <a:lnTo>
                        <a:pt x="153" y="173"/>
                      </a:lnTo>
                      <a:lnTo>
                        <a:pt x="147" y="163"/>
                      </a:lnTo>
                      <a:lnTo>
                        <a:pt x="141" y="156"/>
                      </a:lnTo>
                      <a:lnTo>
                        <a:pt x="136" y="148"/>
                      </a:lnTo>
                      <a:lnTo>
                        <a:pt x="134" y="146"/>
                      </a:lnTo>
                      <a:lnTo>
                        <a:pt x="128" y="142"/>
                      </a:lnTo>
                      <a:lnTo>
                        <a:pt x="120" y="135"/>
                      </a:lnTo>
                      <a:lnTo>
                        <a:pt x="111" y="127"/>
                      </a:lnTo>
                      <a:lnTo>
                        <a:pt x="100" y="118"/>
                      </a:lnTo>
                      <a:lnTo>
                        <a:pt x="88" y="110"/>
                      </a:lnTo>
                      <a:lnTo>
                        <a:pt x="77" y="102"/>
                      </a:lnTo>
                      <a:lnTo>
                        <a:pt x="65" y="99"/>
                      </a:lnTo>
                      <a:lnTo>
                        <a:pt x="6" y="85"/>
                      </a:lnTo>
                      <a:lnTo>
                        <a:pt x="0" y="160"/>
                      </a:lnTo>
                      <a:lnTo>
                        <a:pt x="0" y="161"/>
                      </a:lnTo>
                      <a:lnTo>
                        <a:pt x="0" y="171"/>
                      </a:lnTo>
                      <a:lnTo>
                        <a:pt x="2" y="182"/>
                      </a:lnTo>
                      <a:lnTo>
                        <a:pt x="4" y="198"/>
                      </a:lnTo>
                      <a:lnTo>
                        <a:pt x="8" y="215"/>
                      </a:lnTo>
                      <a:lnTo>
                        <a:pt x="12" y="234"/>
                      </a:lnTo>
                      <a:lnTo>
                        <a:pt x="18" y="251"/>
                      </a:lnTo>
                      <a:lnTo>
                        <a:pt x="25" y="268"/>
                      </a:lnTo>
                      <a:lnTo>
                        <a:pt x="27" y="270"/>
                      </a:lnTo>
                      <a:lnTo>
                        <a:pt x="31" y="278"/>
                      </a:lnTo>
                      <a:lnTo>
                        <a:pt x="40" y="289"/>
                      </a:lnTo>
                      <a:lnTo>
                        <a:pt x="50" y="302"/>
                      </a:lnTo>
                      <a:lnTo>
                        <a:pt x="63" y="318"/>
                      </a:lnTo>
                      <a:lnTo>
                        <a:pt x="79" y="333"/>
                      </a:lnTo>
                      <a:lnTo>
                        <a:pt x="96" y="346"/>
                      </a:lnTo>
                      <a:lnTo>
                        <a:pt x="111" y="358"/>
                      </a:lnTo>
                      <a:lnTo>
                        <a:pt x="113" y="358"/>
                      </a:lnTo>
                      <a:lnTo>
                        <a:pt x="115" y="358"/>
                      </a:lnTo>
                      <a:lnTo>
                        <a:pt x="119" y="358"/>
                      </a:lnTo>
                      <a:lnTo>
                        <a:pt x="122" y="359"/>
                      </a:lnTo>
                      <a:lnTo>
                        <a:pt x="128" y="359"/>
                      </a:lnTo>
                      <a:lnTo>
                        <a:pt x="134" y="361"/>
                      </a:lnTo>
                      <a:lnTo>
                        <a:pt x="141" y="361"/>
                      </a:lnTo>
                      <a:lnTo>
                        <a:pt x="149" y="363"/>
                      </a:lnTo>
                      <a:lnTo>
                        <a:pt x="157" y="363"/>
                      </a:lnTo>
                      <a:lnTo>
                        <a:pt x="166" y="365"/>
                      </a:lnTo>
                      <a:lnTo>
                        <a:pt x="176" y="365"/>
                      </a:lnTo>
                      <a:lnTo>
                        <a:pt x="183" y="365"/>
                      </a:lnTo>
                      <a:lnTo>
                        <a:pt x="193" y="365"/>
                      </a:lnTo>
                      <a:lnTo>
                        <a:pt x="202" y="365"/>
                      </a:lnTo>
                      <a:lnTo>
                        <a:pt x="212" y="363"/>
                      </a:lnTo>
                      <a:lnTo>
                        <a:pt x="220" y="361"/>
                      </a:lnTo>
                      <a:lnTo>
                        <a:pt x="221" y="361"/>
                      </a:lnTo>
                      <a:lnTo>
                        <a:pt x="223" y="361"/>
                      </a:lnTo>
                      <a:lnTo>
                        <a:pt x="225" y="359"/>
                      </a:lnTo>
                      <a:lnTo>
                        <a:pt x="229" y="359"/>
                      </a:lnTo>
                      <a:lnTo>
                        <a:pt x="235" y="359"/>
                      </a:lnTo>
                      <a:lnTo>
                        <a:pt x="241" y="359"/>
                      </a:lnTo>
                      <a:lnTo>
                        <a:pt x="246" y="361"/>
                      </a:lnTo>
                      <a:lnTo>
                        <a:pt x="252" y="363"/>
                      </a:lnTo>
                      <a:close/>
                    </a:path>
                  </a:pathLst>
                </a:custGeom>
                <a:solidFill>
                  <a:srgbClr val="000000"/>
                </a:solidFill>
                <a:ln w="9525">
                  <a:noFill/>
                  <a:round/>
                  <a:headEnd/>
                  <a:tailEnd/>
                </a:ln>
              </p:spPr>
              <p:txBody>
                <a:bodyPr/>
                <a:lstStyle/>
                <a:p>
                  <a:endParaRPr lang="de-DE"/>
                </a:p>
              </p:txBody>
            </p:sp>
            <p:sp>
              <p:nvSpPr>
                <p:cNvPr id="16757" name="Freeform 373"/>
                <p:cNvSpPr>
                  <a:spLocks/>
                </p:cNvSpPr>
                <p:nvPr/>
              </p:nvSpPr>
              <p:spPr bwMode="auto">
                <a:xfrm>
                  <a:off x="106" y="3403"/>
                  <a:ext cx="66" cy="90"/>
                </a:xfrm>
                <a:custGeom>
                  <a:avLst/>
                  <a:gdLst/>
                  <a:ahLst/>
                  <a:cxnLst>
                    <a:cxn ang="0">
                      <a:pos x="132" y="179"/>
                    </a:cxn>
                    <a:cxn ang="0">
                      <a:pos x="130" y="113"/>
                    </a:cxn>
                    <a:cxn ang="0">
                      <a:pos x="130" y="111"/>
                    </a:cxn>
                    <a:cxn ang="0">
                      <a:pos x="130" y="105"/>
                    </a:cxn>
                    <a:cxn ang="0">
                      <a:pos x="128" y="97"/>
                    </a:cxn>
                    <a:cxn ang="0">
                      <a:pos x="126" y="86"/>
                    </a:cxn>
                    <a:cxn ang="0">
                      <a:pos x="124" y="74"/>
                    </a:cxn>
                    <a:cxn ang="0">
                      <a:pos x="119" y="61"/>
                    </a:cxn>
                    <a:cxn ang="0">
                      <a:pos x="113" y="50"/>
                    </a:cxn>
                    <a:cxn ang="0">
                      <a:pos x="105" y="40"/>
                    </a:cxn>
                    <a:cxn ang="0">
                      <a:pos x="105" y="38"/>
                    </a:cxn>
                    <a:cxn ang="0">
                      <a:pos x="101" y="34"/>
                    </a:cxn>
                    <a:cxn ang="0">
                      <a:pos x="98" y="31"/>
                    </a:cxn>
                    <a:cxn ang="0">
                      <a:pos x="90" y="27"/>
                    </a:cxn>
                    <a:cxn ang="0">
                      <a:pos x="82" y="21"/>
                    </a:cxn>
                    <a:cxn ang="0">
                      <a:pos x="73" y="15"/>
                    </a:cxn>
                    <a:cxn ang="0">
                      <a:pos x="59" y="10"/>
                    </a:cxn>
                    <a:cxn ang="0">
                      <a:pos x="48" y="6"/>
                    </a:cxn>
                    <a:cxn ang="0">
                      <a:pos x="6" y="0"/>
                    </a:cxn>
                    <a:cxn ang="0">
                      <a:pos x="2" y="53"/>
                    </a:cxn>
                    <a:cxn ang="0">
                      <a:pos x="0" y="59"/>
                    </a:cxn>
                    <a:cxn ang="0">
                      <a:pos x="2" y="74"/>
                    </a:cxn>
                    <a:cxn ang="0">
                      <a:pos x="6" y="93"/>
                    </a:cxn>
                    <a:cxn ang="0">
                      <a:pos x="14" y="111"/>
                    </a:cxn>
                    <a:cxn ang="0">
                      <a:pos x="16" y="113"/>
                    </a:cxn>
                    <a:cxn ang="0">
                      <a:pos x="18" y="114"/>
                    </a:cxn>
                    <a:cxn ang="0">
                      <a:pos x="23" y="118"/>
                    </a:cxn>
                    <a:cxn ang="0">
                      <a:pos x="29" y="124"/>
                    </a:cxn>
                    <a:cxn ang="0">
                      <a:pos x="37" y="130"/>
                    </a:cxn>
                    <a:cxn ang="0">
                      <a:pos x="46" y="137"/>
                    </a:cxn>
                    <a:cxn ang="0">
                      <a:pos x="58" y="143"/>
                    </a:cxn>
                    <a:cxn ang="0">
                      <a:pos x="69" y="151"/>
                    </a:cxn>
                    <a:cxn ang="0">
                      <a:pos x="71" y="151"/>
                    </a:cxn>
                    <a:cxn ang="0">
                      <a:pos x="77" y="152"/>
                    </a:cxn>
                    <a:cxn ang="0">
                      <a:pos x="82" y="156"/>
                    </a:cxn>
                    <a:cxn ang="0">
                      <a:pos x="90" y="160"/>
                    </a:cxn>
                    <a:cxn ang="0">
                      <a:pos x="101" y="164"/>
                    </a:cxn>
                    <a:cxn ang="0">
                      <a:pos x="111" y="170"/>
                    </a:cxn>
                    <a:cxn ang="0">
                      <a:pos x="122" y="173"/>
                    </a:cxn>
                    <a:cxn ang="0">
                      <a:pos x="132" y="179"/>
                    </a:cxn>
                  </a:cxnLst>
                  <a:rect l="0" t="0" r="r" b="b"/>
                  <a:pathLst>
                    <a:path w="132" h="179">
                      <a:moveTo>
                        <a:pt x="132" y="179"/>
                      </a:moveTo>
                      <a:lnTo>
                        <a:pt x="130" y="113"/>
                      </a:lnTo>
                      <a:lnTo>
                        <a:pt x="130" y="111"/>
                      </a:lnTo>
                      <a:lnTo>
                        <a:pt x="130" y="105"/>
                      </a:lnTo>
                      <a:lnTo>
                        <a:pt x="128" y="97"/>
                      </a:lnTo>
                      <a:lnTo>
                        <a:pt x="126" y="86"/>
                      </a:lnTo>
                      <a:lnTo>
                        <a:pt x="124" y="74"/>
                      </a:lnTo>
                      <a:lnTo>
                        <a:pt x="119" y="61"/>
                      </a:lnTo>
                      <a:lnTo>
                        <a:pt x="113" y="50"/>
                      </a:lnTo>
                      <a:lnTo>
                        <a:pt x="105" y="40"/>
                      </a:lnTo>
                      <a:lnTo>
                        <a:pt x="105" y="38"/>
                      </a:lnTo>
                      <a:lnTo>
                        <a:pt x="101" y="34"/>
                      </a:lnTo>
                      <a:lnTo>
                        <a:pt x="98" y="31"/>
                      </a:lnTo>
                      <a:lnTo>
                        <a:pt x="90" y="27"/>
                      </a:lnTo>
                      <a:lnTo>
                        <a:pt x="82" y="21"/>
                      </a:lnTo>
                      <a:lnTo>
                        <a:pt x="73" y="15"/>
                      </a:lnTo>
                      <a:lnTo>
                        <a:pt x="59" y="10"/>
                      </a:lnTo>
                      <a:lnTo>
                        <a:pt x="48" y="6"/>
                      </a:lnTo>
                      <a:lnTo>
                        <a:pt x="6" y="0"/>
                      </a:lnTo>
                      <a:lnTo>
                        <a:pt x="2" y="53"/>
                      </a:lnTo>
                      <a:lnTo>
                        <a:pt x="0" y="59"/>
                      </a:lnTo>
                      <a:lnTo>
                        <a:pt x="2" y="74"/>
                      </a:lnTo>
                      <a:lnTo>
                        <a:pt x="6" y="93"/>
                      </a:lnTo>
                      <a:lnTo>
                        <a:pt x="14" y="111"/>
                      </a:lnTo>
                      <a:lnTo>
                        <a:pt x="16" y="113"/>
                      </a:lnTo>
                      <a:lnTo>
                        <a:pt x="18" y="114"/>
                      </a:lnTo>
                      <a:lnTo>
                        <a:pt x="23" y="118"/>
                      </a:lnTo>
                      <a:lnTo>
                        <a:pt x="29" y="124"/>
                      </a:lnTo>
                      <a:lnTo>
                        <a:pt x="37" y="130"/>
                      </a:lnTo>
                      <a:lnTo>
                        <a:pt x="46" y="137"/>
                      </a:lnTo>
                      <a:lnTo>
                        <a:pt x="58" y="143"/>
                      </a:lnTo>
                      <a:lnTo>
                        <a:pt x="69" y="151"/>
                      </a:lnTo>
                      <a:lnTo>
                        <a:pt x="71" y="151"/>
                      </a:lnTo>
                      <a:lnTo>
                        <a:pt x="77" y="152"/>
                      </a:lnTo>
                      <a:lnTo>
                        <a:pt x="82" y="156"/>
                      </a:lnTo>
                      <a:lnTo>
                        <a:pt x="90" y="160"/>
                      </a:lnTo>
                      <a:lnTo>
                        <a:pt x="101" y="164"/>
                      </a:lnTo>
                      <a:lnTo>
                        <a:pt x="111" y="170"/>
                      </a:lnTo>
                      <a:lnTo>
                        <a:pt x="122" y="173"/>
                      </a:lnTo>
                      <a:lnTo>
                        <a:pt x="132" y="179"/>
                      </a:lnTo>
                      <a:close/>
                    </a:path>
                  </a:pathLst>
                </a:custGeom>
                <a:solidFill>
                  <a:srgbClr val="000000"/>
                </a:solidFill>
                <a:ln w="9525">
                  <a:noFill/>
                  <a:round/>
                  <a:headEnd/>
                  <a:tailEnd/>
                </a:ln>
              </p:spPr>
              <p:txBody>
                <a:bodyPr/>
                <a:lstStyle/>
                <a:p>
                  <a:endParaRPr lang="de-DE"/>
                </a:p>
              </p:txBody>
            </p:sp>
            <p:sp>
              <p:nvSpPr>
                <p:cNvPr id="16758" name="Freeform 374"/>
                <p:cNvSpPr>
                  <a:spLocks/>
                </p:cNvSpPr>
                <p:nvPr/>
              </p:nvSpPr>
              <p:spPr bwMode="auto">
                <a:xfrm>
                  <a:off x="251" y="3407"/>
                  <a:ext cx="66" cy="89"/>
                </a:xfrm>
                <a:custGeom>
                  <a:avLst/>
                  <a:gdLst/>
                  <a:ahLst/>
                  <a:cxnLst>
                    <a:cxn ang="0">
                      <a:pos x="2" y="179"/>
                    </a:cxn>
                    <a:cxn ang="0">
                      <a:pos x="4" y="179"/>
                    </a:cxn>
                    <a:cxn ang="0">
                      <a:pos x="10" y="177"/>
                    </a:cxn>
                    <a:cxn ang="0">
                      <a:pos x="17" y="177"/>
                    </a:cxn>
                    <a:cxn ang="0">
                      <a:pos x="29" y="175"/>
                    </a:cxn>
                    <a:cxn ang="0">
                      <a:pos x="40" y="173"/>
                    </a:cxn>
                    <a:cxn ang="0">
                      <a:pos x="51" y="169"/>
                    </a:cxn>
                    <a:cxn ang="0">
                      <a:pos x="63" y="164"/>
                    </a:cxn>
                    <a:cxn ang="0">
                      <a:pos x="71" y="156"/>
                    </a:cxn>
                    <a:cxn ang="0">
                      <a:pos x="72" y="154"/>
                    </a:cxn>
                    <a:cxn ang="0">
                      <a:pos x="76" y="150"/>
                    </a:cxn>
                    <a:cxn ang="0">
                      <a:pos x="80" y="144"/>
                    </a:cxn>
                    <a:cxn ang="0">
                      <a:pos x="86" y="135"/>
                    </a:cxn>
                    <a:cxn ang="0">
                      <a:pos x="91" y="125"/>
                    </a:cxn>
                    <a:cxn ang="0">
                      <a:pos x="97" y="114"/>
                    </a:cxn>
                    <a:cxn ang="0">
                      <a:pos x="103" y="101"/>
                    </a:cxn>
                    <a:cxn ang="0">
                      <a:pos x="109" y="85"/>
                    </a:cxn>
                    <a:cxn ang="0">
                      <a:pos x="109" y="84"/>
                    </a:cxn>
                    <a:cxn ang="0">
                      <a:pos x="112" y="76"/>
                    </a:cxn>
                    <a:cxn ang="0">
                      <a:pos x="116" y="65"/>
                    </a:cxn>
                    <a:cxn ang="0">
                      <a:pos x="120" y="51"/>
                    </a:cxn>
                    <a:cxn ang="0">
                      <a:pos x="124" y="36"/>
                    </a:cxn>
                    <a:cxn ang="0">
                      <a:pos x="128" y="23"/>
                    </a:cxn>
                    <a:cxn ang="0">
                      <a:pos x="130" y="11"/>
                    </a:cxn>
                    <a:cxn ang="0">
                      <a:pos x="132" y="2"/>
                    </a:cxn>
                    <a:cxn ang="0">
                      <a:pos x="130" y="2"/>
                    </a:cxn>
                    <a:cxn ang="0">
                      <a:pos x="126" y="2"/>
                    </a:cxn>
                    <a:cxn ang="0">
                      <a:pos x="118" y="0"/>
                    </a:cxn>
                    <a:cxn ang="0">
                      <a:pos x="111" y="0"/>
                    </a:cxn>
                    <a:cxn ang="0">
                      <a:pos x="101" y="0"/>
                    </a:cxn>
                    <a:cxn ang="0">
                      <a:pos x="91" y="2"/>
                    </a:cxn>
                    <a:cxn ang="0">
                      <a:pos x="82" y="4"/>
                    </a:cxn>
                    <a:cxn ang="0">
                      <a:pos x="71" y="7"/>
                    </a:cxn>
                    <a:cxn ang="0">
                      <a:pos x="69" y="7"/>
                    </a:cxn>
                    <a:cxn ang="0">
                      <a:pos x="65" y="11"/>
                    </a:cxn>
                    <a:cxn ang="0">
                      <a:pos x="57" y="15"/>
                    </a:cxn>
                    <a:cxn ang="0">
                      <a:pos x="50" y="19"/>
                    </a:cxn>
                    <a:cxn ang="0">
                      <a:pos x="42" y="25"/>
                    </a:cxn>
                    <a:cxn ang="0">
                      <a:pos x="32" y="32"/>
                    </a:cxn>
                    <a:cxn ang="0">
                      <a:pos x="27" y="40"/>
                    </a:cxn>
                    <a:cxn ang="0">
                      <a:pos x="21" y="49"/>
                    </a:cxn>
                    <a:cxn ang="0">
                      <a:pos x="19" y="49"/>
                    </a:cxn>
                    <a:cxn ang="0">
                      <a:pos x="17" y="55"/>
                    </a:cxn>
                    <a:cxn ang="0">
                      <a:pos x="13" y="61"/>
                    </a:cxn>
                    <a:cxn ang="0">
                      <a:pos x="10" y="70"/>
                    </a:cxn>
                    <a:cxn ang="0">
                      <a:pos x="6" y="82"/>
                    </a:cxn>
                    <a:cxn ang="0">
                      <a:pos x="2" y="97"/>
                    </a:cxn>
                    <a:cxn ang="0">
                      <a:pos x="0" y="112"/>
                    </a:cxn>
                    <a:cxn ang="0">
                      <a:pos x="0" y="129"/>
                    </a:cxn>
                    <a:cxn ang="0">
                      <a:pos x="2" y="179"/>
                    </a:cxn>
                  </a:cxnLst>
                  <a:rect l="0" t="0" r="r" b="b"/>
                  <a:pathLst>
                    <a:path w="132" h="179">
                      <a:moveTo>
                        <a:pt x="2" y="179"/>
                      </a:moveTo>
                      <a:lnTo>
                        <a:pt x="4" y="179"/>
                      </a:lnTo>
                      <a:lnTo>
                        <a:pt x="10" y="177"/>
                      </a:lnTo>
                      <a:lnTo>
                        <a:pt x="17" y="177"/>
                      </a:lnTo>
                      <a:lnTo>
                        <a:pt x="29" y="175"/>
                      </a:lnTo>
                      <a:lnTo>
                        <a:pt x="40" y="173"/>
                      </a:lnTo>
                      <a:lnTo>
                        <a:pt x="51" y="169"/>
                      </a:lnTo>
                      <a:lnTo>
                        <a:pt x="63" y="164"/>
                      </a:lnTo>
                      <a:lnTo>
                        <a:pt x="71" y="156"/>
                      </a:lnTo>
                      <a:lnTo>
                        <a:pt x="72" y="154"/>
                      </a:lnTo>
                      <a:lnTo>
                        <a:pt x="76" y="150"/>
                      </a:lnTo>
                      <a:lnTo>
                        <a:pt x="80" y="144"/>
                      </a:lnTo>
                      <a:lnTo>
                        <a:pt x="86" y="135"/>
                      </a:lnTo>
                      <a:lnTo>
                        <a:pt x="91" y="125"/>
                      </a:lnTo>
                      <a:lnTo>
                        <a:pt x="97" y="114"/>
                      </a:lnTo>
                      <a:lnTo>
                        <a:pt x="103" y="101"/>
                      </a:lnTo>
                      <a:lnTo>
                        <a:pt x="109" y="85"/>
                      </a:lnTo>
                      <a:lnTo>
                        <a:pt x="109" y="84"/>
                      </a:lnTo>
                      <a:lnTo>
                        <a:pt x="112" y="76"/>
                      </a:lnTo>
                      <a:lnTo>
                        <a:pt x="116" y="65"/>
                      </a:lnTo>
                      <a:lnTo>
                        <a:pt x="120" y="51"/>
                      </a:lnTo>
                      <a:lnTo>
                        <a:pt x="124" y="36"/>
                      </a:lnTo>
                      <a:lnTo>
                        <a:pt x="128" y="23"/>
                      </a:lnTo>
                      <a:lnTo>
                        <a:pt x="130" y="11"/>
                      </a:lnTo>
                      <a:lnTo>
                        <a:pt x="132" y="2"/>
                      </a:lnTo>
                      <a:lnTo>
                        <a:pt x="130" y="2"/>
                      </a:lnTo>
                      <a:lnTo>
                        <a:pt x="126" y="2"/>
                      </a:lnTo>
                      <a:lnTo>
                        <a:pt x="118" y="0"/>
                      </a:lnTo>
                      <a:lnTo>
                        <a:pt x="111" y="0"/>
                      </a:lnTo>
                      <a:lnTo>
                        <a:pt x="101" y="0"/>
                      </a:lnTo>
                      <a:lnTo>
                        <a:pt x="91" y="2"/>
                      </a:lnTo>
                      <a:lnTo>
                        <a:pt x="82" y="4"/>
                      </a:lnTo>
                      <a:lnTo>
                        <a:pt x="71" y="7"/>
                      </a:lnTo>
                      <a:lnTo>
                        <a:pt x="69" y="7"/>
                      </a:lnTo>
                      <a:lnTo>
                        <a:pt x="65" y="11"/>
                      </a:lnTo>
                      <a:lnTo>
                        <a:pt x="57" y="15"/>
                      </a:lnTo>
                      <a:lnTo>
                        <a:pt x="50" y="19"/>
                      </a:lnTo>
                      <a:lnTo>
                        <a:pt x="42" y="25"/>
                      </a:lnTo>
                      <a:lnTo>
                        <a:pt x="32" y="32"/>
                      </a:lnTo>
                      <a:lnTo>
                        <a:pt x="27" y="40"/>
                      </a:lnTo>
                      <a:lnTo>
                        <a:pt x="21" y="49"/>
                      </a:lnTo>
                      <a:lnTo>
                        <a:pt x="19" y="49"/>
                      </a:lnTo>
                      <a:lnTo>
                        <a:pt x="17" y="55"/>
                      </a:lnTo>
                      <a:lnTo>
                        <a:pt x="13" y="61"/>
                      </a:lnTo>
                      <a:lnTo>
                        <a:pt x="10" y="70"/>
                      </a:lnTo>
                      <a:lnTo>
                        <a:pt x="6" y="82"/>
                      </a:lnTo>
                      <a:lnTo>
                        <a:pt x="2" y="97"/>
                      </a:lnTo>
                      <a:lnTo>
                        <a:pt x="0" y="112"/>
                      </a:lnTo>
                      <a:lnTo>
                        <a:pt x="0" y="129"/>
                      </a:lnTo>
                      <a:lnTo>
                        <a:pt x="2" y="179"/>
                      </a:lnTo>
                      <a:close/>
                    </a:path>
                  </a:pathLst>
                </a:custGeom>
                <a:solidFill>
                  <a:srgbClr val="000000"/>
                </a:solidFill>
                <a:ln w="9525">
                  <a:noFill/>
                  <a:round/>
                  <a:headEnd/>
                  <a:tailEnd/>
                </a:ln>
              </p:spPr>
              <p:txBody>
                <a:bodyPr/>
                <a:lstStyle/>
                <a:p>
                  <a:endParaRPr lang="de-DE"/>
                </a:p>
              </p:txBody>
            </p:sp>
            <p:sp>
              <p:nvSpPr>
                <p:cNvPr id="16759" name="Freeform 375"/>
                <p:cNvSpPr>
                  <a:spLocks/>
                </p:cNvSpPr>
                <p:nvPr/>
              </p:nvSpPr>
              <p:spPr bwMode="auto">
                <a:xfrm>
                  <a:off x="139" y="3583"/>
                  <a:ext cx="44" cy="21"/>
                </a:xfrm>
                <a:custGeom>
                  <a:avLst/>
                  <a:gdLst/>
                  <a:ahLst/>
                  <a:cxnLst>
                    <a:cxn ang="0">
                      <a:pos x="90" y="40"/>
                    </a:cxn>
                    <a:cxn ang="0">
                      <a:pos x="46" y="0"/>
                    </a:cxn>
                    <a:cxn ang="0">
                      <a:pos x="46" y="0"/>
                    </a:cxn>
                    <a:cxn ang="0">
                      <a:pos x="42" y="4"/>
                    </a:cxn>
                    <a:cxn ang="0">
                      <a:pos x="40" y="6"/>
                    </a:cxn>
                    <a:cxn ang="0">
                      <a:pos x="34" y="11"/>
                    </a:cxn>
                    <a:cxn ang="0">
                      <a:pos x="27" y="15"/>
                    </a:cxn>
                    <a:cxn ang="0">
                      <a:pos x="19" y="19"/>
                    </a:cxn>
                    <a:cxn ang="0">
                      <a:pos x="10" y="23"/>
                    </a:cxn>
                    <a:cxn ang="0">
                      <a:pos x="0" y="27"/>
                    </a:cxn>
                    <a:cxn ang="0">
                      <a:pos x="0" y="27"/>
                    </a:cxn>
                    <a:cxn ang="0">
                      <a:pos x="0" y="27"/>
                    </a:cxn>
                    <a:cxn ang="0">
                      <a:pos x="2" y="29"/>
                    </a:cxn>
                    <a:cxn ang="0">
                      <a:pos x="6" y="31"/>
                    </a:cxn>
                    <a:cxn ang="0">
                      <a:pos x="12" y="32"/>
                    </a:cxn>
                    <a:cxn ang="0">
                      <a:pos x="19" y="34"/>
                    </a:cxn>
                    <a:cxn ang="0">
                      <a:pos x="29" y="36"/>
                    </a:cxn>
                    <a:cxn ang="0">
                      <a:pos x="40" y="40"/>
                    </a:cxn>
                    <a:cxn ang="0">
                      <a:pos x="42" y="40"/>
                    </a:cxn>
                    <a:cxn ang="0">
                      <a:pos x="46" y="40"/>
                    </a:cxn>
                    <a:cxn ang="0">
                      <a:pos x="52" y="40"/>
                    </a:cxn>
                    <a:cxn ang="0">
                      <a:pos x="59" y="40"/>
                    </a:cxn>
                    <a:cxn ang="0">
                      <a:pos x="67" y="42"/>
                    </a:cxn>
                    <a:cxn ang="0">
                      <a:pos x="74" y="42"/>
                    </a:cxn>
                    <a:cxn ang="0">
                      <a:pos x="82" y="40"/>
                    </a:cxn>
                    <a:cxn ang="0">
                      <a:pos x="90" y="40"/>
                    </a:cxn>
                  </a:cxnLst>
                  <a:rect l="0" t="0" r="r" b="b"/>
                  <a:pathLst>
                    <a:path w="90" h="42">
                      <a:moveTo>
                        <a:pt x="90" y="40"/>
                      </a:moveTo>
                      <a:lnTo>
                        <a:pt x="46" y="0"/>
                      </a:lnTo>
                      <a:lnTo>
                        <a:pt x="46" y="0"/>
                      </a:lnTo>
                      <a:lnTo>
                        <a:pt x="42" y="4"/>
                      </a:lnTo>
                      <a:lnTo>
                        <a:pt x="40" y="6"/>
                      </a:lnTo>
                      <a:lnTo>
                        <a:pt x="34" y="11"/>
                      </a:lnTo>
                      <a:lnTo>
                        <a:pt x="27" y="15"/>
                      </a:lnTo>
                      <a:lnTo>
                        <a:pt x="19" y="19"/>
                      </a:lnTo>
                      <a:lnTo>
                        <a:pt x="10" y="23"/>
                      </a:lnTo>
                      <a:lnTo>
                        <a:pt x="0" y="27"/>
                      </a:lnTo>
                      <a:lnTo>
                        <a:pt x="0" y="27"/>
                      </a:lnTo>
                      <a:lnTo>
                        <a:pt x="0" y="27"/>
                      </a:lnTo>
                      <a:lnTo>
                        <a:pt x="2" y="29"/>
                      </a:lnTo>
                      <a:lnTo>
                        <a:pt x="6" y="31"/>
                      </a:lnTo>
                      <a:lnTo>
                        <a:pt x="12" y="32"/>
                      </a:lnTo>
                      <a:lnTo>
                        <a:pt x="19" y="34"/>
                      </a:lnTo>
                      <a:lnTo>
                        <a:pt x="29" y="36"/>
                      </a:lnTo>
                      <a:lnTo>
                        <a:pt x="40" y="40"/>
                      </a:lnTo>
                      <a:lnTo>
                        <a:pt x="42" y="40"/>
                      </a:lnTo>
                      <a:lnTo>
                        <a:pt x="46" y="40"/>
                      </a:lnTo>
                      <a:lnTo>
                        <a:pt x="52" y="40"/>
                      </a:lnTo>
                      <a:lnTo>
                        <a:pt x="59" y="40"/>
                      </a:lnTo>
                      <a:lnTo>
                        <a:pt x="67" y="42"/>
                      </a:lnTo>
                      <a:lnTo>
                        <a:pt x="74" y="42"/>
                      </a:lnTo>
                      <a:lnTo>
                        <a:pt x="82" y="40"/>
                      </a:lnTo>
                      <a:lnTo>
                        <a:pt x="90" y="40"/>
                      </a:lnTo>
                      <a:close/>
                    </a:path>
                  </a:pathLst>
                </a:custGeom>
                <a:solidFill>
                  <a:srgbClr val="21BA00"/>
                </a:solidFill>
                <a:ln w="9525">
                  <a:noFill/>
                  <a:round/>
                  <a:headEnd/>
                  <a:tailEnd/>
                </a:ln>
              </p:spPr>
              <p:txBody>
                <a:bodyPr/>
                <a:lstStyle/>
                <a:p>
                  <a:endParaRPr lang="de-DE"/>
                </a:p>
              </p:txBody>
            </p:sp>
            <p:sp>
              <p:nvSpPr>
                <p:cNvPr id="16760" name="Freeform 376"/>
                <p:cNvSpPr>
                  <a:spLocks/>
                </p:cNvSpPr>
                <p:nvPr/>
              </p:nvSpPr>
              <p:spPr bwMode="auto">
                <a:xfrm>
                  <a:off x="105" y="3562"/>
                  <a:ext cx="49" cy="27"/>
                </a:xfrm>
                <a:custGeom>
                  <a:avLst/>
                  <a:gdLst/>
                  <a:ahLst/>
                  <a:cxnLst>
                    <a:cxn ang="0">
                      <a:pos x="98" y="34"/>
                    </a:cxn>
                    <a:cxn ang="0">
                      <a:pos x="50" y="53"/>
                    </a:cxn>
                    <a:cxn ang="0">
                      <a:pos x="50" y="52"/>
                    </a:cxn>
                    <a:cxn ang="0">
                      <a:pos x="46" y="50"/>
                    </a:cxn>
                    <a:cxn ang="0">
                      <a:pos x="40" y="46"/>
                    </a:cxn>
                    <a:cxn ang="0">
                      <a:pos x="33" y="40"/>
                    </a:cxn>
                    <a:cxn ang="0">
                      <a:pos x="27" y="33"/>
                    </a:cxn>
                    <a:cxn ang="0">
                      <a:pos x="18" y="23"/>
                    </a:cxn>
                    <a:cxn ang="0">
                      <a:pos x="8" y="13"/>
                    </a:cxn>
                    <a:cxn ang="0">
                      <a:pos x="0" y="0"/>
                    </a:cxn>
                    <a:cxn ang="0">
                      <a:pos x="86" y="10"/>
                    </a:cxn>
                    <a:cxn ang="0">
                      <a:pos x="98" y="34"/>
                    </a:cxn>
                  </a:cxnLst>
                  <a:rect l="0" t="0" r="r" b="b"/>
                  <a:pathLst>
                    <a:path w="98" h="53">
                      <a:moveTo>
                        <a:pt x="98" y="34"/>
                      </a:moveTo>
                      <a:lnTo>
                        <a:pt x="50" y="53"/>
                      </a:lnTo>
                      <a:lnTo>
                        <a:pt x="50" y="52"/>
                      </a:lnTo>
                      <a:lnTo>
                        <a:pt x="46" y="50"/>
                      </a:lnTo>
                      <a:lnTo>
                        <a:pt x="40" y="46"/>
                      </a:lnTo>
                      <a:lnTo>
                        <a:pt x="33" y="40"/>
                      </a:lnTo>
                      <a:lnTo>
                        <a:pt x="27" y="33"/>
                      </a:lnTo>
                      <a:lnTo>
                        <a:pt x="18" y="23"/>
                      </a:lnTo>
                      <a:lnTo>
                        <a:pt x="8" y="13"/>
                      </a:lnTo>
                      <a:lnTo>
                        <a:pt x="0" y="0"/>
                      </a:lnTo>
                      <a:lnTo>
                        <a:pt x="86" y="10"/>
                      </a:lnTo>
                      <a:lnTo>
                        <a:pt x="98" y="34"/>
                      </a:lnTo>
                      <a:close/>
                    </a:path>
                  </a:pathLst>
                </a:custGeom>
                <a:solidFill>
                  <a:srgbClr val="21BA00"/>
                </a:solidFill>
                <a:ln w="9525">
                  <a:noFill/>
                  <a:round/>
                  <a:headEnd/>
                  <a:tailEnd/>
                </a:ln>
              </p:spPr>
              <p:txBody>
                <a:bodyPr/>
                <a:lstStyle/>
                <a:p>
                  <a:endParaRPr lang="de-DE"/>
                </a:p>
              </p:txBody>
            </p:sp>
            <p:sp>
              <p:nvSpPr>
                <p:cNvPr id="16761" name="Freeform 377"/>
                <p:cNvSpPr>
                  <a:spLocks/>
                </p:cNvSpPr>
                <p:nvPr/>
              </p:nvSpPr>
              <p:spPr bwMode="auto">
                <a:xfrm>
                  <a:off x="98" y="3530"/>
                  <a:ext cx="42" cy="27"/>
                </a:xfrm>
                <a:custGeom>
                  <a:avLst/>
                  <a:gdLst/>
                  <a:ahLst/>
                  <a:cxnLst>
                    <a:cxn ang="0">
                      <a:pos x="84" y="56"/>
                    </a:cxn>
                    <a:cxn ang="0">
                      <a:pos x="48" y="8"/>
                    </a:cxn>
                    <a:cxn ang="0">
                      <a:pos x="0" y="0"/>
                    </a:cxn>
                    <a:cxn ang="0">
                      <a:pos x="0" y="6"/>
                    </a:cxn>
                    <a:cxn ang="0">
                      <a:pos x="0" y="16"/>
                    </a:cxn>
                    <a:cxn ang="0">
                      <a:pos x="2" y="29"/>
                    </a:cxn>
                    <a:cxn ang="0">
                      <a:pos x="10" y="46"/>
                    </a:cxn>
                    <a:cxn ang="0">
                      <a:pos x="84" y="56"/>
                    </a:cxn>
                  </a:cxnLst>
                  <a:rect l="0" t="0" r="r" b="b"/>
                  <a:pathLst>
                    <a:path w="84" h="56">
                      <a:moveTo>
                        <a:pt x="84" y="56"/>
                      </a:moveTo>
                      <a:lnTo>
                        <a:pt x="48" y="8"/>
                      </a:lnTo>
                      <a:lnTo>
                        <a:pt x="0" y="0"/>
                      </a:lnTo>
                      <a:lnTo>
                        <a:pt x="0" y="6"/>
                      </a:lnTo>
                      <a:lnTo>
                        <a:pt x="0" y="16"/>
                      </a:lnTo>
                      <a:lnTo>
                        <a:pt x="2" y="29"/>
                      </a:lnTo>
                      <a:lnTo>
                        <a:pt x="10" y="46"/>
                      </a:lnTo>
                      <a:lnTo>
                        <a:pt x="84" y="56"/>
                      </a:lnTo>
                      <a:close/>
                    </a:path>
                  </a:pathLst>
                </a:custGeom>
                <a:solidFill>
                  <a:srgbClr val="21BA00"/>
                </a:solidFill>
                <a:ln w="9525">
                  <a:noFill/>
                  <a:round/>
                  <a:headEnd/>
                  <a:tailEnd/>
                </a:ln>
              </p:spPr>
              <p:txBody>
                <a:bodyPr/>
                <a:lstStyle/>
                <a:p>
                  <a:endParaRPr lang="de-DE"/>
                </a:p>
              </p:txBody>
            </p:sp>
            <p:sp>
              <p:nvSpPr>
                <p:cNvPr id="16762" name="Freeform 378"/>
                <p:cNvSpPr>
                  <a:spLocks/>
                </p:cNvSpPr>
                <p:nvPr/>
              </p:nvSpPr>
              <p:spPr bwMode="auto">
                <a:xfrm>
                  <a:off x="93" y="3494"/>
                  <a:ext cx="21" cy="28"/>
                </a:xfrm>
                <a:custGeom>
                  <a:avLst/>
                  <a:gdLst/>
                  <a:ahLst/>
                  <a:cxnLst>
                    <a:cxn ang="0">
                      <a:pos x="42" y="57"/>
                    </a:cxn>
                    <a:cxn ang="0">
                      <a:pos x="5" y="0"/>
                    </a:cxn>
                    <a:cxn ang="0">
                      <a:pos x="3" y="4"/>
                    </a:cxn>
                    <a:cxn ang="0">
                      <a:pos x="2" y="15"/>
                    </a:cxn>
                    <a:cxn ang="0">
                      <a:pos x="0" y="31"/>
                    </a:cxn>
                    <a:cxn ang="0">
                      <a:pos x="2" y="48"/>
                    </a:cxn>
                    <a:cxn ang="0">
                      <a:pos x="2" y="48"/>
                    </a:cxn>
                    <a:cxn ang="0">
                      <a:pos x="3" y="50"/>
                    </a:cxn>
                    <a:cxn ang="0">
                      <a:pos x="5" y="50"/>
                    </a:cxn>
                    <a:cxn ang="0">
                      <a:pos x="11" y="51"/>
                    </a:cxn>
                    <a:cxn ang="0">
                      <a:pos x="15" y="53"/>
                    </a:cxn>
                    <a:cxn ang="0">
                      <a:pos x="23" y="55"/>
                    </a:cxn>
                    <a:cxn ang="0">
                      <a:pos x="30" y="57"/>
                    </a:cxn>
                    <a:cxn ang="0">
                      <a:pos x="42" y="57"/>
                    </a:cxn>
                  </a:cxnLst>
                  <a:rect l="0" t="0" r="r" b="b"/>
                  <a:pathLst>
                    <a:path w="42" h="57">
                      <a:moveTo>
                        <a:pt x="42" y="57"/>
                      </a:moveTo>
                      <a:lnTo>
                        <a:pt x="5" y="0"/>
                      </a:lnTo>
                      <a:lnTo>
                        <a:pt x="3" y="4"/>
                      </a:lnTo>
                      <a:lnTo>
                        <a:pt x="2" y="15"/>
                      </a:lnTo>
                      <a:lnTo>
                        <a:pt x="0" y="31"/>
                      </a:lnTo>
                      <a:lnTo>
                        <a:pt x="2" y="48"/>
                      </a:lnTo>
                      <a:lnTo>
                        <a:pt x="2" y="48"/>
                      </a:lnTo>
                      <a:lnTo>
                        <a:pt x="3" y="50"/>
                      </a:lnTo>
                      <a:lnTo>
                        <a:pt x="5" y="50"/>
                      </a:lnTo>
                      <a:lnTo>
                        <a:pt x="11" y="51"/>
                      </a:lnTo>
                      <a:lnTo>
                        <a:pt x="15" y="53"/>
                      </a:lnTo>
                      <a:lnTo>
                        <a:pt x="23" y="55"/>
                      </a:lnTo>
                      <a:lnTo>
                        <a:pt x="30" y="57"/>
                      </a:lnTo>
                      <a:lnTo>
                        <a:pt x="42" y="57"/>
                      </a:lnTo>
                      <a:close/>
                    </a:path>
                  </a:pathLst>
                </a:custGeom>
                <a:solidFill>
                  <a:srgbClr val="21BA00"/>
                </a:solidFill>
                <a:ln w="9525">
                  <a:noFill/>
                  <a:round/>
                  <a:headEnd/>
                  <a:tailEnd/>
                </a:ln>
              </p:spPr>
              <p:txBody>
                <a:bodyPr/>
                <a:lstStyle/>
                <a:p>
                  <a:endParaRPr lang="de-DE"/>
                </a:p>
              </p:txBody>
            </p:sp>
            <p:sp>
              <p:nvSpPr>
                <p:cNvPr id="16763" name="Freeform 379"/>
                <p:cNvSpPr>
                  <a:spLocks/>
                </p:cNvSpPr>
                <p:nvPr/>
              </p:nvSpPr>
              <p:spPr bwMode="auto">
                <a:xfrm>
                  <a:off x="96" y="3478"/>
                  <a:ext cx="33" cy="46"/>
                </a:xfrm>
                <a:custGeom>
                  <a:avLst/>
                  <a:gdLst/>
                  <a:ahLst/>
                  <a:cxnLst>
                    <a:cxn ang="0">
                      <a:pos x="61" y="91"/>
                    </a:cxn>
                    <a:cxn ang="0">
                      <a:pos x="0" y="0"/>
                    </a:cxn>
                    <a:cxn ang="0">
                      <a:pos x="2" y="0"/>
                    </a:cxn>
                    <a:cxn ang="0">
                      <a:pos x="8" y="1"/>
                    </a:cxn>
                    <a:cxn ang="0">
                      <a:pos x="18" y="5"/>
                    </a:cxn>
                    <a:cxn ang="0">
                      <a:pos x="29" y="9"/>
                    </a:cxn>
                    <a:cxn ang="0">
                      <a:pos x="40" y="15"/>
                    </a:cxn>
                    <a:cxn ang="0">
                      <a:pos x="50" y="21"/>
                    </a:cxn>
                    <a:cxn ang="0">
                      <a:pos x="59" y="26"/>
                    </a:cxn>
                    <a:cxn ang="0">
                      <a:pos x="67" y="32"/>
                    </a:cxn>
                    <a:cxn ang="0">
                      <a:pos x="67" y="38"/>
                    </a:cxn>
                    <a:cxn ang="0">
                      <a:pos x="65" y="49"/>
                    </a:cxn>
                    <a:cxn ang="0">
                      <a:pos x="65" y="68"/>
                    </a:cxn>
                    <a:cxn ang="0">
                      <a:pos x="61" y="91"/>
                    </a:cxn>
                  </a:cxnLst>
                  <a:rect l="0" t="0" r="r" b="b"/>
                  <a:pathLst>
                    <a:path w="67" h="91">
                      <a:moveTo>
                        <a:pt x="61" y="91"/>
                      </a:moveTo>
                      <a:lnTo>
                        <a:pt x="0" y="0"/>
                      </a:lnTo>
                      <a:lnTo>
                        <a:pt x="2" y="0"/>
                      </a:lnTo>
                      <a:lnTo>
                        <a:pt x="8" y="1"/>
                      </a:lnTo>
                      <a:lnTo>
                        <a:pt x="18" y="5"/>
                      </a:lnTo>
                      <a:lnTo>
                        <a:pt x="29" y="9"/>
                      </a:lnTo>
                      <a:lnTo>
                        <a:pt x="40" y="15"/>
                      </a:lnTo>
                      <a:lnTo>
                        <a:pt x="50" y="21"/>
                      </a:lnTo>
                      <a:lnTo>
                        <a:pt x="59" y="26"/>
                      </a:lnTo>
                      <a:lnTo>
                        <a:pt x="67" y="32"/>
                      </a:lnTo>
                      <a:lnTo>
                        <a:pt x="67" y="38"/>
                      </a:lnTo>
                      <a:lnTo>
                        <a:pt x="65" y="49"/>
                      </a:lnTo>
                      <a:lnTo>
                        <a:pt x="65" y="68"/>
                      </a:lnTo>
                      <a:lnTo>
                        <a:pt x="61" y="91"/>
                      </a:lnTo>
                      <a:close/>
                    </a:path>
                  </a:pathLst>
                </a:custGeom>
                <a:solidFill>
                  <a:srgbClr val="21BA00"/>
                </a:solidFill>
                <a:ln w="9525">
                  <a:noFill/>
                  <a:round/>
                  <a:headEnd/>
                  <a:tailEnd/>
                </a:ln>
              </p:spPr>
              <p:txBody>
                <a:bodyPr/>
                <a:lstStyle/>
                <a:p>
                  <a:endParaRPr lang="de-DE"/>
                </a:p>
              </p:txBody>
            </p:sp>
            <p:sp>
              <p:nvSpPr>
                <p:cNvPr id="16764" name="Freeform 380"/>
                <p:cNvSpPr>
                  <a:spLocks/>
                </p:cNvSpPr>
                <p:nvPr/>
              </p:nvSpPr>
              <p:spPr bwMode="auto">
                <a:xfrm>
                  <a:off x="134" y="3501"/>
                  <a:ext cx="22" cy="53"/>
                </a:xfrm>
                <a:custGeom>
                  <a:avLst/>
                  <a:gdLst/>
                  <a:ahLst/>
                  <a:cxnLst>
                    <a:cxn ang="0">
                      <a:pos x="0" y="69"/>
                    </a:cxn>
                    <a:cxn ang="0">
                      <a:pos x="9" y="0"/>
                    </a:cxn>
                    <a:cxn ang="0">
                      <a:pos x="9" y="0"/>
                    </a:cxn>
                    <a:cxn ang="0">
                      <a:pos x="11" y="2"/>
                    </a:cxn>
                    <a:cxn ang="0">
                      <a:pos x="15" y="6"/>
                    </a:cxn>
                    <a:cxn ang="0">
                      <a:pos x="21" y="10"/>
                    </a:cxn>
                    <a:cxn ang="0">
                      <a:pos x="26" y="16"/>
                    </a:cxn>
                    <a:cxn ang="0">
                      <a:pos x="32" y="21"/>
                    </a:cxn>
                    <a:cxn ang="0">
                      <a:pos x="38" y="29"/>
                    </a:cxn>
                    <a:cxn ang="0">
                      <a:pos x="43" y="38"/>
                    </a:cxn>
                    <a:cxn ang="0">
                      <a:pos x="26" y="107"/>
                    </a:cxn>
                    <a:cxn ang="0">
                      <a:pos x="0" y="69"/>
                    </a:cxn>
                  </a:cxnLst>
                  <a:rect l="0" t="0" r="r" b="b"/>
                  <a:pathLst>
                    <a:path w="43" h="107">
                      <a:moveTo>
                        <a:pt x="0" y="69"/>
                      </a:moveTo>
                      <a:lnTo>
                        <a:pt x="9" y="0"/>
                      </a:lnTo>
                      <a:lnTo>
                        <a:pt x="9" y="0"/>
                      </a:lnTo>
                      <a:lnTo>
                        <a:pt x="11" y="2"/>
                      </a:lnTo>
                      <a:lnTo>
                        <a:pt x="15" y="6"/>
                      </a:lnTo>
                      <a:lnTo>
                        <a:pt x="21" y="10"/>
                      </a:lnTo>
                      <a:lnTo>
                        <a:pt x="26" y="16"/>
                      </a:lnTo>
                      <a:lnTo>
                        <a:pt x="32" y="21"/>
                      </a:lnTo>
                      <a:lnTo>
                        <a:pt x="38" y="29"/>
                      </a:lnTo>
                      <a:lnTo>
                        <a:pt x="43" y="38"/>
                      </a:lnTo>
                      <a:lnTo>
                        <a:pt x="26" y="107"/>
                      </a:lnTo>
                      <a:lnTo>
                        <a:pt x="0" y="69"/>
                      </a:lnTo>
                      <a:close/>
                    </a:path>
                  </a:pathLst>
                </a:custGeom>
                <a:solidFill>
                  <a:srgbClr val="21BA00"/>
                </a:solidFill>
                <a:ln w="9525">
                  <a:noFill/>
                  <a:round/>
                  <a:headEnd/>
                  <a:tailEnd/>
                </a:ln>
              </p:spPr>
              <p:txBody>
                <a:bodyPr/>
                <a:lstStyle/>
                <a:p>
                  <a:endParaRPr lang="de-DE"/>
                </a:p>
              </p:txBody>
            </p:sp>
            <p:sp>
              <p:nvSpPr>
                <p:cNvPr id="16765" name="Freeform 381"/>
                <p:cNvSpPr>
                  <a:spLocks/>
                </p:cNvSpPr>
                <p:nvPr/>
              </p:nvSpPr>
              <p:spPr bwMode="auto">
                <a:xfrm>
                  <a:off x="156" y="3534"/>
                  <a:ext cx="34" cy="61"/>
                </a:xfrm>
                <a:custGeom>
                  <a:avLst/>
                  <a:gdLst/>
                  <a:ahLst/>
                  <a:cxnLst>
                    <a:cxn ang="0">
                      <a:pos x="0" y="57"/>
                    </a:cxn>
                    <a:cxn ang="0">
                      <a:pos x="12" y="0"/>
                    </a:cxn>
                    <a:cxn ang="0">
                      <a:pos x="14" y="4"/>
                    </a:cxn>
                    <a:cxn ang="0">
                      <a:pos x="18" y="11"/>
                    </a:cxn>
                    <a:cxn ang="0">
                      <a:pos x="25" y="23"/>
                    </a:cxn>
                    <a:cxn ang="0">
                      <a:pos x="35" y="40"/>
                    </a:cxn>
                    <a:cxn ang="0">
                      <a:pos x="42" y="57"/>
                    </a:cxn>
                    <a:cxn ang="0">
                      <a:pos x="52" y="76"/>
                    </a:cxn>
                    <a:cxn ang="0">
                      <a:pos x="61" y="97"/>
                    </a:cxn>
                    <a:cxn ang="0">
                      <a:pos x="69" y="116"/>
                    </a:cxn>
                    <a:cxn ang="0">
                      <a:pos x="69" y="122"/>
                    </a:cxn>
                    <a:cxn ang="0">
                      <a:pos x="0" y="57"/>
                    </a:cxn>
                  </a:cxnLst>
                  <a:rect l="0" t="0" r="r" b="b"/>
                  <a:pathLst>
                    <a:path w="69" h="122">
                      <a:moveTo>
                        <a:pt x="0" y="57"/>
                      </a:moveTo>
                      <a:lnTo>
                        <a:pt x="12" y="0"/>
                      </a:lnTo>
                      <a:lnTo>
                        <a:pt x="14" y="4"/>
                      </a:lnTo>
                      <a:lnTo>
                        <a:pt x="18" y="11"/>
                      </a:lnTo>
                      <a:lnTo>
                        <a:pt x="25" y="23"/>
                      </a:lnTo>
                      <a:lnTo>
                        <a:pt x="35" y="40"/>
                      </a:lnTo>
                      <a:lnTo>
                        <a:pt x="42" y="57"/>
                      </a:lnTo>
                      <a:lnTo>
                        <a:pt x="52" y="76"/>
                      </a:lnTo>
                      <a:lnTo>
                        <a:pt x="61" y="97"/>
                      </a:lnTo>
                      <a:lnTo>
                        <a:pt x="69" y="116"/>
                      </a:lnTo>
                      <a:lnTo>
                        <a:pt x="69" y="122"/>
                      </a:lnTo>
                      <a:lnTo>
                        <a:pt x="0" y="57"/>
                      </a:lnTo>
                      <a:close/>
                    </a:path>
                  </a:pathLst>
                </a:custGeom>
                <a:solidFill>
                  <a:srgbClr val="21BA00"/>
                </a:solidFill>
                <a:ln w="9525">
                  <a:noFill/>
                  <a:round/>
                  <a:headEnd/>
                  <a:tailEnd/>
                </a:ln>
              </p:spPr>
              <p:txBody>
                <a:bodyPr/>
                <a:lstStyle/>
                <a:p>
                  <a:endParaRPr lang="de-DE"/>
                </a:p>
              </p:txBody>
            </p:sp>
            <p:sp>
              <p:nvSpPr>
                <p:cNvPr id="16766" name="Freeform 382"/>
                <p:cNvSpPr>
                  <a:spLocks/>
                </p:cNvSpPr>
                <p:nvPr/>
              </p:nvSpPr>
              <p:spPr bwMode="auto">
                <a:xfrm>
                  <a:off x="130" y="3462"/>
                  <a:ext cx="32" cy="20"/>
                </a:xfrm>
                <a:custGeom>
                  <a:avLst/>
                  <a:gdLst/>
                  <a:ahLst/>
                  <a:cxnLst>
                    <a:cxn ang="0">
                      <a:pos x="65" y="40"/>
                    </a:cxn>
                    <a:cxn ang="0">
                      <a:pos x="44" y="2"/>
                    </a:cxn>
                    <a:cxn ang="0">
                      <a:pos x="0" y="0"/>
                    </a:cxn>
                    <a:cxn ang="0">
                      <a:pos x="2" y="2"/>
                    </a:cxn>
                    <a:cxn ang="0">
                      <a:pos x="6" y="6"/>
                    </a:cxn>
                    <a:cxn ang="0">
                      <a:pos x="13" y="12"/>
                    </a:cxn>
                    <a:cxn ang="0">
                      <a:pos x="21" y="17"/>
                    </a:cxn>
                    <a:cxn ang="0">
                      <a:pos x="30" y="25"/>
                    </a:cxn>
                    <a:cxn ang="0">
                      <a:pos x="42" y="31"/>
                    </a:cxn>
                    <a:cxn ang="0">
                      <a:pos x="53" y="36"/>
                    </a:cxn>
                    <a:cxn ang="0">
                      <a:pos x="65" y="40"/>
                    </a:cxn>
                  </a:cxnLst>
                  <a:rect l="0" t="0" r="r" b="b"/>
                  <a:pathLst>
                    <a:path w="65" h="40">
                      <a:moveTo>
                        <a:pt x="65" y="40"/>
                      </a:moveTo>
                      <a:lnTo>
                        <a:pt x="44" y="2"/>
                      </a:lnTo>
                      <a:lnTo>
                        <a:pt x="0" y="0"/>
                      </a:lnTo>
                      <a:lnTo>
                        <a:pt x="2" y="2"/>
                      </a:lnTo>
                      <a:lnTo>
                        <a:pt x="6" y="6"/>
                      </a:lnTo>
                      <a:lnTo>
                        <a:pt x="13" y="12"/>
                      </a:lnTo>
                      <a:lnTo>
                        <a:pt x="21" y="17"/>
                      </a:lnTo>
                      <a:lnTo>
                        <a:pt x="30" y="25"/>
                      </a:lnTo>
                      <a:lnTo>
                        <a:pt x="42" y="31"/>
                      </a:lnTo>
                      <a:lnTo>
                        <a:pt x="53" y="36"/>
                      </a:lnTo>
                      <a:lnTo>
                        <a:pt x="65" y="40"/>
                      </a:lnTo>
                      <a:close/>
                    </a:path>
                  </a:pathLst>
                </a:custGeom>
                <a:solidFill>
                  <a:srgbClr val="21BA00"/>
                </a:solidFill>
                <a:ln w="9525">
                  <a:noFill/>
                  <a:round/>
                  <a:headEnd/>
                  <a:tailEnd/>
                </a:ln>
              </p:spPr>
              <p:txBody>
                <a:bodyPr/>
                <a:lstStyle/>
                <a:p>
                  <a:endParaRPr lang="de-DE"/>
                </a:p>
              </p:txBody>
            </p:sp>
            <p:sp>
              <p:nvSpPr>
                <p:cNvPr id="16767" name="Freeform 383"/>
                <p:cNvSpPr>
                  <a:spLocks/>
                </p:cNvSpPr>
                <p:nvPr/>
              </p:nvSpPr>
              <p:spPr bwMode="auto">
                <a:xfrm>
                  <a:off x="115" y="3436"/>
                  <a:ext cx="31" cy="20"/>
                </a:xfrm>
                <a:custGeom>
                  <a:avLst/>
                  <a:gdLst/>
                  <a:ahLst/>
                  <a:cxnLst>
                    <a:cxn ang="0">
                      <a:pos x="62" y="40"/>
                    </a:cxn>
                    <a:cxn ang="0">
                      <a:pos x="40" y="2"/>
                    </a:cxn>
                    <a:cxn ang="0">
                      <a:pos x="0" y="0"/>
                    </a:cxn>
                    <a:cxn ang="0">
                      <a:pos x="0" y="4"/>
                    </a:cxn>
                    <a:cxn ang="0">
                      <a:pos x="0" y="15"/>
                    </a:cxn>
                    <a:cxn ang="0">
                      <a:pos x="5" y="30"/>
                    </a:cxn>
                    <a:cxn ang="0">
                      <a:pos x="13" y="40"/>
                    </a:cxn>
                    <a:cxn ang="0">
                      <a:pos x="62" y="40"/>
                    </a:cxn>
                  </a:cxnLst>
                  <a:rect l="0" t="0" r="r" b="b"/>
                  <a:pathLst>
                    <a:path w="62" h="40">
                      <a:moveTo>
                        <a:pt x="62" y="40"/>
                      </a:moveTo>
                      <a:lnTo>
                        <a:pt x="40" y="2"/>
                      </a:lnTo>
                      <a:lnTo>
                        <a:pt x="0" y="0"/>
                      </a:lnTo>
                      <a:lnTo>
                        <a:pt x="0" y="4"/>
                      </a:lnTo>
                      <a:lnTo>
                        <a:pt x="0" y="15"/>
                      </a:lnTo>
                      <a:lnTo>
                        <a:pt x="5" y="30"/>
                      </a:lnTo>
                      <a:lnTo>
                        <a:pt x="13" y="40"/>
                      </a:lnTo>
                      <a:lnTo>
                        <a:pt x="62" y="40"/>
                      </a:lnTo>
                      <a:close/>
                    </a:path>
                  </a:pathLst>
                </a:custGeom>
                <a:solidFill>
                  <a:srgbClr val="21BA00"/>
                </a:solidFill>
                <a:ln w="9525">
                  <a:noFill/>
                  <a:round/>
                  <a:headEnd/>
                  <a:tailEnd/>
                </a:ln>
              </p:spPr>
              <p:txBody>
                <a:bodyPr/>
                <a:lstStyle/>
                <a:p>
                  <a:endParaRPr lang="de-DE"/>
                </a:p>
              </p:txBody>
            </p:sp>
            <p:sp>
              <p:nvSpPr>
                <p:cNvPr id="16768" name="Freeform 384"/>
                <p:cNvSpPr>
                  <a:spLocks/>
                </p:cNvSpPr>
                <p:nvPr/>
              </p:nvSpPr>
              <p:spPr bwMode="auto">
                <a:xfrm>
                  <a:off x="116" y="3415"/>
                  <a:ext cx="14" cy="16"/>
                </a:xfrm>
                <a:custGeom>
                  <a:avLst/>
                  <a:gdLst/>
                  <a:ahLst/>
                  <a:cxnLst>
                    <a:cxn ang="0">
                      <a:pos x="29" y="30"/>
                    </a:cxn>
                    <a:cxn ang="0">
                      <a:pos x="0" y="0"/>
                    </a:cxn>
                    <a:cxn ang="0">
                      <a:pos x="0" y="4"/>
                    </a:cxn>
                    <a:cxn ang="0">
                      <a:pos x="0" y="11"/>
                    </a:cxn>
                    <a:cxn ang="0">
                      <a:pos x="0" y="21"/>
                    </a:cxn>
                    <a:cxn ang="0">
                      <a:pos x="0" y="28"/>
                    </a:cxn>
                    <a:cxn ang="0">
                      <a:pos x="29" y="30"/>
                    </a:cxn>
                  </a:cxnLst>
                  <a:rect l="0" t="0" r="r" b="b"/>
                  <a:pathLst>
                    <a:path w="29" h="30">
                      <a:moveTo>
                        <a:pt x="29" y="30"/>
                      </a:moveTo>
                      <a:lnTo>
                        <a:pt x="0" y="0"/>
                      </a:lnTo>
                      <a:lnTo>
                        <a:pt x="0" y="4"/>
                      </a:lnTo>
                      <a:lnTo>
                        <a:pt x="0" y="11"/>
                      </a:lnTo>
                      <a:lnTo>
                        <a:pt x="0" y="21"/>
                      </a:lnTo>
                      <a:lnTo>
                        <a:pt x="0" y="28"/>
                      </a:lnTo>
                      <a:lnTo>
                        <a:pt x="29" y="30"/>
                      </a:lnTo>
                      <a:close/>
                    </a:path>
                  </a:pathLst>
                </a:custGeom>
                <a:solidFill>
                  <a:srgbClr val="21BA00"/>
                </a:solidFill>
                <a:ln w="9525">
                  <a:noFill/>
                  <a:round/>
                  <a:headEnd/>
                  <a:tailEnd/>
                </a:ln>
              </p:spPr>
              <p:txBody>
                <a:bodyPr/>
                <a:lstStyle/>
                <a:p>
                  <a:endParaRPr lang="de-DE"/>
                </a:p>
              </p:txBody>
            </p:sp>
            <p:sp>
              <p:nvSpPr>
                <p:cNvPr id="16769" name="Freeform 385"/>
                <p:cNvSpPr>
                  <a:spLocks/>
                </p:cNvSpPr>
                <p:nvPr/>
              </p:nvSpPr>
              <p:spPr bwMode="auto">
                <a:xfrm>
                  <a:off x="126" y="3414"/>
                  <a:ext cx="19" cy="21"/>
                </a:xfrm>
                <a:custGeom>
                  <a:avLst/>
                  <a:gdLst/>
                  <a:ahLst/>
                  <a:cxnLst>
                    <a:cxn ang="0">
                      <a:pos x="0" y="2"/>
                    </a:cxn>
                    <a:cxn ang="0">
                      <a:pos x="0" y="2"/>
                    </a:cxn>
                    <a:cxn ang="0">
                      <a:pos x="4" y="0"/>
                    </a:cxn>
                    <a:cxn ang="0">
                      <a:pos x="6" y="0"/>
                    </a:cxn>
                    <a:cxn ang="0">
                      <a:pos x="12" y="2"/>
                    </a:cxn>
                    <a:cxn ang="0">
                      <a:pos x="18" y="4"/>
                    </a:cxn>
                    <a:cxn ang="0">
                      <a:pos x="25" y="6"/>
                    </a:cxn>
                    <a:cxn ang="0">
                      <a:pos x="31" y="12"/>
                    </a:cxn>
                    <a:cxn ang="0">
                      <a:pos x="38" y="19"/>
                    </a:cxn>
                    <a:cxn ang="0">
                      <a:pos x="37" y="44"/>
                    </a:cxn>
                    <a:cxn ang="0">
                      <a:pos x="37" y="42"/>
                    </a:cxn>
                    <a:cxn ang="0">
                      <a:pos x="33" y="38"/>
                    </a:cxn>
                    <a:cxn ang="0">
                      <a:pos x="27" y="32"/>
                    </a:cxn>
                    <a:cxn ang="0">
                      <a:pos x="21" y="25"/>
                    </a:cxn>
                    <a:cxn ang="0">
                      <a:pos x="16" y="19"/>
                    </a:cxn>
                    <a:cxn ang="0">
                      <a:pos x="10" y="12"/>
                    </a:cxn>
                    <a:cxn ang="0">
                      <a:pos x="4" y="6"/>
                    </a:cxn>
                    <a:cxn ang="0">
                      <a:pos x="0" y="2"/>
                    </a:cxn>
                  </a:cxnLst>
                  <a:rect l="0" t="0" r="r" b="b"/>
                  <a:pathLst>
                    <a:path w="38" h="44">
                      <a:moveTo>
                        <a:pt x="0" y="2"/>
                      </a:moveTo>
                      <a:lnTo>
                        <a:pt x="0" y="2"/>
                      </a:lnTo>
                      <a:lnTo>
                        <a:pt x="4" y="0"/>
                      </a:lnTo>
                      <a:lnTo>
                        <a:pt x="6" y="0"/>
                      </a:lnTo>
                      <a:lnTo>
                        <a:pt x="12" y="2"/>
                      </a:lnTo>
                      <a:lnTo>
                        <a:pt x="18" y="4"/>
                      </a:lnTo>
                      <a:lnTo>
                        <a:pt x="25" y="6"/>
                      </a:lnTo>
                      <a:lnTo>
                        <a:pt x="31" y="12"/>
                      </a:lnTo>
                      <a:lnTo>
                        <a:pt x="38" y="19"/>
                      </a:lnTo>
                      <a:lnTo>
                        <a:pt x="37" y="44"/>
                      </a:lnTo>
                      <a:lnTo>
                        <a:pt x="37" y="42"/>
                      </a:lnTo>
                      <a:lnTo>
                        <a:pt x="33" y="38"/>
                      </a:lnTo>
                      <a:lnTo>
                        <a:pt x="27" y="32"/>
                      </a:lnTo>
                      <a:lnTo>
                        <a:pt x="21" y="25"/>
                      </a:lnTo>
                      <a:lnTo>
                        <a:pt x="16" y="19"/>
                      </a:lnTo>
                      <a:lnTo>
                        <a:pt x="10" y="12"/>
                      </a:lnTo>
                      <a:lnTo>
                        <a:pt x="4" y="6"/>
                      </a:lnTo>
                      <a:lnTo>
                        <a:pt x="0" y="2"/>
                      </a:lnTo>
                      <a:close/>
                    </a:path>
                  </a:pathLst>
                </a:custGeom>
                <a:solidFill>
                  <a:srgbClr val="21BA00"/>
                </a:solidFill>
                <a:ln w="9525">
                  <a:noFill/>
                  <a:round/>
                  <a:headEnd/>
                  <a:tailEnd/>
                </a:ln>
              </p:spPr>
              <p:txBody>
                <a:bodyPr/>
                <a:lstStyle/>
                <a:p>
                  <a:endParaRPr lang="de-DE"/>
                </a:p>
              </p:txBody>
            </p:sp>
            <p:sp>
              <p:nvSpPr>
                <p:cNvPr id="16770" name="Freeform 386"/>
                <p:cNvSpPr>
                  <a:spLocks/>
                </p:cNvSpPr>
                <p:nvPr/>
              </p:nvSpPr>
              <p:spPr bwMode="auto">
                <a:xfrm>
                  <a:off x="153" y="3434"/>
                  <a:ext cx="13" cy="41"/>
                </a:xfrm>
                <a:custGeom>
                  <a:avLst/>
                  <a:gdLst/>
                  <a:ahLst/>
                  <a:cxnLst>
                    <a:cxn ang="0">
                      <a:pos x="0" y="0"/>
                    </a:cxn>
                    <a:cxn ang="0">
                      <a:pos x="0" y="32"/>
                    </a:cxn>
                    <a:cxn ang="0">
                      <a:pos x="26" y="84"/>
                    </a:cxn>
                    <a:cxn ang="0">
                      <a:pos x="26" y="82"/>
                    </a:cxn>
                    <a:cxn ang="0">
                      <a:pos x="26" y="76"/>
                    </a:cxn>
                    <a:cxn ang="0">
                      <a:pos x="25" y="67"/>
                    </a:cxn>
                    <a:cxn ang="0">
                      <a:pos x="23" y="55"/>
                    </a:cxn>
                    <a:cxn ang="0">
                      <a:pos x="19" y="42"/>
                    </a:cxn>
                    <a:cxn ang="0">
                      <a:pos x="13" y="29"/>
                    </a:cxn>
                    <a:cxn ang="0">
                      <a:pos x="7" y="13"/>
                    </a:cxn>
                    <a:cxn ang="0">
                      <a:pos x="0" y="0"/>
                    </a:cxn>
                  </a:cxnLst>
                  <a:rect l="0" t="0" r="r" b="b"/>
                  <a:pathLst>
                    <a:path w="26" h="84">
                      <a:moveTo>
                        <a:pt x="0" y="0"/>
                      </a:moveTo>
                      <a:lnTo>
                        <a:pt x="0" y="32"/>
                      </a:lnTo>
                      <a:lnTo>
                        <a:pt x="26" y="84"/>
                      </a:lnTo>
                      <a:lnTo>
                        <a:pt x="26" y="82"/>
                      </a:lnTo>
                      <a:lnTo>
                        <a:pt x="26" y="76"/>
                      </a:lnTo>
                      <a:lnTo>
                        <a:pt x="25" y="67"/>
                      </a:lnTo>
                      <a:lnTo>
                        <a:pt x="23" y="55"/>
                      </a:lnTo>
                      <a:lnTo>
                        <a:pt x="19" y="42"/>
                      </a:lnTo>
                      <a:lnTo>
                        <a:pt x="13" y="29"/>
                      </a:lnTo>
                      <a:lnTo>
                        <a:pt x="7" y="13"/>
                      </a:lnTo>
                      <a:lnTo>
                        <a:pt x="0" y="0"/>
                      </a:lnTo>
                      <a:close/>
                    </a:path>
                  </a:pathLst>
                </a:custGeom>
                <a:solidFill>
                  <a:srgbClr val="21BA00"/>
                </a:solidFill>
                <a:ln w="9525">
                  <a:noFill/>
                  <a:round/>
                  <a:headEnd/>
                  <a:tailEnd/>
                </a:ln>
              </p:spPr>
              <p:txBody>
                <a:bodyPr/>
                <a:lstStyle/>
                <a:p>
                  <a:endParaRPr lang="de-DE"/>
                </a:p>
              </p:txBody>
            </p:sp>
            <p:sp>
              <p:nvSpPr>
                <p:cNvPr id="16771" name="Freeform 387"/>
                <p:cNvSpPr>
                  <a:spLocks/>
                </p:cNvSpPr>
                <p:nvPr/>
              </p:nvSpPr>
              <p:spPr bwMode="auto">
                <a:xfrm>
                  <a:off x="180" y="3515"/>
                  <a:ext cx="24" cy="59"/>
                </a:xfrm>
                <a:custGeom>
                  <a:avLst/>
                  <a:gdLst/>
                  <a:ahLst/>
                  <a:cxnLst>
                    <a:cxn ang="0">
                      <a:pos x="48" y="116"/>
                    </a:cxn>
                    <a:cxn ang="0">
                      <a:pos x="42" y="44"/>
                    </a:cxn>
                    <a:cxn ang="0">
                      <a:pos x="4" y="0"/>
                    </a:cxn>
                    <a:cxn ang="0">
                      <a:pos x="2" y="6"/>
                    </a:cxn>
                    <a:cxn ang="0">
                      <a:pos x="2" y="19"/>
                    </a:cxn>
                    <a:cxn ang="0">
                      <a:pos x="0" y="38"/>
                    </a:cxn>
                    <a:cxn ang="0">
                      <a:pos x="2" y="51"/>
                    </a:cxn>
                    <a:cxn ang="0">
                      <a:pos x="48" y="116"/>
                    </a:cxn>
                  </a:cxnLst>
                  <a:rect l="0" t="0" r="r" b="b"/>
                  <a:pathLst>
                    <a:path w="48" h="116">
                      <a:moveTo>
                        <a:pt x="48" y="116"/>
                      </a:moveTo>
                      <a:lnTo>
                        <a:pt x="42" y="44"/>
                      </a:lnTo>
                      <a:lnTo>
                        <a:pt x="4" y="0"/>
                      </a:lnTo>
                      <a:lnTo>
                        <a:pt x="2" y="6"/>
                      </a:lnTo>
                      <a:lnTo>
                        <a:pt x="2" y="19"/>
                      </a:lnTo>
                      <a:lnTo>
                        <a:pt x="0" y="38"/>
                      </a:lnTo>
                      <a:lnTo>
                        <a:pt x="2" y="51"/>
                      </a:lnTo>
                      <a:lnTo>
                        <a:pt x="48" y="116"/>
                      </a:lnTo>
                      <a:close/>
                    </a:path>
                  </a:pathLst>
                </a:custGeom>
                <a:solidFill>
                  <a:srgbClr val="21BA00"/>
                </a:solidFill>
                <a:ln w="9525">
                  <a:noFill/>
                  <a:round/>
                  <a:headEnd/>
                  <a:tailEnd/>
                </a:ln>
              </p:spPr>
              <p:txBody>
                <a:bodyPr/>
                <a:lstStyle/>
                <a:p>
                  <a:endParaRPr lang="de-DE"/>
                </a:p>
              </p:txBody>
            </p:sp>
            <p:sp>
              <p:nvSpPr>
                <p:cNvPr id="16772" name="Freeform 388"/>
                <p:cNvSpPr>
                  <a:spLocks/>
                </p:cNvSpPr>
                <p:nvPr/>
              </p:nvSpPr>
              <p:spPr bwMode="auto">
                <a:xfrm>
                  <a:off x="186" y="3484"/>
                  <a:ext cx="20" cy="38"/>
                </a:xfrm>
                <a:custGeom>
                  <a:avLst/>
                  <a:gdLst/>
                  <a:ahLst/>
                  <a:cxnLst>
                    <a:cxn ang="0">
                      <a:pos x="39" y="76"/>
                    </a:cxn>
                    <a:cxn ang="0">
                      <a:pos x="40" y="46"/>
                    </a:cxn>
                    <a:cxn ang="0">
                      <a:pos x="14" y="0"/>
                    </a:cxn>
                    <a:cxn ang="0">
                      <a:pos x="12" y="2"/>
                    </a:cxn>
                    <a:cxn ang="0">
                      <a:pos x="6" y="10"/>
                    </a:cxn>
                    <a:cxn ang="0">
                      <a:pos x="0" y="23"/>
                    </a:cxn>
                    <a:cxn ang="0">
                      <a:pos x="0" y="44"/>
                    </a:cxn>
                    <a:cxn ang="0">
                      <a:pos x="39" y="76"/>
                    </a:cxn>
                  </a:cxnLst>
                  <a:rect l="0" t="0" r="r" b="b"/>
                  <a:pathLst>
                    <a:path w="40" h="76">
                      <a:moveTo>
                        <a:pt x="39" y="76"/>
                      </a:moveTo>
                      <a:lnTo>
                        <a:pt x="40" y="46"/>
                      </a:lnTo>
                      <a:lnTo>
                        <a:pt x="14" y="0"/>
                      </a:lnTo>
                      <a:lnTo>
                        <a:pt x="12" y="2"/>
                      </a:lnTo>
                      <a:lnTo>
                        <a:pt x="6" y="10"/>
                      </a:lnTo>
                      <a:lnTo>
                        <a:pt x="0" y="23"/>
                      </a:lnTo>
                      <a:lnTo>
                        <a:pt x="0" y="44"/>
                      </a:lnTo>
                      <a:lnTo>
                        <a:pt x="39" y="76"/>
                      </a:lnTo>
                      <a:close/>
                    </a:path>
                  </a:pathLst>
                </a:custGeom>
                <a:solidFill>
                  <a:srgbClr val="21BA00"/>
                </a:solidFill>
                <a:ln w="9525">
                  <a:noFill/>
                  <a:round/>
                  <a:headEnd/>
                  <a:tailEnd/>
                </a:ln>
              </p:spPr>
              <p:txBody>
                <a:bodyPr/>
                <a:lstStyle/>
                <a:p>
                  <a:endParaRPr lang="de-DE"/>
                </a:p>
              </p:txBody>
            </p:sp>
            <p:sp>
              <p:nvSpPr>
                <p:cNvPr id="16773" name="Freeform 389"/>
                <p:cNvSpPr>
                  <a:spLocks/>
                </p:cNvSpPr>
                <p:nvPr/>
              </p:nvSpPr>
              <p:spPr bwMode="auto">
                <a:xfrm>
                  <a:off x="196" y="3447"/>
                  <a:ext cx="12" cy="40"/>
                </a:xfrm>
                <a:custGeom>
                  <a:avLst/>
                  <a:gdLst/>
                  <a:ahLst/>
                  <a:cxnLst>
                    <a:cxn ang="0">
                      <a:pos x="20" y="80"/>
                    </a:cxn>
                    <a:cxn ang="0">
                      <a:pos x="25" y="0"/>
                    </a:cxn>
                    <a:cxn ang="0">
                      <a:pos x="25" y="0"/>
                    </a:cxn>
                    <a:cxn ang="0">
                      <a:pos x="21" y="2"/>
                    </a:cxn>
                    <a:cxn ang="0">
                      <a:pos x="18" y="5"/>
                    </a:cxn>
                    <a:cxn ang="0">
                      <a:pos x="14" y="13"/>
                    </a:cxn>
                    <a:cxn ang="0">
                      <a:pos x="10" y="21"/>
                    </a:cxn>
                    <a:cxn ang="0">
                      <a:pos x="6" y="32"/>
                    </a:cxn>
                    <a:cxn ang="0">
                      <a:pos x="2" y="45"/>
                    </a:cxn>
                    <a:cxn ang="0">
                      <a:pos x="0" y="61"/>
                    </a:cxn>
                    <a:cxn ang="0">
                      <a:pos x="20" y="80"/>
                    </a:cxn>
                  </a:cxnLst>
                  <a:rect l="0" t="0" r="r" b="b"/>
                  <a:pathLst>
                    <a:path w="25" h="80">
                      <a:moveTo>
                        <a:pt x="20" y="80"/>
                      </a:moveTo>
                      <a:lnTo>
                        <a:pt x="25" y="0"/>
                      </a:lnTo>
                      <a:lnTo>
                        <a:pt x="25" y="0"/>
                      </a:lnTo>
                      <a:lnTo>
                        <a:pt x="21" y="2"/>
                      </a:lnTo>
                      <a:lnTo>
                        <a:pt x="18" y="5"/>
                      </a:lnTo>
                      <a:lnTo>
                        <a:pt x="14" y="13"/>
                      </a:lnTo>
                      <a:lnTo>
                        <a:pt x="10" y="21"/>
                      </a:lnTo>
                      <a:lnTo>
                        <a:pt x="6" y="32"/>
                      </a:lnTo>
                      <a:lnTo>
                        <a:pt x="2" y="45"/>
                      </a:lnTo>
                      <a:lnTo>
                        <a:pt x="0" y="61"/>
                      </a:lnTo>
                      <a:lnTo>
                        <a:pt x="20" y="80"/>
                      </a:lnTo>
                      <a:close/>
                    </a:path>
                  </a:pathLst>
                </a:custGeom>
                <a:solidFill>
                  <a:srgbClr val="21BA00"/>
                </a:solidFill>
                <a:ln w="9525">
                  <a:noFill/>
                  <a:round/>
                  <a:headEnd/>
                  <a:tailEnd/>
                </a:ln>
              </p:spPr>
              <p:txBody>
                <a:bodyPr/>
                <a:lstStyle/>
                <a:p>
                  <a:endParaRPr lang="de-DE"/>
                </a:p>
              </p:txBody>
            </p:sp>
            <p:sp>
              <p:nvSpPr>
                <p:cNvPr id="16774" name="Freeform 390"/>
                <p:cNvSpPr>
                  <a:spLocks/>
                </p:cNvSpPr>
                <p:nvPr/>
              </p:nvSpPr>
              <p:spPr bwMode="auto">
                <a:xfrm>
                  <a:off x="213" y="3448"/>
                  <a:ext cx="19" cy="49"/>
                </a:xfrm>
                <a:custGeom>
                  <a:avLst/>
                  <a:gdLst/>
                  <a:ahLst/>
                  <a:cxnLst>
                    <a:cxn ang="0">
                      <a:pos x="0" y="99"/>
                    </a:cxn>
                    <a:cxn ang="0">
                      <a:pos x="7" y="0"/>
                    </a:cxn>
                    <a:cxn ang="0">
                      <a:pos x="9" y="2"/>
                    </a:cxn>
                    <a:cxn ang="0">
                      <a:pos x="11" y="5"/>
                    </a:cxn>
                    <a:cxn ang="0">
                      <a:pos x="15" y="11"/>
                    </a:cxn>
                    <a:cxn ang="0">
                      <a:pos x="21" y="19"/>
                    </a:cxn>
                    <a:cxn ang="0">
                      <a:pos x="26" y="28"/>
                    </a:cxn>
                    <a:cxn ang="0">
                      <a:pos x="30" y="40"/>
                    </a:cxn>
                    <a:cxn ang="0">
                      <a:pos x="34" y="51"/>
                    </a:cxn>
                    <a:cxn ang="0">
                      <a:pos x="38" y="64"/>
                    </a:cxn>
                    <a:cxn ang="0">
                      <a:pos x="38" y="74"/>
                    </a:cxn>
                    <a:cxn ang="0">
                      <a:pos x="0" y="99"/>
                    </a:cxn>
                  </a:cxnLst>
                  <a:rect l="0" t="0" r="r" b="b"/>
                  <a:pathLst>
                    <a:path w="38" h="99">
                      <a:moveTo>
                        <a:pt x="0" y="99"/>
                      </a:moveTo>
                      <a:lnTo>
                        <a:pt x="7" y="0"/>
                      </a:lnTo>
                      <a:lnTo>
                        <a:pt x="9" y="2"/>
                      </a:lnTo>
                      <a:lnTo>
                        <a:pt x="11" y="5"/>
                      </a:lnTo>
                      <a:lnTo>
                        <a:pt x="15" y="11"/>
                      </a:lnTo>
                      <a:lnTo>
                        <a:pt x="21" y="19"/>
                      </a:lnTo>
                      <a:lnTo>
                        <a:pt x="26" y="28"/>
                      </a:lnTo>
                      <a:lnTo>
                        <a:pt x="30" y="40"/>
                      </a:lnTo>
                      <a:lnTo>
                        <a:pt x="34" y="51"/>
                      </a:lnTo>
                      <a:lnTo>
                        <a:pt x="38" y="64"/>
                      </a:lnTo>
                      <a:lnTo>
                        <a:pt x="38" y="74"/>
                      </a:lnTo>
                      <a:lnTo>
                        <a:pt x="0" y="99"/>
                      </a:lnTo>
                      <a:close/>
                    </a:path>
                  </a:pathLst>
                </a:custGeom>
                <a:solidFill>
                  <a:srgbClr val="21BA00"/>
                </a:solidFill>
                <a:ln w="9525">
                  <a:noFill/>
                  <a:round/>
                  <a:headEnd/>
                  <a:tailEnd/>
                </a:ln>
              </p:spPr>
              <p:txBody>
                <a:bodyPr/>
                <a:lstStyle/>
                <a:p>
                  <a:endParaRPr lang="de-DE"/>
                </a:p>
              </p:txBody>
            </p:sp>
            <p:sp>
              <p:nvSpPr>
                <p:cNvPr id="16775" name="Freeform 391"/>
                <p:cNvSpPr>
                  <a:spLocks/>
                </p:cNvSpPr>
                <p:nvPr/>
              </p:nvSpPr>
              <p:spPr bwMode="auto">
                <a:xfrm>
                  <a:off x="213" y="3494"/>
                  <a:ext cx="24" cy="36"/>
                </a:xfrm>
                <a:custGeom>
                  <a:avLst/>
                  <a:gdLst/>
                  <a:ahLst/>
                  <a:cxnLst>
                    <a:cxn ang="0">
                      <a:pos x="0" y="23"/>
                    </a:cxn>
                    <a:cxn ang="0">
                      <a:pos x="40" y="0"/>
                    </a:cxn>
                    <a:cxn ang="0">
                      <a:pos x="42" y="2"/>
                    </a:cxn>
                    <a:cxn ang="0">
                      <a:pos x="44" y="10"/>
                    </a:cxn>
                    <a:cxn ang="0">
                      <a:pos x="47" y="19"/>
                    </a:cxn>
                    <a:cxn ang="0">
                      <a:pos x="47" y="32"/>
                    </a:cxn>
                    <a:cxn ang="0">
                      <a:pos x="2" y="72"/>
                    </a:cxn>
                    <a:cxn ang="0">
                      <a:pos x="0" y="23"/>
                    </a:cxn>
                  </a:cxnLst>
                  <a:rect l="0" t="0" r="r" b="b"/>
                  <a:pathLst>
                    <a:path w="47" h="72">
                      <a:moveTo>
                        <a:pt x="0" y="23"/>
                      </a:moveTo>
                      <a:lnTo>
                        <a:pt x="40" y="0"/>
                      </a:lnTo>
                      <a:lnTo>
                        <a:pt x="42" y="2"/>
                      </a:lnTo>
                      <a:lnTo>
                        <a:pt x="44" y="10"/>
                      </a:lnTo>
                      <a:lnTo>
                        <a:pt x="47" y="19"/>
                      </a:lnTo>
                      <a:lnTo>
                        <a:pt x="47" y="32"/>
                      </a:lnTo>
                      <a:lnTo>
                        <a:pt x="2" y="72"/>
                      </a:lnTo>
                      <a:lnTo>
                        <a:pt x="0" y="23"/>
                      </a:lnTo>
                      <a:close/>
                    </a:path>
                  </a:pathLst>
                </a:custGeom>
                <a:solidFill>
                  <a:srgbClr val="21BA00"/>
                </a:solidFill>
                <a:ln w="9525">
                  <a:noFill/>
                  <a:round/>
                  <a:headEnd/>
                  <a:tailEnd/>
                </a:ln>
              </p:spPr>
              <p:txBody>
                <a:bodyPr/>
                <a:lstStyle/>
                <a:p>
                  <a:endParaRPr lang="de-DE"/>
                </a:p>
              </p:txBody>
            </p:sp>
            <p:sp>
              <p:nvSpPr>
                <p:cNvPr id="16776" name="Freeform 392"/>
                <p:cNvSpPr>
                  <a:spLocks/>
                </p:cNvSpPr>
                <p:nvPr/>
              </p:nvSpPr>
              <p:spPr bwMode="auto">
                <a:xfrm>
                  <a:off x="213" y="3519"/>
                  <a:ext cx="27" cy="77"/>
                </a:xfrm>
                <a:custGeom>
                  <a:avLst/>
                  <a:gdLst/>
                  <a:ahLst/>
                  <a:cxnLst>
                    <a:cxn ang="0">
                      <a:pos x="0" y="40"/>
                    </a:cxn>
                    <a:cxn ang="0">
                      <a:pos x="0" y="155"/>
                    </a:cxn>
                    <a:cxn ang="0">
                      <a:pos x="2" y="153"/>
                    </a:cxn>
                    <a:cxn ang="0">
                      <a:pos x="4" y="149"/>
                    </a:cxn>
                    <a:cxn ang="0">
                      <a:pos x="7" y="143"/>
                    </a:cxn>
                    <a:cxn ang="0">
                      <a:pos x="13" y="138"/>
                    </a:cxn>
                    <a:cxn ang="0">
                      <a:pos x="21" y="128"/>
                    </a:cxn>
                    <a:cxn ang="0">
                      <a:pos x="26" y="119"/>
                    </a:cxn>
                    <a:cxn ang="0">
                      <a:pos x="32" y="107"/>
                    </a:cxn>
                    <a:cxn ang="0">
                      <a:pos x="36" y="94"/>
                    </a:cxn>
                    <a:cxn ang="0">
                      <a:pos x="38" y="82"/>
                    </a:cxn>
                    <a:cxn ang="0">
                      <a:pos x="46" y="58"/>
                    </a:cxn>
                    <a:cxn ang="0">
                      <a:pos x="51" y="25"/>
                    </a:cxn>
                    <a:cxn ang="0">
                      <a:pos x="53" y="0"/>
                    </a:cxn>
                    <a:cxn ang="0">
                      <a:pos x="0" y="40"/>
                    </a:cxn>
                  </a:cxnLst>
                  <a:rect l="0" t="0" r="r" b="b"/>
                  <a:pathLst>
                    <a:path w="53" h="155">
                      <a:moveTo>
                        <a:pt x="0" y="40"/>
                      </a:moveTo>
                      <a:lnTo>
                        <a:pt x="0" y="155"/>
                      </a:lnTo>
                      <a:lnTo>
                        <a:pt x="2" y="153"/>
                      </a:lnTo>
                      <a:lnTo>
                        <a:pt x="4" y="149"/>
                      </a:lnTo>
                      <a:lnTo>
                        <a:pt x="7" y="143"/>
                      </a:lnTo>
                      <a:lnTo>
                        <a:pt x="13" y="138"/>
                      </a:lnTo>
                      <a:lnTo>
                        <a:pt x="21" y="128"/>
                      </a:lnTo>
                      <a:lnTo>
                        <a:pt x="26" y="119"/>
                      </a:lnTo>
                      <a:lnTo>
                        <a:pt x="32" y="107"/>
                      </a:lnTo>
                      <a:lnTo>
                        <a:pt x="36" y="94"/>
                      </a:lnTo>
                      <a:lnTo>
                        <a:pt x="38" y="82"/>
                      </a:lnTo>
                      <a:lnTo>
                        <a:pt x="46" y="58"/>
                      </a:lnTo>
                      <a:lnTo>
                        <a:pt x="51" y="25"/>
                      </a:lnTo>
                      <a:lnTo>
                        <a:pt x="53" y="0"/>
                      </a:lnTo>
                      <a:lnTo>
                        <a:pt x="0" y="40"/>
                      </a:lnTo>
                      <a:close/>
                    </a:path>
                  </a:pathLst>
                </a:custGeom>
                <a:solidFill>
                  <a:srgbClr val="21BA00"/>
                </a:solidFill>
                <a:ln w="9525">
                  <a:noFill/>
                  <a:round/>
                  <a:headEnd/>
                  <a:tailEnd/>
                </a:ln>
              </p:spPr>
              <p:txBody>
                <a:bodyPr/>
                <a:lstStyle/>
                <a:p>
                  <a:endParaRPr lang="de-DE"/>
                </a:p>
              </p:txBody>
            </p:sp>
            <p:sp>
              <p:nvSpPr>
                <p:cNvPr id="16777" name="Freeform 393"/>
                <p:cNvSpPr>
                  <a:spLocks/>
                </p:cNvSpPr>
                <p:nvPr/>
              </p:nvSpPr>
              <p:spPr bwMode="auto">
                <a:xfrm>
                  <a:off x="259" y="3453"/>
                  <a:ext cx="6" cy="33"/>
                </a:xfrm>
                <a:custGeom>
                  <a:avLst/>
                  <a:gdLst/>
                  <a:ahLst/>
                  <a:cxnLst>
                    <a:cxn ang="0">
                      <a:pos x="0" y="67"/>
                    </a:cxn>
                    <a:cxn ang="0">
                      <a:pos x="0" y="14"/>
                    </a:cxn>
                    <a:cxn ang="0">
                      <a:pos x="4" y="0"/>
                    </a:cxn>
                    <a:cxn ang="0">
                      <a:pos x="14" y="36"/>
                    </a:cxn>
                    <a:cxn ang="0">
                      <a:pos x="0" y="67"/>
                    </a:cxn>
                  </a:cxnLst>
                  <a:rect l="0" t="0" r="r" b="b"/>
                  <a:pathLst>
                    <a:path w="14" h="67">
                      <a:moveTo>
                        <a:pt x="0" y="67"/>
                      </a:moveTo>
                      <a:lnTo>
                        <a:pt x="0" y="14"/>
                      </a:lnTo>
                      <a:lnTo>
                        <a:pt x="4" y="0"/>
                      </a:lnTo>
                      <a:lnTo>
                        <a:pt x="14" y="36"/>
                      </a:lnTo>
                      <a:lnTo>
                        <a:pt x="0" y="67"/>
                      </a:lnTo>
                      <a:close/>
                    </a:path>
                  </a:pathLst>
                </a:custGeom>
                <a:solidFill>
                  <a:srgbClr val="21BA00"/>
                </a:solidFill>
                <a:ln w="9525">
                  <a:noFill/>
                  <a:round/>
                  <a:headEnd/>
                  <a:tailEnd/>
                </a:ln>
              </p:spPr>
              <p:txBody>
                <a:bodyPr/>
                <a:lstStyle/>
                <a:p>
                  <a:endParaRPr lang="de-DE"/>
                </a:p>
              </p:txBody>
            </p:sp>
            <p:sp>
              <p:nvSpPr>
                <p:cNvPr id="16778" name="Freeform 394"/>
                <p:cNvSpPr>
                  <a:spLocks/>
                </p:cNvSpPr>
                <p:nvPr/>
              </p:nvSpPr>
              <p:spPr bwMode="auto">
                <a:xfrm>
                  <a:off x="269" y="3429"/>
                  <a:ext cx="7" cy="36"/>
                </a:xfrm>
                <a:custGeom>
                  <a:avLst/>
                  <a:gdLst/>
                  <a:ahLst/>
                  <a:cxnLst>
                    <a:cxn ang="0">
                      <a:pos x="2" y="72"/>
                    </a:cxn>
                    <a:cxn ang="0">
                      <a:pos x="0" y="13"/>
                    </a:cxn>
                    <a:cxn ang="0">
                      <a:pos x="10" y="0"/>
                    </a:cxn>
                    <a:cxn ang="0">
                      <a:pos x="14" y="47"/>
                    </a:cxn>
                    <a:cxn ang="0">
                      <a:pos x="2" y="72"/>
                    </a:cxn>
                  </a:cxnLst>
                  <a:rect l="0" t="0" r="r" b="b"/>
                  <a:pathLst>
                    <a:path w="14" h="72">
                      <a:moveTo>
                        <a:pt x="2" y="72"/>
                      </a:moveTo>
                      <a:lnTo>
                        <a:pt x="0" y="13"/>
                      </a:lnTo>
                      <a:lnTo>
                        <a:pt x="10" y="0"/>
                      </a:lnTo>
                      <a:lnTo>
                        <a:pt x="14" y="47"/>
                      </a:lnTo>
                      <a:lnTo>
                        <a:pt x="2" y="72"/>
                      </a:lnTo>
                      <a:close/>
                    </a:path>
                  </a:pathLst>
                </a:custGeom>
                <a:solidFill>
                  <a:srgbClr val="21BA00"/>
                </a:solidFill>
                <a:ln w="9525">
                  <a:noFill/>
                  <a:round/>
                  <a:headEnd/>
                  <a:tailEnd/>
                </a:ln>
              </p:spPr>
              <p:txBody>
                <a:bodyPr/>
                <a:lstStyle/>
                <a:p>
                  <a:endParaRPr lang="de-DE"/>
                </a:p>
              </p:txBody>
            </p:sp>
            <p:sp>
              <p:nvSpPr>
                <p:cNvPr id="16779" name="Freeform 395"/>
                <p:cNvSpPr>
                  <a:spLocks/>
                </p:cNvSpPr>
                <p:nvPr/>
              </p:nvSpPr>
              <p:spPr bwMode="auto">
                <a:xfrm>
                  <a:off x="279" y="3417"/>
                  <a:ext cx="12" cy="27"/>
                </a:xfrm>
                <a:custGeom>
                  <a:avLst/>
                  <a:gdLst/>
                  <a:ahLst/>
                  <a:cxnLst>
                    <a:cxn ang="0">
                      <a:pos x="8" y="53"/>
                    </a:cxn>
                    <a:cxn ang="0">
                      <a:pos x="0" y="9"/>
                    </a:cxn>
                    <a:cxn ang="0">
                      <a:pos x="2" y="7"/>
                    </a:cxn>
                    <a:cxn ang="0">
                      <a:pos x="4" y="5"/>
                    </a:cxn>
                    <a:cxn ang="0">
                      <a:pos x="8" y="2"/>
                    </a:cxn>
                    <a:cxn ang="0">
                      <a:pos x="14" y="0"/>
                    </a:cxn>
                    <a:cxn ang="0">
                      <a:pos x="25" y="38"/>
                    </a:cxn>
                    <a:cxn ang="0">
                      <a:pos x="8" y="53"/>
                    </a:cxn>
                  </a:cxnLst>
                  <a:rect l="0" t="0" r="r" b="b"/>
                  <a:pathLst>
                    <a:path w="25" h="53">
                      <a:moveTo>
                        <a:pt x="8" y="53"/>
                      </a:moveTo>
                      <a:lnTo>
                        <a:pt x="0" y="9"/>
                      </a:lnTo>
                      <a:lnTo>
                        <a:pt x="2" y="7"/>
                      </a:lnTo>
                      <a:lnTo>
                        <a:pt x="4" y="5"/>
                      </a:lnTo>
                      <a:lnTo>
                        <a:pt x="8" y="2"/>
                      </a:lnTo>
                      <a:lnTo>
                        <a:pt x="14" y="0"/>
                      </a:lnTo>
                      <a:lnTo>
                        <a:pt x="25" y="38"/>
                      </a:lnTo>
                      <a:lnTo>
                        <a:pt x="8" y="53"/>
                      </a:lnTo>
                      <a:close/>
                    </a:path>
                  </a:pathLst>
                </a:custGeom>
                <a:solidFill>
                  <a:srgbClr val="21BA00"/>
                </a:solidFill>
                <a:ln w="9525">
                  <a:noFill/>
                  <a:round/>
                  <a:headEnd/>
                  <a:tailEnd/>
                </a:ln>
              </p:spPr>
              <p:txBody>
                <a:bodyPr/>
                <a:lstStyle/>
                <a:p>
                  <a:endParaRPr lang="de-DE"/>
                </a:p>
              </p:txBody>
            </p:sp>
            <p:sp>
              <p:nvSpPr>
                <p:cNvPr id="16780" name="Freeform 396"/>
                <p:cNvSpPr>
                  <a:spLocks/>
                </p:cNvSpPr>
                <p:nvPr/>
              </p:nvSpPr>
              <p:spPr bwMode="auto">
                <a:xfrm>
                  <a:off x="295" y="3415"/>
                  <a:ext cx="10" cy="12"/>
                </a:xfrm>
                <a:custGeom>
                  <a:avLst/>
                  <a:gdLst/>
                  <a:ahLst/>
                  <a:cxnLst>
                    <a:cxn ang="0">
                      <a:pos x="2" y="25"/>
                    </a:cxn>
                    <a:cxn ang="0">
                      <a:pos x="0" y="4"/>
                    </a:cxn>
                    <a:cxn ang="0">
                      <a:pos x="21" y="0"/>
                    </a:cxn>
                    <a:cxn ang="0">
                      <a:pos x="2" y="25"/>
                    </a:cxn>
                  </a:cxnLst>
                  <a:rect l="0" t="0" r="r" b="b"/>
                  <a:pathLst>
                    <a:path w="21" h="25">
                      <a:moveTo>
                        <a:pt x="2" y="25"/>
                      </a:moveTo>
                      <a:lnTo>
                        <a:pt x="0" y="4"/>
                      </a:lnTo>
                      <a:lnTo>
                        <a:pt x="21" y="0"/>
                      </a:lnTo>
                      <a:lnTo>
                        <a:pt x="2" y="25"/>
                      </a:lnTo>
                      <a:close/>
                    </a:path>
                  </a:pathLst>
                </a:custGeom>
                <a:solidFill>
                  <a:srgbClr val="21BA00"/>
                </a:solidFill>
                <a:ln w="9525">
                  <a:noFill/>
                  <a:round/>
                  <a:headEnd/>
                  <a:tailEnd/>
                </a:ln>
              </p:spPr>
              <p:txBody>
                <a:bodyPr/>
                <a:lstStyle/>
                <a:p>
                  <a:endParaRPr lang="de-DE"/>
                </a:p>
              </p:txBody>
            </p:sp>
            <p:sp>
              <p:nvSpPr>
                <p:cNvPr id="16781" name="Freeform 397"/>
                <p:cNvSpPr>
                  <a:spLocks/>
                </p:cNvSpPr>
                <p:nvPr/>
              </p:nvSpPr>
              <p:spPr bwMode="auto">
                <a:xfrm>
                  <a:off x="266" y="3473"/>
                  <a:ext cx="18" cy="15"/>
                </a:xfrm>
                <a:custGeom>
                  <a:avLst/>
                  <a:gdLst/>
                  <a:ahLst/>
                  <a:cxnLst>
                    <a:cxn ang="0">
                      <a:pos x="0" y="31"/>
                    </a:cxn>
                    <a:cxn ang="0">
                      <a:pos x="11" y="4"/>
                    </a:cxn>
                    <a:cxn ang="0">
                      <a:pos x="36" y="0"/>
                    </a:cxn>
                    <a:cxn ang="0">
                      <a:pos x="36" y="2"/>
                    </a:cxn>
                    <a:cxn ang="0">
                      <a:pos x="36" y="4"/>
                    </a:cxn>
                    <a:cxn ang="0">
                      <a:pos x="36" y="10"/>
                    </a:cxn>
                    <a:cxn ang="0">
                      <a:pos x="34" y="13"/>
                    </a:cxn>
                    <a:cxn ang="0">
                      <a:pos x="30" y="19"/>
                    </a:cxn>
                    <a:cxn ang="0">
                      <a:pos x="22" y="23"/>
                    </a:cxn>
                    <a:cxn ang="0">
                      <a:pos x="13" y="29"/>
                    </a:cxn>
                    <a:cxn ang="0">
                      <a:pos x="0" y="31"/>
                    </a:cxn>
                  </a:cxnLst>
                  <a:rect l="0" t="0" r="r" b="b"/>
                  <a:pathLst>
                    <a:path w="36" h="31">
                      <a:moveTo>
                        <a:pt x="0" y="31"/>
                      </a:moveTo>
                      <a:lnTo>
                        <a:pt x="11" y="4"/>
                      </a:lnTo>
                      <a:lnTo>
                        <a:pt x="36" y="0"/>
                      </a:lnTo>
                      <a:lnTo>
                        <a:pt x="36" y="2"/>
                      </a:lnTo>
                      <a:lnTo>
                        <a:pt x="36" y="4"/>
                      </a:lnTo>
                      <a:lnTo>
                        <a:pt x="36" y="10"/>
                      </a:lnTo>
                      <a:lnTo>
                        <a:pt x="34" y="13"/>
                      </a:lnTo>
                      <a:lnTo>
                        <a:pt x="30" y="19"/>
                      </a:lnTo>
                      <a:lnTo>
                        <a:pt x="22" y="23"/>
                      </a:lnTo>
                      <a:lnTo>
                        <a:pt x="13" y="29"/>
                      </a:lnTo>
                      <a:lnTo>
                        <a:pt x="0" y="31"/>
                      </a:lnTo>
                      <a:close/>
                    </a:path>
                  </a:pathLst>
                </a:custGeom>
                <a:solidFill>
                  <a:srgbClr val="21BA00"/>
                </a:solidFill>
                <a:ln w="9525">
                  <a:noFill/>
                  <a:round/>
                  <a:headEnd/>
                  <a:tailEnd/>
                </a:ln>
              </p:spPr>
              <p:txBody>
                <a:bodyPr/>
                <a:lstStyle/>
                <a:p>
                  <a:endParaRPr lang="de-DE"/>
                </a:p>
              </p:txBody>
            </p:sp>
            <p:sp>
              <p:nvSpPr>
                <p:cNvPr id="16782" name="Freeform 398"/>
                <p:cNvSpPr>
                  <a:spLocks/>
                </p:cNvSpPr>
                <p:nvPr/>
              </p:nvSpPr>
              <p:spPr bwMode="auto">
                <a:xfrm>
                  <a:off x="279" y="3454"/>
                  <a:ext cx="19" cy="12"/>
                </a:xfrm>
                <a:custGeom>
                  <a:avLst/>
                  <a:gdLst/>
                  <a:ahLst/>
                  <a:cxnLst>
                    <a:cxn ang="0">
                      <a:pos x="0" y="21"/>
                    </a:cxn>
                    <a:cxn ang="0">
                      <a:pos x="14" y="0"/>
                    </a:cxn>
                    <a:cxn ang="0">
                      <a:pos x="38" y="4"/>
                    </a:cxn>
                    <a:cxn ang="0">
                      <a:pos x="38" y="6"/>
                    </a:cxn>
                    <a:cxn ang="0">
                      <a:pos x="36" y="8"/>
                    </a:cxn>
                    <a:cxn ang="0">
                      <a:pos x="35" y="11"/>
                    </a:cxn>
                    <a:cxn ang="0">
                      <a:pos x="31" y="17"/>
                    </a:cxn>
                    <a:cxn ang="0">
                      <a:pos x="25" y="19"/>
                    </a:cxn>
                    <a:cxn ang="0">
                      <a:pos x="17" y="23"/>
                    </a:cxn>
                    <a:cxn ang="0">
                      <a:pos x="10" y="23"/>
                    </a:cxn>
                    <a:cxn ang="0">
                      <a:pos x="0" y="21"/>
                    </a:cxn>
                  </a:cxnLst>
                  <a:rect l="0" t="0" r="r" b="b"/>
                  <a:pathLst>
                    <a:path w="38" h="23">
                      <a:moveTo>
                        <a:pt x="0" y="21"/>
                      </a:moveTo>
                      <a:lnTo>
                        <a:pt x="14" y="0"/>
                      </a:lnTo>
                      <a:lnTo>
                        <a:pt x="38" y="4"/>
                      </a:lnTo>
                      <a:lnTo>
                        <a:pt x="38" y="6"/>
                      </a:lnTo>
                      <a:lnTo>
                        <a:pt x="36" y="8"/>
                      </a:lnTo>
                      <a:lnTo>
                        <a:pt x="35" y="11"/>
                      </a:lnTo>
                      <a:lnTo>
                        <a:pt x="31" y="17"/>
                      </a:lnTo>
                      <a:lnTo>
                        <a:pt x="25" y="19"/>
                      </a:lnTo>
                      <a:lnTo>
                        <a:pt x="17" y="23"/>
                      </a:lnTo>
                      <a:lnTo>
                        <a:pt x="10" y="23"/>
                      </a:lnTo>
                      <a:lnTo>
                        <a:pt x="0" y="21"/>
                      </a:lnTo>
                      <a:close/>
                    </a:path>
                  </a:pathLst>
                </a:custGeom>
                <a:solidFill>
                  <a:srgbClr val="21BA00"/>
                </a:solidFill>
                <a:ln w="9525">
                  <a:noFill/>
                  <a:round/>
                  <a:headEnd/>
                  <a:tailEnd/>
                </a:ln>
              </p:spPr>
              <p:txBody>
                <a:bodyPr/>
                <a:lstStyle/>
                <a:p>
                  <a:endParaRPr lang="de-DE"/>
                </a:p>
              </p:txBody>
            </p:sp>
            <p:sp>
              <p:nvSpPr>
                <p:cNvPr id="16783" name="Freeform 399"/>
                <p:cNvSpPr>
                  <a:spLocks/>
                </p:cNvSpPr>
                <p:nvPr/>
              </p:nvSpPr>
              <p:spPr bwMode="auto">
                <a:xfrm>
                  <a:off x="290" y="3439"/>
                  <a:ext cx="12" cy="9"/>
                </a:xfrm>
                <a:custGeom>
                  <a:avLst/>
                  <a:gdLst/>
                  <a:ahLst/>
                  <a:cxnLst>
                    <a:cxn ang="0">
                      <a:pos x="0" y="11"/>
                    </a:cxn>
                    <a:cxn ang="0">
                      <a:pos x="13" y="0"/>
                    </a:cxn>
                    <a:cxn ang="0">
                      <a:pos x="25" y="0"/>
                    </a:cxn>
                    <a:cxn ang="0">
                      <a:pos x="17" y="17"/>
                    </a:cxn>
                    <a:cxn ang="0">
                      <a:pos x="0" y="11"/>
                    </a:cxn>
                  </a:cxnLst>
                  <a:rect l="0" t="0" r="r" b="b"/>
                  <a:pathLst>
                    <a:path w="25" h="17">
                      <a:moveTo>
                        <a:pt x="0" y="11"/>
                      </a:moveTo>
                      <a:lnTo>
                        <a:pt x="13" y="0"/>
                      </a:lnTo>
                      <a:lnTo>
                        <a:pt x="25" y="0"/>
                      </a:lnTo>
                      <a:lnTo>
                        <a:pt x="17" y="17"/>
                      </a:lnTo>
                      <a:lnTo>
                        <a:pt x="0" y="11"/>
                      </a:lnTo>
                      <a:close/>
                    </a:path>
                  </a:pathLst>
                </a:custGeom>
                <a:solidFill>
                  <a:srgbClr val="21BA00"/>
                </a:solidFill>
                <a:ln w="9525">
                  <a:noFill/>
                  <a:round/>
                  <a:headEnd/>
                  <a:tailEnd/>
                </a:ln>
              </p:spPr>
              <p:txBody>
                <a:bodyPr/>
                <a:lstStyle/>
                <a:p>
                  <a:endParaRPr lang="de-DE"/>
                </a:p>
              </p:txBody>
            </p:sp>
            <p:sp>
              <p:nvSpPr>
                <p:cNvPr id="16784" name="Freeform 400"/>
                <p:cNvSpPr>
                  <a:spLocks/>
                </p:cNvSpPr>
                <p:nvPr/>
              </p:nvSpPr>
              <p:spPr bwMode="auto">
                <a:xfrm>
                  <a:off x="302" y="3418"/>
                  <a:ext cx="8" cy="11"/>
                </a:xfrm>
                <a:custGeom>
                  <a:avLst/>
                  <a:gdLst/>
                  <a:ahLst/>
                  <a:cxnLst>
                    <a:cxn ang="0">
                      <a:pos x="0" y="17"/>
                    </a:cxn>
                    <a:cxn ang="0">
                      <a:pos x="15" y="0"/>
                    </a:cxn>
                    <a:cxn ang="0">
                      <a:pos x="9" y="21"/>
                    </a:cxn>
                    <a:cxn ang="0">
                      <a:pos x="0" y="17"/>
                    </a:cxn>
                  </a:cxnLst>
                  <a:rect l="0" t="0" r="r" b="b"/>
                  <a:pathLst>
                    <a:path w="15" h="21">
                      <a:moveTo>
                        <a:pt x="0" y="17"/>
                      </a:moveTo>
                      <a:lnTo>
                        <a:pt x="15" y="0"/>
                      </a:lnTo>
                      <a:lnTo>
                        <a:pt x="9" y="21"/>
                      </a:lnTo>
                      <a:lnTo>
                        <a:pt x="0" y="17"/>
                      </a:lnTo>
                      <a:close/>
                    </a:path>
                  </a:pathLst>
                </a:custGeom>
                <a:solidFill>
                  <a:srgbClr val="21BA00"/>
                </a:solidFill>
                <a:ln w="9525">
                  <a:noFill/>
                  <a:round/>
                  <a:headEnd/>
                  <a:tailEnd/>
                </a:ln>
              </p:spPr>
              <p:txBody>
                <a:bodyPr/>
                <a:lstStyle/>
                <a:p>
                  <a:endParaRPr lang="de-DE"/>
                </a:p>
              </p:txBody>
            </p:sp>
            <p:sp>
              <p:nvSpPr>
                <p:cNvPr id="16785" name="Freeform 401"/>
                <p:cNvSpPr>
                  <a:spLocks/>
                </p:cNvSpPr>
                <p:nvPr/>
              </p:nvSpPr>
              <p:spPr bwMode="auto">
                <a:xfrm>
                  <a:off x="230" y="3561"/>
                  <a:ext cx="13" cy="21"/>
                </a:xfrm>
                <a:custGeom>
                  <a:avLst/>
                  <a:gdLst/>
                  <a:ahLst/>
                  <a:cxnLst>
                    <a:cxn ang="0">
                      <a:pos x="0" y="42"/>
                    </a:cxn>
                    <a:cxn ang="0">
                      <a:pos x="0" y="40"/>
                    </a:cxn>
                    <a:cxn ang="0">
                      <a:pos x="2" y="38"/>
                    </a:cxn>
                    <a:cxn ang="0">
                      <a:pos x="4" y="36"/>
                    </a:cxn>
                    <a:cxn ang="0">
                      <a:pos x="8" y="31"/>
                    </a:cxn>
                    <a:cxn ang="0">
                      <a:pos x="12" y="25"/>
                    </a:cxn>
                    <a:cxn ang="0">
                      <a:pos x="15" y="19"/>
                    </a:cxn>
                    <a:cxn ang="0">
                      <a:pos x="17" y="14"/>
                    </a:cxn>
                    <a:cxn ang="0">
                      <a:pos x="21" y="6"/>
                    </a:cxn>
                    <a:cxn ang="0">
                      <a:pos x="23" y="0"/>
                    </a:cxn>
                    <a:cxn ang="0">
                      <a:pos x="27" y="10"/>
                    </a:cxn>
                    <a:cxn ang="0">
                      <a:pos x="27" y="21"/>
                    </a:cxn>
                    <a:cxn ang="0">
                      <a:pos x="27" y="27"/>
                    </a:cxn>
                    <a:cxn ang="0">
                      <a:pos x="27" y="27"/>
                    </a:cxn>
                    <a:cxn ang="0">
                      <a:pos x="27" y="27"/>
                    </a:cxn>
                    <a:cxn ang="0">
                      <a:pos x="23" y="29"/>
                    </a:cxn>
                    <a:cxn ang="0">
                      <a:pos x="21" y="31"/>
                    </a:cxn>
                    <a:cxn ang="0">
                      <a:pos x="19" y="33"/>
                    </a:cxn>
                    <a:cxn ang="0">
                      <a:pos x="13" y="36"/>
                    </a:cxn>
                    <a:cxn ang="0">
                      <a:pos x="8" y="38"/>
                    </a:cxn>
                    <a:cxn ang="0">
                      <a:pos x="0" y="42"/>
                    </a:cxn>
                  </a:cxnLst>
                  <a:rect l="0" t="0" r="r" b="b"/>
                  <a:pathLst>
                    <a:path w="27" h="42">
                      <a:moveTo>
                        <a:pt x="0" y="42"/>
                      </a:moveTo>
                      <a:lnTo>
                        <a:pt x="0" y="40"/>
                      </a:lnTo>
                      <a:lnTo>
                        <a:pt x="2" y="38"/>
                      </a:lnTo>
                      <a:lnTo>
                        <a:pt x="4" y="36"/>
                      </a:lnTo>
                      <a:lnTo>
                        <a:pt x="8" y="31"/>
                      </a:lnTo>
                      <a:lnTo>
                        <a:pt x="12" y="25"/>
                      </a:lnTo>
                      <a:lnTo>
                        <a:pt x="15" y="19"/>
                      </a:lnTo>
                      <a:lnTo>
                        <a:pt x="17" y="14"/>
                      </a:lnTo>
                      <a:lnTo>
                        <a:pt x="21" y="6"/>
                      </a:lnTo>
                      <a:lnTo>
                        <a:pt x="23" y="0"/>
                      </a:lnTo>
                      <a:lnTo>
                        <a:pt x="27" y="10"/>
                      </a:lnTo>
                      <a:lnTo>
                        <a:pt x="27" y="21"/>
                      </a:lnTo>
                      <a:lnTo>
                        <a:pt x="27" y="27"/>
                      </a:lnTo>
                      <a:lnTo>
                        <a:pt x="27" y="27"/>
                      </a:lnTo>
                      <a:lnTo>
                        <a:pt x="27" y="27"/>
                      </a:lnTo>
                      <a:lnTo>
                        <a:pt x="23" y="29"/>
                      </a:lnTo>
                      <a:lnTo>
                        <a:pt x="21" y="31"/>
                      </a:lnTo>
                      <a:lnTo>
                        <a:pt x="19" y="33"/>
                      </a:lnTo>
                      <a:lnTo>
                        <a:pt x="13" y="36"/>
                      </a:lnTo>
                      <a:lnTo>
                        <a:pt x="8" y="38"/>
                      </a:lnTo>
                      <a:lnTo>
                        <a:pt x="0" y="42"/>
                      </a:lnTo>
                      <a:close/>
                    </a:path>
                  </a:pathLst>
                </a:custGeom>
                <a:solidFill>
                  <a:srgbClr val="21BA00"/>
                </a:solidFill>
                <a:ln w="9525">
                  <a:noFill/>
                  <a:round/>
                  <a:headEnd/>
                  <a:tailEnd/>
                </a:ln>
              </p:spPr>
              <p:txBody>
                <a:bodyPr/>
                <a:lstStyle/>
                <a:p>
                  <a:endParaRPr lang="de-DE"/>
                </a:p>
              </p:txBody>
            </p:sp>
            <p:sp>
              <p:nvSpPr>
                <p:cNvPr id="16786" name="Freeform 402"/>
                <p:cNvSpPr>
                  <a:spLocks/>
                </p:cNvSpPr>
                <p:nvPr/>
              </p:nvSpPr>
              <p:spPr bwMode="auto">
                <a:xfrm>
                  <a:off x="221" y="3587"/>
                  <a:ext cx="60" cy="19"/>
                </a:xfrm>
                <a:custGeom>
                  <a:avLst/>
                  <a:gdLst/>
                  <a:ahLst/>
                  <a:cxnLst>
                    <a:cxn ang="0">
                      <a:pos x="0" y="32"/>
                    </a:cxn>
                    <a:cxn ang="0">
                      <a:pos x="32" y="0"/>
                    </a:cxn>
                    <a:cxn ang="0">
                      <a:pos x="120" y="15"/>
                    </a:cxn>
                    <a:cxn ang="0">
                      <a:pos x="120" y="15"/>
                    </a:cxn>
                    <a:cxn ang="0">
                      <a:pos x="116" y="17"/>
                    </a:cxn>
                    <a:cxn ang="0">
                      <a:pos x="110" y="19"/>
                    </a:cxn>
                    <a:cxn ang="0">
                      <a:pos x="105" y="23"/>
                    </a:cxn>
                    <a:cxn ang="0">
                      <a:pos x="95" y="26"/>
                    </a:cxn>
                    <a:cxn ang="0">
                      <a:pos x="82" y="30"/>
                    </a:cxn>
                    <a:cxn ang="0">
                      <a:pos x="70" y="34"/>
                    </a:cxn>
                    <a:cxn ang="0">
                      <a:pos x="55" y="36"/>
                    </a:cxn>
                    <a:cxn ang="0">
                      <a:pos x="53" y="36"/>
                    </a:cxn>
                    <a:cxn ang="0">
                      <a:pos x="49" y="38"/>
                    </a:cxn>
                    <a:cxn ang="0">
                      <a:pos x="44" y="38"/>
                    </a:cxn>
                    <a:cxn ang="0">
                      <a:pos x="36" y="38"/>
                    </a:cxn>
                    <a:cxn ang="0">
                      <a:pos x="27" y="38"/>
                    </a:cxn>
                    <a:cxn ang="0">
                      <a:pos x="17" y="36"/>
                    </a:cxn>
                    <a:cxn ang="0">
                      <a:pos x="9" y="34"/>
                    </a:cxn>
                    <a:cxn ang="0">
                      <a:pos x="0" y="32"/>
                    </a:cxn>
                  </a:cxnLst>
                  <a:rect l="0" t="0" r="r" b="b"/>
                  <a:pathLst>
                    <a:path w="120" h="38">
                      <a:moveTo>
                        <a:pt x="0" y="32"/>
                      </a:moveTo>
                      <a:lnTo>
                        <a:pt x="32" y="0"/>
                      </a:lnTo>
                      <a:lnTo>
                        <a:pt x="120" y="15"/>
                      </a:lnTo>
                      <a:lnTo>
                        <a:pt x="120" y="15"/>
                      </a:lnTo>
                      <a:lnTo>
                        <a:pt x="116" y="17"/>
                      </a:lnTo>
                      <a:lnTo>
                        <a:pt x="110" y="19"/>
                      </a:lnTo>
                      <a:lnTo>
                        <a:pt x="105" y="23"/>
                      </a:lnTo>
                      <a:lnTo>
                        <a:pt x="95" y="26"/>
                      </a:lnTo>
                      <a:lnTo>
                        <a:pt x="82" y="30"/>
                      </a:lnTo>
                      <a:lnTo>
                        <a:pt x="70" y="34"/>
                      </a:lnTo>
                      <a:lnTo>
                        <a:pt x="55" y="36"/>
                      </a:lnTo>
                      <a:lnTo>
                        <a:pt x="53" y="36"/>
                      </a:lnTo>
                      <a:lnTo>
                        <a:pt x="49" y="38"/>
                      </a:lnTo>
                      <a:lnTo>
                        <a:pt x="44" y="38"/>
                      </a:lnTo>
                      <a:lnTo>
                        <a:pt x="36" y="38"/>
                      </a:lnTo>
                      <a:lnTo>
                        <a:pt x="27" y="38"/>
                      </a:lnTo>
                      <a:lnTo>
                        <a:pt x="17" y="36"/>
                      </a:lnTo>
                      <a:lnTo>
                        <a:pt x="9" y="34"/>
                      </a:lnTo>
                      <a:lnTo>
                        <a:pt x="0" y="32"/>
                      </a:lnTo>
                      <a:close/>
                    </a:path>
                  </a:pathLst>
                </a:custGeom>
                <a:solidFill>
                  <a:srgbClr val="21BA00"/>
                </a:solidFill>
                <a:ln w="9525">
                  <a:noFill/>
                  <a:round/>
                  <a:headEnd/>
                  <a:tailEnd/>
                </a:ln>
              </p:spPr>
              <p:txBody>
                <a:bodyPr/>
                <a:lstStyle/>
                <a:p>
                  <a:endParaRPr lang="de-DE"/>
                </a:p>
              </p:txBody>
            </p:sp>
            <p:sp>
              <p:nvSpPr>
                <p:cNvPr id="16787" name="Freeform 403"/>
                <p:cNvSpPr>
                  <a:spLocks/>
                </p:cNvSpPr>
                <p:nvPr/>
              </p:nvSpPr>
              <p:spPr bwMode="auto">
                <a:xfrm>
                  <a:off x="252" y="3567"/>
                  <a:ext cx="57" cy="22"/>
                </a:xfrm>
                <a:custGeom>
                  <a:avLst/>
                  <a:gdLst/>
                  <a:ahLst/>
                  <a:cxnLst>
                    <a:cxn ang="0">
                      <a:pos x="0" y="24"/>
                    </a:cxn>
                    <a:cxn ang="0">
                      <a:pos x="34" y="0"/>
                    </a:cxn>
                    <a:cxn ang="0">
                      <a:pos x="114" y="15"/>
                    </a:cxn>
                    <a:cxn ang="0">
                      <a:pos x="78" y="43"/>
                    </a:cxn>
                    <a:cxn ang="0">
                      <a:pos x="0" y="24"/>
                    </a:cxn>
                  </a:cxnLst>
                  <a:rect l="0" t="0" r="r" b="b"/>
                  <a:pathLst>
                    <a:path w="114" h="43">
                      <a:moveTo>
                        <a:pt x="0" y="24"/>
                      </a:moveTo>
                      <a:lnTo>
                        <a:pt x="34" y="0"/>
                      </a:lnTo>
                      <a:lnTo>
                        <a:pt x="114" y="15"/>
                      </a:lnTo>
                      <a:lnTo>
                        <a:pt x="78" y="43"/>
                      </a:lnTo>
                      <a:lnTo>
                        <a:pt x="0" y="24"/>
                      </a:lnTo>
                      <a:close/>
                    </a:path>
                  </a:pathLst>
                </a:custGeom>
                <a:solidFill>
                  <a:srgbClr val="21BA00"/>
                </a:solidFill>
                <a:ln w="9525">
                  <a:noFill/>
                  <a:round/>
                  <a:headEnd/>
                  <a:tailEnd/>
                </a:ln>
              </p:spPr>
              <p:txBody>
                <a:bodyPr/>
                <a:lstStyle/>
                <a:p>
                  <a:endParaRPr lang="de-DE"/>
                </a:p>
              </p:txBody>
            </p:sp>
            <p:sp>
              <p:nvSpPr>
                <p:cNvPr id="16788" name="Freeform 404"/>
                <p:cNvSpPr>
                  <a:spLocks/>
                </p:cNvSpPr>
                <p:nvPr/>
              </p:nvSpPr>
              <p:spPr bwMode="auto">
                <a:xfrm>
                  <a:off x="247" y="3529"/>
                  <a:ext cx="18" cy="39"/>
                </a:xfrm>
                <a:custGeom>
                  <a:avLst/>
                  <a:gdLst/>
                  <a:ahLst/>
                  <a:cxnLst>
                    <a:cxn ang="0">
                      <a:pos x="8" y="78"/>
                    </a:cxn>
                    <a:cxn ang="0">
                      <a:pos x="0" y="36"/>
                    </a:cxn>
                    <a:cxn ang="0">
                      <a:pos x="0" y="36"/>
                    </a:cxn>
                    <a:cxn ang="0">
                      <a:pos x="4" y="32"/>
                    </a:cxn>
                    <a:cxn ang="0">
                      <a:pos x="8" y="28"/>
                    </a:cxn>
                    <a:cxn ang="0">
                      <a:pos x="12" y="22"/>
                    </a:cxn>
                    <a:cxn ang="0">
                      <a:pos x="18" y="19"/>
                    </a:cxn>
                    <a:cxn ang="0">
                      <a:pos x="23" y="11"/>
                    </a:cxn>
                    <a:cxn ang="0">
                      <a:pos x="29" y="5"/>
                    </a:cxn>
                    <a:cxn ang="0">
                      <a:pos x="35" y="0"/>
                    </a:cxn>
                    <a:cxn ang="0">
                      <a:pos x="37" y="59"/>
                    </a:cxn>
                    <a:cxn ang="0">
                      <a:pos x="8" y="78"/>
                    </a:cxn>
                  </a:cxnLst>
                  <a:rect l="0" t="0" r="r" b="b"/>
                  <a:pathLst>
                    <a:path w="37" h="78">
                      <a:moveTo>
                        <a:pt x="8" y="78"/>
                      </a:moveTo>
                      <a:lnTo>
                        <a:pt x="0" y="36"/>
                      </a:lnTo>
                      <a:lnTo>
                        <a:pt x="0" y="36"/>
                      </a:lnTo>
                      <a:lnTo>
                        <a:pt x="4" y="32"/>
                      </a:lnTo>
                      <a:lnTo>
                        <a:pt x="8" y="28"/>
                      </a:lnTo>
                      <a:lnTo>
                        <a:pt x="12" y="22"/>
                      </a:lnTo>
                      <a:lnTo>
                        <a:pt x="18" y="19"/>
                      </a:lnTo>
                      <a:lnTo>
                        <a:pt x="23" y="11"/>
                      </a:lnTo>
                      <a:lnTo>
                        <a:pt x="29" y="5"/>
                      </a:lnTo>
                      <a:lnTo>
                        <a:pt x="35" y="0"/>
                      </a:lnTo>
                      <a:lnTo>
                        <a:pt x="37" y="59"/>
                      </a:lnTo>
                      <a:lnTo>
                        <a:pt x="8" y="78"/>
                      </a:lnTo>
                      <a:close/>
                    </a:path>
                  </a:pathLst>
                </a:custGeom>
                <a:solidFill>
                  <a:srgbClr val="21BA00"/>
                </a:solidFill>
                <a:ln w="9525">
                  <a:noFill/>
                  <a:round/>
                  <a:headEnd/>
                  <a:tailEnd/>
                </a:ln>
              </p:spPr>
              <p:txBody>
                <a:bodyPr/>
                <a:lstStyle/>
                <a:p>
                  <a:endParaRPr lang="de-DE"/>
                </a:p>
              </p:txBody>
            </p:sp>
            <p:sp>
              <p:nvSpPr>
                <p:cNvPr id="16789" name="Freeform 405"/>
                <p:cNvSpPr>
                  <a:spLocks/>
                </p:cNvSpPr>
                <p:nvPr/>
              </p:nvSpPr>
              <p:spPr bwMode="auto">
                <a:xfrm>
                  <a:off x="274" y="3507"/>
                  <a:ext cx="33" cy="44"/>
                </a:xfrm>
                <a:custGeom>
                  <a:avLst/>
                  <a:gdLst/>
                  <a:ahLst/>
                  <a:cxnLst>
                    <a:cxn ang="0">
                      <a:pos x="0" y="87"/>
                    </a:cxn>
                    <a:cxn ang="0">
                      <a:pos x="0" y="26"/>
                    </a:cxn>
                    <a:cxn ang="0">
                      <a:pos x="2" y="26"/>
                    </a:cxn>
                    <a:cxn ang="0">
                      <a:pos x="2" y="24"/>
                    </a:cxn>
                    <a:cxn ang="0">
                      <a:pos x="4" y="23"/>
                    </a:cxn>
                    <a:cxn ang="0">
                      <a:pos x="9" y="19"/>
                    </a:cxn>
                    <a:cxn ang="0">
                      <a:pos x="13" y="15"/>
                    </a:cxn>
                    <a:cxn ang="0">
                      <a:pos x="21" y="11"/>
                    </a:cxn>
                    <a:cxn ang="0">
                      <a:pos x="30" y="7"/>
                    </a:cxn>
                    <a:cxn ang="0">
                      <a:pos x="40" y="4"/>
                    </a:cxn>
                    <a:cxn ang="0">
                      <a:pos x="66" y="0"/>
                    </a:cxn>
                    <a:cxn ang="0">
                      <a:pos x="47" y="47"/>
                    </a:cxn>
                    <a:cxn ang="0">
                      <a:pos x="0" y="87"/>
                    </a:cxn>
                  </a:cxnLst>
                  <a:rect l="0" t="0" r="r" b="b"/>
                  <a:pathLst>
                    <a:path w="66" h="87">
                      <a:moveTo>
                        <a:pt x="0" y="87"/>
                      </a:moveTo>
                      <a:lnTo>
                        <a:pt x="0" y="26"/>
                      </a:lnTo>
                      <a:lnTo>
                        <a:pt x="2" y="26"/>
                      </a:lnTo>
                      <a:lnTo>
                        <a:pt x="2" y="24"/>
                      </a:lnTo>
                      <a:lnTo>
                        <a:pt x="4" y="23"/>
                      </a:lnTo>
                      <a:lnTo>
                        <a:pt x="9" y="19"/>
                      </a:lnTo>
                      <a:lnTo>
                        <a:pt x="13" y="15"/>
                      </a:lnTo>
                      <a:lnTo>
                        <a:pt x="21" y="11"/>
                      </a:lnTo>
                      <a:lnTo>
                        <a:pt x="30" y="7"/>
                      </a:lnTo>
                      <a:lnTo>
                        <a:pt x="40" y="4"/>
                      </a:lnTo>
                      <a:lnTo>
                        <a:pt x="66" y="0"/>
                      </a:lnTo>
                      <a:lnTo>
                        <a:pt x="47" y="47"/>
                      </a:lnTo>
                      <a:lnTo>
                        <a:pt x="0" y="87"/>
                      </a:lnTo>
                      <a:close/>
                    </a:path>
                  </a:pathLst>
                </a:custGeom>
                <a:solidFill>
                  <a:srgbClr val="21BA00"/>
                </a:solidFill>
                <a:ln w="9525">
                  <a:noFill/>
                  <a:round/>
                  <a:headEnd/>
                  <a:tailEnd/>
                </a:ln>
              </p:spPr>
              <p:txBody>
                <a:bodyPr/>
                <a:lstStyle/>
                <a:p>
                  <a:endParaRPr lang="de-DE"/>
                </a:p>
              </p:txBody>
            </p:sp>
            <p:sp>
              <p:nvSpPr>
                <p:cNvPr id="16790" name="Freeform 406"/>
                <p:cNvSpPr>
                  <a:spLocks/>
                </p:cNvSpPr>
                <p:nvPr/>
              </p:nvSpPr>
              <p:spPr bwMode="auto">
                <a:xfrm>
                  <a:off x="279" y="3542"/>
                  <a:ext cx="49" cy="26"/>
                </a:xfrm>
                <a:custGeom>
                  <a:avLst/>
                  <a:gdLst/>
                  <a:ahLst/>
                  <a:cxnLst>
                    <a:cxn ang="0">
                      <a:pos x="0" y="33"/>
                    </a:cxn>
                    <a:cxn ang="0">
                      <a:pos x="38" y="0"/>
                    </a:cxn>
                    <a:cxn ang="0">
                      <a:pos x="99" y="8"/>
                    </a:cxn>
                    <a:cxn ang="0">
                      <a:pos x="97" y="10"/>
                    </a:cxn>
                    <a:cxn ang="0">
                      <a:pos x="96" y="14"/>
                    </a:cxn>
                    <a:cxn ang="0">
                      <a:pos x="94" y="17"/>
                    </a:cxn>
                    <a:cxn ang="0">
                      <a:pos x="88" y="25"/>
                    </a:cxn>
                    <a:cxn ang="0">
                      <a:pos x="84" y="33"/>
                    </a:cxn>
                    <a:cxn ang="0">
                      <a:pos x="78" y="38"/>
                    </a:cxn>
                    <a:cxn ang="0">
                      <a:pos x="75" y="46"/>
                    </a:cxn>
                    <a:cxn ang="0">
                      <a:pos x="69" y="52"/>
                    </a:cxn>
                    <a:cxn ang="0">
                      <a:pos x="0" y="33"/>
                    </a:cxn>
                  </a:cxnLst>
                  <a:rect l="0" t="0" r="r" b="b"/>
                  <a:pathLst>
                    <a:path w="99" h="52">
                      <a:moveTo>
                        <a:pt x="0" y="33"/>
                      </a:moveTo>
                      <a:lnTo>
                        <a:pt x="38" y="0"/>
                      </a:lnTo>
                      <a:lnTo>
                        <a:pt x="99" y="8"/>
                      </a:lnTo>
                      <a:lnTo>
                        <a:pt x="97" y="10"/>
                      </a:lnTo>
                      <a:lnTo>
                        <a:pt x="96" y="14"/>
                      </a:lnTo>
                      <a:lnTo>
                        <a:pt x="94" y="17"/>
                      </a:lnTo>
                      <a:lnTo>
                        <a:pt x="88" y="25"/>
                      </a:lnTo>
                      <a:lnTo>
                        <a:pt x="84" y="33"/>
                      </a:lnTo>
                      <a:lnTo>
                        <a:pt x="78" y="38"/>
                      </a:lnTo>
                      <a:lnTo>
                        <a:pt x="75" y="46"/>
                      </a:lnTo>
                      <a:lnTo>
                        <a:pt x="69" y="52"/>
                      </a:lnTo>
                      <a:lnTo>
                        <a:pt x="0" y="33"/>
                      </a:lnTo>
                      <a:close/>
                    </a:path>
                  </a:pathLst>
                </a:custGeom>
                <a:solidFill>
                  <a:srgbClr val="21BA00"/>
                </a:solidFill>
                <a:ln w="9525">
                  <a:noFill/>
                  <a:round/>
                  <a:headEnd/>
                  <a:tailEnd/>
                </a:ln>
              </p:spPr>
              <p:txBody>
                <a:bodyPr/>
                <a:lstStyle/>
                <a:p>
                  <a:endParaRPr lang="de-DE"/>
                </a:p>
              </p:txBody>
            </p:sp>
            <p:sp>
              <p:nvSpPr>
                <p:cNvPr id="16791" name="Freeform 407"/>
                <p:cNvSpPr>
                  <a:spLocks/>
                </p:cNvSpPr>
                <p:nvPr/>
              </p:nvSpPr>
              <p:spPr bwMode="auto">
                <a:xfrm>
                  <a:off x="310" y="3500"/>
                  <a:ext cx="40" cy="37"/>
                </a:xfrm>
                <a:custGeom>
                  <a:avLst/>
                  <a:gdLst/>
                  <a:ahLst/>
                  <a:cxnLst>
                    <a:cxn ang="0">
                      <a:pos x="0" y="65"/>
                    </a:cxn>
                    <a:cxn ang="0">
                      <a:pos x="80" y="0"/>
                    </a:cxn>
                    <a:cxn ang="0">
                      <a:pos x="80" y="2"/>
                    </a:cxn>
                    <a:cxn ang="0">
                      <a:pos x="76" y="10"/>
                    </a:cxn>
                    <a:cxn ang="0">
                      <a:pos x="71" y="21"/>
                    </a:cxn>
                    <a:cxn ang="0">
                      <a:pos x="65" y="33"/>
                    </a:cxn>
                    <a:cxn ang="0">
                      <a:pos x="59" y="46"/>
                    </a:cxn>
                    <a:cxn ang="0">
                      <a:pos x="54" y="58"/>
                    </a:cxn>
                    <a:cxn ang="0">
                      <a:pos x="50" y="67"/>
                    </a:cxn>
                    <a:cxn ang="0">
                      <a:pos x="46" y="75"/>
                    </a:cxn>
                    <a:cxn ang="0">
                      <a:pos x="0" y="65"/>
                    </a:cxn>
                  </a:cxnLst>
                  <a:rect l="0" t="0" r="r" b="b"/>
                  <a:pathLst>
                    <a:path w="80" h="75">
                      <a:moveTo>
                        <a:pt x="0" y="65"/>
                      </a:moveTo>
                      <a:lnTo>
                        <a:pt x="80" y="0"/>
                      </a:lnTo>
                      <a:lnTo>
                        <a:pt x="80" y="2"/>
                      </a:lnTo>
                      <a:lnTo>
                        <a:pt x="76" y="10"/>
                      </a:lnTo>
                      <a:lnTo>
                        <a:pt x="71" y="21"/>
                      </a:lnTo>
                      <a:lnTo>
                        <a:pt x="65" y="33"/>
                      </a:lnTo>
                      <a:lnTo>
                        <a:pt x="59" y="46"/>
                      </a:lnTo>
                      <a:lnTo>
                        <a:pt x="54" y="58"/>
                      </a:lnTo>
                      <a:lnTo>
                        <a:pt x="50" y="67"/>
                      </a:lnTo>
                      <a:lnTo>
                        <a:pt x="46" y="75"/>
                      </a:lnTo>
                      <a:lnTo>
                        <a:pt x="0" y="65"/>
                      </a:lnTo>
                      <a:close/>
                    </a:path>
                  </a:pathLst>
                </a:custGeom>
                <a:solidFill>
                  <a:srgbClr val="21BA00"/>
                </a:solidFill>
                <a:ln w="9525">
                  <a:noFill/>
                  <a:round/>
                  <a:headEnd/>
                  <a:tailEnd/>
                </a:ln>
              </p:spPr>
              <p:txBody>
                <a:bodyPr/>
                <a:lstStyle/>
                <a:p>
                  <a:endParaRPr lang="de-DE"/>
                </a:p>
              </p:txBody>
            </p:sp>
            <p:sp>
              <p:nvSpPr>
                <p:cNvPr id="16792" name="Freeform 408"/>
                <p:cNvSpPr>
                  <a:spLocks/>
                </p:cNvSpPr>
                <p:nvPr/>
              </p:nvSpPr>
              <p:spPr bwMode="auto">
                <a:xfrm>
                  <a:off x="312" y="3497"/>
                  <a:ext cx="32" cy="26"/>
                </a:xfrm>
                <a:custGeom>
                  <a:avLst/>
                  <a:gdLst/>
                  <a:ahLst/>
                  <a:cxnLst>
                    <a:cxn ang="0">
                      <a:pos x="0" y="51"/>
                    </a:cxn>
                    <a:cxn ang="0">
                      <a:pos x="11" y="7"/>
                    </a:cxn>
                    <a:cxn ang="0">
                      <a:pos x="65" y="0"/>
                    </a:cxn>
                    <a:cxn ang="0">
                      <a:pos x="0" y="51"/>
                    </a:cxn>
                  </a:cxnLst>
                  <a:rect l="0" t="0" r="r" b="b"/>
                  <a:pathLst>
                    <a:path w="65" h="51">
                      <a:moveTo>
                        <a:pt x="0" y="51"/>
                      </a:moveTo>
                      <a:lnTo>
                        <a:pt x="11" y="7"/>
                      </a:lnTo>
                      <a:lnTo>
                        <a:pt x="65" y="0"/>
                      </a:lnTo>
                      <a:lnTo>
                        <a:pt x="0" y="51"/>
                      </a:lnTo>
                      <a:close/>
                    </a:path>
                  </a:pathLst>
                </a:custGeom>
                <a:solidFill>
                  <a:srgbClr val="21BA00"/>
                </a:solidFill>
                <a:ln w="9525">
                  <a:noFill/>
                  <a:round/>
                  <a:headEnd/>
                  <a:tailEnd/>
                </a:ln>
              </p:spPr>
              <p:txBody>
                <a:bodyPr/>
                <a:lstStyle/>
                <a:p>
                  <a:endParaRPr lang="de-DE"/>
                </a:p>
              </p:txBody>
            </p:sp>
            <p:sp>
              <p:nvSpPr>
                <p:cNvPr id="16793" name="Freeform 409"/>
                <p:cNvSpPr>
                  <a:spLocks/>
                </p:cNvSpPr>
                <p:nvPr/>
              </p:nvSpPr>
              <p:spPr bwMode="auto">
                <a:xfrm>
                  <a:off x="293" y="3554"/>
                  <a:ext cx="140" cy="169"/>
                </a:xfrm>
                <a:custGeom>
                  <a:avLst/>
                  <a:gdLst/>
                  <a:ahLst/>
                  <a:cxnLst>
                    <a:cxn ang="0">
                      <a:pos x="0" y="192"/>
                    </a:cxn>
                    <a:cxn ang="0">
                      <a:pos x="6" y="148"/>
                    </a:cxn>
                    <a:cxn ang="0">
                      <a:pos x="15" y="122"/>
                    </a:cxn>
                    <a:cxn ang="0">
                      <a:pos x="23" y="108"/>
                    </a:cxn>
                    <a:cxn ang="0">
                      <a:pos x="34" y="89"/>
                    </a:cxn>
                    <a:cxn ang="0">
                      <a:pos x="51" y="68"/>
                    </a:cxn>
                    <a:cxn ang="0">
                      <a:pos x="63" y="59"/>
                    </a:cxn>
                    <a:cxn ang="0">
                      <a:pos x="82" y="44"/>
                    </a:cxn>
                    <a:cxn ang="0">
                      <a:pos x="112" y="23"/>
                    </a:cxn>
                    <a:cxn ang="0">
                      <a:pos x="143" y="6"/>
                    </a:cxn>
                    <a:cxn ang="0">
                      <a:pos x="160" y="2"/>
                    </a:cxn>
                    <a:cxn ang="0">
                      <a:pos x="175" y="2"/>
                    </a:cxn>
                    <a:cxn ang="0">
                      <a:pos x="200" y="0"/>
                    </a:cxn>
                    <a:cxn ang="0">
                      <a:pos x="223" y="0"/>
                    </a:cxn>
                    <a:cxn ang="0">
                      <a:pos x="230" y="4"/>
                    </a:cxn>
                    <a:cxn ang="0">
                      <a:pos x="227" y="28"/>
                    </a:cxn>
                    <a:cxn ang="0">
                      <a:pos x="217" y="53"/>
                    </a:cxn>
                    <a:cxn ang="0">
                      <a:pos x="208" y="72"/>
                    </a:cxn>
                    <a:cxn ang="0">
                      <a:pos x="189" y="101"/>
                    </a:cxn>
                    <a:cxn ang="0">
                      <a:pos x="164" y="129"/>
                    </a:cxn>
                    <a:cxn ang="0">
                      <a:pos x="149" y="143"/>
                    </a:cxn>
                    <a:cxn ang="0">
                      <a:pos x="133" y="152"/>
                    </a:cxn>
                    <a:cxn ang="0">
                      <a:pos x="110" y="168"/>
                    </a:cxn>
                    <a:cxn ang="0">
                      <a:pos x="89" y="179"/>
                    </a:cxn>
                    <a:cxn ang="0">
                      <a:pos x="156" y="209"/>
                    </a:cxn>
                    <a:cxn ang="0">
                      <a:pos x="166" y="211"/>
                    </a:cxn>
                    <a:cxn ang="0">
                      <a:pos x="185" y="219"/>
                    </a:cxn>
                    <a:cxn ang="0">
                      <a:pos x="208" y="228"/>
                    </a:cxn>
                    <a:cxn ang="0">
                      <a:pos x="229" y="240"/>
                    </a:cxn>
                    <a:cxn ang="0">
                      <a:pos x="234" y="246"/>
                    </a:cxn>
                    <a:cxn ang="0">
                      <a:pos x="248" y="263"/>
                    </a:cxn>
                    <a:cxn ang="0">
                      <a:pos x="265" y="289"/>
                    </a:cxn>
                    <a:cxn ang="0">
                      <a:pos x="280" y="322"/>
                    </a:cxn>
                    <a:cxn ang="0">
                      <a:pos x="274" y="324"/>
                    </a:cxn>
                    <a:cxn ang="0">
                      <a:pos x="253" y="331"/>
                    </a:cxn>
                    <a:cxn ang="0">
                      <a:pos x="225" y="337"/>
                    </a:cxn>
                    <a:cxn ang="0">
                      <a:pos x="192" y="337"/>
                    </a:cxn>
                    <a:cxn ang="0">
                      <a:pos x="181" y="335"/>
                    </a:cxn>
                    <a:cxn ang="0">
                      <a:pos x="154" y="327"/>
                    </a:cxn>
                    <a:cxn ang="0">
                      <a:pos x="122" y="314"/>
                    </a:cxn>
                    <a:cxn ang="0">
                      <a:pos x="95" y="295"/>
                    </a:cxn>
                    <a:cxn ang="0">
                      <a:pos x="88" y="291"/>
                    </a:cxn>
                    <a:cxn ang="0">
                      <a:pos x="72" y="278"/>
                    </a:cxn>
                    <a:cxn ang="0">
                      <a:pos x="55" y="257"/>
                    </a:cxn>
                    <a:cxn ang="0">
                      <a:pos x="38" y="234"/>
                    </a:cxn>
                    <a:cxn ang="0">
                      <a:pos x="30" y="223"/>
                    </a:cxn>
                    <a:cxn ang="0">
                      <a:pos x="21" y="202"/>
                    </a:cxn>
                  </a:cxnLst>
                  <a:rect l="0" t="0" r="r" b="b"/>
                  <a:pathLst>
                    <a:path w="280" h="337">
                      <a:moveTo>
                        <a:pt x="0" y="200"/>
                      </a:moveTo>
                      <a:lnTo>
                        <a:pt x="0" y="192"/>
                      </a:lnTo>
                      <a:lnTo>
                        <a:pt x="2" y="173"/>
                      </a:lnTo>
                      <a:lnTo>
                        <a:pt x="6" y="148"/>
                      </a:lnTo>
                      <a:lnTo>
                        <a:pt x="13" y="124"/>
                      </a:lnTo>
                      <a:lnTo>
                        <a:pt x="15" y="122"/>
                      </a:lnTo>
                      <a:lnTo>
                        <a:pt x="17" y="118"/>
                      </a:lnTo>
                      <a:lnTo>
                        <a:pt x="23" y="108"/>
                      </a:lnTo>
                      <a:lnTo>
                        <a:pt x="28" y="99"/>
                      </a:lnTo>
                      <a:lnTo>
                        <a:pt x="34" y="89"/>
                      </a:lnTo>
                      <a:lnTo>
                        <a:pt x="44" y="78"/>
                      </a:lnTo>
                      <a:lnTo>
                        <a:pt x="51" y="68"/>
                      </a:lnTo>
                      <a:lnTo>
                        <a:pt x="61" y="61"/>
                      </a:lnTo>
                      <a:lnTo>
                        <a:pt x="63" y="59"/>
                      </a:lnTo>
                      <a:lnTo>
                        <a:pt x="70" y="51"/>
                      </a:lnTo>
                      <a:lnTo>
                        <a:pt x="82" y="44"/>
                      </a:lnTo>
                      <a:lnTo>
                        <a:pt x="95" y="32"/>
                      </a:lnTo>
                      <a:lnTo>
                        <a:pt x="112" y="23"/>
                      </a:lnTo>
                      <a:lnTo>
                        <a:pt x="128" y="13"/>
                      </a:lnTo>
                      <a:lnTo>
                        <a:pt x="143" y="6"/>
                      </a:lnTo>
                      <a:lnTo>
                        <a:pt x="156" y="2"/>
                      </a:lnTo>
                      <a:lnTo>
                        <a:pt x="160" y="2"/>
                      </a:lnTo>
                      <a:lnTo>
                        <a:pt x="166" y="2"/>
                      </a:lnTo>
                      <a:lnTo>
                        <a:pt x="175" y="2"/>
                      </a:lnTo>
                      <a:lnTo>
                        <a:pt x="189" y="0"/>
                      </a:lnTo>
                      <a:lnTo>
                        <a:pt x="200" y="0"/>
                      </a:lnTo>
                      <a:lnTo>
                        <a:pt x="213" y="0"/>
                      </a:lnTo>
                      <a:lnTo>
                        <a:pt x="223" y="0"/>
                      </a:lnTo>
                      <a:lnTo>
                        <a:pt x="230" y="0"/>
                      </a:lnTo>
                      <a:lnTo>
                        <a:pt x="230" y="4"/>
                      </a:lnTo>
                      <a:lnTo>
                        <a:pt x="230" y="13"/>
                      </a:lnTo>
                      <a:lnTo>
                        <a:pt x="227" y="28"/>
                      </a:lnTo>
                      <a:lnTo>
                        <a:pt x="219" y="51"/>
                      </a:lnTo>
                      <a:lnTo>
                        <a:pt x="217" y="53"/>
                      </a:lnTo>
                      <a:lnTo>
                        <a:pt x="213" y="61"/>
                      </a:lnTo>
                      <a:lnTo>
                        <a:pt x="208" y="72"/>
                      </a:lnTo>
                      <a:lnTo>
                        <a:pt x="198" y="86"/>
                      </a:lnTo>
                      <a:lnTo>
                        <a:pt x="189" y="101"/>
                      </a:lnTo>
                      <a:lnTo>
                        <a:pt x="177" y="116"/>
                      </a:lnTo>
                      <a:lnTo>
                        <a:pt x="164" y="129"/>
                      </a:lnTo>
                      <a:lnTo>
                        <a:pt x="150" y="141"/>
                      </a:lnTo>
                      <a:lnTo>
                        <a:pt x="149" y="143"/>
                      </a:lnTo>
                      <a:lnTo>
                        <a:pt x="143" y="147"/>
                      </a:lnTo>
                      <a:lnTo>
                        <a:pt x="133" y="152"/>
                      </a:lnTo>
                      <a:lnTo>
                        <a:pt x="122" y="160"/>
                      </a:lnTo>
                      <a:lnTo>
                        <a:pt x="110" y="168"/>
                      </a:lnTo>
                      <a:lnTo>
                        <a:pt x="99" y="173"/>
                      </a:lnTo>
                      <a:lnTo>
                        <a:pt x="89" y="179"/>
                      </a:lnTo>
                      <a:lnTo>
                        <a:pt x="82" y="183"/>
                      </a:lnTo>
                      <a:lnTo>
                        <a:pt x="156" y="209"/>
                      </a:lnTo>
                      <a:lnTo>
                        <a:pt x="158" y="209"/>
                      </a:lnTo>
                      <a:lnTo>
                        <a:pt x="166" y="211"/>
                      </a:lnTo>
                      <a:lnTo>
                        <a:pt x="173" y="213"/>
                      </a:lnTo>
                      <a:lnTo>
                        <a:pt x="185" y="219"/>
                      </a:lnTo>
                      <a:lnTo>
                        <a:pt x="196" y="223"/>
                      </a:lnTo>
                      <a:lnTo>
                        <a:pt x="208" y="228"/>
                      </a:lnTo>
                      <a:lnTo>
                        <a:pt x="219" y="232"/>
                      </a:lnTo>
                      <a:lnTo>
                        <a:pt x="229" y="240"/>
                      </a:lnTo>
                      <a:lnTo>
                        <a:pt x="229" y="240"/>
                      </a:lnTo>
                      <a:lnTo>
                        <a:pt x="234" y="246"/>
                      </a:lnTo>
                      <a:lnTo>
                        <a:pt x="240" y="253"/>
                      </a:lnTo>
                      <a:lnTo>
                        <a:pt x="248" y="263"/>
                      </a:lnTo>
                      <a:lnTo>
                        <a:pt x="255" y="274"/>
                      </a:lnTo>
                      <a:lnTo>
                        <a:pt x="265" y="289"/>
                      </a:lnTo>
                      <a:lnTo>
                        <a:pt x="274" y="305"/>
                      </a:lnTo>
                      <a:lnTo>
                        <a:pt x="280" y="322"/>
                      </a:lnTo>
                      <a:lnTo>
                        <a:pt x="278" y="322"/>
                      </a:lnTo>
                      <a:lnTo>
                        <a:pt x="274" y="324"/>
                      </a:lnTo>
                      <a:lnTo>
                        <a:pt x="265" y="327"/>
                      </a:lnTo>
                      <a:lnTo>
                        <a:pt x="253" y="331"/>
                      </a:lnTo>
                      <a:lnTo>
                        <a:pt x="240" y="333"/>
                      </a:lnTo>
                      <a:lnTo>
                        <a:pt x="225" y="337"/>
                      </a:lnTo>
                      <a:lnTo>
                        <a:pt x="208" y="337"/>
                      </a:lnTo>
                      <a:lnTo>
                        <a:pt x="192" y="337"/>
                      </a:lnTo>
                      <a:lnTo>
                        <a:pt x="189" y="337"/>
                      </a:lnTo>
                      <a:lnTo>
                        <a:pt x="181" y="335"/>
                      </a:lnTo>
                      <a:lnTo>
                        <a:pt x="169" y="331"/>
                      </a:lnTo>
                      <a:lnTo>
                        <a:pt x="154" y="327"/>
                      </a:lnTo>
                      <a:lnTo>
                        <a:pt x="139" y="322"/>
                      </a:lnTo>
                      <a:lnTo>
                        <a:pt x="122" y="314"/>
                      </a:lnTo>
                      <a:lnTo>
                        <a:pt x="107" y="307"/>
                      </a:lnTo>
                      <a:lnTo>
                        <a:pt x="95" y="295"/>
                      </a:lnTo>
                      <a:lnTo>
                        <a:pt x="93" y="293"/>
                      </a:lnTo>
                      <a:lnTo>
                        <a:pt x="88" y="291"/>
                      </a:lnTo>
                      <a:lnTo>
                        <a:pt x="82" y="284"/>
                      </a:lnTo>
                      <a:lnTo>
                        <a:pt x="72" y="278"/>
                      </a:lnTo>
                      <a:lnTo>
                        <a:pt x="63" y="268"/>
                      </a:lnTo>
                      <a:lnTo>
                        <a:pt x="55" y="257"/>
                      </a:lnTo>
                      <a:lnTo>
                        <a:pt x="46" y="246"/>
                      </a:lnTo>
                      <a:lnTo>
                        <a:pt x="38" y="234"/>
                      </a:lnTo>
                      <a:lnTo>
                        <a:pt x="36" y="230"/>
                      </a:lnTo>
                      <a:lnTo>
                        <a:pt x="30" y="223"/>
                      </a:lnTo>
                      <a:lnTo>
                        <a:pt x="25" y="213"/>
                      </a:lnTo>
                      <a:lnTo>
                        <a:pt x="21" y="202"/>
                      </a:lnTo>
                      <a:lnTo>
                        <a:pt x="0" y="200"/>
                      </a:lnTo>
                      <a:close/>
                    </a:path>
                  </a:pathLst>
                </a:custGeom>
                <a:solidFill>
                  <a:srgbClr val="000000"/>
                </a:solidFill>
                <a:ln w="9525">
                  <a:noFill/>
                  <a:round/>
                  <a:headEnd/>
                  <a:tailEnd/>
                </a:ln>
              </p:spPr>
              <p:txBody>
                <a:bodyPr/>
                <a:lstStyle/>
                <a:p>
                  <a:endParaRPr lang="de-DE"/>
                </a:p>
              </p:txBody>
            </p:sp>
            <p:sp>
              <p:nvSpPr>
                <p:cNvPr id="16794" name="Freeform 410"/>
                <p:cNvSpPr>
                  <a:spLocks/>
                </p:cNvSpPr>
                <p:nvPr/>
              </p:nvSpPr>
              <p:spPr bwMode="auto">
                <a:xfrm>
                  <a:off x="356" y="3609"/>
                  <a:ext cx="121" cy="54"/>
                </a:xfrm>
                <a:custGeom>
                  <a:avLst/>
                  <a:gdLst/>
                  <a:ahLst/>
                  <a:cxnLst>
                    <a:cxn ang="0">
                      <a:pos x="15" y="61"/>
                    </a:cxn>
                    <a:cxn ang="0">
                      <a:pos x="19" y="56"/>
                    </a:cxn>
                    <a:cxn ang="0">
                      <a:pos x="30" y="46"/>
                    </a:cxn>
                    <a:cxn ang="0">
                      <a:pos x="49" y="31"/>
                    </a:cxn>
                    <a:cxn ang="0">
                      <a:pos x="74" y="18"/>
                    </a:cxn>
                    <a:cxn ang="0">
                      <a:pos x="82" y="14"/>
                    </a:cxn>
                    <a:cxn ang="0">
                      <a:pos x="101" y="8"/>
                    </a:cxn>
                    <a:cxn ang="0">
                      <a:pos x="125" y="2"/>
                    </a:cxn>
                    <a:cxn ang="0">
                      <a:pos x="150" y="0"/>
                    </a:cxn>
                    <a:cxn ang="0">
                      <a:pos x="158" y="2"/>
                    </a:cxn>
                    <a:cxn ang="0">
                      <a:pos x="175" y="6"/>
                    </a:cxn>
                    <a:cxn ang="0">
                      <a:pos x="198" y="14"/>
                    </a:cxn>
                    <a:cxn ang="0">
                      <a:pos x="219" y="31"/>
                    </a:cxn>
                    <a:cxn ang="0">
                      <a:pos x="242" y="63"/>
                    </a:cxn>
                    <a:cxn ang="0">
                      <a:pos x="234" y="71"/>
                    </a:cxn>
                    <a:cxn ang="0">
                      <a:pos x="225" y="79"/>
                    </a:cxn>
                    <a:cxn ang="0">
                      <a:pos x="207" y="90"/>
                    </a:cxn>
                    <a:cxn ang="0">
                      <a:pos x="194" y="94"/>
                    </a:cxn>
                    <a:cxn ang="0">
                      <a:pos x="181" y="100"/>
                    </a:cxn>
                    <a:cxn ang="0">
                      <a:pos x="158" y="103"/>
                    </a:cxn>
                    <a:cxn ang="0">
                      <a:pos x="135" y="109"/>
                    </a:cxn>
                    <a:cxn ang="0">
                      <a:pos x="122" y="109"/>
                    </a:cxn>
                    <a:cxn ang="0">
                      <a:pos x="108" y="107"/>
                    </a:cxn>
                    <a:cxn ang="0">
                      <a:pos x="87" y="103"/>
                    </a:cxn>
                    <a:cxn ang="0">
                      <a:pos x="61" y="94"/>
                    </a:cxn>
                    <a:cxn ang="0">
                      <a:pos x="47" y="86"/>
                    </a:cxn>
                    <a:cxn ang="0">
                      <a:pos x="43" y="84"/>
                    </a:cxn>
                    <a:cxn ang="0">
                      <a:pos x="38" y="80"/>
                    </a:cxn>
                    <a:cxn ang="0">
                      <a:pos x="30" y="75"/>
                    </a:cxn>
                    <a:cxn ang="0">
                      <a:pos x="26" y="71"/>
                    </a:cxn>
                    <a:cxn ang="0">
                      <a:pos x="17" y="71"/>
                    </a:cxn>
                    <a:cxn ang="0">
                      <a:pos x="0" y="71"/>
                    </a:cxn>
                  </a:cxnLst>
                  <a:rect l="0" t="0" r="r" b="b"/>
                  <a:pathLst>
                    <a:path w="242" h="109">
                      <a:moveTo>
                        <a:pt x="0" y="71"/>
                      </a:moveTo>
                      <a:lnTo>
                        <a:pt x="15" y="61"/>
                      </a:lnTo>
                      <a:lnTo>
                        <a:pt x="17" y="60"/>
                      </a:lnTo>
                      <a:lnTo>
                        <a:pt x="19" y="56"/>
                      </a:lnTo>
                      <a:lnTo>
                        <a:pt x="24" y="52"/>
                      </a:lnTo>
                      <a:lnTo>
                        <a:pt x="30" y="46"/>
                      </a:lnTo>
                      <a:lnTo>
                        <a:pt x="40" y="39"/>
                      </a:lnTo>
                      <a:lnTo>
                        <a:pt x="49" y="31"/>
                      </a:lnTo>
                      <a:lnTo>
                        <a:pt x="61" y="23"/>
                      </a:lnTo>
                      <a:lnTo>
                        <a:pt x="74" y="18"/>
                      </a:lnTo>
                      <a:lnTo>
                        <a:pt x="76" y="18"/>
                      </a:lnTo>
                      <a:lnTo>
                        <a:pt x="82" y="14"/>
                      </a:lnTo>
                      <a:lnTo>
                        <a:pt x="89" y="12"/>
                      </a:lnTo>
                      <a:lnTo>
                        <a:pt x="101" y="8"/>
                      </a:lnTo>
                      <a:lnTo>
                        <a:pt x="112" y="4"/>
                      </a:lnTo>
                      <a:lnTo>
                        <a:pt x="125" y="2"/>
                      </a:lnTo>
                      <a:lnTo>
                        <a:pt x="137" y="0"/>
                      </a:lnTo>
                      <a:lnTo>
                        <a:pt x="150" y="0"/>
                      </a:lnTo>
                      <a:lnTo>
                        <a:pt x="152" y="0"/>
                      </a:lnTo>
                      <a:lnTo>
                        <a:pt x="158" y="2"/>
                      </a:lnTo>
                      <a:lnTo>
                        <a:pt x="165" y="2"/>
                      </a:lnTo>
                      <a:lnTo>
                        <a:pt x="175" y="6"/>
                      </a:lnTo>
                      <a:lnTo>
                        <a:pt x="186" y="10"/>
                      </a:lnTo>
                      <a:lnTo>
                        <a:pt x="198" y="14"/>
                      </a:lnTo>
                      <a:lnTo>
                        <a:pt x="209" y="21"/>
                      </a:lnTo>
                      <a:lnTo>
                        <a:pt x="219" y="31"/>
                      </a:lnTo>
                      <a:lnTo>
                        <a:pt x="242" y="63"/>
                      </a:lnTo>
                      <a:lnTo>
                        <a:pt x="242" y="63"/>
                      </a:lnTo>
                      <a:lnTo>
                        <a:pt x="240" y="67"/>
                      </a:lnTo>
                      <a:lnTo>
                        <a:pt x="234" y="71"/>
                      </a:lnTo>
                      <a:lnTo>
                        <a:pt x="230" y="75"/>
                      </a:lnTo>
                      <a:lnTo>
                        <a:pt x="225" y="79"/>
                      </a:lnTo>
                      <a:lnTo>
                        <a:pt x="215" y="84"/>
                      </a:lnTo>
                      <a:lnTo>
                        <a:pt x="207" y="90"/>
                      </a:lnTo>
                      <a:lnTo>
                        <a:pt x="196" y="94"/>
                      </a:lnTo>
                      <a:lnTo>
                        <a:pt x="194" y="94"/>
                      </a:lnTo>
                      <a:lnTo>
                        <a:pt x="188" y="96"/>
                      </a:lnTo>
                      <a:lnTo>
                        <a:pt x="181" y="100"/>
                      </a:lnTo>
                      <a:lnTo>
                        <a:pt x="169" y="101"/>
                      </a:lnTo>
                      <a:lnTo>
                        <a:pt x="158" y="103"/>
                      </a:lnTo>
                      <a:lnTo>
                        <a:pt x="146" y="107"/>
                      </a:lnTo>
                      <a:lnTo>
                        <a:pt x="135" y="109"/>
                      </a:lnTo>
                      <a:lnTo>
                        <a:pt x="124" y="109"/>
                      </a:lnTo>
                      <a:lnTo>
                        <a:pt x="122" y="109"/>
                      </a:lnTo>
                      <a:lnTo>
                        <a:pt x="118" y="109"/>
                      </a:lnTo>
                      <a:lnTo>
                        <a:pt x="108" y="107"/>
                      </a:lnTo>
                      <a:lnTo>
                        <a:pt x="99" y="105"/>
                      </a:lnTo>
                      <a:lnTo>
                        <a:pt x="87" y="103"/>
                      </a:lnTo>
                      <a:lnTo>
                        <a:pt x="74" y="100"/>
                      </a:lnTo>
                      <a:lnTo>
                        <a:pt x="61" y="94"/>
                      </a:lnTo>
                      <a:lnTo>
                        <a:pt x="47" y="88"/>
                      </a:lnTo>
                      <a:lnTo>
                        <a:pt x="47" y="86"/>
                      </a:lnTo>
                      <a:lnTo>
                        <a:pt x="47" y="86"/>
                      </a:lnTo>
                      <a:lnTo>
                        <a:pt x="43" y="84"/>
                      </a:lnTo>
                      <a:lnTo>
                        <a:pt x="42" y="82"/>
                      </a:lnTo>
                      <a:lnTo>
                        <a:pt x="38" y="80"/>
                      </a:lnTo>
                      <a:lnTo>
                        <a:pt x="34" y="77"/>
                      </a:lnTo>
                      <a:lnTo>
                        <a:pt x="30" y="75"/>
                      </a:lnTo>
                      <a:lnTo>
                        <a:pt x="26" y="71"/>
                      </a:lnTo>
                      <a:lnTo>
                        <a:pt x="26" y="71"/>
                      </a:lnTo>
                      <a:lnTo>
                        <a:pt x="21" y="69"/>
                      </a:lnTo>
                      <a:lnTo>
                        <a:pt x="17" y="71"/>
                      </a:lnTo>
                      <a:lnTo>
                        <a:pt x="7" y="77"/>
                      </a:lnTo>
                      <a:lnTo>
                        <a:pt x="0" y="71"/>
                      </a:lnTo>
                      <a:close/>
                    </a:path>
                  </a:pathLst>
                </a:custGeom>
                <a:solidFill>
                  <a:srgbClr val="000000"/>
                </a:solidFill>
                <a:ln w="9525">
                  <a:noFill/>
                  <a:round/>
                  <a:headEnd/>
                  <a:tailEnd/>
                </a:ln>
              </p:spPr>
              <p:txBody>
                <a:bodyPr/>
                <a:lstStyle/>
                <a:p>
                  <a:endParaRPr lang="de-DE"/>
                </a:p>
              </p:txBody>
            </p:sp>
            <p:sp>
              <p:nvSpPr>
                <p:cNvPr id="16795" name="Freeform 411"/>
                <p:cNvSpPr>
                  <a:spLocks/>
                </p:cNvSpPr>
                <p:nvPr/>
              </p:nvSpPr>
              <p:spPr bwMode="auto">
                <a:xfrm>
                  <a:off x="301" y="3599"/>
                  <a:ext cx="19" cy="43"/>
                </a:xfrm>
                <a:custGeom>
                  <a:avLst/>
                  <a:gdLst/>
                  <a:ahLst/>
                  <a:cxnLst>
                    <a:cxn ang="0">
                      <a:pos x="0" y="86"/>
                    </a:cxn>
                    <a:cxn ang="0">
                      <a:pos x="38" y="42"/>
                    </a:cxn>
                    <a:cxn ang="0">
                      <a:pos x="38" y="0"/>
                    </a:cxn>
                    <a:cxn ang="0">
                      <a:pos x="38" y="0"/>
                    </a:cxn>
                    <a:cxn ang="0">
                      <a:pos x="34" y="4"/>
                    </a:cxn>
                    <a:cxn ang="0">
                      <a:pos x="31" y="10"/>
                    </a:cxn>
                    <a:cxn ang="0">
                      <a:pos x="27" y="16"/>
                    </a:cxn>
                    <a:cxn ang="0">
                      <a:pos x="23" y="21"/>
                    </a:cxn>
                    <a:cxn ang="0">
                      <a:pos x="17" y="31"/>
                    </a:cxn>
                    <a:cxn ang="0">
                      <a:pos x="13" y="39"/>
                    </a:cxn>
                    <a:cxn ang="0">
                      <a:pos x="10" y="44"/>
                    </a:cxn>
                    <a:cxn ang="0">
                      <a:pos x="0" y="86"/>
                    </a:cxn>
                  </a:cxnLst>
                  <a:rect l="0" t="0" r="r" b="b"/>
                  <a:pathLst>
                    <a:path w="38" h="86">
                      <a:moveTo>
                        <a:pt x="0" y="86"/>
                      </a:moveTo>
                      <a:lnTo>
                        <a:pt x="38" y="42"/>
                      </a:lnTo>
                      <a:lnTo>
                        <a:pt x="38" y="0"/>
                      </a:lnTo>
                      <a:lnTo>
                        <a:pt x="38" y="0"/>
                      </a:lnTo>
                      <a:lnTo>
                        <a:pt x="34" y="4"/>
                      </a:lnTo>
                      <a:lnTo>
                        <a:pt x="31" y="10"/>
                      </a:lnTo>
                      <a:lnTo>
                        <a:pt x="27" y="16"/>
                      </a:lnTo>
                      <a:lnTo>
                        <a:pt x="23" y="21"/>
                      </a:lnTo>
                      <a:lnTo>
                        <a:pt x="17" y="31"/>
                      </a:lnTo>
                      <a:lnTo>
                        <a:pt x="13" y="39"/>
                      </a:lnTo>
                      <a:lnTo>
                        <a:pt x="10" y="44"/>
                      </a:lnTo>
                      <a:lnTo>
                        <a:pt x="0" y="86"/>
                      </a:lnTo>
                      <a:close/>
                    </a:path>
                  </a:pathLst>
                </a:custGeom>
                <a:solidFill>
                  <a:srgbClr val="59FF00"/>
                </a:solidFill>
                <a:ln w="9525">
                  <a:noFill/>
                  <a:round/>
                  <a:headEnd/>
                  <a:tailEnd/>
                </a:ln>
              </p:spPr>
              <p:txBody>
                <a:bodyPr/>
                <a:lstStyle/>
                <a:p>
                  <a:endParaRPr lang="de-DE"/>
                </a:p>
              </p:txBody>
            </p:sp>
            <p:sp>
              <p:nvSpPr>
                <p:cNvPr id="16796" name="Freeform 412"/>
                <p:cNvSpPr>
                  <a:spLocks/>
                </p:cNvSpPr>
                <p:nvPr/>
              </p:nvSpPr>
              <p:spPr bwMode="auto">
                <a:xfrm>
                  <a:off x="326" y="3574"/>
                  <a:ext cx="26" cy="38"/>
                </a:xfrm>
                <a:custGeom>
                  <a:avLst/>
                  <a:gdLst/>
                  <a:ahLst/>
                  <a:cxnLst>
                    <a:cxn ang="0">
                      <a:pos x="1" y="76"/>
                    </a:cxn>
                    <a:cxn ang="0">
                      <a:pos x="0" y="36"/>
                    </a:cxn>
                    <a:cxn ang="0">
                      <a:pos x="0" y="34"/>
                    </a:cxn>
                    <a:cxn ang="0">
                      <a:pos x="1" y="32"/>
                    </a:cxn>
                    <a:cxn ang="0">
                      <a:pos x="3" y="30"/>
                    </a:cxn>
                    <a:cxn ang="0">
                      <a:pos x="7" y="25"/>
                    </a:cxn>
                    <a:cxn ang="0">
                      <a:pos x="11" y="21"/>
                    </a:cxn>
                    <a:cxn ang="0">
                      <a:pos x="15" y="17"/>
                    </a:cxn>
                    <a:cxn ang="0">
                      <a:pos x="21" y="13"/>
                    </a:cxn>
                    <a:cxn ang="0">
                      <a:pos x="26" y="10"/>
                    </a:cxn>
                    <a:cxn ang="0">
                      <a:pos x="51" y="0"/>
                    </a:cxn>
                    <a:cxn ang="0">
                      <a:pos x="49" y="23"/>
                    </a:cxn>
                    <a:cxn ang="0">
                      <a:pos x="1" y="76"/>
                    </a:cxn>
                  </a:cxnLst>
                  <a:rect l="0" t="0" r="r" b="b"/>
                  <a:pathLst>
                    <a:path w="51" h="76">
                      <a:moveTo>
                        <a:pt x="1" y="76"/>
                      </a:moveTo>
                      <a:lnTo>
                        <a:pt x="0" y="36"/>
                      </a:lnTo>
                      <a:lnTo>
                        <a:pt x="0" y="34"/>
                      </a:lnTo>
                      <a:lnTo>
                        <a:pt x="1" y="32"/>
                      </a:lnTo>
                      <a:lnTo>
                        <a:pt x="3" y="30"/>
                      </a:lnTo>
                      <a:lnTo>
                        <a:pt x="7" y="25"/>
                      </a:lnTo>
                      <a:lnTo>
                        <a:pt x="11" y="21"/>
                      </a:lnTo>
                      <a:lnTo>
                        <a:pt x="15" y="17"/>
                      </a:lnTo>
                      <a:lnTo>
                        <a:pt x="21" y="13"/>
                      </a:lnTo>
                      <a:lnTo>
                        <a:pt x="26" y="10"/>
                      </a:lnTo>
                      <a:lnTo>
                        <a:pt x="51" y="0"/>
                      </a:lnTo>
                      <a:lnTo>
                        <a:pt x="49" y="23"/>
                      </a:lnTo>
                      <a:lnTo>
                        <a:pt x="1" y="76"/>
                      </a:lnTo>
                      <a:close/>
                    </a:path>
                  </a:pathLst>
                </a:custGeom>
                <a:solidFill>
                  <a:srgbClr val="59FF00"/>
                </a:solidFill>
                <a:ln w="9525">
                  <a:noFill/>
                  <a:round/>
                  <a:headEnd/>
                  <a:tailEnd/>
                </a:ln>
              </p:spPr>
              <p:txBody>
                <a:bodyPr/>
                <a:lstStyle/>
                <a:p>
                  <a:endParaRPr lang="de-DE"/>
                </a:p>
              </p:txBody>
            </p:sp>
            <p:sp>
              <p:nvSpPr>
                <p:cNvPr id="16797" name="Freeform 413"/>
                <p:cNvSpPr>
                  <a:spLocks/>
                </p:cNvSpPr>
                <p:nvPr/>
              </p:nvSpPr>
              <p:spPr bwMode="auto">
                <a:xfrm>
                  <a:off x="360" y="3560"/>
                  <a:ext cx="33" cy="23"/>
                </a:xfrm>
                <a:custGeom>
                  <a:avLst/>
                  <a:gdLst/>
                  <a:ahLst/>
                  <a:cxnLst>
                    <a:cxn ang="0">
                      <a:pos x="0" y="46"/>
                    </a:cxn>
                    <a:cxn ang="0">
                      <a:pos x="4" y="17"/>
                    </a:cxn>
                    <a:cxn ang="0">
                      <a:pos x="6" y="17"/>
                    </a:cxn>
                    <a:cxn ang="0">
                      <a:pos x="10" y="16"/>
                    </a:cxn>
                    <a:cxn ang="0">
                      <a:pos x="14" y="12"/>
                    </a:cxn>
                    <a:cxn ang="0">
                      <a:pos x="21" y="8"/>
                    </a:cxn>
                    <a:cxn ang="0">
                      <a:pos x="31" y="6"/>
                    </a:cxn>
                    <a:cxn ang="0">
                      <a:pos x="42" y="2"/>
                    </a:cxn>
                    <a:cxn ang="0">
                      <a:pos x="54" y="0"/>
                    </a:cxn>
                    <a:cxn ang="0">
                      <a:pos x="67" y="0"/>
                    </a:cxn>
                    <a:cxn ang="0">
                      <a:pos x="0" y="46"/>
                    </a:cxn>
                  </a:cxnLst>
                  <a:rect l="0" t="0" r="r" b="b"/>
                  <a:pathLst>
                    <a:path w="67" h="46">
                      <a:moveTo>
                        <a:pt x="0" y="46"/>
                      </a:moveTo>
                      <a:lnTo>
                        <a:pt x="4" y="17"/>
                      </a:lnTo>
                      <a:lnTo>
                        <a:pt x="6" y="17"/>
                      </a:lnTo>
                      <a:lnTo>
                        <a:pt x="10" y="16"/>
                      </a:lnTo>
                      <a:lnTo>
                        <a:pt x="14" y="12"/>
                      </a:lnTo>
                      <a:lnTo>
                        <a:pt x="21" y="8"/>
                      </a:lnTo>
                      <a:lnTo>
                        <a:pt x="31" y="6"/>
                      </a:lnTo>
                      <a:lnTo>
                        <a:pt x="42" y="2"/>
                      </a:lnTo>
                      <a:lnTo>
                        <a:pt x="54" y="0"/>
                      </a:lnTo>
                      <a:lnTo>
                        <a:pt x="67" y="0"/>
                      </a:lnTo>
                      <a:lnTo>
                        <a:pt x="0" y="46"/>
                      </a:lnTo>
                      <a:close/>
                    </a:path>
                  </a:pathLst>
                </a:custGeom>
                <a:solidFill>
                  <a:srgbClr val="59FF00"/>
                </a:solidFill>
                <a:ln w="9525">
                  <a:noFill/>
                  <a:round/>
                  <a:headEnd/>
                  <a:tailEnd/>
                </a:ln>
              </p:spPr>
              <p:txBody>
                <a:bodyPr/>
                <a:lstStyle/>
                <a:p>
                  <a:endParaRPr lang="de-DE"/>
                </a:p>
              </p:txBody>
            </p:sp>
            <p:sp>
              <p:nvSpPr>
                <p:cNvPr id="16798" name="Freeform 414"/>
                <p:cNvSpPr>
                  <a:spLocks/>
                </p:cNvSpPr>
                <p:nvPr/>
              </p:nvSpPr>
              <p:spPr bwMode="auto">
                <a:xfrm>
                  <a:off x="374" y="3562"/>
                  <a:ext cx="28" cy="22"/>
                </a:xfrm>
                <a:custGeom>
                  <a:avLst/>
                  <a:gdLst/>
                  <a:ahLst/>
                  <a:cxnLst>
                    <a:cxn ang="0">
                      <a:pos x="0" y="44"/>
                    </a:cxn>
                    <a:cxn ang="0">
                      <a:pos x="55" y="0"/>
                    </a:cxn>
                    <a:cxn ang="0">
                      <a:pos x="53" y="6"/>
                    </a:cxn>
                    <a:cxn ang="0">
                      <a:pos x="49" y="17"/>
                    </a:cxn>
                    <a:cxn ang="0">
                      <a:pos x="44" y="33"/>
                    </a:cxn>
                    <a:cxn ang="0">
                      <a:pos x="38" y="42"/>
                    </a:cxn>
                    <a:cxn ang="0">
                      <a:pos x="0" y="44"/>
                    </a:cxn>
                  </a:cxnLst>
                  <a:rect l="0" t="0" r="r" b="b"/>
                  <a:pathLst>
                    <a:path w="55" h="44">
                      <a:moveTo>
                        <a:pt x="0" y="44"/>
                      </a:moveTo>
                      <a:lnTo>
                        <a:pt x="55" y="0"/>
                      </a:lnTo>
                      <a:lnTo>
                        <a:pt x="53" y="6"/>
                      </a:lnTo>
                      <a:lnTo>
                        <a:pt x="49" y="17"/>
                      </a:lnTo>
                      <a:lnTo>
                        <a:pt x="44" y="33"/>
                      </a:lnTo>
                      <a:lnTo>
                        <a:pt x="38" y="42"/>
                      </a:lnTo>
                      <a:lnTo>
                        <a:pt x="0" y="44"/>
                      </a:lnTo>
                      <a:close/>
                    </a:path>
                  </a:pathLst>
                </a:custGeom>
                <a:solidFill>
                  <a:srgbClr val="59FF00"/>
                </a:solidFill>
                <a:ln w="9525">
                  <a:noFill/>
                  <a:round/>
                  <a:headEnd/>
                  <a:tailEnd/>
                </a:ln>
              </p:spPr>
              <p:txBody>
                <a:bodyPr/>
                <a:lstStyle/>
                <a:p>
                  <a:endParaRPr lang="de-DE"/>
                </a:p>
              </p:txBody>
            </p:sp>
            <p:sp>
              <p:nvSpPr>
                <p:cNvPr id="16799" name="Freeform 415"/>
                <p:cNvSpPr>
                  <a:spLocks/>
                </p:cNvSpPr>
                <p:nvPr/>
              </p:nvSpPr>
              <p:spPr bwMode="auto">
                <a:xfrm>
                  <a:off x="347" y="3590"/>
                  <a:ext cx="41" cy="15"/>
                </a:xfrm>
                <a:custGeom>
                  <a:avLst/>
                  <a:gdLst/>
                  <a:ahLst/>
                  <a:cxnLst>
                    <a:cxn ang="0">
                      <a:pos x="39" y="0"/>
                    </a:cxn>
                    <a:cxn ang="0">
                      <a:pos x="82" y="0"/>
                    </a:cxn>
                    <a:cxn ang="0">
                      <a:pos x="82" y="0"/>
                    </a:cxn>
                    <a:cxn ang="0">
                      <a:pos x="81" y="2"/>
                    </a:cxn>
                    <a:cxn ang="0">
                      <a:pos x="79" y="8"/>
                    </a:cxn>
                    <a:cxn ang="0">
                      <a:pos x="77" y="12"/>
                    </a:cxn>
                    <a:cxn ang="0">
                      <a:pos x="73" y="18"/>
                    </a:cxn>
                    <a:cxn ang="0">
                      <a:pos x="69" y="21"/>
                    </a:cxn>
                    <a:cxn ang="0">
                      <a:pos x="65" y="27"/>
                    </a:cxn>
                    <a:cxn ang="0">
                      <a:pos x="60" y="31"/>
                    </a:cxn>
                    <a:cxn ang="0">
                      <a:pos x="0" y="31"/>
                    </a:cxn>
                    <a:cxn ang="0">
                      <a:pos x="39" y="0"/>
                    </a:cxn>
                  </a:cxnLst>
                  <a:rect l="0" t="0" r="r" b="b"/>
                  <a:pathLst>
                    <a:path w="82" h="31">
                      <a:moveTo>
                        <a:pt x="39" y="0"/>
                      </a:moveTo>
                      <a:lnTo>
                        <a:pt x="82" y="0"/>
                      </a:lnTo>
                      <a:lnTo>
                        <a:pt x="82" y="0"/>
                      </a:lnTo>
                      <a:lnTo>
                        <a:pt x="81" y="2"/>
                      </a:lnTo>
                      <a:lnTo>
                        <a:pt x="79" y="8"/>
                      </a:lnTo>
                      <a:lnTo>
                        <a:pt x="77" y="12"/>
                      </a:lnTo>
                      <a:lnTo>
                        <a:pt x="73" y="18"/>
                      </a:lnTo>
                      <a:lnTo>
                        <a:pt x="69" y="21"/>
                      </a:lnTo>
                      <a:lnTo>
                        <a:pt x="65" y="27"/>
                      </a:lnTo>
                      <a:lnTo>
                        <a:pt x="60" y="31"/>
                      </a:lnTo>
                      <a:lnTo>
                        <a:pt x="0" y="31"/>
                      </a:lnTo>
                      <a:lnTo>
                        <a:pt x="39" y="0"/>
                      </a:lnTo>
                      <a:close/>
                    </a:path>
                  </a:pathLst>
                </a:custGeom>
                <a:solidFill>
                  <a:srgbClr val="59FF00"/>
                </a:solidFill>
                <a:ln w="9525">
                  <a:noFill/>
                  <a:round/>
                  <a:headEnd/>
                  <a:tailEnd/>
                </a:ln>
              </p:spPr>
              <p:txBody>
                <a:bodyPr/>
                <a:lstStyle/>
                <a:p>
                  <a:endParaRPr lang="de-DE"/>
                </a:p>
              </p:txBody>
            </p:sp>
          </p:grpSp>
          <p:grpSp>
            <p:nvGrpSpPr>
              <p:cNvPr id="16800" name="Group 416"/>
              <p:cNvGrpSpPr>
                <a:grpSpLocks/>
              </p:cNvGrpSpPr>
              <p:nvPr/>
            </p:nvGrpSpPr>
            <p:grpSpPr bwMode="auto">
              <a:xfrm>
                <a:off x="-2017" y="312"/>
                <a:ext cx="5613" cy="4001"/>
                <a:chOff x="-2017" y="312"/>
                <a:chExt cx="5613" cy="4001"/>
              </a:xfrm>
            </p:grpSpPr>
            <p:sp>
              <p:nvSpPr>
                <p:cNvPr id="16801" name="Freeform 417"/>
                <p:cNvSpPr>
                  <a:spLocks/>
                </p:cNvSpPr>
                <p:nvPr/>
              </p:nvSpPr>
              <p:spPr bwMode="auto">
                <a:xfrm>
                  <a:off x="329" y="3612"/>
                  <a:ext cx="41" cy="14"/>
                </a:xfrm>
                <a:custGeom>
                  <a:avLst/>
                  <a:gdLst/>
                  <a:ahLst/>
                  <a:cxnLst>
                    <a:cxn ang="0">
                      <a:pos x="25" y="0"/>
                    </a:cxn>
                    <a:cxn ang="0">
                      <a:pos x="82" y="0"/>
                    </a:cxn>
                    <a:cxn ang="0">
                      <a:pos x="82" y="2"/>
                    </a:cxn>
                    <a:cxn ang="0">
                      <a:pos x="80" y="4"/>
                    </a:cxn>
                    <a:cxn ang="0">
                      <a:pos x="77" y="8"/>
                    </a:cxn>
                    <a:cxn ang="0">
                      <a:pos x="73" y="10"/>
                    </a:cxn>
                    <a:cxn ang="0">
                      <a:pos x="67" y="15"/>
                    </a:cxn>
                    <a:cxn ang="0">
                      <a:pos x="61" y="19"/>
                    </a:cxn>
                    <a:cxn ang="0">
                      <a:pos x="54" y="25"/>
                    </a:cxn>
                    <a:cxn ang="0">
                      <a:pos x="44" y="29"/>
                    </a:cxn>
                    <a:cxn ang="0">
                      <a:pos x="0" y="25"/>
                    </a:cxn>
                    <a:cxn ang="0">
                      <a:pos x="25" y="0"/>
                    </a:cxn>
                  </a:cxnLst>
                  <a:rect l="0" t="0" r="r" b="b"/>
                  <a:pathLst>
                    <a:path w="82" h="29">
                      <a:moveTo>
                        <a:pt x="25" y="0"/>
                      </a:moveTo>
                      <a:lnTo>
                        <a:pt x="82" y="0"/>
                      </a:lnTo>
                      <a:lnTo>
                        <a:pt x="82" y="2"/>
                      </a:lnTo>
                      <a:lnTo>
                        <a:pt x="80" y="4"/>
                      </a:lnTo>
                      <a:lnTo>
                        <a:pt x="77" y="8"/>
                      </a:lnTo>
                      <a:lnTo>
                        <a:pt x="73" y="10"/>
                      </a:lnTo>
                      <a:lnTo>
                        <a:pt x="67" y="15"/>
                      </a:lnTo>
                      <a:lnTo>
                        <a:pt x="61" y="19"/>
                      </a:lnTo>
                      <a:lnTo>
                        <a:pt x="54" y="25"/>
                      </a:lnTo>
                      <a:lnTo>
                        <a:pt x="44" y="29"/>
                      </a:lnTo>
                      <a:lnTo>
                        <a:pt x="0" y="25"/>
                      </a:lnTo>
                      <a:lnTo>
                        <a:pt x="25" y="0"/>
                      </a:lnTo>
                      <a:close/>
                    </a:path>
                  </a:pathLst>
                </a:custGeom>
                <a:solidFill>
                  <a:srgbClr val="59FF00"/>
                </a:solidFill>
                <a:ln w="9525">
                  <a:noFill/>
                  <a:round/>
                  <a:headEnd/>
                  <a:tailEnd/>
                </a:ln>
              </p:spPr>
              <p:txBody>
                <a:bodyPr/>
                <a:lstStyle/>
                <a:p>
                  <a:endParaRPr lang="de-DE"/>
                </a:p>
              </p:txBody>
            </p:sp>
            <p:sp>
              <p:nvSpPr>
                <p:cNvPr id="16802" name="Freeform 418"/>
                <p:cNvSpPr>
                  <a:spLocks/>
                </p:cNvSpPr>
                <p:nvPr/>
              </p:nvSpPr>
              <p:spPr bwMode="auto">
                <a:xfrm>
                  <a:off x="309" y="3631"/>
                  <a:ext cx="31" cy="18"/>
                </a:xfrm>
                <a:custGeom>
                  <a:avLst/>
                  <a:gdLst/>
                  <a:ahLst/>
                  <a:cxnLst>
                    <a:cxn ang="0">
                      <a:pos x="21" y="0"/>
                    </a:cxn>
                    <a:cxn ang="0">
                      <a:pos x="61" y="6"/>
                    </a:cxn>
                    <a:cxn ang="0">
                      <a:pos x="59" y="8"/>
                    </a:cxn>
                    <a:cxn ang="0">
                      <a:pos x="56" y="10"/>
                    </a:cxn>
                    <a:cxn ang="0">
                      <a:pos x="52" y="16"/>
                    </a:cxn>
                    <a:cxn ang="0">
                      <a:pos x="46" y="19"/>
                    </a:cxn>
                    <a:cxn ang="0">
                      <a:pos x="36" y="25"/>
                    </a:cxn>
                    <a:cxn ang="0">
                      <a:pos x="27" y="29"/>
                    </a:cxn>
                    <a:cxn ang="0">
                      <a:pos x="14" y="33"/>
                    </a:cxn>
                    <a:cxn ang="0">
                      <a:pos x="0" y="36"/>
                    </a:cxn>
                    <a:cxn ang="0">
                      <a:pos x="21" y="0"/>
                    </a:cxn>
                  </a:cxnLst>
                  <a:rect l="0" t="0" r="r" b="b"/>
                  <a:pathLst>
                    <a:path w="61" h="36">
                      <a:moveTo>
                        <a:pt x="21" y="0"/>
                      </a:moveTo>
                      <a:lnTo>
                        <a:pt x="61" y="6"/>
                      </a:lnTo>
                      <a:lnTo>
                        <a:pt x="59" y="8"/>
                      </a:lnTo>
                      <a:lnTo>
                        <a:pt x="56" y="10"/>
                      </a:lnTo>
                      <a:lnTo>
                        <a:pt x="52" y="16"/>
                      </a:lnTo>
                      <a:lnTo>
                        <a:pt x="46" y="19"/>
                      </a:lnTo>
                      <a:lnTo>
                        <a:pt x="36" y="25"/>
                      </a:lnTo>
                      <a:lnTo>
                        <a:pt x="27" y="29"/>
                      </a:lnTo>
                      <a:lnTo>
                        <a:pt x="14" y="33"/>
                      </a:lnTo>
                      <a:lnTo>
                        <a:pt x="0" y="36"/>
                      </a:lnTo>
                      <a:lnTo>
                        <a:pt x="21" y="0"/>
                      </a:lnTo>
                      <a:close/>
                    </a:path>
                  </a:pathLst>
                </a:custGeom>
                <a:solidFill>
                  <a:srgbClr val="59FF00"/>
                </a:solidFill>
                <a:ln w="9525">
                  <a:noFill/>
                  <a:round/>
                  <a:headEnd/>
                  <a:tailEnd/>
                </a:ln>
              </p:spPr>
              <p:txBody>
                <a:bodyPr/>
                <a:lstStyle/>
                <a:p>
                  <a:endParaRPr lang="de-DE"/>
                </a:p>
              </p:txBody>
            </p:sp>
            <p:sp>
              <p:nvSpPr>
                <p:cNvPr id="16803" name="Freeform 419"/>
                <p:cNvSpPr>
                  <a:spLocks/>
                </p:cNvSpPr>
                <p:nvPr/>
              </p:nvSpPr>
              <p:spPr bwMode="auto">
                <a:xfrm>
                  <a:off x="320" y="3656"/>
                  <a:ext cx="57" cy="17"/>
                </a:xfrm>
                <a:custGeom>
                  <a:avLst/>
                  <a:gdLst/>
                  <a:ahLst/>
                  <a:cxnLst>
                    <a:cxn ang="0">
                      <a:pos x="0" y="0"/>
                    </a:cxn>
                    <a:cxn ang="0">
                      <a:pos x="2" y="0"/>
                    </a:cxn>
                    <a:cxn ang="0">
                      <a:pos x="12" y="0"/>
                    </a:cxn>
                    <a:cxn ang="0">
                      <a:pos x="23" y="0"/>
                    </a:cxn>
                    <a:cxn ang="0">
                      <a:pos x="36" y="2"/>
                    </a:cxn>
                    <a:cxn ang="0">
                      <a:pos x="54" y="4"/>
                    </a:cxn>
                    <a:cxn ang="0">
                      <a:pos x="71" y="7"/>
                    </a:cxn>
                    <a:cxn ang="0">
                      <a:pos x="88" y="11"/>
                    </a:cxn>
                    <a:cxn ang="0">
                      <a:pos x="103" y="19"/>
                    </a:cxn>
                    <a:cxn ang="0">
                      <a:pos x="115" y="24"/>
                    </a:cxn>
                    <a:cxn ang="0">
                      <a:pos x="65" y="32"/>
                    </a:cxn>
                    <a:cxn ang="0">
                      <a:pos x="0" y="0"/>
                    </a:cxn>
                  </a:cxnLst>
                  <a:rect l="0" t="0" r="r" b="b"/>
                  <a:pathLst>
                    <a:path w="115" h="32">
                      <a:moveTo>
                        <a:pt x="0" y="0"/>
                      </a:moveTo>
                      <a:lnTo>
                        <a:pt x="2" y="0"/>
                      </a:lnTo>
                      <a:lnTo>
                        <a:pt x="12" y="0"/>
                      </a:lnTo>
                      <a:lnTo>
                        <a:pt x="23" y="0"/>
                      </a:lnTo>
                      <a:lnTo>
                        <a:pt x="36" y="2"/>
                      </a:lnTo>
                      <a:lnTo>
                        <a:pt x="54" y="4"/>
                      </a:lnTo>
                      <a:lnTo>
                        <a:pt x="71" y="7"/>
                      </a:lnTo>
                      <a:lnTo>
                        <a:pt x="88" y="11"/>
                      </a:lnTo>
                      <a:lnTo>
                        <a:pt x="103" y="19"/>
                      </a:lnTo>
                      <a:lnTo>
                        <a:pt x="115" y="24"/>
                      </a:lnTo>
                      <a:lnTo>
                        <a:pt x="65" y="32"/>
                      </a:lnTo>
                      <a:lnTo>
                        <a:pt x="0" y="0"/>
                      </a:lnTo>
                      <a:close/>
                    </a:path>
                  </a:pathLst>
                </a:custGeom>
                <a:solidFill>
                  <a:srgbClr val="21BA00"/>
                </a:solidFill>
                <a:ln w="9525">
                  <a:noFill/>
                  <a:round/>
                  <a:headEnd/>
                  <a:tailEnd/>
                </a:ln>
              </p:spPr>
              <p:txBody>
                <a:bodyPr/>
                <a:lstStyle/>
                <a:p>
                  <a:endParaRPr lang="de-DE"/>
                </a:p>
              </p:txBody>
            </p:sp>
            <p:sp>
              <p:nvSpPr>
                <p:cNvPr id="16804" name="Freeform 420"/>
                <p:cNvSpPr>
                  <a:spLocks/>
                </p:cNvSpPr>
                <p:nvPr/>
              </p:nvSpPr>
              <p:spPr bwMode="auto">
                <a:xfrm>
                  <a:off x="319" y="3663"/>
                  <a:ext cx="19" cy="28"/>
                </a:xfrm>
                <a:custGeom>
                  <a:avLst/>
                  <a:gdLst/>
                  <a:ahLst/>
                  <a:cxnLst>
                    <a:cxn ang="0">
                      <a:pos x="0" y="0"/>
                    </a:cxn>
                    <a:cxn ang="0">
                      <a:pos x="38" y="27"/>
                    </a:cxn>
                    <a:cxn ang="0">
                      <a:pos x="38" y="55"/>
                    </a:cxn>
                    <a:cxn ang="0">
                      <a:pos x="38" y="55"/>
                    </a:cxn>
                    <a:cxn ang="0">
                      <a:pos x="35" y="51"/>
                    </a:cxn>
                    <a:cxn ang="0">
                      <a:pos x="31" y="48"/>
                    </a:cxn>
                    <a:cxn ang="0">
                      <a:pos x="23" y="42"/>
                    </a:cxn>
                    <a:cxn ang="0">
                      <a:pos x="17" y="34"/>
                    </a:cxn>
                    <a:cxn ang="0">
                      <a:pos x="12" y="23"/>
                    </a:cxn>
                    <a:cxn ang="0">
                      <a:pos x="4" y="13"/>
                    </a:cxn>
                    <a:cxn ang="0">
                      <a:pos x="0" y="0"/>
                    </a:cxn>
                  </a:cxnLst>
                  <a:rect l="0" t="0" r="r" b="b"/>
                  <a:pathLst>
                    <a:path w="38" h="55">
                      <a:moveTo>
                        <a:pt x="0" y="0"/>
                      </a:moveTo>
                      <a:lnTo>
                        <a:pt x="38" y="27"/>
                      </a:lnTo>
                      <a:lnTo>
                        <a:pt x="38" y="55"/>
                      </a:lnTo>
                      <a:lnTo>
                        <a:pt x="38" y="55"/>
                      </a:lnTo>
                      <a:lnTo>
                        <a:pt x="35" y="51"/>
                      </a:lnTo>
                      <a:lnTo>
                        <a:pt x="31" y="48"/>
                      </a:lnTo>
                      <a:lnTo>
                        <a:pt x="23" y="42"/>
                      </a:lnTo>
                      <a:lnTo>
                        <a:pt x="17" y="34"/>
                      </a:lnTo>
                      <a:lnTo>
                        <a:pt x="12" y="23"/>
                      </a:lnTo>
                      <a:lnTo>
                        <a:pt x="4" y="13"/>
                      </a:lnTo>
                      <a:lnTo>
                        <a:pt x="0" y="0"/>
                      </a:lnTo>
                      <a:close/>
                    </a:path>
                  </a:pathLst>
                </a:custGeom>
                <a:solidFill>
                  <a:srgbClr val="21BA00"/>
                </a:solidFill>
                <a:ln w="9525">
                  <a:noFill/>
                  <a:round/>
                  <a:headEnd/>
                  <a:tailEnd/>
                </a:ln>
              </p:spPr>
              <p:txBody>
                <a:bodyPr/>
                <a:lstStyle/>
                <a:p>
                  <a:endParaRPr lang="de-DE"/>
                </a:p>
              </p:txBody>
            </p:sp>
            <p:sp>
              <p:nvSpPr>
                <p:cNvPr id="16805" name="Freeform 421"/>
                <p:cNvSpPr>
                  <a:spLocks/>
                </p:cNvSpPr>
                <p:nvPr/>
              </p:nvSpPr>
              <p:spPr bwMode="auto">
                <a:xfrm>
                  <a:off x="347" y="3678"/>
                  <a:ext cx="17" cy="30"/>
                </a:xfrm>
                <a:custGeom>
                  <a:avLst/>
                  <a:gdLst/>
                  <a:ahLst/>
                  <a:cxnLst>
                    <a:cxn ang="0">
                      <a:pos x="0" y="40"/>
                    </a:cxn>
                    <a:cxn ang="0">
                      <a:pos x="0" y="0"/>
                    </a:cxn>
                    <a:cxn ang="0">
                      <a:pos x="31" y="8"/>
                    </a:cxn>
                    <a:cxn ang="0">
                      <a:pos x="35" y="60"/>
                    </a:cxn>
                    <a:cxn ang="0">
                      <a:pos x="0" y="40"/>
                    </a:cxn>
                  </a:cxnLst>
                  <a:rect l="0" t="0" r="r" b="b"/>
                  <a:pathLst>
                    <a:path w="35" h="60">
                      <a:moveTo>
                        <a:pt x="0" y="40"/>
                      </a:moveTo>
                      <a:lnTo>
                        <a:pt x="0" y="0"/>
                      </a:lnTo>
                      <a:lnTo>
                        <a:pt x="31" y="8"/>
                      </a:lnTo>
                      <a:lnTo>
                        <a:pt x="35" y="60"/>
                      </a:lnTo>
                      <a:lnTo>
                        <a:pt x="0" y="40"/>
                      </a:lnTo>
                      <a:close/>
                    </a:path>
                  </a:pathLst>
                </a:custGeom>
                <a:solidFill>
                  <a:srgbClr val="21BA00"/>
                </a:solidFill>
                <a:ln w="9525">
                  <a:noFill/>
                  <a:round/>
                  <a:headEnd/>
                  <a:tailEnd/>
                </a:ln>
              </p:spPr>
              <p:txBody>
                <a:bodyPr/>
                <a:lstStyle/>
                <a:p>
                  <a:endParaRPr lang="de-DE"/>
                </a:p>
              </p:txBody>
            </p:sp>
            <p:sp>
              <p:nvSpPr>
                <p:cNvPr id="16806" name="Freeform 422"/>
                <p:cNvSpPr>
                  <a:spLocks/>
                </p:cNvSpPr>
                <p:nvPr/>
              </p:nvSpPr>
              <p:spPr bwMode="auto">
                <a:xfrm>
                  <a:off x="369" y="3689"/>
                  <a:ext cx="25" cy="24"/>
                </a:xfrm>
                <a:custGeom>
                  <a:avLst/>
                  <a:gdLst/>
                  <a:ahLst/>
                  <a:cxnLst>
                    <a:cxn ang="0">
                      <a:pos x="0" y="0"/>
                    </a:cxn>
                    <a:cxn ang="0">
                      <a:pos x="2" y="40"/>
                    </a:cxn>
                    <a:cxn ang="0">
                      <a:pos x="4" y="42"/>
                    </a:cxn>
                    <a:cxn ang="0">
                      <a:pos x="6" y="42"/>
                    </a:cxn>
                    <a:cxn ang="0">
                      <a:pos x="12" y="44"/>
                    </a:cxn>
                    <a:cxn ang="0">
                      <a:pos x="16" y="46"/>
                    </a:cxn>
                    <a:cxn ang="0">
                      <a:pos x="23" y="48"/>
                    </a:cxn>
                    <a:cxn ang="0">
                      <a:pos x="31" y="50"/>
                    </a:cxn>
                    <a:cxn ang="0">
                      <a:pos x="40" y="50"/>
                    </a:cxn>
                    <a:cxn ang="0">
                      <a:pos x="50" y="50"/>
                    </a:cxn>
                    <a:cxn ang="0">
                      <a:pos x="27" y="6"/>
                    </a:cxn>
                    <a:cxn ang="0">
                      <a:pos x="0" y="0"/>
                    </a:cxn>
                  </a:cxnLst>
                  <a:rect l="0" t="0" r="r" b="b"/>
                  <a:pathLst>
                    <a:path w="50" h="50">
                      <a:moveTo>
                        <a:pt x="0" y="0"/>
                      </a:moveTo>
                      <a:lnTo>
                        <a:pt x="2" y="40"/>
                      </a:lnTo>
                      <a:lnTo>
                        <a:pt x="4" y="42"/>
                      </a:lnTo>
                      <a:lnTo>
                        <a:pt x="6" y="42"/>
                      </a:lnTo>
                      <a:lnTo>
                        <a:pt x="12" y="44"/>
                      </a:lnTo>
                      <a:lnTo>
                        <a:pt x="16" y="46"/>
                      </a:lnTo>
                      <a:lnTo>
                        <a:pt x="23" y="48"/>
                      </a:lnTo>
                      <a:lnTo>
                        <a:pt x="31" y="50"/>
                      </a:lnTo>
                      <a:lnTo>
                        <a:pt x="40" y="50"/>
                      </a:lnTo>
                      <a:lnTo>
                        <a:pt x="50" y="50"/>
                      </a:lnTo>
                      <a:lnTo>
                        <a:pt x="27" y="6"/>
                      </a:lnTo>
                      <a:lnTo>
                        <a:pt x="0" y="0"/>
                      </a:lnTo>
                      <a:close/>
                    </a:path>
                  </a:pathLst>
                </a:custGeom>
                <a:solidFill>
                  <a:srgbClr val="21BA00"/>
                </a:solidFill>
                <a:ln w="9525">
                  <a:noFill/>
                  <a:round/>
                  <a:headEnd/>
                  <a:tailEnd/>
                </a:ln>
              </p:spPr>
              <p:txBody>
                <a:bodyPr/>
                <a:lstStyle/>
                <a:p>
                  <a:endParaRPr lang="de-DE"/>
                </a:p>
              </p:txBody>
            </p:sp>
            <p:sp>
              <p:nvSpPr>
                <p:cNvPr id="16807" name="Freeform 423"/>
                <p:cNvSpPr>
                  <a:spLocks/>
                </p:cNvSpPr>
                <p:nvPr/>
              </p:nvSpPr>
              <p:spPr bwMode="auto">
                <a:xfrm>
                  <a:off x="395" y="3699"/>
                  <a:ext cx="26" cy="15"/>
                </a:xfrm>
                <a:custGeom>
                  <a:avLst/>
                  <a:gdLst/>
                  <a:ahLst/>
                  <a:cxnLst>
                    <a:cxn ang="0">
                      <a:pos x="0" y="0"/>
                    </a:cxn>
                    <a:cxn ang="0">
                      <a:pos x="15" y="29"/>
                    </a:cxn>
                    <a:cxn ang="0">
                      <a:pos x="15" y="29"/>
                    </a:cxn>
                    <a:cxn ang="0">
                      <a:pos x="19" y="29"/>
                    </a:cxn>
                    <a:cxn ang="0">
                      <a:pos x="21" y="31"/>
                    </a:cxn>
                    <a:cxn ang="0">
                      <a:pos x="26" y="31"/>
                    </a:cxn>
                    <a:cxn ang="0">
                      <a:pos x="32" y="31"/>
                    </a:cxn>
                    <a:cxn ang="0">
                      <a:pos x="38" y="29"/>
                    </a:cxn>
                    <a:cxn ang="0">
                      <a:pos x="44" y="29"/>
                    </a:cxn>
                    <a:cxn ang="0">
                      <a:pos x="51" y="27"/>
                    </a:cxn>
                    <a:cxn ang="0">
                      <a:pos x="49" y="27"/>
                    </a:cxn>
                    <a:cxn ang="0">
                      <a:pos x="47" y="25"/>
                    </a:cxn>
                    <a:cxn ang="0">
                      <a:pos x="44" y="21"/>
                    </a:cxn>
                    <a:cxn ang="0">
                      <a:pos x="38" y="19"/>
                    </a:cxn>
                    <a:cxn ang="0">
                      <a:pos x="30" y="14"/>
                    </a:cxn>
                    <a:cxn ang="0">
                      <a:pos x="23" y="10"/>
                    </a:cxn>
                    <a:cxn ang="0">
                      <a:pos x="11" y="6"/>
                    </a:cxn>
                    <a:cxn ang="0">
                      <a:pos x="0" y="0"/>
                    </a:cxn>
                  </a:cxnLst>
                  <a:rect l="0" t="0" r="r" b="b"/>
                  <a:pathLst>
                    <a:path w="51" h="31">
                      <a:moveTo>
                        <a:pt x="0" y="0"/>
                      </a:moveTo>
                      <a:lnTo>
                        <a:pt x="15" y="29"/>
                      </a:lnTo>
                      <a:lnTo>
                        <a:pt x="15" y="29"/>
                      </a:lnTo>
                      <a:lnTo>
                        <a:pt x="19" y="29"/>
                      </a:lnTo>
                      <a:lnTo>
                        <a:pt x="21" y="31"/>
                      </a:lnTo>
                      <a:lnTo>
                        <a:pt x="26" y="31"/>
                      </a:lnTo>
                      <a:lnTo>
                        <a:pt x="32" y="31"/>
                      </a:lnTo>
                      <a:lnTo>
                        <a:pt x="38" y="29"/>
                      </a:lnTo>
                      <a:lnTo>
                        <a:pt x="44" y="29"/>
                      </a:lnTo>
                      <a:lnTo>
                        <a:pt x="51" y="27"/>
                      </a:lnTo>
                      <a:lnTo>
                        <a:pt x="49" y="27"/>
                      </a:lnTo>
                      <a:lnTo>
                        <a:pt x="47" y="25"/>
                      </a:lnTo>
                      <a:lnTo>
                        <a:pt x="44" y="21"/>
                      </a:lnTo>
                      <a:lnTo>
                        <a:pt x="38" y="19"/>
                      </a:lnTo>
                      <a:lnTo>
                        <a:pt x="30" y="14"/>
                      </a:lnTo>
                      <a:lnTo>
                        <a:pt x="23" y="10"/>
                      </a:lnTo>
                      <a:lnTo>
                        <a:pt x="11" y="6"/>
                      </a:lnTo>
                      <a:lnTo>
                        <a:pt x="0" y="0"/>
                      </a:lnTo>
                      <a:close/>
                    </a:path>
                  </a:pathLst>
                </a:custGeom>
                <a:solidFill>
                  <a:srgbClr val="21BA00"/>
                </a:solidFill>
                <a:ln w="9525">
                  <a:noFill/>
                  <a:round/>
                  <a:headEnd/>
                  <a:tailEnd/>
                </a:ln>
              </p:spPr>
              <p:txBody>
                <a:bodyPr/>
                <a:lstStyle/>
                <a:p>
                  <a:endParaRPr lang="de-DE"/>
                </a:p>
              </p:txBody>
            </p:sp>
            <p:sp>
              <p:nvSpPr>
                <p:cNvPr id="16808" name="Freeform 424"/>
                <p:cNvSpPr>
                  <a:spLocks/>
                </p:cNvSpPr>
                <p:nvPr/>
              </p:nvSpPr>
              <p:spPr bwMode="auto">
                <a:xfrm>
                  <a:off x="370" y="3672"/>
                  <a:ext cx="32" cy="14"/>
                </a:xfrm>
                <a:custGeom>
                  <a:avLst/>
                  <a:gdLst/>
                  <a:ahLst/>
                  <a:cxnLst>
                    <a:cxn ang="0">
                      <a:pos x="0" y="10"/>
                    </a:cxn>
                    <a:cxn ang="0">
                      <a:pos x="33" y="0"/>
                    </a:cxn>
                    <a:cxn ang="0">
                      <a:pos x="35" y="0"/>
                    </a:cxn>
                    <a:cxn ang="0">
                      <a:pos x="36" y="2"/>
                    </a:cxn>
                    <a:cxn ang="0">
                      <a:pos x="40" y="4"/>
                    </a:cxn>
                    <a:cxn ang="0">
                      <a:pos x="46" y="6"/>
                    </a:cxn>
                    <a:cxn ang="0">
                      <a:pos x="52" y="8"/>
                    </a:cxn>
                    <a:cxn ang="0">
                      <a:pos x="55" y="12"/>
                    </a:cxn>
                    <a:cxn ang="0">
                      <a:pos x="59" y="13"/>
                    </a:cxn>
                    <a:cxn ang="0">
                      <a:pos x="63" y="17"/>
                    </a:cxn>
                    <a:cxn ang="0">
                      <a:pos x="38" y="29"/>
                    </a:cxn>
                    <a:cxn ang="0">
                      <a:pos x="0" y="10"/>
                    </a:cxn>
                  </a:cxnLst>
                  <a:rect l="0" t="0" r="r" b="b"/>
                  <a:pathLst>
                    <a:path w="63" h="29">
                      <a:moveTo>
                        <a:pt x="0" y="10"/>
                      </a:moveTo>
                      <a:lnTo>
                        <a:pt x="33" y="0"/>
                      </a:lnTo>
                      <a:lnTo>
                        <a:pt x="35" y="0"/>
                      </a:lnTo>
                      <a:lnTo>
                        <a:pt x="36" y="2"/>
                      </a:lnTo>
                      <a:lnTo>
                        <a:pt x="40" y="4"/>
                      </a:lnTo>
                      <a:lnTo>
                        <a:pt x="46" y="6"/>
                      </a:lnTo>
                      <a:lnTo>
                        <a:pt x="52" y="8"/>
                      </a:lnTo>
                      <a:lnTo>
                        <a:pt x="55" y="12"/>
                      </a:lnTo>
                      <a:lnTo>
                        <a:pt x="59" y="13"/>
                      </a:lnTo>
                      <a:lnTo>
                        <a:pt x="63" y="17"/>
                      </a:lnTo>
                      <a:lnTo>
                        <a:pt x="38" y="29"/>
                      </a:lnTo>
                      <a:lnTo>
                        <a:pt x="0" y="10"/>
                      </a:lnTo>
                      <a:close/>
                    </a:path>
                  </a:pathLst>
                </a:custGeom>
                <a:solidFill>
                  <a:srgbClr val="21BA00"/>
                </a:solidFill>
                <a:ln w="9525">
                  <a:noFill/>
                  <a:round/>
                  <a:headEnd/>
                  <a:tailEnd/>
                </a:ln>
              </p:spPr>
              <p:txBody>
                <a:bodyPr/>
                <a:lstStyle/>
                <a:p>
                  <a:endParaRPr lang="de-DE"/>
                </a:p>
              </p:txBody>
            </p:sp>
            <p:sp>
              <p:nvSpPr>
                <p:cNvPr id="16809" name="Freeform 425"/>
                <p:cNvSpPr>
                  <a:spLocks/>
                </p:cNvSpPr>
                <p:nvPr/>
              </p:nvSpPr>
              <p:spPr bwMode="auto">
                <a:xfrm>
                  <a:off x="398" y="3687"/>
                  <a:ext cx="24" cy="15"/>
                </a:xfrm>
                <a:custGeom>
                  <a:avLst/>
                  <a:gdLst/>
                  <a:ahLst/>
                  <a:cxnLst>
                    <a:cxn ang="0">
                      <a:pos x="0" y="5"/>
                    </a:cxn>
                    <a:cxn ang="0">
                      <a:pos x="23" y="0"/>
                    </a:cxn>
                    <a:cxn ang="0">
                      <a:pos x="23" y="2"/>
                    </a:cxn>
                    <a:cxn ang="0">
                      <a:pos x="25" y="3"/>
                    </a:cxn>
                    <a:cxn ang="0">
                      <a:pos x="27" y="5"/>
                    </a:cxn>
                    <a:cxn ang="0">
                      <a:pos x="29" y="9"/>
                    </a:cxn>
                    <a:cxn ang="0">
                      <a:pos x="33" y="13"/>
                    </a:cxn>
                    <a:cxn ang="0">
                      <a:pos x="37" y="19"/>
                    </a:cxn>
                    <a:cxn ang="0">
                      <a:pos x="42" y="24"/>
                    </a:cxn>
                    <a:cxn ang="0">
                      <a:pos x="48" y="30"/>
                    </a:cxn>
                    <a:cxn ang="0">
                      <a:pos x="0" y="5"/>
                    </a:cxn>
                  </a:cxnLst>
                  <a:rect l="0" t="0" r="r" b="b"/>
                  <a:pathLst>
                    <a:path w="48" h="30">
                      <a:moveTo>
                        <a:pt x="0" y="5"/>
                      </a:moveTo>
                      <a:lnTo>
                        <a:pt x="23" y="0"/>
                      </a:lnTo>
                      <a:lnTo>
                        <a:pt x="23" y="2"/>
                      </a:lnTo>
                      <a:lnTo>
                        <a:pt x="25" y="3"/>
                      </a:lnTo>
                      <a:lnTo>
                        <a:pt x="27" y="5"/>
                      </a:lnTo>
                      <a:lnTo>
                        <a:pt x="29" y="9"/>
                      </a:lnTo>
                      <a:lnTo>
                        <a:pt x="33" y="13"/>
                      </a:lnTo>
                      <a:lnTo>
                        <a:pt x="37" y="19"/>
                      </a:lnTo>
                      <a:lnTo>
                        <a:pt x="42" y="24"/>
                      </a:lnTo>
                      <a:lnTo>
                        <a:pt x="48" y="30"/>
                      </a:lnTo>
                      <a:lnTo>
                        <a:pt x="0" y="5"/>
                      </a:lnTo>
                      <a:close/>
                    </a:path>
                  </a:pathLst>
                </a:custGeom>
                <a:solidFill>
                  <a:srgbClr val="21BA00"/>
                </a:solidFill>
                <a:ln w="9525">
                  <a:noFill/>
                  <a:round/>
                  <a:headEnd/>
                  <a:tailEnd/>
                </a:ln>
              </p:spPr>
              <p:txBody>
                <a:bodyPr/>
                <a:lstStyle/>
                <a:p>
                  <a:endParaRPr lang="de-DE"/>
                </a:p>
              </p:txBody>
            </p:sp>
            <p:sp>
              <p:nvSpPr>
                <p:cNvPr id="16810" name="Freeform 426"/>
                <p:cNvSpPr>
                  <a:spLocks/>
                </p:cNvSpPr>
                <p:nvPr/>
              </p:nvSpPr>
              <p:spPr bwMode="auto">
                <a:xfrm>
                  <a:off x="378" y="3639"/>
                  <a:ext cx="37" cy="16"/>
                </a:xfrm>
                <a:custGeom>
                  <a:avLst/>
                  <a:gdLst/>
                  <a:ahLst/>
                  <a:cxnLst>
                    <a:cxn ang="0">
                      <a:pos x="0" y="0"/>
                    </a:cxn>
                    <a:cxn ang="0">
                      <a:pos x="42" y="0"/>
                    </a:cxn>
                    <a:cxn ang="0">
                      <a:pos x="75" y="33"/>
                    </a:cxn>
                    <a:cxn ang="0">
                      <a:pos x="71" y="33"/>
                    </a:cxn>
                    <a:cxn ang="0">
                      <a:pos x="65" y="31"/>
                    </a:cxn>
                    <a:cxn ang="0">
                      <a:pos x="56" y="31"/>
                    </a:cxn>
                    <a:cxn ang="0">
                      <a:pos x="44" y="27"/>
                    </a:cxn>
                    <a:cxn ang="0">
                      <a:pos x="31" y="23"/>
                    </a:cxn>
                    <a:cxn ang="0">
                      <a:pos x="20" y="18"/>
                    </a:cxn>
                    <a:cxn ang="0">
                      <a:pos x="10" y="10"/>
                    </a:cxn>
                    <a:cxn ang="0">
                      <a:pos x="0" y="0"/>
                    </a:cxn>
                  </a:cxnLst>
                  <a:rect l="0" t="0" r="r" b="b"/>
                  <a:pathLst>
                    <a:path w="75" h="33">
                      <a:moveTo>
                        <a:pt x="0" y="0"/>
                      </a:moveTo>
                      <a:lnTo>
                        <a:pt x="42" y="0"/>
                      </a:lnTo>
                      <a:lnTo>
                        <a:pt x="75" y="33"/>
                      </a:lnTo>
                      <a:lnTo>
                        <a:pt x="71" y="33"/>
                      </a:lnTo>
                      <a:lnTo>
                        <a:pt x="65" y="31"/>
                      </a:lnTo>
                      <a:lnTo>
                        <a:pt x="56" y="31"/>
                      </a:lnTo>
                      <a:lnTo>
                        <a:pt x="44" y="27"/>
                      </a:lnTo>
                      <a:lnTo>
                        <a:pt x="31" y="23"/>
                      </a:lnTo>
                      <a:lnTo>
                        <a:pt x="20" y="18"/>
                      </a:lnTo>
                      <a:lnTo>
                        <a:pt x="10" y="10"/>
                      </a:lnTo>
                      <a:lnTo>
                        <a:pt x="0" y="0"/>
                      </a:lnTo>
                      <a:close/>
                    </a:path>
                  </a:pathLst>
                </a:custGeom>
                <a:solidFill>
                  <a:srgbClr val="21BA00"/>
                </a:solidFill>
                <a:ln w="9525">
                  <a:noFill/>
                  <a:round/>
                  <a:headEnd/>
                  <a:tailEnd/>
                </a:ln>
              </p:spPr>
              <p:txBody>
                <a:bodyPr/>
                <a:lstStyle/>
                <a:p>
                  <a:endParaRPr lang="de-DE"/>
                </a:p>
              </p:txBody>
            </p:sp>
            <p:sp>
              <p:nvSpPr>
                <p:cNvPr id="16811" name="Freeform 427"/>
                <p:cNvSpPr>
                  <a:spLocks/>
                </p:cNvSpPr>
                <p:nvPr/>
              </p:nvSpPr>
              <p:spPr bwMode="auto">
                <a:xfrm>
                  <a:off x="413" y="3636"/>
                  <a:ext cx="33" cy="17"/>
                </a:xfrm>
                <a:custGeom>
                  <a:avLst/>
                  <a:gdLst/>
                  <a:ahLst/>
                  <a:cxnLst>
                    <a:cxn ang="0">
                      <a:pos x="0" y="2"/>
                    </a:cxn>
                    <a:cxn ang="0">
                      <a:pos x="48" y="0"/>
                    </a:cxn>
                    <a:cxn ang="0">
                      <a:pos x="67" y="23"/>
                    </a:cxn>
                    <a:cxn ang="0">
                      <a:pos x="67" y="23"/>
                    </a:cxn>
                    <a:cxn ang="0">
                      <a:pos x="63" y="24"/>
                    </a:cxn>
                    <a:cxn ang="0">
                      <a:pos x="59" y="24"/>
                    </a:cxn>
                    <a:cxn ang="0">
                      <a:pos x="53" y="26"/>
                    </a:cxn>
                    <a:cxn ang="0">
                      <a:pos x="48" y="28"/>
                    </a:cxn>
                    <a:cxn ang="0">
                      <a:pos x="40" y="30"/>
                    </a:cxn>
                    <a:cxn ang="0">
                      <a:pos x="34" y="30"/>
                    </a:cxn>
                    <a:cxn ang="0">
                      <a:pos x="27" y="32"/>
                    </a:cxn>
                    <a:cxn ang="0">
                      <a:pos x="21" y="30"/>
                    </a:cxn>
                    <a:cxn ang="0">
                      <a:pos x="17" y="26"/>
                    </a:cxn>
                    <a:cxn ang="0">
                      <a:pos x="11" y="23"/>
                    </a:cxn>
                    <a:cxn ang="0">
                      <a:pos x="8" y="17"/>
                    </a:cxn>
                    <a:cxn ang="0">
                      <a:pos x="4" y="11"/>
                    </a:cxn>
                    <a:cxn ang="0">
                      <a:pos x="2" y="7"/>
                    </a:cxn>
                    <a:cxn ang="0">
                      <a:pos x="0" y="4"/>
                    </a:cxn>
                    <a:cxn ang="0">
                      <a:pos x="0" y="2"/>
                    </a:cxn>
                  </a:cxnLst>
                  <a:rect l="0" t="0" r="r" b="b"/>
                  <a:pathLst>
                    <a:path w="67" h="32">
                      <a:moveTo>
                        <a:pt x="0" y="2"/>
                      </a:moveTo>
                      <a:lnTo>
                        <a:pt x="48" y="0"/>
                      </a:lnTo>
                      <a:lnTo>
                        <a:pt x="67" y="23"/>
                      </a:lnTo>
                      <a:lnTo>
                        <a:pt x="67" y="23"/>
                      </a:lnTo>
                      <a:lnTo>
                        <a:pt x="63" y="24"/>
                      </a:lnTo>
                      <a:lnTo>
                        <a:pt x="59" y="24"/>
                      </a:lnTo>
                      <a:lnTo>
                        <a:pt x="53" y="26"/>
                      </a:lnTo>
                      <a:lnTo>
                        <a:pt x="48" y="28"/>
                      </a:lnTo>
                      <a:lnTo>
                        <a:pt x="40" y="30"/>
                      </a:lnTo>
                      <a:lnTo>
                        <a:pt x="34" y="30"/>
                      </a:lnTo>
                      <a:lnTo>
                        <a:pt x="27" y="32"/>
                      </a:lnTo>
                      <a:lnTo>
                        <a:pt x="21" y="30"/>
                      </a:lnTo>
                      <a:lnTo>
                        <a:pt x="17" y="26"/>
                      </a:lnTo>
                      <a:lnTo>
                        <a:pt x="11" y="23"/>
                      </a:lnTo>
                      <a:lnTo>
                        <a:pt x="8" y="17"/>
                      </a:lnTo>
                      <a:lnTo>
                        <a:pt x="4" y="11"/>
                      </a:lnTo>
                      <a:lnTo>
                        <a:pt x="2" y="7"/>
                      </a:lnTo>
                      <a:lnTo>
                        <a:pt x="0" y="4"/>
                      </a:lnTo>
                      <a:lnTo>
                        <a:pt x="0" y="2"/>
                      </a:lnTo>
                      <a:close/>
                    </a:path>
                  </a:pathLst>
                </a:custGeom>
                <a:solidFill>
                  <a:srgbClr val="21BA00"/>
                </a:solidFill>
                <a:ln w="9525">
                  <a:noFill/>
                  <a:round/>
                  <a:headEnd/>
                  <a:tailEnd/>
                </a:ln>
              </p:spPr>
              <p:txBody>
                <a:bodyPr/>
                <a:lstStyle/>
                <a:p>
                  <a:endParaRPr lang="de-DE"/>
                </a:p>
              </p:txBody>
            </p:sp>
            <p:sp>
              <p:nvSpPr>
                <p:cNvPr id="16812" name="Freeform 428"/>
                <p:cNvSpPr>
                  <a:spLocks/>
                </p:cNvSpPr>
                <p:nvPr/>
              </p:nvSpPr>
              <p:spPr bwMode="auto">
                <a:xfrm>
                  <a:off x="446" y="3637"/>
                  <a:ext cx="23" cy="7"/>
                </a:xfrm>
                <a:custGeom>
                  <a:avLst/>
                  <a:gdLst/>
                  <a:ahLst/>
                  <a:cxnLst>
                    <a:cxn ang="0">
                      <a:pos x="0" y="0"/>
                    </a:cxn>
                    <a:cxn ang="0">
                      <a:pos x="13" y="13"/>
                    </a:cxn>
                    <a:cxn ang="0">
                      <a:pos x="45" y="2"/>
                    </a:cxn>
                    <a:cxn ang="0">
                      <a:pos x="0" y="0"/>
                    </a:cxn>
                  </a:cxnLst>
                  <a:rect l="0" t="0" r="r" b="b"/>
                  <a:pathLst>
                    <a:path w="45" h="13">
                      <a:moveTo>
                        <a:pt x="0" y="0"/>
                      </a:moveTo>
                      <a:lnTo>
                        <a:pt x="13" y="13"/>
                      </a:lnTo>
                      <a:lnTo>
                        <a:pt x="45" y="2"/>
                      </a:lnTo>
                      <a:lnTo>
                        <a:pt x="0" y="0"/>
                      </a:lnTo>
                      <a:close/>
                    </a:path>
                  </a:pathLst>
                </a:custGeom>
                <a:solidFill>
                  <a:srgbClr val="21BA00"/>
                </a:solidFill>
                <a:ln w="9525">
                  <a:noFill/>
                  <a:round/>
                  <a:headEnd/>
                  <a:tailEnd/>
                </a:ln>
              </p:spPr>
              <p:txBody>
                <a:bodyPr/>
                <a:lstStyle/>
                <a:p>
                  <a:endParaRPr lang="de-DE"/>
                </a:p>
              </p:txBody>
            </p:sp>
            <p:sp>
              <p:nvSpPr>
                <p:cNvPr id="16813" name="Freeform 429"/>
                <p:cNvSpPr>
                  <a:spLocks/>
                </p:cNvSpPr>
                <p:nvPr/>
              </p:nvSpPr>
              <p:spPr bwMode="auto">
                <a:xfrm>
                  <a:off x="440" y="3617"/>
                  <a:ext cx="20" cy="12"/>
                </a:xfrm>
                <a:custGeom>
                  <a:avLst/>
                  <a:gdLst/>
                  <a:ahLst/>
                  <a:cxnLst>
                    <a:cxn ang="0">
                      <a:pos x="0" y="22"/>
                    </a:cxn>
                    <a:cxn ang="0">
                      <a:pos x="40" y="19"/>
                    </a:cxn>
                    <a:cxn ang="0">
                      <a:pos x="40" y="19"/>
                    </a:cxn>
                    <a:cxn ang="0">
                      <a:pos x="38" y="17"/>
                    </a:cxn>
                    <a:cxn ang="0">
                      <a:pos x="35" y="15"/>
                    </a:cxn>
                    <a:cxn ang="0">
                      <a:pos x="31" y="11"/>
                    </a:cxn>
                    <a:cxn ang="0">
                      <a:pos x="27" y="7"/>
                    </a:cxn>
                    <a:cxn ang="0">
                      <a:pos x="21" y="5"/>
                    </a:cxn>
                    <a:cxn ang="0">
                      <a:pos x="16" y="2"/>
                    </a:cxn>
                    <a:cxn ang="0">
                      <a:pos x="10" y="0"/>
                    </a:cxn>
                    <a:cxn ang="0">
                      <a:pos x="2" y="2"/>
                    </a:cxn>
                    <a:cxn ang="0">
                      <a:pos x="0" y="11"/>
                    </a:cxn>
                    <a:cxn ang="0">
                      <a:pos x="0" y="19"/>
                    </a:cxn>
                    <a:cxn ang="0">
                      <a:pos x="0" y="22"/>
                    </a:cxn>
                  </a:cxnLst>
                  <a:rect l="0" t="0" r="r" b="b"/>
                  <a:pathLst>
                    <a:path w="40" h="22">
                      <a:moveTo>
                        <a:pt x="0" y="22"/>
                      </a:moveTo>
                      <a:lnTo>
                        <a:pt x="40" y="19"/>
                      </a:lnTo>
                      <a:lnTo>
                        <a:pt x="40" y="19"/>
                      </a:lnTo>
                      <a:lnTo>
                        <a:pt x="38" y="17"/>
                      </a:lnTo>
                      <a:lnTo>
                        <a:pt x="35" y="15"/>
                      </a:lnTo>
                      <a:lnTo>
                        <a:pt x="31" y="11"/>
                      </a:lnTo>
                      <a:lnTo>
                        <a:pt x="27" y="7"/>
                      </a:lnTo>
                      <a:lnTo>
                        <a:pt x="21" y="5"/>
                      </a:lnTo>
                      <a:lnTo>
                        <a:pt x="16" y="2"/>
                      </a:lnTo>
                      <a:lnTo>
                        <a:pt x="10" y="0"/>
                      </a:lnTo>
                      <a:lnTo>
                        <a:pt x="2" y="2"/>
                      </a:lnTo>
                      <a:lnTo>
                        <a:pt x="0" y="11"/>
                      </a:lnTo>
                      <a:lnTo>
                        <a:pt x="0" y="19"/>
                      </a:lnTo>
                      <a:lnTo>
                        <a:pt x="0" y="22"/>
                      </a:lnTo>
                      <a:close/>
                    </a:path>
                  </a:pathLst>
                </a:custGeom>
                <a:solidFill>
                  <a:srgbClr val="21BA00"/>
                </a:solidFill>
                <a:ln w="9525">
                  <a:noFill/>
                  <a:round/>
                  <a:headEnd/>
                  <a:tailEnd/>
                </a:ln>
              </p:spPr>
              <p:txBody>
                <a:bodyPr/>
                <a:lstStyle/>
                <a:p>
                  <a:endParaRPr lang="de-DE"/>
                </a:p>
              </p:txBody>
            </p:sp>
            <p:sp>
              <p:nvSpPr>
                <p:cNvPr id="16814" name="Freeform 430"/>
                <p:cNvSpPr>
                  <a:spLocks/>
                </p:cNvSpPr>
                <p:nvPr/>
              </p:nvSpPr>
              <p:spPr bwMode="auto">
                <a:xfrm>
                  <a:off x="413" y="3615"/>
                  <a:ext cx="22" cy="13"/>
                </a:xfrm>
                <a:custGeom>
                  <a:avLst/>
                  <a:gdLst/>
                  <a:ahLst/>
                  <a:cxnLst>
                    <a:cxn ang="0">
                      <a:pos x="30" y="25"/>
                    </a:cxn>
                    <a:cxn ang="0">
                      <a:pos x="44" y="0"/>
                    </a:cxn>
                    <a:cxn ang="0">
                      <a:pos x="44" y="0"/>
                    </a:cxn>
                    <a:cxn ang="0">
                      <a:pos x="40" y="0"/>
                    </a:cxn>
                    <a:cxn ang="0">
                      <a:pos x="38" y="0"/>
                    </a:cxn>
                    <a:cxn ang="0">
                      <a:pos x="34" y="0"/>
                    </a:cxn>
                    <a:cxn ang="0">
                      <a:pos x="29" y="2"/>
                    </a:cxn>
                    <a:cxn ang="0">
                      <a:pos x="23" y="2"/>
                    </a:cxn>
                    <a:cxn ang="0">
                      <a:pos x="17" y="4"/>
                    </a:cxn>
                    <a:cxn ang="0">
                      <a:pos x="13" y="6"/>
                    </a:cxn>
                    <a:cxn ang="0">
                      <a:pos x="6" y="11"/>
                    </a:cxn>
                    <a:cxn ang="0">
                      <a:pos x="0" y="17"/>
                    </a:cxn>
                    <a:cxn ang="0">
                      <a:pos x="0" y="21"/>
                    </a:cxn>
                    <a:cxn ang="0">
                      <a:pos x="0" y="23"/>
                    </a:cxn>
                    <a:cxn ang="0">
                      <a:pos x="30" y="25"/>
                    </a:cxn>
                  </a:cxnLst>
                  <a:rect l="0" t="0" r="r" b="b"/>
                  <a:pathLst>
                    <a:path w="44" h="25">
                      <a:moveTo>
                        <a:pt x="30" y="25"/>
                      </a:moveTo>
                      <a:lnTo>
                        <a:pt x="44" y="0"/>
                      </a:lnTo>
                      <a:lnTo>
                        <a:pt x="44" y="0"/>
                      </a:lnTo>
                      <a:lnTo>
                        <a:pt x="40" y="0"/>
                      </a:lnTo>
                      <a:lnTo>
                        <a:pt x="38" y="0"/>
                      </a:lnTo>
                      <a:lnTo>
                        <a:pt x="34" y="0"/>
                      </a:lnTo>
                      <a:lnTo>
                        <a:pt x="29" y="2"/>
                      </a:lnTo>
                      <a:lnTo>
                        <a:pt x="23" y="2"/>
                      </a:lnTo>
                      <a:lnTo>
                        <a:pt x="17" y="4"/>
                      </a:lnTo>
                      <a:lnTo>
                        <a:pt x="13" y="6"/>
                      </a:lnTo>
                      <a:lnTo>
                        <a:pt x="6" y="11"/>
                      </a:lnTo>
                      <a:lnTo>
                        <a:pt x="0" y="17"/>
                      </a:lnTo>
                      <a:lnTo>
                        <a:pt x="0" y="21"/>
                      </a:lnTo>
                      <a:lnTo>
                        <a:pt x="0" y="23"/>
                      </a:lnTo>
                      <a:lnTo>
                        <a:pt x="30" y="25"/>
                      </a:lnTo>
                      <a:close/>
                    </a:path>
                  </a:pathLst>
                </a:custGeom>
                <a:solidFill>
                  <a:srgbClr val="21BA00"/>
                </a:solidFill>
                <a:ln w="9525">
                  <a:noFill/>
                  <a:round/>
                  <a:headEnd/>
                  <a:tailEnd/>
                </a:ln>
              </p:spPr>
              <p:txBody>
                <a:bodyPr/>
                <a:lstStyle/>
                <a:p>
                  <a:endParaRPr lang="de-DE"/>
                </a:p>
              </p:txBody>
            </p:sp>
            <p:sp>
              <p:nvSpPr>
                <p:cNvPr id="16815" name="Freeform 431"/>
                <p:cNvSpPr>
                  <a:spLocks/>
                </p:cNvSpPr>
                <p:nvPr/>
              </p:nvSpPr>
              <p:spPr bwMode="auto">
                <a:xfrm>
                  <a:off x="381" y="3617"/>
                  <a:ext cx="28" cy="17"/>
                </a:xfrm>
                <a:custGeom>
                  <a:avLst/>
                  <a:gdLst/>
                  <a:ahLst/>
                  <a:cxnLst>
                    <a:cxn ang="0">
                      <a:pos x="33" y="26"/>
                    </a:cxn>
                    <a:cxn ang="0">
                      <a:pos x="57" y="0"/>
                    </a:cxn>
                    <a:cxn ang="0">
                      <a:pos x="55" y="2"/>
                    </a:cxn>
                    <a:cxn ang="0">
                      <a:pos x="50" y="2"/>
                    </a:cxn>
                    <a:cxn ang="0">
                      <a:pos x="44" y="5"/>
                    </a:cxn>
                    <a:cxn ang="0">
                      <a:pos x="34" y="9"/>
                    </a:cxn>
                    <a:cxn ang="0">
                      <a:pos x="25" y="13"/>
                    </a:cxn>
                    <a:cxn ang="0">
                      <a:pos x="15" y="17"/>
                    </a:cxn>
                    <a:cxn ang="0">
                      <a:pos x="8" y="22"/>
                    </a:cxn>
                    <a:cxn ang="0">
                      <a:pos x="2" y="28"/>
                    </a:cxn>
                    <a:cxn ang="0">
                      <a:pos x="0" y="32"/>
                    </a:cxn>
                    <a:cxn ang="0">
                      <a:pos x="2" y="34"/>
                    </a:cxn>
                    <a:cxn ang="0">
                      <a:pos x="6" y="34"/>
                    </a:cxn>
                    <a:cxn ang="0">
                      <a:pos x="12" y="34"/>
                    </a:cxn>
                    <a:cxn ang="0">
                      <a:pos x="19" y="32"/>
                    </a:cxn>
                    <a:cxn ang="0">
                      <a:pos x="25" y="28"/>
                    </a:cxn>
                    <a:cxn ang="0">
                      <a:pos x="31" y="26"/>
                    </a:cxn>
                    <a:cxn ang="0">
                      <a:pos x="33" y="26"/>
                    </a:cxn>
                  </a:cxnLst>
                  <a:rect l="0" t="0" r="r" b="b"/>
                  <a:pathLst>
                    <a:path w="57" h="34">
                      <a:moveTo>
                        <a:pt x="33" y="26"/>
                      </a:moveTo>
                      <a:lnTo>
                        <a:pt x="57" y="0"/>
                      </a:lnTo>
                      <a:lnTo>
                        <a:pt x="55" y="2"/>
                      </a:lnTo>
                      <a:lnTo>
                        <a:pt x="50" y="2"/>
                      </a:lnTo>
                      <a:lnTo>
                        <a:pt x="44" y="5"/>
                      </a:lnTo>
                      <a:lnTo>
                        <a:pt x="34" y="9"/>
                      </a:lnTo>
                      <a:lnTo>
                        <a:pt x="25" y="13"/>
                      </a:lnTo>
                      <a:lnTo>
                        <a:pt x="15" y="17"/>
                      </a:lnTo>
                      <a:lnTo>
                        <a:pt x="8" y="22"/>
                      </a:lnTo>
                      <a:lnTo>
                        <a:pt x="2" y="28"/>
                      </a:lnTo>
                      <a:lnTo>
                        <a:pt x="0" y="32"/>
                      </a:lnTo>
                      <a:lnTo>
                        <a:pt x="2" y="34"/>
                      </a:lnTo>
                      <a:lnTo>
                        <a:pt x="6" y="34"/>
                      </a:lnTo>
                      <a:lnTo>
                        <a:pt x="12" y="34"/>
                      </a:lnTo>
                      <a:lnTo>
                        <a:pt x="19" y="32"/>
                      </a:lnTo>
                      <a:lnTo>
                        <a:pt x="25" y="28"/>
                      </a:lnTo>
                      <a:lnTo>
                        <a:pt x="31" y="26"/>
                      </a:lnTo>
                      <a:lnTo>
                        <a:pt x="33" y="26"/>
                      </a:lnTo>
                      <a:close/>
                    </a:path>
                  </a:pathLst>
                </a:custGeom>
                <a:solidFill>
                  <a:srgbClr val="21BA00"/>
                </a:solidFill>
                <a:ln w="9525">
                  <a:noFill/>
                  <a:round/>
                  <a:headEnd/>
                  <a:tailEnd/>
                </a:ln>
              </p:spPr>
              <p:txBody>
                <a:bodyPr/>
                <a:lstStyle/>
                <a:p>
                  <a:endParaRPr lang="de-DE"/>
                </a:p>
              </p:txBody>
            </p:sp>
            <p:sp>
              <p:nvSpPr>
                <p:cNvPr id="16816" name="Line 432"/>
                <p:cNvSpPr>
                  <a:spLocks noChangeShapeType="1"/>
                </p:cNvSpPr>
                <p:nvPr/>
              </p:nvSpPr>
              <p:spPr bwMode="auto">
                <a:xfrm>
                  <a:off x="-1575" y="4022"/>
                  <a:ext cx="4193" cy="0"/>
                </a:xfrm>
                <a:prstGeom prst="line">
                  <a:avLst/>
                </a:prstGeom>
                <a:noFill/>
                <a:ln w="28575">
                  <a:solidFill>
                    <a:srgbClr val="000000"/>
                  </a:solidFill>
                  <a:round/>
                  <a:headEnd/>
                  <a:tailEnd/>
                </a:ln>
              </p:spPr>
              <p:txBody>
                <a:bodyPr/>
                <a:lstStyle/>
                <a:p>
                  <a:endParaRPr lang="de-DE"/>
                </a:p>
              </p:txBody>
            </p:sp>
            <p:sp>
              <p:nvSpPr>
                <p:cNvPr id="16817" name="Line 433"/>
                <p:cNvSpPr>
                  <a:spLocks noChangeShapeType="1"/>
                </p:cNvSpPr>
                <p:nvPr/>
              </p:nvSpPr>
              <p:spPr bwMode="auto">
                <a:xfrm flipV="1">
                  <a:off x="-1458" y="763"/>
                  <a:ext cx="0" cy="3259"/>
                </a:xfrm>
                <a:prstGeom prst="line">
                  <a:avLst/>
                </a:prstGeom>
                <a:noFill/>
                <a:ln w="25400">
                  <a:solidFill>
                    <a:srgbClr val="000000"/>
                  </a:solidFill>
                  <a:round/>
                  <a:headEnd/>
                  <a:tailEnd/>
                </a:ln>
              </p:spPr>
              <p:txBody>
                <a:bodyPr/>
                <a:lstStyle/>
                <a:p>
                  <a:endParaRPr lang="de-DE"/>
                </a:p>
              </p:txBody>
            </p:sp>
            <p:sp>
              <p:nvSpPr>
                <p:cNvPr id="16818" name="Line 434"/>
                <p:cNvSpPr>
                  <a:spLocks noChangeShapeType="1"/>
                </p:cNvSpPr>
                <p:nvPr/>
              </p:nvSpPr>
              <p:spPr bwMode="auto">
                <a:xfrm>
                  <a:off x="-1554" y="1543"/>
                  <a:ext cx="96" cy="0"/>
                </a:xfrm>
                <a:prstGeom prst="line">
                  <a:avLst/>
                </a:prstGeom>
                <a:noFill/>
                <a:ln w="9525">
                  <a:solidFill>
                    <a:srgbClr val="000000"/>
                  </a:solidFill>
                  <a:round/>
                  <a:headEnd/>
                  <a:tailEnd/>
                </a:ln>
              </p:spPr>
              <p:txBody>
                <a:bodyPr/>
                <a:lstStyle/>
                <a:p>
                  <a:endParaRPr lang="de-DE"/>
                </a:p>
              </p:txBody>
            </p:sp>
            <p:sp>
              <p:nvSpPr>
                <p:cNvPr id="16819" name="Line 435"/>
                <p:cNvSpPr>
                  <a:spLocks noChangeShapeType="1"/>
                </p:cNvSpPr>
                <p:nvPr/>
              </p:nvSpPr>
              <p:spPr bwMode="auto">
                <a:xfrm>
                  <a:off x="-1554" y="2162"/>
                  <a:ext cx="96" cy="0"/>
                </a:xfrm>
                <a:prstGeom prst="line">
                  <a:avLst/>
                </a:prstGeom>
                <a:noFill/>
                <a:ln w="9525">
                  <a:solidFill>
                    <a:srgbClr val="000000"/>
                  </a:solidFill>
                  <a:round/>
                  <a:headEnd/>
                  <a:tailEnd/>
                </a:ln>
              </p:spPr>
              <p:txBody>
                <a:bodyPr/>
                <a:lstStyle/>
                <a:p>
                  <a:endParaRPr lang="de-DE"/>
                </a:p>
              </p:txBody>
            </p:sp>
            <p:sp>
              <p:nvSpPr>
                <p:cNvPr id="16820" name="Line 436"/>
                <p:cNvSpPr>
                  <a:spLocks noChangeShapeType="1"/>
                </p:cNvSpPr>
                <p:nvPr/>
              </p:nvSpPr>
              <p:spPr bwMode="auto">
                <a:xfrm>
                  <a:off x="-1554" y="3401"/>
                  <a:ext cx="96" cy="0"/>
                </a:xfrm>
                <a:prstGeom prst="line">
                  <a:avLst/>
                </a:prstGeom>
                <a:noFill/>
                <a:ln w="9525">
                  <a:solidFill>
                    <a:srgbClr val="000000"/>
                  </a:solidFill>
                  <a:round/>
                  <a:headEnd/>
                  <a:tailEnd/>
                </a:ln>
              </p:spPr>
              <p:txBody>
                <a:bodyPr/>
                <a:lstStyle/>
                <a:p>
                  <a:endParaRPr lang="de-DE"/>
                </a:p>
              </p:txBody>
            </p:sp>
            <p:sp>
              <p:nvSpPr>
                <p:cNvPr id="16821" name="Line 437"/>
                <p:cNvSpPr>
                  <a:spLocks noChangeShapeType="1"/>
                </p:cNvSpPr>
                <p:nvPr/>
              </p:nvSpPr>
              <p:spPr bwMode="auto">
                <a:xfrm>
                  <a:off x="-1554" y="2782"/>
                  <a:ext cx="96" cy="0"/>
                </a:xfrm>
                <a:prstGeom prst="line">
                  <a:avLst/>
                </a:prstGeom>
                <a:noFill/>
                <a:ln w="9525">
                  <a:solidFill>
                    <a:srgbClr val="000000"/>
                  </a:solidFill>
                  <a:round/>
                  <a:headEnd/>
                  <a:tailEnd/>
                </a:ln>
              </p:spPr>
              <p:txBody>
                <a:bodyPr/>
                <a:lstStyle/>
                <a:p>
                  <a:endParaRPr lang="de-DE"/>
                </a:p>
              </p:txBody>
            </p:sp>
            <p:sp>
              <p:nvSpPr>
                <p:cNvPr id="16822" name="Line 438"/>
                <p:cNvSpPr>
                  <a:spLocks noChangeShapeType="1"/>
                </p:cNvSpPr>
                <p:nvPr/>
              </p:nvSpPr>
              <p:spPr bwMode="auto">
                <a:xfrm>
                  <a:off x="-1458" y="1450"/>
                  <a:ext cx="1468" cy="0"/>
                </a:xfrm>
                <a:prstGeom prst="line">
                  <a:avLst/>
                </a:prstGeom>
                <a:noFill/>
                <a:ln w="12700">
                  <a:solidFill>
                    <a:srgbClr val="000000"/>
                  </a:solidFill>
                  <a:round/>
                  <a:headEnd/>
                  <a:tailEnd/>
                </a:ln>
              </p:spPr>
              <p:txBody>
                <a:bodyPr/>
                <a:lstStyle/>
                <a:p>
                  <a:endParaRPr lang="de-DE"/>
                </a:p>
              </p:txBody>
            </p:sp>
            <p:sp>
              <p:nvSpPr>
                <p:cNvPr id="16823" name="Line 439"/>
                <p:cNvSpPr>
                  <a:spLocks noChangeShapeType="1"/>
                </p:cNvSpPr>
                <p:nvPr/>
              </p:nvSpPr>
              <p:spPr bwMode="auto">
                <a:xfrm>
                  <a:off x="-1458" y="1926"/>
                  <a:ext cx="1446" cy="0"/>
                </a:xfrm>
                <a:prstGeom prst="line">
                  <a:avLst/>
                </a:prstGeom>
                <a:noFill/>
                <a:ln w="12700">
                  <a:solidFill>
                    <a:srgbClr val="000000"/>
                  </a:solidFill>
                  <a:round/>
                  <a:headEnd/>
                  <a:tailEnd/>
                </a:ln>
              </p:spPr>
              <p:txBody>
                <a:bodyPr/>
                <a:lstStyle/>
                <a:p>
                  <a:endParaRPr lang="de-DE"/>
                </a:p>
              </p:txBody>
            </p:sp>
            <p:sp>
              <p:nvSpPr>
                <p:cNvPr id="16824" name="Rectangle 440"/>
                <p:cNvSpPr>
                  <a:spLocks noChangeArrowheads="1"/>
                </p:cNvSpPr>
                <p:nvPr/>
              </p:nvSpPr>
              <p:spPr bwMode="auto">
                <a:xfrm>
                  <a:off x="-1306" y="1581"/>
                  <a:ext cx="3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Free </a:t>
                  </a:r>
                  <a:endParaRPr lang="de-DE">
                    <a:solidFill>
                      <a:schemeClr val="bg1"/>
                    </a:solidFill>
                    <a:cs typeface="Arial" charset="0"/>
                  </a:endParaRPr>
                </a:p>
              </p:txBody>
            </p:sp>
            <p:sp>
              <p:nvSpPr>
                <p:cNvPr id="16825" name="Rectangle 441"/>
                <p:cNvSpPr>
                  <a:spLocks noChangeArrowheads="1"/>
                </p:cNvSpPr>
                <p:nvPr/>
              </p:nvSpPr>
              <p:spPr bwMode="auto">
                <a:xfrm>
                  <a:off x="-965" y="1581"/>
                  <a:ext cx="88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Troposphere</a:t>
                  </a:r>
                  <a:endParaRPr lang="de-DE">
                    <a:solidFill>
                      <a:schemeClr val="bg1"/>
                    </a:solidFill>
                    <a:cs typeface="Arial" charset="0"/>
                  </a:endParaRPr>
                </a:p>
              </p:txBody>
            </p:sp>
            <p:sp>
              <p:nvSpPr>
                <p:cNvPr id="16826" name="Rectangle 442"/>
                <p:cNvSpPr>
                  <a:spLocks noChangeArrowheads="1"/>
                </p:cNvSpPr>
                <p:nvPr/>
              </p:nvSpPr>
              <p:spPr bwMode="auto">
                <a:xfrm>
                  <a:off x="-1306" y="1010"/>
                  <a:ext cx="88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Stratosphere</a:t>
                  </a:r>
                  <a:endParaRPr lang="de-DE">
                    <a:solidFill>
                      <a:schemeClr val="bg1"/>
                    </a:solidFill>
                    <a:cs typeface="Arial" charset="0"/>
                  </a:endParaRPr>
                </a:p>
              </p:txBody>
            </p:sp>
            <p:sp>
              <p:nvSpPr>
                <p:cNvPr id="16827" name="Rectangle 443"/>
                <p:cNvSpPr>
                  <a:spLocks noChangeArrowheads="1"/>
                </p:cNvSpPr>
                <p:nvPr/>
              </p:nvSpPr>
              <p:spPr bwMode="auto">
                <a:xfrm>
                  <a:off x="-1032" y="2557"/>
                  <a:ext cx="67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Boundary</a:t>
                  </a:r>
                  <a:endParaRPr lang="de-DE">
                    <a:solidFill>
                      <a:schemeClr val="bg1"/>
                    </a:solidFill>
                    <a:cs typeface="Arial" charset="0"/>
                  </a:endParaRPr>
                </a:p>
              </p:txBody>
            </p:sp>
            <p:sp>
              <p:nvSpPr>
                <p:cNvPr id="16828" name="Rectangle 444"/>
                <p:cNvSpPr>
                  <a:spLocks noChangeArrowheads="1"/>
                </p:cNvSpPr>
                <p:nvPr/>
              </p:nvSpPr>
              <p:spPr bwMode="auto">
                <a:xfrm>
                  <a:off x="-865" y="2729"/>
                  <a:ext cx="33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layer</a:t>
                  </a:r>
                  <a:endParaRPr lang="de-DE">
                    <a:solidFill>
                      <a:schemeClr val="bg1"/>
                    </a:solidFill>
                    <a:cs typeface="Arial" charset="0"/>
                  </a:endParaRPr>
                </a:p>
              </p:txBody>
            </p:sp>
            <p:sp>
              <p:nvSpPr>
                <p:cNvPr id="16829" name="Rectangle 445"/>
                <p:cNvSpPr>
                  <a:spLocks noChangeArrowheads="1"/>
                </p:cNvSpPr>
                <p:nvPr/>
              </p:nvSpPr>
              <p:spPr bwMode="auto">
                <a:xfrm>
                  <a:off x="68" y="2338"/>
                  <a:ext cx="1143" cy="400"/>
                </a:xfrm>
                <a:prstGeom prst="rect">
                  <a:avLst/>
                </a:prstGeom>
                <a:solidFill>
                  <a:srgbClr val="FFFFFF"/>
                </a:solidFill>
                <a:ln w="9525">
                  <a:noFill/>
                  <a:miter lim="800000"/>
                  <a:headEnd/>
                  <a:tailEnd/>
                </a:ln>
              </p:spPr>
              <p:txBody>
                <a:bodyPr/>
                <a:lstStyle/>
                <a:p>
                  <a:endParaRPr lang="de-DE"/>
                </a:p>
              </p:txBody>
            </p:sp>
            <p:sp>
              <p:nvSpPr>
                <p:cNvPr id="16830" name="Rectangle 446"/>
                <p:cNvSpPr>
                  <a:spLocks noChangeArrowheads="1"/>
                </p:cNvSpPr>
                <p:nvPr/>
              </p:nvSpPr>
              <p:spPr bwMode="auto">
                <a:xfrm>
                  <a:off x="306" y="2375"/>
                  <a:ext cx="2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Tall</a:t>
                  </a:r>
                  <a:endParaRPr lang="de-DE">
                    <a:solidFill>
                      <a:schemeClr val="bg1"/>
                    </a:solidFill>
                    <a:cs typeface="Arial" charset="0"/>
                  </a:endParaRPr>
                </a:p>
              </p:txBody>
            </p:sp>
            <p:sp>
              <p:nvSpPr>
                <p:cNvPr id="16831" name="Rectangle 447"/>
                <p:cNvSpPr>
                  <a:spLocks noChangeArrowheads="1"/>
                </p:cNvSpPr>
                <p:nvPr/>
              </p:nvSpPr>
              <p:spPr bwMode="auto">
                <a:xfrm>
                  <a:off x="593" y="2375"/>
                  <a:ext cx="38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tower</a:t>
                  </a:r>
                  <a:endParaRPr lang="de-DE">
                    <a:solidFill>
                      <a:schemeClr val="bg1"/>
                    </a:solidFill>
                    <a:cs typeface="Arial" charset="0"/>
                  </a:endParaRPr>
                </a:p>
              </p:txBody>
            </p:sp>
            <p:sp>
              <p:nvSpPr>
                <p:cNvPr id="16832" name="Rectangle 448"/>
                <p:cNvSpPr>
                  <a:spLocks noChangeArrowheads="1"/>
                </p:cNvSpPr>
                <p:nvPr/>
              </p:nvSpPr>
              <p:spPr bwMode="auto">
                <a:xfrm>
                  <a:off x="368" y="2546"/>
                  <a:ext cx="5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(~500m)</a:t>
                  </a:r>
                  <a:endParaRPr lang="de-DE">
                    <a:solidFill>
                      <a:schemeClr val="bg1"/>
                    </a:solidFill>
                    <a:cs typeface="Arial" charset="0"/>
                  </a:endParaRPr>
                </a:p>
              </p:txBody>
            </p:sp>
            <p:sp>
              <p:nvSpPr>
                <p:cNvPr id="16833" name="Line 449"/>
                <p:cNvSpPr>
                  <a:spLocks noChangeShapeType="1"/>
                </p:cNvSpPr>
                <p:nvPr/>
              </p:nvSpPr>
              <p:spPr bwMode="auto">
                <a:xfrm flipV="1">
                  <a:off x="114" y="2414"/>
                  <a:ext cx="0" cy="1618"/>
                </a:xfrm>
                <a:prstGeom prst="line">
                  <a:avLst/>
                </a:prstGeom>
                <a:noFill/>
                <a:ln w="63500">
                  <a:solidFill>
                    <a:srgbClr val="0000FF"/>
                  </a:solidFill>
                  <a:round/>
                  <a:headEnd/>
                  <a:tailEnd/>
                </a:ln>
              </p:spPr>
              <p:txBody>
                <a:bodyPr/>
                <a:lstStyle/>
                <a:p>
                  <a:endParaRPr lang="de-DE"/>
                </a:p>
              </p:txBody>
            </p:sp>
            <p:sp>
              <p:nvSpPr>
                <p:cNvPr id="16834" name="Line 450"/>
                <p:cNvSpPr>
                  <a:spLocks noChangeShapeType="1"/>
                </p:cNvSpPr>
                <p:nvPr/>
              </p:nvSpPr>
              <p:spPr bwMode="auto">
                <a:xfrm>
                  <a:off x="19" y="2414"/>
                  <a:ext cx="190" cy="0"/>
                </a:xfrm>
                <a:prstGeom prst="line">
                  <a:avLst/>
                </a:prstGeom>
                <a:noFill/>
                <a:ln w="63500">
                  <a:solidFill>
                    <a:srgbClr val="0000FF"/>
                  </a:solidFill>
                  <a:round/>
                  <a:headEnd/>
                  <a:tailEnd/>
                </a:ln>
              </p:spPr>
              <p:txBody>
                <a:bodyPr/>
                <a:lstStyle/>
                <a:p>
                  <a:endParaRPr lang="de-DE"/>
                </a:p>
              </p:txBody>
            </p:sp>
            <p:sp>
              <p:nvSpPr>
                <p:cNvPr id="16835" name="Line 451"/>
                <p:cNvSpPr>
                  <a:spLocks noChangeShapeType="1"/>
                </p:cNvSpPr>
                <p:nvPr/>
              </p:nvSpPr>
              <p:spPr bwMode="auto">
                <a:xfrm>
                  <a:off x="19" y="2747"/>
                  <a:ext cx="190" cy="0"/>
                </a:xfrm>
                <a:prstGeom prst="line">
                  <a:avLst/>
                </a:prstGeom>
                <a:noFill/>
                <a:ln w="63500">
                  <a:solidFill>
                    <a:srgbClr val="0000FF"/>
                  </a:solidFill>
                  <a:round/>
                  <a:headEnd/>
                  <a:tailEnd/>
                </a:ln>
              </p:spPr>
              <p:txBody>
                <a:bodyPr/>
                <a:lstStyle/>
                <a:p>
                  <a:endParaRPr lang="de-DE"/>
                </a:p>
              </p:txBody>
            </p:sp>
            <p:sp>
              <p:nvSpPr>
                <p:cNvPr id="16836" name="Line 452"/>
                <p:cNvSpPr>
                  <a:spLocks noChangeShapeType="1"/>
                </p:cNvSpPr>
                <p:nvPr/>
              </p:nvSpPr>
              <p:spPr bwMode="auto">
                <a:xfrm>
                  <a:off x="19" y="3176"/>
                  <a:ext cx="190" cy="0"/>
                </a:xfrm>
                <a:prstGeom prst="line">
                  <a:avLst/>
                </a:prstGeom>
                <a:noFill/>
                <a:ln w="63500">
                  <a:solidFill>
                    <a:srgbClr val="0000FF"/>
                  </a:solidFill>
                  <a:round/>
                  <a:headEnd/>
                  <a:tailEnd/>
                </a:ln>
              </p:spPr>
              <p:txBody>
                <a:bodyPr/>
                <a:lstStyle/>
                <a:p>
                  <a:endParaRPr lang="de-DE"/>
                </a:p>
              </p:txBody>
            </p:sp>
            <p:pic>
              <p:nvPicPr>
                <p:cNvPr id="16837" name="Picture 453"/>
                <p:cNvPicPr>
                  <a:picLocks noChangeAspect="1" noChangeArrowheads="1"/>
                </p:cNvPicPr>
                <p:nvPr/>
              </p:nvPicPr>
              <p:blipFill>
                <a:blip r:embed="rId4"/>
                <a:srcRect/>
                <a:stretch>
                  <a:fillRect/>
                </a:stretch>
              </p:blipFill>
              <p:spPr bwMode="auto">
                <a:xfrm>
                  <a:off x="100" y="1497"/>
                  <a:ext cx="452" cy="353"/>
                </a:xfrm>
                <a:prstGeom prst="rect">
                  <a:avLst/>
                </a:prstGeom>
                <a:noFill/>
                <a:ln w="9525">
                  <a:noFill/>
                  <a:miter lim="800000"/>
                  <a:headEnd/>
                  <a:tailEnd/>
                </a:ln>
              </p:spPr>
            </p:pic>
            <p:pic>
              <p:nvPicPr>
                <p:cNvPr id="16838" name="Picture 454"/>
                <p:cNvPicPr>
                  <a:picLocks noChangeAspect="1" noChangeArrowheads="1"/>
                </p:cNvPicPr>
                <p:nvPr/>
              </p:nvPicPr>
              <p:blipFill>
                <a:blip r:embed="rId5"/>
                <a:srcRect/>
                <a:stretch>
                  <a:fillRect/>
                </a:stretch>
              </p:blipFill>
              <p:spPr bwMode="auto">
                <a:xfrm>
                  <a:off x="100" y="1497"/>
                  <a:ext cx="452" cy="353"/>
                </a:xfrm>
                <a:prstGeom prst="rect">
                  <a:avLst/>
                </a:prstGeom>
                <a:noFill/>
                <a:ln w="9525">
                  <a:noFill/>
                  <a:miter lim="800000"/>
                  <a:headEnd/>
                  <a:tailEnd/>
                </a:ln>
              </p:spPr>
            </p:pic>
            <p:sp>
              <p:nvSpPr>
                <p:cNvPr id="16839" name="Rectangle 455"/>
                <p:cNvSpPr>
                  <a:spLocks noChangeArrowheads="1"/>
                </p:cNvSpPr>
                <p:nvPr/>
              </p:nvSpPr>
              <p:spPr bwMode="auto">
                <a:xfrm>
                  <a:off x="499" y="1493"/>
                  <a:ext cx="892" cy="401"/>
                </a:xfrm>
                <a:prstGeom prst="rect">
                  <a:avLst/>
                </a:prstGeom>
                <a:solidFill>
                  <a:srgbClr val="FFFFFF"/>
                </a:solidFill>
                <a:ln w="9525">
                  <a:noFill/>
                  <a:miter lim="800000"/>
                  <a:headEnd/>
                  <a:tailEnd/>
                </a:ln>
              </p:spPr>
              <p:txBody>
                <a:bodyPr/>
                <a:lstStyle/>
                <a:p>
                  <a:endParaRPr lang="de-DE"/>
                </a:p>
              </p:txBody>
            </p:sp>
            <p:sp>
              <p:nvSpPr>
                <p:cNvPr id="16840" name="Rectangle 456"/>
                <p:cNvSpPr>
                  <a:spLocks noChangeArrowheads="1"/>
                </p:cNvSpPr>
                <p:nvPr/>
              </p:nvSpPr>
              <p:spPr bwMode="auto">
                <a:xfrm>
                  <a:off x="692" y="1530"/>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Aircraft</a:t>
                  </a:r>
                  <a:endParaRPr lang="de-DE">
                    <a:solidFill>
                      <a:schemeClr val="bg1"/>
                    </a:solidFill>
                    <a:cs typeface="Arial" charset="0"/>
                  </a:endParaRPr>
                </a:p>
              </p:txBody>
            </p:sp>
            <p:sp>
              <p:nvSpPr>
                <p:cNvPr id="16841" name="Rectangle 457"/>
                <p:cNvSpPr>
                  <a:spLocks noChangeArrowheads="1"/>
                </p:cNvSpPr>
                <p:nvPr/>
              </p:nvSpPr>
              <p:spPr bwMode="auto">
                <a:xfrm>
                  <a:off x="652" y="1701"/>
                  <a:ext cx="12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(0</a:t>
                  </a:r>
                  <a:endParaRPr lang="de-DE">
                    <a:solidFill>
                      <a:schemeClr val="bg1"/>
                    </a:solidFill>
                    <a:cs typeface="Arial" charset="0"/>
                  </a:endParaRPr>
                </a:p>
              </p:txBody>
            </p:sp>
            <p:sp>
              <p:nvSpPr>
                <p:cNvPr id="16842" name="Rectangle 458"/>
                <p:cNvSpPr>
                  <a:spLocks noChangeArrowheads="1"/>
                </p:cNvSpPr>
                <p:nvPr/>
              </p:nvSpPr>
              <p:spPr bwMode="auto">
                <a:xfrm>
                  <a:off x="779" y="1701"/>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6843" name="Rectangle 459"/>
                <p:cNvSpPr>
                  <a:spLocks noChangeArrowheads="1"/>
                </p:cNvSpPr>
                <p:nvPr/>
              </p:nvSpPr>
              <p:spPr bwMode="auto">
                <a:xfrm>
                  <a:off x="827" y="1701"/>
                  <a:ext cx="41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20km)</a:t>
                  </a:r>
                  <a:endParaRPr lang="de-DE">
                    <a:solidFill>
                      <a:schemeClr val="bg1"/>
                    </a:solidFill>
                    <a:cs typeface="Arial" charset="0"/>
                  </a:endParaRPr>
                </a:p>
              </p:txBody>
            </p:sp>
            <p:sp>
              <p:nvSpPr>
                <p:cNvPr id="16844" name="Freeform 460"/>
                <p:cNvSpPr>
                  <a:spLocks/>
                </p:cNvSpPr>
                <p:nvPr/>
              </p:nvSpPr>
              <p:spPr bwMode="auto">
                <a:xfrm>
                  <a:off x="1484" y="95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BCFF8C"/>
                </a:solidFill>
                <a:ln w="9525">
                  <a:noFill/>
                  <a:round/>
                  <a:headEnd/>
                  <a:tailEnd/>
                </a:ln>
              </p:spPr>
              <p:txBody>
                <a:bodyPr/>
                <a:lstStyle/>
                <a:p>
                  <a:endParaRPr lang="de-DE"/>
                </a:p>
              </p:txBody>
            </p:sp>
            <p:sp>
              <p:nvSpPr>
                <p:cNvPr id="16845" name="Freeform 461"/>
                <p:cNvSpPr>
                  <a:spLocks/>
                </p:cNvSpPr>
                <p:nvPr/>
              </p:nvSpPr>
              <p:spPr bwMode="auto">
                <a:xfrm>
                  <a:off x="1484" y="843"/>
                  <a:ext cx="207" cy="194"/>
                </a:xfrm>
                <a:custGeom>
                  <a:avLst/>
                  <a:gdLst/>
                  <a:ahLst/>
                  <a:cxnLst>
                    <a:cxn ang="0">
                      <a:pos x="345" y="113"/>
                    </a:cxn>
                    <a:cxn ang="0">
                      <a:pos x="288" y="115"/>
                    </a:cxn>
                    <a:cxn ang="0">
                      <a:pos x="225" y="147"/>
                    </a:cxn>
                    <a:cxn ang="0">
                      <a:pos x="160" y="187"/>
                    </a:cxn>
                    <a:cxn ang="0">
                      <a:pos x="90" y="223"/>
                    </a:cxn>
                    <a:cxn ang="0">
                      <a:pos x="27" y="233"/>
                    </a:cxn>
                    <a:cxn ang="0">
                      <a:pos x="25" y="210"/>
                    </a:cxn>
                    <a:cxn ang="0">
                      <a:pos x="84" y="151"/>
                    </a:cxn>
                    <a:cxn ang="0">
                      <a:pos x="168" y="96"/>
                    </a:cxn>
                    <a:cxn ang="0">
                      <a:pos x="232" y="63"/>
                    </a:cxn>
                    <a:cxn ang="0">
                      <a:pos x="303" y="39"/>
                    </a:cxn>
                    <a:cxn ang="0">
                      <a:pos x="372" y="21"/>
                    </a:cxn>
                    <a:cxn ang="0">
                      <a:pos x="307" y="14"/>
                    </a:cxn>
                    <a:cxn ang="0">
                      <a:pos x="234" y="40"/>
                    </a:cxn>
                    <a:cxn ang="0">
                      <a:pos x="170" y="69"/>
                    </a:cxn>
                    <a:cxn ang="0">
                      <a:pos x="84" y="124"/>
                    </a:cxn>
                    <a:cxn ang="0">
                      <a:pos x="15" y="187"/>
                    </a:cxn>
                    <a:cxn ang="0">
                      <a:pos x="0" y="229"/>
                    </a:cxn>
                    <a:cxn ang="0">
                      <a:pos x="23" y="254"/>
                    </a:cxn>
                    <a:cxn ang="0">
                      <a:pos x="93" y="246"/>
                    </a:cxn>
                    <a:cxn ang="0">
                      <a:pos x="170" y="206"/>
                    </a:cxn>
                    <a:cxn ang="0">
                      <a:pos x="234" y="166"/>
                    </a:cxn>
                    <a:cxn ang="0">
                      <a:pos x="293" y="138"/>
                    </a:cxn>
                    <a:cxn ang="0">
                      <a:pos x="339" y="134"/>
                    </a:cxn>
                    <a:cxn ang="0">
                      <a:pos x="377" y="153"/>
                    </a:cxn>
                    <a:cxn ang="0">
                      <a:pos x="387" y="204"/>
                    </a:cxn>
                    <a:cxn ang="0">
                      <a:pos x="353" y="231"/>
                    </a:cxn>
                    <a:cxn ang="0">
                      <a:pos x="278" y="242"/>
                    </a:cxn>
                    <a:cxn ang="0">
                      <a:pos x="204" y="250"/>
                    </a:cxn>
                    <a:cxn ang="0">
                      <a:pos x="131" y="265"/>
                    </a:cxn>
                    <a:cxn ang="0">
                      <a:pos x="90" y="284"/>
                    </a:cxn>
                    <a:cxn ang="0">
                      <a:pos x="38" y="326"/>
                    </a:cxn>
                    <a:cxn ang="0">
                      <a:pos x="51" y="385"/>
                    </a:cxn>
                    <a:cxn ang="0">
                      <a:pos x="76" y="389"/>
                    </a:cxn>
                    <a:cxn ang="0">
                      <a:pos x="120" y="381"/>
                    </a:cxn>
                    <a:cxn ang="0">
                      <a:pos x="160" y="362"/>
                    </a:cxn>
                    <a:cxn ang="0">
                      <a:pos x="192" y="345"/>
                    </a:cxn>
                    <a:cxn ang="0">
                      <a:pos x="261" y="328"/>
                    </a:cxn>
                    <a:cxn ang="0">
                      <a:pos x="295" y="332"/>
                    </a:cxn>
                    <a:cxn ang="0">
                      <a:pos x="290" y="351"/>
                    </a:cxn>
                    <a:cxn ang="0">
                      <a:pos x="318" y="345"/>
                    </a:cxn>
                    <a:cxn ang="0">
                      <a:pos x="301" y="311"/>
                    </a:cxn>
                    <a:cxn ang="0">
                      <a:pos x="242" y="307"/>
                    </a:cxn>
                    <a:cxn ang="0">
                      <a:pos x="172" y="332"/>
                    </a:cxn>
                    <a:cxn ang="0">
                      <a:pos x="137" y="349"/>
                    </a:cxn>
                    <a:cxn ang="0">
                      <a:pos x="88" y="366"/>
                    </a:cxn>
                    <a:cxn ang="0">
                      <a:pos x="55" y="358"/>
                    </a:cxn>
                    <a:cxn ang="0">
                      <a:pos x="74" y="320"/>
                    </a:cxn>
                    <a:cxn ang="0">
                      <a:pos x="130" y="288"/>
                    </a:cxn>
                    <a:cxn ang="0">
                      <a:pos x="196" y="273"/>
                    </a:cxn>
                    <a:cxn ang="0">
                      <a:pos x="263" y="267"/>
                    </a:cxn>
                    <a:cxn ang="0">
                      <a:pos x="303" y="261"/>
                    </a:cxn>
                    <a:cxn ang="0">
                      <a:pos x="345" y="256"/>
                    </a:cxn>
                    <a:cxn ang="0">
                      <a:pos x="391" y="233"/>
                    </a:cxn>
                    <a:cxn ang="0">
                      <a:pos x="410" y="166"/>
                    </a:cxn>
                  </a:cxnLst>
                  <a:rect l="0" t="0" r="r" b="b"/>
                  <a:pathLst>
                    <a:path w="414" h="389">
                      <a:moveTo>
                        <a:pt x="381" y="130"/>
                      </a:moveTo>
                      <a:lnTo>
                        <a:pt x="375" y="126"/>
                      </a:lnTo>
                      <a:lnTo>
                        <a:pt x="370" y="122"/>
                      </a:lnTo>
                      <a:lnTo>
                        <a:pt x="364" y="119"/>
                      </a:lnTo>
                      <a:lnTo>
                        <a:pt x="356" y="117"/>
                      </a:lnTo>
                      <a:lnTo>
                        <a:pt x="351" y="115"/>
                      </a:lnTo>
                      <a:lnTo>
                        <a:pt x="345" y="113"/>
                      </a:lnTo>
                      <a:lnTo>
                        <a:pt x="337" y="111"/>
                      </a:lnTo>
                      <a:lnTo>
                        <a:pt x="330" y="109"/>
                      </a:lnTo>
                      <a:lnTo>
                        <a:pt x="322" y="109"/>
                      </a:lnTo>
                      <a:lnTo>
                        <a:pt x="314" y="109"/>
                      </a:lnTo>
                      <a:lnTo>
                        <a:pt x="307" y="111"/>
                      </a:lnTo>
                      <a:lnTo>
                        <a:pt x="297" y="113"/>
                      </a:lnTo>
                      <a:lnTo>
                        <a:pt x="288" y="115"/>
                      </a:lnTo>
                      <a:lnTo>
                        <a:pt x="278" y="119"/>
                      </a:lnTo>
                      <a:lnTo>
                        <a:pt x="269" y="124"/>
                      </a:lnTo>
                      <a:lnTo>
                        <a:pt x="257" y="128"/>
                      </a:lnTo>
                      <a:lnTo>
                        <a:pt x="248" y="134"/>
                      </a:lnTo>
                      <a:lnTo>
                        <a:pt x="240" y="138"/>
                      </a:lnTo>
                      <a:lnTo>
                        <a:pt x="232" y="141"/>
                      </a:lnTo>
                      <a:lnTo>
                        <a:pt x="225" y="147"/>
                      </a:lnTo>
                      <a:lnTo>
                        <a:pt x="215" y="153"/>
                      </a:lnTo>
                      <a:lnTo>
                        <a:pt x="208" y="157"/>
                      </a:lnTo>
                      <a:lnTo>
                        <a:pt x="200" y="162"/>
                      </a:lnTo>
                      <a:lnTo>
                        <a:pt x="191" y="168"/>
                      </a:lnTo>
                      <a:lnTo>
                        <a:pt x="181" y="174"/>
                      </a:lnTo>
                      <a:lnTo>
                        <a:pt x="172" y="181"/>
                      </a:lnTo>
                      <a:lnTo>
                        <a:pt x="160" y="187"/>
                      </a:lnTo>
                      <a:lnTo>
                        <a:pt x="151" y="193"/>
                      </a:lnTo>
                      <a:lnTo>
                        <a:pt x="141" y="199"/>
                      </a:lnTo>
                      <a:lnTo>
                        <a:pt x="130" y="204"/>
                      </a:lnTo>
                      <a:lnTo>
                        <a:pt x="120" y="210"/>
                      </a:lnTo>
                      <a:lnTo>
                        <a:pt x="109" y="216"/>
                      </a:lnTo>
                      <a:lnTo>
                        <a:pt x="99" y="219"/>
                      </a:lnTo>
                      <a:lnTo>
                        <a:pt x="90" y="223"/>
                      </a:lnTo>
                      <a:lnTo>
                        <a:pt x="80" y="227"/>
                      </a:lnTo>
                      <a:lnTo>
                        <a:pt x="71" y="229"/>
                      </a:lnTo>
                      <a:lnTo>
                        <a:pt x="59" y="231"/>
                      </a:lnTo>
                      <a:lnTo>
                        <a:pt x="51" y="233"/>
                      </a:lnTo>
                      <a:lnTo>
                        <a:pt x="40" y="233"/>
                      </a:lnTo>
                      <a:lnTo>
                        <a:pt x="30" y="233"/>
                      </a:lnTo>
                      <a:lnTo>
                        <a:pt x="27" y="233"/>
                      </a:lnTo>
                      <a:lnTo>
                        <a:pt x="25" y="231"/>
                      </a:lnTo>
                      <a:lnTo>
                        <a:pt x="23" y="227"/>
                      </a:lnTo>
                      <a:lnTo>
                        <a:pt x="21" y="225"/>
                      </a:lnTo>
                      <a:lnTo>
                        <a:pt x="21" y="225"/>
                      </a:lnTo>
                      <a:lnTo>
                        <a:pt x="21" y="225"/>
                      </a:lnTo>
                      <a:lnTo>
                        <a:pt x="21" y="218"/>
                      </a:lnTo>
                      <a:lnTo>
                        <a:pt x="25" y="210"/>
                      </a:lnTo>
                      <a:lnTo>
                        <a:pt x="29" y="204"/>
                      </a:lnTo>
                      <a:lnTo>
                        <a:pt x="34" y="197"/>
                      </a:lnTo>
                      <a:lnTo>
                        <a:pt x="34" y="197"/>
                      </a:lnTo>
                      <a:lnTo>
                        <a:pt x="46" y="183"/>
                      </a:lnTo>
                      <a:lnTo>
                        <a:pt x="59" y="172"/>
                      </a:lnTo>
                      <a:lnTo>
                        <a:pt x="71" y="162"/>
                      </a:lnTo>
                      <a:lnTo>
                        <a:pt x="84" y="151"/>
                      </a:lnTo>
                      <a:lnTo>
                        <a:pt x="95" y="141"/>
                      </a:lnTo>
                      <a:lnTo>
                        <a:pt x="109" y="132"/>
                      </a:lnTo>
                      <a:lnTo>
                        <a:pt x="122" y="124"/>
                      </a:lnTo>
                      <a:lnTo>
                        <a:pt x="133" y="115"/>
                      </a:lnTo>
                      <a:lnTo>
                        <a:pt x="145" y="107"/>
                      </a:lnTo>
                      <a:lnTo>
                        <a:pt x="158" y="101"/>
                      </a:lnTo>
                      <a:lnTo>
                        <a:pt x="168" y="96"/>
                      </a:lnTo>
                      <a:lnTo>
                        <a:pt x="179" y="90"/>
                      </a:lnTo>
                      <a:lnTo>
                        <a:pt x="189" y="84"/>
                      </a:lnTo>
                      <a:lnTo>
                        <a:pt x="198" y="80"/>
                      </a:lnTo>
                      <a:lnTo>
                        <a:pt x="206" y="77"/>
                      </a:lnTo>
                      <a:lnTo>
                        <a:pt x="212" y="73"/>
                      </a:lnTo>
                      <a:lnTo>
                        <a:pt x="221" y="69"/>
                      </a:lnTo>
                      <a:lnTo>
                        <a:pt x="232" y="63"/>
                      </a:lnTo>
                      <a:lnTo>
                        <a:pt x="242" y="59"/>
                      </a:lnTo>
                      <a:lnTo>
                        <a:pt x="252" y="56"/>
                      </a:lnTo>
                      <a:lnTo>
                        <a:pt x="263" y="52"/>
                      </a:lnTo>
                      <a:lnTo>
                        <a:pt x="273" y="50"/>
                      </a:lnTo>
                      <a:lnTo>
                        <a:pt x="282" y="46"/>
                      </a:lnTo>
                      <a:lnTo>
                        <a:pt x="293" y="42"/>
                      </a:lnTo>
                      <a:lnTo>
                        <a:pt x="303" y="39"/>
                      </a:lnTo>
                      <a:lnTo>
                        <a:pt x="313" y="37"/>
                      </a:lnTo>
                      <a:lnTo>
                        <a:pt x="322" y="33"/>
                      </a:lnTo>
                      <a:lnTo>
                        <a:pt x="332" y="31"/>
                      </a:lnTo>
                      <a:lnTo>
                        <a:pt x="343" y="27"/>
                      </a:lnTo>
                      <a:lnTo>
                        <a:pt x="353" y="25"/>
                      </a:lnTo>
                      <a:lnTo>
                        <a:pt x="362" y="23"/>
                      </a:lnTo>
                      <a:lnTo>
                        <a:pt x="372" y="21"/>
                      </a:lnTo>
                      <a:lnTo>
                        <a:pt x="368" y="0"/>
                      </a:lnTo>
                      <a:lnTo>
                        <a:pt x="358" y="2"/>
                      </a:lnTo>
                      <a:lnTo>
                        <a:pt x="349" y="4"/>
                      </a:lnTo>
                      <a:lnTo>
                        <a:pt x="337" y="6"/>
                      </a:lnTo>
                      <a:lnTo>
                        <a:pt x="328" y="8"/>
                      </a:lnTo>
                      <a:lnTo>
                        <a:pt x="316" y="12"/>
                      </a:lnTo>
                      <a:lnTo>
                        <a:pt x="307" y="14"/>
                      </a:lnTo>
                      <a:lnTo>
                        <a:pt x="297" y="18"/>
                      </a:lnTo>
                      <a:lnTo>
                        <a:pt x="286" y="21"/>
                      </a:lnTo>
                      <a:lnTo>
                        <a:pt x="276" y="23"/>
                      </a:lnTo>
                      <a:lnTo>
                        <a:pt x="265" y="27"/>
                      </a:lnTo>
                      <a:lnTo>
                        <a:pt x="255" y="31"/>
                      </a:lnTo>
                      <a:lnTo>
                        <a:pt x="246" y="35"/>
                      </a:lnTo>
                      <a:lnTo>
                        <a:pt x="234" y="40"/>
                      </a:lnTo>
                      <a:lnTo>
                        <a:pt x="225" y="44"/>
                      </a:lnTo>
                      <a:lnTo>
                        <a:pt x="215" y="48"/>
                      </a:lnTo>
                      <a:lnTo>
                        <a:pt x="204" y="52"/>
                      </a:lnTo>
                      <a:lnTo>
                        <a:pt x="196" y="56"/>
                      </a:lnTo>
                      <a:lnTo>
                        <a:pt x="189" y="59"/>
                      </a:lnTo>
                      <a:lnTo>
                        <a:pt x="179" y="63"/>
                      </a:lnTo>
                      <a:lnTo>
                        <a:pt x="170" y="69"/>
                      </a:lnTo>
                      <a:lnTo>
                        <a:pt x="158" y="75"/>
                      </a:lnTo>
                      <a:lnTo>
                        <a:pt x="147" y="82"/>
                      </a:lnTo>
                      <a:lnTo>
                        <a:pt x="135" y="90"/>
                      </a:lnTo>
                      <a:lnTo>
                        <a:pt x="122" y="98"/>
                      </a:lnTo>
                      <a:lnTo>
                        <a:pt x="109" y="105"/>
                      </a:lnTo>
                      <a:lnTo>
                        <a:pt x="97" y="115"/>
                      </a:lnTo>
                      <a:lnTo>
                        <a:pt x="84" y="124"/>
                      </a:lnTo>
                      <a:lnTo>
                        <a:pt x="71" y="134"/>
                      </a:lnTo>
                      <a:lnTo>
                        <a:pt x="57" y="145"/>
                      </a:lnTo>
                      <a:lnTo>
                        <a:pt x="44" y="157"/>
                      </a:lnTo>
                      <a:lnTo>
                        <a:pt x="30" y="168"/>
                      </a:lnTo>
                      <a:lnTo>
                        <a:pt x="19" y="181"/>
                      </a:lnTo>
                      <a:lnTo>
                        <a:pt x="17" y="181"/>
                      </a:lnTo>
                      <a:lnTo>
                        <a:pt x="15" y="187"/>
                      </a:lnTo>
                      <a:lnTo>
                        <a:pt x="10" y="191"/>
                      </a:lnTo>
                      <a:lnTo>
                        <a:pt x="8" y="197"/>
                      </a:lnTo>
                      <a:lnTo>
                        <a:pt x="4" y="202"/>
                      </a:lnTo>
                      <a:lnTo>
                        <a:pt x="2" y="208"/>
                      </a:lnTo>
                      <a:lnTo>
                        <a:pt x="0" y="216"/>
                      </a:lnTo>
                      <a:lnTo>
                        <a:pt x="0" y="223"/>
                      </a:lnTo>
                      <a:lnTo>
                        <a:pt x="0" y="229"/>
                      </a:lnTo>
                      <a:lnTo>
                        <a:pt x="2" y="235"/>
                      </a:lnTo>
                      <a:lnTo>
                        <a:pt x="4" y="238"/>
                      </a:lnTo>
                      <a:lnTo>
                        <a:pt x="8" y="244"/>
                      </a:lnTo>
                      <a:lnTo>
                        <a:pt x="10" y="246"/>
                      </a:lnTo>
                      <a:lnTo>
                        <a:pt x="15" y="250"/>
                      </a:lnTo>
                      <a:lnTo>
                        <a:pt x="19" y="252"/>
                      </a:lnTo>
                      <a:lnTo>
                        <a:pt x="23" y="254"/>
                      </a:lnTo>
                      <a:lnTo>
                        <a:pt x="29" y="254"/>
                      </a:lnTo>
                      <a:lnTo>
                        <a:pt x="40" y="256"/>
                      </a:lnTo>
                      <a:lnTo>
                        <a:pt x="51" y="254"/>
                      </a:lnTo>
                      <a:lnTo>
                        <a:pt x="61" y="254"/>
                      </a:lnTo>
                      <a:lnTo>
                        <a:pt x="72" y="252"/>
                      </a:lnTo>
                      <a:lnTo>
                        <a:pt x="84" y="248"/>
                      </a:lnTo>
                      <a:lnTo>
                        <a:pt x="93" y="246"/>
                      </a:lnTo>
                      <a:lnTo>
                        <a:pt x="105" y="240"/>
                      </a:lnTo>
                      <a:lnTo>
                        <a:pt x="116" y="237"/>
                      </a:lnTo>
                      <a:lnTo>
                        <a:pt x="126" y="231"/>
                      </a:lnTo>
                      <a:lnTo>
                        <a:pt x="137" y="225"/>
                      </a:lnTo>
                      <a:lnTo>
                        <a:pt x="149" y="219"/>
                      </a:lnTo>
                      <a:lnTo>
                        <a:pt x="158" y="214"/>
                      </a:lnTo>
                      <a:lnTo>
                        <a:pt x="170" y="206"/>
                      </a:lnTo>
                      <a:lnTo>
                        <a:pt x="179" y="200"/>
                      </a:lnTo>
                      <a:lnTo>
                        <a:pt x="191" y="193"/>
                      </a:lnTo>
                      <a:lnTo>
                        <a:pt x="202" y="187"/>
                      </a:lnTo>
                      <a:lnTo>
                        <a:pt x="210" y="181"/>
                      </a:lnTo>
                      <a:lnTo>
                        <a:pt x="219" y="176"/>
                      </a:lnTo>
                      <a:lnTo>
                        <a:pt x="227" y="172"/>
                      </a:lnTo>
                      <a:lnTo>
                        <a:pt x="234" y="166"/>
                      </a:lnTo>
                      <a:lnTo>
                        <a:pt x="242" y="162"/>
                      </a:lnTo>
                      <a:lnTo>
                        <a:pt x="250" y="157"/>
                      </a:lnTo>
                      <a:lnTo>
                        <a:pt x="257" y="153"/>
                      </a:lnTo>
                      <a:lnTo>
                        <a:pt x="265" y="149"/>
                      </a:lnTo>
                      <a:lnTo>
                        <a:pt x="274" y="143"/>
                      </a:lnTo>
                      <a:lnTo>
                        <a:pt x="284" y="139"/>
                      </a:lnTo>
                      <a:lnTo>
                        <a:pt x="293" y="138"/>
                      </a:lnTo>
                      <a:lnTo>
                        <a:pt x="299" y="134"/>
                      </a:lnTo>
                      <a:lnTo>
                        <a:pt x="307" y="134"/>
                      </a:lnTo>
                      <a:lnTo>
                        <a:pt x="314" y="132"/>
                      </a:lnTo>
                      <a:lnTo>
                        <a:pt x="322" y="132"/>
                      </a:lnTo>
                      <a:lnTo>
                        <a:pt x="328" y="132"/>
                      </a:lnTo>
                      <a:lnTo>
                        <a:pt x="333" y="132"/>
                      </a:lnTo>
                      <a:lnTo>
                        <a:pt x="339" y="134"/>
                      </a:lnTo>
                      <a:lnTo>
                        <a:pt x="343" y="134"/>
                      </a:lnTo>
                      <a:lnTo>
                        <a:pt x="349" y="138"/>
                      </a:lnTo>
                      <a:lnTo>
                        <a:pt x="354" y="139"/>
                      </a:lnTo>
                      <a:lnTo>
                        <a:pt x="358" y="141"/>
                      </a:lnTo>
                      <a:lnTo>
                        <a:pt x="364" y="145"/>
                      </a:lnTo>
                      <a:lnTo>
                        <a:pt x="370" y="147"/>
                      </a:lnTo>
                      <a:lnTo>
                        <a:pt x="377" y="153"/>
                      </a:lnTo>
                      <a:lnTo>
                        <a:pt x="383" y="159"/>
                      </a:lnTo>
                      <a:lnTo>
                        <a:pt x="387" y="166"/>
                      </a:lnTo>
                      <a:lnTo>
                        <a:pt x="391" y="174"/>
                      </a:lnTo>
                      <a:lnTo>
                        <a:pt x="393" y="179"/>
                      </a:lnTo>
                      <a:lnTo>
                        <a:pt x="393" y="189"/>
                      </a:lnTo>
                      <a:lnTo>
                        <a:pt x="391" y="197"/>
                      </a:lnTo>
                      <a:lnTo>
                        <a:pt x="387" y="204"/>
                      </a:lnTo>
                      <a:lnTo>
                        <a:pt x="385" y="208"/>
                      </a:lnTo>
                      <a:lnTo>
                        <a:pt x="381" y="212"/>
                      </a:lnTo>
                      <a:lnTo>
                        <a:pt x="375" y="218"/>
                      </a:lnTo>
                      <a:lnTo>
                        <a:pt x="372" y="221"/>
                      </a:lnTo>
                      <a:lnTo>
                        <a:pt x="364" y="225"/>
                      </a:lnTo>
                      <a:lnTo>
                        <a:pt x="358" y="227"/>
                      </a:lnTo>
                      <a:lnTo>
                        <a:pt x="353" y="231"/>
                      </a:lnTo>
                      <a:lnTo>
                        <a:pt x="347" y="233"/>
                      </a:lnTo>
                      <a:lnTo>
                        <a:pt x="335" y="235"/>
                      </a:lnTo>
                      <a:lnTo>
                        <a:pt x="324" y="237"/>
                      </a:lnTo>
                      <a:lnTo>
                        <a:pt x="313" y="238"/>
                      </a:lnTo>
                      <a:lnTo>
                        <a:pt x="301" y="240"/>
                      </a:lnTo>
                      <a:lnTo>
                        <a:pt x="290" y="240"/>
                      </a:lnTo>
                      <a:lnTo>
                        <a:pt x="278" y="242"/>
                      </a:lnTo>
                      <a:lnTo>
                        <a:pt x="267" y="244"/>
                      </a:lnTo>
                      <a:lnTo>
                        <a:pt x="255" y="244"/>
                      </a:lnTo>
                      <a:lnTo>
                        <a:pt x="246" y="246"/>
                      </a:lnTo>
                      <a:lnTo>
                        <a:pt x="234" y="246"/>
                      </a:lnTo>
                      <a:lnTo>
                        <a:pt x="225" y="246"/>
                      </a:lnTo>
                      <a:lnTo>
                        <a:pt x="215" y="248"/>
                      </a:lnTo>
                      <a:lnTo>
                        <a:pt x="204" y="250"/>
                      </a:lnTo>
                      <a:lnTo>
                        <a:pt x="194" y="250"/>
                      </a:lnTo>
                      <a:lnTo>
                        <a:pt x="183" y="252"/>
                      </a:lnTo>
                      <a:lnTo>
                        <a:pt x="173" y="254"/>
                      </a:lnTo>
                      <a:lnTo>
                        <a:pt x="164" y="256"/>
                      </a:lnTo>
                      <a:lnTo>
                        <a:pt x="152" y="259"/>
                      </a:lnTo>
                      <a:lnTo>
                        <a:pt x="143" y="261"/>
                      </a:lnTo>
                      <a:lnTo>
                        <a:pt x="131" y="265"/>
                      </a:lnTo>
                      <a:lnTo>
                        <a:pt x="122" y="267"/>
                      </a:lnTo>
                      <a:lnTo>
                        <a:pt x="112" y="273"/>
                      </a:lnTo>
                      <a:lnTo>
                        <a:pt x="103" y="277"/>
                      </a:lnTo>
                      <a:lnTo>
                        <a:pt x="93" y="282"/>
                      </a:lnTo>
                      <a:lnTo>
                        <a:pt x="91" y="282"/>
                      </a:lnTo>
                      <a:lnTo>
                        <a:pt x="91" y="282"/>
                      </a:lnTo>
                      <a:lnTo>
                        <a:pt x="90" y="284"/>
                      </a:lnTo>
                      <a:lnTo>
                        <a:pt x="90" y="284"/>
                      </a:lnTo>
                      <a:lnTo>
                        <a:pt x="80" y="288"/>
                      </a:lnTo>
                      <a:lnTo>
                        <a:pt x="71" y="294"/>
                      </a:lnTo>
                      <a:lnTo>
                        <a:pt x="61" y="301"/>
                      </a:lnTo>
                      <a:lnTo>
                        <a:pt x="51" y="307"/>
                      </a:lnTo>
                      <a:lnTo>
                        <a:pt x="44" y="317"/>
                      </a:lnTo>
                      <a:lnTo>
                        <a:pt x="38" y="326"/>
                      </a:lnTo>
                      <a:lnTo>
                        <a:pt x="34" y="338"/>
                      </a:lnTo>
                      <a:lnTo>
                        <a:pt x="34" y="351"/>
                      </a:lnTo>
                      <a:lnTo>
                        <a:pt x="34" y="358"/>
                      </a:lnTo>
                      <a:lnTo>
                        <a:pt x="36" y="366"/>
                      </a:lnTo>
                      <a:lnTo>
                        <a:pt x="42" y="376"/>
                      </a:lnTo>
                      <a:lnTo>
                        <a:pt x="48" y="383"/>
                      </a:lnTo>
                      <a:lnTo>
                        <a:pt x="51" y="385"/>
                      </a:lnTo>
                      <a:lnTo>
                        <a:pt x="55" y="387"/>
                      </a:lnTo>
                      <a:lnTo>
                        <a:pt x="59" y="387"/>
                      </a:lnTo>
                      <a:lnTo>
                        <a:pt x="61" y="389"/>
                      </a:lnTo>
                      <a:lnTo>
                        <a:pt x="65" y="389"/>
                      </a:lnTo>
                      <a:lnTo>
                        <a:pt x="69" y="389"/>
                      </a:lnTo>
                      <a:lnTo>
                        <a:pt x="72" y="389"/>
                      </a:lnTo>
                      <a:lnTo>
                        <a:pt x="76" y="389"/>
                      </a:lnTo>
                      <a:lnTo>
                        <a:pt x="82" y="389"/>
                      </a:lnTo>
                      <a:lnTo>
                        <a:pt x="88" y="389"/>
                      </a:lnTo>
                      <a:lnTo>
                        <a:pt x="93" y="387"/>
                      </a:lnTo>
                      <a:lnTo>
                        <a:pt x="101" y="387"/>
                      </a:lnTo>
                      <a:lnTo>
                        <a:pt x="107" y="385"/>
                      </a:lnTo>
                      <a:lnTo>
                        <a:pt x="112" y="383"/>
                      </a:lnTo>
                      <a:lnTo>
                        <a:pt x="120" y="381"/>
                      </a:lnTo>
                      <a:lnTo>
                        <a:pt x="126" y="378"/>
                      </a:lnTo>
                      <a:lnTo>
                        <a:pt x="131" y="376"/>
                      </a:lnTo>
                      <a:lnTo>
                        <a:pt x="137" y="374"/>
                      </a:lnTo>
                      <a:lnTo>
                        <a:pt x="143" y="370"/>
                      </a:lnTo>
                      <a:lnTo>
                        <a:pt x="149" y="368"/>
                      </a:lnTo>
                      <a:lnTo>
                        <a:pt x="154" y="364"/>
                      </a:lnTo>
                      <a:lnTo>
                        <a:pt x="160" y="362"/>
                      </a:lnTo>
                      <a:lnTo>
                        <a:pt x="166" y="358"/>
                      </a:lnTo>
                      <a:lnTo>
                        <a:pt x="172" y="357"/>
                      </a:lnTo>
                      <a:lnTo>
                        <a:pt x="173" y="355"/>
                      </a:lnTo>
                      <a:lnTo>
                        <a:pt x="177" y="353"/>
                      </a:lnTo>
                      <a:lnTo>
                        <a:pt x="179" y="351"/>
                      </a:lnTo>
                      <a:lnTo>
                        <a:pt x="183" y="351"/>
                      </a:lnTo>
                      <a:lnTo>
                        <a:pt x="192" y="345"/>
                      </a:lnTo>
                      <a:lnTo>
                        <a:pt x="204" y="339"/>
                      </a:lnTo>
                      <a:lnTo>
                        <a:pt x="215" y="338"/>
                      </a:lnTo>
                      <a:lnTo>
                        <a:pt x="225" y="334"/>
                      </a:lnTo>
                      <a:lnTo>
                        <a:pt x="234" y="332"/>
                      </a:lnTo>
                      <a:lnTo>
                        <a:pt x="244" y="330"/>
                      </a:lnTo>
                      <a:lnTo>
                        <a:pt x="252" y="328"/>
                      </a:lnTo>
                      <a:lnTo>
                        <a:pt x="261" y="328"/>
                      </a:lnTo>
                      <a:lnTo>
                        <a:pt x="269" y="326"/>
                      </a:lnTo>
                      <a:lnTo>
                        <a:pt x="274" y="328"/>
                      </a:lnTo>
                      <a:lnTo>
                        <a:pt x="280" y="328"/>
                      </a:lnTo>
                      <a:lnTo>
                        <a:pt x="286" y="328"/>
                      </a:lnTo>
                      <a:lnTo>
                        <a:pt x="290" y="330"/>
                      </a:lnTo>
                      <a:lnTo>
                        <a:pt x="293" y="330"/>
                      </a:lnTo>
                      <a:lnTo>
                        <a:pt x="295" y="332"/>
                      </a:lnTo>
                      <a:lnTo>
                        <a:pt x="297" y="334"/>
                      </a:lnTo>
                      <a:lnTo>
                        <a:pt x="297" y="336"/>
                      </a:lnTo>
                      <a:lnTo>
                        <a:pt x="297" y="338"/>
                      </a:lnTo>
                      <a:lnTo>
                        <a:pt x="297" y="339"/>
                      </a:lnTo>
                      <a:lnTo>
                        <a:pt x="295" y="343"/>
                      </a:lnTo>
                      <a:lnTo>
                        <a:pt x="293" y="347"/>
                      </a:lnTo>
                      <a:lnTo>
                        <a:pt x="290" y="351"/>
                      </a:lnTo>
                      <a:lnTo>
                        <a:pt x="284" y="355"/>
                      </a:lnTo>
                      <a:lnTo>
                        <a:pt x="278" y="358"/>
                      </a:lnTo>
                      <a:lnTo>
                        <a:pt x="292" y="378"/>
                      </a:lnTo>
                      <a:lnTo>
                        <a:pt x="301" y="368"/>
                      </a:lnTo>
                      <a:lnTo>
                        <a:pt x="309" y="358"/>
                      </a:lnTo>
                      <a:lnTo>
                        <a:pt x="314" y="351"/>
                      </a:lnTo>
                      <a:lnTo>
                        <a:pt x="318" y="345"/>
                      </a:lnTo>
                      <a:lnTo>
                        <a:pt x="318" y="338"/>
                      </a:lnTo>
                      <a:lnTo>
                        <a:pt x="318" y="332"/>
                      </a:lnTo>
                      <a:lnTo>
                        <a:pt x="318" y="328"/>
                      </a:lnTo>
                      <a:lnTo>
                        <a:pt x="316" y="324"/>
                      </a:lnTo>
                      <a:lnTo>
                        <a:pt x="313" y="318"/>
                      </a:lnTo>
                      <a:lnTo>
                        <a:pt x="307" y="315"/>
                      </a:lnTo>
                      <a:lnTo>
                        <a:pt x="301" y="311"/>
                      </a:lnTo>
                      <a:lnTo>
                        <a:pt x="295" y="309"/>
                      </a:lnTo>
                      <a:lnTo>
                        <a:pt x="288" y="307"/>
                      </a:lnTo>
                      <a:lnTo>
                        <a:pt x="280" y="305"/>
                      </a:lnTo>
                      <a:lnTo>
                        <a:pt x="271" y="305"/>
                      </a:lnTo>
                      <a:lnTo>
                        <a:pt x="261" y="305"/>
                      </a:lnTo>
                      <a:lnTo>
                        <a:pt x="252" y="305"/>
                      </a:lnTo>
                      <a:lnTo>
                        <a:pt x="242" y="307"/>
                      </a:lnTo>
                      <a:lnTo>
                        <a:pt x="231" y="309"/>
                      </a:lnTo>
                      <a:lnTo>
                        <a:pt x="219" y="313"/>
                      </a:lnTo>
                      <a:lnTo>
                        <a:pt x="208" y="317"/>
                      </a:lnTo>
                      <a:lnTo>
                        <a:pt x="196" y="320"/>
                      </a:lnTo>
                      <a:lnTo>
                        <a:pt x="185" y="324"/>
                      </a:lnTo>
                      <a:lnTo>
                        <a:pt x="173" y="330"/>
                      </a:lnTo>
                      <a:lnTo>
                        <a:pt x="172" y="332"/>
                      </a:lnTo>
                      <a:lnTo>
                        <a:pt x="168" y="334"/>
                      </a:lnTo>
                      <a:lnTo>
                        <a:pt x="164" y="336"/>
                      </a:lnTo>
                      <a:lnTo>
                        <a:pt x="162" y="338"/>
                      </a:lnTo>
                      <a:lnTo>
                        <a:pt x="156" y="339"/>
                      </a:lnTo>
                      <a:lnTo>
                        <a:pt x="151" y="343"/>
                      </a:lnTo>
                      <a:lnTo>
                        <a:pt x="143" y="345"/>
                      </a:lnTo>
                      <a:lnTo>
                        <a:pt x="137" y="349"/>
                      </a:lnTo>
                      <a:lnTo>
                        <a:pt x="130" y="353"/>
                      </a:lnTo>
                      <a:lnTo>
                        <a:pt x="122" y="355"/>
                      </a:lnTo>
                      <a:lnTo>
                        <a:pt x="116" y="358"/>
                      </a:lnTo>
                      <a:lnTo>
                        <a:pt x="109" y="360"/>
                      </a:lnTo>
                      <a:lnTo>
                        <a:pt x="101" y="364"/>
                      </a:lnTo>
                      <a:lnTo>
                        <a:pt x="95" y="366"/>
                      </a:lnTo>
                      <a:lnTo>
                        <a:pt x="88" y="366"/>
                      </a:lnTo>
                      <a:lnTo>
                        <a:pt x="82" y="368"/>
                      </a:lnTo>
                      <a:lnTo>
                        <a:pt x="74" y="368"/>
                      </a:lnTo>
                      <a:lnTo>
                        <a:pt x="69" y="368"/>
                      </a:lnTo>
                      <a:lnTo>
                        <a:pt x="65" y="366"/>
                      </a:lnTo>
                      <a:lnTo>
                        <a:pt x="59" y="364"/>
                      </a:lnTo>
                      <a:lnTo>
                        <a:pt x="57" y="362"/>
                      </a:lnTo>
                      <a:lnTo>
                        <a:pt x="55" y="358"/>
                      </a:lnTo>
                      <a:lnTo>
                        <a:pt x="55" y="355"/>
                      </a:lnTo>
                      <a:lnTo>
                        <a:pt x="55" y="351"/>
                      </a:lnTo>
                      <a:lnTo>
                        <a:pt x="55" y="345"/>
                      </a:lnTo>
                      <a:lnTo>
                        <a:pt x="59" y="339"/>
                      </a:lnTo>
                      <a:lnTo>
                        <a:pt x="63" y="332"/>
                      </a:lnTo>
                      <a:lnTo>
                        <a:pt x="69" y="326"/>
                      </a:lnTo>
                      <a:lnTo>
                        <a:pt x="74" y="320"/>
                      </a:lnTo>
                      <a:lnTo>
                        <a:pt x="82" y="315"/>
                      </a:lnTo>
                      <a:lnTo>
                        <a:pt x="90" y="309"/>
                      </a:lnTo>
                      <a:lnTo>
                        <a:pt x="99" y="303"/>
                      </a:lnTo>
                      <a:lnTo>
                        <a:pt x="101" y="301"/>
                      </a:lnTo>
                      <a:lnTo>
                        <a:pt x="111" y="298"/>
                      </a:lnTo>
                      <a:lnTo>
                        <a:pt x="120" y="294"/>
                      </a:lnTo>
                      <a:lnTo>
                        <a:pt x="130" y="288"/>
                      </a:lnTo>
                      <a:lnTo>
                        <a:pt x="139" y="286"/>
                      </a:lnTo>
                      <a:lnTo>
                        <a:pt x="149" y="282"/>
                      </a:lnTo>
                      <a:lnTo>
                        <a:pt x="158" y="280"/>
                      </a:lnTo>
                      <a:lnTo>
                        <a:pt x="168" y="278"/>
                      </a:lnTo>
                      <a:lnTo>
                        <a:pt x="177" y="277"/>
                      </a:lnTo>
                      <a:lnTo>
                        <a:pt x="187" y="275"/>
                      </a:lnTo>
                      <a:lnTo>
                        <a:pt x="196" y="273"/>
                      </a:lnTo>
                      <a:lnTo>
                        <a:pt x="208" y="271"/>
                      </a:lnTo>
                      <a:lnTo>
                        <a:pt x="217" y="271"/>
                      </a:lnTo>
                      <a:lnTo>
                        <a:pt x="227" y="269"/>
                      </a:lnTo>
                      <a:lnTo>
                        <a:pt x="236" y="269"/>
                      </a:lnTo>
                      <a:lnTo>
                        <a:pt x="248" y="267"/>
                      </a:lnTo>
                      <a:lnTo>
                        <a:pt x="257" y="267"/>
                      </a:lnTo>
                      <a:lnTo>
                        <a:pt x="263" y="267"/>
                      </a:lnTo>
                      <a:lnTo>
                        <a:pt x="269" y="265"/>
                      </a:lnTo>
                      <a:lnTo>
                        <a:pt x="274" y="265"/>
                      </a:lnTo>
                      <a:lnTo>
                        <a:pt x="280" y="265"/>
                      </a:lnTo>
                      <a:lnTo>
                        <a:pt x="286" y="263"/>
                      </a:lnTo>
                      <a:lnTo>
                        <a:pt x="292" y="263"/>
                      </a:lnTo>
                      <a:lnTo>
                        <a:pt x="297" y="263"/>
                      </a:lnTo>
                      <a:lnTo>
                        <a:pt x="303" y="261"/>
                      </a:lnTo>
                      <a:lnTo>
                        <a:pt x="309" y="261"/>
                      </a:lnTo>
                      <a:lnTo>
                        <a:pt x="314" y="261"/>
                      </a:lnTo>
                      <a:lnTo>
                        <a:pt x="322" y="259"/>
                      </a:lnTo>
                      <a:lnTo>
                        <a:pt x="328" y="259"/>
                      </a:lnTo>
                      <a:lnTo>
                        <a:pt x="333" y="258"/>
                      </a:lnTo>
                      <a:lnTo>
                        <a:pt x="339" y="258"/>
                      </a:lnTo>
                      <a:lnTo>
                        <a:pt x="345" y="256"/>
                      </a:lnTo>
                      <a:lnTo>
                        <a:pt x="351" y="254"/>
                      </a:lnTo>
                      <a:lnTo>
                        <a:pt x="353" y="254"/>
                      </a:lnTo>
                      <a:lnTo>
                        <a:pt x="360" y="252"/>
                      </a:lnTo>
                      <a:lnTo>
                        <a:pt x="368" y="248"/>
                      </a:lnTo>
                      <a:lnTo>
                        <a:pt x="375" y="244"/>
                      </a:lnTo>
                      <a:lnTo>
                        <a:pt x="383" y="238"/>
                      </a:lnTo>
                      <a:lnTo>
                        <a:pt x="391" y="233"/>
                      </a:lnTo>
                      <a:lnTo>
                        <a:pt x="396" y="227"/>
                      </a:lnTo>
                      <a:lnTo>
                        <a:pt x="402" y="221"/>
                      </a:lnTo>
                      <a:lnTo>
                        <a:pt x="406" y="214"/>
                      </a:lnTo>
                      <a:lnTo>
                        <a:pt x="410" y="202"/>
                      </a:lnTo>
                      <a:lnTo>
                        <a:pt x="414" y="189"/>
                      </a:lnTo>
                      <a:lnTo>
                        <a:pt x="414" y="178"/>
                      </a:lnTo>
                      <a:lnTo>
                        <a:pt x="410" y="166"/>
                      </a:lnTo>
                      <a:lnTo>
                        <a:pt x="406" y="157"/>
                      </a:lnTo>
                      <a:lnTo>
                        <a:pt x="400" y="147"/>
                      </a:lnTo>
                      <a:lnTo>
                        <a:pt x="391" y="138"/>
                      </a:lnTo>
                      <a:lnTo>
                        <a:pt x="381" y="130"/>
                      </a:lnTo>
                      <a:close/>
                    </a:path>
                  </a:pathLst>
                </a:custGeom>
                <a:solidFill>
                  <a:srgbClr val="BCFF8C"/>
                </a:solidFill>
                <a:ln w="9525">
                  <a:noFill/>
                  <a:round/>
                  <a:headEnd/>
                  <a:tailEnd/>
                </a:ln>
              </p:spPr>
              <p:txBody>
                <a:bodyPr/>
                <a:lstStyle/>
                <a:p>
                  <a:endParaRPr lang="de-DE"/>
                </a:p>
              </p:txBody>
            </p:sp>
            <p:sp>
              <p:nvSpPr>
                <p:cNvPr id="16846" name="Freeform 462"/>
                <p:cNvSpPr>
                  <a:spLocks/>
                </p:cNvSpPr>
                <p:nvPr/>
              </p:nvSpPr>
              <p:spPr bwMode="auto">
                <a:xfrm>
                  <a:off x="1766" y="822"/>
                  <a:ext cx="173" cy="207"/>
                </a:xfrm>
                <a:custGeom>
                  <a:avLst/>
                  <a:gdLst/>
                  <a:ahLst/>
                  <a:cxnLst>
                    <a:cxn ang="0">
                      <a:pos x="139" y="407"/>
                    </a:cxn>
                    <a:cxn ang="0">
                      <a:pos x="109" y="380"/>
                    </a:cxn>
                    <a:cxn ang="0">
                      <a:pos x="86" y="312"/>
                    </a:cxn>
                    <a:cxn ang="0">
                      <a:pos x="105" y="241"/>
                    </a:cxn>
                    <a:cxn ang="0">
                      <a:pos x="124" y="198"/>
                    </a:cxn>
                    <a:cxn ang="0">
                      <a:pos x="154" y="112"/>
                    </a:cxn>
                    <a:cxn ang="0">
                      <a:pos x="162" y="45"/>
                    </a:cxn>
                    <a:cxn ang="0">
                      <a:pos x="154" y="21"/>
                    </a:cxn>
                    <a:cxn ang="0">
                      <a:pos x="143" y="22"/>
                    </a:cxn>
                    <a:cxn ang="0">
                      <a:pos x="128" y="36"/>
                    </a:cxn>
                    <a:cxn ang="0">
                      <a:pos x="74" y="121"/>
                    </a:cxn>
                    <a:cxn ang="0">
                      <a:pos x="34" y="234"/>
                    </a:cxn>
                    <a:cxn ang="0">
                      <a:pos x="27" y="342"/>
                    </a:cxn>
                    <a:cxn ang="0">
                      <a:pos x="27" y="390"/>
                    </a:cxn>
                    <a:cxn ang="0">
                      <a:pos x="2" y="274"/>
                    </a:cxn>
                    <a:cxn ang="0">
                      <a:pos x="19" y="203"/>
                    </a:cxn>
                    <a:cxn ang="0">
                      <a:pos x="42" y="142"/>
                    </a:cxn>
                    <a:cxn ang="0">
                      <a:pos x="78" y="70"/>
                    </a:cxn>
                    <a:cxn ang="0">
                      <a:pos x="113" y="21"/>
                    </a:cxn>
                    <a:cxn ang="0">
                      <a:pos x="137" y="1"/>
                    </a:cxn>
                    <a:cxn ang="0">
                      <a:pos x="166" y="3"/>
                    </a:cxn>
                    <a:cxn ang="0">
                      <a:pos x="181" y="24"/>
                    </a:cxn>
                    <a:cxn ang="0">
                      <a:pos x="185" y="68"/>
                    </a:cxn>
                    <a:cxn ang="0">
                      <a:pos x="160" y="165"/>
                    </a:cxn>
                    <a:cxn ang="0">
                      <a:pos x="132" y="232"/>
                    </a:cxn>
                    <a:cxn ang="0">
                      <a:pos x="116" y="274"/>
                    </a:cxn>
                    <a:cxn ang="0">
                      <a:pos x="114" y="348"/>
                    </a:cxn>
                    <a:cxn ang="0">
                      <a:pos x="141" y="384"/>
                    </a:cxn>
                    <a:cxn ang="0">
                      <a:pos x="162" y="392"/>
                    </a:cxn>
                    <a:cxn ang="0">
                      <a:pos x="179" y="390"/>
                    </a:cxn>
                    <a:cxn ang="0">
                      <a:pos x="196" y="380"/>
                    </a:cxn>
                    <a:cxn ang="0">
                      <a:pos x="212" y="352"/>
                    </a:cxn>
                    <a:cxn ang="0">
                      <a:pos x="212" y="270"/>
                    </a:cxn>
                    <a:cxn ang="0">
                      <a:pos x="206" y="165"/>
                    </a:cxn>
                    <a:cxn ang="0">
                      <a:pos x="219" y="80"/>
                    </a:cxn>
                    <a:cxn ang="0">
                      <a:pos x="227" y="57"/>
                    </a:cxn>
                    <a:cxn ang="0">
                      <a:pos x="265" y="15"/>
                    </a:cxn>
                    <a:cxn ang="0">
                      <a:pos x="294" y="13"/>
                    </a:cxn>
                    <a:cxn ang="0">
                      <a:pos x="318" y="30"/>
                    </a:cxn>
                    <a:cxn ang="0">
                      <a:pos x="322" y="83"/>
                    </a:cxn>
                    <a:cxn ang="0">
                      <a:pos x="309" y="137"/>
                    </a:cxn>
                    <a:cxn ang="0">
                      <a:pos x="301" y="158"/>
                    </a:cxn>
                    <a:cxn ang="0">
                      <a:pos x="294" y="253"/>
                    </a:cxn>
                    <a:cxn ang="0">
                      <a:pos x="309" y="274"/>
                    </a:cxn>
                    <a:cxn ang="0">
                      <a:pos x="324" y="259"/>
                    </a:cxn>
                    <a:cxn ang="0">
                      <a:pos x="326" y="287"/>
                    </a:cxn>
                    <a:cxn ang="0">
                      <a:pos x="297" y="295"/>
                    </a:cxn>
                    <a:cxn ang="0">
                      <a:pos x="269" y="224"/>
                    </a:cxn>
                    <a:cxn ang="0">
                      <a:pos x="282" y="146"/>
                    </a:cxn>
                    <a:cxn ang="0">
                      <a:pos x="294" y="112"/>
                    </a:cxn>
                    <a:cxn ang="0">
                      <a:pos x="303" y="62"/>
                    </a:cxn>
                    <a:cxn ang="0">
                      <a:pos x="292" y="34"/>
                    </a:cxn>
                    <a:cxn ang="0">
                      <a:pos x="267" y="38"/>
                    </a:cxn>
                    <a:cxn ang="0">
                      <a:pos x="244" y="74"/>
                    </a:cxn>
                    <a:cxn ang="0">
                      <a:pos x="229" y="146"/>
                    </a:cxn>
                    <a:cxn ang="0">
                      <a:pos x="233" y="245"/>
                    </a:cxn>
                    <a:cxn ang="0">
                      <a:pos x="236" y="342"/>
                    </a:cxn>
                    <a:cxn ang="0">
                      <a:pos x="221" y="382"/>
                    </a:cxn>
                    <a:cxn ang="0">
                      <a:pos x="196" y="407"/>
                    </a:cxn>
                    <a:cxn ang="0">
                      <a:pos x="172" y="413"/>
                    </a:cxn>
                  </a:cxnLst>
                  <a:rect l="0" t="0" r="r" b="b"/>
                  <a:pathLst>
                    <a:path w="347" h="415">
                      <a:moveTo>
                        <a:pt x="166" y="413"/>
                      </a:moveTo>
                      <a:lnTo>
                        <a:pt x="158" y="413"/>
                      </a:lnTo>
                      <a:lnTo>
                        <a:pt x="153" y="413"/>
                      </a:lnTo>
                      <a:lnTo>
                        <a:pt x="147" y="411"/>
                      </a:lnTo>
                      <a:lnTo>
                        <a:pt x="139" y="407"/>
                      </a:lnTo>
                      <a:lnTo>
                        <a:pt x="133" y="405"/>
                      </a:lnTo>
                      <a:lnTo>
                        <a:pt x="128" y="399"/>
                      </a:lnTo>
                      <a:lnTo>
                        <a:pt x="122" y="396"/>
                      </a:lnTo>
                      <a:lnTo>
                        <a:pt x="116" y="390"/>
                      </a:lnTo>
                      <a:lnTo>
                        <a:pt x="109" y="380"/>
                      </a:lnTo>
                      <a:lnTo>
                        <a:pt x="101" y="369"/>
                      </a:lnTo>
                      <a:lnTo>
                        <a:pt x="93" y="358"/>
                      </a:lnTo>
                      <a:lnTo>
                        <a:pt x="90" y="344"/>
                      </a:lnTo>
                      <a:lnTo>
                        <a:pt x="86" y="329"/>
                      </a:lnTo>
                      <a:lnTo>
                        <a:pt x="86" y="312"/>
                      </a:lnTo>
                      <a:lnTo>
                        <a:pt x="90" y="291"/>
                      </a:lnTo>
                      <a:lnTo>
                        <a:pt x="95" y="268"/>
                      </a:lnTo>
                      <a:lnTo>
                        <a:pt x="97" y="259"/>
                      </a:lnTo>
                      <a:lnTo>
                        <a:pt x="101" y="251"/>
                      </a:lnTo>
                      <a:lnTo>
                        <a:pt x="105" y="241"/>
                      </a:lnTo>
                      <a:lnTo>
                        <a:pt x="109" y="234"/>
                      </a:lnTo>
                      <a:lnTo>
                        <a:pt x="113" y="224"/>
                      </a:lnTo>
                      <a:lnTo>
                        <a:pt x="116" y="215"/>
                      </a:lnTo>
                      <a:lnTo>
                        <a:pt x="120" y="207"/>
                      </a:lnTo>
                      <a:lnTo>
                        <a:pt x="124" y="198"/>
                      </a:lnTo>
                      <a:lnTo>
                        <a:pt x="130" y="180"/>
                      </a:lnTo>
                      <a:lnTo>
                        <a:pt x="137" y="161"/>
                      </a:lnTo>
                      <a:lnTo>
                        <a:pt x="145" y="146"/>
                      </a:lnTo>
                      <a:lnTo>
                        <a:pt x="151" y="127"/>
                      </a:lnTo>
                      <a:lnTo>
                        <a:pt x="154" y="112"/>
                      </a:lnTo>
                      <a:lnTo>
                        <a:pt x="160" y="95"/>
                      </a:lnTo>
                      <a:lnTo>
                        <a:pt x="162" y="78"/>
                      </a:lnTo>
                      <a:lnTo>
                        <a:pt x="164" y="62"/>
                      </a:lnTo>
                      <a:lnTo>
                        <a:pt x="164" y="53"/>
                      </a:lnTo>
                      <a:lnTo>
                        <a:pt x="162" y="45"/>
                      </a:lnTo>
                      <a:lnTo>
                        <a:pt x="162" y="38"/>
                      </a:lnTo>
                      <a:lnTo>
                        <a:pt x="160" y="30"/>
                      </a:lnTo>
                      <a:lnTo>
                        <a:pt x="158" y="26"/>
                      </a:lnTo>
                      <a:lnTo>
                        <a:pt x="156" y="22"/>
                      </a:lnTo>
                      <a:lnTo>
                        <a:pt x="154" y="21"/>
                      </a:lnTo>
                      <a:lnTo>
                        <a:pt x="151" y="21"/>
                      </a:lnTo>
                      <a:lnTo>
                        <a:pt x="151" y="21"/>
                      </a:lnTo>
                      <a:lnTo>
                        <a:pt x="151" y="21"/>
                      </a:lnTo>
                      <a:lnTo>
                        <a:pt x="147" y="21"/>
                      </a:lnTo>
                      <a:lnTo>
                        <a:pt x="143" y="22"/>
                      </a:lnTo>
                      <a:lnTo>
                        <a:pt x="141" y="24"/>
                      </a:lnTo>
                      <a:lnTo>
                        <a:pt x="137" y="26"/>
                      </a:lnTo>
                      <a:lnTo>
                        <a:pt x="133" y="28"/>
                      </a:lnTo>
                      <a:lnTo>
                        <a:pt x="132" y="32"/>
                      </a:lnTo>
                      <a:lnTo>
                        <a:pt x="128" y="36"/>
                      </a:lnTo>
                      <a:lnTo>
                        <a:pt x="124" y="40"/>
                      </a:lnTo>
                      <a:lnTo>
                        <a:pt x="124" y="40"/>
                      </a:lnTo>
                      <a:lnTo>
                        <a:pt x="105" y="66"/>
                      </a:lnTo>
                      <a:lnTo>
                        <a:pt x="88" y="95"/>
                      </a:lnTo>
                      <a:lnTo>
                        <a:pt x="74" y="121"/>
                      </a:lnTo>
                      <a:lnTo>
                        <a:pt x="61" y="150"/>
                      </a:lnTo>
                      <a:lnTo>
                        <a:pt x="52" y="175"/>
                      </a:lnTo>
                      <a:lnTo>
                        <a:pt x="44" y="198"/>
                      </a:lnTo>
                      <a:lnTo>
                        <a:pt x="38" y="219"/>
                      </a:lnTo>
                      <a:lnTo>
                        <a:pt x="34" y="234"/>
                      </a:lnTo>
                      <a:lnTo>
                        <a:pt x="29" y="255"/>
                      </a:lnTo>
                      <a:lnTo>
                        <a:pt x="25" y="276"/>
                      </a:lnTo>
                      <a:lnTo>
                        <a:pt x="23" y="299"/>
                      </a:lnTo>
                      <a:lnTo>
                        <a:pt x="23" y="319"/>
                      </a:lnTo>
                      <a:lnTo>
                        <a:pt x="27" y="342"/>
                      </a:lnTo>
                      <a:lnTo>
                        <a:pt x="36" y="365"/>
                      </a:lnTo>
                      <a:lnTo>
                        <a:pt x="50" y="390"/>
                      </a:lnTo>
                      <a:lnTo>
                        <a:pt x="69" y="415"/>
                      </a:lnTo>
                      <a:lnTo>
                        <a:pt x="48" y="415"/>
                      </a:lnTo>
                      <a:lnTo>
                        <a:pt x="27" y="390"/>
                      </a:lnTo>
                      <a:lnTo>
                        <a:pt x="13" y="365"/>
                      </a:lnTo>
                      <a:lnTo>
                        <a:pt x="6" y="340"/>
                      </a:lnTo>
                      <a:lnTo>
                        <a:pt x="2" y="318"/>
                      </a:lnTo>
                      <a:lnTo>
                        <a:pt x="0" y="295"/>
                      </a:lnTo>
                      <a:lnTo>
                        <a:pt x="2" y="274"/>
                      </a:lnTo>
                      <a:lnTo>
                        <a:pt x="6" y="251"/>
                      </a:lnTo>
                      <a:lnTo>
                        <a:pt x="12" y="230"/>
                      </a:lnTo>
                      <a:lnTo>
                        <a:pt x="13" y="222"/>
                      </a:lnTo>
                      <a:lnTo>
                        <a:pt x="17" y="213"/>
                      </a:lnTo>
                      <a:lnTo>
                        <a:pt x="19" y="203"/>
                      </a:lnTo>
                      <a:lnTo>
                        <a:pt x="23" y="192"/>
                      </a:lnTo>
                      <a:lnTo>
                        <a:pt x="27" y="180"/>
                      </a:lnTo>
                      <a:lnTo>
                        <a:pt x="31" y="167"/>
                      </a:lnTo>
                      <a:lnTo>
                        <a:pt x="36" y="156"/>
                      </a:lnTo>
                      <a:lnTo>
                        <a:pt x="42" y="142"/>
                      </a:lnTo>
                      <a:lnTo>
                        <a:pt x="48" y="127"/>
                      </a:lnTo>
                      <a:lnTo>
                        <a:pt x="53" y="114"/>
                      </a:lnTo>
                      <a:lnTo>
                        <a:pt x="61" y="99"/>
                      </a:lnTo>
                      <a:lnTo>
                        <a:pt x="69" y="83"/>
                      </a:lnTo>
                      <a:lnTo>
                        <a:pt x="78" y="70"/>
                      </a:lnTo>
                      <a:lnTo>
                        <a:pt x="86" y="55"/>
                      </a:lnTo>
                      <a:lnTo>
                        <a:pt x="97" y="41"/>
                      </a:lnTo>
                      <a:lnTo>
                        <a:pt x="107" y="26"/>
                      </a:lnTo>
                      <a:lnTo>
                        <a:pt x="107" y="26"/>
                      </a:lnTo>
                      <a:lnTo>
                        <a:pt x="113" y="21"/>
                      </a:lnTo>
                      <a:lnTo>
                        <a:pt x="116" y="17"/>
                      </a:lnTo>
                      <a:lnTo>
                        <a:pt x="120" y="13"/>
                      </a:lnTo>
                      <a:lnTo>
                        <a:pt x="126" y="7"/>
                      </a:lnTo>
                      <a:lnTo>
                        <a:pt x="132" y="5"/>
                      </a:lnTo>
                      <a:lnTo>
                        <a:pt x="137" y="1"/>
                      </a:lnTo>
                      <a:lnTo>
                        <a:pt x="145" y="0"/>
                      </a:lnTo>
                      <a:lnTo>
                        <a:pt x="153" y="0"/>
                      </a:lnTo>
                      <a:lnTo>
                        <a:pt x="156" y="0"/>
                      </a:lnTo>
                      <a:lnTo>
                        <a:pt x="162" y="1"/>
                      </a:lnTo>
                      <a:lnTo>
                        <a:pt x="166" y="3"/>
                      </a:lnTo>
                      <a:lnTo>
                        <a:pt x="170" y="5"/>
                      </a:lnTo>
                      <a:lnTo>
                        <a:pt x="174" y="9"/>
                      </a:lnTo>
                      <a:lnTo>
                        <a:pt x="177" y="13"/>
                      </a:lnTo>
                      <a:lnTo>
                        <a:pt x="179" y="19"/>
                      </a:lnTo>
                      <a:lnTo>
                        <a:pt x="181" y="24"/>
                      </a:lnTo>
                      <a:lnTo>
                        <a:pt x="183" y="30"/>
                      </a:lnTo>
                      <a:lnTo>
                        <a:pt x="185" y="36"/>
                      </a:lnTo>
                      <a:lnTo>
                        <a:pt x="185" y="43"/>
                      </a:lnTo>
                      <a:lnTo>
                        <a:pt x="185" y="49"/>
                      </a:lnTo>
                      <a:lnTo>
                        <a:pt x="185" y="68"/>
                      </a:lnTo>
                      <a:lnTo>
                        <a:pt x="183" y="87"/>
                      </a:lnTo>
                      <a:lnTo>
                        <a:pt x="179" y="106"/>
                      </a:lnTo>
                      <a:lnTo>
                        <a:pt x="174" y="125"/>
                      </a:lnTo>
                      <a:lnTo>
                        <a:pt x="168" y="146"/>
                      </a:lnTo>
                      <a:lnTo>
                        <a:pt x="160" y="165"/>
                      </a:lnTo>
                      <a:lnTo>
                        <a:pt x="153" y="184"/>
                      </a:lnTo>
                      <a:lnTo>
                        <a:pt x="143" y="205"/>
                      </a:lnTo>
                      <a:lnTo>
                        <a:pt x="139" y="215"/>
                      </a:lnTo>
                      <a:lnTo>
                        <a:pt x="135" y="222"/>
                      </a:lnTo>
                      <a:lnTo>
                        <a:pt x="132" y="232"/>
                      </a:lnTo>
                      <a:lnTo>
                        <a:pt x="128" y="240"/>
                      </a:lnTo>
                      <a:lnTo>
                        <a:pt x="126" y="249"/>
                      </a:lnTo>
                      <a:lnTo>
                        <a:pt x="122" y="257"/>
                      </a:lnTo>
                      <a:lnTo>
                        <a:pt x="120" y="266"/>
                      </a:lnTo>
                      <a:lnTo>
                        <a:pt x="116" y="274"/>
                      </a:lnTo>
                      <a:lnTo>
                        <a:pt x="113" y="295"/>
                      </a:lnTo>
                      <a:lnTo>
                        <a:pt x="109" y="310"/>
                      </a:lnTo>
                      <a:lnTo>
                        <a:pt x="109" y="325"/>
                      </a:lnTo>
                      <a:lnTo>
                        <a:pt x="111" y="337"/>
                      </a:lnTo>
                      <a:lnTo>
                        <a:pt x="114" y="348"/>
                      </a:lnTo>
                      <a:lnTo>
                        <a:pt x="120" y="358"/>
                      </a:lnTo>
                      <a:lnTo>
                        <a:pt x="126" y="367"/>
                      </a:lnTo>
                      <a:lnTo>
                        <a:pt x="133" y="377"/>
                      </a:lnTo>
                      <a:lnTo>
                        <a:pt x="137" y="380"/>
                      </a:lnTo>
                      <a:lnTo>
                        <a:pt x="141" y="384"/>
                      </a:lnTo>
                      <a:lnTo>
                        <a:pt x="145" y="386"/>
                      </a:lnTo>
                      <a:lnTo>
                        <a:pt x="149" y="388"/>
                      </a:lnTo>
                      <a:lnTo>
                        <a:pt x="154" y="390"/>
                      </a:lnTo>
                      <a:lnTo>
                        <a:pt x="158" y="392"/>
                      </a:lnTo>
                      <a:lnTo>
                        <a:pt x="162" y="392"/>
                      </a:lnTo>
                      <a:lnTo>
                        <a:pt x="166" y="392"/>
                      </a:lnTo>
                      <a:lnTo>
                        <a:pt x="170" y="392"/>
                      </a:lnTo>
                      <a:lnTo>
                        <a:pt x="174" y="392"/>
                      </a:lnTo>
                      <a:lnTo>
                        <a:pt x="175" y="392"/>
                      </a:lnTo>
                      <a:lnTo>
                        <a:pt x="179" y="390"/>
                      </a:lnTo>
                      <a:lnTo>
                        <a:pt x="183" y="390"/>
                      </a:lnTo>
                      <a:lnTo>
                        <a:pt x="185" y="388"/>
                      </a:lnTo>
                      <a:lnTo>
                        <a:pt x="189" y="386"/>
                      </a:lnTo>
                      <a:lnTo>
                        <a:pt x="193" y="384"/>
                      </a:lnTo>
                      <a:lnTo>
                        <a:pt x="196" y="380"/>
                      </a:lnTo>
                      <a:lnTo>
                        <a:pt x="198" y="377"/>
                      </a:lnTo>
                      <a:lnTo>
                        <a:pt x="202" y="371"/>
                      </a:lnTo>
                      <a:lnTo>
                        <a:pt x="206" y="365"/>
                      </a:lnTo>
                      <a:lnTo>
                        <a:pt x="208" y="359"/>
                      </a:lnTo>
                      <a:lnTo>
                        <a:pt x="212" y="352"/>
                      </a:lnTo>
                      <a:lnTo>
                        <a:pt x="212" y="346"/>
                      </a:lnTo>
                      <a:lnTo>
                        <a:pt x="214" y="339"/>
                      </a:lnTo>
                      <a:lnTo>
                        <a:pt x="214" y="316"/>
                      </a:lnTo>
                      <a:lnTo>
                        <a:pt x="214" y="293"/>
                      </a:lnTo>
                      <a:lnTo>
                        <a:pt x="212" y="270"/>
                      </a:lnTo>
                      <a:lnTo>
                        <a:pt x="210" y="247"/>
                      </a:lnTo>
                      <a:lnTo>
                        <a:pt x="208" y="228"/>
                      </a:lnTo>
                      <a:lnTo>
                        <a:pt x="206" y="207"/>
                      </a:lnTo>
                      <a:lnTo>
                        <a:pt x="206" y="186"/>
                      </a:lnTo>
                      <a:lnTo>
                        <a:pt x="206" y="165"/>
                      </a:lnTo>
                      <a:lnTo>
                        <a:pt x="206" y="144"/>
                      </a:lnTo>
                      <a:lnTo>
                        <a:pt x="210" y="123"/>
                      </a:lnTo>
                      <a:lnTo>
                        <a:pt x="214" y="102"/>
                      </a:lnTo>
                      <a:lnTo>
                        <a:pt x="219" y="81"/>
                      </a:lnTo>
                      <a:lnTo>
                        <a:pt x="219" y="80"/>
                      </a:lnTo>
                      <a:lnTo>
                        <a:pt x="219" y="80"/>
                      </a:lnTo>
                      <a:lnTo>
                        <a:pt x="219" y="78"/>
                      </a:lnTo>
                      <a:lnTo>
                        <a:pt x="219" y="78"/>
                      </a:lnTo>
                      <a:lnTo>
                        <a:pt x="223" y="68"/>
                      </a:lnTo>
                      <a:lnTo>
                        <a:pt x="227" y="57"/>
                      </a:lnTo>
                      <a:lnTo>
                        <a:pt x="233" y="47"/>
                      </a:lnTo>
                      <a:lnTo>
                        <a:pt x="238" y="38"/>
                      </a:lnTo>
                      <a:lnTo>
                        <a:pt x="246" y="28"/>
                      </a:lnTo>
                      <a:lnTo>
                        <a:pt x="254" y="21"/>
                      </a:lnTo>
                      <a:lnTo>
                        <a:pt x="265" y="15"/>
                      </a:lnTo>
                      <a:lnTo>
                        <a:pt x="278" y="13"/>
                      </a:lnTo>
                      <a:lnTo>
                        <a:pt x="280" y="11"/>
                      </a:lnTo>
                      <a:lnTo>
                        <a:pt x="284" y="11"/>
                      </a:lnTo>
                      <a:lnTo>
                        <a:pt x="290" y="11"/>
                      </a:lnTo>
                      <a:lnTo>
                        <a:pt x="294" y="13"/>
                      </a:lnTo>
                      <a:lnTo>
                        <a:pt x="299" y="13"/>
                      </a:lnTo>
                      <a:lnTo>
                        <a:pt x="305" y="15"/>
                      </a:lnTo>
                      <a:lnTo>
                        <a:pt x="309" y="17"/>
                      </a:lnTo>
                      <a:lnTo>
                        <a:pt x="311" y="21"/>
                      </a:lnTo>
                      <a:lnTo>
                        <a:pt x="318" y="30"/>
                      </a:lnTo>
                      <a:lnTo>
                        <a:pt x="322" y="40"/>
                      </a:lnTo>
                      <a:lnTo>
                        <a:pt x="324" y="51"/>
                      </a:lnTo>
                      <a:lnTo>
                        <a:pt x="324" y="62"/>
                      </a:lnTo>
                      <a:lnTo>
                        <a:pt x="324" y="72"/>
                      </a:lnTo>
                      <a:lnTo>
                        <a:pt x="322" y="83"/>
                      </a:lnTo>
                      <a:lnTo>
                        <a:pt x="320" y="95"/>
                      </a:lnTo>
                      <a:lnTo>
                        <a:pt x="318" y="104"/>
                      </a:lnTo>
                      <a:lnTo>
                        <a:pt x="315" y="116"/>
                      </a:lnTo>
                      <a:lnTo>
                        <a:pt x="313" y="125"/>
                      </a:lnTo>
                      <a:lnTo>
                        <a:pt x="309" y="137"/>
                      </a:lnTo>
                      <a:lnTo>
                        <a:pt x="305" y="146"/>
                      </a:lnTo>
                      <a:lnTo>
                        <a:pt x="305" y="148"/>
                      </a:lnTo>
                      <a:lnTo>
                        <a:pt x="305" y="152"/>
                      </a:lnTo>
                      <a:lnTo>
                        <a:pt x="303" y="156"/>
                      </a:lnTo>
                      <a:lnTo>
                        <a:pt x="301" y="158"/>
                      </a:lnTo>
                      <a:lnTo>
                        <a:pt x="295" y="182"/>
                      </a:lnTo>
                      <a:lnTo>
                        <a:pt x="292" y="203"/>
                      </a:lnTo>
                      <a:lnTo>
                        <a:pt x="292" y="222"/>
                      </a:lnTo>
                      <a:lnTo>
                        <a:pt x="292" y="238"/>
                      </a:lnTo>
                      <a:lnTo>
                        <a:pt x="294" y="253"/>
                      </a:lnTo>
                      <a:lnTo>
                        <a:pt x="297" y="262"/>
                      </a:lnTo>
                      <a:lnTo>
                        <a:pt x="301" y="270"/>
                      </a:lnTo>
                      <a:lnTo>
                        <a:pt x="305" y="274"/>
                      </a:lnTo>
                      <a:lnTo>
                        <a:pt x="307" y="274"/>
                      </a:lnTo>
                      <a:lnTo>
                        <a:pt x="309" y="274"/>
                      </a:lnTo>
                      <a:lnTo>
                        <a:pt x="311" y="272"/>
                      </a:lnTo>
                      <a:lnTo>
                        <a:pt x="315" y="270"/>
                      </a:lnTo>
                      <a:lnTo>
                        <a:pt x="316" y="266"/>
                      </a:lnTo>
                      <a:lnTo>
                        <a:pt x="320" y="262"/>
                      </a:lnTo>
                      <a:lnTo>
                        <a:pt x="324" y="259"/>
                      </a:lnTo>
                      <a:lnTo>
                        <a:pt x="326" y="251"/>
                      </a:lnTo>
                      <a:lnTo>
                        <a:pt x="347" y="260"/>
                      </a:lnTo>
                      <a:lnTo>
                        <a:pt x="339" y="274"/>
                      </a:lnTo>
                      <a:lnTo>
                        <a:pt x="332" y="281"/>
                      </a:lnTo>
                      <a:lnTo>
                        <a:pt x="326" y="287"/>
                      </a:lnTo>
                      <a:lnTo>
                        <a:pt x="318" y="293"/>
                      </a:lnTo>
                      <a:lnTo>
                        <a:pt x="313" y="295"/>
                      </a:lnTo>
                      <a:lnTo>
                        <a:pt x="307" y="295"/>
                      </a:lnTo>
                      <a:lnTo>
                        <a:pt x="303" y="295"/>
                      </a:lnTo>
                      <a:lnTo>
                        <a:pt x="297" y="295"/>
                      </a:lnTo>
                      <a:lnTo>
                        <a:pt x="288" y="287"/>
                      </a:lnTo>
                      <a:lnTo>
                        <a:pt x="280" y="276"/>
                      </a:lnTo>
                      <a:lnTo>
                        <a:pt x="275" y="262"/>
                      </a:lnTo>
                      <a:lnTo>
                        <a:pt x="271" y="243"/>
                      </a:lnTo>
                      <a:lnTo>
                        <a:pt x="269" y="224"/>
                      </a:lnTo>
                      <a:lnTo>
                        <a:pt x="271" y="201"/>
                      </a:lnTo>
                      <a:lnTo>
                        <a:pt x="275" y="177"/>
                      </a:lnTo>
                      <a:lnTo>
                        <a:pt x="280" y="152"/>
                      </a:lnTo>
                      <a:lnTo>
                        <a:pt x="282" y="150"/>
                      </a:lnTo>
                      <a:lnTo>
                        <a:pt x="282" y="146"/>
                      </a:lnTo>
                      <a:lnTo>
                        <a:pt x="284" y="142"/>
                      </a:lnTo>
                      <a:lnTo>
                        <a:pt x="284" y="139"/>
                      </a:lnTo>
                      <a:lnTo>
                        <a:pt x="288" y="131"/>
                      </a:lnTo>
                      <a:lnTo>
                        <a:pt x="290" y="121"/>
                      </a:lnTo>
                      <a:lnTo>
                        <a:pt x="294" y="112"/>
                      </a:lnTo>
                      <a:lnTo>
                        <a:pt x="295" y="102"/>
                      </a:lnTo>
                      <a:lnTo>
                        <a:pt x="297" y="91"/>
                      </a:lnTo>
                      <a:lnTo>
                        <a:pt x="301" y="81"/>
                      </a:lnTo>
                      <a:lnTo>
                        <a:pt x="301" y="72"/>
                      </a:lnTo>
                      <a:lnTo>
                        <a:pt x="303" y="62"/>
                      </a:lnTo>
                      <a:lnTo>
                        <a:pt x="301" y="55"/>
                      </a:lnTo>
                      <a:lnTo>
                        <a:pt x="301" y="47"/>
                      </a:lnTo>
                      <a:lnTo>
                        <a:pt x="297" y="40"/>
                      </a:lnTo>
                      <a:lnTo>
                        <a:pt x="295" y="34"/>
                      </a:lnTo>
                      <a:lnTo>
                        <a:pt x="292" y="34"/>
                      </a:lnTo>
                      <a:lnTo>
                        <a:pt x="288" y="34"/>
                      </a:lnTo>
                      <a:lnTo>
                        <a:pt x="284" y="32"/>
                      </a:lnTo>
                      <a:lnTo>
                        <a:pt x="282" y="32"/>
                      </a:lnTo>
                      <a:lnTo>
                        <a:pt x="273" y="34"/>
                      </a:lnTo>
                      <a:lnTo>
                        <a:pt x="267" y="38"/>
                      </a:lnTo>
                      <a:lnTo>
                        <a:pt x="261" y="43"/>
                      </a:lnTo>
                      <a:lnTo>
                        <a:pt x="255" y="49"/>
                      </a:lnTo>
                      <a:lnTo>
                        <a:pt x="252" y="55"/>
                      </a:lnTo>
                      <a:lnTo>
                        <a:pt x="248" y="64"/>
                      </a:lnTo>
                      <a:lnTo>
                        <a:pt x="244" y="74"/>
                      </a:lnTo>
                      <a:lnTo>
                        <a:pt x="240" y="83"/>
                      </a:lnTo>
                      <a:lnTo>
                        <a:pt x="240" y="87"/>
                      </a:lnTo>
                      <a:lnTo>
                        <a:pt x="234" y="106"/>
                      </a:lnTo>
                      <a:lnTo>
                        <a:pt x="231" y="125"/>
                      </a:lnTo>
                      <a:lnTo>
                        <a:pt x="229" y="146"/>
                      </a:lnTo>
                      <a:lnTo>
                        <a:pt x="227" y="165"/>
                      </a:lnTo>
                      <a:lnTo>
                        <a:pt x="227" y="184"/>
                      </a:lnTo>
                      <a:lnTo>
                        <a:pt x="229" y="205"/>
                      </a:lnTo>
                      <a:lnTo>
                        <a:pt x="231" y="224"/>
                      </a:lnTo>
                      <a:lnTo>
                        <a:pt x="233" y="245"/>
                      </a:lnTo>
                      <a:lnTo>
                        <a:pt x="233" y="268"/>
                      </a:lnTo>
                      <a:lnTo>
                        <a:pt x="234" y="293"/>
                      </a:lnTo>
                      <a:lnTo>
                        <a:pt x="236" y="316"/>
                      </a:lnTo>
                      <a:lnTo>
                        <a:pt x="236" y="340"/>
                      </a:lnTo>
                      <a:lnTo>
                        <a:pt x="236" y="342"/>
                      </a:lnTo>
                      <a:lnTo>
                        <a:pt x="234" y="350"/>
                      </a:lnTo>
                      <a:lnTo>
                        <a:pt x="233" y="358"/>
                      </a:lnTo>
                      <a:lnTo>
                        <a:pt x="229" y="365"/>
                      </a:lnTo>
                      <a:lnTo>
                        <a:pt x="227" y="375"/>
                      </a:lnTo>
                      <a:lnTo>
                        <a:pt x="221" y="382"/>
                      </a:lnTo>
                      <a:lnTo>
                        <a:pt x="217" y="390"/>
                      </a:lnTo>
                      <a:lnTo>
                        <a:pt x="212" y="396"/>
                      </a:lnTo>
                      <a:lnTo>
                        <a:pt x="204" y="401"/>
                      </a:lnTo>
                      <a:lnTo>
                        <a:pt x="200" y="403"/>
                      </a:lnTo>
                      <a:lnTo>
                        <a:pt x="196" y="407"/>
                      </a:lnTo>
                      <a:lnTo>
                        <a:pt x="191" y="409"/>
                      </a:lnTo>
                      <a:lnTo>
                        <a:pt x="185" y="411"/>
                      </a:lnTo>
                      <a:lnTo>
                        <a:pt x="181" y="413"/>
                      </a:lnTo>
                      <a:lnTo>
                        <a:pt x="175" y="413"/>
                      </a:lnTo>
                      <a:lnTo>
                        <a:pt x="172" y="413"/>
                      </a:lnTo>
                      <a:lnTo>
                        <a:pt x="166" y="413"/>
                      </a:lnTo>
                      <a:close/>
                    </a:path>
                  </a:pathLst>
                </a:custGeom>
                <a:solidFill>
                  <a:srgbClr val="BCFF8C"/>
                </a:solidFill>
                <a:ln w="9525">
                  <a:noFill/>
                  <a:round/>
                  <a:headEnd/>
                  <a:tailEnd/>
                </a:ln>
              </p:spPr>
              <p:txBody>
                <a:bodyPr/>
                <a:lstStyle/>
                <a:p>
                  <a:endParaRPr lang="de-DE"/>
                </a:p>
              </p:txBody>
            </p:sp>
            <p:sp>
              <p:nvSpPr>
                <p:cNvPr id="16847" name="Freeform 463"/>
                <p:cNvSpPr>
                  <a:spLocks/>
                </p:cNvSpPr>
                <p:nvPr/>
              </p:nvSpPr>
              <p:spPr bwMode="auto">
                <a:xfrm>
                  <a:off x="1413" y="780"/>
                  <a:ext cx="525" cy="244"/>
                </a:xfrm>
                <a:custGeom>
                  <a:avLst/>
                  <a:gdLst/>
                  <a:ahLst/>
                  <a:cxnLst>
                    <a:cxn ang="0">
                      <a:pos x="19" y="487"/>
                    </a:cxn>
                    <a:cxn ang="0">
                      <a:pos x="23" y="480"/>
                    </a:cxn>
                    <a:cxn ang="0">
                      <a:pos x="31" y="459"/>
                    </a:cxn>
                    <a:cxn ang="0">
                      <a:pos x="46" y="428"/>
                    </a:cxn>
                    <a:cxn ang="0">
                      <a:pos x="67" y="390"/>
                    </a:cxn>
                    <a:cxn ang="0">
                      <a:pos x="97" y="344"/>
                    </a:cxn>
                    <a:cxn ang="0">
                      <a:pos x="133" y="297"/>
                    </a:cxn>
                    <a:cxn ang="0">
                      <a:pos x="179" y="247"/>
                    </a:cxn>
                    <a:cxn ang="0">
                      <a:pos x="233" y="196"/>
                    </a:cxn>
                    <a:cxn ang="0">
                      <a:pos x="295" y="150"/>
                    </a:cxn>
                    <a:cxn ang="0">
                      <a:pos x="370" y="106"/>
                    </a:cxn>
                    <a:cxn ang="0">
                      <a:pos x="454" y="70"/>
                    </a:cxn>
                    <a:cxn ang="0">
                      <a:pos x="547" y="44"/>
                    </a:cxn>
                    <a:cxn ang="0">
                      <a:pos x="654" y="26"/>
                    </a:cxn>
                    <a:cxn ang="0">
                      <a:pos x="772" y="23"/>
                    </a:cxn>
                    <a:cxn ang="0">
                      <a:pos x="901" y="34"/>
                    </a:cxn>
                    <a:cxn ang="0">
                      <a:pos x="1046" y="63"/>
                    </a:cxn>
                    <a:cxn ang="0">
                      <a:pos x="1033" y="36"/>
                    </a:cxn>
                    <a:cxn ang="0">
                      <a:pos x="997" y="28"/>
                    </a:cxn>
                    <a:cxn ang="0">
                      <a:pos x="962" y="21"/>
                    </a:cxn>
                    <a:cxn ang="0">
                      <a:pos x="928" y="15"/>
                    </a:cxn>
                    <a:cxn ang="0">
                      <a:pos x="894" y="11"/>
                    </a:cxn>
                    <a:cxn ang="0">
                      <a:pos x="861" y="5"/>
                    </a:cxn>
                    <a:cxn ang="0">
                      <a:pos x="829" y="4"/>
                    </a:cxn>
                    <a:cxn ang="0">
                      <a:pos x="797" y="2"/>
                    </a:cxn>
                    <a:cxn ang="0">
                      <a:pos x="764" y="0"/>
                    </a:cxn>
                    <a:cxn ang="0">
                      <a:pos x="732" y="0"/>
                    </a:cxn>
                    <a:cxn ang="0">
                      <a:pos x="701" y="0"/>
                    </a:cxn>
                    <a:cxn ang="0">
                      <a:pos x="671" y="2"/>
                    </a:cxn>
                    <a:cxn ang="0">
                      <a:pos x="640" y="4"/>
                    </a:cxn>
                    <a:cxn ang="0">
                      <a:pos x="610" y="7"/>
                    </a:cxn>
                    <a:cxn ang="0">
                      <a:pos x="581" y="13"/>
                    </a:cxn>
                    <a:cxn ang="0">
                      <a:pos x="551" y="19"/>
                    </a:cxn>
                    <a:cxn ang="0">
                      <a:pos x="515" y="26"/>
                    </a:cxn>
                    <a:cxn ang="0">
                      <a:pos x="471" y="40"/>
                    </a:cxn>
                    <a:cxn ang="0">
                      <a:pos x="427" y="55"/>
                    </a:cxn>
                    <a:cxn ang="0">
                      <a:pos x="385" y="72"/>
                    </a:cxn>
                    <a:cxn ang="0">
                      <a:pos x="345" y="93"/>
                    </a:cxn>
                    <a:cxn ang="0">
                      <a:pos x="305" y="116"/>
                    </a:cxn>
                    <a:cxn ang="0">
                      <a:pos x="267" y="139"/>
                    </a:cxn>
                    <a:cxn ang="0">
                      <a:pos x="231" y="167"/>
                    </a:cxn>
                    <a:cxn ang="0">
                      <a:pos x="185" y="207"/>
                    </a:cxn>
                    <a:cxn ang="0">
                      <a:pos x="135" y="259"/>
                    </a:cxn>
                    <a:cxn ang="0">
                      <a:pos x="95" y="308"/>
                    </a:cxn>
                    <a:cxn ang="0">
                      <a:pos x="61" y="356"/>
                    </a:cxn>
                    <a:cxn ang="0">
                      <a:pos x="36" y="400"/>
                    </a:cxn>
                    <a:cxn ang="0">
                      <a:pos x="19" y="434"/>
                    </a:cxn>
                    <a:cxn ang="0">
                      <a:pos x="6" y="463"/>
                    </a:cxn>
                    <a:cxn ang="0">
                      <a:pos x="0" y="478"/>
                    </a:cxn>
                    <a:cxn ang="0">
                      <a:pos x="19" y="487"/>
                    </a:cxn>
                  </a:cxnLst>
                  <a:rect l="0" t="0" r="r" b="b"/>
                  <a:pathLst>
                    <a:path w="1050" h="487">
                      <a:moveTo>
                        <a:pt x="19" y="487"/>
                      </a:moveTo>
                      <a:lnTo>
                        <a:pt x="19" y="487"/>
                      </a:lnTo>
                      <a:lnTo>
                        <a:pt x="19" y="485"/>
                      </a:lnTo>
                      <a:lnTo>
                        <a:pt x="23" y="480"/>
                      </a:lnTo>
                      <a:lnTo>
                        <a:pt x="25" y="470"/>
                      </a:lnTo>
                      <a:lnTo>
                        <a:pt x="31" y="459"/>
                      </a:lnTo>
                      <a:lnTo>
                        <a:pt x="38" y="445"/>
                      </a:lnTo>
                      <a:lnTo>
                        <a:pt x="46" y="428"/>
                      </a:lnTo>
                      <a:lnTo>
                        <a:pt x="55" y="411"/>
                      </a:lnTo>
                      <a:lnTo>
                        <a:pt x="67" y="390"/>
                      </a:lnTo>
                      <a:lnTo>
                        <a:pt x="80" y="369"/>
                      </a:lnTo>
                      <a:lnTo>
                        <a:pt x="97" y="344"/>
                      </a:lnTo>
                      <a:lnTo>
                        <a:pt x="114" y="322"/>
                      </a:lnTo>
                      <a:lnTo>
                        <a:pt x="133" y="297"/>
                      </a:lnTo>
                      <a:lnTo>
                        <a:pt x="154" y="272"/>
                      </a:lnTo>
                      <a:lnTo>
                        <a:pt x="179" y="247"/>
                      </a:lnTo>
                      <a:lnTo>
                        <a:pt x="204" y="223"/>
                      </a:lnTo>
                      <a:lnTo>
                        <a:pt x="233" y="196"/>
                      </a:lnTo>
                      <a:lnTo>
                        <a:pt x="263" y="173"/>
                      </a:lnTo>
                      <a:lnTo>
                        <a:pt x="295" y="150"/>
                      </a:lnTo>
                      <a:lnTo>
                        <a:pt x="332" y="127"/>
                      </a:lnTo>
                      <a:lnTo>
                        <a:pt x="370" y="106"/>
                      </a:lnTo>
                      <a:lnTo>
                        <a:pt x="410" y="87"/>
                      </a:lnTo>
                      <a:lnTo>
                        <a:pt x="454" y="70"/>
                      </a:lnTo>
                      <a:lnTo>
                        <a:pt x="499" y="55"/>
                      </a:lnTo>
                      <a:lnTo>
                        <a:pt x="547" y="44"/>
                      </a:lnTo>
                      <a:lnTo>
                        <a:pt x="598" y="34"/>
                      </a:lnTo>
                      <a:lnTo>
                        <a:pt x="654" y="26"/>
                      </a:lnTo>
                      <a:lnTo>
                        <a:pt x="711" y="23"/>
                      </a:lnTo>
                      <a:lnTo>
                        <a:pt x="772" y="23"/>
                      </a:lnTo>
                      <a:lnTo>
                        <a:pt x="835" y="26"/>
                      </a:lnTo>
                      <a:lnTo>
                        <a:pt x="901" y="34"/>
                      </a:lnTo>
                      <a:lnTo>
                        <a:pt x="972" y="45"/>
                      </a:lnTo>
                      <a:lnTo>
                        <a:pt x="1046" y="63"/>
                      </a:lnTo>
                      <a:lnTo>
                        <a:pt x="1050" y="40"/>
                      </a:lnTo>
                      <a:lnTo>
                        <a:pt x="1033" y="36"/>
                      </a:lnTo>
                      <a:lnTo>
                        <a:pt x="1016" y="32"/>
                      </a:lnTo>
                      <a:lnTo>
                        <a:pt x="997" y="28"/>
                      </a:lnTo>
                      <a:lnTo>
                        <a:pt x="980" y="25"/>
                      </a:lnTo>
                      <a:lnTo>
                        <a:pt x="962" y="21"/>
                      </a:lnTo>
                      <a:lnTo>
                        <a:pt x="945" y="19"/>
                      </a:lnTo>
                      <a:lnTo>
                        <a:pt x="928" y="15"/>
                      </a:lnTo>
                      <a:lnTo>
                        <a:pt x="911" y="13"/>
                      </a:lnTo>
                      <a:lnTo>
                        <a:pt x="894" y="11"/>
                      </a:lnTo>
                      <a:lnTo>
                        <a:pt x="879" y="7"/>
                      </a:lnTo>
                      <a:lnTo>
                        <a:pt x="861" y="5"/>
                      </a:lnTo>
                      <a:lnTo>
                        <a:pt x="844" y="5"/>
                      </a:lnTo>
                      <a:lnTo>
                        <a:pt x="829" y="4"/>
                      </a:lnTo>
                      <a:lnTo>
                        <a:pt x="812" y="2"/>
                      </a:lnTo>
                      <a:lnTo>
                        <a:pt x="797" y="2"/>
                      </a:lnTo>
                      <a:lnTo>
                        <a:pt x="780" y="0"/>
                      </a:lnTo>
                      <a:lnTo>
                        <a:pt x="764" y="0"/>
                      </a:lnTo>
                      <a:lnTo>
                        <a:pt x="747" y="0"/>
                      </a:lnTo>
                      <a:lnTo>
                        <a:pt x="732" y="0"/>
                      </a:lnTo>
                      <a:lnTo>
                        <a:pt x="717" y="0"/>
                      </a:lnTo>
                      <a:lnTo>
                        <a:pt x="701" y="0"/>
                      </a:lnTo>
                      <a:lnTo>
                        <a:pt x="684" y="0"/>
                      </a:lnTo>
                      <a:lnTo>
                        <a:pt x="671" y="2"/>
                      </a:lnTo>
                      <a:lnTo>
                        <a:pt x="656" y="4"/>
                      </a:lnTo>
                      <a:lnTo>
                        <a:pt x="640" y="4"/>
                      </a:lnTo>
                      <a:lnTo>
                        <a:pt x="625" y="5"/>
                      </a:lnTo>
                      <a:lnTo>
                        <a:pt x="610" y="7"/>
                      </a:lnTo>
                      <a:lnTo>
                        <a:pt x="595" y="9"/>
                      </a:lnTo>
                      <a:lnTo>
                        <a:pt x="581" y="13"/>
                      </a:lnTo>
                      <a:lnTo>
                        <a:pt x="566" y="15"/>
                      </a:lnTo>
                      <a:lnTo>
                        <a:pt x="551" y="19"/>
                      </a:lnTo>
                      <a:lnTo>
                        <a:pt x="537" y="21"/>
                      </a:lnTo>
                      <a:lnTo>
                        <a:pt x="515" y="26"/>
                      </a:lnTo>
                      <a:lnTo>
                        <a:pt x="492" y="32"/>
                      </a:lnTo>
                      <a:lnTo>
                        <a:pt x="471" y="40"/>
                      </a:lnTo>
                      <a:lnTo>
                        <a:pt x="448" y="47"/>
                      </a:lnTo>
                      <a:lnTo>
                        <a:pt x="427" y="55"/>
                      </a:lnTo>
                      <a:lnTo>
                        <a:pt x="406" y="63"/>
                      </a:lnTo>
                      <a:lnTo>
                        <a:pt x="385" y="72"/>
                      </a:lnTo>
                      <a:lnTo>
                        <a:pt x="364" y="82"/>
                      </a:lnTo>
                      <a:lnTo>
                        <a:pt x="345" y="93"/>
                      </a:lnTo>
                      <a:lnTo>
                        <a:pt x="324" y="105"/>
                      </a:lnTo>
                      <a:lnTo>
                        <a:pt x="305" y="116"/>
                      </a:lnTo>
                      <a:lnTo>
                        <a:pt x="286" y="127"/>
                      </a:lnTo>
                      <a:lnTo>
                        <a:pt x="267" y="139"/>
                      </a:lnTo>
                      <a:lnTo>
                        <a:pt x="250" y="152"/>
                      </a:lnTo>
                      <a:lnTo>
                        <a:pt x="231" y="167"/>
                      </a:lnTo>
                      <a:lnTo>
                        <a:pt x="214" y="181"/>
                      </a:lnTo>
                      <a:lnTo>
                        <a:pt x="185" y="207"/>
                      </a:lnTo>
                      <a:lnTo>
                        <a:pt x="160" y="232"/>
                      </a:lnTo>
                      <a:lnTo>
                        <a:pt x="135" y="259"/>
                      </a:lnTo>
                      <a:lnTo>
                        <a:pt x="114" y="284"/>
                      </a:lnTo>
                      <a:lnTo>
                        <a:pt x="95" y="308"/>
                      </a:lnTo>
                      <a:lnTo>
                        <a:pt x="78" y="333"/>
                      </a:lnTo>
                      <a:lnTo>
                        <a:pt x="61" y="356"/>
                      </a:lnTo>
                      <a:lnTo>
                        <a:pt x="48" y="379"/>
                      </a:lnTo>
                      <a:lnTo>
                        <a:pt x="36" y="400"/>
                      </a:lnTo>
                      <a:lnTo>
                        <a:pt x="27" y="419"/>
                      </a:lnTo>
                      <a:lnTo>
                        <a:pt x="19" y="434"/>
                      </a:lnTo>
                      <a:lnTo>
                        <a:pt x="12" y="449"/>
                      </a:lnTo>
                      <a:lnTo>
                        <a:pt x="6" y="463"/>
                      </a:lnTo>
                      <a:lnTo>
                        <a:pt x="2" y="470"/>
                      </a:lnTo>
                      <a:lnTo>
                        <a:pt x="0" y="478"/>
                      </a:lnTo>
                      <a:lnTo>
                        <a:pt x="0" y="480"/>
                      </a:lnTo>
                      <a:lnTo>
                        <a:pt x="19" y="487"/>
                      </a:lnTo>
                      <a:close/>
                    </a:path>
                  </a:pathLst>
                </a:custGeom>
                <a:solidFill>
                  <a:srgbClr val="BCFF8C"/>
                </a:solidFill>
                <a:ln w="9525">
                  <a:noFill/>
                  <a:round/>
                  <a:headEnd/>
                  <a:tailEnd/>
                </a:ln>
              </p:spPr>
              <p:txBody>
                <a:bodyPr/>
                <a:lstStyle/>
                <a:p>
                  <a:endParaRPr lang="de-DE"/>
                </a:p>
              </p:txBody>
            </p:sp>
            <p:sp>
              <p:nvSpPr>
                <p:cNvPr id="16848" name="Freeform 464"/>
                <p:cNvSpPr>
                  <a:spLocks/>
                </p:cNvSpPr>
                <p:nvPr/>
              </p:nvSpPr>
              <p:spPr bwMode="auto">
                <a:xfrm>
                  <a:off x="1538" y="680"/>
                  <a:ext cx="231" cy="174"/>
                </a:xfrm>
                <a:custGeom>
                  <a:avLst/>
                  <a:gdLst/>
                  <a:ahLst/>
                  <a:cxnLst>
                    <a:cxn ang="0">
                      <a:pos x="0" y="150"/>
                    </a:cxn>
                    <a:cxn ang="0">
                      <a:pos x="19" y="137"/>
                    </a:cxn>
                    <a:cxn ang="0">
                      <a:pos x="156" y="74"/>
                    </a:cxn>
                    <a:cxn ang="0">
                      <a:pos x="108" y="49"/>
                    </a:cxn>
                    <a:cxn ang="0">
                      <a:pos x="183" y="23"/>
                    </a:cxn>
                    <a:cxn ang="0">
                      <a:pos x="204" y="51"/>
                    </a:cxn>
                    <a:cxn ang="0">
                      <a:pos x="325" y="0"/>
                    </a:cxn>
                    <a:cxn ang="0">
                      <a:pos x="325" y="0"/>
                    </a:cxn>
                    <a:cxn ang="0">
                      <a:pos x="327" y="0"/>
                    </a:cxn>
                    <a:cxn ang="0">
                      <a:pos x="331" y="0"/>
                    </a:cxn>
                    <a:cxn ang="0">
                      <a:pos x="337" y="0"/>
                    </a:cxn>
                    <a:cxn ang="0">
                      <a:pos x="343" y="0"/>
                    </a:cxn>
                    <a:cxn ang="0">
                      <a:pos x="350" y="0"/>
                    </a:cxn>
                    <a:cxn ang="0">
                      <a:pos x="358" y="2"/>
                    </a:cxn>
                    <a:cxn ang="0">
                      <a:pos x="366" y="2"/>
                    </a:cxn>
                    <a:cxn ang="0">
                      <a:pos x="373" y="4"/>
                    </a:cxn>
                    <a:cxn ang="0">
                      <a:pos x="383" y="7"/>
                    </a:cxn>
                    <a:cxn ang="0">
                      <a:pos x="390" y="9"/>
                    </a:cxn>
                    <a:cxn ang="0">
                      <a:pos x="398" y="15"/>
                    </a:cxn>
                    <a:cxn ang="0">
                      <a:pos x="406" y="19"/>
                    </a:cxn>
                    <a:cxn ang="0">
                      <a:pos x="413" y="25"/>
                    </a:cxn>
                    <a:cxn ang="0">
                      <a:pos x="421" y="32"/>
                    </a:cxn>
                    <a:cxn ang="0">
                      <a:pos x="427" y="40"/>
                    </a:cxn>
                    <a:cxn ang="0">
                      <a:pos x="436" y="59"/>
                    </a:cxn>
                    <a:cxn ang="0">
                      <a:pos x="444" y="76"/>
                    </a:cxn>
                    <a:cxn ang="0">
                      <a:pos x="451" y="95"/>
                    </a:cxn>
                    <a:cxn ang="0">
                      <a:pos x="457" y="114"/>
                    </a:cxn>
                    <a:cxn ang="0">
                      <a:pos x="461" y="131"/>
                    </a:cxn>
                    <a:cxn ang="0">
                      <a:pos x="461" y="148"/>
                    </a:cxn>
                    <a:cxn ang="0">
                      <a:pos x="457" y="165"/>
                    </a:cxn>
                    <a:cxn ang="0">
                      <a:pos x="451" y="181"/>
                    </a:cxn>
                    <a:cxn ang="0">
                      <a:pos x="364" y="230"/>
                    </a:cxn>
                    <a:cxn ang="0">
                      <a:pos x="415" y="263"/>
                    </a:cxn>
                    <a:cxn ang="0">
                      <a:pos x="358" y="299"/>
                    </a:cxn>
                    <a:cxn ang="0">
                      <a:pos x="320" y="255"/>
                    </a:cxn>
                    <a:cxn ang="0">
                      <a:pos x="177" y="339"/>
                    </a:cxn>
                    <a:cxn ang="0">
                      <a:pos x="175" y="339"/>
                    </a:cxn>
                    <a:cxn ang="0">
                      <a:pos x="169" y="341"/>
                    </a:cxn>
                    <a:cxn ang="0">
                      <a:pos x="164" y="345"/>
                    </a:cxn>
                    <a:cxn ang="0">
                      <a:pos x="154" y="346"/>
                    </a:cxn>
                    <a:cxn ang="0">
                      <a:pos x="143" y="348"/>
                    </a:cxn>
                    <a:cxn ang="0">
                      <a:pos x="131" y="348"/>
                    </a:cxn>
                    <a:cxn ang="0">
                      <a:pos x="118" y="348"/>
                    </a:cxn>
                    <a:cxn ang="0">
                      <a:pos x="104" y="346"/>
                    </a:cxn>
                    <a:cxn ang="0">
                      <a:pos x="97" y="341"/>
                    </a:cxn>
                    <a:cxn ang="0">
                      <a:pos x="89" y="333"/>
                    </a:cxn>
                    <a:cxn ang="0">
                      <a:pos x="82" y="324"/>
                    </a:cxn>
                    <a:cxn ang="0">
                      <a:pos x="72" y="310"/>
                    </a:cxn>
                    <a:cxn ang="0">
                      <a:pos x="63" y="295"/>
                    </a:cxn>
                    <a:cxn ang="0">
                      <a:pos x="55" y="280"/>
                    </a:cxn>
                    <a:cxn ang="0">
                      <a:pos x="47" y="261"/>
                    </a:cxn>
                    <a:cxn ang="0">
                      <a:pos x="38" y="244"/>
                    </a:cxn>
                    <a:cxn ang="0">
                      <a:pos x="30" y="226"/>
                    </a:cxn>
                    <a:cxn ang="0">
                      <a:pos x="22" y="209"/>
                    </a:cxn>
                    <a:cxn ang="0">
                      <a:pos x="17" y="194"/>
                    </a:cxn>
                    <a:cxn ang="0">
                      <a:pos x="11" y="179"/>
                    </a:cxn>
                    <a:cxn ang="0">
                      <a:pos x="5" y="167"/>
                    </a:cxn>
                    <a:cxn ang="0">
                      <a:pos x="3" y="158"/>
                    </a:cxn>
                    <a:cxn ang="0">
                      <a:pos x="0" y="152"/>
                    </a:cxn>
                    <a:cxn ang="0">
                      <a:pos x="0" y="150"/>
                    </a:cxn>
                  </a:cxnLst>
                  <a:rect l="0" t="0" r="r" b="b"/>
                  <a:pathLst>
                    <a:path w="461" h="348">
                      <a:moveTo>
                        <a:pt x="0" y="150"/>
                      </a:moveTo>
                      <a:lnTo>
                        <a:pt x="19" y="137"/>
                      </a:lnTo>
                      <a:lnTo>
                        <a:pt x="156" y="74"/>
                      </a:lnTo>
                      <a:lnTo>
                        <a:pt x="108" y="49"/>
                      </a:lnTo>
                      <a:lnTo>
                        <a:pt x="183" y="23"/>
                      </a:lnTo>
                      <a:lnTo>
                        <a:pt x="204" y="51"/>
                      </a:lnTo>
                      <a:lnTo>
                        <a:pt x="325" y="0"/>
                      </a:lnTo>
                      <a:lnTo>
                        <a:pt x="325" y="0"/>
                      </a:lnTo>
                      <a:lnTo>
                        <a:pt x="327" y="0"/>
                      </a:lnTo>
                      <a:lnTo>
                        <a:pt x="331" y="0"/>
                      </a:lnTo>
                      <a:lnTo>
                        <a:pt x="337" y="0"/>
                      </a:lnTo>
                      <a:lnTo>
                        <a:pt x="343" y="0"/>
                      </a:lnTo>
                      <a:lnTo>
                        <a:pt x="350" y="0"/>
                      </a:lnTo>
                      <a:lnTo>
                        <a:pt x="358" y="2"/>
                      </a:lnTo>
                      <a:lnTo>
                        <a:pt x="366" y="2"/>
                      </a:lnTo>
                      <a:lnTo>
                        <a:pt x="373" y="4"/>
                      </a:lnTo>
                      <a:lnTo>
                        <a:pt x="383" y="7"/>
                      </a:lnTo>
                      <a:lnTo>
                        <a:pt x="390" y="9"/>
                      </a:lnTo>
                      <a:lnTo>
                        <a:pt x="398" y="15"/>
                      </a:lnTo>
                      <a:lnTo>
                        <a:pt x="406" y="19"/>
                      </a:lnTo>
                      <a:lnTo>
                        <a:pt x="413" y="25"/>
                      </a:lnTo>
                      <a:lnTo>
                        <a:pt x="421" y="32"/>
                      </a:lnTo>
                      <a:lnTo>
                        <a:pt x="427" y="40"/>
                      </a:lnTo>
                      <a:lnTo>
                        <a:pt x="436" y="59"/>
                      </a:lnTo>
                      <a:lnTo>
                        <a:pt x="444" y="76"/>
                      </a:lnTo>
                      <a:lnTo>
                        <a:pt x="451" y="95"/>
                      </a:lnTo>
                      <a:lnTo>
                        <a:pt x="457" y="114"/>
                      </a:lnTo>
                      <a:lnTo>
                        <a:pt x="461" y="131"/>
                      </a:lnTo>
                      <a:lnTo>
                        <a:pt x="461" y="148"/>
                      </a:lnTo>
                      <a:lnTo>
                        <a:pt x="457" y="165"/>
                      </a:lnTo>
                      <a:lnTo>
                        <a:pt x="451" y="181"/>
                      </a:lnTo>
                      <a:lnTo>
                        <a:pt x="364" y="230"/>
                      </a:lnTo>
                      <a:lnTo>
                        <a:pt x="415" y="263"/>
                      </a:lnTo>
                      <a:lnTo>
                        <a:pt x="358" y="299"/>
                      </a:lnTo>
                      <a:lnTo>
                        <a:pt x="320" y="255"/>
                      </a:lnTo>
                      <a:lnTo>
                        <a:pt x="177" y="339"/>
                      </a:lnTo>
                      <a:lnTo>
                        <a:pt x="175" y="339"/>
                      </a:lnTo>
                      <a:lnTo>
                        <a:pt x="169" y="341"/>
                      </a:lnTo>
                      <a:lnTo>
                        <a:pt x="164" y="345"/>
                      </a:lnTo>
                      <a:lnTo>
                        <a:pt x="154" y="346"/>
                      </a:lnTo>
                      <a:lnTo>
                        <a:pt x="143" y="348"/>
                      </a:lnTo>
                      <a:lnTo>
                        <a:pt x="131" y="348"/>
                      </a:lnTo>
                      <a:lnTo>
                        <a:pt x="118" y="348"/>
                      </a:lnTo>
                      <a:lnTo>
                        <a:pt x="104" y="346"/>
                      </a:lnTo>
                      <a:lnTo>
                        <a:pt x="97" y="341"/>
                      </a:lnTo>
                      <a:lnTo>
                        <a:pt x="89" y="333"/>
                      </a:lnTo>
                      <a:lnTo>
                        <a:pt x="82" y="324"/>
                      </a:lnTo>
                      <a:lnTo>
                        <a:pt x="72" y="310"/>
                      </a:lnTo>
                      <a:lnTo>
                        <a:pt x="63" y="295"/>
                      </a:lnTo>
                      <a:lnTo>
                        <a:pt x="55" y="280"/>
                      </a:lnTo>
                      <a:lnTo>
                        <a:pt x="47" y="261"/>
                      </a:lnTo>
                      <a:lnTo>
                        <a:pt x="38" y="244"/>
                      </a:lnTo>
                      <a:lnTo>
                        <a:pt x="30" y="226"/>
                      </a:lnTo>
                      <a:lnTo>
                        <a:pt x="22" y="209"/>
                      </a:lnTo>
                      <a:lnTo>
                        <a:pt x="17" y="194"/>
                      </a:lnTo>
                      <a:lnTo>
                        <a:pt x="11" y="179"/>
                      </a:lnTo>
                      <a:lnTo>
                        <a:pt x="5" y="167"/>
                      </a:lnTo>
                      <a:lnTo>
                        <a:pt x="3" y="158"/>
                      </a:lnTo>
                      <a:lnTo>
                        <a:pt x="0" y="152"/>
                      </a:lnTo>
                      <a:lnTo>
                        <a:pt x="0" y="150"/>
                      </a:lnTo>
                      <a:close/>
                    </a:path>
                  </a:pathLst>
                </a:custGeom>
                <a:solidFill>
                  <a:srgbClr val="4CC9FF"/>
                </a:solidFill>
                <a:ln w="9525">
                  <a:noFill/>
                  <a:round/>
                  <a:headEnd/>
                  <a:tailEnd/>
                </a:ln>
              </p:spPr>
              <p:txBody>
                <a:bodyPr/>
                <a:lstStyle/>
                <a:p>
                  <a:endParaRPr lang="de-DE"/>
                </a:p>
              </p:txBody>
            </p:sp>
            <p:sp>
              <p:nvSpPr>
                <p:cNvPr id="16849" name="Freeform 465"/>
                <p:cNvSpPr>
                  <a:spLocks/>
                </p:cNvSpPr>
                <p:nvPr/>
              </p:nvSpPr>
              <p:spPr bwMode="auto">
                <a:xfrm>
                  <a:off x="1413" y="823"/>
                  <a:ext cx="142" cy="49"/>
                </a:xfrm>
                <a:custGeom>
                  <a:avLst/>
                  <a:gdLst/>
                  <a:ahLst/>
                  <a:cxnLst>
                    <a:cxn ang="0">
                      <a:pos x="0" y="86"/>
                    </a:cxn>
                    <a:cxn ang="0">
                      <a:pos x="6" y="88"/>
                    </a:cxn>
                    <a:cxn ang="0">
                      <a:pos x="17" y="90"/>
                    </a:cxn>
                    <a:cxn ang="0">
                      <a:pos x="34" y="94"/>
                    </a:cxn>
                    <a:cxn ang="0">
                      <a:pos x="55" y="98"/>
                    </a:cxn>
                    <a:cxn ang="0">
                      <a:pos x="80" y="99"/>
                    </a:cxn>
                    <a:cxn ang="0">
                      <a:pos x="109" y="99"/>
                    </a:cxn>
                    <a:cxn ang="0">
                      <a:pos x="139" y="96"/>
                    </a:cxn>
                    <a:cxn ang="0">
                      <a:pos x="172" y="92"/>
                    </a:cxn>
                    <a:cxn ang="0">
                      <a:pos x="200" y="82"/>
                    </a:cxn>
                    <a:cxn ang="0">
                      <a:pos x="225" y="71"/>
                    </a:cxn>
                    <a:cxn ang="0">
                      <a:pos x="246" y="60"/>
                    </a:cxn>
                    <a:cxn ang="0">
                      <a:pos x="263" y="48"/>
                    </a:cxn>
                    <a:cxn ang="0">
                      <a:pos x="274" y="39"/>
                    </a:cxn>
                    <a:cxn ang="0">
                      <a:pos x="282" y="29"/>
                    </a:cxn>
                    <a:cxn ang="0">
                      <a:pos x="286" y="25"/>
                    </a:cxn>
                    <a:cxn ang="0">
                      <a:pos x="286" y="23"/>
                    </a:cxn>
                    <a:cxn ang="0">
                      <a:pos x="280" y="21"/>
                    </a:cxn>
                    <a:cxn ang="0">
                      <a:pos x="271" y="16"/>
                    </a:cxn>
                    <a:cxn ang="0">
                      <a:pos x="255" y="10"/>
                    </a:cxn>
                    <a:cxn ang="0">
                      <a:pos x="236" y="4"/>
                    </a:cxn>
                    <a:cxn ang="0">
                      <a:pos x="212" y="0"/>
                    </a:cxn>
                    <a:cxn ang="0">
                      <a:pos x="181" y="0"/>
                    </a:cxn>
                    <a:cxn ang="0">
                      <a:pos x="149" y="4"/>
                    </a:cxn>
                    <a:cxn ang="0">
                      <a:pos x="111" y="14"/>
                    </a:cxn>
                    <a:cxn ang="0">
                      <a:pos x="80" y="25"/>
                    </a:cxn>
                    <a:cxn ang="0">
                      <a:pos x="53" y="39"/>
                    </a:cxn>
                    <a:cxn ang="0">
                      <a:pos x="34" y="52"/>
                    </a:cxn>
                    <a:cxn ang="0">
                      <a:pos x="19" y="63"/>
                    </a:cxn>
                    <a:cxn ang="0">
                      <a:pos x="10" y="73"/>
                    </a:cxn>
                    <a:cxn ang="0">
                      <a:pos x="2" y="82"/>
                    </a:cxn>
                    <a:cxn ang="0">
                      <a:pos x="0" y="86"/>
                    </a:cxn>
                  </a:cxnLst>
                  <a:rect l="0" t="0" r="r" b="b"/>
                  <a:pathLst>
                    <a:path w="286" h="99">
                      <a:moveTo>
                        <a:pt x="0" y="86"/>
                      </a:moveTo>
                      <a:lnTo>
                        <a:pt x="0" y="86"/>
                      </a:lnTo>
                      <a:lnTo>
                        <a:pt x="2" y="88"/>
                      </a:lnTo>
                      <a:lnTo>
                        <a:pt x="6" y="88"/>
                      </a:lnTo>
                      <a:lnTo>
                        <a:pt x="12" y="90"/>
                      </a:lnTo>
                      <a:lnTo>
                        <a:pt x="17" y="90"/>
                      </a:lnTo>
                      <a:lnTo>
                        <a:pt x="25" y="92"/>
                      </a:lnTo>
                      <a:lnTo>
                        <a:pt x="34" y="94"/>
                      </a:lnTo>
                      <a:lnTo>
                        <a:pt x="44" y="96"/>
                      </a:lnTo>
                      <a:lnTo>
                        <a:pt x="55" y="98"/>
                      </a:lnTo>
                      <a:lnTo>
                        <a:pt x="67" y="98"/>
                      </a:lnTo>
                      <a:lnTo>
                        <a:pt x="80" y="99"/>
                      </a:lnTo>
                      <a:lnTo>
                        <a:pt x="93" y="99"/>
                      </a:lnTo>
                      <a:lnTo>
                        <a:pt x="109" y="99"/>
                      </a:lnTo>
                      <a:lnTo>
                        <a:pt x="124" y="98"/>
                      </a:lnTo>
                      <a:lnTo>
                        <a:pt x="139" y="96"/>
                      </a:lnTo>
                      <a:lnTo>
                        <a:pt x="154" y="94"/>
                      </a:lnTo>
                      <a:lnTo>
                        <a:pt x="172" y="92"/>
                      </a:lnTo>
                      <a:lnTo>
                        <a:pt x="187" y="88"/>
                      </a:lnTo>
                      <a:lnTo>
                        <a:pt x="200" y="82"/>
                      </a:lnTo>
                      <a:lnTo>
                        <a:pt x="214" y="77"/>
                      </a:lnTo>
                      <a:lnTo>
                        <a:pt x="225" y="71"/>
                      </a:lnTo>
                      <a:lnTo>
                        <a:pt x="236" y="65"/>
                      </a:lnTo>
                      <a:lnTo>
                        <a:pt x="246" y="60"/>
                      </a:lnTo>
                      <a:lnTo>
                        <a:pt x="255" y="54"/>
                      </a:lnTo>
                      <a:lnTo>
                        <a:pt x="263" y="48"/>
                      </a:lnTo>
                      <a:lnTo>
                        <a:pt x="269" y="42"/>
                      </a:lnTo>
                      <a:lnTo>
                        <a:pt x="274" y="39"/>
                      </a:lnTo>
                      <a:lnTo>
                        <a:pt x="278" y="33"/>
                      </a:lnTo>
                      <a:lnTo>
                        <a:pt x="282" y="29"/>
                      </a:lnTo>
                      <a:lnTo>
                        <a:pt x="286" y="27"/>
                      </a:lnTo>
                      <a:lnTo>
                        <a:pt x="286" y="25"/>
                      </a:lnTo>
                      <a:lnTo>
                        <a:pt x="286" y="25"/>
                      </a:lnTo>
                      <a:lnTo>
                        <a:pt x="286" y="23"/>
                      </a:lnTo>
                      <a:lnTo>
                        <a:pt x="284" y="23"/>
                      </a:lnTo>
                      <a:lnTo>
                        <a:pt x="280" y="21"/>
                      </a:lnTo>
                      <a:lnTo>
                        <a:pt x="276" y="20"/>
                      </a:lnTo>
                      <a:lnTo>
                        <a:pt x="271" y="16"/>
                      </a:lnTo>
                      <a:lnTo>
                        <a:pt x="265" y="12"/>
                      </a:lnTo>
                      <a:lnTo>
                        <a:pt x="255" y="10"/>
                      </a:lnTo>
                      <a:lnTo>
                        <a:pt x="246" y="6"/>
                      </a:lnTo>
                      <a:lnTo>
                        <a:pt x="236" y="4"/>
                      </a:lnTo>
                      <a:lnTo>
                        <a:pt x="223" y="2"/>
                      </a:lnTo>
                      <a:lnTo>
                        <a:pt x="212" y="0"/>
                      </a:lnTo>
                      <a:lnTo>
                        <a:pt x="196" y="0"/>
                      </a:lnTo>
                      <a:lnTo>
                        <a:pt x="181" y="0"/>
                      </a:lnTo>
                      <a:lnTo>
                        <a:pt x="166" y="2"/>
                      </a:lnTo>
                      <a:lnTo>
                        <a:pt x="149" y="4"/>
                      </a:lnTo>
                      <a:lnTo>
                        <a:pt x="130" y="8"/>
                      </a:lnTo>
                      <a:lnTo>
                        <a:pt x="111" y="14"/>
                      </a:lnTo>
                      <a:lnTo>
                        <a:pt x="95" y="20"/>
                      </a:lnTo>
                      <a:lnTo>
                        <a:pt x="80" y="25"/>
                      </a:lnTo>
                      <a:lnTo>
                        <a:pt x="67" y="33"/>
                      </a:lnTo>
                      <a:lnTo>
                        <a:pt x="53" y="39"/>
                      </a:lnTo>
                      <a:lnTo>
                        <a:pt x="44" y="44"/>
                      </a:lnTo>
                      <a:lnTo>
                        <a:pt x="34" y="52"/>
                      </a:lnTo>
                      <a:lnTo>
                        <a:pt x="27" y="58"/>
                      </a:lnTo>
                      <a:lnTo>
                        <a:pt x="19" y="63"/>
                      </a:lnTo>
                      <a:lnTo>
                        <a:pt x="13" y="69"/>
                      </a:lnTo>
                      <a:lnTo>
                        <a:pt x="10" y="73"/>
                      </a:lnTo>
                      <a:lnTo>
                        <a:pt x="6" y="79"/>
                      </a:lnTo>
                      <a:lnTo>
                        <a:pt x="2" y="82"/>
                      </a:lnTo>
                      <a:lnTo>
                        <a:pt x="0" y="84"/>
                      </a:lnTo>
                      <a:lnTo>
                        <a:pt x="0" y="86"/>
                      </a:lnTo>
                      <a:lnTo>
                        <a:pt x="0" y="86"/>
                      </a:lnTo>
                      <a:close/>
                    </a:path>
                  </a:pathLst>
                </a:custGeom>
                <a:solidFill>
                  <a:srgbClr val="3087FF"/>
                </a:solidFill>
                <a:ln w="9525">
                  <a:noFill/>
                  <a:round/>
                  <a:headEnd/>
                  <a:tailEnd/>
                </a:ln>
              </p:spPr>
              <p:txBody>
                <a:bodyPr/>
                <a:lstStyle/>
                <a:p>
                  <a:endParaRPr lang="de-DE"/>
                </a:p>
              </p:txBody>
            </p:sp>
            <p:sp>
              <p:nvSpPr>
                <p:cNvPr id="16850" name="Freeform 466"/>
                <p:cNvSpPr>
                  <a:spLocks/>
                </p:cNvSpPr>
                <p:nvPr/>
              </p:nvSpPr>
              <p:spPr bwMode="auto">
                <a:xfrm>
                  <a:off x="1477" y="845"/>
                  <a:ext cx="45" cy="94"/>
                </a:xfrm>
                <a:custGeom>
                  <a:avLst/>
                  <a:gdLst/>
                  <a:ahLst/>
                  <a:cxnLst>
                    <a:cxn ang="0">
                      <a:pos x="45" y="6"/>
                    </a:cxn>
                    <a:cxn ang="0">
                      <a:pos x="70" y="149"/>
                    </a:cxn>
                    <a:cxn ang="0">
                      <a:pos x="72" y="149"/>
                    </a:cxn>
                    <a:cxn ang="0">
                      <a:pos x="74" y="149"/>
                    </a:cxn>
                    <a:cxn ang="0">
                      <a:pos x="76" y="149"/>
                    </a:cxn>
                    <a:cxn ang="0">
                      <a:pos x="80" y="151"/>
                    </a:cxn>
                    <a:cxn ang="0">
                      <a:pos x="84" y="153"/>
                    </a:cxn>
                    <a:cxn ang="0">
                      <a:pos x="85" y="155"/>
                    </a:cxn>
                    <a:cxn ang="0">
                      <a:pos x="89" y="158"/>
                    </a:cxn>
                    <a:cxn ang="0">
                      <a:pos x="89" y="164"/>
                    </a:cxn>
                    <a:cxn ang="0">
                      <a:pos x="89" y="172"/>
                    </a:cxn>
                    <a:cxn ang="0">
                      <a:pos x="87" y="175"/>
                    </a:cxn>
                    <a:cxn ang="0">
                      <a:pos x="85" y="179"/>
                    </a:cxn>
                    <a:cxn ang="0">
                      <a:pos x="84" y="183"/>
                    </a:cxn>
                    <a:cxn ang="0">
                      <a:pos x="80" y="185"/>
                    </a:cxn>
                    <a:cxn ang="0">
                      <a:pos x="76" y="187"/>
                    </a:cxn>
                    <a:cxn ang="0">
                      <a:pos x="72" y="189"/>
                    </a:cxn>
                    <a:cxn ang="0">
                      <a:pos x="68" y="189"/>
                    </a:cxn>
                    <a:cxn ang="0">
                      <a:pos x="64" y="189"/>
                    </a:cxn>
                    <a:cxn ang="0">
                      <a:pos x="59" y="187"/>
                    </a:cxn>
                    <a:cxn ang="0">
                      <a:pos x="55" y="185"/>
                    </a:cxn>
                    <a:cxn ang="0">
                      <a:pos x="49" y="183"/>
                    </a:cxn>
                    <a:cxn ang="0">
                      <a:pos x="45" y="177"/>
                    </a:cxn>
                    <a:cxn ang="0">
                      <a:pos x="43" y="172"/>
                    </a:cxn>
                    <a:cxn ang="0">
                      <a:pos x="43" y="164"/>
                    </a:cxn>
                    <a:cxn ang="0">
                      <a:pos x="47" y="155"/>
                    </a:cxn>
                    <a:cxn ang="0">
                      <a:pos x="0" y="12"/>
                    </a:cxn>
                    <a:cxn ang="0">
                      <a:pos x="2" y="12"/>
                    </a:cxn>
                    <a:cxn ang="0">
                      <a:pos x="3" y="10"/>
                    </a:cxn>
                    <a:cxn ang="0">
                      <a:pos x="7" y="6"/>
                    </a:cxn>
                    <a:cxn ang="0">
                      <a:pos x="13" y="4"/>
                    </a:cxn>
                    <a:cxn ang="0">
                      <a:pos x="21" y="2"/>
                    </a:cxn>
                    <a:cxn ang="0">
                      <a:pos x="28" y="0"/>
                    </a:cxn>
                    <a:cxn ang="0">
                      <a:pos x="36" y="2"/>
                    </a:cxn>
                    <a:cxn ang="0">
                      <a:pos x="45" y="6"/>
                    </a:cxn>
                  </a:cxnLst>
                  <a:rect l="0" t="0" r="r" b="b"/>
                  <a:pathLst>
                    <a:path w="89" h="189">
                      <a:moveTo>
                        <a:pt x="45" y="6"/>
                      </a:moveTo>
                      <a:lnTo>
                        <a:pt x="70" y="149"/>
                      </a:lnTo>
                      <a:lnTo>
                        <a:pt x="72" y="149"/>
                      </a:lnTo>
                      <a:lnTo>
                        <a:pt x="74" y="149"/>
                      </a:lnTo>
                      <a:lnTo>
                        <a:pt x="76" y="149"/>
                      </a:lnTo>
                      <a:lnTo>
                        <a:pt x="80" y="151"/>
                      </a:lnTo>
                      <a:lnTo>
                        <a:pt x="84" y="153"/>
                      </a:lnTo>
                      <a:lnTo>
                        <a:pt x="85" y="155"/>
                      </a:lnTo>
                      <a:lnTo>
                        <a:pt x="89" y="158"/>
                      </a:lnTo>
                      <a:lnTo>
                        <a:pt x="89" y="164"/>
                      </a:lnTo>
                      <a:lnTo>
                        <a:pt x="89" y="172"/>
                      </a:lnTo>
                      <a:lnTo>
                        <a:pt x="87" y="175"/>
                      </a:lnTo>
                      <a:lnTo>
                        <a:pt x="85" y="179"/>
                      </a:lnTo>
                      <a:lnTo>
                        <a:pt x="84" y="183"/>
                      </a:lnTo>
                      <a:lnTo>
                        <a:pt x="80" y="185"/>
                      </a:lnTo>
                      <a:lnTo>
                        <a:pt x="76" y="187"/>
                      </a:lnTo>
                      <a:lnTo>
                        <a:pt x="72" y="189"/>
                      </a:lnTo>
                      <a:lnTo>
                        <a:pt x="68" y="189"/>
                      </a:lnTo>
                      <a:lnTo>
                        <a:pt x="64" y="189"/>
                      </a:lnTo>
                      <a:lnTo>
                        <a:pt x="59" y="187"/>
                      </a:lnTo>
                      <a:lnTo>
                        <a:pt x="55" y="185"/>
                      </a:lnTo>
                      <a:lnTo>
                        <a:pt x="49" y="183"/>
                      </a:lnTo>
                      <a:lnTo>
                        <a:pt x="45" y="177"/>
                      </a:lnTo>
                      <a:lnTo>
                        <a:pt x="43" y="172"/>
                      </a:lnTo>
                      <a:lnTo>
                        <a:pt x="43" y="164"/>
                      </a:lnTo>
                      <a:lnTo>
                        <a:pt x="47" y="155"/>
                      </a:lnTo>
                      <a:lnTo>
                        <a:pt x="0" y="12"/>
                      </a:lnTo>
                      <a:lnTo>
                        <a:pt x="2" y="12"/>
                      </a:lnTo>
                      <a:lnTo>
                        <a:pt x="3" y="10"/>
                      </a:lnTo>
                      <a:lnTo>
                        <a:pt x="7" y="6"/>
                      </a:lnTo>
                      <a:lnTo>
                        <a:pt x="13" y="4"/>
                      </a:lnTo>
                      <a:lnTo>
                        <a:pt x="21" y="2"/>
                      </a:lnTo>
                      <a:lnTo>
                        <a:pt x="28" y="0"/>
                      </a:lnTo>
                      <a:lnTo>
                        <a:pt x="36" y="2"/>
                      </a:lnTo>
                      <a:lnTo>
                        <a:pt x="45" y="6"/>
                      </a:lnTo>
                      <a:close/>
                    </a:path>
                  </a:pathLst>
                </a:custGeom>
                <a:solidFill>
                  <a:srgbClr val="87E8FF"/>
                </a:solidFill>
                <a:ln w="9525">
                  <a:noFill/>
                  <a:round/>
                  <a:headEnd/>
                  <a:tailEnd/>
                </a:ln>
              </p:spPr>
              <p:txBody>
                <a:bodyPr/>
                <a:lstStyle/>
                <a:p>
                  <a:endParaRPr lang="de-DE"/>
                </a:p>
              </p:txBody>
            </p:sp>
            <p:sp>
              <p:nvSpPr>
                <p:cNvPr id="16851" name="Freeform 467"/>
                <p:cNvSpPr>
                  <a:spLocks/>
                </p:cNvSpPr>
                <p:nvPr/>
              </p:nvSpPr>
              <p:spPr bwMode="auto">
                <a:xfrm>
                  <a:off x="1525" y="753"/>
                  <a:ext cx="93" cy="103"/>
                </a:xfrm>
                <a:custGeom>
                  <a:avLst/>
                  <a:gdLst/>
                  <a:ahLst/>
                  <a:cxnLst>
                    <a:cxn ang="0">
                      <a:pos x="27" y="4"/>
                    </a:cxn>
                    <a:cxn ang="0">
                      <a:pos x="25" y="6"/>
                    </a:cxn>
                    <a:cxn ang="0">
                      <a:pos x="19" y="14"/>
                    </a:cxn>
                    <a:cxn ang="0">
                      <a:pos x="11" y="25"/>
                    </a:cxn>
                    <a:cxn ang="0">
                      <a:pos x="4" y="40"/>
                    </a:cxn>
                    <a:cxn ang="0">
                      <a:pos x="0" y="61"/>
                    </a:cxn>
                    <a:cxn ang="0">
                      <a:pos x="2" y="84"/>
                    </a:cxn>
                    <a:cxn ang="0">
                      <a:pos x="9" y="113"/>
                    </a:cxn>
                    <a:cxn ang="0">
                      <a:pos x="27" y="143"/>
                    </a:cxn>
                    <a:cxn ang="0">
                      <a:pos x="40" y="159"/>
                    </a:cxn>
                    <a:cxn ang="0">
                      <a:pos x="51" y="172"/>
                    </a:cxn>
                    <a:cxn ang="0">
                      <a:pos x="63" y="181"/>
                    </a:cxn>
                    <a:cxn ang="0">
                      <a:pos x="76" y="189"/>
                    </a:cxn>
                    <a:cxn ang="0">
                      <a:pos x="88" y="195"/>
                    </a:cxn>
                    <a:cxn ang="0">
                      <a:pos x="99" y="200"/>
                    </a:cxn>
                    <a:cxn ang="0">
                      <a:pos x="110" y="204"/>
                    </a:cxn>
                    <a:cxn ang="0">
                      <a:pos x="122" y="206"/>
                    </a:cxn>
                    <a:cxn ang="0">
                      <a:pos x="133" y="206"/>
                    </a:cxn>
                    <a:cxn ang="0">
                      <a:pos x="143" y="206"/>
                    </a:cxn>
                    <a:cxn ang="0">
                      <a:pos x="150" y="206"/>
                    </a:cxn>
                    <a:cxn ang="0">
                      <a:pos x="158" y="206"/>
                    </a:cxn>
                    <a:cxn ang="0">
                      <a:pos x="164" y="204"/>
                    </a:cxn>
                    <a:cxn ang="0">
                      <a:pos x="168" y="204"/>
                    </a:cxn>
                    <a:cxn ang="0">
                      <a:pos x="171" y="202"/>
                    </a:cxn>
                    <a:cxn ang="0">
                      <a:pos x="171" y="202"/>
                    </a:cxn>
                    <a:cxn ang="0">
                      <a:pos x="173" y="197"/>
                    </a:cxn>
                    <a:cxn ang="0">
                      <a:pos x="179" y="183"/>
                    </a:cxn>
                    <a:cxn ang="0">
                      <a:pos x="183" y="160"/>
                    </a:cxn>
                    <a:cxn ang="0">
                      <a:pos x="187" y="136"/>
                    </a:cxn>
                    <a:cxn ang="0">
                      <a:pos x="185" y="107"/>
                    </a:cxn>
                    <a:cxn ang="0">
                      <a:pos x="179" y="77"/>
                    </a:cxn>
                    <a:cxn ang="0">
                      <a:pos x="162" y="50"/>
                    </a:cxn>
                    <a:cxn ang="0">
                      <a:pos x="135" y="29"/>
                    </a:cxn>
                    <a:cxn ang="0">
                      <a:pos x="122" y="21"/>
                    </a:cxn>
                    <a:cxn ang="0">
                      <a:pos x="110" y="16"/>
                    </a:cxn>
                    <a:cxn ang="0">
                      <a:pos x="99" y="10"/>
                    </a:cxn>
                    <a:cxn ang="0">
                      <a:pos x="88" y="6"/>
                    </a:cxn>
                    <a:cxn ang="0">
                      <a:pos x="78" y="4"/>
                    </a:cxn>
                    <a:cxn ang="0">
                      <a:pos x="69" y="2"/>
                    </a:cxn>
                    <a:cxn ang="0">
                      <a:pos x="61" y="0"/>
                    </a:cxn>
                    <a:cxn ang="0">
                      <a:pos x="55" y="0"/>
                    </a:cxn>
                    <a:cxn ang="0">
                      <a:pos x="48" y="0"/>
                    </a:cxn>
                    <a:cxn ang="0">
                      <a:pos x="42" y="0"/>
                    </a:cxn>
                    <a:cxn ang="0">
                      <a:pos x="38" y="2"/>
                    </a:cxn>
                    <a:cxn ang="0">
                      <a:pos x="34" y="2"/>
                    </a:cxn>
                    <a:cxn ang="0">
                      <a:pos x="30" y="2"/>
                    </a:cxn>
                    <a:cxn ang="0">
                      <a:pos x="29" y="4"/>
                    </a:cxn>
                    <a:cxn ang="0">
                      <a:pos x="27" y="4"/>
                    </a:cxn>
                    <a:cxn ang="0">
                      <a:pos x="27" y="4"/>
                    </a:cxn>
                  </a:cxnLst>
                  <a:rect l="0" t="0" r="r" b="b"/>
                  <a:pathLst>
                    <a:path w="187" h="206">
                      <a:moveTo>
                        <a:pt x="27" y="4"/>
                      </a:moveTo>
                      <a:lnTo>
                        <a:pt x="25" y="6"/>
                      </a:lnTo>
                      <a:lnTo>
                        <a:pt x="19" y="14"/>
                      </a:lnTo>
                      <a:lnTo>
                        <a:pt x="11" y="25"/>
                      </a:lnTo>
                      <a:lnTo>
                        <a:pt x="4" y="40"/>
                      </a:lnTo>
                      <a:lnTo>
                        <a:pt x="0" y="61"/>
                      </a:lnTo>
                      <a:lnTo>
                        <a:pt x="2" y="84"/>
                      </a:lnTo>
                      <a:lnTo>
                        <a:pt x="9" y="113"/>
                      </a:lnTo>
                      <a:lnTo>
                        <a:pt x="27" y="143"/>
                      </a:lnTo>
                      <a:lnTo>
                        <a:pt x="40" y="159"/>
                      </a:lnTo>
                      <a:lnTo>
                        <a:pt x="51" y="172"/>
                      </a:lnTo>
                      <a:lnTo>
                        <a:pt x="63" y="181"/>
                      </a:lnTo>
                      <a:lnTo>
                        <a:pt x="76" y="189"/>
                      </a:lnTo>
                      <a:lnTo>
                        <a:pt x="88" y="195"/>
                      </a:lnTo>
                      <a:lnTo>
                        <a:pt x="99" y="200"/>
                      </a:lnTo>
                      <a:lnTo>
                        <a:pt x="110" y="204"/>
                      </a:lnTo>
                      <a:lnTo>
                        <a:pt x="122" y="206"/>
                      </a:lnTo>
                      <a:lnTo>
                        <a:pt x="133" y="206"/>
                      </a:lnTo>
                      <a:lnTo>
                        <a:pt x="143" y="206"/>
                      </a:lnTo>
                      <a:lnTo>
                        <a:pt x="150" y="206"/>
                      </a:lnTo>
                      <a:lnTo>
                        <a:pt x="158" y="206"/>
                      </a:lnTo>
                      <a:lnTo>
                        <a:pt x="164" y="204"/>
                      </a:lnTo>
                      <a:lnTo>
                        <a:pt x="168" y="204"/>
                      </a:lnTo>
                      <a:lnTo>
                        <a:pt x="171" y="202"/>
                      </a:lnTo>
                      <a:lnTo>
                        <a:pt x="171" y="202"/>
                      </a:lnTo>
                      <a:lnTo>
                        <a:pt x="173" y="197"/>
                      </a:lnTo>
                      <a:lnTo>
                        <a:pt x="179" y="183"/>
                      </a:lnTo>
                      <a:lnTo>
                        <a:pt x="183" y="160"/>
                      </a:lnTo>
                      <a:lnTo>
                        <a:pt x="187" y="136"/>
                      </a:lnTo>
                      <a:lnTo>
                        <a:pt x="185" y="107"/>
                      </a:lnTo>
                      <a:lnTo>
                        <a:pt x="179" y="77"/>
                      </a:lnTo>
                      <a:lnTo>
                        <a:pt x="162" y="50"/>
                      </a:lnTo>
                      <a:lnTo>
                        <a:pt x="135" y="29"/>
                      </a:lnTo>
                      <a:lnTo>
                        <a:pt x="122" y="21"/>
                      </a:lnTo>
                      <a:lnTo>
                        <a:pt x="110" y="16"/>
                      </a:lnTo>
                      <a:lnTo>
                        <a:pt x="99" y="10"/>
                      </a:lnTo>
                      <a:lnTo>
                        <a:pt x="88" y="6"/>
                      </a:lnTo>
                      <a:lnTo>
                        <a:pt x="78" y="4"/>
                      </a:lnTo>
                      <a:lnTo>
                        <a:pt x="69" y="2"/>
                      </a:lnTo>
                      <a:lnTo>
                        <a:pt x="61" y="0"/>
                      </a:lnTo>
                      <a:lnTo>
                        <a:pt x="55" y="0"/>
                      </a:lnTo>
                      <a:lnTo>
                        <a:pt x="48" y="0"/>
                      </a:lnTo>
                      <a:lnTo>
                        <a:pt x="42" y="0"/>
                      </a:lnTo>
                      <a:lnTo>
                        <a:pt x="38" y="2"/>
                      </a:lnTo>
                      <a:lnTo>
                        <a:pt x="34" y="2"/>
                      </a:lnTo>
                      <a:lnTo>
                        <a:pt x="30" y="2"/>
                      </a:lnTo>
                      <a:lnTo>
                        <a:pt x="29" y="4"/>
                      </a:lnTo>
                      <a:lnTo>
                        <a:pt x="27" y="4"/>
                      </a:lnTo>
                      <a:lnTo>
                        <a:pt x="27" y="4"/>
                      </a:lnTo>
                      <a:close/>
                    </a:path>
                  </a:pathLst>
                </a:custGeom>
                <a:solidFill>
                  <a:srgbClr val="3087FF"/>
                </a:solidFill>
                <a:ln w="9525">
                  <a:noFill/>
                  <a:round/>
                  <a:headEnd/>
                  <a:tailEnd/>
                </a:ln>
              </p:spPr>
              <p:txBody>
                <a:bodyPr/>
                <a:lstStyle/>
                <a:p>
                  <a:endParaRPr lang="de-DE"/>
                </a:p>
              </p:txBody>
            </p:sp>
            <p:sp>
              <p:nvSpPr>
                <p:cNvPr id="16852" name="Freeform 468"/>
                <p:cNvSpPr>
                  <a:spLocks/>
                </p:cNvSpPr>
                <p:nvPr/>
              </p:nvSpPr>
              <p:spPr bwMode="auto">
                <a:xfrm>
                  <a:off x="1627" y="711"/>
                  <a:ext cx="95" cy="83"/>
                </a:xfrm>
                <a:custGeom>
                  <a:avLst/>
                  <a:gdLst/>
                  <a:ahLst/>
                  <a:cxnLst>
                    <a:cxn ang="0">
                      <a:pos x="0" y="61"/>
                    </a:cxn>
                    <a:cxn ang="0">
                      <a:pos x="4" y="61"/>
                    </a:cxn>
                    <a:cxn ang="0">
                      <a:pos x="9" y="64"/>
                    </a:cxn>
                    <a:cxn ang="0">
                      <a:pos x="17" y="72"/>
                    </a:cxn>
                    <a:cxn ang="0">
                      <a:pos x="28" y="82"/>
                    </a:cxn>
                    <a:cxn ang="0">
                      <a:pos x="38" y="95"/>
                    </a:cxn>
                    <a:cxn ang="0">
                      <a:pos x="47" y="114"/>
                    </a:cxn>
                    <a:cxn ang="0">
                      <a:pos x="55" y="137"/>
                    </a:cxn>
                    <a:cxn ang="0">
                      <a:pos x="59" y="165"/>
                    </a:cxn>
                    <a:cxn ang="0">
                      <a:pos x="190" y="102"/>
                    </a:cxn>
                    <a:cxn ang="0">
                      <a:pos x="190" y="99"/>
                    </a:cxn>
                    <a:cxn ang="0">
                      <a:pos x="190" y="89"/>
                    </a:cxn>
                    <a:cxn ang="0">
                      <a:pos x="190" y="74"/>
                    </a:cxn>
                    <a:cxn ang="0">
                      <a:pos x="187" y="57"/>
                    </a:cxn>
                    <a:cxn ang="0">
                      <a:pos x="179" y="40"/>
                    </a:cxn>
                    <a:cxn ang="0">
                      <a:pos x="168" y="23"/>
                    </a:cxn>
                    <a:cxn ang="0">
                      <a:pos x="150" y="9"/>
                    </a:cxn>
                    <a:cxn ang="0">
                      <a:pos x="128" y="0"/>
                    </a:cxn>
                    <a:cxn ang="0">
                      <a:pos x="0" y="61"/>
                    </a:cxn>
                  </a:cxnLst>
                  <a:rect l="0" t="0" r="r" b="b"/>
                  <a:pathLst>
                    <a:path w="190" h="165">
                      <a:moveTo>
                        <a:pt x="0" y="61"/>
                      </a:moveTo>
                      <a:lnTo>
                        <a:pt x="4" y="61"/>
                      </a:lnTo>
                      <a:lnTo>
                        <a:pt x="9" y="64"/>
                      </a:lnTo>
                      <a:lnTo>
                        <a:pt x="17" y="72"/>
                      </a:lnTo>
                      <a:lnTo>
                        <a:pt x="28" y="82"/>
                      </a:lnTo>
                      <a:lnTo>
                        <a:pt x="38" y="95"/>
                      </a:lnTo>
                      <a:lnTo>
                        <a:pt x="47" y="114"/>
                      </a:lnTo>
                      <a:lnTo>
                        <a:pt x="55" y="137"/>
                      </a:lnTo>
                      <a:lnTo>
                        <a:pt x="59" y="165"/>
                      </a:lnTo>
                      <a:lnTo>
                        <a:pt x="190" y="102"/>
                      </a:lnTo>
                      <a:lnTo>
                        <a:pt x="190" y="99"/>
                      </a:lnTo>
                      <a:lnTo>
                        <a:pt x="190" y="89"/>
                      </a:lnTo>
                      <a:lnTo>
                        <a:pt x="190" y="74"/>
                      </a:lnTo>
                      <a:lnTo>
                        <a:pt x="187" y="57"/>
                      </a:lnTo>
                      <a:lnTo>
                        <a:pt x="179" y="40"/>
                      </a:lnTo>
                      <a:lnTo>
                        <a:pt x="168" y="23"/>
                      </a:lnTo>
                      <a:lnTo>
                        <a:pt x="150" y="9"/>
                      </a:lnTo>
                      <a:lnTo>
                        <a:pt x="128" y="0"/>
                      </a:lnTo>
                      <a:lnTo>
                        <a:pt x="0" y="61"/>
                      </a:lnTo>
                      <a:close/>
                    </a:path>
                  </a:pathLst>
                </a:custGeom>
                <a:solidFill>
                  <a:srgbClr val="87E8FF"/>
                </a:solidFill>
                <a:ln w="9525">
                  <a:noFill/>
                  <a:round/>
                  <a:headEnd/>
                  <a:tailEnd/>
                </a:ln>
              </p:spPr>
              <p:txBody>
                <a:bodyPr/>
                <a:lstStyle/>
                <a:p>
                  <a:endParaRPr lang="de-DE"/>
                </a:p>
              </p:txBody>
            </p:sp>
            <p:sp>
              <p:nvSpPr>
                <p:cNvPr id="16853" name="Freeform 469"/>
                <p:cNvSpPr>
                  <a:spLocks/>
                </p:cNvSpPr>
                <p:nvPr/>
              </p:nvSpPr>
              <p:spPr bwMode="auto">
                <a:xfrm>
                  <a:off x="1745" y="663"/>
                  <a:ext cx="129" cy="52"/>
                </a:xfrm>
                <a:custGeom>
                  <a:avLst/>
                  <a:gdLst/>
                  <a:ahLst/>
                  <a:cxnLst>
                    <a:cxn ang="0">
                      <a:pos x="71" y="1"/>
                    </a:cxn>
                    <a:cxn ang="0">
                      <a:pos x="73" y="1"/>
                    </a:cxn>
                    <a:cxn ang="0">
                      <a:pos x="76" y="0"/>
                    </a:cxn>
                    <a:cxn ang="0">
                      <a:pos x="86" y="0"/>
                    </a:cxn>
                    <a:cxn ang="0">
                      <a:pos x="97" y="0"/>
                    </a:cxn>
                    <a:cxn ang="0">
                      <a:pos x="111" y="1"/>
                    </a:cxn>
                    <a:cxn ang="0">
                      <a:pos x="126" y="3"/>
                    </a:cxn>
                    <a:cxn ang="0">
                      <a:pos x="145" y="7"/>
                    </a:cxn>
                    <a:cxn ang="0">
                      <a:pos x="164" y="15"/>
                    </a:cxn>
                    <a:cxn ang="0">
                      <a:pos x="168" y="15"/>
                    </a:cxn>
                    <a:cxn ang="0">
                      <a:pos x="175" y="17"/>
                    </a:cxn>
                    <a:cxn ang="0">
                      <a:pos x="189" y="19"/>
                    </a:cxn>
                    <a:cxn ang="0">
                      <a:pos x="204" y="20"/>
                    </a:cxn>
                    <a:cxn ang="0">
                      <a:pos x="221" y="24"/>
                    </a:cxn>
                    <a:cxn ang="0">
                      <a:pos x="236" y="28"/>
                    </a:cxn>
                    <a:cxn ang="0">
                      <a:pos x="250" y="34"/>
                    </a:cxn>
                    <a:cxn ang="0">
                      <a:pos x="257" y="41"/>
                    </a:cxn>
                    <a:cxn ang="0">
                      <a:pos x="254" y="43"/>
                    </a:cxn>
                    <a:cxn ang="0">
                      <a:pos x="242" y="51"/>
                    </a:cxn>
                    <a:cxn ang="0">
                      <a:pos x="223" y="62"/>
                    </a:cxn>
                    <a:cxn ang="0">
                      <a:pos x="198" y="74"/>
                    </a:cxn>
                    <a:cxn ang="0">
                      <a:pos x="170" y="83"/>
                    </a:cxn>
                    <a:cxn ang="0">
                      <a:pos x="139" y="91"/>
                    </a:cxn>
                    <a:cxn ang="0">
                      <a:pos x="107" y="95"/>
                    </a:cxn>
                    <a:cxn ang="0">
                      <a:pos x="73" y="91"/>
                    </a:cxn>
                    <a:cxn ang="0">
                      <a:pos x="76" y="83"/>
                    </a:cxn>
                    <a:cxn ang="0">
                      <a:pos x="88" y="66"/>
                    </a:cxn>
                    <a:cxn ang="0">
                      <a:pos x="101" y="47"/>
                    </a:cxn>
                    <a:cxn ang="0">
                      <a:pos x="118" y="32"/>
                    </a:cxn>
                    <a:cxn ang="0">
                      <a:pos x="115" y="30"/>
                    </a:cxn>
                    <a:cxn ang="0">
                      <a:pos x="105" y="28"/>
                    </a:cxn>
                    <a:cxn ang="0">
                      <a:pos x="92" y="24"/>
                    </a:cxn>
                    <a:cxn ang="0">
                      <a:pos x="82" y="26"/>
                    </a:cxn>
                    <a:cxn ang="0">
                      <a:pos x="0" y="68"/>
                    </a:cxn>
                  </a:cxnLst>
                  <a:rect l="0" t="0" r="r" b="b"/>
                  <a:pathLst>
                    <a:path w="257" h="104">
                      <a:moveTo>
                        <a:pt x="0" y="68"/>
                      </a:moveTo>
                      <a:lnTo>
                        <a:pt x="71" y="1"/>
                      </a:lnTo>
                      <a:lnTo>
                        <a:pt x="71" y="1"/>
                      </a:lnTo>
                      <a:lnTo>
                        <a:pt x="73" y="1"/>
                      </a:lnTo>
                      <a:lnTo>
                        <a:pt x="74" y="1"/>
                      </a:lnTo>
                      <a:lnTo>
                        <a:pt x="76" y="0"/>
                      </a:lnTo>
                      <a:lnTo>
                        <a:pt x="80" y="0"/>
                      </a:lnTo>
                      <a:lnTo>
                        <a:pt x="86" y="0"/>
                      </a:lnTo>
                      <a:lnTo>
                        <a:pt x="90" y="0"/>
                      </a:lnTo>
                      <a:lnTo>
                        <a:pt x="97" y="0"/>
                      </a:lnTo>
                      <a:lnTo>
                        <a:pt x="103" y="0"/>
                      </a:lnTo>
                      <a:lnTo>
                        <a:pt x="111" y="1"/>
                      </a:lnTo>
                      <a:lnTo>
                        <a:pt x="118" y="1"/>
                      </a:lnTo>
                      <a:lnTo>
                        <a:pt x="126" y="3"/>
                      </a:lnTo>
                      <a:lnTo>
                        <a:pt x="135" y="5"/>
                      </a:lnTo>
                      <a:lnTo>
                        <a:pt x="145" y="7"/>
                      </a:lnTo>
                      <a:lnTo>
                        <a:pt x="155" y="11"/>
                      </a:lnTo>
                      <a:lnTo>
                        <a:pt x="164" y="15"/>
                      </a:lnTo>
                      <a:lnTo>
                        <a:pt x="164" y="15"/>
                      </a:lnTo>
                      <a:lnTo>
                        <a:pt x="168" y="15"/>
                      </a:lnTo>
                      <a:lnTo>
                        <a:pt x="172" y="17"/>
                      </a:lnTo>
                      <a:lnTo>
                        <a:pt x="175" y="17"/>
                      </a:lnTo>
                      <a:lnTo>
                        <a:pt x="183" y="17"/>
                      </a:lnTo>
                      <a:lnTo>
                        <a:pt x="189" y="19"/>
                      </a:lnTo>
                      <a:lnTo>
                        <a:pt x="196" y="19"/>
                      </a:lnTo>
                      <a:lnTo>
                        <a:pt x="204" y="20"/>
                      </a:lnTo>
                      <a:lnTo>
                        <a:pt x="212" y="22"/>
                      </a:lnTo>
                      <a:lnTo>
                        <a:pt x="221" y="24"/>
                      </a:lnTo>
                      <a:lnTo>
                        <a:pt x="229" y="26"/>
                      </a:lnTo>
                      <a:lnTo>
                        <a:pt x="236" y="28"/>
                      </a:lnTo>
                      <a:lnTo>
                        <a:pt x="244" y="30"/>
                      </a:lnTo>
                      <a:lnTo>
                        <a:pt x="250" y="34"/>
                      </a:lnTo>
                      <a:lnTo>
                        <a:pt x="254" y="38"/>
                      </a:lnTo>
                      <a:lnTo>
                        <a:pt x="257" y="41"/>
                      </a:lnTo>
                      <a:lnTo>
                        <a:pt x="257" y="41"/>
                      </a:lnTo>
                      <a:lnTo>
                        <a:pt x="254" y="43"/>
                      </a:lnTo>
                      <a:lnTo>
                        <a:pt x="248" y="47"/>
                      </a:lnTo>
                      <a:lnTo>
                        <a:pt x="242" y="51"/>
                      </a:lnTo>
                      <a:lnTo>
                        <a:pt x="233" y="57"/>
                      </a:lnTo>
                      <a:lnTo>
                        <a:pt x="223" y="62"/>
                      </a:lnTo>
                      <a:lnTo>
                        <a:pt x="212" y="68"/>
                      </a:lnTo>
                      <a:lnTo>
                        <a:pt x="198" y="74"/>
                      </a:lnTo>
                      <a:lnTo>
                        <a:pt x="185" y="80"/>
                      </a:lnTo>
                      <a:lnTo>
                        <a:pt x="170" y="83"/>
                      </a:lnTo>
                      <a:lnTo>
                        <a:pt x="155" y="89"/>
                      </a:lnTo>
                      <a:lnTo>
                        <a:pt x="139" y="91"/>
                      </a:lnTo>
                      <a:lnTo>
                        <a:pt x="124" y="93"/>
                      </a:lnTo>
                      <a:lnTo>
                        <a:pt x="107" y="95"/>
                      </a:lnTo>
                      <a:lnTo>
                        <a:pt x="90" y="93"/>
                      </a:lnTo>
                      <a:lnTo>
                        <a:pt x="73" y="91"/>
                      </a:lnTo>
                      <a:lnTo>
                        <a:pt x="74" y="89"/>
                      </a:lnTo>
                      <a:lnTo>
                        <a:pt x="76" y="83"/>
                      </a:lnTo>
                      <a:lnTo>
                        <a:pt x="82" y="76"/>
                      </a:lnTo>
                      <a:lnTo>
                        <a:pt x="88" y="66"/>
                      </a:lnTo>
                      <a:lnTo>
                        <a:pt x="94" y="57"/>
                      </a:lnTo>
                      <a:lnTo>
                        <a:pt x="101" y="47"/>
                      </a:lnTo>
                      <a:lnTo>
                        <a:pt x="111" y="38"/>
                      </a:lnTo>
                      <a:lnTo>
                        <a:pt x="118" y="32"/>
                      </a:lnTo>
                      <a:lnTo>
                        <a:pt x="118" y="32"/>
                      </a:lnTo>
                      <a:lnTo>
                        <a:pt x="115" y="30"/>
                      </a:lnTo>
                      <a:lnTo>
                        <a:pt x="109" y="28"/>
                      </a:lnTo>
                      <a:lnTo>
                        <a:pt x="105" y="28"/>
                      </a:lnTo>
                      <a:lnTo>
                        <a:pt x="97" y="26"/>
                      </a:lnTo>
                      <a:lnTo>
                        <a:pt x="92" y="24"/>
                      </a:lnTo>
                      <a:lnTo>
                        <a:pt x="86" y="24"/>
                      </a:lnTo>
                      <a:lnTo>
                        <a:pt x="82" y="26"/>
                      </a:lnTo>
                      <a:lnTo>
                        <a:pt x="29" y="104"/>
                      </a:lnTo>
                      <a:lnTo>
                        <a:pt x="0" y="68"/>
                      </a:lnTo>
                      <a:close/>
                    </a:path>
                  </a:pathLst>
                </a:custGeom>
                <a:solidFill>
                  <a:srgbClr val="87E8FF"/>
                </a:solidFill>
                <a:ln w="9525">
                  <a:noFill/>
                  <a:round/>
                  <a:headEnd/>
                  <a:tailEnd/>
                </a:ln>
              </p:spPr>
              <p:txBody>
                <a:bodyPr/>
                <a:lstStyle/>
                <a:p>
                  <a:endParaRPr lang="de-DE"/>
                </a:p>
              </p:txBody>
            </p:sp>
            <p:sp>
              <p:nvSpPr>
                <p:cNvPr id="16854" name="Freeform 470"/>
                <p:cNvSpPr>
                  <a:spLocks/>
                </p:cNvSpPr>
                <p:nvPr/>
              </p:nvSpPr>
              <p:spPr bwMode="auto">
                <a:xfrm>
                  <a:off x="1409" y="783"/>
                  <a:ext cx="172" cy="83"/>
                </a:xfrm>
                <a:custGeom>
                  <a:avLst/>
                  <a:gdLst/>
                  <a:ahLst/>
                  <a:cxnLst>
                    <a:cxn ang="0">
                      <a:pos x="286" y="65"/>
                    </a:cxn>
                    <a:cxn ang="0">
                      <a:pos x="282" y="61"/>
                    </a:cxn>
                    <a:cxn ang="0">
                      <a:pos x="273" y="52"/>
                    </a:cxn>
                    <a:cxn ang="0">
                      <a:pos x="260" y="40"/>
                    </a:cxn>
                    <a:cxn ang="0">
                      <a:pos x="239" y="27"/>
                    </a:cxn>
                    <a:cxn ang="0">
                      <a:pos x="214" y="14"/>
                    </a:cxn>
                    <a:cxn ang="0">
                      <a:pos x="187" y="4"/>
                    </a:cxn>
                    <a:cxn ang="0">
                      <a:pos x="155" y="0"/>
                    </a:cxn>
                    <a:cxn ang="0">
                      <a:pos x="121" y="2"/>
                    </a:cxn>
                    <a:cxn ang="0">
                      <a:pos x="92" y="12"/>
                    </a:cxn>
                    <a:cxn ang="0">
                      <a:pos x="67" y="27"/>
                    </a:cxn>
                    <a:cxn ang="0">
                      <a:pos x="48" y="44"/>
                    </a:cxn>
                    <a:cxn ang="0">
                      <a:pos x="31" y="65"/>
                    </a:cxn>
                    <a:cxn ang="0">
                      <a:pos x="18" y="86"/>
                    </a:cxn>
                    <a:cxn ang="0">
                      <a:pos x="8" y="109"/>
                    </a:cxn>
                    <a:cxn ang="0">
                      <a:pos x="2" y="130"/>
                    </a:cxn>
                    <a:cxn ang="0">
                      <a:pos x="0" y="147"/>
                    </a:cxn>
                    <a:cxn ang="0">
                      <a:pos x="0" y="159"/>
                    </a:cxn>
                    <a:cxn ang="0">
                      <a:pos x="2" y="166"/>
                    </a:cxn>
                    <a:cxn ang="0">
                      <a:pos x="10" y="162"/>
                    </a:cxn>
                    <a:cxn ang="0">
                      <a:pos x="27" y="149"/>
                    </a:cxn>
                    <a:cxn ang="0">
                      <a:pos x="54" y="132"/>
                    </a:cxn>
                    <a:cxn ang="0">
                      <a:pos x="90" y="113"/>
                    </a:cxn>
                    <a:cxn ang="0">
                      <a:pos x="134" y="100"/>
                    </a:cxn>
                    <a:cxn ang="0">
                      <a:pos x="183" y="90"/>
                    </a:cxn>
                    <a:cxn ang="0">
                      <a:pos x="235" y="92"/>
                    </a:cxn>
                    <a:cxn ang="0">
                      <a:pos x="290" y="105"/>
                    </a:cxn>
                    <a:cxn ang="0">
                      <a:pos x="294" y="105"/>
                    </a:cxn>
                    <a:cxn ang="0">
                      <a:pos x="294" y="105"/>
                    </a:cxn>
                    <a:cxn ang="0">
                      <a:pos x="294" y="98"/>
                    </a:cxn>
                    <a:cxn ang="0">
                      <a:pos x="294" y="79"/>
                    </a:cxn>
                    <a:cxn ang="0">
                      <a:pos x="343" y="77"/>
                    </a:cxn>
                    <a:cxn ang="0">
                      <a:pos x="345" y="67"/>
                    </a:cxn>
                    <a:cxn ang="0">
                      <a:pos x="345" y="52"/>
                    </a:cxn>
                    <a:cxn ang="0">
                      <a:pos x="334" y="37"/>
                    </a:cxn>
                  </a:cxnLst>
                  <a:rect l="0" t="0" r="r" b="b"/>
                  <a:pathLst>
                    <a:path w="345" h="166">
                      <a:moveTo>
                        <a:pt x="321" y="29"/>
                      </a:moveTo>
                      <a:lnTo>
                        <a:pt x="286" y="65"/>
                      </a:lnTo>
                      <a:lnTo>
                        <a:pt x="286" y="63"/>
                      </a:lnTo>
                      <a:lnTo>
                        <a:pt x="282" y="61"/>
                      </a:lnTo>
                      <a:lnTo>
                        <a:pt x="279" y="58"/>
                      </a:lnTo>
                      <a:lnTo>
                        <a:pt x="273" y="52"/>
                      </a:lnTo>
                      <a:lnTo>
                        <a:pt x="267" y="46"/>
                      </a:lnTo>
                      <a:lnTo>
                        <a:pt x="260" y="40"/>
                      </a:lnTo>
                      <a:lnTo>
                        <a:pt x="250" y="35"/>
                      </a:lnTo>
                      <a:lnTo>
                        <a:pt x="239" y="27"/>
                      </a:lnTo>
                      <a:lnTo>
                        <a:pt x="227" y="21"/>
                      </a:lnTo>
                      <a:lnTo>
                        <a:pt x="214" y="14"/>
                      </a:lnTo>
                      <a:lnTo>
                        <a:pt x="201" y="8"/>
                      </a:lnTo>
                      <a:lnTo>
                        <a:pt x="187" y="4"/>
                      </a:lnTo>
                      <a:lnTo>
                        <a:pt x="172" y="2"/>
                      </a:lnTo>
                      <a:lnTo>
                        <a:pt x="155" y="0"/>
                      </a:lnTo>
                      <a:lnTo>
                        <a:pt x="138" y="0"/>
                      </a:lnTo>
                      <a:lnTo>
                        <a:pt x="121" y="2"/>
                      </a:lnTo>
                      <a:lnTo>
                        <a:pt x="107" y="8"/>
                      </a:lnTo>
                      <a:lnTo>
                        <a:pt x="92" y="12"/>
                      </a:lnTo>
                      <a:lnTo>
                        <a:pt x="80" y="20"/>
                      </a:lnTo>
                      <a:lnTo>
                        <a:pt x="67" y="27"/>
                      </a:lnTo>
                      <a:lnTo>
                        <a:pt x="58" y="35"/>
                      </a:lnTo>
                      <a:lnTo>
                        <a:pt x="48" y="44"/>
                      </a:lnTo>
                      <a:lnTo>
                        <a:pt x="39" y="54"/>
                      </a:lnTo>
                      <a:lnTo>
                        <a:pt x="31" y="65"/>
                      </a:lnTo>
                      <a:lnTo>
                        <a:pt x="23" y="77"/>
                      </a:lnTo>
                      <a:lnTo>
                        <a:pt x="18" y="86"/>
                      </a:lnTo>
                      <a:lnTo>
                        <a:pt x="12" y="98"/>
                      </a:lnTo>
                      <a:lnTo>
                        <a:pt x="8" y="109"/>
                      </a:lnTo>
                      <a:lnTo>
                        <a:pt x="4" y="120"/>
                      </a:lnTo>
                      <a:lnTo>
                        <a:pt x="2" y="130"/>
                      </a:lnTo>
                      <a:lnTo>
                        <a:pt x="0" y="140"/>
                      </a:lnTo>
                      <a:lnTo>
                        <a:pt x="0" y="147"/>
                      </a:lnTo>
                      <a:lnTo>
                        <a:pt x="0" y="153"/>
                      </a:lnTo>
                      <a:lnTo>
                        <a:pt x="0" y="159"/>
                      </a:lnTo>
                      <a:lnTo>
                        <a:pt x="2" y="162"/>
                      </a:lnTo>
                      <a:lnTo>
                        <a:pt x="2" y="166"/>
                      </a:lnTo>
                      <a:lnTo>
                        <a:pt x="4" y="166"/>
                      </a:lnTo>
                      <a:lnTo>
                        <a:pt x="10" y="162"/>
                      </a:lnTo>
                      <a:lnTo>
                        <a:pt x="18" y="155"/>
                      </a:lnTo>
                      <a:lnTo>
                        <a:pt x="27" y="149"/>
                      </a:lnTo>
                      <a:lnTo>
                        <a:pt x="39" y="141"/>
                      </a:lnTo>
                      <a:lnTo>
                        <a:pt x="54" y="132"/>
                      </a:lnTo>
                      <a:lnTo>
                        <a:pt x="71" y="122"/>
                      </a:lnTo>
                      <a:lnTo>
                        <a:pt x="90" y="113"/>
                      </a:lnTo>
                      <a:lnTo>
                        <a:pt x="111" y="105"/>
                      </a:lnTo>
                      <a:lnTo>
                        <a:pt x="134" y="100"/>
                      </a:lnTo>
                      <a:lnTo>
                        <a:pt x="159" y="94"/>
                      </a:lnTo>
                      <a:lnTo>
                        <a:pt x="183" y="90"/>
                      </a:lnTo>
                      <a:lnTo>
                        <a:pt x="208" y="90"/>
                      </a:lnTo>
                      <a:lnTo>
                        <a:pt x="235" y="92"/>
                      </a:lnTo>
                      <a:lnTo>
                        <a:pt x="263" y="98"/>
                      </a:lnTo>
                      <a:lnTo>
                        <a:pt x="290" y="105"/>
                      </a:lnTo>
                      <a:lnTo>
                        <a:pt x="294" y="107"/>
                      </a:lnTo>
                      <a:lnTo>
                        <a:pt x="294" y="105"/>
                      </a:lnTo>
                      <a:lnTo>
                        <a:pt x="294" y="105"/>
                      </a:lnTo>
                      <a:lnTo>
                        <a:pt x="294" y="105"/>
                      </a:lnTo>
                      <a:lnTo>
                        <a:pt x="294" y="101"/>
                      </a:lnTo>
                      <a:lnTo>
                        <a:pt x="294" y="98"/>
                      </a:lnTo>
                      <a:lnTo>
                        <a:pt x="294" y="88"/>
                      </a:lnTo>
                      <a:lnTo>
                        <a:pt x="294" y="79"/>
                      </a:lnTo>
                      <a:lnTo>
                        <a:pt x="342" y="79"/>
                      </a:lnTo>
                      <a:lnTo>
                        <a:pt x="343" y="77"/>
                      </a:lnTo>
                      <a:lnTo>
                        <a:pt x="343" y="73"/>
                      </a:lnTo>
                      <a:lnTo>
                        <a:pt x="345" y="67"/>
                      </a:lnTo>
                      <a:lnTo>
                        <a:pt x="345" y="60"/>
                      </a:lnTo>
                      <a:lnTo>
                        <a:pt x="345" y="52"/>
                      </a:lnTo>
                      <a:lnTo>
                        <a:pt x="342" y="42"/>
                      </a:lnTo>
                      <a:lnTo>
                        <a:pt x="334" y="37"/>
                      </a:lnTo>
                      <a:lnTo>
                        <a:pt x="321" y="29"/>
                      </a:lnTo>
                      <a:close/>
                    </a:path>
                  </a:pathLst>
                </a:custGeom>
                <a:solidFill>
                  <a:srgbClr val="87E8FF"/>
                </a:solidFill>
                <a:ln w="9525">
                  <a:noFill/>
                  <a:round/>
                  <a:headEnd/>
                  <a:tailEnd/>
                </a:ln>
              </p:spPr>
              <p:txBody>
                <a:bodyPr/>
                <a:lstStyle/>
                <a:p>
                  <a:endParaRPr lang="de-DE"/>
                </a:p>
              </p:txBody>
            </p:sp>
            <p:sp>
              <p:nvSpPr>
                <p:cNvPr id="16855" name="Freeform 471"/>
                <p:cNvSpPr>
                  <a:spLocks/>
                </p:cNvSpPr>
                <p:nvPr/>
              </p:nvSpPr>
              <p:spPr bwMode="auto">
                <a:xfrm>
                  <a:off x="1696" y="801"/>
                  <a:ext cx="275" cy="201"/>
                </a:xfrm>
                <a:custGeom>
                  <a:avLst/>
                  <a:gdLst/>
                  <a:ahLst/>
                  <a:cxnLst>
                    <a:cxn ang="0">
                      <a:pos x="0" y="72"/>
                    </a:cxn>
                    <a:cxn ang="0">
                      <a:pos x="303" y="401"/>
                    </a:cxn>
                    <a:cxn ang="0">
                      <a:pos x="551" y="230"/>
                    </a:cxn>
                    <a:cxn ang="0">
                      <a:pos x="133" y="0"/>
                    </a:cxn>
                    <a:cxn ang="0">
                      <a:pos x="0" y="72"/>
                    </a:cxn>
                  </a:cxnLst>
                  <a:rect l="0" t="0" r="r" b="b"/>
                  <a:pathLst>
                    <a:path w="551" h="401">
                      <a:moveTo>
                        <a:pt x="0" y="72"/>
                      </a:moveTo>
                      <a:lnTo>
                        <a:pt x="303" y="401"/>
                      </a:lnTo>
                      <a:lnTo>
                        <a:pt x="551" y="230"/>
                      </a:lnTo>
                      <a:lnTo>
                        <a:pt x="133" y="0"/>
                      </a:lnTo>
                      <a:lnTo>
                        <a:pt x="0" y="72"/>
                      </a:lnTo>
                      <a:close/>
                    </a:path>
                  </a:pathLst>
                </a:custGeom>
                <a:solidFill>
                  <a:srgbClr val="7F66FF"/>
                </a:solidFill>
                <a:ln w="9525">
                  <a:noFill/>
                  <a:round/>
                  <a:headEnd/>
                  <a:tailEnd/>
                </a:ln>
              </p:spPr>
              <p:txBody>
                <a:bodyPr/>
                <a:lstStyle/>
                <a:p>
                  <a:endParaRPr lang="de-DE"/>
                </a:p>
              </p:txBody>
            </p:sp>
            <p:sp>
              <p:nvSpPr>
                <p:cNvPr id="16856" name="Freeform 472"/>
                <p:cNvSpPr>
                  <a:spLocks/>
                </p:cNvSpPr>
                <p:nvPr/>
              </p:nvSpPr>
              <p:spPr bwMode="auto">
                <a:xfrm>
                  <a:off x="1459" y="591"/>
                  <a:ext cx="205" cy="129"/>
                </a:xfrm>
                <a:custGeom>
                  <a:avLst/>
                  <a:gdLst/>
                  <a:ahLst/>
                  <a:cxnLst>
                    <a:cxn ang="0">
                      <a:pos x="410" y="171"/>
                    </a:cxn>
                    <a:cxn ang="0">
                      <a:pos x="208" y="257"/>
                    </a:cxn>
                    <a:cxn ang="0">
                      <a:pos x="0" y="40"/>
                    </a:cxn>
                    <a:cxn ang="0">
                      <a:pos x="109" y="0"/>
                    </a:cxn>
                    <a:cxn ang="0">
                      <a:pos x="410" y="171"/>
                    </a:cxn>
                  </a:cxnLst>
                  <a:rect l="0" t="0" r="r" b="b"/>
                  <a:pathLst>
                    <a:path w="410" h="257">
                      <a:moveTo>
                        <a:pt x="410" y="171"/>
                      </a:moveTo>
                      <a:lnTo>
                        <a:pt x="208" y="257"/>
                      </a:lnTo>
                      <a:lnTo>
                        <a:pt x="0" y="40"/>
                      </a:lnTo>
                      <a:lnTo>
                        <a:pt x="109" y="0"/>
                      </a:lnTo>
                      <a:lnTo>
                        <a:pt x="410" y="171"/>
                      </a:lnTo>
                      <a:close/>
                    </a:path>
                  </a:pathLst>
                </a:custGeom>
                <a:solidFill>
                  <a:srgbClr val="7F66FF"/>
                </a:solidFill>
                <a:ln w="9525">
                  <a:noFill/>
                  <a:round/>
                  <a:headEnd/>
                  <a:tailEnd/>
                </a:ln>
              </p:spPr>
              <p:txBody>
                <a:bodyPr/>
                <a:lstStyle/>
                <a:p>
                  <a:endParaRPr lang="de-DE"/>
                </a:p>
              </p:txBody>
            </p:sp>
            <p:sp>
              <p:nvSpPr>
                <p:cNvPr id="16857" name="Freeform 473"/>
                <p:cNvSpPr>
                  <a:spLocks/>
                </p:cNvSpPr>
                <p:nvPr/>
              </p:nvSpPr>
              <p:spPr bwMode="auto">
                <a:xfrm>
                  <a:off x="1405" y="588"/>
                  <a:ext cx="572" cy="417"/>
                </a:xfrm>
                <a:custGeom>
                  <a:avLst/>
                  <a:gdLst/>
                  <a:ahLst/>
                  <a:cxnLst>
                    <a:cxn ang="0">
                      <a:pos x="720" y="271"/>
                    </a:cxn>
                    <a:cxn ang="0">
                      <a:pos x="793" y="185"/>
                    </a:cxn>
                    <a:cxn ang="0">
                      <a:pos x="772" y="248"/>
                    </a:cxn>
                    <a:cxn ang="0">
                      <a:pos x="928" y="206"/>
                    </a:cxn>
                    <a:cxn ang="0">
                      <a:pos x="896" y="164"/>
                    </a:cxn>
                    <a:cxn ang="0">
                      <a:pos x="846" y="162"/>
                    </a:cxn>
                    <a:cxn ang="0">
                      <a:pos x="764" y="145"/>
                    </a:cxn>
                    <a:cxn ang="0">
                      <a:pos x="758" y="156"/>
                    </a:cxn>
                    <a:cxn ang="0">
                      <a:pos x="814" y="160"/>
                    </a:cxn>
                    <a:cxn ang="0">
                      <a:pos x="901" y="177"/>
                    </a:cxn>
                    <a:cxn ang="0">
                      <a:pos x="861" y="225"/>
                    </a:cxn>
                    <a:cxn ang="0">
                      <a:pos x="777" y="213"/>
                    </a:cxn>
                    <a:cxn ang="0">
                      <a:pos x="781" y="171"/>
                    </a:cxn>
                    <a:cxn ang="0">
                      <a:pos x="720" y="305"/>
                    </a:cxn>
                    <a:cxn ang="0">
                      <a:pos x="592" y="432"/>
                    </a:cxn>
                    <a:cxn ang="0">
                      <a:pos x="431" y="370"/>
                    </a:cxn>
                    <a:cxn ang="0">
                      <a:pos x="362" y="322"/>
                    </a:cxn>
                    <a:cxn ang="0">
                      <a:pos x="356" y="354"/>
                    </a:cxn>
                    <a:cxn ang="0">
                      <a:pos x="410" y="528"/>
                    </a:cxn>
                    <a:cxn ang="0">
                      <a:pos x="341" y="522"/>
                    </a:cxn>
                    <a:cxn ang="0">
                      <a:pos x="284" y="507"/>
                    </a:cxn>
                    <a:cxn ang="0">
                      <a:pos x="200" y="550"/>
                    </a:cxn>
                    <a:cxn ang="0">
                      <a:pos x="230" y="684"/>
                    </a:cxn>
                    <a:cxn ang="0">
                      <a:pos x="200" y="693"/>
                    </a:cxn>
                    <a:cxn ang="0">
                      <a:pos x="152" y="560"/>
                    </a:cxn>
                    <a:cxn ang="0">
                      <a:pos x="63" y="564"/>
                    </a:cxn>
                    <a:cxn ang="0">
                      <a:pos x="101" y="505"/>
                    </a:cxn>
                    <a:cxn ang="0">
                      <a:pos x="276" y="457"/>
                    </a:cxn>
                    <a:cxn ang="0">
                      <a:pos x="223" y="451"/>
                    </a:cxn>
                    <a:cxn ang="0">
                      <a:pos x="105" y="465"/>
                    </a:cxn>
                    <a:cxn ang="0">
                      <a:pos x="17" y="514"/>
                    </a:cxn>
                    <a:cxn ang="0">
                      <a:pos x="70" y="425"/>
                    </a:cxn>
                    <a:cxn ang="0">
                      <a:pos x="232" y="415"/>
                    </a:cxn>
                    <a:cxn ang="0">
                      <a:pos x="354" y="472"/>
                    </a:cxn>
                    <a:cxn ang="0">
                      <a:pos x="337" y="411"/>
                    </a:cxn>
                    <a:cxn ang="0">
                      <a:pos x="265" y="392"/>
                    </a:cxn>
                    <a:cxn ang="0">
                      <a:pos x="385" y="231"/>
                    </a:cxn>
                    <a:cxn ang="0">
                      <a:pos x="625" y="191"/>
                    </a:cxn>
                    <a:cxn ang="0">
                      <a:pos x="629" y="179"/>
                    </a:cxn>
                    <a:cxn ang="0">
                      <a:pos x="587" y="181"/>
                    </a:cxn>
                    <a:cxn ang="0">
                      <a:pos x="288" y="314"/>
                    </a:cxn>
                    <a:cxn ang="0">
                      <a:pos x="259" y="404"/>
                    </a:cxn>
                    <a:cxn ang="0">
                      <a:pos x="337" y="425"/>
                    </a:cxn>
                    <a:cxn ang="0">
                      <a:pos x="286" y="440"/>
                    </a:cxn>
                    <a:cxn ang="0">
                      <a:pos x="202" y="390"/>
                    </a:cxn>
                    <a:cxn ang="0">
                      <a:pos x="95" y="396"/>
                    </a:cxn>
                    <a:cxn ang="0">
                      <a:pos x="30" y="453"/>
                    </a:cxn>
                    <a:cxn ang="0">
                      <a:pos x="44" y="510"/>
                    </a:cxn>
                    <a:cxn ang="0">
                      <a:pos x="240" y="463"/>
                    </a:cxn>
                    <a:cxn ang="0">
                      <a:pos x="164" y="476"/>
                    </a:cxn>
                    <a:cxn ang="0">
                      <a:pos x="47" y="524"/>
                    </a:cxn>
                    <a:cxn ang="0">
                      <a:pos x="49" y="573"/>
                    </a:cxn>
                    <a:cxn ang="0">
                      <a:pos x="145" y="573"/>
                    </a:cxn>
                    <a:cxn ang="0">
                      <a:pos x="202" y="707"/>
                    </a:cxn>
                    <a:cxn ang="0">
                      <a:pos x="236" y="695"/>
                    </a:cxn>
                    <a:cxn ang="0">
                      <a:pos x="223" y="655"/>
                    </a:cxn>
                    <a:cxn ang="0">
                      <a:pos x="257" y="535"/>
                    </a:cxn>
                    <a:cxn ang="0">
                      <a:pos x="328" y="528"/>
                    </a:cxn>
                    <a:cxn ang="0">
                      <a:pos x="411" y="539"/>
                    </a:cxn>
                    <a:cxn ang="0">
                      <a:pos x="417" y="394"/>
                    </a:cxn>
                    <a:cxn ang="0">
                      <a:pos x="345" y="328"/>
                    </a:cxn>
                    <a:cxn ang="0">
                      <a:pos x="413" y="366"/>
                    </a:cxn>
                    <a:cxn ang="0">
                      <a:pos x="440" y="516"/>
                    </a:cxn>
                  </a:cxnLst>
                  <a:rect l="0" t="0" r="r" b="b"/>
                  <a:pathLst>
                    <a:path w="1143" h="834">
                      <a:moveTo>
                        <a:pt x="714" y="419"/>
                      </a:moveTo>
                      <a:lnTo>
                        <a:pt x="674" y="440"/>
                      </a:lnTo>
                      <a:lnTo>
                        <a:pt x="636" y="419"/>
                      </a:lnTo>
                      <a:lnTo>
                        <a:pt x="724" y="370"/>
                      </a:lnTo>
                      <a:lnTo>
                        <a:pt x="724" y="370"/>
                      </a:lnTo>
                      <a:lnTo>
                        <a:pt x="730" y="349"/>
                      </a:lnTo>
                      <a:lnTo>
                        <a:pt x="734" y="328"/>
                      </a:lnTo>
                      <a:lnTo>
                        <a:pt x="734" y="311"/>
                      </a:lnTo>
                      <a:lnTo>
                        <a:pt x="730" y="295"/>
                      </a:lnTo>
                      <a:lnTo>
                        <a:pt x="726" y="280"/>
                      </a:lnTo>
                      <a:lnTo>
                        <a:pt x="720" y="271"/>
                      </a:lnTo>
                      <a:lnTo>
                        <a:pt x="716" y="261"/>
                      </a:lnTo>
                      <a:lnTo>
                        <a:pt x="713" y="255"/>
                      </a:lnTo>
                      <a:lnTo>
                        <a:pt x="762" y="181"/>
                      </a:lnTo>
                      <a:lnTo>
                        <a:pt x="766" y="181"/>
                      </a:lnTo>
                      <a:lnTo>
                        <a:pt x="770" y="181"/>
                      </a:lnTo>
                      <a:lnTo>
                        <a:pt x="774" y="181"/>
                      </a:lnTo>
                      <a:lnTo>
                        <a:pt x="777" y="181"/>
                      </a:lnTo>
                      <a:lnTo>
                        <a:pt x="781" y="183"/>
                      </a:lnTo>
                      <a:lnTo>
                        <a:pt x="785" y="183"/>
                      </a:lnTo>
                      <a:lnTo>
                        <a:pt x="789" y="185"/>
                      </a:lnTo>
                      <a:lnTo>
                        <a:pt x="793" y="185"/>
                      </a:lnTo>
                      <a:lnTo>
                        <a:pt x="781" y="192"/>
                      </a:lnTo>
                      <a:lnTo>
                        <a:pt x="772" y="202"/>
                      </a:lnTo>
                      <a:lnTo>
                        <a:pt x="764" y="211"/>
                      </a:lnTo>
                      <a:lnTo>
                        <a:pt x="758" y="219"/>
                      </a:lnTo>
                      <a:lnTo>
                        <a:pt x="753" y="227"/>
                      </a:lnTo>
                      <a:lnTo>
                        <a:pt x="749" y="232"/>
                      </a:lnTo>
                      <a:lnTo>
                        <a:pt x="747" y="236"/>
                      </a:lnTo>
                      <a:lnTo>
                        <a:pt x="747" y="238"/>
                      </a:lnTo>
                      <a:lnTo>
                        <a:pt x="743" y="246"/>
                      </a:lnTo>
                      <a:lnTo>
                        <a:pt x="751" y="246"/>
                      </a:lnTo>
                      <a:lnTo>
                        <a:pt x="772" y="248"/>
                      </a:lnTo>
                      <a:lnTo>
                        <a:pt x="793" y="248"/>
                      </a:lnTo>
                      <a:lnTo>
                        <a:pt x="812" y="248"/>
                      </a:lnTo>
                      <a:lnTo>
                        <a:pt x="831" y="244"/>
                      </a:lnTo>
                      <a:lnTo>
                        <a:pt x="848" y="242"/>
                      </a:lnTo>
                      <a:lnTo>
                        <a:pt x="863" y="236"/>
                      </a:lnTo>
                      <a:lnTo>
                        <a:pt x="876" y="232"/>
                      </a:lnTo>
                      <a:lnTo>
                        <a:pt x="890" y="227"/>
                      </a:lnTo>
                      <a:lnTo>
                        <a:pt x="901" y="221"/>
                      </a:lnTo>
                      <a:lnTo>
                        <a:pt x="913" y="215"/>
                      </a:lnTo>
                      <a:lnTo>
                        <a:pt x="920" y="210"/>
                      </a:lnTo>
                      <a:lnTo>
                        <a:pt x="928" y="206"/>
                      </a:lnTo>
                      <a:lnTo>
                        <a:pt x="934" y="200"/>
                      </a:lnTo>
                      <a:lnTo>
                        <a:pt x="939" y="196"/>
                      </a:lnTo>
                      <a:lnTo>
                        <a:pt x="941" y="194"/>
                      </a:lnTo>
                      <a:lnTo>
                        <a:pt x="943" y="194"/>
                      </a:lnTo>
                      <a:lnTo>
                        <a:pt x="947" y="189"/>
                      </a:lnTo>
                      <a:lnTo>
                        <a:pt x="943" y="185"/>
                      </a:lnTo>
                      <a:lnTo>
                        <a:pt x="934" y="179"/>
                      </a:lnTo>
                      <a:lnTo>
                        <a:pt x="924" y="173"/>
                      </a:lnTo>
                      <a:lnTo>
                        <a:pt x="915" y="170"/>
                      </a:lnTo>
                      <a:lnTo>
                        <a:pt x="905" y="166"/>
                      </a:lnTo>
                      <a:lnTo>
                        <a:pt x="896" y="164"/>
                      </a:lnTo>
                      <a:lnTo>
                        <a:pt x="888" y="162"/>
                      </a:lnTo>
                      <a:lnTo>
                        <a:pt x="878" y="162"/>
                      </a:lnTo>
                      <a:lnTo>
                        <a:pt x="871" y="160"/>
                      </a:lnTo>
                      <a:lnTo>
                        <a:pt x="867" y="160"/>
                      </a:lnTo>
                      <a:lnTo>
                        <a:pt x="863" y="160"/>
                      </a:lnTo>
                      <a:lnTo>
                        <a:pt x="859" y="162"/>
                      </a:lnTo>
                      <a:lnTo>
                        <a:pt x="855" y="162"/>
                      </a:lnTo>
                      <a:lnTo>
                        <a:pt x="852" y="162"/>
                      </a:lnTo>
                      <a:lnTo>
                        <a:pt x="850" y="162"/>
                      </a:lnTo>
                      <a:lnTo>
                        <a:pt x="848" y="162"/>
                      </a:lnTo>
                      <a:lnTo>
                        <a:pt x="846" y="162"/>
                      </a:lnTo>
                      <a:lnTo>
                        <a:pt x="836" y="158"/>
                      </a:lnTo>
                      <a:lnTo>
                        <a:pt x="829" y="154"/>
                      </a:lnTo>
                      <a:lnTo>
                        <a:pt x="819" y="151"/>
                      </a:lnTo>
                      <a:lnTo>
                        <a:pt x="812" y="149"/>
                      </a:lnTo>
                      <a:lnTo>
                        <a:pt x="802" y="147"/>
                      </a:lnTo>
                      <a:lnTo>
                        <a:pt x="795" y="145"/>
                      </a:lnTo>
                      <a:lnTo>
                        <a:pt x="787" y="145"/>
                      </a:lnTo>
                      <a:lnTo>
                        <a:pt x="779" y="145"/>
                      </a:lnTo>
                      <a:lnTo>
                        <a:pt x="774" y="145"/>
                      </a:lnTo>
                      <a:lnTo>
                        <a:pt x="770" y="145"/>
                      </a:lnTo>
                      <a:lnTo>
                        <a:pt x="764" y="145"/>
                      </a:lnTo>
                      <a:lnTo>
                        <a:pt x="760" y="145"/>
                      </a:lnTo>
                      <a:lnTo>
                        <a:pt x="756" y="145"/>
                      </a:lnTo>
                      <a:lnTo>
                        <a:pt x="754" y="145"/>
                      </a:lnTo>
                      <a:lnTo>
                        <a:pt x="753" y="147"/>
                      </a:lnTo>
                      <a:lnTo>
                        <a:pt x="751" y="147"/>
                      </a:lnTo>
                      <a:lnTo>
                        <a:pt x="749" y="147"/>
                      </a:lnTo>
                      <a:lnTo>
                        <a:pt x="692" y="200"/>
                      </a:lnTo>
                      <a:lnTo>
                        <a:pt x="699" y="210"/>
                      </a:lnTo>
                      <a:lnTo>
                        <a:pt x="754" y="156"/>
                      </a:lnTo>
                      <a:lnTo>
                        <a:pt x="756" y="156"/>
                      </a:lnTo>
                      <a:lnTo>
                        <a:pt x="758" y="156"/>
                      </a:lnTo>
                      <a:lnTo>
                        <a:pt x="760" y="156"/>
                      </a:lnTo>
                      <a:lnTo>
                        <a:pt x="762" y="156"/>
                      </a:lnTo>
                      <a:lnTo>
                        <a:pt x="764" y="156"/>
                      </a:lnTo>
                      <a:lnTo>
                        <a:pt x="768" y="156"/>
                      </a:lnTo>
                      <a:lnTo>
                        <a:pt x="770" y="156"/>
                      </a:lnTo>
                      <a:lnTo>
                        <a:pt x="774" y="156"/>
                      </a:lnTo>
                      <a:lnTo>
                        <a:pt x="781" y="156"/>
                      </a:lnTo>
                      <a:lnTo>
                        <a:pt x="789" y="156"/>
                      </a:lnTo>
                      <a:lnTo>
                        <a:pt x="798" y="158"/>
                      </a:lnTo>
                      <a:lnTo>
                        <a:pt x="806" y="158"/>
                      </a:lnTo>
                      <a:lnTo>
                        <a:pt x="814" y="160"/>
                      </a:lnTo>
                      <a:lnTo>
                        <a:pt x="823" y="164"/>
                      </a:lnTo>
                      <a:lnTo>
                        <a:pt x="833" y="168"/>
                      </a:lnTo>
                      <a:lnTo>
                        <a:pt x="842" y="171"/>
                      </a:lnTo>
                      <a:lnTo>
                        <a:pt x="844" y="173"/>
                      </a:lnTo>
                      <a:lnTo>
                        <a:pt x="846" y="173"/>
                      </a:lnTo>
                      <a:lnTo>
                        <a:pt x="848" y="173"/>
                      </a:lnTo>
                      <a:lnTo>
                        <a:pt x="854" y="171"/>
                      </a:lnTo>
                      <a:lnTo>
                        <a:pt x="863" y="171"/>
                      </a:lnTo>
                      <a:lnTo>
                        <a:pt x="875" y="171"/>
                      </a:lnTo>
                      <a:lnTo>
                        <a:pt x="886" y="173"/>
                      </a:lnTo>
                      <a:lnTo>
                        <a:pt x="901" y="177"/>
                      </a:lnTo>
                      <a:lnTo>
                        <a:pt x="915" y="181"/>
                      </a:lnTo>
                      <a:lnTo>
                        <a:pt x="930" y="191"/>
                      </a:lnTo>
                      <a:lnTo>
                        <a:pt x="926" y="192"/>
                      </a:lnTo>
                      <a:lnTo>
                        <a:pt x="920" y="196"/>
                      </a:lnTo>
                      <a:lnTo>
                        <a:pt x="915" y="200"/>
                      </a:lnTo>
                      <a:lnTo>
                        <a:pt x="909" y="204"/>
                      </a:lnTo>
                      <a:lnTo>
                        <a:pt x="901" y="208"/>
                      </a:lnTo>
                      <a:lnTo>
                        <a:pt x="892" y="213"/>
                      </a:lnTo>
                      <a:lnTo>
                        <a:pt x="882" y="217"/>
                      </a:lnTo>
                      <a:lnTo>
                        <a:pt x="873" y="221"/>
                      </a:lnTo>
                      <a:lnTo>
                        <a:pt x="861" y="225"/>
                      </a:lnTo>
                      <a:lnTo>
                        <a:pt x="848" y="229"/>
                      </a:lnTo>
                      <a:lnTo>
                        <a:pt x="836" y="232"/>
                      </a:lnTo>
                      <a:lnTo>
                        <a:pt x="823" y="234"/>
                      </a:lnTo>
                      <a:lnTo>
                        <a:pt x="808" y="236"/>
                      </a:lnTo>
                      <a:lnTo>
                        <a:pt x="793" y="236"/>
                      </a:lnTo>
                      <a:lnTo>
                        <a:pt x="777" y="236"/>
                      </a:lnTo>
                      <a:lnTo>
                        <a:pt x="760" y="236"/>
                      </a:lnTo>
                      <a:lnTo>
                        <a:pt x="764" y="231"/>
                      </a:lnTo>
                      <a:lnTo>
                        <a:pt x="766" y="227"/>
                      </a:lnTo>
                      <a:lnTo>
                        <a:pt x="772" y="219"/>
                      </a:lnTo>
                      <a:lnTo>
                        <a:pt x="777" y="213"/>
                      </a:lnTo>
                      <a:lnTo>
                        <a:pt x="783" y="206"/>
                      </a:lnTo>
                      <a:lnTo>
                        <a:pt x="791" y="200"/>
                      </a:lnTo>
                      <a:lnTo>
                        <a:pt x="798" y="194"/>
                      </a:lnTo>
                      <a:lnTo>
                        <a:pt x="806" y="187"/>
                      </a:lnTo>
                      <a:lnTo>
                        <a:pt x="817" y="183"/>
                      </a:lnTo>
                      <a:lnTo>
                        <a:pt x="806" y="177"/>
                      </a:lnTo>
                      <a:lnTo>
                        <a:pt x="804" y="177"/>
                      </a:lnTo>
                      <a:lnTo>
                        <a:pt x="800" y="175"/>
                      </a:lnTo>
                      <a:lnTo>
                        <a:pt x="796" y="173"/>
                      </a:lnTo>
                      <a:lnTo>
                        <a:pt x="789" y="171"/>
                      </a:lnTo>
                      <a:lnTo>
                        <a:pt x="781" y="171"/>
                      </a:lnTo>
                      <a:lnTo>
                        <a:pt x="774" y="170"/>
                      </a:lnTo>
                      <a:lnTo>
                        <a:pt x="766" y="170"/>
                      </a:lnTo>
                      <a:lnTo>
                        <a:pt x="758" y="171"/>
                      </a:lnTo>
                      <a:lnTo>
                        <a:pt x="756" y="171"/>
                      </a:lnTo>
                      <a:lnTo>
                        <a:pt x="699" y="255"/>
                      </a:lnTo>
                      <a:lnTo>
                        <a:pt x="701" y="257"/>
                      </a:lnTo>
                      <a:lnTo>
                        <a:pt x="703" y="261"/>
                      </a:lnTo>
                      <a:lnTo>
                        <a:pt x="707" y="267"/>
                      </a:lnTo>
                      <a:lnTo>
                        <a:pt x="713" y="276"/>
                      </a:lnTo>
                      <a:lnTo>
                        <a:pt x="716" y="288"/>
                      </a:lnTo>
                      <a:lnTo>
                        <a:pt x="720" y="305"/>
                      </a:lnTo>
                      <a:lnTo>
                        <a:pt x="722" y="322"/>
                      </a:lnTo>
                      <a:lnTo>
                        <a:pt x="720" y="341"/>
                      </a:lnTo>
                      <a:lnTo>
                        <a:pt x="714" y="362"/>
                      </a:lnTo>
                      <a:lnTo>
                        <a:pt x="612" y="419"/>
                      </a:lnTo>
                      <a:lnTo>
                        <a:pt x="674" y="451"/>
                      </a:lnTo>
                      <a:lnTo>
                        <a:pt x="713" y="432"/>
                      </a:lnTo>
                      <a:lnTo>
                        <a:pt x="1122" y="657"/>
                      </a:lnTo>
                      <a:lnTo>
                        <a:pt x="884" y="819"/>
                      </a:lnTo>
                      <a:lnTo>
                        <a:pt x="589" y="503"/>
                      </a:lnTo>
                      <a:lnTo>
                        <a:pt x="631" y="480"/>
                      </a:lnTo>
                      <a:lnTo>
                        <a:pt x="592" y="432"/>
                      </a:lnTo>
                      <a:lnTo>
                        <a:pt x="453" y="510"/>
                      </a:lnTo>
                      <a:lnTo>
                        <a:pt x="455" y="501"/>
                      </a:lnTo>
                      <a:lnTo>
                        <a:pt x="457" y="488"/>
                      </a:lnTo>
                      <a:lnTo>
                        <a:pt x="457" y="472"/>
                      </a:lnTo>
                      <a:lnTo>
                        <a:pt x="457" y="455"/>
                      </a:lnTo>
                      <a:lnTo>
                        <a:pt x="457" y="436"/>
                      </a:lnTo>
                      <a:lnTo>
                        <a:pt x="453" y="419"/>
                      </a:lnTo>
                      <a:lnTo>
                        <a:pt x="448" y="400"/>
                      </a:lnTo>
                      <a:lnTo>
                        <a:pt x="438" y="381"/>
                      </a:lnTo>
                      <a:lnTo>
                        <a:pt x="434" y="375"/>
                      </a:lnTo>
                      <a:lnTo>
                        <a:pt x="431" y="370"/>
                      </a:lnTo>
                      <a:lnTo>
                        <a:pt x="425" y="364"/>
                      </a:lnTo>
                      <a:lnTo>
                        <a:pt x="421" y="358"/>
                      </a:lnTo>
                      <a:lnTo>
                        <a:pt x="415" y="352"/>
                      </a:lnTo>
                      <a:lnTo>
                        <a:pt x="410" y="349"/>
                      </a:lnTo>
                      <a:lnTo>
                        <a:pt x="404" y="343"/>
                      </a:lnTo>
                      <a:lnTo>
                        <a:pt x="398" y="339"/>
                      </a:lnTo>
                      <a:lnTo>
                        <a:pt x="390" y="335"/>
                      </a:lnTo>
                      <a:lnTo>
                        <a:pt x="383" y="331"/>
                      </a:lnTo>
                      <a:lnTo>
                        <a:pt x="377" y="328"/>
                      </a:lnTo>
                      <a:lnTo>
                        <a:pt x="370" y="326"/>
                      </a:lnTo>
                      <a:lnTo>
                        <a:pt x="362" y="322"/>
                      </a:lnTo>
                      <a:lnTo>
                        <a:pt x="352" y="320"/>
                      </a:lnTo>
                      <a:lnTo>
                        <a:pt x="345" y="316"/>
                      </a:lnTo>
                      <a:lnTo>
                        <a:pt x="335" y="314"/>
                      </a:lnTo>
                      <a:lnTo>
                        <a:pt x="333" y="314"/>
                      </a:lnTo>
                      <a:lnTo>
                        <a:pt x="289" y="345"/>
                      </a:lnTo>
                      <a:lnTo>
                        <a:pt x="309" y="345"/>
                      </a:lnTo>
                      <a:lnTo>
                        <a:pt x="310" y="345"/>
                      </a:lnTo>
                      <a:lnTo>
                        <a:pt x="318" y="345"/>
                      </a:lnTo>
                      <a:lnTo>
                        <a:pt x="330" y="347"/>
                      </a:lnTo>
                      <a:lnTo>
                        <a:pt x="343" y="349"/>
                      </a:lnTo>
                      <a:lnTo>
                        <a:pt x="356" y="354"/>
                      </a:lnTo>
                      <a:lnTo>
                        <a:pt x="371" y="362"/>
                      </a:lnTo>
                      <a:lnTo>
                        <a:pt x="387" y="373"/>
                      </a:lnTo>
                      <a:lnTo>
                        <a:pt x="400" y="387"/>
                      </a:lnTo>
                      <a:lnTo>
                        <a:pt x="408" y="400"/>
                      </a:lnTo>
                      <a:lnTo>
                        <a:pt x="413" y="413"/>
                      </a:lnTo>
                      <a:lnTo>
                        <a:pt x="417" y="429"/>
                      </a:lnTo>
                      <a:lnTo>
                        <a:pt x="419" y="446"/>
                      </a:lnTo>
                      <a:lnTo>
                        <a:pt x="421" y="465"/>
                      </a:lnTo>
                      <a:lnTo>
                        <a:pt x="419" y="484"/>
                      </a:lnTo>
                      <a:lnTo>
                        <a:pt x="415" y="505"/>
                      </a:lnTo>
                      <a:lnTo>
                        <a:pt x="410" y="528"/>
                      </a:lnTo>
                      <a:lnTo>
                        <a:pt x="406" y="528"/>
                      </a:lnTo>
                      <a:lnTo>
                        <a:pt x="402" y="528"/>
                      </a:lnTo>
                      <a:lnTo>
                        <a:pt x="398" y="530"/>
                      </a:lnTo>
                      <a:lnTo>
                        <a:pt x="392" y="530"/>
                      </a:lnTo>
                      <a:lnTo>
                        <a:pt x="387" y="530"/>
                      </a:lnTo>
                      <a:lnTo>
                        <a:pt x="379" y="530"/>
                      </a:lnTo>
                      <a:lnTo>
                        <a:pt x="373" y="528"/>
                      </a:lnTo>
                      <a:lnTo>
                        <a:pt x="366" y="528"/>
                      </a:lnTo>
                      <a:lnTo>
                        <a:pt x="358" y="526"/>
                      </a:lnTo>
                      <a:lnTo>
                        <a:pt x="350" y="524"/>
                      </a:lnTo>
                      <a:lnTo>
                        <a:pt x="341" y="522"/>
                      </a:lnTo>
                      <a:lnTo>
                        <a:pt x="333" y="518"/>
                      </a:lnTo>
                      <a:lnTo>
                        <a:pt x="326" y="514"/>
                      </a:lnTo>
                      <a:lnTo>
                        <a:pt x="316" y="510"/>
                      </a:lnTo>
                      <a:lnTo>
                        <a:pt x="309" y="505"/>
                      </a:lnTo>
                      <a:lnTo>
                        <a:pt x="301" y="499"/>
                      </a:lnTo>
                      <a:lnTo>
                        <a:pt x="297" y="495"/>
                      </a:lnTo>
                      <a:lnTo>
                        <a:pt x="295" y="499"/>
                      </a:lnTo>
                      <a:lnTo>
                        <a:pt x="293" y="499"/>
                      </a:lnTo>
                      <a:lnTo>
                        <a:pt x="291" y="501"/>
                      </a:lnTo>
                      <a:lnTo>
                        <a:pt x="288" y="503"/>
                      </a:lnTo>
                      <a:lnTo>
                        <a:pt x="284" y="507"/>
                      </a:lnTo>
                      <a:lnTo>
                        <a:pt x="278" y="510"/>
                      </a:lnTo>
                      <a:lnTo>
                        <a:pt x="272" y="512"/>
                      </a:lnTo>
                      <a:lnTo>
                        <a:pt x="265" y="518"/>
                      </a:lnTo>
                      <a:lnTo>
                        <a:pt x="257" y="522"/>
                      </a:lnTo>
                      <a:lnTo>
                        <a:pt x="249" y="526"/>
                      </a:lnTo>
                      <a:lnTo>
                        <a:pt x="240" y="531"/>
                      </a:lnTo>
                      <a:lnTo>
                        <a:pt x="232" y="535"/>
                      </a:lnTo>
                      <a:lnTo>
                        <a:pt x="223" y="539"/>
                      </a:lnTo>
                      <a:lnTo>
                        <a:pt x="215" y="543"/>
                      </a:lnTo>
                      <a:lnTo>
                        <a:pt x="208" y="547"/>
                      </a:lnTo>
                      <a:lnTo>
                        <a:pt x="200" y="550"/>
                      </a:lnTo>
                      <a:lnTo>
                        <a:pt x="194" y="552"/>
                      </a:lnTo>
                      <a:lnTo>
                        <a:pt x="188" y="552"/>
                      </a:lnTo>
                      <a:lnTo>
                        <a:pt x="209" y="665"/>
                      </a:lnTo>
                      <a:lnTo>
                        <a:pt x="213" y="665"/>
                      </a:lnTo>
                      <a:lnTo>
                        <a:pt x="215" y="665"/>
                      </a:lnTo>
                      <a:lnTo>
                        <a:pt x="221" y="667"/>
                      </a:lnTo>
                      <a:lnTo>
                        <a:pt x="225" y="670"/>
                      </a:lnTo>
                      <a:lnTo>
                        <a:pt x="230" y="676"/>
                      </a:lnTo>
                      <a:lnTo>
                        <a:pt x="230" y="678"/>
                      </a:lnTo>
                      <a:lnTo>
                        <a:pt x="230" y="682"/>
                      </a:lnTo>
                      <a:lnTo>
                        <a:pt x="230" y="684"/>
                      </a:lnTo>
                      <a:lnTo>
                        <a:pt x="230" y="686"/>
                      </a:lnTo>
                      <a:lnTo>
                        <a:pt x="227" y="691"/>
                      </a:lnTo>
                      <a:lnTo>
                        <a:pt x="223" y="693"/>
                      </a:lnTo>
                      <a:lnTo>
                        <a:pt x="219" y="695"/>
                      </a:lnTo>
                      <a:lnTo>
                        <a:pt x="215" y="697"/>
                      </a:lnTo>
                      <a:lnTo>
                        <a:pt x="213" y="697"/>
                      </a:lnTo>
                      <a:lnTo>
                        <a:pt x="211" y="697"/>
                      </a:lnTo>
                      <a:lnTo>
                        <a:pt x="209" y="697"/>
                      </a:lnTo>
                      <a:lnTo>
                        <a:pt x="206" y="695"/>
                      </a:lnTo>
                      <a:lnTo>
                        <a:pt x="202" y="695"/>
                      </a:lnTo>
                      <a:lnTo>
                        <a:pt x="200" y="693"/>
                      </a:lnTo>
                      <a:lnTo>
                        <a:pt x="196" y="691"/>
                      </a:lnTo>
                      <a:lnTo>
                        <a:pt x="194" y="689"/>
                      </a:lnTo>
                      <a:lnTo>
                        <a:pt x="194" y="686"/>
                      </a:lnTo>
                      <a:lnTo>
                        <a:pt x="194" y="682"/>
                      </a:lnTo>
                      <a:lnTo>
                        <a:pt x="194" y="676"/>
                      </a:lnTo>
                      <a:lnTo>
                        <a:pt x="198" y="670"/>
                      </a:lnTo>
                      <a:lnTo>
                        <a:pt x="200" y="669"/>
                      </a:lnTo>
                      <a:lnTo>
                        <a:pt x="160" y="560"/>
                      </a:lnTo>
                      <a:lnTo>
                        <a:pt x="156" y="560"/>
                      </a:lnTo>
                      <a:lnTo>
                        <a:pt x="156" y="560"/>
                      </a:lnTo>
                      <a:lnTo>
                        <a:pt x="152" y="560"/>
                      </a:lnTo>
                      <a:lnTo>
                        <a:pt x="150" y="562"/>
                      </a:lnTo>
                      <a:lnTo>
                        <a:pt x="145" y="562"/>
                      </a:lnTo>
                      <a:lnTo>
                        <a:pt x="139" y="564"/>
                      </a:lnTo>
                      <a:lnTo>
                        <a:pt x="131" y="564"/>
                      </a:lnTo>
                      <a:lnTo>
                        <a:pt x="124" y="566"/>
                      </a:lnTo>
                      <a:lnTo>
                        <a:pt x="116" y="566"/>
                      </a:lnTo>
                      <a:lnTo>
                        <a:pt x="107" y="566"/>
                      </a:lnTo>
                      <a:lnTo>
                        <a:pt x="95" y="566"/>
                      </a:lnTo>
                      <a:lnTo>
                        <a:pt x="86" y="566"/>
                      </a:lnTo>
                      <a:lnTo>
                        <a:pt x="74" y="566"/>
                      </a:lnTo>
                      <a:lnTo>
                        <a:pt x="63" y="564"/>
                      </a:lnTo>
                      <a:lnTo>
                        <a:pt x="51" y="562"/>
                      </a:lnTo>
                      <a:lnTo>
                        <a:pt x="40" y="560"/>
                      </a:lnTo>
                      <a:lnTo>
                        <a:pt x="28" y="556"/>
                      </a:lnTo>
                      <a:lnTo>
                        <a:pt x="32" y="552"/>
                      </a:lnTo>
                      <a:lnTo>
                        <a:pt x="38" y="547"/>
                      </a:lnTo>
                      <a:lnTo>
                        <a:pt x="44" y="541"/>
                      </a:lnTo>
                      <a:lnTo>
                        <a:pt x="53" y="533"/>
                      </a:lnTo>
                      <a:lnTo>
                        <a:pt x="63" y="526"/>
                      </a:lnTo>
                      <a:lnTo>
                        <a:pt x="74" y="520"/>
                      </a:lnTo>
                      <a:lnTo>
                        <a:pt x="86" y="512"/>
                      </a:lnTo>
                      <a:lnTo>
                        <a:pt x="101" y="505"/>
                      </a:lnTo>
                      <a:lnTo>
                        <a:pt x="116" y="499"/>
                      </a:lnTo>
                      <a:lnTo>
                        <a:pt x="133" y="493"/>
                      </a:lnTo>
                      <a:lnTo>
                        <a:pt x="152" y="490"/>
                      </a:lnTo>
                      <a:lnTo>
                        <a:pt x="173" y="486"/>
                      </a:lnTo>
                      <a:lnTo>
                        <a:pt x="194" y="484"/>
                      </a:lnTo>
                      <a:lnTo>
                        <a:pt x="219" y="482"/>
                      </a:lnTo>
                      <a:lnTo>
                        <a:pt x="244" y="484"/>
                      </a:lnTo>
                      <a:lnTo>
                        <a:pt x="272" y="488"/>
                      </a:lnTo>
                      <a:lnTo>
                        <a:pt x="276" y="488"/>
                      </a:lnTo>
                      <a:lnTo>
                        <a:pt x="280" y="459"/>
                      </a:lnTo>
                      <a:lnTo>
                        <a:pt x="276" y="457"/>
                      </a:lnTo>
                      <a:lnTo>
                        <a:pt x="274" y="457"/>
                      </a:lnTo>
                      <a:lnTo>
                        <a:pt x="272" y="457"/>
                      </a:lnTo>
                      <a:lnTo>
                        <a:pt x="270" y="457"/>
                      </a:lnTo>
                      <a:lnTo>
                        <a:pt x="267" y="455"/>
                      </a:lnTo>
                      <a:lnTo>
                        <a:pt x="263" y="455"/>
                      </a:lnTo>
                      <a:lnTo>
                        <a:pt x="257" y="453"/>
                      </a:lnTo>
                      <a:lnTo>
                        <a:pt x="251" y="453"/>
                      </a:lnTo>
                      <a:lnTo>
                        <a:pt x="246" y="453"/>
                      </a:lnTo>
                      <a:lnTo>
                        <a:pt x="238" y="451"/>
                      </a:lnTo>
                      <a:lnTo>
                        <a:pt x="230" y="451"/>
                      </a:lnTo>
                      <a:lnTo>
                        <a:pt x="223" y="451"/>
                      </a:lnTo>
                      <a:lnTo>
                        <a:pt x="213" y="450"/>
                      </a:lnTo>
                      <a:lnTo>
                        <a:pt x="204" y="450"/>
                      </a:lnTo>
                      <a:lnTo>
                        <a:pt x="194" y="450"/>
                      </a:lnTo>
                      <a:lnTo>
                        <a:pt x="185" y="451"/>
                      </a:lnTo>
                      <a:lnTo>
                        <a:pt x="173" y="451"/>
                      </a:lnTo>
                      <a:lnTo>
                        <a:pt x="162" y="453"/>
                      </a:lnTo>
                      <a:lnTo>
                        <a:pt x="148" y="453"/>
                      </a:lnTo>
                      <a:lnTo>
                        <a:pt x="137" y="455"/>
                      </a:lnTo>
                      <a:lnTo>
                        <a:pt x="126" y="459"/>
                      </a:lnTo>
                      <a:lnTo>
                        <a:pt x="114" y="461"/>
                      </a:lnTo>
                      <a:lnTo>
                        <a:pt x="105" y="465"/>
                      </a:lnTo>
                      <a:lnTo>
                        <a:pt x="93" y="469"/>
                      </a:lnTo>
                      <a:lnTo>
                        <a:pt x="84" y="472"/>
                      </a:lnTo>
                      <a:lnTo>
                        <a:pt x="74" y="478"/>
                      </a:lnTo>
                      <a:lnTo>
                        <a:pt x="65" y="482"/>
                      </a:lnTo>
                      <a:lnTo>
                        <a:pt x="55" y="488"/>
                      </a:lnTo>
                      <a:lnTo>
                        <a:pt x="46" y="493"/>
                      </a:lnTo>
                      <a:lnTo>
                        <a:pt x="38" y="499"/>
                      </a:lnTo>
                      <a:lnTo>
                        <a:pt x="30" y="507"/>
                      </a:lnTo>
                      <a:lnTo>
                        <a:pt x="23" y="512"/>
                      </a:lnTo>
                      <a:lnTo>
                        <a:pt x="15" y="520"/>
                      </a:lnTo>
                      <a:lnTo>
                        <a:pt x="17" y="514"/>
                      </a:lnTo>
                      <a:lnTo>
                        <a:pt x="19" y="507"/>
                      </a:lnTo>
                      <a:lnTo>
                        <a:pt x="21" y="499"/>
                      </a:lnTo>
                      <a:lnTo>
                        <a:pt x="25" y="491"/>
                      </a:lnTo>
                      <a:lnTo>
                        <a:pt x="27" y="482"/>
                      </a:lnTo>
                      <a:lnTo>
                        <a:pt x="32" y="474"/>
                      </a:lnTo>
                      <a:lnTo>
                        <a:pt x="36" y="465"/>
                      </a:lnTo>
                      <a:lnTo>
                        <a:pt x="42" y="457"/>
                      </a:lnTo>
                      <a:lnTo>
                        <a:pt x="47" y="448"/>
                      </a:lnTo>
                      <a:lnTo>
                        <a:pt x="53" y="440"/>
                      </a:lnTo>
                      <a:lnTo>
                        <a:pt x="63" y="432"/>
                      </a:lnTo>
                      <a:lnTo>
                        <a:pt x="70" y="425"/>
                      </a:lnTo>
                      <a:lnTo>
                        <a:pt x="80" y="417"/>
                      </a:lnTo>
                      <a:lnTo>
                        <a:pt x="91" y="411"/>
                      </a:lnTo>
                      <a:lnTo>
                        <a:pt x="103" y="406"/>
                      </a:lnTo>
                      <a:lnTo>
                        <a:pt x="114" y="402"/>
                      </a:lnTo>
                      <a:lnTo>
                        <a:pt x="135" y="398"/>
                      </a:lnTo>
                      <a:lnTo>
                        <a:pt x="152" y="396"/>
                      </a:lnTo>
                      <a:lnTo>
                        <a:pt x="171" y="396"/>
                      </a:lnTo>
                      <a:lnTo>
                        <a:pt x="188" y="398"/>
                      </a:lnTo>
                      <a:lnTo>
                        <a:pt x="204" y="402"/>
                      </a:lnTo>
                      <a:lnTo>
                        <a:pt x="219" y="408"/>
                      </a:lnTo>
                      <a:lnTo>
                        <a:pt x="232" y="415"/>
                      </a:lnTo>
                      <a:lnTo>
                        <a:pt x="246" y="423"/>
                      </a:lnTo>
                      <a:lnTo>
                        <a:pt x="257" y="430"/>
                      </a:lnTo>
                      <a:lnTo>
                        <a:pt x="267" y="438"/>
                      </a:lnTo>
                      <a:lnTo>
                        <a:pt x="274" y="446"/>
                      </a:lnTo>
                      <a:lnTo>
                        <a:pt x="282" y="451"/>
                      </a:lnTo>
                      <a:lnTo>
                        <a:pt x="288" y="457"/>
                      </a:lnTo>
                      <a:lnTo>
                        <a:pt x="291" y="463"/>
                      </a:lnTo>
                      <a:lnTo>
                        <a:pt x="293" y="465"/>
                      </a:lnTo>
                      <a:lnTo>
                        <a:pt x="295" y="467"/>
                      </a:lnTo>
                      <a:lnTo>
                        <a:pt x="297" y="469"/>
                      </a:lnTo>
                      <a:lnTo>
                        <a:pt x="354" y="472"/>
                      </a:lnTo>
                      <a:lnTo>
                        <a:pt x="356" y="469"/>
                      </a:lnTo>
                      <a:lnTo>
                        <a:pt x="358" y="465"/>
                      </a:lnTo>
                      <a:lnTo>
                        <a:pt x="358" y="453"/>
                      </a:lnTo>
                      <a:lnTo>
                        <a:pt x="358" y="442"/>
                      </a:lnTo>
                      <a:lnTo>
                        <a:pt x="354" y="429"/>
                      </a:lnTo>
                      <a:lnTo>
                        <a:pt x="350" y="425"/>
                      </a:lnTo>
                      <a:lnTo>
                        <a:pt x="349" y="421"/>
                      </a:lnTo>
                      <a:lnTo>
                        <a:pt x="347" y="419"/>
                      </a:lnTo>
                      <a:lnTo>
                        <a:pt x="343" y="415"/>
                      </a:lnTo>
                      <a:lnTo>
                        <a:pt x="339" y="413"/>
                      </a:lnTo>
                      <a:lnTo>
                        <a:pt x="337" y="411"/>
                      </a:lnTo>
                      <a:lnTo>
                        <a:pt x="331" y="410"/>
                      </a:lnTo>
                      <a:lnTo>
                        <a:pt x="328" y="408"/>
                      </a:lnTo>
                      <a:lnTo>
                        <a:pt x="324" y="408"/>
                      </a:lnTo>
                      <a:lnTo>
                        <a:pt x="307" y="427"/>
                      </a:lnTo>
                      <a:lnTo>
                        <a:pt x="303" y="425"/>
                      </a:lnTo>
                      <a:lnTo>
                        <a:pt x="299" y="419"/>
                      </a:lnTo>
                      <a:lnTo>
                        <a:pt x="295" y="415"/>
                      </a:lnTo>
                      <a:lnTo>
                        <a:pt x="288" y="410"/>
                      </a:lnTo>
                      <a:lnTo>
                        <a:pt x="282" y="404"/>
                      </a:lnTo>
                      <a:lnTo>
                        <a:pt x="272" y="398"/>
                      </a:lnTo>
                      <a:lnTo>
                        <a:pt x="265" y="392"/>
                      </a:lnTo>
                      <a:lnTo>
                        <a:pt x="253" y="387"/>
                      </a:lnTo>
                      <a:lnTo>
                        <a:pt x="255" y="383"/>
                      </a:lnTo>
                      <a:lnTo>
                        <a:pt x="255" y="375"/>
                      </a:lnTo>
                      <a:lnTo>
                        <a:pt x="259" y="368"/>
                      </a:lnTo>
                      <a:lnTo>
                        <a:pt x="261" y="360"/>
                      </a:lnTo>
                      <a:lnTo>
                        <a:pt x="267" y="350"/>
                      </a:lnTo>
                      <a:lnTo>
                        <a:pt x="272" y="341"/>
                      </a:lnTo>
                      <a:lnTo>
                        <a:pt x="282" y="331"/>
                      </a:lnTo>
                      <a:lnTo>
                        <a:pt x="291" y="324"/>
                      </a:lnTo>
                      <a:lnTo>
                        <a:pt x="440" y="257"/>
                      </a:lnTo>
                      <a:lnTo>
                        <a:pt x="385" y="231"/>
                      </a:lnTo>
                      <a:lnTo>
                        <a:pt x="316" y="257"/>
                      </a:lnTo>
                      <a:lnTo>
                        <a:pt x="114" y="48"/>
                      </a:lnTo>
                      <a:lnTo>
                        <a:pt x="217" y="12"/>
                      </a:lnTo>
                      <a:lnTo>
                        <a:pt x="507" y="175"/>
                      </a:lnTo>
                      <a:lnTo>
                        <a:pt x="440" y="204"/>
                      </a:lnTo>
                      <a:lnTo>
                        <a:pt x="471" y="244"/>
                      </a:lnTo>
                      <a:lnTo>
                        <a:pt x="591" y="192"/>
                      </a:lnTo>
                      <a:lnTo>
                        <a:pt x="594" y="191"/>
                      </a:lnTo>
                      <a:lnTo>
                        <a:pt x="602" y="191"/>
                      </a:lnTo>
                      <a:lnTo>
                        <a:pt x="613" y="191"/>
                      </a:lnTo>
                      <a:lnTo>
                        <a:pt x="625" y="191"/>
                      </a:lnTo>
                      <a:lnTo>
                        <a:pt x="638" y="194"/>
                      </a:lnTo>
                      <a:lnTo>
                        <a:pt x="653" y="198"/>
                      </a:lnTo>
                      <a:lnTo>
                        <a:pt x="667" y="208"/>
                      </a:lnTo>
                      <a:lnTo>
                        <a:pt x="680" y="219"/>
                      </a:lnTo>
                      <a:lnTo>
                        <a:pt x="690" y="213"/>
                      </a:lnTo>
                      <a:lnTo>
                        <a:pt x="680" y="204"/>
                      </a:lnTo>
                      <a:lnTo>
                        <a:pt x="671" y="196"/>
                      </a:lnTo>
                      <a:lnTo>
                        <a:pt x="661" y="191"/>
                      </a:lnTo>
                      <a:lnTo>
                        <a:pt x="650" y="185"/>
                      </a:lnTo>
                      <a:lnTo>
                        <a:pt x="640" y="183"/>
                      </a:lnTo>
                      <a:lnTo>
                        <a:pt x="629" y="179"/>
                      </a:lnTo>
                      <a:lnTo>
                        <a:pt x="621" y="179"/>
                      </a:lnTo>
                      <a:lnTo>
                        <a:pt x="612" y="179"/>
                      </a:lnTo>
                      <a:lnTo>
                        <a:pt x="608" y="179"/>
                      </a:lnTo>
                      <a:lnTo>
                        <a:pt x="602" y="179"/>
                      </a:lnTo>
                      <a:lnTo>
                        <a:pt x="598" y="179"/>
                      </a:lnTo>
                      <a:lnTo>
                        <a:pt x="594" y="179"/>
                      </a:lnTo>
                      <a:lnTo>
                        <a:pt x="592" y="179"/>
                      </a:lnTo>
                      <a:lnTo>
                        <a:pt x="591" y="179"/>
                      </a:lnTo>
                      <a:lnTo>
                        <a:pt x="589" y="181"/>
                      </a:lnTo>
                      <a:lnTo>
                        <a:pt x="589" y="181"/>
                      </a:lnTo>
                      <a:lnTo>
                        <a:pt x="587" y="181"/>
                      </a:lnTo>
                      <a:lnTo>
                        <a:pt x="474" y="231"/>
                      </a:lnTo>
                      <a:lnTo>
                        <a:pt x="457" y="210"/>
                      </a:lnTo>
                      <a:lnTo>
                        <a:pt x="532" y="177"/>
                      </a:lnTo>
                      <a:lnTo>
                        <a:pt x="219" y="0"/>
                      </a:lnTo>
                      <a:lnTo>
                        <a:pt x="95" y="42"/>
                      </a:lnTo>
                      <a:lnTo>
                        <a:pt x="314" y="271"/>
                      </a:lnTo>
                      <a:lnTo>
                        <a:pt x="385" y="242"/>
                      </a:lnTo>
                      <a:lnTo>
                        <a:pt x="415" y="257"/>
                      </a:lnTo>
                      <a:lnTo>
                        <a:pt x="288" y="314"/>
                      </a:lnTo>
                      <a:lnTo>
                        <a:pt x="288" y="314"/>
                      </a:lnTo>
                      <a:lnTo>
                        <a:pt x="288" y="314"/>
                      </a:lnTo>
                      <a:lnTo>
                        <a:pt x="272" y="326"/>
                      </a:lnTo>
                      <a:lnTo>
                        <a:pt x="261" y="337"/>
                      </a:lnTo>
                      <a:lnTo>
                        <a:pt x="253" y="350"/>
                      </a:lnTo>
                      <a:lnTo>
                        <a:pt x="248" y="362"/>
                      </a:lnTo>
                      <a:lnTo>
                        <a:pt x="246" y="373"/>
                      </a:lnTo>
                      <a:lnTo>
                        <a:pt x="244" y="383"/>
                      </a:lnTo>
                      <a:lnTo>
                        <a:pt x="244" y="389"/>
                      </a:lnTo>
                      <a:lnTo>
                        <a:pt x="244" y="390"/>
                      </a:lnTo>
                      <a:lnTo>
                        <a:pt x="244" y="394"/>
                      </a:lnTo>
                      <a:lnTo>
                        <a:pt x="246" y="396"/>
                      </a:lnTo>
                      <a:lnTo>
                        <a:pt x="259" y="404"/>
                      </a:lnTo>
                      <a:lnTo>
                        <a:pt x="270" y="411"/>
                      </a:lnTo>
                      <a:lnTo>
                        <a:pt x="280" y="417"/>
                      </a:lnTo>
                      <a:lnTo>
                        <a:pt x="288" y="425"/>
                      </a:lnTo>
                      <a:lnTo>
                        <a:pt x="295" y="430"/>
                      </a:lnTo>
                      <a:lnTo>
                        <a:pt x="299" y="434"/>
                      </a:lnTo>
                      <a:lnTo>
                        <a:pt x="301" y="438"/>
                      </a:lnTo>
                      <a:lnTo>
                        <a:pt x="301" y="440"/>
                      </a:lnTo>
                      <a:lnTo>
                        <a:pt x="305" y="446"/>
                      </a:lnTo>
                      <a:lnTo>
                        <a:pt x="328" y="419"/>
                      </a:lnTo>
                      <a:lnTo>
                        <a:pt x="333" y="423"/>
                      </a:lnTo>
                      <a:lnTo>
                        <a:pt x="337" y="425"/>
                      </a:lnTo>
                      <a:lnTo>
                        <a:pt x="341" y="429"/>
                      </a:lnTo>
                      <a:lnTo>
                        <a:pt x="345" y="432"/>
                      </a:lnTo>
                      <a:lnTo>
                        <a:pt x="347" y="440"/>
                      </a:lnTo>
                      <a:lnTo>
                        <a:pt x="349" y="448"/>
                      </a:lnTo>
                      <a:lnTo>
                        <a:pt x="347" y="455"/>
                      </a:lnTo>
                      <a:lnTo>
                        <a:pt x="347" y="461"/>
                      </a:lnTo>
                      <a:lnTo>
                        <a:pt x="303" y="459"/>
                      </a:lnTo>
                      <a:lnTo>
                        <a:pt x="301" y="455"/>
                      </a:lnTo>
                      <a:lnTo>
                        <a:pt x="295" y="451"/>
                      </a:lnTo>
                      <a:lnTo>
                        <a:pt x="291" y="446"/>
                      </a:lnTo>
                      <a:lnTo>
                        <a:pt x="286" y="440"/>
                      </a:lnTo>
                      <a:lnTo>
                        <a:pt x="278" y="432"/>
                      </a:lnTo>
                      <a:lnTo>
                        <a:pt x="270" y="427"/>
                      </a:lnTo>
                      <a:lnTo>
                        <a:pt x="261" y="419"/>
                      </a:lnTo>
                      <a:lnTo>
                        <a:pt x="251" y="413"/>
                      </a:lnTo>
                      <a:lnTo>
                        <a:pt x="246" y="410"/>
                      </a:lnTo>
                      <a:lnTo>
                        <a:pt x="240" y="406"/>
                      </a:lnTo>
                      <a:lnTo>
                        <a:pt x="232" y="402"/>
                      </a:lnTo>
                      <a:lnTo>
                        <a:pt x="225" y="398"/>
                      </a:lnTo>
                      <a:lnTo>
                        <a:pt x="217" y="396"/>
                      </a:lnTo>
                      <a:lnTo>
                        <a:pt x="209" y="392"/>
                      </a:lnTo>
                      <a:lnTo>
                        <a:pt x="202" y="390"/>
                      </a:lnTo>
                      <a:lnTo>
                        <a:pt x="192" y="389"/>
                      </a:lnTo>
                      <a:lnTo>
                        <a:pt x="183" y="387"/>
                      </a:lnTo>
                      <a:lnTo>
                        <a:pt x="173" y="385"/>
                      </a:lnTo>
                      <a:lnTo>
                        <a:pt x="164" y="385"/>
                      </a:lnTo>
                      <a:lnTo>
                        <a:pt x="154" y="383"/>
                      </a:lnTo>
                      <a:lnTo>
                        <a:pt x="145" y="385"/>
                      </a:lnTo>
                      <a:lnTo>
                        <a:pt x="133" y="387"/>
                      </a:lnTo>
                      <a:lnTo>
                        <a:pt x="122" y="389"/>
                      </a:lnTo>
                      <a:lnTo>
                        <a:pt x="110" y="390"/>
                      </a:lnTo>
                      <a:lnTo>
                        <a:pt x="103" y="392"/>
                      </a:lnTo>
                      <a:lnTo>
                        <a:pt x="95" y="396"/>
                      </a:lnTo>
                      <a:lnTo>
                        <a:pt x="89" y="400"/>
                      </a:lnTo>
                      <a:lnTo>
                        <a:pt x="82" y="404"/>
                      </a:lnTo>
                      <a:lnTo>
                        <a:pt x="74" y="408"/>
                      </a:lnTo>
                      <a:lnTo>
                        <a:pt x="68" y="411"/>
                      </a:lnTo>
                      <a:lnTo>
                        <a:pt x="63" y="417"/>
                      </a:lnTo>
                      <a:lnTo>
                        <a:pt x="57" y="421"/>
                      </a:lnTo>
                      <a:lnTo>
                        <a:pt x="51" y="427"/>
                      </a:lnTo>
                      <a:lnTo>
                        <a:pt x="46" y="432"/>
                      </a:lnTo>
                      <a:lnTo>
                        <a:pt x="40" y="440"/>
                      </a:lnTo>
                      <a:lnTo>
                        <a:pt x="34" y="446"/>
                      </a:lnTo>
                      <a:lnTo>
                        <a:pt x="30" y="453"/>
                      </a:lnTo>
                      <a:lnTo>
                        <a:pt x="25" y="461"/>
                      </a:lnTo>
                      <a:lnTo>
                        <a:pt x="21" y="469"/>
                      </a:lnTo>
                      <a:lnTo>
                        <a:pt x="17" y="476"/>
                      </a:lnTo>
                      <a:lnTo>
                        <a:pt x="9" y="501"/>
                      </a:lnTo>
                      <a:lnTo>
                        <a:pt x="4" y="520"/>
                      </a:lnTo>
                      <a:lnTo>
                        <a:pt x="2" y="533"/>
                      </a:lnTo>
                      <a:lnTo>
                        <a:pt x="2" y="539"/>
                      </a:lnTo>
                      <a:lnTo>
                        <a:pt x="0" y="558"/>
                      </a:lnTo>
                      <a:lnTo>
                        <a:pt x="11" y="543"/>
                      </a:lnTo>
                      <a:lnTo>
                        <a:pt x="27" y="524"/>
                      </a:lnTo>
                      <a:lnTo>
                        <a:pt x="44" y="510"/>
                      </a:lnTo>
                      <a:lnTo>
                        <a:pt x="61" y="497"/>
                      </a:lnTo>
                      <a:lnTo>
                        <a:pt x="80" y="486"/>
                      </a:lnTo>
                      <a:lnTo>
                        <a:pt x="99" y="478"/>
                      </a:lnTo>
                      <a:lnTo>
                        <a:pt x="120" y="472"/>
                      </a:lnTo>
                      <a:lnTo>
                        <a:pt x="139" y="467"/>
                      </a:lnTo>
                      <a:lnTo>
                        <a:pt x="158" y="463"/>
                      </a:lnTo>
                      <a:lnTo>
                        <a:pt x="177" y="461"/>
                      </a:lnTo>
                      <a:lnTo>
                        <a:pt x="194" y="461"/>
                      </a:lnTo>
                      <a:lnTo>
                        <a:pt x="211" y="461"/>
                      </a:lnTo>
                      <a:lnTo>
                        <a:pt x="227" y="461"/>
                      </a:lnTo>
                      <a:lnTo>
                        <a:pt x="240" y="463"/>
                      </a:lnTo>
                      <a:lnTo>
                        <a:pt x="251" y="465"/>
                      </a:lnTo>
                      <a:lnTo>
                        <a:pt x="261" y="467"/>
                      </a:lnTo>
                      <a:lnTo>
                        <a:pt x="269" y="467"/>
                      </a:lnTo>
                      <a:lnTo>
                        <a:pt x="267" y="474"/>
                      </a:lnTo>
                      <a:lnTo>
                        <a:pt x="251" y="474"/>
                      </a:lnTo>
                      <a:lnTo>
                        <a:pt x="234" y="472"/>
                      </a:lnTo>
                      <a:lnTo>
                        <a:pt x="219" y="472"/>
                      </a:lnTo>
                      <a:lnTo>
                        <a:pt x="204" y="472"/>
                      </a:lnTo>
                      <a:lnTo>
                        <a:pt x="188" y="472"/>
                      </a:lnTo>
                      <a:lnTo>
                        <a:pt x="175" y="474"/>
                      </a:lnTo>
                      <a:lnTo>
                        <a:pt x="164" y="476"/>
                      </a:lnTo>
                      <a:lnTo>
                        <a:pt x="150" y="478"/>
                      </a:lnTo>
                      <a:lnTo>
                        <a:pt x="139" y="482"/>
                      </a:lnTo>
                      <a:lnTo>
                        <a:pt x="128" y="484"/>
                      </a:lnTo>
                      <a:lnTo>
                        <a:pt x="118" y="488"/>
                      </a:lnTo>
                      <a:lnTo>
                        <a:pt x="108" y="491"/>
                      </a:lnTo>
                      <a:lnTo>
                        <a:pt x="99" y="495"/>
                      </a:lnTo>
                      <a:lnTo>
                        <a:pt x="89" y="499"/>
                      </a:lnTo>
                      <a:lnTo>
                        <a:pt x="82" y="503"/>
                      </a:lnTo>
                      <a:lnTo>
                        <a:pt x="74" y="507"/>
                      </a:lnTo>
                      <a:lnTo>
                        <a:pt x="61" y="514"/>
                      </a:lnTo>
                      <a:lnTo>
                        <a:pt x="47" y="524"/>
                      </a:lnTo>
                      <a:lnTo>
                        <a:pt x="38" y="531"/>
                      </a:lnTo>
                      <a:lnTo>
                        <a:pt x="30" y="539"/>
                      </a:lnTo>
                      <a:lnTo>
                        <a:pt x="23" y="545"/>
                      </a:lnTo>
                      <a:lnTo>
                        <a:pt x="19" y="550"/>
                      </a:lnTo>
                      <a:lnTo>
                        <a:pt x="15" y="554"/>
                      </a:lnTo>
                      <a:lnTo>
                        <a:pt x="15" y="556"/>
                      </a:lnTo>
                      <a:lnTo>
                        <a:pt x="11" y="562"/>
                      </a:lnTo>
                      <a:lnTo>
                        <a:pt x="17" y="564"/>
                      </a:lnTo>
                      <a:lnTo>
                        <a:pt x="28" y="568"/>
                      </a:lnTo>
                      <a:lnTo>
                        <a:pt x="38" y="571"/>
                      </a:lnTo>
                      <a:lnTo>
                        <a:pt x="49" y="573"/>
                      </a:lnTo>
                      <a:lnTo>
                        <a:pt x="61" y="575"/>
                      </a:lnTo>
                      <a:lnTo>
                        <a:pt x="70" y="577"/>
                      </a:lnTo>
                      <a:lnTo>
                        <a:pt x="82" y="577"/>
                      </a:lnTo>
                      <a:lnTo>
                        <a:pt x="91" y="577"/>
                      </a:lnTo>
                      <a:lnTo>
                        <a:pt x="101" y="577"/>
                      </a:lnTo>
                      <a:lnTo>
                        <a:pt x="110" y="577"/>
                      </a:lnTo>
                      <a:lnTo>
                        <a:pt x="118" y="577"/>
                      </a:lnTo>
                      <a:lnTo>
                        <a:pt x="126" y="575"/>
                      </a:lnTo>
                      <a:lnTo>
                        <a:pt x="133" y="575"/>
                      </a:lnTo>
                      <a:lnTo>
                        <a:pt x="139" y="573"/>
                      </a:lnTo>
                      <a:lnTo>
                        <a:pt x="145" y="573"/>
                      </a:lnTo>
                      <a:lnTo>
                        <a:pt x="150" y="573"/>
                      </a:lnTo>
                      <a:lnTo>
                        <a:pt x="154" y="571"/>
                      </a:lnTo>
                      <a:lnTo>
                        <a:pt x="188" y="667"/>
                      </a:lnTo>
                      <a:lnTo>
                        <a:pt x="183" y="678"/>
                      </a:lnTo>
                      <a:lnTo>
                        <a:pt x="183" y="686"/>
                      </a:lnTo>
                      <a:lnTo>
                        <a:pt x="185" y="691"/>
                      </a:lnTo>
                      <a:lnTo>
                        <a:pt x="187" y="697"/>
                      </a:lnTo>
                      <a:lnTo>
                        <a:pt x="188" y="699"/>
                      </a:lnTo>
                      <a:lnTo>
                        <a:pt x="194" y="703"/>
                      </a:lnTo>
                      <a:lnTo>
                        <a:pt x="198" y="705"/>
                      </a:lnTo>
                      <a:lnTo>
                        <a:pt x="202" y="707"/>
                      </a:lnTo>
                      <a:lnTo>
                        <a:pt x="206" y="709"/>
                      </a:lnTo>
                      <a:lnTo>
                        <a:pt x="211" y="709"/>
                      </a:lnTo>
                      <a:lnTo>
                        <a:pt x="215" y="709"/>
                      </a:lnTo>
                      <a:lnTo>
                        <a:pt x="219" y="707"/>
                      </a:lnTo>
                      <a:lnTo>
                        <a:pt x="223" y="707"/>
                      </a:lnTo>
                      <a:lnTo>
                        <a:pt x="225" y="705"/>
                      </a:lnTo>
                      <a:lnTo>
                        <a:pt x="227" y="703"/>
                      </a:lnTo>
                      <a:lnTo>
                        <a:pt x="230" y="701"/>
                      </a:lnTo>
                      <a:lnTo>
                        <a:pt x="232" y="699"/>
                      </a:lnTo>
                      <a:lnTo>
                        <a:pt x="234" y="697"/>
                      </a:lnTo>
                      <a:lnTo>
                        <a:pt x="236" y="695"/>
                      </a:lnTo>
                      <a:lnTo>
                        <a:pt x="238" y="691"/>
                      </a:lnTo>
                      <a:lnTo>
                        <a:pt x="240" y="686"/>
                      </a:lnTo>
                      <a:lnTo>
                        <a:pt x="242" y="682"/>
                      </a:lnTo>
                      <a:lnTo>
                        <a:pt x="242" y="676"/>
                      </a:lnTo>
                      <a:lnTo>
                        <a:pt x="240" y="672"/>
                      </a:lnTo>
                      <a:lnTo>
                        <a:pt x="238" y="669"/>
                      </a:lnTo>
                      <a:lnTo>
                        <a:pt x="236" y="665"/>
                      </a:lnTo>
                      <a:lnTo>
                        <a:pt x="232" y="661"/>
                      </a:lnTo>
                      <a:lnTo>
                        <a:pt x="230" y="659"/>
                      </a:lnTo>
                      <a:lnTo>
                        <a:pt x="227" y="657"/>
                      </a:lnTo>
                      <a:lnTo>
                        <a:pt x="223" y="655"/>
                      </a:lnTo>
                      <a:lnTo>
                        <a:pt x="221" y="655"/>
                      </a:lnTo>
                      <a:lnTo>
                        <a:pt x="217" y="653"/>
                      </a:lnTo>
                      <a:lnTo>
                        <a:pt x="202" y="560"/>
                      </a:lnTo>
                      <a:lnTo>
                        <a:pt x="208" y="558"/>
                      </a:lnTo>
                      <a:lnTo>
                        <a:pt x="215" y="556"/>
                      </a:lnTo>
                      <a:lnTo>
                        <a:pt x="221" y="552"/>
                      </a:lnTo>
                      <a:lnTo>
                        <a:pt x="229" y="550"/>
                      </a:lnTo>
                      <a:lnTo>
                        <a:pt x="236" y="547"/>
                      </a:lnTo>
                      <a:lnTo>
                        <a:pt x="242" y="543"/>
                      </a:lnTo>
                      <a:lnTo>
                        <a:pt x="249" y="539"/>
                      </a:lnTo>
                      <a:lnTo>
                        <a:pt x="257" y="535"/>
                      </a:lnTo>
                      <a:lnTo>
                        <a:pt x="263" y="531"/>
                      </a:lnTo>
                      <a:lnTo>
                        <a:pt x="270" y="528"/>
                      </a:lnTo>
                      <a:lnTo>
                        <a:pt x="276" y="524"/>
                      </a:lnTo>
                      <a:lnTo>
                        <a:pt x="282" y="520"/>
                      </a:lnTo>
                      <a:lnTo>
                        <a:pt x="288" y="516"/>
                      </a:lnTo>
                      <a:lnTo>
                        <a:pt x="291" y="514"/>
                      </a:lnTo>
                      <a:lnTo>
                        <a:pt x="295" y="512"/>
                      </a:lnTo>
                      <a:lnTo>
                        <a:pt x="297" y="510"/>
                      </a:lnTo>
                      <a:lnTo>
                        <a:pt x="307" y="516"/>
                      </a:lnTo>
                      <a:lnTo>
                        <a:pt x="316" y="524"/>
                      </a:lnTo>
                      <a:lnTo>
                        <a:pt x="328" y="528"/>
                      </a:lnTo>
                      <a:lnTo>
                        <a:pt x="337" y="531"/>
                      </a:lnTo>
                      <a:lnTo>
                        <a:pt x="347" y="535"/>
                      </a:lnTo>
                      <a:lnTo>
                        <a:pt x="356" y="537"/>
                      </a:lnTo>
                      <a:lnTo>
                        <a:pt x="366" y="539"/>
                      </a:lnTo>
                      <a:lnTo>
                        <a:pt x="373" y="539"/>
                      </a:lnTo>
                      <a:lnTo>
                        <a:pt x="383" y="541"/>
                      </a:lnTo>
                      <a:lnTo>
                        <a:pt x="390" y="541"/>
                      </a:lnTo>
                      <a:lnTo>
                        <a:pt x="396" y="539"/>
                      </a:lnTo>
                      <a:lnTo>
                        <a:pt x="402" y="539"/>
                      </a:lnTo>
                      <a:lnTo>
                        <a:pt x="408" y="539"/>
                      </a:lnTo>
                      <a:lnTo>
                        <a:pt x="411" y="539"/>
                      </a:lnTo>
                      <a:lnTo>
                        <a:pt x="413" y="537"/>
                      </a:lnTo>
                      <a:lnTo>
                        <a:pt x="415" y="537"/>
                      </a:lnTo>
                      <a:lnTo>
                        <a:pt x="417" y="537"/>
                      </a:lnTo>
                      <a:lnTo>
                        <a:pt x="419" y="533"/>
                      </a:lnTo>
                      <a:lnTo>
                        <a:pt x="425" y="510"/>
                      </a:lnTo>
                      <a:lnTo>
                        <a:pt x="429" y="488"/>
                      </a:lnTo>
                      <a:lnTo>
                        <a:pt x="431" y="465"/>
                      </a:lnTo>
                      <a:lnTo>
                        <a:pt x="431" y="446"/>
                      </a:lnTo>
                      <a:lnTo>
                        <a:pt x="429" y="427"/>
                      </a:lnTo>
                      <a:lnTo>
                        <a:pt x="423" y="410"/>
                      </a:lnTo>
                      <a:lnTo>
                        <a:pt x="417" y="394"/>
                      </a:lnTo>
                      <a:lnTo>
                        <a:pt x="408" y="379"/>
                      </a:lnTo>
                      <a:lnTo>
                        <a:pt x="398" y="370"/>
                      </a:lnTo>
                      <a:lnTo>
                        <a:pt x="387" y="360"/>
                      </a:lnTo>
                      <a:lnTo>
                        <a:pt x="375" y="352"/>
                      </a:lnTo>
                      <a:lnTo>
                        <a:pt x="364" y="347"/>
                      </a:lnTo>
                      <a:lnTo>
                        <a:pt x="352" y="341"/>
                      </a:lnTo>
                      <a:lnTo>
                        <a:pt x="343" y="337"/>
                      </a:lnTo>
                      <a:lnTo>
                        <a:pt x="333" y="335"/>
                      </a:lnTo>
                      <a:lnTo>
                        <a:pt x="324" y="333"/>
                      </a:lnTo>
                      <a:lnTo>
                        <a:pt x="335" y="328"/>
                      </a:lnTo>
                      <a:lnTo>
                        <a:pt x="345" y="328"/>
                      </a:lnTo>
                      <a:lnTo>
                        <a:pt x="350" y="331"/>
                      </a:lnTo>
                      <a:lnTo>
                        <a:pt x="358" y="333"/>
                      </a:lnTo>
                      <a:lnTo>
                        <a:pt x="366" y="335"/>
                      </a:lnTo>
                      <a:lnTo>
                        <a:pt x="373" y="339"/>
                      </a:lnTo>
                      <a:lnTo>
                        <a:pt x="379" y="341"/>
                      </a:lnTo>
                      <a:lnTo>
                        <a:pt x="387" y="345"/>
                      </a:lnTo>
                      <a:lnTo>
                        <a:pt x="392" y="349"/>
                      </a:lnTo>
                      <a:lnTo>
                        <a:pt x="398" y="352"/>
                      </a:lnTo>
                      <a:lnTo>
                        <a:pt x="402" y="356"/>
                      </a:lnTo>
                      <a:lnTo>
                        <a:pt x="408" y="362"/>
                      </a:lnTo>
                      <a:lnTo>
                        <a:pt x="413" y="366"/>
                      </a:lnTo>
                      <a:lnTo>
                        <a:pt x="417" y="371"/>
                      </a:lnTo>
                      <a:lnTo>
                        <a:pt x="421" y="377"/>
                      </a:lnTo>
                      <a:lnTo>
                        <a:pt x="425" y="381"/>
                      </a:lnTo>
                      <a:lnTo>
                        <a:pt x="429" y="387"/>
                      </a:lnTo>
                      <a:lnTo>
                        <a:pt x="438" y="410"/>
                      </a:lnTo>
                      <a:lnTo>
                        <a:pt x="444" y="432"/>
                      </a:lnTo>
                      <a:lnTo>
                        <a:pt x="448" y="453"/>
                      </a:lnTo>
                      <a:lnTo>
                        <a:pt x="446" y="474"/>
                      </a:lnTo>
                      <a:lnTo>
                        <a:pt x="444" y="493"/>
                      </a:lnTo>
                      <a:lnTo>
                        <a:pt x="442" y="507"/>
                      </a:lnTo>
                      <a:lnTo>
                        <a:pt x="440" y="516"/>
                      </a:lnTo>
                      <a:lnTo>
                        <a:pt x="438" y="520"/>
                      </a:lnTo>
                      <a:lnTo>
                        <a:pt x="434" y="533"/>
                      </a:lnTo>
                      <a:lnTo>
                        <a:pt x="589" y="446"/>
                      </a:lnTo>
                      <a:lnTo>
                        <a:pt x="613" y="476"/>
                      </a:lnTo>
                      <a:lnTo>
                        <a:pt x="572" y="499"/>
                      </a:lnTo>
                      <a:lnTo>
                        <a:pt x="884" y="834"/>
                      </a:lnTo>
                      <a:lnTo>
                        <a:pt x="1143" y="655"/>
                      </a:lnTo>
                      <a:lnTo>
                        <a:pt x="714" y="419"/>
                      </a:lnTo>
                      <a:close/>
                    </a:path>
                  </a:pathLst>
                </a:custGeom>
                <a:solidFill>
                  <a:srgbClr val="000000"/>
                </a:solidFill>
                <a:ln w="9525">
                  <a:noFill/>
                  <a:round/>
                  <a:headEnd/>
                  <a:tailEnd/>
                </a:ln>
              </p:spPr>
              <p:txBody>
                <a:bodyPr/>
                <a:lstStyle/>
                <a:p>
                  <a:endParaRPr lang="de-DE"/>
                </a:p>
              </p:txBody>
            </p:sp>
            <p:sp>
              <p:nvSpPr>
                <p:cNvPr id="16858" name="Freeform 474"/>
                <p:cNvSpPr>
                  <a:spLocks/>
                </p:cNvSpPr>
                <p:nvPr/>
              </p:nvSpPr>
              <p:spPr bwMode="auto">
                <a:xfrm>
                  <a:off x="1488" y="605"/>
                  <a:ext cx="426" cy="351"/>
                </a:xfrm>
                <a:custGeom>
                  <a:avLst/>
                  <a:gdLst/>
                  <a:ahLst/>
                  <a:cxnLst>
                    <a:cxn ang="0">
                      <a:pos x="476" y="313"/>
                    </a:cxn>
                    <a:cxn ang="0">
                      <a:pos x="470" y="269"/>
                    </a:cxn>
                    <a:cxn ang="0">
                      <a:pos x="434" y="217"/>
                    </a:cxn>
                    <a:cxn ang="0">
                      <a:pos x="407" y="208"/>
                    </a:cxn>
                    <a:cxn ang="0">
                      <a:pos x="316" y="242"/>
                    </a:cxn>
                    <a:cxn ang="0">
                      <a:pos x="306" y="225"/>
                    </a:cxn>
                    <a:cxn ang="0">
                      <a:pos x="291" y="206"/>
                    </a:cxn>
                    <a:cxn ang="0">
                      <a:pos x="270" y="187"/>
                    </a:cxn>
                    <a:cxn ang="0">
                      <a:pos x="245" y="172"/>
                    </a:cxn>
                    <a:cxn ang="0">
                      <a:pos x="223" y="164"/>
                    </a:cxn>
                    <a:cxn ang="0">
                      <a:pos x="135" y="143"/>
                    </a:cxn>
                    <a:cxn ang="0">
                      <a:pos x="211" y="99"/>
                    </a:cxn>
                    <a:cxn ang="0">
                      <a:pos x="144" y="58"/>
                    </a:cxn>
                    <a:cxn ang="0">
                      <a:pos x="99" y="37"/>
                    </a:cxn>
                    <a:cxn ang="0">
                      <a:pos x="51" y="2"/>
                    </a:cxn>
                    <a:cxn ang="0">
                      <a:pos x="0" y="18"/>
                    </a:cxn>
                    <a:cxn ang="0">
                      <a:pos x="83" y="31"/>
                    </a:cxn>
                    <a:cxn ang="0">
                      <a:pos x="26" y="65"/>
                    </a:cxn>
                    <a:cxn ang="0">
                      <a:pos x="72" y="101"/>
                    </a:cxn>
                    <a:cxn ang="0">
                      <a:pos x="123" y="137"/>
                    </a:cxn>
                    <a:cxn ang="0">
                      <a:pos x="165" y="193"/>
                    </a:cxn>
                    <a:cxn ang="0">
                      <a:pos x="223" y="176"/>
                    </a:cxn>
                    <a:cxn ang="0">
                      <a:pos x="280" y="210"/>
                    </a:cxn>
                    <a:cxn ang="0">
                      <a:pos x="308" y="248"/>
                    </a:cxn>
                    <a:cxn ang="0">
                      <a:pos x="316" y="265"/>
                    </a:cxn>
                    <a:cxn ang="0">
                      <a:pos x="320" y="261"/>
                    </a:cxn>
                    <a:cxn ang="0">
                      <a:pos x="428" y="227"/>
                    </a:cxn>
                    <a:cxn ang="0">
                      <a:pos x="459" y="267"/>
                    </a:cxn>
                    <a:cxn ang="0">
                      <a:pos x="465" y="305"/>
                    </a:cxn>
                    <a:cxn ang="0">
                      <a:pos x="419" y="341"/>
                    </a:cxn>
                    <a:cxn ang="0">
                      <a:pos x="425" y="370"/>
                    </a:cxn>
                    <a:cxn ang="0">
                      <a:pos x="421" y="385"/>
                    </a:cxn>
                    <a:cxn ang="0">
                      <a:pos x="423" y="387"/>
                    </a:cxn>
                    <a:cxn ang="0">
                      <a:pos x="474" y="463"/>
                    </a:cxn>
                    <a:cxn ang="0">
                      <a:pos x="497" y="499"/>
                    </a:cxn>
                    <a:cxn ang="0">
                      <a:pos x="585" y="461"/>
                    </a:cxn>
                    <a:cxn ang="0">
                      <a:pos x="541" y="539"/>
                    </a:cxn>
                    <a:cxn ang="0">
                      <a:pos x="627" y="625"/>
                    </a:cxn>
                    <a:cxn ang="0">
                      <a:pos x="829" y="610"/>
                    </a:cxn>
                    <a:cxn ang="0">
                      <a:pos x="844" y="614"/>
                    </a:cxn>
                    <a:cxn ang="0">
                      <a:pos x="733" y="551"/>
                    </a:cxn>
                    <a:cxn ang="0">
                      <a:pos x="627" y="610"/>
                    </a:cxn>
                    <a:cxn ang="0">
                      <a:pos x="659" y="496"/>
                    </a:cxn>
                    <a:cxn ang="0">
                      <a:pos x="585" y="450"/>
                    </a:cxn>
                    <a:cxn ang="0">
                      <a:pos x="486" y="471"/>
                    </a:cxn>
                    <a:cxn ang="0">
                      <a:pos x="510" y="450"/>
                    </a:cxn>
                    <a:cxn ang="0">
                      <a:pos x="434" y="366"/>
                    </a:cxn>
                    <a:cxn ang="0">
                      <a:pos x="472" y="320"/>
                    </a:cxn>
                  </a:cxnLst>
                  <a:rect l="0" t="0" r="r" b="b"/>
                  <a:pathLst>
                    <a:path w="851" h="703">
                      <a:moveTo>
                        <a:pt x="474" y="320"/>
                      </a:moveTo>
                      <a:lnTo>
                        <a:pt x="476" y="316"/>
                      </a:lnTo>
                      <a:lnTo>
                        <a:pt x="476" y="313"/>
                      </a:lnTo>
                      <a:lnTo>
                        <a:pt x="476" y="301"/>
                      </a:lnTo>
                      <a:lnTo>
                        <a:pt x="474" y="286"/>
                      </a:lnTo>
                      <a:lnTo>
                        <a:pt x="470" y="269"/>
                      </a:lnTo>
                      <a:lnTo>
                        <a:pt x="463" y="250"/>
                      </a:lnTo>
                      <a:lnTo>
                        <a:pt x="451" y="233"/>
                      </a:lnTo>
                      <a:lnTo>
                        <a:pt x="434" y="217"/>
                      </a:lnTo>
                      <a:lnTo>
                        <a:pt x="411" y="208"/>
                      </a:lnTo>
                      <a:lnTo>
                        <a:pt x="409" y="206"/>
                      </a:lnTo>
                      <a:lnTo>
                        <a:pt x="407" y="208"/>
                      </a:lnTo>
                      <a:lnTo>
                        <a:pt x="320" y="250"/>
                      </a:lnTo>
                      <a:lnTo>
                        <a:pt x="320" y="246"/>
                      </a:lnTo>
                      <a:lnTo>
                        <a:pt x="316" y="242"/>
                      </a:lnTo>
                      <a:lnTo>
                        <a:pt x="314" y="237"/>
                      </a:lnTo>
                      <a:lnTo>
                        <a:pt x="310" y="231"/>
                      </a:lnTo>
                      <a:lnTo>
                        <a:pt x="306" y="225"/>
                      </a:lnTo>
                      <a:lnTo>
                        <a:pt x="303" y="219"/>
                      </a:lnTo>
                      <a:lnTo>
                        <a:pt x="297" y="214"/>
                      </a:lnTo>
                      <a:lnTo>
                        <a:pt x="291" y="206"/>
                      </a:lnTo>
                      <a:lnTo>
                        <a:pt x="285" y="200"/>
                      </a:lnTo>
                      <a:lnTo>
                        <a:pt x="278" y="195"/>
                      </a:lnTo>
                      <a:lnTo>
                        <a:pt x="270" y="187"/>
                      </a:lnTo>
                      <a:lnTo>
                        <a:pt x="263" y="181"/>
                      </a:lnTo>
                      <a:lnTo>
                        <a:pt x="255" y="177"/>
                      </a:lnTo>
                      <a:lnTo>
                        <a:pt x="245" y="172"/>
                      </a:lnTo>
                      <a:lnTo>
                        <a:pt x="236" y="168"/>
                      </a:lnTo>
                      <a:lnTo>
                        <a:pt x="224" y="164"/>
                      </a:lnTo>
                      <a:lnTo>
                        <a:pt x="223" y="164"/>
                      </a:lnTo>
                      <a:lnTo>
                        <a:pt x="221" y="164"/>
                      </a:lnTo>
                      <a:lnTo>
                        <a:pt x="171" y="183"/>
                      </a:lnTo>
                      <a:lnTo>
                        <a:pt x="135" y="143"/>
                      </a:lnTo>
                      <a:lnTo>
                        <a:pt x="211" y="111"/>
                      </a:lnTo>
                      <a:lnTo>
                        <a:pt x="221" y="105"/>
                      </a:lnTo>
                      <a:lnTo>
                        <a:pt x="211" y="99"/>
                      </a:lnTo>
                      <a:lnTo>
                        <a:pt x="150" y="58"/>
                      </a:lnTo>
                      <a:lnTo>
                        <a:pt x="146" y="56"/>
                      </a:lnTo>
                      <a:lnTo>
                        <a:pt x="144" y="58"/>
                      </a:lnTo>
                      <a:lnTo>
                        <a:pt x="72" y="90"/>
                      </a:lnTo>
                      <a:lnTo>
                        <a:pt x="40" y="63"/>
                      </a:lnTo>
                      <a:lnTo>
                        <a:pt x="99" y="37"/>
                      </a:lnTo>
                      <a:lnTo>
                        <a:pt x="108" y="33"/>
                      </a:lnTo>
                      <a:lnTo>
                        <a:pt x="99" y="27"/>
                      </a:lnTo>
                      <a:lnTo>
                        <a:pt x="51" y="2"/>
                      </a:lnTo>
                      <a:lnTo>
                        <a:pt x="49" y="0"/>
                      </a:lnTo>
                      <a:lnTo>
                        <a:pt x="45" y="0"/>
                      </a:lnTo>
                      <a:lnTo>
                        <a:pt x="0" y="18"/>
                      </a:lnTo>
                      <a:lnTo>
                        <a:pt x="2" y="29"/>
                      </a:lnTo>
                      <a:lnTo>
                        <a:pt x="47" y="12"/>
                      </a:lnTo>
                      <a:lnTo>
                        <a:pt x="83" y="31"/>
                      </a:lnTo>
                      <a:lnTo>
                        <a:pt x="28" y="56"/>
                      </a:lnTo>
                      <a:lnTo>
                        <a:pt x="21" y="61"/>
                      </a:lnTo>
                      <a:lnTo>
                        <a:pt x="26" y="65"/>
                      </a:lnTo>
                      <a:lnTo>
                        <a:pt x="66" y="99"/>
                      </a:lnTo>
                      <a:lnTo>
                        <a:pt x="70" y="103"/>
                      </a:lnTo>
                      <a:lnTo>
                        <a:pt x="72" y="101"/>
                      </a:lnTo>
                      <a:lnTo>
                        <a:pt x="146" y="69"/>
                      </a:lnTo>
                      <a:lnTo>
                        <a:pt x="198" y="103"/>
                      </a:lnTo>
                      <a:lnTo>
                        <a:pt x="123" y="137"/>
                      </a:lnTo>
                      <a:lnTo>
                        <a:pt x="116" y="139"/>
                      </a:lnTo>
                      <a:lnTo>
                        <a:pt x="122" y="145"/>
                      </a:lnTo>
                      <a:lnTo>
                        <a:pt x="165" y="193"/>
                      </a:lnTo>
                      <a:lnTo>
                        <a:pt x="167" y="195"/>
                      </a:lnTo>
                      <a:lnTo>
                        <a:pt x="171" y="195"/>
                      </a:lnTo>
                      <a:lnTo>
                        <a:pt x="223" y="176"/>
                      </a:lnTo>
                      <a:lnTo>
                        <a:pt x="244" y="183"/>
                      </a:lnTo>
                      <a:lnTo>
                        <a:pt x="263" y="197"/>
                      </a:lnTo>
                      <a:lnTo>
                        <a:pt x="280" y="210"/>
                      </a:lnTo>
                      <a:lnTo>
                        <a:pt x="291" y="223"/>
                      </a:lnTo>
                      <a:lnTo>
                        <a:pt x="301" y="237"/>
                      </a:lnTo>
                      <a:lnTo>
                        <a:pt x="308" y="248"/>
                      </a:lnTo>
                      <a:lnTo>
                        <a:pt x="312" y="256"/>
                      </a:lnTo>
                      <a:lnTo>
                        <a:pt x="314" y="259"/>
                      </a:lnTo>
                      <a:lnTo>
                        <a:pt x="316" y="265"/>
                      </a:lnTo>
                      <a:lnTo>
                        <a:pt x="316" y="263"/>
                      </a:lnTo>
                      <a:lnTo>
                        <a:pt x="318" y="263"/>
                      </a:lnTo>
                      <a:lnTo>
                        <a:pt x="320" y="261"/>
                      </a:lnTo>
                      <a:lnTo>
                        <a:pt x="320" y="261"/>
                      </a:lnTo>
                      <a:lnTo>
                        <a:pt x="409" y="217"/>
                      </a:lnTo>
                      <a:lnTo>
                        <a:pt x="428" y="227"/>
                      </a:lnTo>
                      <a:lnTo>
                        <a:pt x="442" y="238"/>
                      </a:lnTo>
                      <a:lnTo>
                        <a:pt x="453" y="252"/>
                      </a:lnTo>
                      <a:lnTo>
                        <a:pt x="459" y="267"/>
                      </a:lnTo>
                      <a:lnTo>
                        <a:pt x="463" y="282"/>
                      </a:lnTo>
                      <a:lnTo>
                        <a:pt x="465" y="294"/>
                      </a:lnTo>
                      <a:lnTo>
                        <a:pt x="465" y="305"/>
                      </a:lnTo>
                      <a:lnTo>
                        <a:pt x="465" y="313"/>
                      </a:lnTo>
                      <a:lnTo>
                        <a:pt x="423" y="337"/>
                      </a:lnTo>
                      <a:lnTo>
                        <a:pt x="419" y="341"/>
                      </a:lnTo>
                      <a:lnTo>
                        <a:pt x="419" y="345"/>
                      </a:lnTo>
                      <a:lnTo>
                        <a:pt x="423" y="358"/>
                      </a:lnTo>
                      <a:lnTo>
                        <a:pt x="425" y="370"/>
                      </a:lnTo>
                      <a:lnTo>
                        <a:pt x="423" y="379"/>
                      </a:lnTo>
                      <a:lnTo>
                        <a:pt x="423" y="383"/>
                      </a:lnTo>
                      <a:lnTo>
                        <a:pt x="421" y="385"/>
                      </a:lnTo>
                      <a:lnTo>
                        <a:pt x="421" y="385"/>
                      </a:lnTo>
                      <a:lnTo>
                        <a:pt x="423" y="387"/>
                      </a:lnTo>
                      <a:lnTo>
                        <a:pt x="423" y="387"/>
                      </a:lnTo>
                      <a:lnTo>
                        <a:pt x="425" y="387"/>
                      </a:lnTo>
                      <a:lnTo>
                        <a:pt x="497" y="452"/>
                      </a:lnTo>
                      <a:lnTo>
                        <a:pt x="474" y="463"/>
                      </a:lnTo>
                      <a:lnTo>
                        <a:pt x="467" y="467"/>
                      </a:lnTo>
                      <a:lnTo>
                        <a:pt x="472" y="473"/>
                      </a:lnTo>
                      <a:lnTo>
                        <a:pt x="497" y="499"/>
                      </a:lnTo>
                      <a:lnTo>
                        <a:pt x="499" y="501"/>
                      </a:lnTo>
                      <a:lnTo>
                        <a:pt x="503" y="499"/>
                      </a:lnTo>
                      <a:lnTo>
                        <a:pt x="585" y="461"/>
                      </a:lnTo>
                      <a:lnTo>
                        <a:pt x="636" y="494"/>
                      </a:lnTo>
                      <a:lnTo>
                        <a:pt x="548" y="537"/>
                      </a:lnTo>
                      <a:lnTo>
                        <a:pt x="541" y="539"/>
                      </a:lnTo>
                      <a:lnTo>
                        <a:pt x="547" y="545"/>
                      </a:lnTo>
                      <a:lnTo>
                        <a:pt x="623" y="621"/>
                      </a:lnTo>
                      <a:lnTo>
                        <a:pt x="627" y="625"/>
                      </a:lnTo>
                      <a:lnTo>
                        <a:pt x="629" y="623"/>
                      </a:lnTo>
                      <a:lnTo>
                        <a:pt x="731" y="562"/>
                      </a:lnTo>
                      <a:lnTo>
                        <a:pt x="829" y="610"/>
                      </a:lnTo>
                      <a:lnTo>
                        <a:pt x="703" y="694"/>
                      </a:lnTo>
                      <a:lnTo>
                        <a:pt x="709" y="703"/>
                      </a:lnTo>
                      <a:lnTo>
                        <a:pt x="844" y="614"/>
                      </a:lnTo>
                      <a:lnTo>
                        <a:pt x="851" y="608"/>
                      </a:lnTo>
                      <a:lnTo>
                        <a:pt x="842" y="604"/>
                      </a:lnTo>
                      <a:lnTo>
                        <a:pt x="733" y="551"/>
                      </a:lnTo>
                      <a:lnTo>
                        <a:pt x="731" y="549"/>
                      </a:lnTo>
                      <a:lnTo>
                        <a:pt x="730" y="551"/>
                      </a:lnTo>
                      <a:lnTo>
                        <a:pt x="627" y="610"/>
                      </a:lnTo>
                      <a:lnTo>
                        <a:pt x="560" y="543"/>
                      </a:lnTo>
                      <a:lnTo>
                        <a:pt x="649" y="499"/>
                      </a:lnTo>
                      <a:lnTo>
                        <a:pt x="659" y="496"/>
                      </a:lnTo>
                      <a:lnTo>
                        <a:pt x="649" y="490"/>
                      </a:lnTo>
                      <a:lnTo>
                        <a:pt x="587" y="452"/>
                      </a:lnTo>
                      <a:lnTo>
                        <a:pt x="585" y="450"/>
                      </a:lnTo>
                      <a:lnTo>
                        <a:pt x="583" y="450"/>
                      </a:lnTo>
                      <a:lnTo>
                        <a:pt x="503" y="488"/>
                      </a:lnTo>
                      <a:lnTo>
                        <a:pt x="486" y="471"/>
                      </a:lnTo>
                      <a:lnTo>
                        <a:pt x="510" y="459"/>
                      </a:lnTo>
                      <a:lnTo>
                        <a:pt x="516" y="456"/>
                      </a:lnTo>
                      <a:lnTo>
                        <a:pt x="510" y="450"/>
                      </a:lnTo>
                      <a:lnTo>
                        <a:pt x="434" y="381"/>
                      </a:lnTo>
                      <a:lnTo>
                        <a:pt x="434" y="376"/>
                      </a:lnTo>
                      <a:lnTo>
                        <a:pt x="434" y="366"/>
                      </a:lnTo>
                      <a:lnTo>
                        <a:pt x="434" y="356"/>
                      </a:lnTo>
                      <a:lnTo>
                        <a:pt x="432" y="345"/>
                      </a:lnTo>
                      <a:lnTo>
                        <a:pt x="472" y="320"/>
                      </a:lnTo>
                      <a:lnTo>
                        <a:pt x="474" y="320"/>
                      </a:lnTo>
                      <a:close/>
                    </a:path>
                  </a:pathLst>
                </a:custGeom>
                <a:solidFill>
                  <a:srgbClr val="000000"/>
                </a:solidFill>
                <a:ln w="9525">
                  <a:noFill/>
                  <a:round/>
                  <a:headEnd/>
                  <a:tailEnd/>
                </a:ln>
              </p:spPr>
              <p:txBody>
                <a:bodyPr/>
                <a:lstStyle/>
                <a:p>
                  <a:endParaRPr lang="de-DE"/>
                </a:p>
              </p:txBody>
            </p:sp>
            <p:sp>
              <p:nvSpPr>
                <p:cNvPr id="16859" name="Freeform 475"/>
                <p:cNvSpPr>
                  <a:spLocks/>
                </p:cNvSpPr>
                <p:nvPr/>
              </p:nvSpPr>
              <p:spPr bwMode="auto">
                <a:xfrm>
                  <a:off x="1657" y="731"/>
                  <a:ext cx="34" cy="19"/>
                </a:xfrm>
                <a:custGeom>
                  <a:avLst/>
                  <a:gdLst/>
                  <a:ahLst/>
                  <a:cxnLst>
                    <a:cxn ang="0">
                      <a:pos x="0" y="28"/>
                    </a:cxn>
                    <a:cxn ang="0">
                      <a:pos x="4" y="38"/>
                    </a:cxn>
                    <a:cxn ang="0">
                      <a:pos x="67" y="9"/>
                    </a:cxn>
                    <a:cxn ang="0">
                      <a:pos x="63" y="0"/>
                    </a:cxn>
                    <a:cxn ang="0">
                      <a:pos x="0" y="28"/>
                    </a:cxn>
                  </a:cxnLst>
                  <a:rect l="0" t="0" r="r" b="b"/>
                  <a:pathLst>
                    <a:path w="67" h="38">
                      <a:moveTo>
                        <a:pt x="0" y="28"/>
                      </a:moveTo>
                      <a:lnTo>
                        <a:pt x="4" y="38"/>
                      </a:lnTo>
                      <a:lnTo>
                        <a:pt x="67" y="9"/>
                      </a:lnTo>
                      <a:lnTo>
                        <a:pt x="63" y="0"/>
                      </a:lnTo>
                      <a:lnTo>
                        <a:pt x="0" y="28"/>
                      </a:lnTo>
                      <a:close/>
                    </a:path>
                  </a:pathLst>
                </a:custGeom>
                <a:solidFill>
                  <a:srgbClr val="000000"/>
                </a:solidFill>
                <a:ln w="9525">
                  <a:noFill/>
                  <a:round/>
                  <a:headEnd/>
                  <a:tailEnd/>
                </a:ln>
              </p:spPr>
              <p:txBody>
                <a:bodyPr/>
                <a:lstStyle/>
                <a:p>
                  <a:endParaRPr lang="de-DE"/>
                </a:p>
              </p:txBody>
            </p:sp>
            <p:sp>
              <p:nvSpPr>
                <p:cNvPr id="16860" name="Freeform 476"/>
                <p:cNvSpPr>
                  <a:spLocks/>
                </p:cNvSpPr>
                <p:nvPr/>
              </p:nvSpPr>
              <p:spPr bwMode="auto">
                <a:xfrm>
                  <a:off x="1666" y="744"/>
                  <a:ext cx="33" cy="19"/>
                </a:xfrm>
                <a:custGeom>
                  <a:avLst/>
                  <a:gdLst/>
                  <a:ahLst/>
                  <a:cxnLst>
                    <a:cxn ang="0">
                      <a:pos x="67" y="10"/>
                    </a:cxn>
                    <a:cxn ang="0">
                      <a:pos x="63" y="0"/>
                    </a:cxn>
                    <a:cxn ang="0">
                      <a:pos x="0" y="29"/>
                    </a:cxn>
                    <a:cxn ang="0">
                      <a:pos x="4" y="38"/>
                    </a:cxn>
                    <a:cxn ang="0">
                      <a:pos x="67" y="10"/>
                    </a:cxn>
                  </a:cxnLst>
                  <a:rect l="0" t="0" r="r" b="b"/>
                  <a:pathLst>
                    <a:path w="67" h="38">
                      <a:moveTo>
                        <a:pt x="67" y="10"/>
                      </a:moveTo>
                      <a:lnTo>
                        <a:pt x="63" y="0"/>
                      </a:lnTo>
                      <a:lnTo>
                        <a:pt x="0" y="29"/>
                      </a:lnTo>
                      <a:lnTo>
                        <a:pt x="4" y="38"/>
                      </a:lnTo>
                      <a:lnTo>
                        <a:pt x="67" y="10"/>
                      </a:lnTo>
                      <a:close/>
                    </a:path>
                  </a:pathLst>
                </a:custGeom>
                <a:solidFill>
                  <a:srgbClr val="000000"/>
                </a:solidFill>
                <a:ln w="9525">
                  <a:noFill/>
                  <a:round/>
                  <a:headEnd/>
                  <a:tailEnd/>
                </a:ln>
              </p:spPr>
              <p:txBody>
                <a:bodyPr/>
                <a:lstStyle/>
                <a:p>
                  <a:endParaRPr lang="de-DE"/>
                </a:p>
              </p:txBody>
            </p:sp>
            <p:sp>
              <p:nvSpPr>
                <p:cNvPr id="16861" name="Freeform 477"/>
                <p:cNvSpPr>
                  <a:spLocks/>
                </p:cNvSpPr>
                <p:nvPr/>
              </p:nvSpPr>
              <p:spPr bwMode="auto">
                <a:xfrm>
                  <a:off x="1669" y="760"/>
                  <a:ext cx="29" cy="18"/>
                </a:xfrm>
                <a:custGeom>
                  <a:avLst/>
                  <a:gdLst/>
                  <a:ahLst/>
                  <a:cxnLst>
                    <a:cxn ang="0">
                      <a:pos x="59" y="9"/>
                    </a:cxn>
                    <a:cxn ang="0">
                      <a:pos x="55" y="0"/>
                    </a:cxn>
                    <a:cxn ang="0">
                      <a:pos x="0" y="26"/>
                    </a:cxn>
                    <a:cxn ang="0">
                      <a:pos x="5" y="36"/>
                    </a:cxn>
                    <a:cxn ang="0">
                      <a:pos x="59" y="9"/>
                    </a:cxn>
                  </a:cxnLst>
                  <a:rect l="0" t="0" r="r" b="b"/>
                  <a:pathLst>
                    <a:path w="59" h="36">
                      <a:moveTo>
                        <a:pt x="59" y="9"/>
                      </a:moveTo>
                      <a:lnTo>
                        <a:pt x="55" y="0"/>
                      </a:lnTo>
                      <a:lnTo>
                        <a:pt x="0" y="26"/>
                      </a:lnTo>
                      <a:lnTo>
                        <a:pt x="5" y="36"/>
                      </a:lnTo>
                      <a:lnTo>
                        <a:pt x="59" y="9"/>
                      </a:lnTo>
                      <a:close/>
                    </a:path>
                  </a:pathLst>
                </a:custGeom>
                <a:solidFill>
                  <a:srgbClr val="000000"/>
                </a:solidFill>
                <a:ln w="9525">
                  <a:noFill/>
                  <a:round/>
                  <a:headEnd/>
                  <a:tailEnd/>
                </a:ln>
              </p:spPr>
              <p:txBody>
                <a:bodyPr/>
                <a:lstStyle/>
                <a:p>
                  <a:endParaRPr lang="de-DE"/>
                </a:p>
              </p:txBody>
            </p:sp>
            <p:sp>
              <p:nvSpPr>
                <p:cNvPr id="16862" name="Freeform 478"/>
                <p:cNvSpPr>
                  <a:spLocks/>
                </p:cNvSpPr>
                <p:nvPr/>
              </p:nvSpPr>
              <p:spPr bwMode="auto">
                <a:xfrm>
                  <a:off x="1513" y="955"/>
                  <a:ext cx="16" cy="21"/>
                </a:xfrm>
                <a:custGeom>
                  <a:avLst/>
                  <a:gdLst/>
                  <a:ahLst/>
                  <a:cxnLst>
                    <a:cxn ang="0">
                      <a:pos x="0" y="10"/>
                    </a:cxn>
                    <a:cxn ang="0">
                      <a:pos x="33" y="0"/>
                    </a:cxn>
                    <a:cxn ang="0">
                      <a:pos x="25" y="42"/>
                    </a:cxn>
                    <a:cxn ang="0">
                      <a:pos x="0" y="10"/>
                    </a:cxn>
                  </a:cxnLst>
                  <a:rect l="0" t="0" r="r" b="b"/>
                  <a:pathLst>
                    <a:path w="33" h="42">
                      <a:moveTo>
                        <a:pt x="0" y="10"/>
                      </a:moveTo>
                      <a:lnTo>
                        <a:pt x="33" y="0"/>
                      </a:lnTo>
                      <a:lnTo>
                        <a:pt x="25" y="42"/>
                      </a:lnTo>
                      <a:lnTo>
                        <a:pt x="0" y="10"/>
                      </a:lnTo>
                      <a:close/>
                    </a:path>
                  </a:pathLst>
                </a:custGeom>
                <a:solidFill>
                  <a:srgbClr val="7F66FF"/>
                </a:solidFill>
                <a:ln w="9525">
                  <a:noFill/>
                  <a:round/>
                  <a:headEnd/>
                  <a:tailEnd/>
                </a:ln>
              </p:spPr>
              <p:txBody>
                <a:bodyPr/>
                <a:lstStyle/>
                <a:p>
                  <a:endParaRPr lang="de-DE"/>
                </a:p>
              </p:txBody>
            </p:sp>
            <p:sp>
              <p:nvSpPr>
                <p:cNvPr id="16863" name="Freeform 479"/>
                <p:cNvSpPr>
                  <a:spLocks/>
                </p:cNvSpPr>
                <p:nvPr/>
              </p:nvSpPr>
              <p:spPr bwMode="auto">
                <a:xfrm>
                  <a:off x="1522" y="989"/>
                  <a:ext cx="16" cy="21"/>
                </a:xfrm>
                <a:custGeom>
                  <a:avLst/>
                  <a:gdLst/>
                  <a:ahLst/>
                  <a:cxnLst>
                    <a:cxn ang="0">
                      <a:pos x="0" y="9"/>
                    </a:cxn>
                    <a:cxn ang="0">
                      <a:pos x="33" y="0"/>
                    </a:cxn>
                    <a:cxn ang="0">
                      <a:pos x="27" y="42"/>
                    </a:cxn>
                    <a:cxn ang="0">
                      <a:pos x="0" y="9"/>
                    </a:cxn>
                  </a:cxnLst>
                  <a:rect l="0" t="0" r="r" b="b"/>
                  <a:pathLst>
                    <a:path w="33" h="42">
                      <a:moveTo>
                        <a:pt x="0" y="9"/>
                      </a:moveTo>
                      <a:lnTo>
                        <a:pt x="33" y="0"/>
                      </a:lnTo>
                      <a:lnTo>
                        <a:pt x="27" y="42"/>
                      </a:lnTo>
                      <a:lnTo>
                        <a:pt x="0" y="9"/>
                      </a:lnTo>
                      <a:close/>
                    </a:path>
                  </a:pathLst>
                </a:custGeom>
                <a:solidFill>
                  <a:srgbClr val="7F66FF"/>
                </a:solidFill>
                <a:ln w="9525">
                  <a:noFill/>
                  <a:round/>
                  <a:headEnd/>
                  <a:tailEnd/>
                </a:ln>
              </p:spPr>
              <p:txBody>
                <a:bodyPr/>
                <a:lstStyle/>
                <a:p>
                  <a:endParaRPr lang="de-DE"/>
                </a:p>
              </p:txBody>
            </p:sp>
            <p:sp>
              <p:nvSpPr>
                <p:cNvPr id="16864" name="Freeform 480"/>
                <p:cNvSpPr>
                  <a:spLocks/>
                </p:cNvSpPr>
                <p:nvPr/>
              </p:nvSpPr>
              <p:spPr bwMode="auto">
                <a:xfrm>
                  <a:off x="1533" y="1023"/>
                  <a:ext cx="16" cy="22"/>
                </a:xfrm>
                <a:custGeom>
                  <a:avLst/>
                  <a:gdLst/>
                  <a:ahLst/>
                  <a:cxnLst>
                    <a:cxn ang="0">
                      <a:pos x="0" y="12"/>
                    </a:cxn>
                    <a:cxn ang="0">
                      <a:pos x="33" y="0"/>
                    </a:cxn>
                    <a:cxn ang="0">
                      <a:pos x="25" y="44"/>
                    </a:cxn>
                    <a:cxn ang="0">
                      <a:pos x="0" y="12"/>
                    </a:cxn>
                  </a:cxnLst>
                  <a:rect l="0" t="0" r="r" b="b"/>
                  <a:pathLst>
                    <a:path w="33" h="44">
                      <a:moveTo>
                        <a:pt x="0" y="12"/>
                      </a:moveTo>
                      <a:lnTo>
                        <a:pt x="33" y="0"/>
                      </a:lnTo>
                      <a:lnTo>
                        <a:pt x="25" y="44"/>
                      </a:lnTo>
                      <a:lnTo>
                        <a:pt x="0" y="12"/>
                      </a:lnTo>
                      <a:close/>
                    </a:path>
                  </a:pathLst>
                </a:custGeom>
                <a:solidFill>
                  <a:srgbClr val="7F66FF"/>
                </a:solidFill>
                <a:ln w="9525">
                  <a:noFill/>
                  <a:round/>
                  <a:headEnd/>
                  <a:tailEnd/>
                </a:ln>
              </p:spPr>
              <p:txBody>
                <a:bodyPr/>
                <a:lstStyle/>
                <a:p>
                  <a:endParaRPr lang="de-DE"/>
                </a:p>
              </p:txBody>
            </p:sp>
            <p:sp>
              <p:nvSpPr>
                <p:cNvPr id="16865" name="Freeform 481"/>
                <p:cNvSpPr>
                  <a:spLocks/>
                </p:cNvSpPr>
                <p:nvPr/>
              </p:nvSpPr>
              <p:spPr bwMode="auto">
                <a:xfrm>
                  <a:off x="1847" y="793"/>
                  <a:ext cx="17" cy="21"/>
                </a:xfrm>
                <a:custGeom>
                  <a:avLst/>
                  <a:gdLst/>
                  <a:ahLst/>
                  <a:cxnLst>
                    <a:cxn ang="0">
                      <a:pos x="34" y="37"/>
                    </a:cxn>
                    <a:cxn ang="0">
                      <a:pos x="0" y="42"/>
                    </a:cxn>
                    <a:cxn ang="0">
                      <a:pos x="12" y="0"/>
                    </a:cxn>
                    <a:cxn ang="0">
                      <a:pos x="34" y="37"/>
                    </a:cxn>
                  </a:cxnLst>
                  <a:rect l="0" t="0" r="r" b="b"/>
                  <a:pathLst>
                    <a:path w="34" h="42">
                      <a:moveTo>
                        <a:pt x="34" y="37"/>
                      </a:moveTo>
                      <a:lnTo>
                        <a:pt x="0" y="42"/>
                      </a:lnTo>
                      <a:lnTo>
                        <a:pt x="12" y="0"/>
                      </a:lnTo>
                      <a:lnTo>
                        <a:pt x="34" y="37"/>
                      </a:lnTo>
                      <a:close/>
                    </a:path>
                  </a:pathLst>
                </a:custGeom>
                <a:solidFill>
                  <a:srgbClr val="3087FF"/>
                </a:solidFill>
                <a:ln w="9525">
                  <a:noFill/>
                  <a:round/>
                  <a:headEnd/>
                  <a:tailEnd/>
                </a:ln>
              </p:spPr>
              <p:txBody>
                <a:bodyPr/>
                <a:lstStyle/>
                <a:p>
                  <a:endParaRPr lang="de-DE"/>
                </a:p>
              </p:txBody>
            </p:sp>
            <p:sp>
              <p:nvSpPr>
                <p:cNvPr id="16866" name="Freeform 482"/>
                <p:cNvSpPr>
                  <a:spLocks/>
                </p:cNvSpPr>
                <p:nvPr/>
              </p:nvSpPr>
              <p:spPr bwMode="auto">
                <a:xfrm>
                  <a:off x="1839" y="759"/>
                  <a:ext cx="18" cy="21"/>
                </a:xfrm>
                <a:custGeom>
                  <a:avLst/>
                  <a:gdLst/>
                  <a:ahLst/>
                  <a:cxnLst>
                    <a:cxn ang="0">
                      <a:pos x="34" y="34"/>
                    </a:cxn>
                    <a:cxn ang="0">
                      <a:pos x="0" y="42"/>
                    </a:cxn>
                    <a:cxn ang="0">
                      <a:pos x="11" y="0"/>
                    </a:cxn>
                    <a:cxn ang="0">
                      <a:pos x="34" y="34"/>
                    </a:cxn>
                  </a:cxnLst>
                  <a:rect l="0" t="0" r="r" b="b"/>
                  <a:pathLst>
                    <a:path w="34" h="42">
                      <a:moveTo>
                        <a:pt x="34" y="34"/>
                      </a:moveTo>
                      <a:lnTo>
                        <a:pt x="0" y="42"/>
                      </a:lnTo>
                      <a:lnTo>
                        <a:pt x="11" y="0"/>
                      </a:lnTo>
                      <a:lnTo>
                        <a:pt x="34" y="34"/>
                      </a:lnTo>
                      <a:close/>
                    </a:path>
                  </a:pathLst>
                </a:custGeom>
                <a:solidFill>
                  <a:srgbClr val="3087FF"/>
                </a:solidFill>
                <a:ln w="9525">
                  <a:noFill/>
                  <a:round/>
                  <a:headEnd/>
                  <a:tailEnd/>
                </a:ln>
              </p:spPr>
              <p:txBody>
                <a:bodyPr/>
                <a:lstStyle/>
                <a:p>
                  <a:endParaRPr lang="de-DE"/>
                </a:p>
              </p:txBody>
            </p:sp>
            <p:sp>
              <p:nvSpPr>
                <p:cNvPr id="16867" name="Freeform 483"/>
                <p:cNvSpPr>
                  <a:spLocks/>
                </p:cNvSpPr>
                <p:nvPr/>
              </p:nvSpPr>
              <p:spPr bwMode="auto">
                <a:xfrm>
                  <a:off x="1832" y="724"/>
                  <a:ext cx="17" cy="22"/>
                </a:xfrm>
                <a:custGeom>
                  <a:avLst/>
                  <a:gdLst/>
                  <a:ahLst/>
                  <a:cxnLst>
                    <a:cxn ang="0">
                      <a:pos x="34" y="37"/>
                    </a:cxn>
                    <a:cxn ang="0">
                      <a:pos x="0" y="44"/>
                    </a:cxn>
                    <a:cxn ang="0">
                      <a:pos x="11" y="0"/>
                    </a:cxn>
                    <a:cxn ang="0">
                      <a:pos x="34" y="37"/>
                    </a:cxn>
                  </a:cxnLst>
                  <a:rect l="0" t="0" r="r" b="b"/>
                  <a:pathLst>
                    <a:path w="34" h="44">
                      <a:moveTo>
                        <a:pt x="34" y="37"/>
                      </a:moveTo>
                      <a:lnTo>
                        <a:pt x="0" y="44"/>
                      </a:lnTo>
                      <a:lnTo>
                        <a:pt x="11" y="0"/>
                      </a:lnTo>
                      <a:lnTo>
                        <a:pt x="34" y="37"/>
                      </a:lnTo>
                      <a:close/>
                    </a:path>
                  </a:pathLst>
                </a:custGeom>
                <a:solidFill>
                  <a:srgbClr val="3087FF"/>
                </a:solidFill>
                <a:ln w="9525">
                  <a:noFill/>
                  <a:round/>
                  <a:headEnd/>
                  <a:tailEnd/>
                </a:ln>
              </p:spPr>
              <p:txBody>
                <a:bodyPr/>
                <a:lstStyle/>
                <a:p>
                  <a:endParaRPr lang="de-DE"/>
                </a:p>
              </p:txBody>
            </p:sp>
            <p:sp>
              <p:nvSpPr>
                <p:cNvPr id="16868" name="Freeform 484"/>
                <p:cNvSpPr>
                  <a:spLocks/>
                </p:cNvSpPr>
                <p:nvPr/>
              </p:nvSpPr>
              <p:spPr bwMode="auto">
                <a:xfrm>
                  <a:off x="1442" y="800"/>
                  <a:ext cx="19" cy="15"/>
                </a:xfrm>
                <a:custGeom>
                  <a:avLst/>
                  <a:gdLst/>
                  <a:ahLst/>
                  <a:cxnLst>
                    <a:cxn ang="0">
                      <a:pos x="23" y="30"/>
                    </a:cxn>
                    <a:cxn ang="0">
                      <a:pos x="27" y="28"/>
                    </a:cxn>
                    <a:cxn ang="0">
                      <a:pos x="29" y="28"/>
                    </a:cxn>
                    <a:cxn ang="0">
                      <a:pos x="33" y="25"/>
                    </a:cxn>
                    <a:cxn ang="0">
                      <a:pos x="34" y="23"/>
                    </a:cxn>
                    <a:cxn ang="0">
                      <a:pos x="36" y="21"/>
                    </a:cxn>
                    <a:cxn ang="0">
                      <a:pos x="38" y="17"/>
                    </a:cxn>
                    <a:cxn ang="0">
                      <a:pos x="38" y="15"/>
                    </a:cxn>
                    <a:cxn ang="0">
                      <a:pos x="38" y="11"/>
                    </a:cxn>
                    <a:cxn ang="0">
                      <a:pos x="36" y="7"/>
                    </a:cxn>
                    <a:cxn ang="0">
                      <a:pos x="34" y="5"/>
                    </a:cxn>
                    <a:cxn ang="0">
                      <a:pos x="33" y="4"/>
                    </a:cxn>
                    <a:cxn ang="0">
                      <a:pos x="29" y="2"/>
                    </a:cxn>
                    <a:cxn ang="0">
                      <a:pos x="27" y="0"/>
                    </a:cxn>
                    <a:cxn ang="0">
                      <a:pos x="23" y="0"/>
                    </a:cxn>
                    <a:cxn ang="0">
                      <a:pos x="19" y="0"/>
                    </a:cxn>
                    <a:cxn ang="0">
                      <a:pos x="15" y="0"/>
                    </a:cxn>
                    <a:cxn ang="0">
                      <a:pos x="8" y="4"/>
                    </a:cxn>
                    <a:cxn ang="0">
                      <a:pos x="2" y="7"/>
                    </a:cxn>
                    <a:cxn ang="0">
                      <a:pos x="0" y="13"/>
                    </a:cxn>
                    <a:cxn ang="0">
                      <a:pos x="0" y="21"/>
                    </a:cxn>
                    <a:cxn ang="0">
                      <a:pos x="0" y="23"/>
                    </a:cxn>
                    <a:cxn ang="0">
                      <a:pos x="2" y="25"/>
                    </a:cxn>
                    <a:cxn ang="0">
                      <a:pos x="6" y="28"/>
                    </a:cxn>
                    <a:cxn ang="0">
                      <a:pos x="8" y="28"/>
                    </a:cxn>
                    <a:cxn ang="0">
                      <a:pos x="12" y="30"/>
                    </a:cxn>
                    <a:cxn ang="0">
                      <a:pos x="15" y="30"/>
                    </a:cxn>
                    <a:cxn ang="0">
                      <a:pos x="19" y="30"/>
                    </a:cxn>
                    <a:cxn ang="0">
                      <a:pos x="23" y="30"/>
                    </a:cxn>
                  </a:cxnLst>
                  <a:rect l="0" t="0" r="r" b="b"/>
                  <a:pathLst>
                    <a:path w="38" h="30">
                      <a:moveTo>
                        <a:pt x="23" y="30"/>
                      </a:moveTo>
                      <a:lnTo>
                        <a:pt x="27" y="28"/>
                      </a:lnTo>
                      <a:lnTo>
                        <a:pt x="29" y="28"/>
                      </a:lnTo>
                      <a:lnTo>
                        <a:pt x="33" y="25"/>
                      </a:lnTo>
                      <a:lnTo>
                        <a:pt x="34" y="23"/>
                      </a:lnTo>
                      <a:lnTo>
                        <a:pt x="36" y="21"/>
                      </a:lnTo>
                      <a:lnTo>
                        <a:pt x="38" y="17"/>
                      </a:lnTo>
                      <a:lnTo>
                        <a:pt x="38" y="15"/>
                      </a:lnTo>
                      <a:lnTo>
                        <a:pt x="38" y="11"/>
                      </a:lnTo>
                      <a:lnTo>
                        <a:pt x="36" y="7"/>
                      </a:lnTo>
                      <a:lnTo>
                        <a:pt x="34" y="5"/>
                      </a:lnTo>
                      <a:lnTo>
                        <a:pt x="33" y="4"/>
                      </a:lnTo>
                      <a:lnTo>
                        <a:pt x="29" y="2"/>
                      </a:lnTo>
                      <a:lnTo>
                        <a:pt x="27" y="0"/>
                      </a:lnTo>
                      <a:lnTo>
                        <a:pt x="23" y="0"/>
                      </a:lnTo>
                      <a:lnTo>
                        <a:pt x="19" y="0"/>
                      </a:lnTo>
                      <a:lnTo>
                        <a:pt x="15" y="0"/>
                      </a:lnTo>
                      <a:lnTo>
                        <a:pt x="8" y="4"/>
                      </a:lnTo>
                      <a:lnTo>
                        <a:pt x="2" y="7"/>
                      </a:lnTo>
                      <a:lnTo>
                        <a:pt x="0" y="13"/>
                      </a:lnTo>
                      <a:lnTo>
                        <a:pt x="0" y="21"/>
                      </a:lnTo>
                      <a:lnTo>
                        <a:pt x="0" y="23"/>
                      </a:lnTo>
                      <a:lnTo>
                        <a:pt x="2" y="25"/>
                      </a:lnTo>
                      <a:lnTo>
                        <a:pt x="6" y="28"/>
                      </a:lnTo>
                      <a:lnTo>
                        <a:pt x="8" y="28"/>
                      </a:lnTo>
                      <a:lnTo>
                        <a:pt x="12" y="30"/>
                      </a:lnTo>
                      <a:lnTo>
                        <a:pt x="15" y="30"/>
                      </a:lnTo>
                      <a:lnTo>
                        <a:pt x="19" y="30"/>
                      </a:lnTo>
                      <a:lnTo>
                        <a:pt x="23" y="30"/>
                      </a:lnTo>
                      <a:close/>
                    </a:path>
                  </a:pathLst>
                </a:custGeom>
                <a:solidFill>
                  <a:srgbClr val="D8F7FF"/>
                </a:solidFill>
                <a:ln w="9525">
                  <a:noFill/>
                  <a:round/>
                  <a:headEnd/>
                  <a:tailEnd/>
                </a:ln>
              </p:spPr>
              <p:txBody>
                <a:bodyPr/>
                <a:lstStyle/>
                <a:p>
                  <a:endParaRPr lang="de-DE"/>
                </a:p>
              </p:txBody>
            </p:sp>
            <p:sp>
              <p:nvSpPr>
                <p:cNvPr id="16869" name="Freeform 485"/>
                <p:cNvSpPr>
                  <a:spLocks/>
                </p:cNvSpPr>
                <p:nvPr/>
              </p:nvSpPr>
              <p:spPr bwMode="auto">
                <a:xfrm>
                  <a:off x="1827" y="681"/>
                  <a:ext cx="14" cy="10"/>
                </a:xfrm>
                <a:custGeom>
                  <a:avLst/>
                  <a:gdLst/>
                  <a:ahLst/>
                  <a:cxnLst>
                    <a:cxn ang="0">
                      <a:pos x="15" y="21"/>
                    </a:cxn>
                    <a:cxn ang="0">
                      <a:pos x="21" y="21"/>
                    </a:cxn>
                    <a:cxn ang="0">
                      <a:pos x="25" y="17"/>
                    </a:cxn>
                    <a:cxn ang="0">
                      <a:pos x="29" y="13"/>
                    </a:cxn>
                    <a:cxn ang="0">
                      <a:pos x="29" y="7"/>
                    </a:cxn>
                    <a:cxn ang="0">
                      <a:pos x="27" y="4"/>
                    </a:cxn>
                    <a:cxn ang="0">
                      <a:pos x="23" y="0"/>
                    </a:cxn>
                    <a:cxn ang="0">
                      <a:pos x="19" y="0"/>
                    </a:cxn>
                    <a:cxn ang="0">
                      <a:pos x="13" y="0"/>
                    </a:cxn>
                    <a:cxn ang="0">
                      <a:pos x="8" y="0"/>
                    </a:cxn>
                    <a:cxn ang="0">
                      <a:pos x="4" y="4"/>
                    </a:cxn>
                    <a:cxn ang="0">
                      <a:pos x="0" y="7"/>
                    </a:cxn>
                    <a:cxn ang="0">
                      <a:pos x="0" y="11"/>
                    </a:cxn>
                    <a:cxn ang="0">
                      <a:pos x="2" y="15"/>
                    </a:cxn>
                    <a:cxn ang="0">
                      <a:pos x="4" y="19"/>
                    </a:cxn>
                    <a:cxn ang="0">
                      <a:pos x="10" y="21"/>
                    </a:cxn>
                    <a:cxn ang="0">
                      <a:pos x="15" y="21"/>
                    </a:cxn>
                  </a:cxnLst>
                  <a:rect l="0" t="0" r="r" b="b"/>
                  <a:pathLst>
                    <a:path w="29" h="21">
                      <a:moveTo>
                        <a:pt x="15" y="21"/>
                      </a:moveTo>
                      <a:lnTo>
                        <a:pt x="21" y="21"/>
                      </a:lnTo>
                      <a:lnTo>
                        <a:pt x="25" y="17"/>
                      </a:lnTo>
                      <a:lnTo>
                        <a:pt x="29" y="13"/>
                      </a:lnTo>
                      <a:lnTo>
                        <a:pt x="29" y="7"/>
                      </a:lnTo>
                      <a:lnTo>
                        <a:pt x="27" y="4"/>
                      </a:lnTo>
                      <a:lnTo>
                        <a:pt x="23" y="0"/>
                      </a:lnTo>
                      <a:lnTo>
                        <a:pt x="19" y="0"/>
                      </a:lnTo>
                      <a:lnTo>
                        <a:pt x="13" y="0"/>
                      </a:lnTo>
                      <a:lnTo>
                        <a:pt x="8" y="0"/>
                      </a:lnTo>
                      <a:lnTo>
                        <a:pt x="4" y="4"/>
                      </a:lnTo>
                      <a:lnTo>
                        <a:pt x="0" y="7"/>
                      </a:lnTo>
                      <a:lnTo>
                        <a:pt x="0" y="11"/>
                      </a:lnTo>
                      <a:lnTo>
                        <a:pt x="2" y="15"/>
                      </a:lnTo>
                      <a:lnTo>
                        <a:pt x="4" y="19"/>
                      </a:lnTo>
                      <a:lnTo>
                        <a:pt x="10" y="21"/>
                      </a:lnTo>
                      <a:lnTo>
                        <a:pt x="15" y="21"/>
                      </a:lnTo>
                      <a:close/>
                    </a:path>
                  </a:pathLst>
                </a:custGeom>
                <a:solidFill>
                  <a:srgbClr val="D8F7FF"/>
                </a:solidFill>
                <a:ln w="9525">
                  <a:noFill/>
                  <a:round/>
                  <a:headEnd/>
                  <a:tailEnd/>
                </a:ln>
              </p:spPr>
              <p:txBody>
                <a:bodyPr/>
                <a:lstStyle/>
                <a:p>
                  <a:endParaRPr lang="de-DE"/>
                </a:p>
              </p:txBody>
            </p:sp>
            <p:sp>
              <p:nvSpPr>
                <p:cNvPr id="16870" name="Rectangle 486"/>
                <p:cNvSpPr>
                  <a:spLocks noChangeArrowheads="1"/>
                </p:cNvSpPr>
                <p:nvPr/>
              </p:nvSpPr>
              <p:spPr bwMode="auto">
                <a:xfrm>
                  <a:off x="2227" y="3911"/>
                  <a:ext cx="1369" cy="400"/>
                </a:xfrm>
                <a:prstGeom prst="rect">
                  <a:avLst/>
                </a:prstGeom>
                <a:solidFill>
                  <a:srgbClr val="FFFFFF"/>
                </a:solidFill>
                <a:ln w="9525">
                  <a:noFill/>
                  <a:miter lim="800000"/>
                  <a:headEnd/>
                  <a:tailEnd/>
                </a:ln>
              </p:spPr>
              <p:txBody>
                <a:bodyPr/>
                <a:lstStyle/>
                <a:p>
                  <a:endParaRPr lang="de-DE"/>
                </a:p>
              </p:txBody>
            </p:sp>
            <p:sp>
              <p:nvSpPr>
                <p:cNvPr id="16871" name="Rectangle 487"/>
                <p:cNvSpPr>
                  <a:spLocks noChangeArrowheads="1"/>
                </p:cNvSpPr>
                <p:nvPr/>
              </p:nvSpPr>
              <p:spPr bwMode="auto">
                <a:xfrm>
                  <a:off x="2752" y="3947"/>
                  <a:ext cx="32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FTIR</a:t>
                  </a:r>
                  <a:endParaRPr lang="de-DE">
                    <a:solidFill>
                      <a:schemeClr val="bg1"/>
                    </a:solidFill>
                    <a:cs typeface="Arial" charset="0"/>
                  </a:endParaRPr>
                </a:p>
              </p:txBody>
            </p:sp>
            <p:sp>
              <p:nvSpPr>
                <p:cNvPr id="16872" name="Rectangle 488"/>
                <p:cNvSpPr>
                  <a:spLocks noChangeArrowheads="1"/>
                </p:cNvSpPr>
                <p:nvPr/>
              </p:nvSpPr>
              <p:spPr bwMode="auto">
                <a:xfrm>
                  <a:off x="2320" y="4118"/>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6873" name="Rectangle 489"/>
                <p:cNvSpPr>
                  <a:spLocks noChangeArrowheads="1"/>
                </p:cNvSpPr>
                <p:nvPr/>
              </p:nvSpPr>
              <p:spPr bwMode="auto">
                <a:xfrm>
                  <a:off x="2367" y="4118"/>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column</a:t>
                  </a:r>
                  <a:endParaRPr lang="de-DE">
                    <a:solidFill>
                      <a:schemeClr val="bg1"/>
                    </a:solidFill>
                    <a:cs typeface="Arial" charset="0"/>
                  </a:endParaRPr>
                </a:p>
              </p:txBody>
            </p:sp>
            <p:sp>
              <p:nvSpPr>
                <p:cNvPr id="16874" name="Rectangle 490"/>
                <p:cNvSpPr>
                  <a:spLocks noChangeArrowheads="1"/>
                </p:cNvSpPr>
                <p:nvPr/>
              </p:nvSpPr>
              <p:spPr bwMode="auto">
                <a:xfrm>
                  <a:off x="2916" y="4118"/>
                  <a:ext cx="5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average</a:t>
                  </a:r>
                  <a:endParaRPr lang="de-DE">
                    <a:solidFill>
                      <a:schemeClr val="bg1"/>
                    </a:solidFill>
                    <a:cs typeface="Arial" charset="0"/>
                  </a:endParaRPr>
                </a:p>
              </p:txBody>
            </p:sp>
            <p:sp>
              <p:nvSpPr>
                <p:cNvPr id="16875" name="Rectangle 491"/>
                <p:cNvSpPr>
                  <a:spLocks noChangeArrowheads="1"/>
                </p:cNvSpPr>
                <p:nvPr/>
              </p:nvSpPr>
              <p:spPr bwMode="auto">
                <a:xfrm>
                  <a:off x="3455" y="4118"/>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6876" name="Line 492"/>
                <p:cNvSpPr>
                  <a:spLocks noChangeShapeType="1"/>
                </p:cNvSpPr>
                <p:nvPr/>
              </p:nvSpPr>
              <p:spPr bwMode="auto">
                <a:xfrm flipH="1">
                  <a:off x="2655" y="940"/>
                  <a:ext cx="592" cy="2709"/>
                </a:xfrm>
                <a:prstGeom prst="line">
                  <a:avLst/>
                </a:prstGeom>
                <a:noFill/>
                <a:ln w="34925">
                  <a:solidFill>
                    <a:srgbClr val="FFFF00"/>
                  </a:solidFill>
                  <a:round/>
                  <a:headEnd/>
                  <a:tailEnd/>
                </a:ln>
              </p:spPr>
              <p:txBody>
                <a:bodyPr/>
                <a:lstStyle/>
                <a:p>
                  <a:endParaRPr lang="de-DE"/>
                </a:p>
              </p:txBody>
            </p:sp>
            <p:sp>
              <p:nvSpPr>
                <p:cNvPr id="16877" name="Freeform 493"/>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close/>
                    </a:path>
                  </a:pathLst>
                </a:custGeom>
                <a:solidFill>
                  <a:srgbClr val="FFFF00"/>
                </a:solidFill>
                <a:ln w="9525">
                  <a:noFill/>
                  <a:round/>
                  <a:headEnd/>
                  <a:tailEnd/>
                </a:ln>
              </p:spPr>
              <p:txBody>
                <a:bodyPr/>
                <a:lstStyle/>
                <a:p>
                  <a:endParaRPr lang="de-DE"/>
                </a:p>
              </p:txBody>
            </p:sp>
            <p:sp>
              <p:nvSpPr>
                <p:cNvPr id="16878" name="Freeform 494"/>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path>
                  </a:pathLst>
                </a:custGeom>
                <a:noFill/>
                <a:ln w="9525">
                  <a:solidFill>
                    <a:srgbClr val="FFFF00"/>
                  </a:solidFill>
                  <a:prstDash val="solid"/>
                  <a:round/>
                  <a:headEnd/>
                  <a:tailEnd/>
                </a:ln>
              </p:spPr>
              <p:txBody>
                <a:bodyPr/>
                <a:lstStyle/>
                <a:p>
                  <a:endParaRPr lang="de-DE"/>
                </a:p>
              </p:txBody>
            </p:sp>
            <p:sp>
              <p:nvSpPr>
                <p:cNvPr id="16879" name="Line 495"/>
                <p:cNvSpPr>
                  <a:spLocks noChangeShapeType="1"/>
                </p:cNvSpPr>
                <p:nvPr/>
              </p:nvSpPr>
              <p:spPr bwMode="auto">
                <a:xfrm flipH="1" flipV="1">
                  <a:off x="3074" y="404"/>
                  <a:ext cx="105" cy="85"/>
                </a:xfrm>
                <a:prstGeom prst="line">
                  <a:avLst/>
                </a:prstGeom>
                <a:noFill/>
                <a:ln w="38100">
                  <a:solidFill>
                    <a:srgbClr val="FFFF00"/>
                  </a:solidFill>
                  <a:round/>
                  <a:headEnd/>
                  <a:tailEnd/>
                </a:ln>
              </p:spPr>
              <p:txBody>
                <a:bodyPr/>
                <a:lstStyle/>
                <a:p>
                  <a:endParaRPr lang="de-DE"/>
                </a:p>
              </p:txBody>
            </p:sp>
            <p:sp>
              <p:nvSpPr>
                <p:cNvPr id="16880" name="Line 496"/>
                <p:cNvSpPr>
                  <a:spLocks noChangeShapeType="1"/>
                </p:cNvSpPr>
                <p:nvPr/>
              </p:nvSpPr>
              <p:spPr bwMode="auto">
                <a:xfrm flipH="1">
                  <a:off x="3306" y="312"/>
                  <a:ext cx="1" cy="119"/>
                </a:xfrm>
                <a:prstGeom prst="line">
                  <a:avLst/>
                </a:prstGeom>
                <a:noFill/>
                <a:ln w="38100">
                  <a:solidFill>
                    <a:srgbClr val="FFFF00"/>
                  </a:solidFill>
                  <a:round/>
                  <a:headEnd/>
                  <a:tailEnd/>
                </a:ln>
              </p:spPr>
              <p:txBody>
                <a:bodyPr/>
                <a:lstStyle/>
                <a:p>
                  <a:endParaRPr lang="de-DE"/>
                </a:p>
              </p:txBody>
            </p:sp>
            <p:sp>
              <p:nvSpPr>
                <p:cNvPr id="16881" name="Line 497"/>
                <p:cNvSpPr>
                  <a:spLocks noChangeShapeType="1"/>
                </p:cNvSpPr>
                <p:nvPr/>
              </p:nvSpPr>
              <p:spPr bwMode="auto">
                <a:xfrm flipH="1">
                  <a:off x="3411" y="382"/>
                  <a:ext cx="84" cy="94"/>
                </a:xfrm>
                <a:prstGeom prst="line">
                  <a:avLst/>
                </a:prstGeom>
                <a:noFill/>
                <a:ln w="38100">
                  <a:solidFill>
                    <a:srgbClr val="FFFF00"/>
                  </a:solidFill>
                  <a:round/>
                  <a:headEnd/>
                  <a:tailEnd/>
                </a:ln>
              </p:spPr>
              <p:txBody>
                <a:bodyPr/>
                <a:lstStyle/>
                <a:p>
                  <a:endParaRPr lang="de-DE"/>
                </a:p>
              </p:txBody>
            </p:sp>
            <p:sp>
              <p:nvSpPr>
                <p:cNvPr id="16882" name="Line 498"/>
                <p:cNvSpPr>
                  <a:spLocks noChangeShapeType="1"/>
                </p:cNvSpPr>
                <p:nvPr/>
              </p:nvSpPr>
              <p:spPr bwMode="auto">
                <a:xfrm flipH="1">
                  <a:off x="3462" y="594"/>
                  <a:ext cx="119" cy="1"/>
                </a:xfrm>
                <a:prstGeom prst="line">
                  <a:avLst/>
                </a:prstGeom>
                <a:noFill/>
                <a:ln w="38100">
                  <a:solidFill>
                    <a:srgbClr val="FFFF00"/>
                  </a:solidFill>
                  <a:round/>
                  <a:headEnd/>
                  <a:tailEnd/>
                </a:ln>
              </p:spPr>
              <p:txBody>
                <a:bodyPr/>
                <a:lstStyle/>
                <a:p>
                  <a:endParaRPr lang="de-DE"/>
                </a:p>
              </p:txBody>
            </p:sp>
            <p:sp>
              <p:nvSpPr>
                <p:cNvPr id="16883" name="Line 499"/>
                <p:cNvSpPr>
                  <a:spLocks noChangeShapeType="1"/>
                </p:cNvSpPr>
                <p:nvPr/>
              </p:nvSpPr>
              <p:spPr bwMode="auto">
                <a:xfrm flipH="1" flipV="1">
                  <a:off x="3395" y="714"/>
                  <a:ext cx="113" cy="95"/>
                </a:xfrm>
                <a:prstGeom prst="line">
                  <a:avLst/>
                </a:prstGeom>
                <a:noFill/>
                <a:ln w="38100">
                  <a:solidFill>
                    <a:srgbClr val="FFFF00"/>
                  </a:solidFill>
                  <a:round/>
                  <a:headEnd/>
                  <a:tailEnd/>
                </a:ln>
              </p:spPr>
              <p:txBody>
                <a:bodyPr/>
                <a:lstStyle/>
                <a:p>
                  <a:endParaRPr lang="de-DE"/>
                </a:p>
              </p:txBody>
            </p:sp>
            <p:sp>
              <p:nvSpPr>
                <p:cNvPr id="16884" name="Line 500"/>
                <p:cNvSpPr>
                  <a:spLocks noChangeShapeType="1"/>
                </p:cNvSpPr>
                <p:nvPr/>
              </p:nvSpPr>
              <p:spPr bwMode="auto">
                <a:xfrm flipH="1" flipV="1">
                  <a:off x="3015" y="589"/>
                  <a:ext cx="128" cy="1"/>
                </a:xfrm>
                <a:prstGeom prst="line">
                  <a:avLst/>
                </a:prstGeom>
                <a:noFill/>
                <a:ln w="38100">
                  <a:solidFill>
                    <a:srgbClr val="FFFF00"/>
                  </a:solidFill>
                  <a:round/>
                  <a:headEnd/>
                  <a:tailEnd/>
                </a:ln>
              </p:spPr>
              <p:txBody>
                <a:bodyPr/>
                <a:lstStyle/>
                <a:p>
                  <a:endParaRPr lang="de-DE"/>
                </a:p>
              </p:txBody>
            </p:sp>
            <p:sp>
              <p:nvSpPr>
                <p:cNvPr id="16885" name="Line 501"/>
                <p:cNvSpPr>
                  <a:spLocks noChangeShapeType="1"/>
                </p:cNvSpPr>
                <p:nvPr/>
              </p:nvSpPr>
              <p:spPr bwMode="auto">
                <a:xfrm flipH="1">
                  <a:off x="3102" y="710"/>
                  <a:ext cx="90" cy="98"/>
                </a:xfrm>
                <a:prstGeom prst="line">
                  <a:avLst/>
                </a:prstGeom>
                <a:noFill/>
                <a:ln w="38100">
                  <a:solidFill>
                    <a:srgbClr val="FFFF00"/>
                  </a:solidFill>
                  <a:round/>
                  <a:headEnd/>
                  <a:tailEnd/>
                </a:ln>
              </p:spPr>
              <p:txBody>
                <a:bodyPr/>
                <a:lstStyle/>
                <a:p>
                  <a:endParaRPr lang="de-DE"/>
                </a:p>
              </p:txBody>
            </p:sp>
            <p:sp>
              <p:nvSpPr>
                <p:cNvPr id="16886" name="Line 502"/>
                <p:cNvSpPr>
                  <a:spLocks noChangeShapeType="1"/>
                </p:cNvSpPr>
                <p:nvPr/>
              </p:nvSpPr>
              <p:spPr bwMode="auto">
                <a:xfrm>
                  <a:off x="-1557" y="981"/>
                  <a:ext cx="96" cy="0"/>
                </a:xfrm>
                <a:prstGeom prst="line">
                  <a:avLst/>
                </a:prstGeom>
                <a:noFill/>
                <a:ln w="9525">
                  <a:solidFill>
                    <a:srgbClr val="000000"/>
                  </a:solidFill>
                  <a:round/>
                  <a:headEnd/>
                  <a:tailEnd/>
                </a:ln>
              </p:spPr>
              <p:txBody>
                <a:bodyPr/>
                <a:lstStyle/>
                <a:p>
                  <a:endParaRPr lang="de-DE"/>
                </a:p>
              </p:txBody>
            </p:sp>
            <p:sp>
              <p:nvSpPr>
                <p:cNvPr id="16887" name="Rectangle 503"/>
                <p:cNvSpPr>
                  <a:spLocks noChangeArrowheads="1"/>
                </p:cNvSpPr>
                <p:nvPr/>
              </p:nvSpPr>
              <p:spPr bwMode="auto">
                <a:xfrm rot="16200000">
                  <a:off x="-2217" y="2364"/>
                  <a:ext cx="578" cy="173"/>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altitude</a:t>
                  </a:r>
                  <a:endParaRPr lang="de-DE">
                    <a:solidFill>
                      <a:schemeClr val="bg1"/>
                    </a:solidFill>
                    <a:cs typeface="Arial" charset="0"/>
                  </a:endParaRPr>
                </a:p>
              </p:txBody>
            </p:sp>
            <p:sp>
              <p:nvSpPr>
                <p:cNvPr id="16888" name="Rectangle 504"/>
                <p:cNvSpPr>
                  <a:spLocks noChangeArrowheads="1"/>
                </p:cNvSpPr>
                <p:nvPr/>
              </p:nvSpPr>
              <p:spPr bwMode="auto">
                <a:xfrm rot="16200000">
                  <a:off x="-2102" y="1934"/>
                  <a:ext cx="343" cy="173"/>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(km)</a:t>
                  </a:r>
                  <a:endParaRPr lang="de-DE">
                    <a:solidFill>
                      <a:schemeClr val="bg1"/>
                    </a:solidFill>
                    <a:cs typeface="Arial" charset="0"/>
                  </a:endParaRPr>
                </a:p>
              </p:txBody>
            </p:sp>
            <p:sp>
              <p:nvSpPr>
                <p:cNvPr id="16889" name="Line 505"/>
                <p:cNvSpPr>
                  <a:spLocks noChangeShapeType="1"/>
                </p:cNvSpPr>
                <p:nvPr/>
              </p:nvSpPr>
              <p:spPr bwMode="auto">
                <a:xfrm>
                  <a:off x="1564" y="1036"/>
                  <a:ext cx="16" cy="2984"/>
                </a:xfrm>
                <a:prstGeom prst="line">
                  <a:avLst/>
                </a:prstGeom>
                <a:noFill/>
                <a:ln w="34925">
                  <a:solidFill>
                    <a:srgbClr val="FFFF00"/>
                  </a:solidFill>
                  <a:round/>
                  <a:headEnd/>
                  <a:tailEnd/>
                </a:ln>
              </p:spPr>
              <p:txBody>
                <a:bodyPr/>
                <a:lstStyle/>
                <a:p>
                  <a:endParaRPr lang="de-DE"/>
                </a:p>
              </p:txBody>
            </p:sp>
            <p:sp>
              <p:nvSpPr>
                <p:cNvPr id="16890" name="Line 506"/>
                <p:cNvSpPr>
                  <a:spLocks noChangeShapeType="1"/>
                </p:cNvSpPr>
                <p:nvPr/>
              </p:nvSpPr>
              <p:spPr bwMode="auto">
                <a:xfrm flipH="1">
                  <a:off x="1581" y="923"/>
                  <a:ext cx="1561" cy="3090"/>
                </a:xfrm>
                <a:prstGeom prst="line">
                  <a:avLst/>
                </a:prstGeom>
                <a:noFill/>
                <a:ln w="34925">
                  <a:solidFill>
                    <a:srgbClr val="FFFF00"/>
                  </a:solidFill>
                  <a:round/>
                  <a:headEnd/>
                  <a:tailEnd/>
                </a:ln>
              </p:spPr>
              <p:txBody>
                <a:bodyPr/>
                <a:lstStyle/>
                <a:p>
                  <a:endParaRPr lang="de-DE"/>
                </a:p>
              </p:txBody>
            </p:sp>
            <p:sp>
              <p:nvSpPr>
                <p:cNvPr id="16891" name="Freeform 507"/>
                <p:cNvSpPr>
                  <a:spLocks/>
                </p:cNvSpPr>
                <p:nvPr/>
              </p:nvSpPr>
              <p:spPr bwMode="auto">
                <a:xfrm>
                  <a:off x="2261" y="3704"/>
                  <a:ext cx="495" cy="315"/>
                </a:xfrm>
                <a:custGeom>
                  <a:avLst/>
                  <a:gdLst/>
                  <a:ahLst/>
                  <a:cxnLst>
                    <a:cxn ang="0">
                      <a:pos x="158" y="0"/>
                    </a:cxn>
                    <a:cxn ang="0">
                      <a:pos x="0" y="158"/>
                    </a:cxn>
                    <a:cxn ang="0">
                      <a:pos x="0" y="630"/>
                    </a:cxn>
                    <a:cxn ang="0">
                      <a:pos x="833" y="630"/>
                    </a:cxn>
                    <a:cxn ang="0">
                      <a:pos x="991" y="474"/>
                    </a:cxn>
                    <a:cxn ang="0">
                      <a:pos x="991" y="0"/>
                    </a:cxn>
                    <a:cxn ang="0">
                      <a:pos x="158" y="0"/>
                    </a:cxn>
                  </a:cxnLst>
                  <a:rect l="0" t="0" r="r" b="b"/>
                  <a:pathLst>
                    <a:path w="991" h="630">
                      <a:moveTo>
                        <a:pt x="158" y="0"/>
                      </a:moveTo>
                      <a:lnTo>
                        <a:pt x="0" y="158"/>
                      </a:lnTo>
                      <a:lnTo>
                        <a:pt x="0" y="630"/>
                      </a:lnTo>
                      <a:lnTo>
                        <a:pt x="833" y="630"/>
                      </a:lnTo>
                      <a:lnTo>
                        <a:pt x="991" y="474"/>
                      </a:lnTo>
                      <a:lnTo>
                        <a:pt x="991" y="0"/>
                      </a:lnTo>
                      <a:lnTo>
                        <a:pt x="158" y="0"/>
                      </a:lnTo>
                      <a:close/>
                    </a:path>
                  </a:pathLst>
                </a:custGeom>
                <a:solidFill>
                  <a:srgbClr val="FFFFFF"/>
                </a:solidFill>
                <a:ln w="9525">
                  <a:noFill/>
                  <a:round/>
                  <a:headEnd/>
                  <a:tailEnd/>
                </a:ln>
              </p:spPr>
              <p:txBody>
                <a:bodyPr/>
                <a:lstStyle/>
                <a:p>
                  <a:endParaRPr lang="de-DE"/>
                </a:p>
              </p:txBody>
            </p:sp>
            <p:sp>
              <p:nvSpPr>
                <p:cNvPr id="16892" name="Freeform 508"/>
                <p:cNvSpPr>
                  <a:spLocks/>
                </p:cNvSpPr>
                <p:nvPr/>
              </p:nvSpPr>
              <p:spPr bwMode="auto">
                <a:xfrm>
                  <a:off x="2261" y="3704"/>
                  <a:ext cx="495" cy="79"/>
                </a:xfrm>
                <a:custGeom>
                  <a:avLst/>
                  <a:gdLst/>
                  <a:ahLst/>
                  <a:cxnLst>
                    <a:cxn ang="0">
                      <a:pos x="0" y="158"/>
                    </a:cxn>
                    <a:cxn ang="0">
                      <a:pos x="833" y="158"/>
                    </a:cxn>
                    <a:cxn ang="0">
                      <a:pos x="991" y="0"/>
                    </a:cxn>
                    <a:cxn ang="0">
                      <a:pos x="158" y="0"/>
                    </a:cxn>
                    <a:cxn ang="0">
                      <a:pos x="0" y="158"/>
                    </a:cxn>
                  </a:cxnLst>
                  <a:rect l="0" t="0" r="r" b="b"/>
                  <a:pathLst>
                    <a:path w="991" h="158">
                      <a:moveTo>
                        <a:pt x="0" y="158"/>
                      </a:moveTo>
                      <a:lnTo>
                        <a:pt x="833" y="158"/>
                      </a:lnTo>
                      <a:lnTo>
                        <a:pt x="991" y="0"/>
                      </a:lnTo>
                      <a:lnTo>
                        <a:pt x="158" y="0"/>
                      </a:lnTo>
                      <a:lnTo>
                        <a:pt x="0" y="158"/>
                      </a:lnTo>
                      <a:close/>
                    </a:path>
                  </a:pathLst>
                </a:custGeom>
                <a:solidFill>
                  <a:srgbClr val="FFFFFF"/>
                </a:solidFill>
                <a:ln w="9525">
                  <a:noFill/>
                  <a:round/>
                  <a:headEnd/>
                  <a:tailEnd/>
                </a:ln>
              </p:spPr>
              <p:txBody>
                <a:bodyPr/>
                <a:lstStyle/>
                <a:p>
                  <a:endParaRPr lang="de-DE"/>
                </a:p>
              </p:txBody>
            </p:sp>
            <p:sp>
              <p:nvSpPr>
                <p:cNvPr id="16893" name="Freeform 509"/>
                <p:cNvSpPr>
                  <a:spLocks/>
                </p:cNvSpPr>
                <p:nvPr/>
              </p:nvSpPr>
              <p:spPr bwMode="auto">
                <a:xfrm>
                  <a:off x="2677" y="3704"/>
                  <a:ext cx="79" cy="315"/>
                </a:xfrm>
                <a:custGeom>
                  <a:avLst/>
                  <a:gdLst/>
                  <a:ahLst/>
                  <a:cxnLst>
                    <a:cxn ang="0">
                      <a:pos x="0" y="158"/>
                    </a:cxn>
                    <a:cxn ang="0">
                      <a:pos x="158" y="0"/>
                    </a:cxn>
                    <a:cxn ang="0">
                      <a:pos x="158" y="474"/>
                    </a:cxn>
                    <a:cxn ang="0">
                      <a:pos x="0" y="630"/>
                    </a:cxn>
                    <a:cxn ang="0">
                      <a:pos x="0" y="158"/>
                    </a:cxn>
                  </a:cxnLst>
                  <a:rect l="0" t="0" r="r" b="b"/>
                  <a:pathLst>
                    <a:path w="158" h="630">
                      <a:moveTo>
                        <a:pt x="0" y="158"/>
                      </a:moveTo>
                      <a:lnTo>
                        <a:pt x="158" y="0"/>
                      </a:lnTo>
                      <a:lnTo>
                        <a:pt x="158" y="474"/>
                      </a:lnTo>
                      <a:lnTo>
                        <a:pt x="0" y="630"/>
                      </a:lnTo>
                      <a:lnTo>
                        <a:pt x="0" y="158"/>
                      </a:lnTo>
                      <a:close/>
                    </a:path>
                  </a:pathLst>
                </a:custGeom>
                <a:solidFill>
                  <a:srgbClr val="CDCDCD"/>
                </a:solidFill>
                <a:ln w="9525">
                  <a:noFill/>
                  <a:round/>
                  <a:headEnd/>
                  <a:tailEnd/>
                </a:ln>
              </p:spPr>
              <p:txBody>
                <a:bodyPr/>
                <a:lstStyle/>
                <a:p>
                  <a:endParaRPr lang="de-DE"/>
                </a:p>
              </p:txBody>
            </p:sp>
            <p:sp>
              <p:nvSpPr>
                <p:cNvPr id="16894" name="Freeform 510"/>
                <p:cNvSpPr>
                  <a:spLocks/>
                </p:cNvSpPr>
                <p:nvPr/>
              </p:nvSpPr>
              <p:spPr bwMode="auto">
                <a:xfrm>
                  <a:off x="2261" y="3704"/>
                  <a:ext cx="495" cy="315"/>
                </a:xfrm>
                <a:custGeom>
                  <a:avLst/>
                  <a:gdLst/>
                  <a:ahLst/>
                  <a:cxnLst>
                    <a:cxn ang="0">
                      <a:pos x="158" y="0"/>
                    </a:cxn>
                    <a:cxn ang="0">
                      <a:pos x="0" y="158"/>
                    </a:cxn>
                    <a:cxn ang="0">
                      <a:pos x="0" y="630"/>
                    </a:cxn>
                    <a:cxn ang="0">
                      <a:pos x="833" y="630"/>
                    </a:cxn>
                    <a:cxn ang="0">
                      <a:pos x="991" y="474"/>
                    </a:cxn>
                    <a:cxn ang="0">
                      <a:pos x="991" y="0"/>
                    </a:cxn>
                    <a:cxn ang="0">
                      <a:pos x="158" y="0"/>
                    </a:cxn>
                  </a:cxnLst>
                  <a:rect l="0" t="0" r="r" b="b"/>
                  <a:pathLst>
                    <a:path w="991" h="630">
                      <a:moveTo>
                        <a:pt x="158" y="0"/>
                      </a:moveTo>
                      <a:lnTo>
                        <a:pt x="0" y="158"/>
                      </a:lnTo>
                      <a:lnTo>
                        <a:pt x="0" y="630"/>
                      </a:lnTo>
                      <a:lnTo>
                        <a:pt x="833" y="630"/>
                      </a:lnTo>
                      <a:lnTo>
                        <a:pt x="991" y="474"/>
                      </a:lnTo>
                      <a:lnTo>
                        <a:pt x="991" y="0"/>
                      </a:lnTo>
                      <a:lnTo>
                        <a:pt x="158" y="0"/>
                      </a:lnTo>
                      <a:close/>
                    </a:path>
                  </a:pathLst>
                </a:custGeom>
                <a:noFill/>
                <a:ln w="38100">
                  <a:solidFill>
                    <a:srgbClr val="000000"/>
                  </a:solidFill>
                  <a:prstDash val="solid"/>
                  <a:round/>
                  <a:headEnd/>
                  <a:tailEnd/>
                </a:ln>
              </p:spPr>
              <p:txBody>
                <a:bodyPr/>
                <a:lstStyle/>
                <a:p>
                  <a:endParaRPr lang="de-DE"/>
                </a:p>
              </p:txBody>
            </p:sp>
            <p:sp>
              <p:nvSpPr>
                <p:cNvPr id="16895" name="Freeform 511"/>
                <p:cNvSpPr>
                  <a:spLocks/>
                </p:cNvSpPr>
                <p:nvPr/>
              </p:nvSpPr>
              <p:spPr bwMode="auto">
                <a:xfrm>
                  <a:off x="2261" y="3704"/>
                  <a:ext cx="495" cy="79"/>
                </a:xfrm>
                <a:custGeom>
                  <a:avLst/>
                  <a:gdLst/>
                  <a:ahLst/>
                  <a:cxnLst>
                    <a:cxn ang="0">
                      <a:pos x="0" y="158"/>
                    </a:cxn>
                    <a:cxn ang="0">
                      <a:pos x="833" y="158"/>
                    </a:cxn>
                    <a:cxn ang="0">
                      <a:pos x="991" y="0"/>
                    </a:cxn>
                  </a:cxnLst>
                  <a:rect l="0" t="0" r="r" b="b"/>
                  <a:pathLst>
                    <a:path w="991" h="158">
                      <a:moveTo>
                        <a:pt x="0" y="158"/>
                      </a:moveTo>
                      <a:lnTo>
                        <a:pt x="833" y="158"/>
                      </a:lnTo>
                      <a:lnTo>
                        <a:pt x="991" y="0"/>
                      </a:lnTo>
                    </a:path>
                  </a:pathLst>
                </a:custGeom>
                <a:noFill/>
                <a:ln w="38100">
                  <a:solidFill>
                    <a:srgbClr val="000000"/>
                  </a:solidFill>
                  <a:prstDash val="solid"/>
                  <a:round/>
                  <a:headEnd/>
                  <a:tailEnd/>
                </a:ln>
              </p:spPr>
              <p:txBody>
                <a:bodyPr/>
                <a:lstStyle/>
                <a:p>
                  <a:endParaRPr lang="de-DE"/>
                </a:p>
              </p:txBody>
            </p:sp>
            <p:sp>
              <p:nvSpPr>
                <p:cNvPr id="16896" name="Line 512"/>
                <p:cNvSpPr>
                  <a:spLocks noChangeShapeType="1"/>
                </p:cNvSpPr>
                <p:nvPr/>
              </p:nvSpPr>
              <p:spPr bwMode="auto">
                <a:xfrm>
                  <a:off x="2677" y="3783"/>
                  <a:ext cx="0" cy="236"/>
                </a:xfrm>
                <a:prstGeom prst="line">
                  <a:avLst/>
                </a:prstGeom>
                <a:noFill/>
                <a:ln w="38100">
                  <a:solidFill>
                    <a:srgbClr val="000000"/>
                  </a:solidFill>
                  <a:round/>
                  <a:headEnd/>
                  <a:tailEnd/>
                </a:ln>
              </p:spPr>
              <p:txBody>
                <a:bodyPr/>
                <a:lstStyle/>
                <a:p>
                  <a:endParaRPr lang="de-DE"/>
                </a:p>
              </p:txBody>
            </p:sp>
            <p:sp>
              <p:nvSpPr>
                <p:cNvPr id="16897" name="Freeform 513"/>
                <p:cNvSpPr>
                  <a:spLocks/>
                </p:cNvSpPr>
                <p:nvPr/>
              </p:nvSpPr>
              <p:spPr bwMode="auto">
                <a:xfrm>
                  <a:off x="2541" y="3662"/>
                  <a:ext cx="179" cy="91"/>
                </a:xfrm>
                <a:custGeom>
                  <a:avLst/>
                  <a:gdLst/>
                  <a:ahLst/>
                  <a:cxnLst>
                    <a:cxn ang="0">
                      <a:pos x="44" y="0"/>
                    </a:cxn>
                    <a:cxn ang="0">
                      <a:pos x="0" y="46"/>
                    </a:cxn>
                    <a:cxn ang="0">
                      <a:pos x="0" y="181"/>
                    </a:cxn>
                    <a:cxn ang="0">
                      <a:pos x="313" y="181"/>
                    </a:cxn>
                    <a:cxn ang="0">
                      <a:pos x="359" y="137"/>
                    </a:cxn>
                    <a:cxn ang="0">
                      <a:pos x="359" y="0"/>
                    </a:cxn>
                    <a:cxn ang="0">
                      <a:pos x="44" y="0"/>
                    </a:cxn>
                  </a:cxnLst>
                  <a:rect l="0" t="0" r="r" b="b"/>
                  <a:pathLst>
                    <a:path w="359" h="181">
                      <a:moveTo>
                        <a:pt x="44" y="0"/>
                      </a:moveTo>
                      <a:lnTo>
                        <a:pt x="0" y="46"/>
                      </a:lnTo>
                      <a:lnTo>
                        <a:pt x="0" y="181"/>
                      </a:lnTo>
                      <a:lnTo>
                        <a:pt x="313" y="181"/>
                      </a:lnTo>
                      <a:lnTo>
                        <a:pt x="359" y="137"/>
                      </a:lnTo>
                      <a:lnTo>
                        <a:pt x="359" y="0"/>
                      </a:lnTo>
                      <a:lnTo>
                        <a:pt x="44" y="0"/>
                      </a:lnTo>
                      <a:close/>
                    </a:path>
                  </a:pathLst>
                </a:custGeom>
                <a:solidFill>
                  <a:srgbClr val="FFFFFF"/>
                </a:solidFill>
                <a:ln w="9525">
                  <a:noFill/>
                  <a:round/>
                  <a:headEnd/>
                  <a:tailEnd/>
                </a:ln>
              </p:spPr>
              <p:txBody>
                <a:bodyPr/>
                <a:lstStyle/>
                <a:p>
                  <a:endParaRPr lang="de-DE"/>
                </a:p>
              </p:txBody>
            </p:sp>
            <p:sp>
              <p:nvSpPr>
                <p:cNvPr id="16898" name="Freeform 514"/>
                <p:cNvSpPr>
                  <a:spLocks/>
                </p:cNvSpPr>
                <p:nvPr/>
              </p:nvSpPr>
              <p:spPr bwMode="auto">
                <a:xfrm>
                  <a:off x="2541" y="3662"/>
                  <a:ext cx="179" cy="23"/>
                </a:xfrm>
                <a:custGeom>
                  <a:avLst/>
                  <a:gdLst/>
                  <a:ahLst/>
                  <a:cxnLst>
                    <a:cxn ang="0">
                      <a:pos x="0" y="46"/>
                    </a:cxn>
                    <a:cxn ang="0">
                      <a:pos x="313" y="46"/>
                    </a:cxn>
                    <a:cxn ang="0">
                      <a:pos x="359" y="0"/>
                    </a:cxn>
                    <a:cxn ang="0">
                      <a:pos x="44" y="0"/>
                    </a:cxn>
                    <a:cxn ang="0">
                      <a:pos x="0" y="46"/>
                    </a:cxn>
                  </a:cxnLst>
                  <a:rect l="0" t="0" r="r" b="b"/>
                  <a:pathLst>
                    <a:path w="359" h="46">
                      <a:moveTo>
                        <a:pt x="0" y="46"/>
                      </a:moveTo>
                      <a:lnTo>
                        <a:pt x="313" y="46"/>
                      </a:lnTo>
                      <a:lnTo>
                        <a:pt x="359" y="0"/>
                      </a:lnTo>
                      <a:lnTo>
                        <a:pt x="44" y="0"/>
                      </a:lnTo>
                      <a:lnTo>
                        <a:pt x="0" y="46"/>
                      </a:lnTo>
                      <a:close/>
                    </a:path>
                  </a:pathLst>
                </a:custGeom>
                <a:solidFill>
                  <a:srgbClr val="FFFFFF"/>
                </a:solidFill>
                <a:ln w="9525">
                  <a:noFill/>
                  <a:round/>
                  <a:headEnd/>
                  <a:tailEnd/>
                </a:ln>
              </p:spPr>
              <p:txBody>
                <a:bodyPr/>
                <a:lstStyle/>
                <a:p>
                  <a:endParaRPr lang="de-DE"/>
                </a:p>
              </p:txBody>
            </p:sp>
            <p:sp>
              <p:nvSpPr>
                <p:cNvPr id="16899" name="Freeform 515"/>
                <p:cNvSpPr>
                  <a:spLocks/>
                </p:cNvSpPr>
                <p:nvPr/>
              </p:nvSpPr>
              <p:spPr bwMode="auto">
                <a:xfrm>
                  <a:off x="2697" y="3662"/>
                  <a:ext cx="23" cy="91"/>
                </a:xfrm>
                <a:custGeom>
                  <a:avLst/>
                  <a:gdLst/>
                  <a:ahLst/>
                  <a:cxnLst>
                    <a:cxn ang="0">
                      <a:pos x="0" y="46"/>
                    </a:cxn>
                    <a:cxn ang="0">
                      <a:pos x="46" y="0"/>
                    </a:cxn>
                    <a:cxn ang="0">
                      <a:pos x="46" y="137"/>
                    </a:cxn>
                    <a:cxn ang="0">
                      <a:pos x="0" y="181"/>
                    </a:cxn>
                    <a:cxn ang="0">
                      <a:pos x="0" y="46"/>
                    </a:cxn>
                  </a:cxnLst>
                  <a:rect l="0" t="0" r="r" b="b"/>
                  <a:pathLst>
                    <a:path w="46" h="181">
                      <a:moveTo>
                        <a:pt x="0" y="46"/>
                      </a:moveTo>
                      <a:lnTo>
                        <a:pt x="46" y="0"/>
                      </a:lnTo>
                      <a:lnTo>
                        <a:pt x="46" y="137"/>
                      </a:lnTo>
                      <a:lnTo>
                        <a:pt x="0" y="181"/>
                      </a:lnTo>
                      <a:lnTo>
                        <a:pt x="0" y="46"/>
                      </a:lnTo>
                      <a:close/>
                    </a:path>
                  </a:pathLst>
                </a:custGeom>
                <a:solidFill>
                  <a:srgbClr val="CDCDCD"/>
                </a:solidFill>
                <a:ln w="9525">
                  <a:noFill/>
                  <a:round/>
                  <a:headEnd/>
                  <a:tailEnd/>
                </a:ln>
              </p:spPr>
              <p:txBody>
                <a:bodyPr/>
                <a:lstStyle/>
                <a:p>
                  <a:endParaRPr lang="de-DE"/>
                </a:p>
              </p:txBody>
            </p:sp>
            <p:sp>
              <p:nvSpPr>
                <p:cNvPr id="16900" name="Freeform 516"/>
                <p:cNvSpPr>
                  <a:spLocks/>
                </p:cNvSpPr>
                <p:nvPr/>
              </p:nvSpPr>
              <p:spPr bwMode="auto">
                <a:xfrm>
                  <a:off x="2541" y="3662"/>
                  <a:ext cx="179" cy="91"/>
                </a:xfrm>
                <a:custGeom>
                  <a:avLst/>
                  <a:gdLst/>
                  <a:ahLst/>
                  <a:cxnLst>
                    <a:cxn ang="0">
                      <a:pos x="44" y="0"/>
                    </a:cxn>
                    <a:cxn ang="0">
                      <a:pos x="0" y="46"/>
                    </a:cxn>
                    <a:cxn ang="0">
                      <a:pos x="0" y="181"/>
                    </a:cxn>
                    <a:cxn ang="0">
                      <a:pos x="313" y="181"/>
                    </a:cxn>
                    <a:cxn ang="0">
                      <a:pos x="359" y="137"/>
                    </a:cxn>
                    <a:cxn ang="0">
                      <a:pos x="359" y="0"/>
                    </a:cxn>
                    <a:cxn ang="0">
                      <a:pos x="44" y="0"/>
                    </a:cxn>
                  </a:cxnLst>
                  <a:rect l="0" t="0" r="r" b="b"/>
                  <a:pathLst>
                    <a:path w="359" h="181">
                      <a:moveTo>
                        <a:pt x="44" y="0"/>
                      </a:moveTo>
                      <a:lnTo>
                        <a:pt x="0" y="46"/>
                      </a:lnTo>
                      <a:lnTo>
                        <a:pt x="0" y="181"/>
                      </a:lnTo>
                      <a:lnTo>
                        <a:pt x="313" y="181"/>
                      </a:lnTo>
                      <a:lnTo>
                        <a:pt x="359" y="137"/>
                      </a:lnTo>
                      <a:lnTo>
                        <a:pt x="359" y="0"/>
                      </a:lnTo>
                      <a:lnTo>
                        <a:pt x="44" y="0"/>
                      </a:lnTo>
                      <a:close/>
                    </a:path>
                  </a:pathLst>
                </a:custGeom>
                <a:noFill/>
                <a:ln w="38100">
                  <a:solidFill>
                    <a:srgbClr val="000000"/>
                  </a:solidFill>
                  <a:prstDash val="solid"/>
                  <a:round/>
                  <a:headEnd/>
                  <a:tailEnd/>
                </a:ln>
              </p:spPr>
              <p:txBody>
                <a:bodyPr/>
                <a:lstStyle/>
                <a:p>
                  <a:endParaRPr lang="de-DE"/>
                </a:p>
              </p:txBody>
            </p:sp>
            <p:sp>
              <p:nvSpPr>
                <p:cNvPr id="16901" name="Freeform 517"/>
                <p:cNvSpPr>
                  <a:spLocks/>
                </p:cNvSpPr>
                <p:nvPr/>
              </p:nvSpPr>
              <p:spPr bwMode="auto">
                <a:xfrm>
                  <a:off x="2541" y="3662"/>
                  <a:ext cx="179" cy="23"/>
                </a:xfrm>
                <a:custGeom>
                  <a:avLst/>
                  <a:gdLst/>
                  <a:ahLst/>
                  <a:cxnLst>
                    <a:cxn ang="0">
                      <a:pos x="0" y="46"/>
                    </a:cxn>
                    <a:cxn ang="0">
                      <a:pos x="313" y="46"/>
                    </a:cxn>
                    <a:cxn ang="0">
                      <a:pos x="359" y="0"/>
                    </a:cxn>
                  </a:cxnLst>
                  <a:rect l="0" t="0" r="r" b="b"/>
                  <a:pathLst>
                    <a:path w="359" h="46">
                      <a:moveTo>
                        <a:pt x="0" y="46"/>
                      </a:moveTo>
                      <a:lnTo>
                        <a:pt x="313" y="46"/>
                      </a:lnTo>
                      <a:lnTo>
                        <a:pt x="359" y="0"/>
                      </a:lnTo>
                    </a:path>
                  </a:pathLst>
                </a:custGeom>
                <a:noFill/>
                <a:ln w="38100">
                  <a:solidFill>
                    <a:srgbClr val="000000"/>
                  </a:solidFill>
                  <a:prstDash val="solid"/>
                  <a:round/>
                  <a:headEnd/>
                  <a:tailEnd/>
                </a:ln>
              </p:spPr>
              <p:txBody>
                <a:bodyPr/>
                <a:lstStyle/>
                <a:p>
                  <a:endParaRPr lang="de-DE"/>
                </a:p>
              </p:txBody>
            </p:sp>
            <p:sp>
              <p:nvSpPr>
                <p:cNvPr id="16902" name="Line 518"/>
                <p:cNvSpPr>
                  <a:spLocks noChangeShapeType="1"/>
                </p:cNvSpPr>
                <p:nvPr/>
              </p:nvSpPr>
              <p:spPr bwMode="auto">
                <a:xfrm>
                  <a:off x="2697" y="3685"/>
                  <a:ext cx="0" cy="68"/>
                </a:xfrm>
                <a:prstGeom prst="line">
                  <a:avLst/>
                </a:prstGeom>
                <a:noFill/>
                <a:ln w="38100">
                  <a:solidFill>
                    <a:srgbClr val="000000"/>
                  </a:solidFill>
                  <a:round/>
                  <a:headEnd/>
                  <a:tailEnd/>
                </a:ln>
              </p:spPr>
              <p:txBody>
                <a:bodyPr/>
                <a:lstStyle/>
                <a:p>
                  <a:endParaRPr lang="de-DE"/>
                </a:p>
              </p:txBody>
            </p:sp>
            <p:sp>
              <p:nvSpPr>
                <p:cNvPr id="16903" name="Rectangle 519"/>
                <p:cNvSpPr>
                  <a:spLocks noChangeArrowheads="1"/>
                </p:cNvSpPr>
                <p:nvPr/>
              </p:nvSpPr>
              <p:spPr bwMode="auto">
                <a:xfrm>
                  <a:off x="400" y="3611"/>
                  <a:ext cx="1048" cy="401"/>
                </a:xfrm>
                <a:prstGeom prst="rect">
                  <a:avLst/>
                </a:prstGeom>
                <a:solidFill>
                  <a:srgbClr val="FFFFFF"/>
                </a:solidFill>
                <a:ln w="9525">
                  <a:noFill/>
                  <a:miter lim="800000"/>
                  <a:headEnd/>
                  <a:tailEnd/>
                </a:ln>
              </p:spPr>
              <p:txBody>
                <a:bodyPr/>
                <a:lstStyle/>
                <a:p>
                  <a:endParaRPr lang="de-DE"/>
                </a:p>
              </p:txBody>
            </p:sp>
            <p:sp>
              <p:nvSpPr>
                <p:cNvPr id="16904" name="Rectangle 520"/>
                <p:cNvSpPr>
                  <a:spLocks noChangeArrowheads="1"/>
                </p:cNvSpPr>
                <p:nvPr/>
              </p:nvSpPr>
              <p:spPr bwMode="auto">
                <a:xfrm>
                  <a:off x="554" y="3647"/>
                  <a:ext cx="52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Surface</a:t>
                  </a:r>
                  <a:endParaRPr lang="de-DE">
                    <a:solidFill>
                      <a:schemeClr val="bg1"/>
                    </a:solidFill>
                    <a:cs typeface="Arial" charset="0"/>
                  </a:endParaRPr>
                </a:p>
              </p:txBody>
            </p:sp>
            <p:sp>
              <p:nvSpPr>
                <p:cNvPr id="16905" name="Rectangle 521"/>
                <p:cNvSpPr>
                  <a:spLocks noChangeArrowheads="1"/>
                </p:cNvSpPr>
                <p:nvPr/>
              </p:nvSpPr>
              <p:spPr bwMode="auto">
                <a:xfrm>
                  <a:off x="1117" y="3647"/>
                  <a:ext cx="21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air </a:t>
                  </a:r>
                  <a:endParaRPr lang="de-DE">
                    <a:solidFill>
                      <a:schemeClr val="bg1"/>
                    </a:solidFill>
                    <a:cs typeface="Arial" charset="0"/>
                  </a:endParaRPr>
                </a:p>
              </p:txBody>
            </p:sp>
            <p:sp>
              <p:nvSpPr>
                <p:cNvPr id="16906" name="Rectangle 522"/>
                <p:cNvSpPr>
                  <a:spLocks noChangeArrowheads="1"/>
                </p:cNvSpPr>
                <p:nvPr/>
              </p:nvSpPr>
              <p:spPr bwMode="auto">
                <a:xfrm>
                  <a:off x="609" y="3819"/>
                  <a:ext cx="63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sampling</a:t>
                  </a:r>
                  <a:endParaRPr lang="de-DE">
                    <a:solidFill>
                      <a:schemeClr val="bg1"/>
                    </a:solidFill>
                    <a:cs typeface="Arial" charset="0"/>
                  </a:endParaRPr>
                </a:p>
              </p:txBody>
            </p:sp>
            <p:sp>
              <p:nvSpPr>
                <p:cNvPr id="16907" name="Rectangle 523"/>
                <p:cNvSpPr>
                  <a:spLocks noChangeArrowheads="1"/>
                </p:cNvSpPr>
                <p:nvPr/>
              </p:nvSpPr>
              <p:spPr bwMode="auto">
                <a:xfrm>
                  <a:off x="-1770" y="1467"/>
                  <a:ext cx="16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10</a:t>
                  </a:r>
                  <a:endParaRPr lang="de-DE">
                    <a:solidFill>
                      <a:schemeClr val="bg1"/>
                    </a:solidFill>
                    <a:cs typeface="Arial" charset="0"/>
                  </a:endParaRPr>
                </a:p>
              </p:txBody>
            </p:sp>
            <p:sp>
              <p:nvSpPr>
                <p:cNvPr id="16908" name="Rectangle 524"/>
                <p:cNvSpPr>
                  <a:spLocks noChangeArrowheads="1"/>
                </p:cNvSpPr>
                <p:nvPr/>
              </p:nvSpPr>
              <p:spPr bwMode="auto">
                <a:xfrm>
                  <a:off x="-1691" y="2078"/>
                  <a:ext cx="8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1</a:t>
                  </a:r>
                  <a:endParaRPr lang="de-DE">
                    <a:solidFill>
                      <a:schemeClr val="bg1"/>
                    </a:solidFill>
                    <a:cs typeface="Arial" charset="0"/>
                  </a:endParaRPr>
                </a:p>
              </p:txBody>
            </p:sp>
            <p:sp>
              <p:nvSpPr>
                <p:cNvPr id="16909" name="Rectangle 525"/>
                <p:cNvSpPr>
                  <a:spLocks noChangeArrowheads="1"/>
                </p:cNvSpPr>
                <p:nvPr/>
              </p:nvSpPr>
              <p:spPr bwMode="auto">
                <a:xfrm>
                  <a:off x="-1889" y="3347"/>
                  <a:ext cx="28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0.01</a:t>
                  </a:r>
                  <a:endParaRPr lang="de-DE">
                    <a:solidFill>
                      <a:schemeClr val="bg1"/>
                    </a:solidFill>
                    <a:cs typeface="Arial" charset="0"/>
                  </a:endParaRPr>
                </a:p>
              </p:txBody>
            </p:sp>
            <p:sp>
              <p:nvSpPr>
                <p:cNvPr id="16910" name="Rectangle 526"/>
                <p:cNvSpPr>
                  <a:spLocks noChangeArrowheads="1"/>
                </p:cNvSpPr>
                <p:nvPr/>
              </p:nvSpPr>
              <p:spPr bwMode="auto">
                <a:xfrm>
                  <a:off x="-1810" y="2689"/>
                  <a:ext cx="20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0.1</a:t>
                  </a:r>
                  <a:endParaRPr lang="de-DE">
                    <a:solidFill>
                      <a:schemeClr val="bg1"/>
                    </a:solidFill>
                    <a:cs typeface="Arial" charset="0"/>
                  </a:endParaRPr>
                </a:p>
              </p:txBody>
            </p:sp>
            <p:sp>
              <p:nvSpPr>
                <p:cNvPr id="16911" name="Rectangle 527"/>
                <p:cNvSpPr>
                  <a:spLocks noChangeArrowheads="1"/>
                </p:cNvSpPr>
                <p:nvPr/>
              </p:nvSpPr>
              <p:spPr bwMode="auto">
                <a:xfrm>
                  <a:off x="-1851" y="917"/>
                  <a:ext cx="240" cy="196"/>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100</a:t>
                  </a:r>
                  <a:endParaRPr lang="de-DE">
                    <a:solidFill>
                      <a:schemeClr val="bg1"/>
                    </a:solidFill>
                    <a:cs typeface="Arial" charset="0"/>
                  </a:endParaRPr>
                </a:p>
              </p:txBody>
            </p:sp>
            <p:sp>
              <p:nvSpPr>
                <p:cNvPr id="16912" name="Rectangle 528"/>
                <p:cNvSpPr>
                  <a:spLocks noChangeArrowheads="1"/>
                </p:cNvSpPr>
                <p:nvPr/>
              </p:nvSpPr>
              <p:spPr bwMode="auto">
                <a:xfrm>
                  <a:off x="209" y="638"/>
                  <a:ext cx="1298" cy="401"/>
                </a:xfrm>
                <a:prstGeom prst="rect">
                  <a:avLst/>
                </a:prstGeom>
                <a:solidFill>
                  <a:srgbClr val="FFFFFF"/>
                </a:solidFill>
                <a:ln w="9525">
                  <a:noFill/>
                  <a:miter lim="800000"/>
                  <a:headEnd/>
                  <a:tailEnd/>
                </a:ln>
              </p:spPr>
              <p:txBody>
                <a:bodyPr/>
                <a:lstStyle/>
                <a:p>
                  <a:endParaRPr lang="de-DE"/>
                </a:p>
              </p:txBody>
            </p:sp>
            <p:sp>
              <p:nvSpPr>
                <p:cNvPr id="16913" name="Rectangle 529"/>
                <p:cNvSpPr>
                  <a:spLocks noChangeArrowheads="1"/>
                </p:cNvSpPr>
                <p:nvPr/>
              </p:nvSpPr>
              <p:spPr bwMode="auto">
                <a:xfrm>
                  <a:off x="584" y="676"/>
                  <a:ext cx="55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Satellite</a:t>
                  </a:r>
                  <a:endParaRPr lang="de-DE">
                    <a:solidFill>
                      <a:schemeClr val="bg1"/>
                    </a:solidFill>
                    <a:cs typeface="Arial" charset="0"/>
                  </a:endParaRPr>
                </a:p>
              </p:txBody>
            </p:sp>
            <p:sp>
              <p:nvSpPr>
                <p:cNvPr id="16914" name="Rectangle 530"/>
                <p:cNvSpPr>
                  <a:spLocks noChangeArrowheads="1"/>
                </p:cNvSpPr>
                <p:nvPr/>
              </p:nvSpPr>
              <p:spPr bwMode="auto">
                <a:xfrm>
                  <a:off x="266" y="846"/>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6915" name="Rectangle 531"/>
                <p:cNvSpPr>
                  <a:spLocks noChangeArrowheads="1"/>
                </p:cNvSpPr>
                <p:nvPr/>
              </p:nvSpPr>
              <p:spPr bwMode="auto">
                <a:xfrm>
                  <a:off x="314" y="846"/>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column</a:t>
                  </a:r>
                  <a:endParaRPr lang="de-DE">
                    <a:solidFill>
                      <a:schemeClr val="bg1"/>
                    </a:solidFill>
                    <a:cs typeface="Arial" charset="0"/>
                  </a:endParaRPr>
                </a:p>
              </p:txBody>
            </p:sp>
            <p:sp>
              <p:nvSpPr>
                <p:cNvPr id="16916" name="Rectangle 532"/>
                <p:cNvSpPr>
                  <a:spLocks noChangeArrowheads="1"/>
                </p:cNvSpPr>
                <p:nvPr/>
              </p:nvSpPr>
              <p:spPr bwMode="auto">
                <a:xfrm>
                  <a:off x="863" y="846"/>
                  <a:ext cx="5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average</a:t>
                  </a:r>
                  <a:endParaRPr lang="de-DE">
                    <a:solidFill>
                      <a:schemeClr val="bg1"/>
                    </a:solidFill>
                    <a:cs typeface="Arial" charset="0"/>
                  </a:endParaRPr>
                </a:p>
              </p:txBody>
            </p:sp>
            <p:sp>
              <p:nvSpPr>
                <p:cNvPr id="16917" name="Rectangle 533"/>
                <p:cNvSpPr>
                  <a:spLocks noChangeArrowheads="1"/>
                </p:cNvSpPr>
                <p:nvPr/>
              </p:nvSpPr>
              <p:spPr bwMode="auto">
                <a:xfrm>
                  <a:off x="1402" y="846"/>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6918" name="Freeform 534"/>
                <p:cNvSpPr>
                  <a:spLocks/>
                </p:cNvSpPr>
                <p:nvPr/>
              </p:nvSpPr>
              <p:spPr bwMode="auto">
                <a:xfrm>
                  <a:off x="-1051" y="3531"/>
                  <a:ext cx="463" cy="497"/>
                </a:xfrm>
                <a:custGeom>
                  <a:avLst/>
                  <a:gdLst/>
                  <a:ahLst/>
                  <a:cxnLst>
                    <a:cxn ang="0">
                      <a:pos x="87" y="994"/>
                    </a:cxn>
                    <a:cxn ang="0">
                      <a:pos x="0" y="850"/>
                    </a:cxn>
                    <a:cxn ang="0">
                      <a:pos x="101" y="914"/>
                    </a:cxn>
                    <a:cxn ang="0">
                      <a:pos x="87" y="802"/>
                    </a:cxn>
                    <a:cxn ang="0">
                      <a:pos x="145" y="869"/>
                    </a:cxn>
                    <a:cxn ang="0">
                      <a:pos x="120" y="735"/>
                    </a:cxn>
                    <a:cxn ang="0">
                      <a:pos x="255" y="880"/>
                    </a:cxn>
                    <a:cxn ang="0">
                      <a:pos x="225" y="714"/>
                    </a:cxn>
                    <a:cxn ang="0">
                      <a:pos x="328" y="855"/>
                    </a:cxn>
                    <a:cxn ang="0">
                      <a:pos x="312" y="631"/>
                    </a:cxn>
                    <a:cxn ang="0">
                      <a:pos x="379" y="850"/>
                    </a:cxn>
                    <a:cxn ang="0">
                      <a:pos x="385" y="356"/>
                    </a:cxn>
                    <a:cxn ang="0">
                      <a:pos x="209" y="185"/>
                    </a:cxn>
                    <a:cxn ang="0">
                      <a:pos x="209" y="185"/>
                    </a:cxn>
                    <a:cxn ang="0">
                      <a:pos x="217" y="143"/>
                    </a:cxn>
                    <a:cxn ang="0">
                      <a:pos x="221" y="132"/>
                    </a:cxn>
                    <a:cxn ang="0">
                      <a:pos x="387" y="273"/>
                    </a:cxn>
                    <a:cxn ang="0">
                      <a:pos x="410" y="6"/>
                    </a:cxn>
                    <a:cxn ang="0">
                      <a:pos x="411" y="6"/>
                    </a:cxn>
                    <a:cxn ang="0">
                      <a:pos x="415" y="8"/>
                    </a:cxn>
                    <a:cxn ang="0">
                      <a:pos x="421" y="10"/>
                    </a:cxn>
                    <a:cxn ang="0">
                      <a:pos x="432" y="14"/>
                    </a:cxn>
                    <a:cxn ang="0">
                      <a:pos x="446" y="14"/>
                    </a:cxn>
                    <a:cxn ang="0">
                      <a:pos x="461" y="12"/>
                    </a:cxn>
                    <a:cxn ang="0">
                      <a:pos x="480" y="8"/>
                    </a:cxn>
                    <a:cxn ang="0">
                      <a:pos x="503" y="0"/>
                    </a:cxn>
                    <a:cxn ang="0">
                      <a:pos x="514" y="179"/>
                    </a:cxn>
                    <a:cxn ang="0">
                      <a:pos x="665" y="76"/>
                    </a:cxn>
                    <a:cxn ang="0">
                      <a:pos x="673" y="116"/>
                    </a:cxn>
                    <a:cxn ang="0">
                      <a:pos x="512" y="248"/>
                    </a:cxn>
                    <a:cxn ang="0">
                      <a:pos x="512" y="690"/>
                    </a:cxn>
                    <a:cxn ang="0">
                      <a:pos x="543" y="882"/>
                    </a:cxn>
                    <a:cxn ang="0">
                      <a:pos x="617" y="577"/>
                    </a:cxn>
                    <a:cxn ang="0">
                      <a:pos x="612" y="859"/>
                    </a:cxn>
                    <a:cxn ang="0">
                      <a:pos x="705" y="541"/>
                    </a:cxn>
                    <a:cxn ang="0">
                      <a:pos x="680" y="882"/>
                    </a:cxn>
                    <a:cxn ang="0">
                      <a:pos x="760" y="735"/>
                    </a:cxn>
                    <a:cxn ang="0">
                      <a:pos x="758" y="907"/>
                    </a:cxn>
                    <a:cxn ang="0">
                      <a:pos x="838" y="791"/>
                    </a:cxn>
                    <a:cxn ang="0">
                      <a:pos x="840" y="874"/>
                    </a:cxn>
                    <a:cxn ang="0">
                      <a:pos x="926" y="829"/>
                    </a:cxn>
                    <a:cxn ang="0">
                      <a:pos x="819" y="985"/>
                    </a:cxn>
                    <a:cxn ang="0">
                      <a:pos x="87" y="994"/>
                    </a:cxn>
                  </a:cxnLst>
                  <a:rect l="0" t="0" r="r" b="b"/>
                  <a:pathLst>
                    <a:path w="926" h="994">
                      <a:moveTo>
                        <a:pt x="87" y="994"/>
                      </a:moveTo>
                      <a:lnTo>
                        <a:pt x="0" y="850"/>
                      </a:lnTo>
                      <a:lnTo>
                        <a:pt x="101" y="914"/>
                      </a:lnTo>
                      <a:lnTo>
                        <a:pt x="87" y="802"/>
                      </a:lnTo>
                      <a:lnTo>
                        <a:pt x="145" y="869"/>
                      </a:lnTo>
                      <a:lnTo>
                        <a:pt x="120" y="735"/>
                      </a:lnTo>
                      <a:lnTo>
                        <a:pt x="255" y="880"/>
                      </a:lnTo>
                      <a:lnTo>
                        <a:pt x="225" y="714"/>
                      </a:lnTo>
                      <a:lnTo>
                        <a:pt x="328" y="855"/>
                      </a:lnTo>
                      <a:lnTo>
                        <a:pt x="312" y="631"/>
                      </a:lnTo>
                      <a:lnTo>
                        <a:pt x="379" y="850"/>
                      </a:lnTo>
                      <a:lnTo>
                        <a:pt x="385" y="356"/>
                      </a:lnTo>
                      <a:lnTo>
                        <a:pt x="209" y="185"/>
                      </a:lnTo>
                      <a:lnTo>
                        <a:pt x="209" y="185"/>
                      </a:lnTo>
                      <a:lnTo>
                        <a:pt x="217" y="143"/>
                      </a:lnTo>
                      <a:lnTo>
                        <a:pt x="221" y="132"/>
                      </a:lnTo>
                      <a:lnTo>
                        <a:pt x="387" y="273"/>
                      </a:lnTo>
                      <a:lnTo>
                        <a:pt x="410" y="6"/>
                      </a:lnTo>
                      <a:lnTo>
                        <a:pt x="411" y="6"/>
                      </a:lnTo>
                      <a:lnTo>
                        <a:pt x="415" y="8"/>
                      </a:lnTo>
                      <a:lnTo>
                        <a:pt x="421" y="10"/>
                      </a:lnTo>
                      <a:lnTo>
                        <a:pt x="432" y="14"/>
                      </a:lnTo>
                      <a:lnTo>
                        <a:pt x="446" y="14"/>
                      </a:lnTo>
                      <a:lnTo>
                        <a:pt x="461" y="12"/>
                      </a:lnTo>
                      <a:lnTo>
                        <a:pt x="480" y="8"/>
                      </a:lnTo>
                      <a:lnTo>
                        <a:pt x="503" y="0"/>
                      </a:lnTo>
                      <a:lnTo>
                        <a:pt x="514" y="179"/>
                      </a:lnTo>
                      <a:lnTo>
                        <a:pt x="665" y="76"/>
                      </a:lnTo>
                      <a:lnTo>
                        <a:pt x="673" y="116"/>
                      </a:lnTo>
                      <a:lnTo>
                        <a:pt x="512" y="248"/>
                      </a:lnTo>
                      <a:lnTo>
                        <a:pt x="512" y="690"/>
                      </a:lnTo>
                      <a:lnTo>
                        <a:pt x="543" y="882"/>
                      </a:lnTo>
                      <a:lnTo>
                        <a:pt x="617" y="577"/>
                      </a:lnTo>
                      <a:lnTo>
                        <a:pt x="612" y="859"/>
                      </a:lnTo>
                      <a:lnTo>
                        <a:pt x="705" y="541"/>
                      </a:lnTo>
                      <a:lnTo>
                        <a:pt x="680" y="882"/>
                      </a:lnTo>
                      <a:lnTo>
                        <a:pt x="760" y="735"/>
                      </a:lnTo>
                      <a:lnTo>
                        <a:pt x="758" y="907"/>
                      </a:lnTo>
                      <a:lnTo>
                        <a:pt x="838" y="791"/>
                      </a:lnTo>
                      <a:lnTo>
                        <a:pt x="840" y="874"/>
                      </a:lnTo>
                      <a:lnTo>
                        <a:pt x="926" y="829"/>
                      </a:lnTo>
                      <a:lnTo>
                        <a:pt x="819" y="985"/>
                      </a:lnTo>
                      <a:lnTo>
                        <a:pt x="87" y="994"/>
                      </a:lnTo>
                      <a:close/>
                    </a:path>
                  </a:pathLst>
                </a:custGeom>
                <a:solidFill>
                  <a:srgbClr val="000000"/>
                </a:solidFill>
                <a:ln w="9525">
                  <a:noFill/>
                  <a:round/>
                  <a:headEnd/>
                  <a:tailEnd/>
                </a:ln>
              </p:spPr>
              <p:txBody>
                <a:bodyPr/>
                <a:lstStyle/>
                <a:p>
                  <a:endParaRPr lang="de-DE"/>
                </a:p>
              </p:txBody>
            </p:sp>
            <p:sp>
              <p:nvSpPr>
                <p:cNvPr id="16919" name="Freeform 535"/>
                <p:cNvSpPr>
                  <a:spLocks/>
                </p:cNvSpPr>
                <p:nvPr/>
              </p:nvSpPr>
              <p:spPr bwMode="auto">
                <a:xfrm>
                  <a:off x="-879" y="3926"/>
                  <a:ext cx="15" cy="86"/>
                </a:xfrm>
                <a:custGeom>
                  <a:avLst/>
                  <a:gdLst/>
                  <a:ahLst/>
                  <a:cxnLst>
                    <a:cxn ang="0">
                      <a:pos x="27" y="163"/>
                    </a:cxn>
                    <a:cxn ang="0">
                      <a:pos x="0" y="0"/>
                    </a:cxn>
                    <a:cxn ang="0">
                      <a:pos x="0" y="110"/>
                    </a:cxn>
                    <a:cxn ang="0">
                      <a:pos x="11" y="173"/>
                    </a:cxn>
                    <a:cxn ang="0">
                      <a:pos x="30" y="173"/>
                    </a:cxn>
                    <a:cxn ang="0">
                      <a:pos x="27" y="163"/>
                    </a:cxn>
                  </a:cxnLst>
                  <a:rect l="0" t="0" r="r" b="b"/>
                  <a:pathLst>
                    <a:path w="30" h="173">
                      <a:moveTo>
                        <a:pt x="27" y="163"/>
                      </a:moveTo>
                      <a:lnTo>
                        <a:pt x="0" y="0"/>
                      </a:lnTo>
                      <a:lnTo>
                        <a:pt x="0" y="110"/>
                      </a:lnTo>
                      <a:lnTo>
                        <a:pt x="11" y="173"/>
                      </a:lnTo>
                      <a:lnTo>
                        <a:pt x="30" y="173"/>
                      </a:lnTo>
                      <a:lnTo>
                        <a:pt x="27" y="163"/>
                      </a:lnTo>
                      <a:close/>
                    </a:path>
                  </a:pathLst>
                </a:custGeom>
                <a:solidFill>
                  <a:srgbClr val="00FF59"/>
                </a:solidFill>
                <a:ln w="9525">
                  <a:noFill/>
                  <a:round/>
                  <a:headEnd/>
                  <a:tailEnd/>
                </a:ln>
              </p:spPr>
              <p:txBody>
                <a:bodyPr/>
                <a:lstStyle/>
                <a:p>
                  <a:endParaRPr lang="de-DE"/>
                </a:p>
              </p:txBody>
            </p:sp>
            <p:sp>
              <p:nvSpPr>
                <p:cNvPr id="16920" name="Freeform 536"/>
                <p:cNvSpPr>
                  <a:spLocks/>
                </p:cNvSpPr>
                <p:nvPr/>
              </p:nvSpPr>
              <p:spPr bwMode="auto">
                <a:xfrm>
                  <a:off x="-1026" y="3923"/>
                  <a:ext cx="144" cy="95"/>
                </a:xfrm>
                <a:custGeom>
                  <a:avLst/>
                  <a:gdLst/>
                  <a:ahLst/>
                  <a:cxnLst>
                    <a:cxn ang="0">
                      <a:pos x="288" y="181"/>
                    </a:cxn>
                    <a:cxn ang="0">
                      <a:pos x="210" y="17"/>
                    </a:cxn>
                    <a:cxn ang="0">
                      <a:pos x="239" y="175"/>
                    </a:cxn>
                    <a:cxn ang="0">
                      <a:pos x="166" y="86"/>
                    </a:cxn>
                    <a:cxn ang="0">
                      <a:pos x="96" y="0"/>
                    </a:cxn>
                    <a:cxn ang="0">
                      <a:pos x="126" y="169"/>
                    </a:cxn>
                    <a:cxn ang="0">
                      <a:pos x="61" y="84"/>
                    </a:cxn>
                    <a:cxn ang="0">
                      <a:pos x="71" y="169"/>
                    </a:cxn>
                    <a:cxn ang="0">
                      <a:pos x="0" y="126"/>
                    </a:cxn>
                    <a:cxn ang="0">
                      <a:pos x="52" y="190"/>
                    </a:cxn>
                    <a:cxn ang="0">
                      <a:pos x="288" y="181"/>
                    </a:cxn>
                  </a:cxnLst>
                  <a:rect l="0" t="0" r="r" b="b"/>
                  <a:pathLst>
                    <a:path w="288" h="190">
                      <a:moveTo>
                        <a:pt x="288" y="181"/>
                      </a:moveTo>
                      <a:lnTo>
                        <a:pt x="210" y="17"/>
                      </a:lnTo>
                      <a:lnTo>
                        <a:pt x="239" y="175"/>
                      </a:lnTo>
                      <a:lnTo>
                        <a:pt x="166" y="86"/>
                      </a:lnTo>
                      <a:lnTo>
                        <a:pt x="96" y="0"/>
                      </a:lnTo>
                      <a:lnTo>
                        <a:pt x="126" y="169"/>
                      </a:lnTo>
                      <a:lnTo>
                        <a:pt x="61" y="84"/>
                      </a:lnTo>
                      <a:lnTo>
                        <a:pt x="71" y="169"/>
                      </a:lnTo>
                      <a:lnTo>
                        <a:pt x="0" y="126"/>
                      </a:lnTo>
                      <a:lnTo>
                        <a:pt x="52" y="190"/>
                      </a:lnTo>
                      <a:lnTo>
                        <a:pt x="288" y="181"/>
                      </a:lnTo>
                      <a:close/>
                    </a:path>
                  </a:pathLst>
                </a:custGeom>
                <a:solidFill>
                  <a:srgbClr val="00FF59"/>
                </a:solidFill>
                <a:ln w="9525">
                  <a:noFill/>
                  <a:round/>
                  <a:headEnd/>
                  <a:tailEnd/>
                </a:ln>
              </p:spPr>
              <p:txBody>
                <a:bodyPr/>
                <a:lstStyle/>
                <a:p>
                  <a:endParaRPr lang="de-DE"/>
                </a:p>
              </p:txBody>
            </p:sp>
            <p:sp>
              <p:nvSpPr>
                <p:cNvPr id="16921" name="Freeform 537"/>
                <p:cNvSpPr>
                  <a:spLocks/>
                </p:cNvSpPr>
                <p:nvPr/>
              </p:nvSpPr>
              <p:spPr bwMode="auto">
                <a:xfrm>
                  <a:off x="-774" y="3876"/>
                  <a:ext cx="63" cy="137"/>
                </a:xfrm>
                <a:custGeom>
                  <a:avLst/>
                  <a:gdLst/>
                  <a:ahLst/>
                  <a:cxnLst>
                    <a:cxn ang="0">
                      <a:pos x="0" y="274"/>
                    </a:cxn>
                    <a:cxn ang="0">
                      <a:pos x="0" y="234"/>
                    </a:cxn>
                    <a:cxn ang="0">
                      <a:pos x="40" y="74"/>
                    </a:cxn>
                    <a:cxn ang="0">
                      <a:pos x="52" y="249"/>
                    </a:cxn>
                    <a:cxn ang="0">
                      <a:pos x="126" y="0"/>
                    </a:cxn>
                    <a:cxn ang="0">
                      <a:pos x="101" y="274"/>
                    </a:cxn>
                    <a:cxn ang="0">
                      <a:pos x="0" y="274"/>
                    </a:cxn>
                  </a:cxnLst>
                  <a:rect l="0" t="0" r="r" b="b"/>
                  <a:pathLst>
                    <a:path w="126" h="274">
                      <a:moveTo>
                        <a:pt x="0" y="274"/>
                      </a:moveTo>
                      <a:lnTo>
                        <a:pt x="0" y="234"/>
                      </a:lnTo>
                      <a:lnTo>
                        <a:pt x="40" y="74"/>
                      </a:lnTo>
                      <a:lnTo>
                        <a:pt x="52" y="249"/>
                      </a:lnTo>
                      <a:lnTo>
                        <a:pt x="126" y="0"/>
                      </a:lnTo>
                      <a:lnTo>
                        <a:pt x="101" y="274"/>
                      </a:lnTo>
                      <a:lnTo>
                        <a:pt x="0" y="274"/>
                      </a:lnTo>
                      <a:close/>
                    </a:path>
                  </a:pathLst>
                </a:custGeom>
                <a:solidFill>
                  <a:srgbClr val="00FF59"/>
                </a:solidFill>
                <a:ln w="9525">
                  <a:noFill/>
                  <a:round/>
                  <a:headEnd/>
                  <a:tailEnd/>
                </a:ln>
              </p:spPr>
              <p:txBody>
                <a:bodyPr/>
                <a:lstStyle/>
                <a:p>
                  <a:endParaRPr lang="de-DE"/>
                </a:p>
              </p:txBody>
            </p:sp>
            <p:sp>
              <p:nvSpPr>
                <p:cNvPr id="16922" name="Freeform 538"/>
                <p:cNvSpPr>
                  <a:spLocks/>
                </p:cNvSpPr>
                <p:nvPr/>
              </p:nvSpPr>
              <p:spPr bwMode="auto">
                <a:xfrm>
                  <a:off x="-716" y="3945"/>
                  <a:ext cx="35" cy="68"/>
                </a:xfrm>
                <a:custGeom>
                  <a:avLst/>
                  <a:gdLst/>
                  <a:ahLst/>
                  <a:cxnLst>
                    <a:cxn ang="0">
                      <a:pos x="0" y="137"/>
                    </a:cxn>
                    <a:cxn ang="0">
                      <a:pos x="68" y="0"/>
                    </a:cxn>
                    <a:cxn ang="0">
                      <a:pos x="70" y="135"/>
                    </a:cxn>
                    <a:cxn ang="0">
                      <a:pos x="0" y="137"/>
                    </a:cxn>
                  </a:cxnLst>
                  <a:rect l="0" t="0" r="r" b="b"/>
                  <a:pathLst>
                    <a:path w="70" h="137">
                      <a:moveTo>
                        <a:pt x="0" y="137"/>
                      </a:moveTo>
                      <a:lnTo>
                        <a:pt x="68" y="0"/>
                      </a:lnTo>
                      <a:lnTo>
                        <a:pt x="70" y="135"/>
                      </a:lnTo>
                      <a:lnTo>
                        <a:pt x="0" y="137"/>
                      </a:lnTo>
                      <a:close/>
                    </a:path>
                  </a:pathLst>
                </a:custGeom>
                <a:solidFill>
                  <a:srgbClr val="00FF59"/>
                </a:solidFill>
                <a:ln w="9525">
                  <a:noFill/>
                  <a:round/>
                  <a:headEnd/>
                  <a:tailEnd/>
                </a:ln>
              </p:spPr>
              <p:txBody>
                <a:bodyPr/>
                <a:lstStyle/>
                <a:p>
                  <a:endParaRPr lang="de-DE"/>
                </a:p>
              </p:txBody>
            </p:sp>
            <p:sp>
              <p:nvSpPr>
                <p:cNvPr id="16923" name="Freeform 539"/>
                <p:cNvSpPr>
                  <a:spLocks/>
                </p:cNvSpPr>
                <p:nvPr/>
              </p:nvSpPr>
              <p:spPr bwMode="auto">
                <a:xfrm>
                  <a:off x="-673" y="3961"/>
                  <a:ext cx="32" cy="51"/>
                </a:xfrm>
                <a:custGeom>
                  <a:avLst/>
                  <a:gdLst/>
                  <a:ahLst/>
                  <a:cxnLst>
                    <a:cxn ang="0">
                      <a:pos x="0" y="103"/>
                    </a:cxn>
                    <a:cxn ang="0">
                      <a:pos x="65" y="0"/>
                    </a:cxn>
                    <a:cxn ang="0">
                      <a:pos x="54" y="99"/>
                    </a:cxn>
                    <a:cxn ang="0">
                      <a:pos x="0" y="103"/>
                    </a:cxn>
                  </a:cxnLst>
                  <a:rect l="0" t="0" r="r" b="b"/>
                  <a:pathLst>
                    <a:path w="65" h="103">
                      <a:moveTo>
                        <a:pt x="0" y="103"/>
                      </a:moveTo>
                      <a:lnTo>
                        <a:pt x="65" y="0"/>
                      </a:lnTo>
                      <a:lnTo>
                        <a:pt x="54" y="99"/>
                      </a:lnTo>
                      <a:lnTo>
                        <a:pt x="0" y="103"/>
                      </a:lnTo>
                      <a:close/>
                    </a:path>
                  </a:pathLst>
                </a:custGeom>
                <a:solidFill>
                  <a:srgbClr val="00FF59"/>
                </a:solidFill>
                <a:ln w="9525">
                  <a:noFill/>
                  <a:round/>
                  <a:headEnd/>
                  <a:tailEnd/>
                </a:ln>
              </p:spPr>
              <p:txBody>
                <a:bodyPr/>
                <a:lstStyle/>
                <a:p>
                  <a:endParaRPr lang="de-DE"/>
                </a:p>
              </p:txBody>
            </p:sp>
            <p:sp>
              <p:nvSpPr>
                <p:cNvPr id="16924" name="Freeform 540"/>
                <p:cNvSpPr>
                  <a:spLocks/>
                </p:cNvSpPr>
                <p:nvPr/>
              </p:nvSpPr>
              <p:spPr bwMode="auto">
                <a:xfrm>
                  <a:off x="-637" y="3971"/>
                  <a:ext cx="21" cy="32"/>
                </a:xfrm>
                <a:custGeom>
                  <a:avLst/>
                  <a:gdLst/>
                  <a:ahLst/>
                  <a:cxnLst>
                    <a:cxn ang="0">
                      <a:pos x="0" y="65"/>
                    </a:cxn>
                    <a:cxn ang="0">
                      <a:pos x="11" y="29"/>
                    </a:cxn>
                    <a:cxn ang="0">
                      <a:pos x="42" y="0"/>
                    </a:cxn>
                    <a:cxn ang="0">
                      <a:pos x="32" y="25"/>
                    </a:cxn>
                    <a:cxn ang="0">
                      <a:pos x="0" y="65"/>
                    </a:cxn>
                  </a:cxnLst>
                  <a:rect l="0" t="0" r="r" b="b"/>
                  <a:pathLst>
                    <a:path w="42" h="65">
                      <a:moveTo>
                        <a:pt x="0" y="65"/>
                      </a:moveTo>
                      <a:lnTo>
                        <a:pt x="11" y="29"/>
                      </a:lnTo>
                      <a:lnTo>
                        <a:pt x="42" y="0"/>
                      </a:lnTo>
                      <a:lnTo>
                        <a:pt x="32" y="25"/>
                      </a:lnTo>
                      <a:lnTo>
                        <a:pt x="0" y="65"/>
                      </a:lnTo>
                      <a:close/>
                    </a:path>
                  </a:pathLst>
                </a:custGeom>
                <a:solidFill>
                  <a:srgbClr val="00FF59"/>
                </a:solidFill>
                <a:ln w="9525">
                  <a:noFill/>
                  <a:round/>
                  <a:headEnd/>
                  <a:tailEnd/>
                </a:ln>
              </p:spPr>
              <p:txBody>
                <a:bodyPr/>
                <a:lstStyle/>
                <a:p>
                  <a:endParaRPr lang="de-DE"/>
                </a:p>
              </p:txBody>
            </p:sp>
            <p:sp>
              <p:nvSpPr>
                <p:cNvPr id="16925" name="Freeform 541"/>
                <p:cNvSpPr>
                  <a:spLocks/>
                </p:cNvSpPr>
                <p:nvPr/>
              </p:nvSpPr>
              <p:spPr bwMode="auto">
                <a:xfrm>
                  <a:off x="-859" y="3561"/>
                  <a:ext cx="24" cy="452"/>
                </a:xfrm>
                <a:custGeom>
                  <a:avLst/>
                  <a:gdLst/>
                  <a:ahLst/>
                  <a:cxnLst>
                    <a:cxn ang="0">
                      <a:pos x="0" y="905"/>
                    </a:cxn>
                    <a:cxn ang="0">
                      <a:pos x="34" y="0"/>
                    </a:cxn>
                    <a:cxn ang="0">
                      <a:pos x="34" y="0"/>
                    </a:cxn>
                    <a:cxn ang="0">
                      <a:pos x="36" y="2"/>
                    </a:cxn>
                    <a:cxn ang="0">
                      <a:pos x="42" y="4"/>
                    </a:cxn>
                    <a:cxn ang="0">
                      <a:pos x="48" y="0"/>
                    </a:cxn>
                    <a:cxn ang="0">
                      <a:pos x="42" y="905"/>
                    </a:cxn>
                    <a:cxn ang="0">
                      <a:pos x="0" y="905"/>
                    </a:cxn>
                  </a:cxnLst>
                  <a:rect l="0" t="0" r="r" b="b"/>
                  <a:pathLst>
                    <a:path w="48" h="905">
                      <a:moveTo>
                        <a:pt x="0" y="905"/>
                      </a:moveTo>
                      <a:lnTo>
                        <a:pt x="34" y="0"/>
                      </a:lnTo>
                      <a:lnTo>
                        <a:pt x="34" y="0"/>
                      </a:lnTo>
                      <a:lnTo>
                        <a:pt x="36" y="2"/>
                      </a:lnTo>
                      <a:lnTo>
                        <a:pt x="42" y="4"/>
                      </a:lnTo>
                      <a:lnTo>
                        <a:pt x="48" y="0"/>
                      </a:lnTo>
                      <a:lnTo>
                        <a:pt x="42" y="905"/>
                      </a:lnTo>
                      <a:lnTo>
                        <a:pt x="0" y="905"/>
                      </a:lnTo>
                      <a:close/>
                    </a:path>
                  </a:pathLst>
                </a:custGeom>
                <a:solidFill>
                  <a:srgbClr val="875900"/>
                </a:solidFill>
                <a:ln w="9525">
                  <a:noFill/>
                  <a:round/>
                  <a:headEnd/>
                  <a:tailEnd/>
                </a:ln>
              </p:spPr>
              <p:txBody>
                <a:bodyPr/>
                <a:lstStyle/>
                <a:p>
                  <a:endParaRPr lang="de-DE"/>
                </a:p>
              </p:txBody>
            </p:sp>
            <p:sp>
              <p:nvSpPr>
                <p:cNvPr id="16926" name="Freeform 542"/>
                <p:cNvSpPr>
                  <a:spLocks/>
                </p:cNvSpPr>
                <p:nvPr/>
              </p:nvSpPr>
              <p:spPr bwMode="auto">
                <a:xfrm>
                  <a:off x="-831" y="3549"/>
                  <a:ext cx="18" cy="463"/>
                </a:xfrm>
                <a:custGeom>
                  <a:avLst/>
                  <a:gdLst/>
                  <a:ahLst/>
                  <a:cxnLst>
                    <a:cxn ang="0">
                      <a:pos x="0" y="927"/>
                    </a:cxn>
                    <a:cxn ang="0">
                      <a:pos x="15" y="1"/>
                    </a:cxn>
                    <a:cxn ang="0">
                      <a:pos x="15" y="3"/>
                    </a:cxn>
                    <a:cxn ang="0">
                      <a:pos x="19" y="5"/>
                    </a:cxn>
                    <a:cxn ang="0">
                      <a:pos x="25" y="3"/>
                    </a:cxn>
                    <a:cxn ang="0">
                      <a:pos x="34" y="0"/>
                    </a:cxn>
                    <a:cxn ang="0">
                      <a:pos x="36" y="927"/>
                    </a:cxn>
                    <a:cxn ang="0">
                      <a:pos x="0" y="927"/>
                    </a:cxn>
                  </a:cxnLst>
                  <a:rect l="0" t="0" r="r" b="b"/>
                  <a:pathLst>
                    <a:path w="36" h="927">
                      <a:moveTo>
                        <a:pt x="0" y="927"/>
                      </a:moveTo>
                      <a:lnTo>
                        <a:pt x="15" y="1"/>
                      </a:lnTo>
                      <a:lnTo>
                        <a:pt x="15" y="3"/>
                      </a:lnTo>
                      <a:lnTo>
                        <a:pt x="19" y="5"/>
                      </a:lnTo>
                      <a:lnTo>
                        <a:pt x="25" y="3"/>
                      </a:lnTo>
                      <a:lnTo>
                        <a:pt x="34" y="0"/>
                      </a:lnTo>
                      <a:lnTo>
                        <a:pt x="36" y="927"/>
                      </a:lnTo>
                      <a:lnTo>
                        <a:pt x="0" y="927"/>
                      </a:lnTo>
                      <a:close/>
                    </a:path>
                  </a:pathLst>
                </a:custGeom>
                <a:solidFill>
                  <a:srgbClr val="875900"/>
                </a:solidFill>
                <a:ln w="9525">
                  <a:noFill/>
                  <a:round/>
                  <a:headEnd/>
                  <a:tailEnd/>
                </a:ln>
              </p:spPr>
              <p:txBody>
                <a:bodyPr/>
                <a:lstStyle/>
                <a:p>
                  <a:endParaRPr lang="de-DE"/>
                </a:p>
              </p:txBody>
            </p:sp>
            <p:sp>
              <p:nvSpPr>
                <p:cNvPr id="16927" name="Freeform 543"/>
                <p:cNvSpPr>
                  <a:spLocks/>
                </p:cNvSpPr>
                <p:nvPr/>
              </p:nvSpPr>
              <p:spPr bwMode="auto">
                <a:xfrm>
                  <a:off x="-809" y="3538"/>
                  <a:ext cx="18" cy="473"/>
                </a:xfrm>
                <a:custGeom>
                  <a:avLst/>
                  <a:gdLst/>
                  <a:ahLst/>
                  <a:cxnLst>
                    <a:cxn ang="0">
                      <a:pos x="6" y="944"/>
                    </a:cxn>
                    <a:cxn ang="0">
                      <a:pos x="0" y="7"/>
                    </a:cxn>
                    <a:cxn ang="0">
                      <a:pos x="11" y="0"/>
                    </a:cxn>
                    <a:cxn ang="0">
                      <a:pos x="19" y="719"/>
                    </a:cxn>
                    <a:cxn ang="0">
                      <a:pos x="34" y="940"/>
                    </a:cxn>
                    <a:cxn ang="0">
                      <a:pos x="6" y="944"/>
                    </a:cxn>
                  </a:cxnLst>
                  <a:rect l="0" t="0" r="r" b="b"/>
                  <a:pathLst>
                    <a:path w="34" h="944">
                      <a:moveTo>
                        <a:pt x="6" y="944"/>
                      </a:moveTo>
                      <a:lnTo>
                        <a:pt x="0" y="7"/>
                      </a:lnTo>
                      <a:lnTo>
                        <a:pt x="11" y="0"/>
                      </a:lnTo>
                      <a:lnTo>
                        <a:pt x="19" y="719"/>
                      </a:lnTo>
                      <a:lnTo>
                        <a:pt x="34" y="940"/>
                      </a:lnTo>
                      <a:lnTo>
                        <a:pt x="6" y="944"/>
                      </a:lnTo>
                      <a:close/>
                    </a:path>
                  </a:pathLst>
                </a:custGeom>
                <a:solidFill>
                  <a:srgbClr val="875900"/>
                </a:solidFill>
                <a:ln w="9525">
                  <a:noFill/>
                  <a:round/>
                  <a:headEnd/>
                  <a:tailEnd/>
                </a:ln>
              </p:spPr>
              <p:txBody>
                <a:bodyPr/>
                <a:lstStyle/>
                <a:p>
                  <a:endParaRPr lang="de-DE"/>
                </a:p>
              </p:txBody>
            </p:sp>
            <p:sp>
              <p:nvSpPr>
                <p:cNvPr id="16928" name="Freeform 544"/>
                <p:cNvSpPr>
                  <a:spLocks/>
                </p:cNvSpPr>
                <p:nvPr/>
              </p:nvSpPr>
              <p:spPr bwMode="auto">
                <a:xfrm>
                  <a:off x="-791" y="3579"/>
                  <a:ext cx="67" cy="64"/>
                </a:xfrm>
                <a:custGeom>
                  <a:avLst/>
                  <a:gdLst/>
                  <a:ahLst/>
                  <a:cxnLst>
                    <a:cxn ang="0">
                      <a:pos x="2" y="103"/>
                    </a:cxn>
                    <a:cxn ang="0">
                      <a:pos x="135" y="0"/>
                    </a:cxn>
                    <a:cxn ang="0">
                      <a:pos x="135" y="10"/>
                    </a:cxn>
                    <a:cxn ang="0">
                      <a:pos x="0" y="128"/>
                    </a:cxn>
                    <a:cxn ang="0">
                      <a:pos x="2" y="103"/>
                    </a:cxn>
                  </a:cxnLst>
                  <a:rect l="0" t="0" r="r" b="b"/>
                  <a:pathLst>
                    <a:path w="135" h="128">
                      <a:moveTo>
                        <a:pt x="2" y="103"/>
                      </a:moveTo>
                      <a:lnTo>
                        <a:pt x="135" y="0"/>
                      </a:lnTo>
                      <a:lnTo>
                        <a:pt x="135" y="10"/>
                      </a:lnTo>
                      <a:lnTo>
                        <a:pt x="0" y="128"/>
                      </a:lnTo>
                      <a:lnTo>
                        <a:pt x="2" y="103"/>
                      </a:lnTo>
                      <a:close/>
                    </a:path>
                  </a:pathLst>
                </a:custGeom>
                <a:solidFill>
                  <a:srgbClr val="875900"/>
                </a:solidFill>
                <a:ln w="9525">
                  <a:noFill/>
                  <a:round/>
                  <a:headEnd/>
                  <a:tailEnd/>
                </a:ln>
              </p:spPr>
              <p:txBody>
                <a:bodyPr/>
                <a:lstStyle/>
                <a:p>
                  <a:endParaRPr lang="de-DE"/>
                </a:p>
              </p:txBody>
            </p:sp>
            <p:sp>
              <p:nvSpPr>
                <p:cNvPr id="16929" name="Freeform 545"/>
                <p:cNvSpPr>
                  <a:spLocks/>
                </p:cNvSpPr>
                <p:nvPr/>
              </p:nvSpPr>
              <p:spPr bwMode="auto">
                <a:xfrm>
                  <a:off x="-938" y="3609"/>
                  <a:ext cx="79" cy="84"/>
                </a:xfrm>
                <a:custGeom>
                  <a:avLst/>
                  <a:gdLst/>
                  <a:ahLst/>
                  <a:cxnLst>
                    <a:cxn ang="0">
                      <a:pos x="158" y="170"/>
                    </a:cxn>
                    <a:cxn ang="0">
                      <a:pos x="154" y="132"/>
                    </a:cxn>
                    <a:cxn ang="0">
                      <a:pos x="7" y="0"/>
                    </a:cxn>
                    <a:cxn ang="0">
                      <a:pos x="0" y="27"/>
                    </a:cxn>
                    <a:cxn ang="0">
                      <a:pos x="158" y="170"/>
                    </a:cxn>
                  </a:cxnLst>
                  <a:rect l="0" t="0" r="r" b="b"/>
                  <a:pathLst>
                    <a:path w="158" h="170">
                      <a:moveTo>
                        <a:pt x="158" y="170"/>
                      </a:moveTo>
                      <a:lnTo>
                        <a:pt x="154" y="132"/>
                      </a:lnTo>
                      <a:lnTo>
                        <a:pt x="7" y="0"/>
                      </a:lnTo>
                      <a:lnTo>
                        <a:pt x="0" y="27"/>
                      </a:lnTo>
                      <a:lnTo>
                        <a:pt x="158" y="170"/>
                      </a:lnTo>
                      <a:close/>
                    </a:path>
                  </a:pathLst>
                </a:custGeom>
                <a:solidFill>
                  <a:srgbClr val="875900"/>
                </a:solidFill>
                <a:ln w="9525">
                  <a:noFill/>
                  <a:round/>
                  <a:headEnd/>
                  <a:tailEnd/>
                </a:ln>
              </p:spPr>
              <p:txBody>
                <a:bodyPr/>
                <a:lstStyle/>
                <a:p>
                  <a:endParaRPr lang="de-DE"/>
                </a:p>
              </p:txBody>
            </p:sp>
            <p:sp>
              <p:nvSpPr>
                <p:cNvPr id="16930" name="Freeform 546"/>
                <p:cNvSpPr>
                  <a:spLocks/>
                </p:cNvSpPr>
                <p:nvPr/>
              </p:nvSpPr>
              <p:spPr bwMode="auto">
                <a:xfrm>
                  <a:off x="-1173" y="3554"/>
                  <a:ext cx="231" cy="185"/>
                </a:xfrm>
                <a:custGeom>
                  <a:avLst/>
                  <a:gdLst/>
                  <a:ahLst/>
                  <a:cxnLst>
                    <a:cxn ang="0">
                      <a:pos x="442" y="268"/>
                    </a:cxn>
                    <a:cxn ang="0">
                      <a:pos x="434" y="276"/>
                    </a:cxn>
                    <a:cxn ang="0">
                      <a:pos x="413" y="295"/>
                    </a:cxn>
                    <a:cxn ang="0">
                      <a:pos x="383" y="318"/>
                    </a:cxn>
                    <a:cxn ang="0">
                      <a:pos x="343" y="337"/>
                    </a:cxn>
                    <a:cxn ang="0">
                      <a:pos x="225" y="366"/>
                    </a:cxn>
                    <a:cxn ang="0">
                      <a:pos x="230" y="347"/>
                    </a:cxn>
                    <a:cxn ang="0">
                      <a:pos x="238" y="316"/>
                    </a:cxn>
                    <a:cxn ang="0">
                      <a:pos x="246" y="280"/>
                    </a:cxn>
                    <a:cxn ang="0">
                      <a:pos x="251" y="259"/>
                    </a:cxn>
                    <a:cxn ang="0">
                      <a:pos x="253"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59" y="162"/>
                    </a:cxn>
                    <a:cxn ang="0">
                      <a:pos x="40" y="150"/>
                    </a:cxn>
                    <a:cxn ang="0">
                      <a:pos x="30" y="145"/>
                    </a:cxn>
                    <a:cxn ang="0">
                      <a:pos x="19" y="133"/>
                    </a:cxn>
                    <a:cxn ang="0">
                      <a:pos x="6" y="112"/>
                    </a:cxn>
                    <a:cxn ang="0">
                      <a:pos x="4" y="97"/>
                    </a:cxn>
                    <a:cxn ang="0">
                      <a:pos x="25"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5" y="8"/>
                    </a:cxn>
                    <a:cxn ang="0">
                      <a:pos x="364" y="13"/>
                    </a:cxn>
                    <a:cxn ang="0">
                      <a:pos x="379" y="27"/>
                    </a:cxn>
                    <a:cxn ang="0">
                      <a:pos x="404" y="49"/>
                    </a:cxn>
                    <a:cxn ang="0">
                      <a:pos x="427" y="78"/>
                    </a:cxn>
                    <a:cxn ang="0">
                      <a:pos x="461" y="95"/>
                    </a:cxn>
                  </a:cxnLst>
                  <a:rect l="0" t="0" r="r" b="b"/>
                  <a:pathLst>
                    <a:path w="461" h="369">
                      <a:moveTo>
                        <a:pt x="448" y="126"/>
                      </a:moveTo>
                      <a:lnTo>
                        <a:pt x="442" y="268"/>
                      </a:lnTo>
                      <a:lnTo>
                        <a:pt x="440" y="270"/>
                      </a:lnTo>
                      <a:lnTo>
                        <a:pt x="434" y="276"/>
                      </a:lnTo>
                      <a:lnTo>
                        <a:pt x="425" y="286"/>
                      </a:lnTo>
                      <a:lnTo>
                        <a:pt x="413" y="295"/>
                      </a:lnTo>
                      <a:lnTo>
                        <a:pt x="398" y="305"/>
                      </a:lnTo>
                      <a:lnTo>
                        <a:pt x="383" y="318"/>
                      </a:lnTo>
                      <a:lnTo>
                        <a:pt x="364" y="327"/>
                      </a:lnTo>
                      <a:lnTo>
                        <a:pt x="343" y="337"/>
                      </a:lnTo>
                      <a:lnTo>
                        <a:pt x="225" y="369"/>
                      </a:lnTo>
                      <a:lnTo>
                        <a:pt x="225" y="366"/>
                      </a:lnTo>
                      <a:lnTo>
                        <a:pt x="229" y="358"/>
                      </a:lnTo>
                      <a:lnTo>
                        <a:pt x="230" y="347"/>
                      </a:lnTo>
                      <a:lnTo>
                        <a:pt x="234" y="331"/>
                      </a:lnTo>
                      <a:lnTo>
                        <a:pt x="238" y="316"/>
                      </a:lnTo>
                      <a:lnTo>
                        <a:pt x="244" y="297"/>
                      </a:lnTo>
                      <a:lnTo>
                        <a:pt x="246" y="280"/>
                      </a:lnTo>
                      <a:lnTo>
                        <a:pt x="250" y="263"/>
                      </a:lnTo>
                      <a:lnTo>
                        <a:pt x="251" y="259"/>
                      </a:lnTo>
                      <a:lnTo>
                        <a:pt x="251" y="249"/>
                      </a:lnTo>
                      <a:lnTo>
                        <a:pt x="253" y="236"/>
                      </a:lnTo>
                      <a:lnTo>
                        <a:pt x="257" y="219"/>
                      </a:lnTo>
                      <a:lnTo>
                        <a:pt x="263" y="204"/>
                      </a:lnTo>
                      <a:lnTo>
                        <a:pt x="269" y="187"/>
                      </a:lnTo>
                      <a:lnTo>
                        <a:pt x="276" y="173"/>
                      </a:lnTo>
                      <a:lnTo>
                        <a:pt x="286" y="166"/>
                      </a:lnTo>
                      <a:lnTo>
                        <a:pt x="282" y="166"/>
                      </a:lnTo>
                      <a:lnTo>
                        <a:pt x="272" y="168"/>
                      </a:lnTo>
                      <a:lnTo>
                        <a:pt x="259" y="169"/>
                      </a:lnTo>
                      <a:lnTo>
                        <a:pt x="240" y="171"/>
                      </a:lnTo>
                      <a:lnTo>
                        <a:pt x="221" y="173"/>
                      </a:lnTo>
                      <a:lnTo>
                        <a:pt x="200" y="175"/>
                      </a:lnTo>
                      <a:lnTo>
                        <a:pt x="181" y="177"/>
                      </a:lnTo>
                      <a:lnTo>
                        <a:pt x="162" y="177"/>
                      </a:lnTo>
                      <a:lnTo>
                        <a:pt x="160" y="177"/>
                      </a:lnTo>
                      <a:lnTo>
                        <a:pt x="150" y="179"/>
                      </a:lnTo>
                      <a:lnTo>
                        <a:pt x="137" y="179"/>
                      </a:lnTo>
                      <a:lnTo>
                        <a:pt x="120" y="177"/>
                      </a:lnTo>
                      <a:lnTo>
                        <a:pt x="101" y="175"/>
                      </a:lnTo>
                      <a:lnTo>
                        <a:pt x="80" y="171"/>
                      </a:lnTo>
                      <a:lnTo>
                        <a:pt x="59" y="162"/>
                      </a:lnTo>
                      <a:lnTo>
                        <a:pt x="40" y="152"/>
                      </a:lnTo>
                      <a:lnTo>
                        <a:pt x="40" y="150"/>
                      </a:lnTo>
                      <a:lnTo>
                        <a:pt x="36" y="148"/>
                      </a:lnTo>
                      <a:lnTo>
                        <a:pt x="30" y="145"/>
                      </a:lnTo>
                      <a:lnTo>
                        <a:pt x="25" y="139"/>
                      </a:lnTo>
                      <a:lnTo>
                        <a:pt x="19" y="133"/>
                      </a:lnTo>
                      <a:lnTo>
                        <a:pt x="13" y="124"/>
                      </a:lnTo>
                      <a:lnTo>
                        <a:pt x="6" y="112"/>
                      </a:lnTo>
                      <a:lnTo>
                        <a:pt x="0" y="99"/>
                      </a:lnTo>
                      <a:lnTo>
                        <a:pt x="4" y="97"/>
                      </a:lnTo>
                      <a:lnTo>
                        <a:pt x="11" y="91"/>
                      </a:lnTo>
                      <a:lnTo>
                        <a:pt x="25" y="86"/>
                      </a:lnTo>
                      <a:lnTo>
                        <a:pt x="40" y="76"/>
                      </a:lnTo>
                      <a:lnTo>
                        <a:pt x="59" y="67"/>
                      </a:lnTo>
                      <a:lnTo>
                        <a:pt x="78" y="57"/>
                      </a:lnTo>
                      <a:lnTo>
                        <a:pt x="95" y="48"/>
                      </a:lnTo>
                      <a:lnTo>
                        <a:pt x="112" y="38"/>
                      </a:lnTo>
                      <a:lnTo>
                        <a:pt x="114" y="36"/>
                      </a:lnTo>
                      <a:lnTo>
                        <a:pt x="124" y="32"/>
                      </a:lnTo>
                      <a:lnTo>
                        <a:pt x="137" y="27"/>
                      </a:lnTo>
                      <a:lnTo>
                        <a:pt x="154" y="19"/>
                      </a:lnTo>
                      <a:lnTo>
                        <a:pt x="173" y="13"/>
                      </a:lnTo>
                      <a:lnTo>
                        <a:pt x="192" y="8"/>
                      </a:lnTo>
                      <a:lnTo>
                        <a:pt x="213" y="2"/>
                      </a:lnTo>
                      <a:lnTo>
                        <a:pt x="232" y="0"/>
                      </a:lnTo>
                      <a:lnTo>
                        <a:pt x="236" y="0"/>
                      </a:lnTo>
                      <a:lnTo>
                        <a:pt x="246" y="0"/>
                      </a:lnTo>
                      <a:lnTo>
                        <a:pt x="263" y="0"/>
                      </a:lnTo>
                      <a:lnTo>
                        <a:pt x="284" y="0"/>
                      </a:lnTo>
                      <a:lnTo>
                        <a:pt x="305" y="0"/>
                      </a:lnTo>
                      <a:lnTo>
                        <a:pt x="326" y="4"/>
                      </a:lnTo>
                      <a:lnTo>
                        <a:pt x="345" y="8"/>
                      </a:lnTo>
                      <a:lnTo>
                        <a:pt x="362" y="13"/>
                      </a:lnTo>
                      <a:lnTo>
                        <a:pt x="364" y="13"/>
                      </a:lnTo>
                      <a:lnTo>
                        <a:pt x="372" y="19"/>
                      </a:lnTo>
                      <a:lnTo>
                        <a:pt x="379" y="27"/>
                      </a:lnTo>
                      <a:lnTo>
                        <a:pt x="391" y="36"/>
                      </a:lnTo>
                      <a:lnTo>
                        <a:pt x="404" y="49"/>
                      </a:lnTo>
                      <a:lnTo>
                        <a:pt x="415" y="63"/>
                      </a:lnTo>
                      <a:lnTo>
                        <a:pt x="427" y="78"/>
                      </a:lnTo>
                      <a:lnTo>
                        <a:pt x="436" y="93"/>
                      </a:lnTo>
                      <a:lnTo>
                        <a:pt x="461" y="95"/>
                      </a:lnTo>
                      <a:lnTo>
                        <a:pt x="448" y="126"/>
                      </a:lnTo>
                      <a:close/>
                    </a:path>
                  </a:pathLst>
                </a:custGeom>
                <a:solidFill>
                  <a:srgbClr val="000000"/>
                </a:solidFill>
                <a:ln w="9525">
                  <a:noFill/>
                  <a:round/>
                  <a:headEnd/>
                  <a:tailEnd/>
                </a:ln>
              </p:spPr>
              <p:txBody>
                <a:bodyPr/>
                <a:lstStyle/>
                <a:p>
                  <a:endParaRPr lang="de-DE"/>
                </a:p>
              </p:txBody>
            </p:sp>
            <p:sp>
              <p:nvSpPr>
                <p:cNvPr id="16931" name="Freeform 547"/>
                <p:cNvSpPr>
                  <a:spLocks/>
                </p:cNvSpPr>
                <p:nvPr/>
              </p:nvSpPr>
              <p:spPr bwMode="auto">
                <a:xfrm>
                  <a:off x="-985" y="3491"/>
                  <a:ext cx="65" cy="98"/>
                </a:xfrm>
                <a:custGeom>
                  <a:avLst/>
                  <a:gdLst/>
                  <a:ahLst/>
                  <a:cxnLst>
                    <a:cxn ang="0">
                      <a:pos x="77" y="196"/>
                    </a:cxn>
                    <a:cxn ang="0">
                      <a:pos x="75" y="195"/>
                    </a:cxn>
                    <a:cxn ang="0">
                      <a:pos x="67" y="189"/>
                    </a:cxn>
                    <a:cxn ang="0">
                      <a:pos x="56" y="181"/>
                    </a:cxn>
                    <a:cxn ang="0">
                      <a:pos x="44" y="170"/>
                    </a:cxn>
                    <a:cxn ang="0">
                      <a:pos x="33" y="158"/>
                    </a:cxn>
                    <a:cxn ang="0">
                      <a:pos x="21" y="145"/>
                    </a:cxn>
                    <a:cxn ang="0">
                      <a:pos x="12" y="132"/>
                    </a:cxn>
                    <a:cxn ang="0">
                      <a:pos x="8" y="120"/>
                    </a:cxn>
                    <a:cxn ang="0">
                      <a:pos x="6" y="111"/>
                    </a:cxn>
                    <a:cxn ang="0">
                      <a:pos x="2" y="90"/>
                    </a:cxn>
                    <a:cxn ang="0">
                      <a:pos x="0" y="63"/>
                    </a:cxn>
                    <a:cxn ang="0">
                      <a:pos x="4" y="38"/>
                    </a:cxn>
                    <a:cxn ang="0">
                      <a:pos x="29" y="0"/>
                    </a:cxn>
                    <a:cxn ang="0">
                      <a:pos x="130" y="77"/>
                    </a:cxn>
                    <a:cxn ang="0">
                      <a:pos x="77" y="196"/>
                    </a:cxn>
                  </a:cxnLst>
                  <a:rect l="0" t="0" r="r" b="b"/>
                  <a:pathLst>
                    <a:path w="130" h="196">
                      <a:moveTo>
                        <a:pt x="77" y="196"/>
                      </a:moveTo>
                      <a:lnTo>
                        <a:pt x="75" y="195"/>
                      </a:lnTo>
                      <a:lnTo>
                        <a:pt x="67" y="189"/>
                      </a:lnTo>
                      <a:lnTo>
                        <a:pt x="56" y="181"/>
                      </a:lnTo>
                      <a:lnTo>
                        <a:pt x="44" y="170"/>
                      </a:lnTo>
                      <a:lnTo>
                        <a:pt x="33" y="158"/>
                      </a:lnTo>
                      <a:lnTo>
                        <a:pt x="21" y="145"/>
                      </a:lnTo>
                      <a:lnTo>
                        <a:pt x="12" y="132"/>
                      </a:lnTo>
                      <a:lnTo>
                        <a:pt x="8" y="120"/>
                      </a:lnTo>
                      <a:lnTo>
                        <a:pt x="6" y="111"/>
                      </a:lnTo>
                      <a:lnTo>
                        <a:pt x="2" y="90"/>
                      </a:lnTo>
                      <a:lnTo>
                        <a:pt x="0" y="63"/>
                      </a:lnTo>
                      <a:lnTo>
                        <a:pt x="4" y="38"/>
                      </a:lnTo>
                      <a:lnTo>
                        <a:pt x="29" y="0"/>
                      </a:lnTo>
                      <a:lnTo>
                        <a:pt x="130" y="77"/>
                      </a:lnTo>
                      <a:lnTo>
                        <a:pt x="77" y="196"/>
                      </a:lnTo>
                      <a:close/>
                    </a:path>
                  </a:pathLst>
                </a:custGeom>
                <a:solidFill>
                  <a:srgbClr val="000000"/>
                </a:solidFill>
                <a:ln w="9525">
                  <a:noFill/>
                  <a:round/>
                  <a:headEnd/>
                  <a:tailEnd/>
                </a:ln>
              </p:spPr>
              <p:txBody>
                <a:bodyPr/>
                <a:lstStyle/>
                <a:p>
                  <a:endParaRPr lang="de-DE"/>
                </a:p>
              </p:txBody>
            </p:sp>
            <p:sp>
              <p:nvSpPr>
                <p:cNvPr id="16932" name="Freeform 548"/>
                <p:cNvSpPr>
                  <a:spLocks/>
                </p:cNvSpPr>
                <p:nvPr/>
              </p:nvSpPr>
              <p:spPr bwMode="auto">
                <a:xfrm>
                  <a:off x="-1099" y="3431"/>
                  <a:ext cx="102" cy="116"/>
                </a:xfrm>
                <a:custGeom>
                  <a:avLst/>
                  <a:gdLst/>
                  <a:ahLst/>
                  <a:cxnLst>
                    <a:cxn ang="0">
                      <a:pos x="204" y="233"/>
                    </a:cxn>
                    <a:cxn ang="0">
                      <a:pos x="204" y="229"/>
                    </a:cxn>
                    <a:cxn ang="0">
                      <a:pos x="202" y="216"/>
                    </a:cxn>
                    <a:cxn ang="0">
                      <a:pos x="198" y="195"/>
                    </a:cxn>
                    <a:cxn ang="0">
                      <a:pos x="194" y="170"/>
                    </a:cxn>
                    <a:cxn ang="0">
                      <a:pos x="188" y="143"/>
                    </a:cxn>
                    <a:cxn ang="0">
                      <a:pos x="179" y="115"/>
                    </a:cxn>
                    <a:cxn ang="0">
                      <a:pos x="167" y="90"/>
                    </a:cxn>
                    <a:cxn ang="0">
                      <a:pos x="152" y="67"/>
                    </a:cxn>
                    <a:cxn ang="0">
                      <a:pos x="152" y="65"/>
                    </a:cxn>
                    <a:cxn ang="0">
                      <a:pos x="150" y="61"/>
                    </a:cxn>
                    <a:cxn ang="0">
                      <a:pos x="144" y="56"/>
                    </a:cxn>
                    <a:cxn ang="0">
                      <a:pos x="141" y="50"/>
                    </a:cxn>
                    <a:cxn ang="0">
                      <a:pos x="133" y="42"/>
                    </a:cxn>
                    <a:cxn ang="0">
                      <a:pos x="125" y="35"/>
                    </a:cxn>
                    <a:cxn ang="0">
                      <a:pos x="114" y="27"/>
                    </a:cxn>
                    <a:cxn ang="0">
                      <a:pos x="101" y="18"/>
                    </a:cxn>
                    <a:cxn ang="0">
                      <a:pos x="99" y="18"/>
                    </a:cxn>
                    <a:cxn ang="0">
                      <a:pos x="91" y="16"/>
                    </a:cxn>
                    <a:cxn ang="0">
                      <a:pos x="80" y="12"/>
                    </a:cxn>
                    <a:cxn ang="0">
                      <a:pos x="66" y="8"/>
                    </a:cxn>
                    <a:cxn ang="0">
                      <a:pos x="51" y="4"/>
                    </a:cxn>
                    <a:cxn ang="0">
                      <a:pos x="34" y="2"/>
                    </a:cxn>
                    <a:cxn ang="0">
                      <a:pos x="17" y="0"/>
                    </a:cxn>
                    <a:cxn ang="0">
                      <a:pos x="2" y="2"/>
                    </a:cxn>
                    <a:cxn ang="0">
                      <a:pos x="0" y="12"/>
                    </a:cxn>
                    <a:cxn ang="0">
                      <a:pos x="0" y="38"/>
                    </a:cxn>
                    <a:cxn ang="0">
                      <a:pos x="3" y="69"/>
                    </a:cxn>
                    <a:cxn ang="0">
                      <a:pos x="13" y="99"/>
                    </a:cxn>
                    <a:cxn ang="0">
                      <a:pos x="13" y="101"/>
                    </a:cxn>
                    <a:cxn ang="0">
                      <a:pos x="17" y="105"/>
                    </a:cxn>
                    <a:cxn ang="0">
                      <a:pos x="21" y="113"/>
                    </a:cxn>
                    <a:cxn ang="0">
                      <a:pos x="26" y="122"/>
                    </a:cxn>
                    <a:cxn ang="0">
                      <a:pos x="36" y="134"/>
                    </a:cxn>
                    <a:cxn ang="0">
                      <a:pos x="45" y="147"/>
                    </a:cxn>
                    <a:cxn ang="0">
                      <a:pos x="61" y="160"/>
                    </a:cxn>
                    <a:cxn ang="0">
                      <a:pos x="78" y="174"/>
                    </a:cxn>
                    <a:cxn ang="0">
                      <a:pos x="80" y="176"/>
                    </a:cxn>
                    <a:cxn ang="0">
                      <a:pos x="89" y="179"/>
                    </a:cxn>
                    <a:cxn ang="0">
                      <a:pos x="101" y="185"/>
                    </a:cxn>
                    <a:cxn ang="0">
                      <a:pos x="118" y="195"/>
                    </a:cxn>
                    <a:cxn ang="0">
                      <a:pos x="137" y="204"/>
                    </a:cxn>
                    <a:cxn ang="0">
                      <a:pos x="158" y="214"/>
                    </a:cxn>
                    <a:cxn ang="0">
                      <a:pos x="179" y="223"/>
                    </a:cxn>
                    <a:cxn ang="0">
                      <a:pos x="204" y="233"/>
                    </a:cxn>
                  </a:cxnLst>
                  <a:rect l="0" t="0" r="r" b="b"/>
                  <a:pathLst>
                    <a:path w="204" h="233">
                      <a:moveTo>
                        <a:pt x="204" y="233"/>
                      </a:moveTo>
                      <a:lnTo>
                        <a:pt x="204" y="229"/>
                      </a:lnTo>
                      <a:lnTo>
                        <a:pt x="202" y="216"/>
                      </a:lnTo>
                      <a:lnTo>
                        <a:pt x="198" y="195"/>
                      </a:lnTo>
                      <a:lnTo>
                        <a:pt x="194" y="170"/>
                      </a:lnTo>
                      <a:lnTo>
                        <a:pt x="188" y="143"/>
                      </a:lnTo>
                      <a:lnTo>
                        <a:pt x="179" y="115"/>
                      </a:lnTo>
                      <a:lnTo>
                        <a:pt x="167" y="90"/>
                      </a:lnTo>
                      <a:lnTo>
                        <a:pt x="152" y="67"/>
                      </a:lnTo>
                      <a:lnTo>
                        <a:pt x="152" y="65"/>
                      </a:lnTo>
                      <a:lnTo>
                        <a:pt x="150" y="61"/>
                      </a:lnTo>
                      <a:lnTo>
                        <a:pt x="144" y="56"/>
                      </a:lnTo>
                      <a:lnTo>
                        <a:pt x="141" y="50"/>
                      </a:lnTo>
                      <a:lnTo>
                        <a:pt x="133" y="42"/>
                      </a:lnTo>
                      <a:lnTo>
                        <a:pt x="125" y="35"/>
                      </a:lnTo>
                      <a:lnTo>
                        <a:pt x="114" y="27"/>
                      </a:lnTo>
                      <a:lnTo>
                        <a:pt x="101" y="18"/>
                      </a:lnTo>
                      <a:lnTo>
                        <a:pt x="99" y="18"/>
                      </a:lnTo>
                      <a:lnTo>
                        <a:pt x="91" y="16"/>
                      </a:lnTo>
                      <a:lnTo>
                        <a:pt x="80" y="12"/>
                      </a:lnTo>
                      <a:lnTo>
                        <a:pt x="66" y="8"/>
                      </a:lnTo>
                      <a:lnTo>
                        <a:pt x="51" y="4"/>
                      </a:lnTo>
                      <a:lnTo>
                        <a:pt x="34" y="2"/>
                      </a:lnTo>
                      <a:lnTo>
                        <a:pt x="17" y="0"/>
                      </a:lnTo>
                      <a:lnTo>
                        <a:pt x="2" y="2"/>
                      </a:lnTo>
                      <a:lnTo>
                        <a:pt x="0" y="12"/>
                      </a:lnTo>
                      <a:lnTo>
                        <a:pt x="0" y="38"/>
                      </a:lnTo>
                      <a:lnTo>
                        <a:pt x="3" y="69"/>
                      </a:lnTo>
                      <a:lnTo>
                        <a:pt x="13" y="99"/>
                      </a:lnTo>
                      <a:lnTo>
                        <a:pt x="13" y="101"/>
                      </a:lnTo>
                      <a:lnTo>
                        <a:pt x="17" y="105"/>
                      </a:lnTo>
                      <a:lnTo>
                        <a:pt x="21" y="113"/>
                      </a:lnTo>
                      <a:lnTo>
                        <a:pt x="26" y="122"/>
                      </a:lnTo>
                      <a:lnTo>
                        <a:pt x="36" y="134"/>
                      </a:lnTo>
                      <a:lnTo>
                        <a:pt x="45" y="147"/>
                      </a:lnTo>
                      <a:lnTo>
                        <a:pt x="61" y="160"/>
                      </a:lnTo>
                      <a:lnTo>
                        <a:pt x="78" y="174"/>
                      </a:lnTo>
                      <a:lnTo>
                        <a:pt x="80" y="176"/>
                      </a:lnTo>
                      <a:lnTo>
                        <a:pt x="89" y="179"/>
                      </a:lnTo>
                      <a:lnTo>
                        <a:pt x="101" y="185"/>
                      </a:lnTo>
                      <a:lnTo>
                        <a:pt x="118" y="195"/>
                      </a:lnTo>
                      <a:lnTo>
                        <a:pt x="137" y="204"/>
                      </a:lnTo>
                      <a:lnTo>
                        <a:pt x="158" y="214"/>
                      </a:lnTo>
                      <a:lnTo>
                        <a:pt x="179" y="223"/>
                      </a:lnTo>
                      <a:lnTo>
                        <a:pt x="204" y="233"/>
                      </a:lnTo>
                      <a:close/>
                    </a:path>
                  </a:pathLst>
                </a:custGeom>
                <a:solidFill>
                  <a:srgbClr val="000000"/>
                </a:solidFill>
                <a:ln w="9525">
                  <a:noFill/>
                  <a:round/>
                  <a:headEnd/>
                  <a:tailEnd/>
                </a:ln>
              </p:spPr>
              <p:txBody>
                <a:bodyPr/>
                <a:lstStyle/>
                <a:p>
                  <a:endParaRPr lang="de-DE"/>
                </a:p>
              </p:txBody>
            </p:sp>
            <p:sp>
              <p:nvSpPr>
                <p:cNvPr id="16933" name="Freeform 549"/>
                <p:cNvSpPr>
                  <a:spLocks/>
                </p:cNvSpPr>
                <p:nvPr/>
              </p:nvSpPr>
              <p:spPr bwMode="auto">
                <a:xfrm>
                  <a:off x="-1172" y="3556"/>
                  <a:ext cx="221" cy="181"/>
                </a:xfrm>
                <a:custGeom>
                  <a:avLst/>
                  <a:gdLst/>
                  <a:ahLst/>
                  <a:cxnLst>
                    <a:cxn ang="0">
                      <a:pos x="381" y="30"/>
                    </a:cxn>
                    <a:cxn ang="0">
                      <a:pos x="377" y="24"/>
                    </a:cxn>
                    <a:cxn ang="0">
                      <a:pos x="366" y="17"/>
                    </a:cxn>
                    <a:cxn ang="0">
                      <a:pos x="349" y="5"/>
                    </a:cxn>
                    <a:cxn ang="0">
                      <a:pos x="328" y="0"/>
                    </a:cxn>
                    <a:cxn ang="0">
                      <a:pos x="324" y="0"/>
                    </a:cxn>
                    <a:cxn ang="0">
                      <a:pos x="310" y="0"/>
                    </a:cxn>
                    <a:cxn ang="0">
                      <a:pos x="295" y="0"/>
                    </a:cxn>
                    <a:cxn ang="0">
                      <a:pos x="274" y="0"/>
                    </a:cxn>
                    <a:cxn ang="0">
                      <a:pos x="251" y="0"/>
                    </a:cxn>
                    <a:cxn ang="0">
                      <a:pos x="228" y="2"/>
                    </a:cxn>
                    <a:cxn ang="0">
                      <a:pos x="206" y="5"/>
                    </a:cxn>
                    <a:cxn ang="0">
                      <a:pos x="188" y="9"/>
                    </a:cxn>
                    <a:cxn ang="0">
                      <a:pos x="177" y="13"/>
                    </a:cxn>
                    <a:cxn ang="0">
                      <a:pos x="150" y="23"/>
                    </a:cxn>
                    <a:cxn ang="0">
                      <a:pos x="114" y="36"/>
                    </a:cxn>
                    <a:cxn ang="0">
                      <a:pos x="82" y="49"/>
                    </a:cxn>
                    <a:cxn ang="0">
                      <a:pos x="70" y="55"/>
                    </a:cxn>
                    <a:cxn ang="0">
                      <a:pos x="47" y="66"/>
                    </a:cxn>
                    <a:cxn ang="0">
                      <a:pos x="21" y="82"/>
                    </a:cxn>
                    <a:cxn ang="0">
                      <a:pos x="0" y="97"/>
                    </a:cxn>
                    <a:cxn ang="0">
                      <a:pos x="0" y="101"/>
                    </a:cxn>
                    <a:cxn ang="0">
                      <a:pos x="4" y="110"/>
                    </a:cxn>
                    <a:cxn ang="0">
                      <a:pos x="11" y="124"/>
                    </a:cxn>
                    <a:cxn ang="0">
                      <a:pos x="26" y="141"/>
                    </a:cxn>
                    <a:cxn ang="0">
                      <a:pos x="34" y="146"/>
                    </a:cxn>
                    <a:cxn ang="0">
                      <a:pos x="55" y="158"/>
                    </a:cxn>
                    <a:cxn ang="0">
                      <a:pos x="84" y="169"/>
                    </a:cxn>
                    <a:cxn ang="0">
                      <a:pos x="116" y="175"/>
                    </a:cxn>
                    <a:cxn ang="0">
                      <a:pos x="120" y="175"/>
                    </a:cxn>
                    <a:cxn ang="0">
                      <a:pos x="131" y="175"/>
                    </a:cxn>
                    <a:cxn ang="0">
                      <a:pos x="148" y="175"/>
                    </a:cxn>
                    <a:cxn ang="0">
                      <a:pos x="171" y="173"/>
                    </a:cxn>
                    <a:cxn ang="0">
                      <a:pos x="196" y="171"/>
                    </a:cxn>
                    <a:cxn ang="0">
                      <a:pos x="227" y="167"/>
                    </a:cxn>
                    <a:cxn ang="0">
                      <a:pos x="257" y="162"/>
                    </a:cxn>
                    <a:cxn ang="0">
                      <a:pos x="288" y="156"/>
                    </a:cxn>
                    <a:cxn ang="0">
                      <a:pos x="284" y="162"/>
                    </a:cxn>
                    <a:cxn ang="0">
                      <a:pos x="276" y="175"/>
                    </a:cxn>
                    <a:cxn ang="0">
                      <a:pos x="263" y="204"/>
                    </a:cxn>
                    <a:cxn ang="0">
                      <a:pos x="249" y="249"/>
                    </a:cxn>
                    <a:cxn ang="0">
                      <a:pos x="295" y="341"/>
                    </a:cxn>
                    <a:cxn ang="0">
                      <a:pos x="303" y="339"/>
                    </a:cxn>
                    <a:cxn ang="0">
                      <a:pos x="328" y="331"/>
                    </a:cxn>
                    <a:cxn ang="0">
                      <a:pos x="358" y="320"/>
                    </a:cxn>
                    <a:cxn ang="0">
                      <a:pos x="387" y="304"/>
                    </a:cxn>
                    <a:cxn ang="0">
                      <a:pos x="442" y="129"/>
                    </a:cxn>
                    <a:cxn ang="0">
                      <a:pos x="440" y="116"/>
                    </a:cxn>
                    <a:cxn ang="0">
                      <a:pos x="434" y="87"/>
                    </a:cxn>
                  </a:cxnLst>
                  <a:rect l="0" t="0" r="r" b="b"/>
                  <a:pathLst>
                    <a:path w="442" h="362">
                      <a:moveTo>
                        <a:pt x="434" y="87"/>
                      </a:moveTo>
                      <a:lnTo>
                        <a:pt x="381" y="30"/>
                      </a:lnTo>
                      <a:lnTo>
                        <a:pt x="379" y="28"/>
                      </a:lnTo>
                      <a:lnTo>
                        <a:pt x="377" y="24"/>
                      </a:lnTo>
                      <a:lnTo>
                        <a:pt x="371" y="21"/>
                      </a:lnTo>
                      <a:lnTo>
                        <a:pt x="366" y="17"/>
                      </a:lnTo>
                      <a:lnTo>
                        <a:pt x="356" y="11"/>
                      </a:lnTo>
                      <a:lnTo>
                        <a:pt x="349" y="5"/>
                      </a:lnTo>
                      <a:lnTo>
                        <a:pt x="337" y="2"/>
                      </a:lnTo>
                      <a:lnTo>
                        <a:pt x="328" y="0"/>
                      </a:lnTo>
                      <a:lnTo>
                        <a:pt x="326" y="0"/>
                      </a:lnTo>
                      <a:lnTo>
                        <a:pt x="324" y="0"/>
                      </a:lnTo>
                      <a:lnTo>
                        <a:pt x="318" y="0"/>
                      </a:lnTo>
                      <a:lnTo>
                        <a:pt x="310" y="0"/>
                      </a:lnTo>
                      <a:lnTo>
                        <a:pt x="303" y="0"/>
                      </a:lnTo>
                      <a:lnTo>
                        <a:pt x="295" y="0"/>
                      </a:lnTo>
                      <a:lnTo>
                        <a:pt x="284" y="0"/>
                      </a:lnTo>
                      <a:lnTo>
                        <a:pt x="274" y="0"/>
                      </a:lnTo>
                      <a:lnTo>
                        <a:pt x="263" y="0"/>
                      </a:lnTo>
                      <a:lnTo>
                        <a:pt x="251" y="0"/>
                      </a:lnTo>
                      <a:lnTo>
                        <a:pt x="240" y="2"/>
                      </a:lnTo>
                      <a:lnTo>
                        <a:pt x="228" y="2"/>
                      </a:lnTo>
                      <a:lnTo>
                        <a:pt x="217" y="4"/>
                      </a:lnTo>
                      <a:lnTo>
                        <a:pt x="206" y="5"/>
                      </a:lnTo>
                      <a:lnTo>
                        <a:pt x="196" y="7"/>
                      </a:lnTo>
                      <a:lnTo>
                        <a:pt x="188" y="9"/>
                      </a:lnTo>
                      <a:lnTo>
                        <a:pt x="185" y="9"/>
                      </a:lnTo>
                      <a:lnTo>
                        <a:pt x="177" y="13"/>
                      </a:lnTo>
                      <a:lnTo>
                        <a:pt x="164" y="17"/>
                      </a:lnTo>
                      <a:lnTo>
                        <a:pt x="150" y="23"/>
                      </a:lnTo>
                      <a:lnTo>
                        <a:pt x="133" y="30"/>
                      </a:lnTo>
                      <a:lnTo>
                        <a:pt x="114" y="36"/>
                      </a:lnTo>
                      <a:lnTo>
                        <a:pt x="97" y="44"/>
                      </a:lnTo>
                      <a:lnTo>
                        <a:pt x="82" y="49"/>
                      </a:lnTo>
                      <a:lnTo>
                        <a:pt x="78" y="51"/>
                      </a:lnTo>
                      <a:lnTo>
                        <a:pt x="70" y="55"/>
                      </a:lnTo>
                      <a:lnTo>
                        <a:pt x="61" y="61"/>
                      </a:lnTo>
                      <a:lnTo>
                        <a:pt x="47" y="66"/>
                      </a:lnTo>
                      <a:lnTo>
                        <a:pt x="34" y="74"/>
                      </a:lnTo>
                      <a:lnTo>
                        <a:pt x="21" y="82"/>
                      </a:lnTo>
                      <a:lnTo>
                        <a:pt x="9" y="89"/>
                      </a:lnTo>
                      <a:lnTo>
                        <a:pt x="0" y="97"/>
                      </a:lnTo>
                      <a:lnTo>
                        <a:pt x="0" y="97"/>
                      </a:lnTo>
                      <a:lnTo>
                        <a:pt x="0" y="101"/>
                      </a:lnTo>
                      <a:lnTo>
                        <a:pt x="2" y="104"/>
                      </a:lnTo>
                      <a:lnTo>
                        <a:pt x="4" y="110"/>
                      </a:lnTo>
                      <a:lnTo>
                        <a:pt x="6" y="116"/>
                      </a:lnTo>
                      <a:lnTo>
                        <a:pt x="11" y="124"/>
                      </a:lnTo>
                      <a:lnTo>
                        <a:pt x="17" y="133"/>
                      </a:lnTo>
                      <a:lnTo>
                        <a:pt x="26" y="141"/>
                      </a:lnTo>
                      <a:lnTo>
                        <a:pt x="28" y="143"/>
                      </a:lnTo>
                      <a:lnTo>
                        <a:pt x="34" y="146"/>
                      </a:lnTo>
                      <a:lnTo>
                        <a:pt x="44" y="150"/>
                      </a:lnTo>
                      <a:lnTo>
                        <a:pt x="55" y="158"/>
                      </a:lnTo>
                      <a:lnTo>
                        <a:pt x="68" y="164"/>
                      </a:lnTo>
                      <a:lnTo>
                        <a:pt x="84" y="169"/>
                      </a:lnTo>
                      <a:lnTo>
                        <a:pt x="99" y="173"/>
                      </a:lnTo>
                      <a:lnTo>
                        <a:pt x="116" y="175"/>
                      </a:lnTo>
                      <a:lnTo>
                        <a:pt x="118" y="175"/>
                      </a:lnTo>
                      <a:lnTo>
                        <a:pt x="120" y="175"/>
                      </a:lnTo>
                      <a:lnTo>
                        <a:pt x="124" y="175"/>
                      </a:lnTo>
                      <a:lnTo>
                        <a:pt x="131" y="175"/>
                      </a:lnTo>
                      <a:lnTo>
                        <a:pt x="139" y="175"/>
                      </a:lnTo>
                      <a:lnTo>
                        <a:pt x="148" y="175"/>
                      </a:lnTo>
                      <a:lnTo>
                        <a:pt x="158" y="173"/>
                      </a:lnTo>
                      <a:lnTo>
                        <a:pt x="171" y="173"/>
                      </a:lnTo>
                      <a:lnTo>
                        <a:pt x="185" y="171"/>
                      </a:lnTo>
                      <a:lnTo>
                        <a:pt x="196" y="171"/>
                      </a:lnTo>
                      <a:lnTo>
                        <a:pt x="211" y="169"/>
                      </a:lnTo>
                      <a:lnTo>
                        <a:pt x="227" y="167"/>
                      </a:lnTo>
                      <a:lnTo>
                        <a:pt x="242" y="165"/>
                      </a:lnTo>
                      <a:lnTo>
                        <a:pt x="257" y="162"/>
                      </a:lnTo>
                      <a:lnTo>
                        <a:pt x="272" y="160"/>
                      </a:lnTo>
                      <a:lnTo>
                        <a:pt x="288" y="156"/>
                      </a:lnTo>
                      <a:lnTo>
                        <a:pt x="288" y="158"/>
                      </a:lnTo>
                      <a:lnTo>
                        <a:pt x="284" y="162"/>
                      </a:lnTo>
                      <a:lnTo>
                        <a:pt x="282" y="167"/>
                      </a:lnTo>
                      <a:lnTo>
                        <a:pt x="276" y="175"/>
                      </a:lnTo>
                      <a:lnTo>
                        <a:pt x="270" y="188"/>
                      </a:lnTo>
                      <a:lnTo>
                        <a:pt x="263" y="204"/>
                      </a:lnTo>
                      <a:lnTo>
                        <a:pt x="257" y="224"/>
                      </a:lnTo>
                      <a:lnTo>
                        <a:pt x="249" y="249"/>
                      </a:lnTo>
                      <a:lnTo>
                        <a:pt x="223" y="362"/>
                      </a:lnTo>
                      <a:lnTo>
                        <a:pt x="295" y="341"/>
                      </a:lnTo>
                      <a:lnTo>
                        <a:pt x="297" y="341"/>
                      </a:lnTo>
                      <a:lnTo>
                        <a:pt x="303" y="339"/>
                      </a:lnTo>
                      <a:lnTo>
                        <a:pt x="314" y="335"/>
                      </a:lnTo>
                      <a:lnTo>
                        <a:pt x="328" y="331"/>
                      </a:lnTo>
                      <a:lnTo>
                        <a:pt x="343" y="325"/>
                      </a:lnTo>
                      <a:lnTo>
                        <a:pt x="358" y="320"/>
                      </a:lnTo>
                      <a:lnTo>
                        <a:pt x="373" y="312"/>
                      </a:lnTo>
                      <a:lnTo>
                        <a:pt x="387" y="304"/>
                      </a:lnTo>
                      <a:lnTo>
                        <a:pt x="440" y="270"/>
                      </a:lnTo>
                      <a:lnTo>
                        <a:pt x="442" y="129"/>
                      </a:lnTo>
                      <a:lnTo>
                        <a:pt x="442" y="125"/>
                      </a:lnTo>
                      <a:lnTo>
                        <a:pt x="440" y="116"/>
                      </a:lnTo>
                      <a:lnTo>
                        <a:pt x="436" y="103"/>
                      </a:lnTo>
                      <a:lnTo>
                        <a:pt x="434" y="87"/>
                      </a:lnTo>
                      <a:close/>
                    </a:path>
                  </a:pathLst>
                </a:custGeom>
                <a:solidFill>
                  <a:srgbClr val="000000"/>
                </a:solidFill>
                <a:ln w="9525">
                  <a:noFill/>
                  <a:round/>
                  <a:headEnd/>
                  <a:tailEnd/>
                </a:ln>
              </p:spPr>
              <p:txBody>
                <a:bodyPr/>
                <a:lstStyle/>
                <a:p>
                  <a:endParaRPr lang="de-DE"/>
                </a:p>
              </p:txBody>
            </p:sp>
            <p:sp>
              <p:nvSpPr>
                <p:cNvPr id="16934" name="Freeform 550"/>
                <p:cNvSpPr>
                  <a:spLocks/>
                </p:cNvSpPr>
                <p:nvPr/>
              </p:nvSpPr>
              <p:spPr bwMode="auto">
                <a:xfrm>
                  <a:off x="-1016" y="3618"/>
                  <a:ext cx="45" cy="15"/>
                </a:xfrm>
                <a:custGeom>
                  <a:avLst/>
                  <a:gdLst/>
                  <a:ahLst/>
                  <a:cxnLst>
                    <a:cxn ang="0">
                      <a:pos x="0" y="28"/>
                    </a:cxn>
                    <a:cxn ang="0">
                      <a:pos x="92" y="0"/>
                    </a:cxn>
                    <a:cxn ang="0">
                      <a:pos x="71" y="30"/>
                    </a:cxn>
                    <a:cxn ang="0">
                      <a:pos x="0" y="28"/>
                    </a:cxn>
                  </a:cxnLst>
                  <a:rect l="0" t="0" r="r" b="b"/>
                  <a:pathLst>
                    <a:path w="92" h="30">
                      <a:moveTo>
                        <a:pt x="0" y="28"/>
                      </a:moveTo>
                      <a:lnTo>
                        <a:pt x="92" y="0"/>
                      </a:lnTo>
                      <a:lnTo>
                        <a:pt x="71" y="30"/>
                      </a:lnTo>
                      <a:lnTo>
                        <a:pt x="0" y="28"/>
                      </a:lnTo>
                      <a:close/>
                    </a:path>
                  </a:pathLst>
                </a:custGeom>
                <a:solidFill>
                  <a:srgbClr val="21BA00"/>
                </a:solidFill>
                <a:ln w="9525">
                  <a:noFill/>
                  <a:round/>
                  <a:headEnd/>
                  <a:tailEnd/>
                </a:ln>
              </p:spPr>
              <p:txBody>
                <a:bodyPr/>
                <a:lstStyle/>
                <a:p>
                  <a:endParaRPr lang="de-DE"/>
                </a:p>
              </p:txBody>
            </p:sp>
            <p:sp>
              <p:nvSpPr>
                <p:cNvPr id="16935" name="Freeform 551"/>
                <p:cNvSpPr>
                  <a:spLocks/>
                </p:cNvSpPr>
                <p:nvPr/>
              </p:nvSpPr>
              <p:spPr bwMode="auto">
                <a:xfrm>
                  <a:off x="-973" y="3623"/>
                  <a:ext cx="16" cy="52"/>
                </a:xfrm>
                <a:custGeom>
                  <a:avLst/>
                  <a:gdLst/>
                  <a:ahLst/>
                  <a:cxnLst>
                    <a:cxn ang="0">
                      <a:pos x="0" y="31"/>
                    </a:cxn>
                    <a:cxn ang="0">
                      <a:pos x="21" y="0"/>
                    </a:cxn>
                    <a:cxn ang="0">
                      <a:pos x="33" y="105"/>
                    </a:cxn>
                    <a:cxn ang="0">
                      <a:pos x="33" y="101"/>
                    </a:cxn>
                    <a:cxn ang="0">
                      <a:pos x="31" y="95"/>
                    </a:cxn>
                    <a:cxn ang="0">
                      <a:pos x="27" y="84"/>
                    </a:cxn>
                    <a:cxn ang="0">
                      <a:pos x="23" y="71"/>
                    </a:cxn>
                    <a:cxn ang="0">
                      <a:pos x="17" y="57"/>
                    </a:cxn>
                    <a:cxn ang="0">
                      <a:pos x="14" y="46"/>
                    </a:cxn>
                    <a:cxn ang="0">
                      <a:pos x="6" y="36"/>
                    </a:cxn>
                    <a:cxn ang="0">
                      <a:pos x="0" y="31"/>
                    </a:cxn>
                  </a:cxnLst>
                  <a:rect l="0" t="0" r="r" b="b"/>
                  <a:pathLst>
                    <a:path w="33" h="105">
                      <a:moveTo>
                        <a:pt x="0" y="31"/>
                      </a:moveTo>
                      <a:lnTo>
                        <a:pt x="21" y="0"/>
                      </a:lnTo>
                      <a:lnTo>
                        <a:pt x="33" y="105"/>
                      </a:lnTo>
                      <a:lnTo>
                        <a:pt x="33" y="101"/>
                      </a:lnTo>
                      <a:lnTo>
                        <a:pt x="31" y="95"/>
                      </a:lnTo>
                      <a:lnTo>
                        <a:pt x="27" y="84"/>
                      </a:lnTo>
                      <a:lnTo>
                        <a:pt x="23" y="71"/>
                      </a:lnTo>
                      <a:lnTo>
                        <a:pt x="17" y="57"/>
                      </a:lnTo>
                      <a:lnTo>
                        <a:pt x="14" y="46"/>
                      </a:lnTo>
                      <a:lnTo>
                        <a:pt x="6" y="36"/>
                      </a:lnTo>
                      <a:lnTo>
                        <a:pt x="0" y="31"/>
                      </a:lnTo>
                      <a:close/>
                    </a:path>
                  </a:pathLst>
                </a:custGeom>
                <a:solidFill>
                  <a:srgbClr val="21BA00"/>
                </a:solidFill>
                <a:ln w="9525">
                  <a:noFill/>
                  <a:round/>
                  <a:headEnd/>
                  <a:tailEnd/>
                </a:ln>
              </p:spPr>
              <p:txBody>
                <a:bodyPr/>
                <a:lstStyle/>
                <a:p>
                  <a:endParaRPr lang="de-DE"/>
                </a:p>
              </p:txBody>
            </p:sp>
            <p:sp>
              <p:nvSpPr>
                <p:cNvPr id="16936" name="Freeform 552"/>
                <p:cNvSpPr>
                  <a:spLocks/>
                </p:cNvSpPr>
                <p:nvPr/>
              </p:nvSpPr>
              <p:spPr bwMode="auto">
                <a:xfrm>
                  <a:off x="-1003" y="3644"/>
                  <a:ext cx="34" cy="60"/>
                </a:xfrm>
                <a:custGeom>
                  <a:avLst/>
                  <a:gdLst/>
                  <a:ahLst/>
                  <a:cxnLst>
                    <a:cxn ang="0">
                      <a:pos x="44" y="0"/>
                    </a:cxn>
                    <a:cxn ang="0">
                      <a:pos x="69" y="88"/>
                    </a:cxn>
                    <a:cxn ang="0">
                      <a:pos x="19" y="120"/>
                    </a:cxn>
                    <a:cxn ang="0">
                      <a:pos x="0" y="42"/>
                    </a:cxn>
                    <a:cxn ang="0">
                      <a:pos x="44" y="0"/>
                    </a:cxn>
                  </a:cxnLst>
                  <a:rect l="0" t="0" r="r" b="b"/>
                  <a:pathLst>
                    <a:path w="69" h="120">
                      <a:moveTo>
                        <a:pt x="44" y="0"/>
                      </a:moveTo>
                      <a:lnTo>
                        <a:pt x="69" y="88"/>
                      </a:lnTo>
                      <a:lnTo>
                        <a:pt x="19" y="120"/>
                      </a:lnTo>
                      <a:lnTo>
                        <a:pt x="0" y="42"/>
                      </a:lnTo>
                      <a:lnTo>
                        <a:pt x="44" y="0"/>
                      </a:lnTo>
                      <a:close/>
                    </a:path>
                  </a:pathLst>
                </a:custGeom>
                <a:solidFill>
                  <a:srgbClr val="21BA00"/>
                </a:solidFill>
                <a:ln w="9525">
                  <a:noFill/>
                  <a:round/>
                  <a:headEnd/>
                  <a:tailEnd/>
                </a:ln>
              </p:spPr>
              <p:txBody>
                <a:bodyPr/>
                <a:lstStyle/>
                <a:p>
                  <a:endParaRPr lang="de-DE"/>
                </a:p>
              </p:txBody>
            </p:sp>
            <p:sp>
              <p:nvSpPr>
                <p:cNvPr id="16937" name="Freeform 553"/>
                <p:cNvSpPr>
                  <a:spLocks/>
                </p:cNvSpPr>
                <p:nvPr/>
              </p:nvSpPr>
              <p:spPr bwMode="auto">
                <a:xfrm>
                  <a:off x="-1036" y="3644"/>
                  <a:ext cx="39" cy="25"/>
                </a:xfrm>
                <a:custGeom>
                  <a:avLst/>
                  <a:gdLst/>
                  <a:ahLst/>
                  <a:cxnLst>
                    <a:cxn ang="0">
                      <a:pos x="79" y="2"/>
                    </a:cxn>
                    <a:cxn ang="0">
                      <a:pos x="27" y="0"/>
                    </a:cxn>
                    <a:cxn ang="0">
                      <a:pos x="27" y="2"/>
                    </a:cxn>
                    <a:cxn ang="0">
                      <a:pos x="23" y="6"/>
                    </a:cxn>
                    <a:cxn ang="0">
                      <a:pos x="19" y="11"/>
                    </a:cxn>
                    <a:cxn ang="0">
                      <a:pos x="14" y="17"/>
                    </a:cxn>
                    <a:cxn ang="0">
                      <a:pos x="10" y="25"/>
                    </a:cxn>
                    <a:cxn ang="0">
                      <a:pos x="6" y="32"/>
                    </a:cxn>
                    <a:cxn ang="0">
                      <a:pos x="2" y="42"/>
                    </a:cxn>
                    <a:cxn ang="0">
                      <a:pos x="0" y="49"/>
                    </a:cxn>
                    <a:cxn ang="0">
                      <a:pos x="58" y="34"/>
                    </a:cxn>
                    <a:cxn ang="0">
                      <a:pos x="79" y="2"/>
                    </a:cxn>
                  </a:cxnLst>
                  <a:rect l="0" t="0" r="r" b="b"/>
                  <a:pathLst>
                    <a:path w="79" h="49">
                      <a:moveTo>
                        <a:pt x="79" y="2"/>
                      </a:moveTo>
                      <a:lnTo>
                        <a:pt x="27" y="0"/>
                      </a:lnTo>
                      <a:lnTo>
                        <a:pt x="27" y="2"/>
                      </a:lnTo>
                      <a:lnTo>
                        <a:pt x="23" y="6"/>
                      </a:lnTo>
                      <a:lnTo>
                        <a:pt x="19" y="11"/>
                      </a:lnTo>
                      <a:lnTo>
                        <a:pt x="14" y="17"/>
                      </a:lnTo>
                      <a:lnTo>
                        <a:pt x="10" y="25"/>
                      </a:lnTo>
                      <a:lnTo>
                        <a:pt x="6" y="32"/>
                      </a:lnTo>
                      <a:lnTo>
                        <a:pt x="2" y="42"/>
                      </a:lnTo>
                      <a:lnTo>
                        <a:pt x="0" y="49"/>
                      </a:lnTo>
                      <a:lnTo>
                        <a:pt x="58" y="34"/>
                      </a:lnTo>
                      <a:lnTo>
                        <a:pt x="79" y="2"/>
                      </a:lnTo>
                      <a:close/>
                    </a:path>
                  </a:pathLst>
                </a:custGeom>
                <a:solidFill>
                  <a:srgbClr val="21BA00"/>
                </a:solidFill>
                <a:ln w="9525">
                  <a:noFill/>
                  <a:round/>
                  <a:headEnd/>
                  <a:tailEnd/>
                </a:ln>
              </p:spPr>
              <p:txBody>
                <a:bodyPr/>
                <a:lstStyle/>
                <a:p>
                  <a:endParaRPr lang="de-DE"/>
                </a:p>
              </p:txBody>
            </p:sp>
            <p:sp>
              <p:nvSpPr>
                <p:cNvPr id="16938" name="Freeform 554"/>
                <p:cNvSpPr>
                  <a:spLocks/>
                </p:cNvSpPr>
                <p:nvPr/>
              </p:nvSpPr>
              <p:spPr bwMode="auto">
                <a:xfrm>
                  <a:off x="-1045" y="3674"/>
                  <a:ext cx="25" cy="37"/>
                </a:xfrm>
                <a:custGeom>
                  <a:avLst/>
                  <a:gdLst/>
                  <a:ahLst/>
                  <a:cxnLst>
                    <a:cxn ang="0">
                      <a:pos x="16" y="6"/>
                    </a:cxn>
                    <a:cxn ang="0">
                      <a:pos x="50" y="0"/>
                    </a:cxn>
                    <a:cxn ang="0">
                      <a:pos x="0" y="72"/>
                    </a:cxn>
                    <a:cxn ang="0">
                      <a:pos x="16" y="6"/>
                    </a:cxn>
                  </a:cxnLst>
                  <a:rect l="0" t="0" r="r" b="b"/>
                  <a:pathLst>
                    <a:path w="50" h="72">
                      <a:moveTo>
                        <a:pt x="16" y="6"/>
                      </a:moveTo>
                      <a:lnTo>
                        <a:pt x="50" y="0"/>
                      </a:lnTo>
                      <a:lnTo>
                        <a:pt x="0" y="72"/>
                      </a:lnTo>
                      <a:lnTo>
                        <a:pt x="16" y="6"/>
                      </a:lnTo>
                      <a:close/>
                    </a:path>
                  </a:pathLst>
                </a:custGeom>
                <a:solidFill>
                  <a:srgbClr val="21BA00"/>
                </a:solidFill>
                <a:ln w="9525">
                  <a:noFill/>
                  <a:round/>
                  <a:headEnd/>
                  <a:tailEnd/>
                </a:ln>
              </p:spPr>
              <p:txBody>
                <a:bodyPr/>
                <a:lstStyle/>
                <a:p>
                  <a:endParaRPr lang="de-DE"/>
                </a:p>
              </p:txBody>
            </p:sp>
            <p:sp>
              <p:nvSpPr>
                <p:cNvPr id="16939" name="Freeform 555"/>
                <p:cNvSpPr>
                  <a:spLocks/>
                </p:cNvSpPr>
                <p:nvPr/>
              </p:nvSpPr>
              <p:spPr bwMode="auto">
                <a:xfrm>
                  <a:off x="-1047" y="3707"/>
                  <a:ext cx="19" cy="17"/>
                </a:xfrm>
                <a:custGeom>
                  <a:avLst/>
                  <a:gdLst/>
                  <a:ahLst/>
                  <a:cxnLst>
                    <a:cxn ang="0">
                      <a:pos x="0" y="34"/>
                    </a:cxn>
                    <a:cxn ang="0">
                      <a:pos x="27" y="0"/>
                    </a:cxn>
                    <a:cxn ang="0">
                      <a:pos x="39" y="24"/>
                    </a:cxn>
                    <a:cxn ang="0">
                      <a:pos x="0" y="34"/>
                    </a:cxn>
                  </a:cxnLst>
                  <a:rect l="0" t="0" r="r" b="b"/>
                  <a:pathLst>
                    <a:path w="39" h="34">
                      <a:moveTo>
                        <a:pt x="0" y="34"/>
                      </a:moveTo>
                      <a:lnTo>
                        <a:pt x="27" y="0"/>
                      </a:lnTo>
                      <a:lnTo>
                        <a:pt x="39" y="24"/>
                      </a:lnTo>
                      <a:lnTo>
                        <a:pt x="0" y="34"/>
                      </a:lnTo>
                      <a:close/>
                    </a:path>
                  </a:pathLst>
                </a:custGeom>
                <a:solidFill>
                  <a:srgbClr val="21BA00"/>
                </a:solidFill>
                <a:ln w="9525">
                  <a:noFill/>
                  <a:round/>
                  <a:headEnd/>
                  <a:tailEnd/>
                </a:ln>
              </p:spPr>
              <p:txBody>
                <a:bodyPr/>
                <a:lstStyle/>
                <a:p>
                  <a:endParaRPr lang="de-DE"/>
                </a:p>
              </p:txBody>
            </p:sp>
            <p:sp>
              <p:nvSpPr>
                <p:cNvPr id="16940" name="Freeform 556"/>
                <p:cNvSpPr>
                  <a:spLocks/>
                </p:cNvSpPr>
                <p:nvPr/>
              </p:nvSpPr>
              <p:spPr bwMode="auto">
                <a:xfrm>
                  <a:off x="-1026" y="3677"/>
                  <a:ext cx="21" cy="39"/>
                </a:xfrm>
                <a:custGeom>
                  <a:avLst/>
                  <a:gdLst/>
                  <a:ahLst/>
                  <a:cxnLst>
                    <a:cxn ang="0">
                      <a:pos x="0" y="38"/>
                    </a:cxn>
                    <a:cxn ang="0">
                      <a:pos x="27" y="0"/>
                    </a:cxn>
                    <a:cxn ang="0">
                      <a:pos x="42" y="66"/>
                    </a:cxn>
                    <a:cxn ang="0">
                      <a:pos x="12" y="78"/>
                    </a:cxn>
                    <a:cxn ang="0">
                      <a:pos x="0" y="38"/>
                    </a:cxn>
                  </a:cxnLst>
                  <a:rect l="0" t="0" r="r" b="b"/>
                  <a:pathLst>
                    <a:path w="42" h="78">
                      <a:moveTo>
                        <a:pt x="0" y="38"/>
                      </a:moveTo>
                      <a:lnTo>
                        <a:pt x="27" y="0"/>
                      </a:lnTo>
                      <a:lnTo>
                        <a:pt x="42" y="66"/>
                      </a:lnTo>
                      <a:lnTo>
                        <a:pt x="12" y="78"/>
                      </a:lnTo>
                      <a:lnTo>
                        <a:pt x="0" y="38"/>
                      </a:lnTo>
                      <a:close/>
                    </a:path>
                  </a:pathLst>
                </a:custGeom>
                <a:solidFill>
                  <a:srgbClr val="21BA00"/>
                </a:solidFill>
                <a:ln w="9525">
                  <a:noFill/>
                  <a:round/>
                  <a:headEnd/>
                  <a:tailEnd/>
                </a:ln>
              </p:spPr>
              <p:txBody>
                <a:bodyPr/>
                <a:lstStyle/>
                <a:p>
                  <a:endParaRPr lang="de-DE"/>
                </a:p>
              </p:txBody>
            </p:sp>
            <p:sp>
              <p:nvSpPr>
                <p:cNvPr id="16941" name="Freeform 557"/>
                <p:cNvSpPr>
                  <a:spLocks/>
                </p:cNvSpPr>
                <p:nvPr/>
              </p:nvSpPr>
              <p:spPr bwMode="auto">
                <a:xfrm>
                  <a:off x="-1027" y="3601"/>
                  <a:ext cx="56" cy="22"/>
                </a:xfrm>
                <a:custGeom>
                  <a:avLst/>
                  <a:gdLst/>
                  <a:ahLst/>
                  <a:cxnLst>
                    <a:cxn ang="0">
                      <a:pos x="18" y="0"/>
                    </a:cxn>
                    <a:cxn ang="0">
                      <a:pos x="113" y="0"/>
                    </a:cxn>
                    <a:cxn ang="0">
                      <a:pos x="111" y="2"/>
                    </a:cxn>
                    <a:cxn ang="0">
                      <a:pos x="105" y="6"/>
                    </a:cxn>
                    <a:cxn ang="0">
                      <a:pos x="94" y="14"/>
                    </a:cxn>
                    <a:cxn ang="0">
                      <a:pos x="79" y="19"/>
                    </a:cxn>
                    <a:cxn ang="0">
                      <a:pos x="61" y="27"/>
                    </a:cxn>
                    <a:cxn ang="0">
                      <a:pos x="42" y="35"/>
                    </a:cxn>
                    <a:cxn ang="0">
                      <a:pos x="21" y="40"/>
                    </a:cxn>
                    <a:cxn ang="0">
                      <a:pos x="0" y="44"/>
                    </a:cxn>
                    <a:cxn ang="0">
                      <a:pos x="18" y="0"/>
                    </a:cxn>
                  </a:cxnLst>
                  <a:rect l="0" t="0" r="r" b="b"/>
                  <a:pathLst>
                    <a:path w="113" h="44">
                      <a:moveTo>
                        <a:pt x="18" y="0"/>
                      </a:moveTo>
                      <a:lnTo>
                        <a:pt x="113" y="0"/>
                      </a:lnTo>
                      <a:lnTo>
                        <a:pt x="111" y="2"/>
                      </a:lnTo>
                      <a:lnTo>
                        <a:pt x="105" y="6"/>
                      </a:lnTo>
                      <a:lnTo>
                        <a:pt x="94" y="14"/>
                      </a:lnTo>
                      <a:lnTo>
                        <a:pt x="79" y="19"/>
                      </a:lnTo>
                      <a:lnTo>
                        <a:pt x="61" y="27"/>
                      </a:lnTo>
                      <a:lnTo>
                        <a:pt x="42" y="35"/>
                      </a:lnTo>
                      <a:lnTo>
                        <a:pt x="21" y="40"/>
                      </a:lnTo>
                      <a:lnTo>
                        <a:pt x="0" y="44"/>
                      </a:lnTo>
                      <a:lnTo>
                        <a:pt x="18" y="0"/>
                      </a:lnTo>
                      <a:close/>
                    </a:path>
                  </a:pathLst>
                </a:custGeom>
                <a:solidFill>
                  <a:srgbClr val="59FF00"/>
                </a:solidFill>
                <a:ln w="9525">
                  <a:noFill/>
                  <a:round/>
                  <a:headEnd/>
                  <a:tailEnd/>
                </a:ln>
              </p:spPr>
              <p:txBody>
                <a:bodyPr/>
                <a:lstStyle/>
                <a:p>
                  <a:endParaRPr lang="de-DE"/>
                </a:p>
              </p:txBody>
            </p:sp>
            <p:sp>
              <p:nvSpPr>
                <p:cNvPr id="16942" name="Freeform 558"/>
                <p:cNvSpPr>
                  <a:spLocks/>
                </p:cNvSpPr>
                <p:nvPr/>
              </p:nvSpPr>
              <p:spPr bwMode="auto">
                <a:xfrm>
                  <a:off x="-1097" y="3601"/>
                  <a:ext cx="69" cy="33"/>
                </a:xfrm>
                <a:custGeom>
                  <a:avLst/>
                  <a:gdLst/>
                  <a:ahLst/>
                  <a:cxnLst>
                    <a:cxn ang="0">
                      <a:pos x="140" y="0"/>
                    </a:cxn>
                    <a:cxn ang="0">
                      <a:pos x="100" y="54"/>
                    </a:cxn>
                    <a:cxn ang="0">
                      <a:pos x="98" y="54"/>
                    </a:cxn>
                    <a:cxn ang="0">
                      <a:pos x="92" y="55"/>
                    </a:cxn>
                    <a:cxn ang="0">
                      <a:pos x="82" y="59"/>
                    </a:cxn>
                    <a:cxn ang="0">
                      <a:pos x="69" y="61"/>
                    </a:cxn>
                    <a:cxn ang="0">
                      <a:pos x="54" y="65"/>
                    </a:cxn>
                    <a:cxn ang="0">
                      <a:pos x="37" y="67"/>
                    </a:cxn>
                    <a:cxn ang="0">
                      <a:pos x="20" y="67"/>
                    </a:cxn>
                    <a:cxn ang="0">
                      <a:pos x="0" y="67"/>
                    </a:cxn>
                    <a:cxn ang="0">
                      <a:pos x="56" y="0"/>
                    </a:cxn>
                    <a:cxn ang="0">
                      <a:pos x="140" y="0"/>
                    </a:cxn>
                  </a:cxnLst>
                  <a:rect l="0" t="0" r="r" b="b"/>
                  <a:pathLst>
                    <a:path w="140" h="67">
                      <a:moveTo>
                        <a:pt x="140" y="0"/>
                      </a:moveTo>
                      <a:lnTo>
                        <a:pt x="100" y="54"/>
                      </a:lnTo>
                      <a:lnTo>
                        <a:pt x="98" y="54"/>
                      </a:lnTo>
                      <a:lnTo>
                        <a:pt x="92" y="55"/>
                      </a:lnTo>
                      <a:lnTo>
                        <a:pt x="82" y="59"/>
                      </a:lnTo>
                      <a:lnTo>
                        <a:pt x="69" y="61"/>
                      </a:lnTo>
                      <a:lnTo>
                        <a:pt x="54" y="65"/>
                      </a:lnTo>
                      <a:lnTo>
                        <a:pt x="37" y="67"/>
                      </a:lnTo>
                      <a:lnTo>
                        <a:pt x="20" y="67"/>
                      </a:lnTo>
                      <a:lnTo>
                        <a:pt x="0" y="67"/>
                      </a:lnTo>
                      <a:lnTo>
                        <a:pt x="56" y="0"/>
                      </a:lnTo>
                      <a:lnTo>
                        <a:pt x="140" y="0"/>
                      </a:lnTo>
                      <a:close/>
                    </a:path>
                  </a:pathLst>
                </a:custGeom>
                <a:solidFill>
                  <a:srgbClr val="59FF00"/>
                </a:solidFill>
                <a:ln w="9525">
                  <a:noFill/>
                  <a:round/>
                  <a:headEnd/>
                  <a:tailEnd/>
                </a:ln>
              </p:spPr>
              <p:txBody>
                <a:bodyPr/>
                <a:lstStyle/>
                <a:p>
                  <a:endParaRPr lang="de-DE"/>
                </a:p>
              </p:txBody>
            </p:sp>
            <p:sp>
              <p:nvSpPr>
                <p:cNvPr id="16943" name="Freeform 559"/>
                <p:cNvSpPr>
                  <a:spLocks/>
                </p:cNvSpPr>
                <p:nvPr/>
              </p:nvSpPr>
              <p:spPr bwMode="auto">
                <a:xfrm>
                  <a:off x="-1131" y="3607"/>
                  <a:ext cx="38" cy="27"/>
                </a:xfrm>
                <a:custGeom>
                  <a:avLst/>
                  <a:gdLst/>
                  <a:ahLst/>
                  <a:cxnLst>
                    <a:cxn ang="0">
                      <a:pos x="76" y="0"/>
                    </a:cxn>
                    <a:cxn ang="0">
                      <a:pos x="45" y="53"/>
                    </a:cxn>
                    <a:cxn ang="0">
                      <a:pos x="44" y="55"/>
                    </a:cxn>
                    <a:cxn ang="0">
                      <a:pos x="42" y="55"/>
                    </a:cxn>
                    <a:cxn ang="0">
                      <a:pos x="36" y="55"/>
                    </a:cxn>
                    <a:cxn ang="0">
                      <a:pos x="28" y="55"/>
                    </a:cxn>
                    <a:cxn ang="0">
                      <a:pos x="21" y="55"/>
                    </a:cxn>
                    <a:cxn ang="0">
                      <a:pos x="13" y="53"/>
                    </a:cxn>
                    <a:cxn ang="0">
                      <a:pos x="5" y="47"/>
                    </a:cxn>
                    <a:cxn ang="0">
                      <a:pos x="0" y="40"/>
                    </a:cxn>
                    <a:cxn ang="0">
                      <a:pos x="0" y="38"/>
                    </a:cxn>
                    <a:cxn ang="0">
                      <a:pos x="2" y="34"/>
                    </a:cxn>
                    <a:cxn ang="0">
                      <a:pos x="4" y="30"/>
                    </a:cxn>
                    <a:cxn ang="0">
                      <a:pos x="5" y="24"/>
                    </a:cxn>
                    <a:cxn ang="0">
                      <a:pos x="9" y="17"/>
                    </a:cxn>
                    <a:cxn ang="0">
                      <a:pos x="15" y="11"/>
                    </a:cxn>
                    <a:cxn ang="0">
                      <a:pos x="21" y="7"/>
                    </a:cxn>
                    <a:cxn ang="0">
                      <a:pos x="28" y="2"/>
                    </a:cxn>
                    <a:cxn ang="0">
                      <a:pos x="76" y="0"/>
                    </a:cxn>
                  </a:cxnLst>
                  <a:rect l="0" t="0" r="r" b="b"/>
                  <a:pathLst>
                    <a:path w="76" h="55">
                      <a:moveTo>
                        <a:pt x="76" y="0"/>
                      </a:moveTo>
                      <a:lnTo>
                        <a:pt x="45" y="53"/>
                      </a:lnTo>
                      <a:lnTo>
                        <a:pt x="44" y="55"/>
                      </a:lnTo>
                      <a:lnTo>
                        <a:pt x="42" y="55"/>
                      </a:lnTo>
                      <a:lnTo>
                        <a:pt x="36" y="55"/>
                      </a:lnTo>
                      <a:lnTo>
                        <a:pt x="28" y="55"/>
                      </a:lnTo>
                      <a:lnTo>
                        <a:pt x="21" y="55"/>
                      </a:lnTo>
                      <a:lnTo>
                        <a:pt x="13" y="53"/>
                      </a:lnTo>
                      <a:lnTo>
                        <a:pt x="5" y="47"/>
                      </a:lnTo>
                      <a:lnTo>
                        <a:pt x="0" y="40"/>
                      </a:lnTo>
                      <a:lnTo>
                        <a:pt x="0" y="38"/>
                      </a:lnTo>
                      <a:lnTo>
                        <a:pt x="2" y="34"/>
                      </a:lnTo>
                      <a:lnTo>
                        <a:pt x="4" y="30"/>
                      </a:lnTo>
                      <a:lnTo>
                        <a:pt x="5" y="24"/>
                      </a:lnTo>
                      <a:lnTo>
                        <a:pt x="9" y="17"/>
                      </a:lnTo>
                      <a:lnTo>
                        <a:pt x="15" y="11"/>
                      </a:lnTo>
                      <a:lnTo>
                        <a:pt x="21" y="7"/>
                      </a:lnTo>
                      <a:lnTo>
                        <a:pt x="28" y="2"/>
                      </a:lnTo>
                      <a:lnTo>
                        <a:pt x="76" y="0"/>
                      </a:lnTo>
                      <a:close/>
                    </a:path>
                  </a:pathLst>
                </a:custGeom>
                <a:solidFill>
                  <a:srgbClr val="59FF00"/>
                </a:solidFill>
                <a:ln w="9525">
                  <a:noFill/>
                  <a:round/>
                  <a:headEnd/>
                  <a:tailEnd/>
                </a:ln>
              </p:spPr>
              <p:txBody>
                <a:bodyPr/>
                <a:lstStyle/>
                <a:p>
                  <a:endParaRPr lang="de-DE"/>
                </a:p>
              </p:txBody>
            </p:sp>
            <p:sp>
              <p:nvSpPr>
                <p:cNvPr id="16944" name="Freeform 560"/>
                <p:cNvSpPr>
                  <a:spLocks/>
                </p:cNvSpPr>
                <p:nvPr/>
              </p:nvSpPr>
              <p:spPr bwMode="auto">
                <a:xfrm>
                  <a:off x="-1155" y="3607"/>
                  <a:ext cx="20" cy="19"/>
                </a:xfrm>
                <a:custGeom>
                  <a:avLst/>
                  <a:gdLst/>
                  <a:ahLst/>
                  <a:cxnLst>
                    <a:cxn ang="0">
                      <a:pos x="40" y="0"/>
                    </a:cxn>
                    <a:cxn ang="0">
                      <a:pos x="0" y="9"/>
                    </a:cxn>
                    <a:cxn ang="0">
                      <a:pos x="2" y="11"/>
                    </a:cxn>
                    <a:cxn ang="0">
                      <a:pos x="2" y="13"/>
                    </a:cxn>
                    <a:cxn ang="0">
                      <a:pos x="6" y="17"/>
                    </a:cxn>
                    <a:cxn ang="0">
                      <a:pos x="8" y="21"/>
                    </a:cxn>
                    <a:cxn ang="0">
                      <a:pos x="12" y="26"/>
                    </a:cxn>
                    <a:cxn ang="0">
                      <a:pos x="15" y="30"/>
                    </a:cxn>
                    <a:cxn ang="0">
                      <a:pos x="21" y="34"/>
                    </a:cxn>
                    <a:cxn ang="0">
                      <a:pos x="27" y="38"/>
                    </a:cxn>
                    <a:cxn ang="0">
                      <a:pos x="29" y="36"/>
                    </a:cxn>
                    <a:cxn ang="0">
                      <a:pos x="33" y="32"/>
                    </a:cxn>
                    <a:cxn ang="0">
                      <a:pos x="38" y="21"/>
                    </a:cxn>
                    <a:cxn ang="0">
                      <a:pos x="40" y="0"/>
                    </a:cxn>
                  </a:cxnLst>
                  <a:rect l="0" t="0" r="r" b="b"/>
                  <a:pathLst>
                    <a:path w="40" h="38">
                      <a:moveTo>
                        <a:pt x="40" y="0"/>
                      </a:moveTo>
                      <a:lnTo>
                        <a:pt x="0" y="9"/>
                      </a:lnTo>
                      <a:lnTo>
                        <a:pt x="2" y="11"/>
                      </a:lnTo>
                      <a:lnTo>
                        <a:pt x="2" y="13"/>
                      </a:lnTo>
                      <a:lnTo>
                        <a:pt x="6" y="17"/>
                      </a:lnTo>
                      <a:lnTo>
                        <a:pt x="8" y="21"/>
                      </a:lnTo>
                      <a:lnTo>
                        <a:pt x="12" y="26"/>
                      </a:lnTo>
                      <a:lnTo>
                        <a:pt x="15" y="30"/>
                      </a:lnTo>
                      <a:lnTo>
                        <a:pt x="21" y="34"/>
                      </a:lnTo>
                      <a:lnTo>
                        <a:pt x="27" y="38"/>
                      </a:lnTo>
                      <a:lnTo>
                        <a:pt x="29" y="36"/>
                      </a:lnTo>
                      <a:lnTo>
                        <a:pt x="33" y="32"/>
                      </a:lnTo>
                      <a:lnTo>
                        <a:pt x="38" y="21"/>
                      </a:lnTo>
                      <a:lnTo>
                        <a:pt x="40" y="0"/>
                      </a:lnTo>
                      <a:close/>
                    </a:path>
                  </a:pathLst>
                </a:custGeom>
                <a:solidFill>
                  <a:srgbClr val="59FF00"/>
                </a:solidFill>
                <a:ln w="9525">
                  <a:noFill/>
                  <a:round/>
                  <a:headEnd/>
                  <a:tailEnd/>
                </a:ln>
              </p:spPr>
              <p:txBody>
                <a:bodyPr/>
                <a:lstStyle/>
                <a:p>
                  <a:endParaRPr lang="de-DE"/>
                </a:p>
              </p:txBody>
            </p:sp>
            <p:sp>
              <p:nvSpPr>
                <p:cNvPr id="16945" name="Freeform 561"/>
                <p:cNvSpPr>
                  <a:spLocks/>
                </p:cNvSpPr>
                <p:nvPr/>
              </p:nvSpPr>
              <p:spPr bwMode="auto">
                <a:xfrm>
                  <a:off x="-1153" y="3592"/>
                  <a:ext cx="19"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16946" name="Freeform 562"/>
                <p:cNvSpPr>
                  <a:spLocks/>
                </p:cNvSpPr>
                <p:nvPr/>
              </p:nvSpPr>
              <p:spPr bwMode="auto">
                <a:xfrm>
                  <a:off x="-1120" y="3577"/>
                  <a:ext cx="34" cy="17"/>
                </a:xfrm>
                <a:custGeom>
                  <a:avLst/>
                  <a:gdLst/>
                  <a:ahLst/>
                  <a:cxnLst>
                    <a:cxn ang="0">
                      <a:pos x="0" y="34"/>
                    </a:cxn>
                    <a:cxn ang="0">
                      <a:pos x="0" y="15"/>
                    </a:cxn>
                    <a:cxn ang="0">
                      <a:pos x="0" y="15"/>
                    </a:cxn>
                    <a:cxn ang="0">
                      <a:pos x="4" y="13"/>
                    </a:cxn>
                    <a:cxn ang="0">
                      <a:pos x="7" y="13"/>
                    </a:cxn>
                    <a:cxn ang="0">
                      <a:pos x="15" y="9"/>
                    </a:cxn>
                    <a:cxn ang="0">
                      <a:pos x="21" y="7"/>
                    </a:cxn>
                    <a:cxn ang="0">
                      <a:pos x="28" y="5"/>
                    </a:cxn>
                    <a:cxn ang="0">
                      <a:pos x="34" y="2"/>
                    </a:cxn>
                    <a:cxn ang="0">
                      <a:pos x="42" y="0"/>
                    </a:cxn>
                    <a:cxn ang="0">
                      <a:pos x="68" y="34"/>
                    </a:cxn>
                    <a:cxn ang="0">
                      <a:pos x="0" y="34"/>
                    </a:cxn>
                  </a:cxnLst>
                  <a:rect l="0" t="0" r="r" b="b"/>
                  <a:pathLst>
                    <a:path w="68" h="34">
                      <a:moveTo>
                        <a:pt x="0" y="34"/>
                      </a:moveTo>
                      <a:lnTo>
                        <a:pt x="0" y="15"/>
                      </a:lnTo>
                      <a:lnTo>
                        <a:pt x="0" y="15"/>
                      </a:lnTo>
                      <a:lnTo>
                        <a:pt x="4" y="13"/>
                      </a:lnTo>
                      <a:lnTo>
                        <a:pt x="7" y="13"/>
                      </a:lnTo>
                      <a:lnTo>
                        <a:pt x="15" y="9"/>
                      </a:lnTo>
                      <a:lnTo>
                        <a:pt x="21" y="7"/>
                      </a:lnTo>
                      <a:lnTo>
                        <a:pt x="28" y="5"/>
                      </a:lnTo>
                      <a:lnTo>
                        <a:pt x="34" y="2"/>
                      </a:lnTo>
                      <a:lnTo>
                        <a:pt x="42" y="0"/>
                      </a:lnTo>
                      <a:lnTo>
                        <a:pt x="68" y="34"/>
                      </a:lnTo>
                      <a:lnTo>
                        <a:pt x="0" y="34"/>
                      </a:lnTo>
                      <a:close/>
                    </a:path>
                  </a:pathLst>
                </a:custGeom>
                <a:solidFill>
                  <a:srgbClr val="59FF00"/>
                </a:solidFill>
                <a:ln w="9525">
                  <a:noFill/>
                  <a:round/>
                  <a:headEnd/>
                  <a:tailEnd/>
                </a:ln>
              </p:spPr>
              <p:txBody>
                <a:bodyPr/>
                <a:lstStyle/>
                <a:p>
                  <a:endParaRPr lang="de-DE"/>
                </a:p>
              </p:txBody>
            </p:sp>
            <p:sp>
              <p:nvSpPr>
                <p:cNvPr id="16947" name="Freeform 563"/>
                <p:cNvSpPr>
                  <a:spLocks/>
                </p:cNvSpPr>
                <p:nvPr/>
              </p:nvSpPr>
              <p:spPr bwMode="auto">
                <a:xfrm>
                  <a:off x="-1090" y="3565"/>
                  <a:ext cx="63" cy="29"/>
                </a:xfrm>
                <a:custGeom>
                  <a:avLst/>
                  <a:gdLst/>
                  <a:ahLst/>
                  <a:cxnLst>
                    <a:cxn ang="0">
                      <a:pos x="49" y="53"/>
                    </a:cxn>
                    <a:cxn ang="0">
                      <a:pos x="0" y="19"/>
                    </a:cxn>
                    <a:cxn ang="0">
                      <a:pos x="2" y="19"/>
                    </a:cxn>
                    <a:cxn ang="0">
                      <a:pos x="5" y="17"/>
                    </a:cxn>
                    <a:cxn ang="0">
                      <a:pos x="11" y="15"/>
                    </a:cxn>
                    <a:cxn ang="0">
                      <a:pos x="19" y="11"/>
                    </a:cxn>
                    <a:cxn ang="0">
                      <a:pos x="28" y="7"/>
                    </a:cxn>
                    <a:cxn ang="0">
                      <a:pos x="40" y="6"/>
                    </a:cxn>
                    <a:cxn ang="0">
                      <a:pos x="53" y="2"/>
                    </a:cxn>
                    <a:cxn ang="0">
                      <a:pos x="68" y="0"/>
                    </a:cxn>
                    <a:cxn ang="0">
                      <a:pos x="125" y="57"/>
                    </a:cxn>
                    <a:cxn ang="0">
                      <a:pos x="49" y="53"/>
                    </a:cxn>
                  </a:cxnLst>
                  <a:rect l="0" t="0" r="r" b="b"/>
                  <a:pathLst>
                    <a:path w="125" h="57">
                      <a:moveTo>
                        <a:pt x="49" y="53"/>
                      </a:moveTo>
                      <a:lnTo>
                        <a:pt x="0" y="19"/>
                      </a:lnTo>
                      <a:lnTo>
                        <a:pt x="2" y="19"/>
                      </a:lnTo>
                      <a:lnTo>
                        <a:pt x="5" y="17"/>
                      </a:lnTo>
                      <a:lnTo>
                        <a:pt x="11" y="15"/>
                      </a:lnTo>
                      <a:lnTo>
                        <a:pt x="19" y="11"/>
                      </a:lnTo>
                      <a:lnTo>
                        <a:pt x="28" y="7"/>
                      </a:lnTo>
                      <a:lnTo>
                        <a:pt x="40" y="6"/>
                      </a:lnTo>
                      <a:lnTo>
                        <a:pt x="53" y="2"/>
                      </a:lnTo>
                      <a:lnTo>
                        <a:pt x="68" y="0"/>
                      </a:lnTo>
                      <a:lnTo>
                        <a:pt x="125" y="57"/>
                      </a:lnTo>
                      <a:lnTo>
                        <a:pt x="49" y="53"/>
                      </a:lnTo>
                      <a:close/>
                    </a:path>
                  </a:pathLst>
                </a:custGeom>
                <a:solidFill>
                  <a:srgbClr val="59FF00"/>
                </a:solidFill>
                <a:ln w="9525">
                  <a:noFill/>
                  <a:round/>
                  <a:headEnd/>
                  <a:tailEnd/>
                </a:ln>
              </p:spPr>
              <p:txBody>
                <a:bodyPr/>
                <a:lstStyle/>
                <a:p>
                  <a:endParaRPr lang="de-DE"/>
                </a:p>
              </p:txBody>
            </p:sp>
            <p:sp>
              <p:nvSpPr>
                <p:cNvPr id="16948" name="Freeform 564"/>
                <p:cNvSpPr>
                  <a:spLocks/>
                </p:cNvSpPr>
                <p:nvPr/>
              </p:nvSpPr>
              <p:spPr bwMode="auto">
                <a:xfrm>
                  <a:off x="-1037" y="3564"/>
                  <a:ext cx="62" cy="30"/>
                </a:xfrm>
                <a:custGeom>
                  <a:avLst/>
                  <a:gdLst/>
                  <a:ahLst/>
                  <a:cxnLst>
                    <a:cxn ang="0">
                      <a:pos x="0" y="2"/>
                    </a:cxn>
                    <a:cxn ang="0">
                      <a:pos x="1" y="2"/>
                    </a:cxn>
                    <a:cxn ang="0">
                      <a:pos x="7" y="0"/>
                    </a:cxn>
                    <a:cxn ang="0">
                      <a:pos x="15" y="0"/>
                    </a:cxn>
                    <a:cxn ang="0">
                      <a:pos x="24" y="0"/>
                    </a:cxn>
                    <a:cxn ang="0">
                      <a:pos x="36" y="0"/>
                    </a:cxn>
                    <a:cxn ang="0">
                      <a:pos x="47" y="2"/>
                    </a:cxn>
                    <a:cxn ang="0">
                      <a:pos x="59" y="2"/>
                    </a:cxn>
                    <a:cxn ang="0">
                      <a:pos x="70" y="6"/>
                    </a:cxn>
                    <a:cxn ang="0">
                      <a:pos x="72" y="6"/>
                    </a:cxn>
                    <a:cxn ang="0">
                      <a:pos x="74" y="8"/>
                    </a:cxn>
                    <a:cxn ang="0">
                      <a:pos x="81" y="11"/>
                    </a:cxn>
                    <a:cxn ang="0">
                      <a:pos x="89" y="15"/>
                    </a:cxn>
                    <a:cxn ang="0">
                      <a:pos x="97" y="23"/>
                    </a:cxn>
                    <a:cxn ang="0">
                      <a:pos x="106" y="32"/>
                    </a:cxn>
                    <a:cxn ang="0">
                      <a:pos x="114" y="44"/>
                    </a:cxn>
                    <a:cxn ang="0">
                      <a:pos x="123" y="59"/>
                    </a:cxn>
                    <a:cxn ang="0">
                      <a:pos x="53" y="59"/>
                    </a:cxn>
                    <a:cxn ang="0">
                      <a:pos x="0" y="2"/>
                    </a:cxn>
                  </a:cxnLst>
                  <a:rect l="0" t="0" r="r" b="b"/>
                  <a:pathLst>
                    <a:path w="123" h="59">
                      <a:moveTo>
                        <a:pt x="0" y="2"/>
                      </a:moveTo>
                      <a:lnTo>
                        <a:pt x="1" y="2"/>
                      </a:lnTo>
                      <a:lnTo>
                        <a:pt x="7" y="0"/>
                      </a:lnTo>
                      <a:lnTo>
                        <a:pt x="15" y="0"/>
                      </a:lnTo>
                      <a:lnTo>
                        <a:pt x="24" y="0"/>
                      </a:lnTo>
                      <a:lnTo>
                        <a:pt x="36" y="0"/>
                      </a:lnTo>
                      <a:lnTo>
                        <a:pt x="47" y="2"/>
                      </a:lnTo>
                      <a:lnTo>
                        <a:pt x="59" y="2"/>
                      </a:lnTo>
                      <a:lnTo>
                        <a:pt x="70" y="6"/>
                      </a:lnTo>
                      <a:lnTo>
                        <a:pt x="72" y="6"/>
                      </a:lnTo>
                      <a:lnTo>
                        <a:pt x="74" y="8"/>
                      </a:lnTo>
                      <a:lnTo>
                        <a:pt x="81" y="11"/>
                      </a:lnTo>
                      <a:lnTo>
                        <a:pt x="89" y="15"/>
                      </a:lnTo>
                      <a:lnTo>
                        <a:pt x="97" y="23"/>
                      </a:lnTo>
                      <a:lnTo>
                        <a:pt x="106" y="32"/>
                      </a:lnTo>
                      <a:lnTo>
                        <a:pt x="114" y="44"/>
                      </a:lnTo>
                      <a:lnTo>
                        <a:pt x="123" y="59"/>
                      </a:lnTo>
                      <a:lnTo>
                        <a:pt x="53" y="59"/>
                      </a:lnTo>
                      <a:lnTo>
                        <a:pt x="0" y="2"/>
                      </a:lnTo>
                      <a:close/>
                    </a:path>
                  </a:pathLst>
                </a:custGeom>
                <a:solidFill>
                  <a:srgbClr val="59FF00"/>
                </a:solidFill>
                <a:ln w="9525">
                  <a:noFill/>
                  <a:round/>
                  <a:headEnd/>
                  <a:tailEnd/>
                </a:ln>
              </p:spPr>
              <p:txBody>
                <a:bodyPr/>
                <a:lstStyle/>
                <a:p>
                  <a:endParaRPr lang="de-DE"/>
                </a:p>
              </p:txBody>
            </p:sp>
            <p:sp>
              <p:nvSpPr>
                <p:cNvPr id="16949" name="Freeform 565"/>
                <p:cNvSpPr>
                  <a:spLocks/>
                </p:cNvSpPr>
                <p:nvPr/>
              </p:nvSpPr>
              <p:spPr bwMode="auto">
                <a:xfrm>
                  <a:off x="-1058" y="3507"/>
                  <a:ext cx="50" cy="27"/>
                </a:xfrm>
                <a:custGeom>
                  <a:avLst/>
                  <a:gdLst/>
                  <a:ahLst/>
                  <a:cxnLst>
                    <a:cxn ang="0">
                      <a:pos x="101" y="53"/>
                    </a:cxn>
                    <a:cxn ang="0">
                      <a:pos x="99" y="51"/>
                    </a:cxn>
                    <a:cxn ang="0">
                      <a:pos x="97" y="47"/>
                    </a:cxn>
                    <a:cxn ang="0">
                      <a:pos x="93" y="42"/>
                    </a:cxn>
                    <a:cxn ang="0">
                      <a:pos x="87" y="36"/>
                    </a:cxn>
                    <a:cxn ang="0">
                      <a:pos x="80" y="26"/>
                    </a:cxn>
                    <a:cxn ang="0">
                      <a:pos x="72" y="19"/>
                    </a:cxn>
                    <a:cxn ang="0">
                      <a:pos x="64" y="9"/>
                    </a:cxn>
                    <a:cxn ang="0">
                      <a:pos x="57" y="0"/>
                    </a:cxn>
                    <a:cxn ang="0">
                      <a:pos x="0" y="0"/>
                    </a:cxn>
                    <a:cxn ang="0">
                      <a:pos x="3" y="2"/>
                    </a:cxn>
                    <a:cxn ang="0">
                      <a:pos x="9" y="4"/>
                    </a:cxn>
                    <a:cxn ang="0">
                      <a:pos x="19" y="11"/>
                    </a:cxn>
                    <a:cxn ang="0">
                      <a:pos x="30" y="19"/>
                    </a:cxn>
                    <a:cxn ang="0">
                      <a:pos x="45" y="26"/>
                    </a:cxn>
                    <a:cxn ang="0">
                      <a:pos x="62" y="36"/>
                    </a:cxn>
                    <a:cxn ang="0">
                      <a:pos x="82" y="44"/>
                    </a:cxn>
                    <a:cxn ang="0">
                      <a:pos x="101" y="53"/>
                    </a:cxn>
                  </a:cxnLst>
                  <a:rect l="0" t="0" r="r" b="b"/>
                  <a:pathLst>
                    <a:path w="101" h="53">
                      <a:moveTo>
                        <a:pt x="101" y="53"/>
                      </a:moveTo>
                      <a:lnTo>
                        <a:pt x="99" y="51"/>
                      </a:lnTo>
                      <a:lnTo>
                        <a:pt x="97" y="47"/>
                      </a:lnTo>
                      <a:lnTo>
                        <a:pt x="93" y="42"/>
                      </a:lnTo>
                      <a:lnTo>
                        <a:pt x="87" y="36"/>
                      </a:lnTo>
                      <a:lnTo>
                        <a:pt x="80" y="26"/>
                      </a:lnTo>
                      <a:lnTo>
                        <a:pt x="72" y="19"/>
                      </a:lnTo>
                      <a:lnTo>
                        <a:pt x="64" y="9"/>
                      </a:lnTo>
                      <a:lnTo>
                        <a:pt x="57" y="0"/>
                      </a:lnTo>
                      <a:lnTo>
                        <a:pt x="0" y="0"/>
                      </a:lnTo>
                      <a:lnTo>
                        <a:pt x="3" y="2"/>
                      </a:lnTo>
                      <a:lnTo>
                        <a:pt x="9" y="4"/>
                      </a:lnTo>
                      <a:lnTo>
                        <a:pt x="19" y="11"/>
                      </a:lnTo>
                      <a:lnTo>
                        <a:pt x="30" y="19"/>
                      </a:lnTo>
                      <a:lnTo>
                        <a:pt x="45" y="26"/>
                      </a:lnTo>
                      <a:lnTo>
                        <a:pt x="62" y="36"/>
                      </a:lnTo>
                      <a:lnTo>
                        <a:pt x="82" y="44"/>
                      </a:lnTo>
                      <a:lnTo>
                        <a:pt x="101" y="53"/>
                      </a:lnTo>
                      <a:close/>
                    </a:path>
                  </a:pathLst>
                </a:custGeom>
                <a:solidFill>
                  <a:srgbClr val="59FF00"/>
                </a:solidFill>
                <a:ln w="9525">
                  <a:noFill/>
                  <a:round/>
                  <a:headEnd/>
                  <a:tailEnd/>
                </a:ln>
              </p:spPr>
              <p:txBody>
                <a:bodyPr/>
                <a:lstStyle/>
                <a:p>
                  <a:endParaRPr lang="de-DE"/>
                </a:p>
              </p:txBody>
            </p:sp>
            <p:sp>
              <p:nvSpPr>
                <p:cNvPr id="16950" name="Freeform 566"/>
                <p:cNvSpPr>
                  <a:spLocks/>
                </p:cNvSpPr>
                <p:nvPr/>
              </p:nvSpPr>
              <p:spPr bwMode="auto">
                <a:xfrm>
                  <a:off x="-1082" y="3482"/>
                  <a:ext cx="44" cy="13"/>
                </a:xfrm>
                <a:custGeom>
                  <a:avLst/>
                  <a:gdLst/>
                  <a:ahLst/>
                  <a:cxnLst>
                    <a:cxn ang="0">
                      <a:pos x="88" y="27"/>
                    </a:cxn>
                    <a:cxn ang="0">
                      <a:pos x="69" y="0"/>
                    </a:cxn>
                    <a:cxn ang="0">
                      <a:pos x="0" y="2"/>
                    </a:cxn>
                    <a:cxn ang="0">
                      <a:pos x="0" y="4"/>
                    </a:cxn>
                    <a:cxn ang="0">
                      <a:pos x="6" y="6"/>
                    </a:cxn>
                    <a:cxn ang="0">
                      <a:pos x="11" y="14"/>
                    </a:cxn>
                    <a:cxn ang="0">
                      <a:pos x="23" y="23"/>
                    </a:cxn>
                    <a:cxn ang="0">
                      <a:pos x="88" y="27"/>
                    </a:cxn>
                  </a:cxnLst>
                  <a:rect l="0" t="0" r="r" b="b"/>
                  <a:pathLst>
                    <a:path w="88" h="27">
                      <a:moveTo>
                        <a:pt x="88" y="27"/>
                      </a:moveTo>
                      <a:lnTo>
                        <a:pt x="69" y="0"/>
                      </a:lnTo>
                      <a:lnTo>
                        <a:pt x="0" y="2"/>
                      </a:lnTo>
                      <a:lnTo>
                        <a:pt x="0" y="4"/>
                      </a:lnTo>
                      <a:lnTo>
                        <a:pt x="6" y="6"/>
                      </a:lnTo>
                      <a:lnTo>
                        <a:pt x="11" y="14"/>
                      </a:lnTo>
                      <a:lnTo>
                        <a:pt x="23" y="23"/>
                      </a:lnTo>
                      <a:lnTo>
                        <a:pt x="88" y="27"/>
                      </a:lnTo>
                      <a:close/>
                    </a:path>
                  </a:pathLst>
                </a:custGeom>
                <a:solidFill>
                  <a:srgbClr val="59FF00"/>
                </a:solidFill>
                <a:ln w="9525">
                  <a:noFill/>
                  <a:round/>
                  <a:headEnd/>
                  <a:tailEnd/>
                </a:ln>
              </p:spPr>
              <p:txBody>
                <a:bodyPr/>
                <a:lstStyle/>
                <a:p>
                  <a:endParaRPr lang="de-DE"/>
                </a:p>
              </p:txBody>
            </p:sp>
            <p:sp>
              <p:nvSpPr>
                <p:cNvPr id="16951" name="Freeform 567"/>
                <p:cNvSpPr>
                  <a:spLocks/>
                </p:cNvSpPr>
                <p:nvPr/>
              </p:nvSpPr>
              <p:spPr bwMode="auto">
                <a:xfrm>
                  <a:off x="-1090" y="3462"/>
                  <a:ext cx="36" cy="11"/>
                </a:xfrm>
                <a:custGeom>
                  <a:avLst/>
                  <a:gdLst/>
                  <a:ahLst/>
                  <a:cxnLst>
                    <a:cxn ang="0">
                      <a:pos x="70" y="21"/>
                    </a:cxn>
                    <a:cxn ang="0">
                      <a:pos x="51" y="0"/>
                    </a:cxn>
                    <a:cxn ang="0">
                      <a:pos x="0" y="0"/>
                    </a:cxn>
                    <a:cxn ang="0">
                      <a:pos x="0" y="2"/>
                    </a:cxn>
                    <a:cxn ang="0">
                      <a:pos x="0" y="6"/>
                    </a:cxn>
                    <a:cxn ang="0">
                      <a:pos x="2" y="12"/>
                    </a:cxn>
                    <a:cxn ang="0">
                      <a:pos x="7" y="19"/>
                    </a:cxn>
                    <a:cxn ang="0">
                      <a:pos x="70" y="21"/>
                    </a:cxn>
                  </a:cxnLst>
                  <a:rect l="0" t="0" r="r" b="b"/>
                  <a:pathLst>
                    <a:path w="70" h="21">
                      <a:moveTo>
                        <a:pt x="70" y="21"/>
                      </a:moveTo>
                      <a:lnTo>
                        <a:pt x="51" y="0"/>
                      </a:lnTo>
                      <a:lnTo>
                        <a:pt x="0" y="0"/>
                      </a:lnTo>
                      <a:lnTo>
                        <a:pt x="0" y="2"/>
                      </a:lnTo>
                      <a:lnTo>
                        <a:pt x="0" y="6"/>
                      </a:lnTo>
                      <a:lnTo>
                        <a:pt x="2" y="12"/>
                      </a:lnTo>
                      <a:lnTo>
                        <a:pt x="7" y="19"/>
                      </a:lnTo>
                      <a:lnTo>
                        <a:pt x="70" y="21"/>
                      </a:lnTo>
                      <a:close/>
                    </a:path>
                  </a:pathLst>
                </a:custGeom>
                <a:solidFill>
                  <a:srgbClr val="59FF00"/>
                </a:solidFill>
                <a:ln w="9525">
                  <a:noFill/>
                  <a:round/>
                  <a:headEnd/>
                  <a:tailEnd/>
                </a:ln>
              </p:spPr>
              <p:txBody>
                <a:bodyPr/>
                <a:lstStyle/>
                <a:p>
                  <a:endParaRPr lang="de-DE"/>
                </a:p>
              </p:txBody>
            </p:sp>
            <p:sp>
              <p:nvSpPr>
                <p:cNvPr id="16952" name="Freeform 568"/>
                <p:cNvSpPr>
                  <a:spLocks/>
                </p:cNvSpPr>
                <p:nvPr/>
              </p:nvSpPr>
              <p:spPr bwMode="auto">
                <a:xfrm>
                  <a:off x="-1072" y="3438"/>
                  <a:ext cx="30" cy="31"/>
                </a:xfrm>
                <a:custGeom>
                  <a:avLst/>
                  <a:gdLst/>
                  <a:ahLst/>
                  <a:cxnLst>
                    <a:cxn ang="0">
                      <a:pos x="11" y="15"/>
                    </a:cxn>
                    <a:cxn ang="0">
                      <a:pos x="0" y="0"/>
                    </a:cxn>
                    <a:cxn ang="0">
                      <a:pos x="38" y="19"/>
                    </a:cxn>
                    <a:cxn ang="0">
                      <a:pos x="42" y="21"/>
                    </a:cxn>
                    <a:cxn ang="0">
                      <a:pos x="49" y="30"/>
                    </a:cxn>
                    <a:cxn ang="0">
                      <a:pos x="57" y="43"/>
                    </a:cxn>
                    <a:cxn ang="0">
                      <a:pos x="59" y="61"/>
                    </a:cxn>
                    <a:cxn ang="0">
                      <a:pos x="11" y="15"/>
                    </a:cxn>
                  </a:cxnLst>
                  <a:rect l="0" t="0" r="r" b="b"/>
                  <a:pathLst>
                    <a:path w="59" h="61">
                      <a:moveTo>
                        <a:pt x="11" y="15"/>
                      </a:moveTo>
                      <a:lnTo>
                        <a:pt x="0" y="0"/>
                      </a:lnTo>
                      <a:lnTo>
                        <a:pt x="38" y="19"/>
                      </a:lnTo>
                      <a:lnTo>
                        <a:pt x="42" y="21"/>
                      </a:lnTo>
                      <a:lnTo>
                        <a:pt x="49"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16953" name="Freeform 569"/>
                <p:cNvSpPr>
                  <a:spLocks/>
                </p:cNvSpPr>
                <p:nvPr/>
              </p:nvSpPr>
              <p:spPr bwMode="auto">
                <a:xfrm>
                  <a:off x="-1039" y="3466"/>
                  <a:ext cx="19" cy="31"/>
                </a:xfrm>
                <a:custGeom>
                  <a:avLst/>
                  <a:gdLst/>
                  <a:ahLst/>
                  <a:cxnLst>
                    <a:cxn ang="0">
                      <a:pos x="0" y="19"/>
                    </a:cxn>
                    <a:cxn ang="0">
                      <a:pos x="9" y="0"/>
                    </a:cxn>
                    <a:cxn ang="0">
                      <a:pos x="9" y="2"/>
                    </a:cxn>
                    <a:cxn ang="0">
                      <a:pos x="11" y="2"/>
                    </a:cxn>
                    <a:cxn ang="0">
                      <a:pos x="15" y="6"/>
                    </a:cxn>
                    <a:cxn ang="0">
                      <a:pos x="19" y="9"/>
                    </a:cxn>
                    <a:cxn ang="0">
                      <a:pos x="24" y="15"/>
                    </a:cxn>
                    <a:cxn ang="0">
                      <a:pos x="28" y="23"/>
                    </a:cxn>
                    <a:cxn ang="0">
                      <a:pos x="34" y="32"/>
                    </a:cxn>
                    <a:cxn ang="0">
                      <a:pos x="38" y="42"/>
                    </a:cxn>
                    <a:cxn ang="0">
                      <a:pos x="32" y="63"/>
                    </a:cxn>
                    <a:cxn ang="0">
                      <a:pos x="32" y="61"/>
                    </a:cxn>
                    <a:cxn ang="0">
                      <a:pos x="28" y="57"/>
                    </a:cxn>
                    <a:cxn ang="0">
                      <a:pos x="24" y="51"/>
                    </a:cxn>
                    <a:cxn ang="0">
                      <a:pos x="21" y="46"/>
                    </a:cxn>
                    <a:cxn ang="0">
                      <a:pos x="15" y="38"/>
                    </a:cxn>
                    <a:cxn ang="0">
                      <a:pos x="9" y="30"/>
                    </a:cxn>
                    <a:cxn ang="0">
                      <a:pos x="5" y="23"/>
                    </a:cxn>
                    <a:cxn ang="0">
                      <a:pos x="0" y="19"/>
                    </a:cxn>
                  </a:cxnLst>
                  <a:rect l="0" t="0" r="r" b="b"/>
                  <a:pathLst>
                    <a:path w="38" h="63">
                      <a:moveTo>
                        <a:pt x="0" y="19"/>
                      </a:moveTo>
                      <a:lnTo>
                        <a:pt x="9" y="0"/>
                      </a:lnTo>
                      <a:lnTo>
                        <a:pt x="9" y="2"/>
                      </a:lnTo>
                      <a:lnTo>
                        <a:pt x="11" y="2"/>
                      </a:lnTo>
                      <a:lnTo>
                        <a:pt x="15" y="6"/>
                      </a:lnTo>
                      <a:lnTo>
                        <a:pt x="19" y="9"/>
                      </a:lnTo>
                      <a:lnTo>
                        <a:pt x="24" y="15"/>
                      </a:lnTo>
                      <a:lnTo>
                        <a:pt x="28" y="23"/>
                      </a:lnTo>
                      <a:lnTo>
                        <a:pt x="34" y="32"/>
                      </a:lnTo>
                      <a:lnTo>
                        <a:pt x="38" y="42"/>
                      </a:lnTo>
                      <a:lnTo>
                        <a:pt x="32" y="63"/>
                      </a:lnTo>
                      <a:lnTo>
                        <a:pt x="32" y="61"/>
                      </a:lnTo>
                      <a:lnTo>
                        <a:pt x="28" y="57"/>
                      </a:lnTo>
                      <a:lnTo>
                        <a:pt x="24" y="51"/>
                      </a:lnTo>
                      <a:lnTo>
                        <a:pt x="21" y="46"/>
                      </a:lnTo>
                      <a:lnTo>
                        <a:pt x="15" y="38"/>
                      </a:lnTo>
                      <a:lnTo>
                        <a:pt x="9" y="30"/>
                      </a:lnTo>
                      <a:lnTo>
                        <a:pt x="5" y="23"/>
                      </a:lnTo>
                      <a:lnTo>
                        <a:pt x="0" y="19"/>
                      </a:lnTo>
                      <a:close/>
                    </a:path>
                  </a:pathLst>
                </a:custGeom>
                <a:solidFill>
                  <a:srgbClr val="59FF00"/>
                </a:solidFill>
                <a:ln w="9525">
                  <a:noFill/>
                  <a:round/>
                  <a:headEnd/>
                  <a:tailEnd/>
                </a:ln>
              </p:spPr>
              <p:txBody>
                <a:bodyPr/>
                <a:lstStyle/>
                <a:p>
                  <a:endParaRPr lang="de-DE"/>
                </a:p>
              </p:txBody>
            </p:sp>
            <p:sp>
              <p:nvSpPr>
                <p:cNvPr id="16954" name="Freeform 570"/>
                <p:cNvSpPr>
                  <a:spLocks/>
                </p:cNvSpPr>
                <p:nvPr/>
              </p:nvSpPr>
              <p:spPr bwMode="auto">
                <a:xfrm>
                  <a:off x="-1016" y="3496"/>
                  <a:ext cx="9" cy="23"/>
                </a:xfrm>
                <a:custGeom>
                  <a:avLst/>
                  <a:gdLst/>
                  <a:ahLst/>
                  <a:cxnLst>
                    <a:cxn ang="0">
                      <a:pos x="0" y="15"/>
                    </a:cxn>
                    <a:cxn ang="0">
                      <a:pos x="6" y="0"/>
                    </a:cxn>
                    <a:cxn ang="0">
                      <a:pos x="19" y="45"/>
                    </a:cxn>
                    <a:cxn ang="0">
                      <a:pos x="0" y="15"/>
                    </a:cxn>
                  </a:cxnLst>
                  <a:rect l="0" t="0" r="r" b="b"/>
                  <a:pathLst>
                    <a:path w="19" h="45">
                      <a:moveTo>
                        <a:pt x="0" y="15"/>
                      </a:moveTo>
                      <a:lnTo>
                        <a:pt x="6" y="0"/>
                      </a:lnTo>
                      <a:lnTo>
                        <a:pt x="19" y="45"/>
                      </a:lnTo>
                      <a:lnTo>
                        <a:pt x="0" y="15"/>
                      </a:lnTo>
                      <a:close/>
                    </a:path>
                  </a:pathLst>
                </a:custGeom>
                <a:solidFill>
                  <a:srgbClr val="59FF00"/>
                </a:solidFill>
                <a:ln w="9525">
                  <a:noFill/>
                  <a:round/>
                  <a:headEnd/>
                  <a:tailEnd/>
                </a:ln>
              </p:spPr>
              <p:txBody>
                <a:bodyPr/>
                <a:lstStyle/>
                <a:p>
                  <a:endParaRPr lang="de-DE"/>
                </a:p>
              </p:txBody>
            </p:sp>
            <p:sp>
              <p:nvSpPr>
                <p:cNvPr id="16955" name="Freeform 571"/>
                <p:cNvSpPr>
                  <a:spLocks/>
                </p:cNvSpPr>
                <p:nvPr/>
              </p:nvSpPr>
              <p:spPr bwMode="auto">
                <a:xfrm>
                  <a:off x="-973" y="3503"/>
                  <a:ext cx="13" cy="26"/>
                </a:xfrm>
                <a:custGeom>
                  <a:avLst/>
                  <a:gdLst/>
                  <a:ahLst/>
                  <a:cxnLst>
                    <a:cxn ang="0">
                      <a:pos x="10" y="0"/>
                    </a:cxn>
                    <a:cxn ang="0">
                      <a:pos x="12" y="4"/>
                    </a:cxn>
                    <a:cxn ang="0">
                      <a:pos x="17" y="13"/>
                    </a:cxn>
                    <a:cxn ang="0">
                      <a:pos x="23" y="31"/>
                    </a:cxn>
                    <a:cxn ang="0">
                      <a:pos x="27" y="52"/>
                    </a:cxn>
                    <a:cxn ang="0">
                      <a:pos x="0" y="46"/>
                    </a:cxn>
                    <a:cxn ang="0">
                      <a:pos x="0" y="42"/>
                    </a:cxn>
                    <a:cxn ang="0">
                      <a:pos x="0" y="29"/>
                    </a:cxn>
                    <a:cxn ang="0">
                      <a:pos x="2" y="13"/>
                    </a:cxn>
                    <a:cxn ang="0">
                      <a:pos x="10" y="0"/>
                    </a:cxn>
                  </a:cxnLst>
                  <a:rect l="0" t="0" r="r" b="b"/>
                  <a:pathLst>
                    <a:path w="27" h="52">
                      <a:moveTo>
                        <a:pt x="10" y="0"/>
                      </a:moveTo>
                      <a:lnTo>
                        <a:pt x="12" y="4"/>
                      </a:lnTo>
                      <a:lnTo>
                        <a:pt x="17" y="13"/>
                      </a:lnTo>
                      <a:lnTo>
                        <a:pt x="23" y="31"/>
                      </a:lnTo>
                      <a:lnTo>
                        <a:pt x="27" y="52"/>
                      </a:lnTo>
                      <a:lnTo>
                        <a:pt x="0" y="46"/>
                      </a:lnTo>
                      <a:lnTo>
                        <a:pt x="0" y="42"/>
                      </a:lnTo>
                      <a:lnTo>
                        <a:pt x="0" y="29"/>
                      </a:lnTo>
                      <a:lnTo>
                        <a:pt x="2" y="13"/>
                      </a:lnTo>
                      <a:lnTo>
                        <a:pt x="10" y="0"/>
                      </a:lnTo>
                      <a:close/>
                    </a:path>
                  </a:pathLst>
                </a:custGeom>
                <a:solidFill>
                  <a:srgbClr val="21BA00"/>
                </a:solidFill>
                <a:ln w="9525">
                  <a:noFill/>
                  <a:round/>
                  <a:headEnd/>
                  <a:tailEnd/>
                </a:ln>
              </p:spPr>
              <p:txBody>
                <a:bodyPr/>
                <a:lstStyle/>
                <a:p>
                  <a:endParaRPr lang="de-DE"/>
                </a:p>
              </p:txBody>
            </p:sp>
            <p:sp>
              <p:nvSpPr>
                <p:cNvPr id="16956" name="Freeform 572"/>
                <p:cNvSpPr>
                  <a:spLocks/>
                </p:cNvSpPr>
                <p:nvPr/>
              </p:nvSpPr>
              <p:spPr bwMode="auto">
                <a:xfrm>
                  <a:off x="-974" y="3534"/>
                  <a:ext cx="20" cy="33"/>
                </a:xfrm>
                <a:custGeom>
                  <a:avLst/>
                  <a:gdLst/>
                  <a:ahLst/>
                  <a:cxnLst>
                    <a:cxn ang="0">
                      <a:pos x="0" y="0"/>
                    </a:cxn>
                    <a:cxn ang="0">
                      <a:pos x="33" y="11"/>
                    </a:cxn>
                    <a:cxn ang="0">
                      <a:pos x="40" y="65"/>
                    </a:cxn>
                    <a:cxn ang="0">
                      <a:pos x="38" y="65"/>
                    </a:cxn>
                    <a:cxn ang="0">
                      <a:pos x="35" y="63"/>
                    </a:cxn>
                    <a:cxn ang="0">
                      <a:pos x="31" y="59"/>
                    </a:cxn>
                    <a:cxn ang="0">
                      <a:pos x="27" y="53"/>
                    </a:cxn>
                    <a:cxn ang="0">
                      <a:pos x="19" y="46"/>
                    </a:cxn>
                    <a:cxn ang="0">
                      <a:pos x="14" y="34"/>
                    </a:cxn>
                    <a:cxn ang="0">
                      <a:pos x="6" y="19"/>
                    </a:cxn>
                    <a:cxn ang="0">
                      <a:pos x="0" y="0"/>
                    </a:cxn>
                  </a:cxnLst>
                  <a:rect l="0" t="0" r="r" b="b"/>
                  <a:pathLst>
                    <a:path w="40" h="65">
                      <a:moveTo>
                        <a:pt x="0" y="0"/>
                      </a:moveTo>
                      <a:lnTo>
                        <a:pt x="33" y="11"/>
                      </a:lnTo>
                      <a:lnTo>
                        <a:pt x="40" y="65"/>
                      </a:lnTo>
                      <a:lnTo>
                        <a:pt x="38" y="65"/>
                      </a:lnTo>
                      <a:lnTo>
                        <a:pt x="35" y="63"/>
                      </a:lnTo>
                      <a:lnTo>
                        <a:pt x="31" y="59"/>
                      </a:lnTo>
                      <a:lnTo>
                        <a:pt x="27" y="53"/>
                      </a:lnTo>
                      <a:lnTo>
                        <a:pt x="19" y="46"/>
                      </a:lnTo>
                      <a:lnTo>
                        <a:pt x="14" y="34"/>
                      </a:lnTo>
                      <a:lnTo>
                        <a:pt x="6" y="19"/>
                      </a:lnTo>
                      <a:lnTo>
                        <a:pt x="0" y="0"/>
                      </a:lnTo>
                      <a:close/>
                    </a:path>
                  </a:pathLst>
                </a:custGeom>
                <a:solidFill>
                  <a:srgbClr val="21BA00"/>
                </a:solidFill>
                <a:ln w="9525">
                  <a:noFill/>
                  <a:round/>
                  <a:headEnd/>
                  <a:tailEnd/>
                </a:ln>
              </p:spPr>
              <p:txBody>
                <a:bodyPr/>
                <a:lstStyle/>
                <a:p>
                  <a:endParaRPr lang="de-DE"/>
                </a:p>
              </p:txBody>
            </p:sp>
            <p:sp>
              <p:nvSpPr>
                <p:cNvPr id="16957" name="Freeform 573"/>
                <p:cNvSpPr>
                  <a:spLocks/>
                </p:cNvSpPr>
                <p:nvPr/>
              </p:nvSpPr>
              <p:spPr bwMode="auto">
                <a:xfrm>
                  <a:off x="-946" y="3529"/>
                  <a:ext cx="19" cy="40"/>
                </a:xfrm>
                <a:custGeom>
                  <a:avLst/>
                  <a:gdLst/>
                  <a:ahLst/>
                  <a:cxnLst>
                    <a:cxn ang="0">
                      <a:pos x="0" y="79"/>
                    </a:cxn>
                    <a:cxn ang="0">
                      <a:pos x="0" y="22"/>
                    </a:cxn>
                    <a:cxn ang="0">
                      <a:pos x="39" y="0"/>
                    </a:cxn>
                    <a:cxn ang="0">
                      <a:pos x="37" y="1"/>
                    </a:cxn>
                    <a:cxn ang="0">
                      <a:pos x="31" y="9"/>
                    </a:cxn>
                    <a:cxn ang="0">
                      <a:pos x="25" y="19"/>
                    </a:cxn>
                    <a:cxn ang="0">
                      <a:pos x="20" y="32"/>
                    </a:cxn>
                    <a:cxn ang="0">
                      <a:pos x="12" y="45"/>
                    </a:cxn>
                    <a:cxn ang="0">
                      <a:pos x="6" y="59"/>
                    </a:cxn>
                    <a:cxn ang="0">
                      <a:pos x="2" y="72"/>
                    </a:cxn>
                    <a:cxn ang="0">
                      <a:pos x="0" y="79"/>
                    </a:cxn>
                  </a:cxnLst>
                  <a:rect l="0" t="0" r="r" b="b"/>
                  <a:pathLst>
                    <a:path w="39" h="79">
                      <a:moveTo>
                        <a:pt x="0" y="79"/>
                      </a:moveTo>
                      <a:lnTo>
                        <a:pt x="0" y="22"/>
                      </a:lnTo>
                      <a:lnTo>
                        <a:pt x="39" y="0"/>
                      </a:lnTo>
                      <a:lnTo>
                        <a:pt x="37" y="1"/>
                      </a:lnTo>
                      <a:lnTo>
                        <a:pt x="31" y="9"/>
                      </a:lnTo>
                      <a:lnTo>
                        <a:pt x="25" y="19"/>
                      </a:lnTo>
                      <a:lnTo>
                        <a:pt x="20" y="32"/>
                      </a:lnTo>
                      <a:lnTo>
                        <a:pt x="12"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16958" name="Freeform 574"/>
                <p:cNvSpPr>
                  <a:spLocks/>
                </p:cNvSpPr>
                <p:nvPr/>
              </p:nvSpPr>
              <p:spPr bwMode="auto">
                <a:xfrm>
                  <a:off x="-956" y="3508"/>
                  <a:ext cx="19" cy="24"/>
                </a:xfrm>
                <a:custGeom>
                  <a:avLst/>
                  <a:gdLst/>
                  <a:ahLst/>
                  <a:cxnLst>
                    <a:cxn ang="0">
                      <a:pos x="14" y="47"/>
                    </a:cxn>
                    <a:cxn ang="0">
                      <a:pos x="0" y="0"/>
                    </a:cxn>
                    <a:cxn ang="0">
                      <a:pos x="2" y="2"/>
                    </a:cxn>
                    <a:cxn ang="0">
                      <a:pos x="6" y="3"/>
                    </a:cxn>
                    <a:cxn ang="0">
                      <a:pos x="12" y="7"/>
                    </a:cxn>
                    <a:cxn ang="0">
                      <a:pos x="18" y="11"/>
                    </a:cxn>
                    <a:cxn ang="0">
                      <a:pos x="23" y="17"/>
                    </a:cxn>
                    <a:cxn ang="0">
                      <a:pos x="29" y="21"/>
                    </a:cxn>
                    <a:cxn ang="0">
                      <a:pos x="35" y="26"/>
                    </a:cxn>
                    <a:cxn ang="0">
                      <a:pos x="39" y="30"/>
                    </a:cxn>
                    <a:cxn ang="0">
                      <a:pos x="14" y="47"/>
                    </a:cxn>
                  </a:cxnLst>
                  <a:rect l="0" t="0" r="r" b="b"/>
                  <a:pathLst>
                    <a:path w="39" h="47">
                      <a:moveTo>
                        <a:pt x="14" y="47"/>
                      </a:moveTo>
                      <a:lnTo>
                        <a:pt x="0" y="0"/>
                      </a:lnTo>
                      <a:lnTo>
                        <a:pt x="2" y="2"/>
                      </a:lnTo>
                      <a:lnTo>
                        <a:pt x="6" y="3"/>
                      </a:lnTo>
                      <a:lnTo>
                        <a:pt x="12" y="7"/>
                      </a:lnTo>
                      <a:lnTo>
                        <a:pt x="18" y="11"/>
                      </a:lnTo>
                      <a:lnTo>
                        <a:pt x="23" y="17"/>
                      </a:lnTo>
                      <a:lnTo>
                        <a:pt x="29" y="21"/>
                      </a:lnTo>
                      <a:lnTo>
                        <a:pt x="35" y="26"/>
                      </a:lnTo>
                      <a:lnTo>
                        <a:pt x="39" y="30"/>
                      </a:lnTo>
                      <a:lnTo>
                        <a:pt x="14" y="47"/>
                      </a:lnTo>
                      <a:close/>
                    </a:path>
                  </a:pathLst>
                </a:custGeom>
                <a:solidFill>
                  <a:srgbClr val="21BA00"/>
                </a:solidFill>
                <a:ln w="9525">
                  <a:noFill/>
                  <a:round/>
                  <a:headEnd/>
                  <a:tailEnd/>
                </a:ln>
              </p:spPr>
              <p:txBody>
                <a:bodyPr/>
                <a:lstStyle/>
                <a:p>
                  <a:endParaRPr lang="de-DE"/>
                </a:p>
              </p:txBody>
            </p:sp>
            <p:sp>
              <p:nvSpPr>
                <p:cNvPr id="16959" name="Freeform 575"/>
                <p:cNvSpPr>
                  <a:spLocks/>
                </p:cNvSpPr>
                <p:nvPr/>
              </p:nvSpPr>
              <p:spPr bwMode="auto">
                <a:xfrm>
                  <a:off x="-1093" y="3440"/>
                  <a:ext cx="22" cy="16"/>
                </a:xfrm>
                <a:custGeom>
                  <a:avLst/>
                  <a:gdLst/>
                  <a:ahLst/>
                  <a:cxnLst>
                    <a:cxn ang="0">
                      <a:pos x="44" y="29"/>
                    </a:cxn>
                    <a:cxn ang="0">
                      <a:pos x="44" y="29"/>
                    </a:cxn>
                    <a:cxn ang="0">
                      <a:pos x="40" y="25"/>
                    </a:cxn>
                    <a:cxn ang="0">
                      <a:pos x="38" y="23"/>
                    </a:cxn>
                    <a:cxn ang="0">
                      <a:pos x="32" y="18"/>
                    </a:cxn>
                    <a:cxn ang="0">
                      <a:pos x="27" y="14"/>
                    </a:cxn>
                    <a:cxn ang="0">
                      <a:pos x="21" y="8"/>
                    </a:cxn>
                    <a:cxn ang="0">
                      <a:pos x="13" y="4"/>
                    </a:cxn>
                    <a:cxn ang="0">
                      <a:pos x="6" y="0"/>
                    </a:cxn>
                    <a:cxn ang="0">
                      <a:pos x="6" y="4"/>
                    </a:cxn>
                    <a:cxn ang="0">
                      <a:pos x="2" y="12"/>
                    </a:cxn>
                    <a:cxn ang="0">
                      <a:pos x="0" y="23"/>
                    </a:cxn>
                    <a:cxn ang="0">
                      <a:pos x="6" y="33"/>
                    </a:cxn>
                    <a:cxn ang="0">
                      <a:pos x="44" y="29"/>
                    </a:cxn>
                  </a:cxnLst>
                  <a:rect l="0" t="0" r="r" b="b"/>
                  <a:pathLst>
                    <a:path w="44" h="33">
                      <a:moveTo>
                        <a:pt x="44" y="29"/>
                      </a:moveTo>
                      <a:lnTo>
                        <a:pt x="44" y="29"/>
                      </a:lnTo>
                      <a:lnTo>
                        <a:pt x="40" y="25"/>
                      </a:lnTo>
                      <a:lnTo>
                        <a:pt x="38" y="23"/>
                      </a:lnTo>
                      <a:lnTo>
                        <a:pt x="32" y="18"/>
                      </a:lnTo>
                      <a:lnTo>
                        <a:pt x="27" y="14"/>
                      </a:lnTo>
                      <a:lnTo>
                        <a:pt x="21" y="8"/>
                      </a:lnTo>
                      <a:lnTo>
                        <a:pt x="13" y="4"/>
                      </a:lnTo>
                      <a:lnTo>
                        <a:pt x="6" y="0"/>
                      </a:lnTo>
                      <a:lnTo>
                        <a:pt x="6" y="4"/>
                      </a:lnTo>
                      <a:lnTo>
                        <a:pt x="2" y="12"/>
                      </a:lnTo>
                      <a:lnTo>
                        <a:pt x="0" y="23"/>
                      </a:lnTo>
                      <a:lnTo>
                        <a:pt x="6" y="33"/>
                      </a:lnTo>
                      <a:lnTo>
                        <a:pt x="44" y="29"/>
                      </a:lnTo>
                      <a:close/>
                    </a:path>
                  </a:pathLst>
                </a:custGeom>
                <a:solidFill>
                  <a:srgbClr val="59FF00"/>
                </a:solidFill>
                <a:ln w="9525">
                  <a:noFill/>
                  <a:round/>
                  <a:headEnd/>
                  <a:tailEnd/>
                </a:ln>
              </p:spPr>
              <p:txBody>
                <a:bodyPr/>
                <a:lstStyle/>
                <a:p>
                  <a:endParaRPr lang="de-DE"/>
                </a:p>
              </p:txBody>
            </p:sp>
            <p:sp>
              <p:nvSpPr>
                <p:cNvPr id="16960" name="Freeform 576"/>
                <p:cNvSpPr>
                  <a:spLocks/>
                </p:cNvSpPr>
                <p:nvPr/>
              </p:nvSpPr>
              <p:spPr bwMode="auto">
                <a:xfrm>
                  <a:off x="-973" y="3292"/>
                  <a:ext cx="340" cy="231"/>
                </a:xfrm>
                <a:custGeom>
                  <a:avLst/>
                  <a:gdLst/>
                  <a:ahLst/>
                  <a:cxnLst>
                    <a:cxn ang="0">
                      <a:pos x="317" y="452"/>
                    </a:cxn>
                    <a:cxn ang="0">
                      <a:pos x="343" y="459"/>
                    </a:cxn>
                    <a:cxn ang="0">
                      <a:pos x="379" y="463"/>
                    </a:cxn>
                    <a:cxn ang="0">
                      <a:pos x="402" y="459"/>
                    </a:cxn>
                    <a:cxn ang="0">
                      <a:pos x="454" y="448"/>
                    </a:cxn>
                    <a:cxn ang="0">
                      <a:pos x="498" y="429"/>
                    </a:cxn>
                    <a:cxn ang="0">
                      <a:pos x="530" y="404"/>
                    </a:cxn>
                    <a:cxn ang="0">
                      <a:pos x="578" y="353"/>
                    </a:cxn>
                    <a:cxn ang="0">
                      <a:pos x="677" y="151"/>
                    </a:cxn>
                    <a:cxn ang="0">
                      <a:pos x="635" y="153"/>
                    </a:cxn>
                    <a:cxn ang="0">
                      <a:pos x="572" y="162"/>
                    </a:cxn>
                    <a:cxn ang="0">
                      <a:pos x="540" y="172"/>
                    </a:cxn>
                    <a:cxn ang="0">
                      <a:pos x="499" y="187"/>
                    </a:cxn>
                    <a:cxn ang="0">
                      <a:pos x="452" y="216"/>
                    </a:cxn>
                    <a:cxn ang="0">
                      <a:pos x="438" y="225"/>
                    </a:cxn>
                    <a:cxn ang="0">
                      <a:pos x="414" y="248"/>
                    </a:cxn>
                    <a:cxn ang="0">
                      <a:pos x="400" y="252"/>
                    </a:cxn>
                    <a:cxn ang="0">
                      <a:pos x="385" y="153"/>
                    </a:cxn>
                    <a:cxn ang="0">
                      <a:pos x="379" y="120"/>
                    </a:cxn>
                    <a:cxn ang="0">
                      <a:pos x="351" y="50"/>
                    </a:cxn>
                    <a:cxn ang="0">
                      <a:pos x="315" y="2"/>
                    </a:cxn>
                    <a:cxn ang="0">
                      <a:pos x="296" y="19"/>
                    </a:cxn>
                    <a:cxn ang="0">
                      <a:pos x="269" y="59"/>
                    </a:cxn>
                    <a:cxn ang="0">
                      <a:pos x="257" y="90"/>
                    </a:cxn>
                    <a:cxn ang="0">
                      <a:pos x="238" y="141"/>
                    </a:cxn>
                    <a:cxn ang="0">
                      <a:pos x="225" y="195"/>
                    </a:cxn>
                    <a:cxn ang="0">
                      <a:pos x="217" y="233"/>
                    </a:cxn>
                    <a:cxn ang="0">
                      <a:pos x="208" y="252"/>
                    </a:cxn>
                    <a:cxn ang="0">
                      <a:pos x="195" y="225"/>
                    </a:cxn>
                    <a:cxn ang="0">
                      <a:pos x="174" y="191"/>
                    </a:cxn>
                    <a:cxn ang="0">
                      <a:pos x="158" y="176"/>
                    </a:cxn>
                    <a:cxn ang="0">
                      <a:pos x="122" y="147"/>
                    </a:cxn>
                    <a:cxn ang="0">
                      <a:pos x="80" y="122"/>
                    </a:cxn>
                    <a:cxn ang="0">
                      <a:pos x="0" y="200"/>
                    </a:cxn>
                    <a:cxn ang="0">
                      <a:pos x="6" y="244"/>
                    </a:cxn>
                    <a:cxn ang="0">
                      <a:pos x="21" y="311"/>
                    </a:cxn>
                    <a:cxn ang="0">
                      <a:pos x="38" y="343"/>
                    </a:cxn>
                    <a:cxn ang="0">
                      <a:pos x="78" y="393"/>
                    </a:cxn>
                    <a:cxn ang="0">
                      <a:pos x="137" y="440"/>
                    </a:cxn>
                    <a:cxn ang="0">
                      <a:pos x="145" y="440"/>
                    </a:cxn>
                    <a:cxn ang="0">
                      <a:pos x="164" y="444"/>
                    </a:cxn>
                    <a:cxn ang="0">
                      <a:pos x="193" y="448"/>
                    </a:cxn>
                    <a:cxn ang="0">
                      <a:pos x="225" y="450"/>
                    </a:cxn>
                    <a:cxn ang="0">
                      <a:pos x="259" y="448"/>
                    </a:cxn>
                    <a:cxn ang="0">
                      <a:pos x="273" y="444"/>
                    </a:cxn>
                    <a:cxn ang="0">
                      <a:pos x="288" y="442"/>
                    </a:cxn>
                    <a:cxn ang="0">
                      <a:pos x="309" y="448"/>
                    </a:cxn>
                  </a:cxnLst>
                  <a:rect l="0" t="0" r="r" b="b"/>
                  <a:pathLst>
                    <a:path w="681" h="463">
                      <a:moveTo>
                        <a:pt x="309" y="448"/>
                      </a:moveTo>
                      <a:lnTo>
                        <a:pt x="311" y="450"/>
                      </a:lnTo>
                      <a:lnTo>
                        <a:pt x="317" y="452"/>
                      </a:lnTo>
                      <a:lnTo>
                        <a:pt x="322" y="454"/>
                      </a:lnTo>
                      <a:lnTo>
                        <a:pt x="332" y="455"/>
                      </a:lnTo>
                      <a:lnTo>
                        <a:pt x="343" y="459"/>
                      </a:lnTo>
                      <a:lnTo>
                        <a:pt x="355" y="461"/>
                      </a:lnTo>
                      <a:lnTo>
                        <a:pt x="366" y="463"/>
                      </a:lnTo>
                      <a:lnTo>
                        <a:pt x="379" y="463"/>
                      </a:lnTo>
                      <a:lnTo>
                        <a:pt x="381" y="463"/>
                      </a:lnTo>
                      <a:lnTo>
                        <a:pt x="391" y="461"/>
                      </a:lnTo>
                      <a:lnTo>
                        <a:pt x="402" y="459"/>
                      </a:lnTo>
                      <a:lnTo>
                        <a:pt x="418" y="457"/>
                      </a:lnTo>
                      <a:lnTo>
                        <a:pt x="435" y="454"/>
                      </a:lnTo>
                      <a:lnTo>
                        <a:pt x="454" y="448"/>
                      </a:lnTo>
                      <a:lnTo>
                        <a:pt x="475" y="440"/>
                      </a:lnTo>
                      <a:lnTo>
                        <a:pt x="496" y="431"/>
                      </a:lnTo>
                      <a:lnTo>
                        <a:pt x="498" y="429"/>
                      </a:lnTo>
                      <a:lnTo>
                        <a:pt x="505" y="423"/>
                      </a:lnTo>
                      <a:lnTo>
                        <a:pt x="515" y="415"/>
                      </a:lnTo>
                      <a:lnTo>
                        <a:pt x="530" y="404"/>
                      </a:lnTo>
                      <a:lnTo>
                        <a:pt x="545" y="389"/>
                      </a:lnTo>
                      <a:lnTo>
                        <a:pt x="560" y="372"/>
                      </a:lnTo>
                      <a:lnTo>
                        <a:pt x="578" y="353"/>
                      </a:lnTo>
                      <a:lnTo>
                        <a:pt x="595" y="330"/>
                      </a:lnTo>
                      <a:lnTo>
                        <a:pt x="681" y="151"/>
                      </a:lnTo>
                      <a:lnTo>
                        <a:pt x="677" y="151"/>
                      </a:lnTo>
                      <a:lnTo>
                        <a:pt x="667" y="151"/>
                      </a:lnTo>
                      <a:lnTo>
                        <a:pt x="654" y="153"/>
                      </a:lnTo>
                      <a:lnTo>
                        <a:pt x="635" y="153"/>
                      </a:lnTo>
                      <a:lnTo>
                        <a:pt x="614" y="156"/>
                      </a:lnTo>
                      <a:lnTo>
                        <a:pt x="593" y="158"/>
                      </a:lnTo>
                      <a:lnTo>
                        <a:pt x="572" y="162"/>
                      </a:lnTo>
                      <a:lnTo>
                        <a:pt x="551" y="170"/>
                      </a:lnTo>
                      <a:lnTo>
                        <a:pt x="547" y="170"/>
                      </a:lnTo>
                      <a:lnTo>
                        <a:pt x="540" y="172"/>
                      </a:lnTo>
                      <a:lnTo>
                        <a:pt x="530" y="176"/>
                      </a:lnTo>
                      <a:lnTo>
                        <a:pt x="515" y="179"/>
                      </a:lnTo>
                      <a:lnTo>
                        <a:pt x="499" y="187"/>
                      </a:lnTo>
                      <a:lnTo>
                        <a:pt x="482" y="195"/>
                      </a:lnTo>
                      <a:lnTo>
                        <a:pt x="467" y="204"/>
                      </a:lnTo>
                      <a:lnTo>
                        <a:pt x="452" y="216"/>
                      </a:lnTo>
                      <a:lnTo>
                        <a:pt x="450" y="216"/>
                      </a:lnTo>
                      <a:lnTo>
                        <a:pt x="444" y="219"/>
                      </a:lnTo>
                      <a:lnTo>
                        <a:pt x="438" y="225"/>
                      </a:lnTo>
                      <a:lnTo>
                        <a:pt x="431" y="233"/>
                      </a:lnTo>
                      <a:lnTo>
                        <a:pt x="423" y="240"/>
                      </a:lnTo>
                      <a:lnTo>
                        <a:pt x="414" y="248"/>
                      </a:lnTo>
                      <a:lnTo>
                        <a:pt x="408" y="256"/>
                      </a:lnTo>
                      <a:lnTo>
                        <a:pt x="402" y="261"/>
                      </a:lnTo>
                      <a:lnTo>
                        <a:pt x="400" y="252"/>
                      </a:lnTo>
                      <a:lnTo>
                        <a:pt x="398" y="227"/>
                      </a:lnTo>
                      <a:lnTo>
                        <a:pt x="393" y="191"/>
                      </a:lnTo>
                      <a:lnTo>
                        <a:pt x="385" y="153"/>
                      </a:lnTo>
                      <a:lnTo>
                        <a:pt x="385" y="149"/>
                      </a:lnTo>
                      <a:lnTo>
                        <a:pt x="383" y="137"/>
                      </a:lnTo>
                      <a:lnTo>
                        <a:pt x="379" y="120"/>
                      </a:lnTo>
                      <a:lnTo>
                        <a:pt x="372" y="99"/>
                      </a:lnTo>
                      <a:lnTo>
                        <a:pt x="362" y="77"/>
                      </a:lnTo>
                      <a:lnTo>
                        <a:pt x="351" y="50"/>
                      </a:lnTo>
                      <a:lnTo>
                        <a:pt x="336" y="23"/>
                      </a:lnTo>
                      <a:lnTo>
                        <a:pt x="317" y="0"/>
                      </a:lnTo>
                      <a:lnTo>
                        <a:pt x="315" y="2"/>
                      </a:lnTo>
                      <a:lnTo>
                        <a:pt x="311" y="4"/>
                      </a:lnTo>
                      <a:lnTo>
                        <a:pt x="303" y="12"/>
                      </a:lnTo>
                      <a:lnTo>
                        <a:pt x="296" y="19"/>
                      </a:lnTo>
                      <a:lnTo>
                        <a:pt x="286" y="31"/>
                      </a:lnTo>
                      <a:lnTo>
                        <a:pt x="277" y="44"/>
                      </a:lnTo>
                      <a:lnTo>
                        <a:pt x="269" y="59"/>
                      </a:lnTo>
                      <a:lnTo>
                        <a:pt x="261" y="77"/>
                      </a:lnTo>
                      <a:lnTo>
                        <a:pt x="259" y="80"/>
                      </a:lnTo>
                      <a:lnTo>
                        <a:pt x="257" y="90"/>
                      </a:lnTo>
                      <a:lnTo>
                        <a:pt x="252" y="103"/>
                      </a:lnTo>
                      <a:lnTo>
                        <a:pt x="246" y="122"/>
                      </a:lnTo>
                      <a:lnTo>
                        <a:pt x="238" y="141"/>
                      </a:lnTo>
                      <a:lnTo>
                        <a:pt x="233" y="160"/>
                      </a:lnTo>
                      <a:lnTo>
                        <a:pt x="227" y="177"/>
                      </a:lnTo>
                      <a:lnTo>
                        <a:pt x="225" y="195"/>
                      </a:lnTo>
                      <a:lnTo>
                        <a:pt x="223" y="200"/>
                      </a:lnTo>
                      <a:lnTo>
                        <a:pt x="219" y="216"/>
                      </a:lnTo>
                      <a:lnTo>
                        <a:pt x="217" y="233"/>
                      </a:lnTo>
                      <a:lnTo>
                        <a:pt x="216" y="250"/>
                      </a:lnTo>
                      <a:lnTo>
                        <a:pt x="208" y="256"/>
                      </a:lnTo>
                      <a:lnTo>
                        <a:pt x="208" y="252"/>
                      </a:lnTo>
                      <a:lnTo>
                        <a:pt x="204" y="246"/>
                      </a:lnTo>
                      <a:lnTo>
                        <a:pt x="198" y="236"/>
                      </a:lnTo>
                      <a:lnTo>
                        <a:pt x="195" y="225"/>
                      </a:lnTo>
                      <a:lnTo>
                        <a:pt x="187" y="214"/>
                      </a:lnTo>
                      <a:lnTo>
                        <a:pt x="179" y="202"/>
                      </a:lnTo>
                      <a:lnTo>
                        <a:pt x="174" y="191"/>
                      </a:lnTo>
                      <a:lnTo>
                        <a:pt x="166" y="183"/>
                      </a:lnTo>
                      <a:lnTo>
                        <a:pt x="164" y="181"/>
                      </a:lnTo>
                      <a:lnTo>
                        <a:pt x="158" y="176"/>
                      </a:lnTo>
                      <a:lnTo>
                        <a:pt x="149" y="168"/>
                      </a:lnTo>
                      <a:lnTo>
                        <a:pt x="135" y="156"/>
                      </a:lnTo>
                      <a:lnTo>
                        <a:pt x="122" y="147"/>
                      </a:lnTo>
                      <a:lnTo>
                        <a:pt x="107" y="136"/>
                      </a:lnTo>
                      <a:lnTo>
                        <a:pt x="94" y="128"/>
                      </a:lnTo>
                      <a:lnTo>
                        <a:pt x="80" y="122"/>
                      </a:lnTo>
                      <a:lnTo>
                        <a:pt x="6" y="107"/>
                      </a:lnTo>
                      <a:lnTo>
                        <a:pt x="0" y="196"/>
                      </a:lnTo>
                      <a:lnTo>
                        <a:pt x="0" y="200"/>
                      </a:lnTo>
                      <a:lnTo>
                        <a:pt x="0" y="210"/>
                      </a:lnTo>
                      <a:lnTo>
                        <a:pt x="2" y="225"/>
                      </a:lnTo>
                      <a:lnTo>
                        <a:pt x="6" y="244"/>
                      </a:lnTo>
                      <a:lnTo>
                        <a:pt x="8" y="265"/>
                      </a:lnTo>
                      <a:lnTo>
                        <a:pt x="14" y="288"/>
                      </a:lnTo>
                      <a:lnTo>
                        <a:pt x="21" y="311"/>
                      </a:lnTo>
                      <a:lnTo>
                        <a:pt x="31" y="330"/>
                      </a:lnTo>
                      <a:lnTo>
                        <a:pt x="33" y="334"/>
                      </a:lnTo>
                      <a:lnTo>
                        <a:pt x="38" y="343"/>
                      </a:lnTo>
                      <a:lnTo>
                        <a:pt x="48" y="356"/>
                      </a:lnTo>
                      <a:lnTo>
                        <a:pt x="61" y="374"/>
                      </a:lnTo>
                      <a:lnTo>
                        <a:pt x="78" y="393"/>
                      </a:lnTo>
                      <a:lnTo>
                        <a:pt x="95" y="410"/>
                      </a:lnTo>
                      <a:lnTo>
                        <a:pt x="116" y="427"/>
                      </a:lnTo>
                      <a:lnTo>
                        <a:pt x="137" y="440"/>
                      </a:lnTo>
                      <a:lnTo>
                        <a:pt x="137" y="440"/>
                      </a:lnTo>
                      <a:lnTo>
                        <a:pt x="139" y="440"/>
                      </a:lnTo>
                      <a:lnTo>
                        <a:pt x="145" y="440"/>
                      </a:lnTo>
                      <a:lnTo>
                        <a:pt x="149" y="442"/>
                      </a:lnTo>
                      <a:lnTo>
                        <a:pt x="156" y="444"/>
                      </a:lnTo>
                      <a:lnTo>
                        <a:pt x="164" y="444"/>
                      </a:lnTo>
                      <a:lnTo>
                        <a:pt x="174" y="446"/>
                      </a:lnTo>
                      <a:lnTo>
                        <a:pt x="183" y="448"/>
                      </a:lnTo>
                      <a:lnTo>
                        <a:pt x="193" y="448"/>
                      </a:lnTo>
                      <a:lnTo>
                        <a:pt x="202" y="450"/>
                      </a:lnTo>
                      <a:lnTo>
                        <a:pt x="214" y="450"/>
                      </a:lnTo>
                      <a:lnTo>
                        <a:pt x="225" y="450"/>
                      </a:lnTo>
                      <a:lnTo>
                        <a:pt x="236" y="450"/>
                      </a:lnTo>
                      <a:lnTo>
                        <a:pt x="248" y="450"/>
                      </a:lnTo>
                      <a:lnTo>
                        <a:pt x="259" y="448"/>
                      </a:lnTo>
                      <a:lnTo>
                        <a:pt x="271" y="446"/>
                      </a:lnTo>
                      <a:lnTo>
                        <a:pt x="271" y="446"/>
                      </a:lnTo>
                      <a:lnTo>
                        <a:pt x="273" y="444"/>
                      </a:lnTo>
                      <a:lnTo>
                        <a:pt x="277" y="444"/>
                      </a:lnTo>
                      <a:lnTo>
                        <a:pt x="282" y="442"/>
                      </a:lnTo>
                      <a:lnTo>
                        <a:pt x="288" y="442"/>
                      </a:lnTo>
                      <a:lnTo>
                        <a:pt x="294" y="444"/>
                      </a:lnTo>
                      <a:lnTo>
                        <a:pt x="301" y="446"/>
                      </a:lnTo>
                      <a:lnTo>
                        <a:pt x="309" y="448"/>
                      </a:lnTo>
                      <a:close/>
                    </a:path>
                  </a:pathLst>
                </a:custGeom>
                <a:solidFill>
                  <a:srgbClr val="000000"/>
                </a:solidFill>
                <a:ln w="9525">
                  <a:noFill/>
                  <a:round/>
                  <a:headEnd/>
                  <a:tailEnd/>
                </a:ln>
              </p:spPr>
              <p:txBody>
                <a:bodyPr/>
                <a:lstStyle/>
                <a:p>
                  <a:endParaRPr lang="de-DE"/>
                </a:p>
              </p:txBody>
            </p:sp>
            <p:sp>
              <p:nvSpPr>
                <p:cNvPr id="16961" name="Freeform 577"/>
                <p:cNvSpPr>
                  <a:spLocks/>
                </p:cNvSpPr>
                <p:nvPr/>
              </p:nvSpPr>
              <p:spPr bwMode="auto">
                <a:xfrm>
                  <a:off x="-947" y="3260"/>
                  <a:ext cx="80" cy="110"/>
                </a:xfrm>
                <a:custGeom>
                  <a:avLst/>
                  <a:gdLst/>
                  <a:ahLst/>
                  <a:cxnLst>
                    <a:cxn ang="0">
                      <a:pos x="160" y="218"/>
                    </a:cxn>
                    <a:cxn ang="0">
                      <a:pos x="158" y="139"/>
                    </a:cxn>
                    <a:cxn ang="0">
                      <a:pos x="158" y="137"/>
                    </a:cxn>
                    <a:cxn ang="0">
                      <a:pos x="156" y="129"/>
                    </a:cxn>
                    <a:cxn ang="0">
                      <a:pos x="154" y="119"/>
                    </a:cxn>
                    <a:cxn ang="0">
                      <a:pos x="152" y="106"/>
                    </a:cxn>
                    <a:cxn ang="0">
                      <a:pos x="148" y="91"/>
                    </a:cxn>
                    <a:cxn ang="0">
                      <a:pos x="144" y="76"/>
                    </a:cxn>
                    <a:cxn ang="0">
                      <a:pos x="137" y="60"/>
                    </a:cxn>
                    <a:cxn ang="0">
                      <a:pos x="127" y="47"/>
                    </a:cxn>
                    <a:cxn ang="0">
                      <a:pos x="125" y="45"/>
                    </a:cxn>
                    <a:cxn ang="0">
                      <a:pos x="122" y="43"/>
                    </a:cxn>
                    <a:cxn ang="0">
                      <a:pos x="116" y="38"/>
                    </a:cxn>
                    <a:cxn ang="0">
                      <a:pos x="108" y="32"/>
                    </a:cxn>
                    <a:cxn ang="0">
                      <a:pos x="99" y="24"/>
                    </a:cxn>
                    <a:cxn ang="0">
                      <a:pos x="85" y="19"/>
                    </a:cxn>
                    <a:cxn ang="0">
                      <a:pos x="72" y="11"/>
                    </a:cxn>
                    <a:cxn ang="0">
                      <a:pos x="55" y="5"/>
                    </a:cxn>
                    <a:cxn ang="0">
                      <a:pos x="5" y="0"/>
                    </a:cxn>
                    <a:cxn ang="0">
                      <a:pos x="0" y="64"/>
                    </a:cxn>
                    <a:cxn ang="0">
                      <a:pos x="0" y="72"/>
                    </a:cxn>
                    <a:cxn ang="0">
                      <a:pos x="0" y="91"/>
                    </a:cxn>
                    <a:cxn ang="0">
                      <a:pos x="3" y="114"/>
                    </a:cxn>
                    <a:cxn ang="0">
                      <a:pos x="13" y="137"/>
                    </a:cxn>
                    <a:cxn ang="0">
                      <a:pos x="15" y="137"/>
                    </a:cxn>
                    <a:cxn ang="0">
                      <a:pos x="19" y="140"/>
                    </a:cxn>
                    <a:cxn ang="0">
                      <a:pos x="24" y="144"/>
                    </a:cxn>
                    <a:cxn ang="0">
                      <a:pos x="32" y="152"/>
                    </a:cxn>
                    <a:cxn ang="0">
                      <a:pos x="43" y="159"/>
                    </a:cxn>
                    <a:cxn ang="0">
                      <a:pos x="55" y="167"/>
                    </a:cxn>
                    <a:cxn ang="0">
                      <a:pos x="68" y="177"/>
                    </a:cxn>
                    <a:cxn ang="0">
                      <a:pos x="83" y="184"/>
                    </a:cxn>
                    <a:cxn ang="0">
                      <a:pos x="85" y="184"/>
                    </a:cxn>
                    <a:cxn ang="0">
                      <a:pos x="91" y="188"/>
                    </a:cxn>
                    <a:cxn ang="0">
                      <a:pos x="99" y="192"/>
                    </a:cxn>
                    <a:cxn ang="0">
                      <a:pos x="108" y="198"/>
                    </a:cxn>
                    <a:cxn ang="0">
                      <a:pos x="122" y="201"/>
                    </a:cxn>
                    <a:cxn ang="0">
                      <a:pos x="133" y="207"/>
                    </a:cxn>
                    <a:cxn ang="0">
                      <a:pos x="146" y="213"/>
                    </a:cxn>
                    <a:cxn ang="0">
                      <a:pos x="160" y="218"/>
                    </a:cxn>
                  </a:cxnLst>
                  <a:rect l="0" t="0" r="r" b="b"/>
                  <a:pathLst>
                    <a:path w="160" h="218">
                      <a:moveTo>
                        <a:pt x="160" y="218"/>
                      </a:moveTo>
                      <a:lnTo>
                        <a:pt x="158" y="139"/>
                      </a:lnTo>
                      <a:lnTo>
                        <a:pt x="158" y="137"/>
                      </a:lnTo>
                      <a:lnTo>
                        <a:pt x="156" y="129"/>
                      </a:lnTo>
                      <a:lnTo>
                        <a:pt x="154" y="119"/>
                      </a:lnTo>
                      <a:lnTo>
                        <a:pt x="152" y="106"/>
                      </a:lnTo>
                      <a:lnTo>
                        <a:pt x="148" y="91"/>
                      </a:lnTo>
                      <a:lnTo>
                        <a:pt x="144" y="76"/>
                      </a:lnTo>
                      <a:lnTo>
                        <a:pt x="137" y="60"/>
                      </a:lnTo>
                      <a:lnTo>
                        <a:pt x="127" y="47"/>
                      </a:lnTo>
                      <a:lnTo>
                        <a:pt x="125" y="45"/>
                      </a:lnTo>
                      <a:lnTo>
                        <a:pt x="122" y="43"/>
                      </a:lnTo>
                      <a:lnTo>
                        <a:pt x="116" y="38"/>
                      </a:lnTo>
                      <a:lnTo>
                        <a:pt x="108" y="32"/>
                      </a:lnTo>
                      <a:lnTo>
                        <a:pt x="99" y="24"/>
                      </a:lnTo>
                      <a:lnTo>
                        <a:pt x="85" y="19"/>
                      </a:lnTo>
                      <a:lnTo>
                        <a:pt x="72" y="11"/>
                      </a:lnTo>
                      <a:lnTo>
                        <a:pt x="55" y="5"/>
                      </a:lnTo>
                      <a:lnTo>
                        <a:pt x="5" y="0"/>
                      </a:lnTo>
                      <a:lnTo>
                        <a:pt x="0" y="64"/>
                      </a:lnTo>
                      <a:lnTo>
                        <a:pt x="0" y="72"/>
                      </a:lnTo>
                      <a:lnTo>
                        <a:pt x="0" y="91"/>
                      </a:lnTo>
                      <a:lnTo>
                        <a:pt x="3" y="114"/>
                      </a:lnTo>
                      <a:lnTo>
                        <a:pt x="13" y="137"/>
                      </a:lnTo>
                      <a:lnTo>
                        <a:pt x="15" y="137"/>
                      </a:lnTo>
                      <a:lnTo>
                        <a:pt x="19" y="140"/>
                      </a:lnTo>
                      <a:lnTo>
                        <a:pt x="24" y="144"/>
                      </a:lnTo>
                      <a:lnTo>
                        <a:pt x="32" y="152"/>
                      </a:lnTo>
                      <a:lnTo>
                        <a:pt x="43" y="159"/>
                      </a:lnTo>
                      <a:lnTo>
                        <a:pt x="55" y="167"/>
                      </a:lnTo>
                      <a:lnTo>
                        <a:pt x="68" y="177"/>
                      </a:lnTo>
                      <a:lnTo>
                        <a:pt x="83" y="184"/>
                      </a:lnTo>
                      <a:lnTo>
                        <a:pt x="85" y="184"/>
                      </a:lnTo>
                      <a:lnTo>
                        <a:pt x="91" y="188"/>
                      </a:lnTo>
                      <a:lnTo>
                        <a:pt x="99" y="192"/>
                      </a:lnTo>
                      <a:lnTo>
                        <a:pt x="108" y="198"/>
                      </a:lnTo>
                      <a:lnTo>
                        <a:pt x="122" y="201"/>
                      </a:lnTo>
                      <a:lnTo>
                        <a:pt x="133" y="207"/>
                      </a:lnTo>
                      <a:lnTo>
                        <a:pt x="146" y="213"/>
                      </a:lnTo>
                      <a:lnTo>
                        <a:pt x="160" y="218"/>
                      </a:lnTo>
                      <a:close/>
                    </a:path>
                  </a:pathLst>
                </a:custGeom>
                <a:solidFill>
                  <a:srgbClr val="000000"/>
                </a:solidFill>
                <a:ln w="9525">
                  <a:noFill/>
                  <a:round/>
                  <a:headEnd/>
                  <a:tailEnd/>
                </a:ln>
              </p:spPr>
              <p:txBody>
                <a:bodyPr/>
                <a:lstStyle/>
                <a:p>
                  <a:endParaRPr lang="de-DE"/>
                </a:p>
              </p:txBody>
            </p:sp>
            <p:sp>
              <p:nvSpPr>
                <p:cNvPr id="16962" name="Freeform 578"/>
                <p:cNvSpPr>
                  <a:spLocks/>
                </p:cNvSpPr>
                <p:nvPr/>
              </p:nvSpPr>
              <p:spPr bwMode="auto">
                <a:xfrm>
                  <a:off x="-770" y="3265"/>
                  <a:ext cx="81" cy="110"/>
                </a:xfrm>
                <a:custGeom>
                  <a:avLst/>
                  <a:gdLst/>
                  <a:ahLst/>
                  <a:cxnLst>
                    <a:cxn ang="0">
                      <a:pos x="4" y="219"/>
                    </a:cxn>
                    <a:cxn ang="0">
                      <a:pos x="6" y="219"/>
                    </a:cxn>
                    <a:cxn ang="0">
                      <a:pos x="13" y="219"/>
                    </a:cxn>
                    <a:cxn ang="0">
                      <a:pos x="23" y="217"/>
                    </a:cxn>
                    <a:cxn ang="0">
                      <a:pos x="36" y="215"/>
                    </a:cxn>
                    <a:cxn ang="0">
                      <a:pos x="52" y="213"/>
                    </a:cxn>
                    <a:cxn ang="0">
                      <a:pos x="65" y="208"/>
                    </a:cxn>
                    <a:cxn ang="0">
                      <a:pos x="78" y="202"/>
                    </a:cxn>
                    <a:cxn ang="0">
                      <a:pos x="90" y="192"/>
                    </a:cxn>
                    <a:cxn ang="0">
                      <a:pos x="92" y="190"/>
                    </a:cxn>
                    <a:cxn ang="0">
                      <a:pos x="93" y="185"/>
                    </a:cxn>
                    <a:cxn ang="0">
                      <a:pos x="99" y="177"/>
                    </a:cxn>
                    <a:cxn ang="0">
                      <a:pos x="107" y="168"/>
                    </a:cxn>
                    <a:cxn ang="0">
                      <a:pos x="114" y="154"/>
                    </a:cxn>
                    <a:cxn ang="0">
                      <a:pos x="122" y="141"/>
                    </a:cxn>
                    <a:cxn ang="0">
                      <a:pos x="130" y="124"/>
                    </a:cxn>
                    <a:cxn ang="0">
                      <a:pos x="135" y="107"/>
                    </a:cxn>
                    <a:cxn ang="0">
                      <a:pos x="135" y="103"/>
                    </a:cxn>
                    <a:cxn ang="0">
                      <a:pos x="139" y="93"/>
                    </a:cxn>
                    <a:cxn ang="0">
                      <a:pos x="143" y="80"/>
                    </a:cxn>
                    <a:cxn ang="0">
                      <a:pos x="149" y="63"/>
                    </a:cxn>
                    <a:cxn ang="0">
                      <a:pos x="154" y="46"/>
                    </a:cxn>
                    <a:cxn ang="0">
                      <a:pos x="158" y="29"/>
                    </a:cxn>
                    <a:cxn ang="0">
                      <a:pos x="162" y="13"/>
                    </a:cxn>
                    <a:cxn ang="0">
                      <a:pos x="162" y="2"/>
                    </a:cxn>
                    <a:cxn ang="0">
                      <a:pos x="160" y="2"/>
                    </a:cxn>
                    <a:cxn ang="0">
                      <a:pos x="156" y="2"/>
                    </a:cxn>
                    <a:cxn ang="0">
                      <a:pos x="147" y="0"/>
                    </a:cxn>
                    <a:cxn ang="0">
                      <a:pos x="137" y="0"/>
                    </a:cxn>
                    <a:cxn ang="0">
                      <a:pos x="126" y="0"/>
                    </a:cxn>
                    <a:cxn ang="0">
                      <a:pos x="114" y="2"/>
                    </a:cxn>
                    <a:cxn ang="0">
                      <a:pos x="101" y="4"/>
                    </a:cxn>
                    <a:cxn ang="0">
                      <a:pos x="90" y="10"/>
                    </a:cxn>
                    <a:cxn ang="0">
                      <a:pos x="86" y="10"/>
                    </a:cxn>
                    <a:cxn ang="0">
                      <a:pos x="82" y="13"/>
                    </a:cxn>
                    <a:cxn ang="0">
                      <a:pos x="73" y="17"/>
                    </a:cxn>
                    <a:cxn ang="0">
                      <a:pos x="63" y="23"/>
                    </a:cxn>
                    <a:cxn ang="0">
                      <a:pos x="52" y="30"/>
                    </a:cxn>
                    <a:cxn ang="0">
                      <a:pos x="42" y="40"/>
                    </a:cxn>
                    <a:cxn ang="0">
                      <a:pos x="32" y="50"/>
                    </a:cxn>
                    <a:cxn ang="0">
                      <a:pos x="27" y="59"/>
                    </a:cxn>
                    <a:cxn ang="0">
                      <a:pos x="25" y="61"/>
                    </a:cxn>
                    <a:cxn ang="0">
                      <a:pos x="23" y="67"/>
                    </a:cxn>
                    <a:cxn ang="0">
                      <a:pos x="17" y="76"/>
                    </a:cxn>
                    <a:cxn ang="0">
                      <a:pos x="12" y="88"/>
                    </a:cxn>
                    <a:cxn ang="0">
                      <a:pos x="8" y="101"/>
                    </a:cxn>
                    <a:cxn ang="0">
                      <a:pos x="4" y="118"/>
                    </a:cxn>
                    <a:cxn ang="0">
                      <a:pos x="0" y="137"/>
                    </a:cxn>
                    <a:cxn ang="0">
                      <a:pos x="0" y="160"/>
                    </a:cxn>
                    <a:cxn ang="0">
                      <a:pos x="4" y="219"/>
                    </a:cxn>
                  </a:cxnLst>
                  <a:rect l="0" t="0" r="r" b="b"/>
                  <a:pathLst>
                    <a:path w="162" h="219">
                      <a:moveTo>
                        <a:pt x="4" y="219"/>
                      </a:moveTo>
                      <a:lnTo>
                        <a:pt x="6" y="219"/>
                      </a:lnTo>
                      <a:lnTo>
                        <a:pt x="13" y="219"/>
                      </a:lnTo>
                      <a:lnTo>
                        <a:pt x="23" y="217"/>
                      </a:lnTo>
                      <a:lnTo>
                        <a:pt x="36" y="215"/>
                      </a:lnTo>
                      <a:lnTo>
                        <a:pt x="52" y="213"/>
                      </a:lnTo>
                      <a:lnTo>
                        <a:pt x="65" y="208"/>
                      </a:lnTo>
                      <a:lnTo>
                        <a:pt x="78" y="202"/>
                      </a:lnTo>
                      <a:lnTo>
                        <a:pt x="90" y="192"/>
                      </a:lnTo>
                      <a:lnTo>
                        <a:pt x="92" y="190"/>
                      </a:lnTo>
                      <a:lnTo>
                        <a:pt x="93" y="185"/>
                      </a:lnTo>
                      <a:lnTo>
                        <a:pt x="99" y="177"/>
                      </a:lnTo>
                      <a:lnTo>
                        <a:pt x="107" y="168"/>
                      </a:lnTo>
                      <a:lnTo>
                        <a:pt x="114" y="154"/>
                      </a:lnTo>
                      <a:lnTo>
                        <a:pt x="122" y="141"/>
                      </a:lnTo>
                      <a:lnTo>
                        <a:pt x="130" y="124"/>
                      </a:lnTo>
                      <a:lnTo>
                        <a:pt x="135" y="107"/>
                      </a:lnTo>
                      <a:lnTo>
                        <a:pt x="135" y="103"/>
                      </a:lnTo>
                      <a:lnTo>
                        <a:pt x="139" y="93"/>
                      </a:lnTo>
                      <a:lnTo>
                        <a:pt x="143" y="80"/>
                      </a:lnTo>
                      <a:lnTo>
                        <a:pt x="149" y="63"/>
                      </a:lnTo>
                      <a:lnTo>
                        <a:pt x="154" y="46"/>
                      </a:lnTo>
                      <a:lnTo>
                        <a:pt x="158" y="29"/>
                      </a:lnTo>
                      <a:lnTo>
                        <a:pt x="162" y="13"/>
                      </a:lnTo>
                      <a:lnTo>
                        <a:pt x="162" y="2"/>
                      </a:lnTo>
                      <a:lnTo>
                        <a:pt x="160" y="2"/>
                      </a:lnTo>
                      <a:lnTo>
                        <a:pt x="156" y="2"/>
                      </a:lnTo>
                      <a:lnTo>
                        <a:pt x="147" y="0"/>
                      </a:lnTo>
                      <a:lnTo>
                        <a:pt x="137" y="0"/>
                      </a:lnTo>
                      <a:lnTo>
                        <a:pt x="126" y="0"/>
                      </a:lnTo>
                      <a:lnTo>
                        <a:pt x="114" y="2"/>
                      </a:lnTo>
                      <a:lnTo>
                        <a:pt x="101" y="4"/>
                      </a:lnTo>
                      <a:lnTo>
                        <a:pt x="90" y="10"/>
                      </a:lnTo>
                      <a:lnTo>
                        <a:pt x="86" y="10"/>
                      </a:lnTo>
                      <a:lnTo>
                        <a:pt x="82" y="13"/>
                      </a:lnTo>
                      <a:lnTo>
                        <a:pt x="73" y="17"/>
                      </a:lnTo>
                      <a:lnTo>
                        <a:pt x="63" y="23"/>
                      </a:lnTo>
                      <a:lnTo>
                        <a:pt x="52" y="30"/>
                      </a:lnTo>
                      <a:lnTo>
                        <a:pt x="42" y="40"/>
                      </a:lnTo>
                      <a:lnTo>
                        <a:pt x="32" y="50"/>
                      </a:lnTo>
                      <a:lnTo>
                        <a:pt x="27" y="59"/>
                      </a:lnTo>
                      <a:lnTo>
                        <a:pt x="25" y="61"/>
                      </a:lnTo>
                      <a:lnTo>
                        <a:pt x="23" y="67"/>
                      </a:lnTo>
                      <a:lnTo>
                        <a:pt x="17" y="76"/>
                      </a:lnTo>
                      <a:lnTo>
                        <a:pt x="12" y="88"/>
                      </a:lnTo>
                      <a:lnTo>
                        <a:pt x="8" y="101"/>
                      </a:lnTo>
                      <a:lnTo>
                        <a:pt x="4" y="118"/>
                      </a:lnTo>
                      <a:lnTo>
                        <a:pt x="0" y="137"/>
                      </a:lnTo>
                      <a:lnTo>
                        <a:pt x="0" y="160"/>
                      </a:lnTo>
                      <a:lnTo>
                        <a:pt x="4" y="219"/>
                      </a:lnTo>
                      <a:close/>
                    </a:path>
                  </a:pathLst>
                </a:custGeom>
                <a:solidFill>
                  <a:srgbClr val="000000"/>
                </a:solidFill>
                <a:ln w="9525">
                  <a:noFill/>
                  <a:round/>
                  <a:headEnd/>
                  <a:tailEnd/>
                </a:ln>
              </p:spPr>
              <p:txBody>
                <a:bodyPr/>
                <a:lstStyle/>
                <a:p>
                  <a:endParaRPr lang="de-DE"/>
                </a:p>
              </p:txBody>
            </p:sp>
            <p:sp>
              <p:nvSpPr>
                <p:cNvPr id="16963" name="Freeform 579"/>
                <p:cNvSpPr>
                  <a:spLocks/>
                </p:cNvSpPr>
                <p:nvPr/>
              </p:nvSpPr>
              <p:spPr bwMode="auto">
                <a:xfrm>
                  <a:off x="-909" y="3481"/>
                  <a:ext cx="56" cy="26"/>
                </a:xfrm>
                <a:custGeom>
                  <a:avLst/>
                  <a:gdLst/>
                  <a:ahLst/>
                  <a:cxnLst>
                    <a:cxn ang="0">
                      <a:pos x="110" y="48"/>
                    </a:cxn>
                    <a:cxn ang="0">
                      <a:pos x="57" y="0"/>
                    </a:cxn>
                    <a:cxn ang="0">
                      <a:pos x="57" y="2"/>
                    </a:cxn>
                    <a:cxn ang="0">
                      <a:pos x="53" y="4"/>
                    </a:cxn>
                    <a:cxn ang="0">
                      <a:pos x="49" y="8"/>
                    </a:cxn>
                    <a:cxn ang="0">
                      <a:pos x="44" y="14"/>
                    </a:cxn>
                    <a:cxn ang="0">
                      <a:pos x="34" y="19"/>
                    </a:cxn>
                    <a:cxn ang="0">
                      <a:pos x="25" y="25"/>
                    </a:cxn>
                    <a:cxn ang="0">
                      <a:pos x="13" y="29"/>
                    </a:cxn>
                    <a:cxn ang="0">
                      <a:pos x="0" y="33"/>
                    </a:cxn>
                    <a:cxn ang="0">
                      <a:pos x="0" y="35"/>
                    </a:cxn>
                    <a:cxn ang="0">
                      <a:pos x="2" y="35"/>
                    </a:cxn>
                    <a:cxn ang="0">
                      <a:pos x="4" y="36"/>
                    </a:cxn>
                    <a:cxn ang="0">
                      <a:pos x="9" y="38"/>
                    </a:cxn>
                    <a:cxn ang="0">
                      <a:pos x="15" y="42"/>
                    </a:cxn>
                    <a:cxn ang="0">
                      <a:pos x="25" y="44"/>
                    </a:cxn>
                    <a:cxn ang="0">
                      <a:pos x="36" y="46"/>
                    </a:cxn>
                    <a:cxn ang="0">
                      <a:pos x="51" y="48"/>
                    </a:cxn>
                    <a:cxn ang="0">
                      <a:pos x="53" y="48"/>
                    </a:cxn>
                    <a:cxn ang="0">
                      <a:pos x="57" y="50"/>
                    </a:cxn>
                    <a:cxn ang="0">
                      <a:pos x="65" y="50"/>
                    </a:cxn>
                    <a:cxn ang="0">
                      <a:pos x="74" y="50"/>
                    </a:cxn>
                    <a:cxn ang="0">
                      <a:pos x="82" y="52"/>
                    </a:cxn>
                    <a:cxn ang="0">
                      <a:pos x="93" y="52"/>
                    </a:cxn>
                    <a:cxn ang="0">
                      <a:pos x="103" y="50"/>
                    </a:cxn>
                    <a:cxn ang="0">
                      <a:pos x="110" y="48"/>
                    </a:cxn>
                  </a:cxnLst>
                  <a:rect l="0" t="0" r="r" b="b"/>
                  <a:pathLst>
                    <a:path w="110" h="52">
                      <a:moveTo>
                        <a:pt x="110" y="48"/>
                      </a:moveTo>
                      <a:lnTo>
                        <a:pt x="57" y="0"/>
                      </a:lnTo>
                      <a:lnTo>
                        <a:pt x="57" y="2"/>
                      </a:lnTo>
                      <a:lnTo>
                        <a:pt x="53" y="4"/>
                      </a:lnTo>
                      <a:lnTo>
                        <a:pt x="49" y="8"/>
                      </a:lnTo>
                      <a:lnTo>
                        <a:pt x="44" y="14"/>
                      </a:lnTo>
                      <a:lnTo>
                        <a:pt x="34" y="19"/>
                      </a:lnTo>
                      <a:lnTo>
                        <a:pt x="25" y="25"/>
                      </a:lnTo>
                      <a:lnTo>
                        <a:pt x="13" y="29"/>
                      </a:lnTo>
                      <a:lnTo>
                        <a:pt x="0" y="33"/>
                      </a:lnTo>
                      <a:lnTo>
                        <a:pt x="0" y="35"/>
                      </a:lnTo>
                      <a:lnTo>
                        <a:pt x="2" y="35"/>
                      </a:lnTo>
                      <a:lnTo>
                        <a:pt x="4" y="36"/>
                      </a:lnTo>
                      <a:lnTo>
                        <a:pt x="9" y="38"/>
                      </a:lnTo>
                      <a:lnTo>
                        <a:pt x="15" y="42"/>
                      </a:lnTo>
                      <a:lnTo>
                        <a:pt x="25" y="44"/>
                      </a:lnTo>
                      <a:lnTo>
                        <a:pt x="36" y="46"/>
                      </a:lnTo>
                      <a:lnTo>
                        <a:pt x="51" y="48"/>
                      </a:lnTo>
                      <a:lnTo>
                        <a:pt x="53" y="48"/>
                      </a:lnTo>
                      <a:lnTo>
                        <a:pt x="57" y="50"/>
                      </a:lnTo>
                      <a:lnTo>
                        <a:pt x="65" y="50"/>
                      </a:lnTo>
                      <a:lnTo>
                        <a:pt x="74" y="50"/>
                      </a:lnTo>
                      <a:lnTo>
                        <a:pt x="82" y="52"/>
                      </a:lnTo>
                      <a:lnTo>
                        <a:pt x="93" y="52"/>
                      </a:lnTo>
                      <a:lnTo>
                        <a:pt x="103" y="50"/>
                      </a:lnTo>
                      <a:lnTo>
                        <a:pt x="110" y="48"/>
                      </a:lnTo>
                      <a:close/>
                    </a:path>
                  </a:pathLst>
                </a:custGeom>
                <a:solidFill>
                  <a:srgbClr val="21BA00"/>
                </a:solidFill>
                <a:ln w="9525">
                  <a:noFill/>
                  <a:round/>
                  <a:headEnd/>
                  <a:tailEnd/>
                </a:ln>
              </p:spPr>
              <p:txBody>
                <a:bodyPr/>
                <a:lstStyle/>
                <a:p>
                  <a:endParaRPr lang="de-DE"/>
                </a:p>
              </p:txBody>
            </p:sp>
            <p:sp>
              <p:nvSpPr>
                <p:cNvPr id="16964" name="Freeform 580"/>
                <p:cNvSpPr>
                  <a:spLocks/>
                </p:cNvSpPr>
                <p:nvPr/>
              </p:nvSpPr>
              <p:spPr bwMode="auto">
                <a:xfrm>
                  <a:off x="-950" y="3455"/>
                  <a:ext cx="61" cy="33"/>
                </a:xfrm>
                <a:custGeom>
                  <a:avLst/>
                  <a:gdLst/>
                  <a:ahLst/>
                  <a:cxnLst>
                    <a:cxn ang="0">
                      <a:pos x="122" y="42"/>
                    </a:cxn>
                    <a:cxn ang="0">
                      <a:pos x="63" y="65"/>
                    </a:cxn>
                    <a:cxn ang="0">
                      <a:pos x="61" y="65"/>
                    </a:cxn>
                    <a:cxn ang="0">
                      <a:pos x="57" y="61"/>
                    </a:cxn>
                    <a:cxn ang="0">
                      <a:pos x="51" y="55"/>
                    </a:cxn>
                    <a:cxn ang="0">
                      <a:pos x="42" y="49"/>
                    </a:cxn>
                    <a:cxn ang="0">
                      <a:pos x="32" y="40"/>
                    </a:cxn>
                    <a:cxn ang="0">
                      <a:pos x="23" y="28"/>
                    </a:cxn>
                    <a:cxn ang="0">
                      <a:pos x="11" y="15"/>
                    </a:cxn>
                    <a:cxn ang="0">
                      <a:pos x="0" y="0"/>
                    </a:cxn>
                    <a:cxn ang="0">
                      <a:pos x="107" y="11"/>
                    </a:cxn>
                    <a:cxn ang="0">
                      <a:pos x="122" y="42"/>
                    </a:cxn>
                  </a:cxnLst>
                  <a:rect l="0" t="0" r="r" b="b"/>
                  <a:pathLst>
                    <a:path w="122" h="65">
                      <a:moveTo>
                        <a:pt x="122" y="42"/>
                      </a:moveTo>
                      <a:lnTo>
                        <a:pt x="63" y="65"/>
                      </a:lnTo>
                      <a:lnTo>
                        <a:pt x="61" y="65"/>
                      </a:lnTo>
                      <a:lnTo>
                        <a:pt x="57" y="61"/>
                      </a:lnTo>
                      <a:lnTo>
                        <a:pt x="51" y="55"/>
                      </a:lnTo>
                      <a:lnTo>
                        <a:pt x="42" y="49"/>
                      </a:lnTo>
                      <a:lnTo>
                        <a:pt x="32" y="40"/>
                      </a:lnTo>
                      <a:lnTo>
                        <a:pt x="23" y="28"/>
                      </a:lnTo>
                      <a:lnTo>
                        <a:pt x="11" y="15"/>
                      </a:lnTo>
                      <a:lnTo>
                        <a:pt x="0" y="0"/>
                      </a:lnTo>
                      <a:lnTo>
                        <a:pt x="107" y="11"/>
                      </a:lnTo>
                      <a:lnTo>
                        <a:pt x="122" y="42"/>
                      </a:lnTo>
                      <a:close/>
                    </a:path>
                  </a:pathLst>
                </a:custGeom>
                <a:solidFill>
                  <a:srgbClr val="21BA00"/>
                </a:solidFill>
                <a:ln w="9525">
                  <a:noFill/>
                  <a:round/>
                  <a:headEnd/>
                  <a:tailEnd/>
                </a:ln>
              </p:spPr>
              <p:txBody>
                <a:bodyPr/>
                <a:lstStyle/>
                <a:p>
                  <a:endParaRPr lang="de-DE"/>
                </a:p>
              </p:txBody>
            </p:sp>
            <p:sp>
              <p:nvSpPr>
                <p:cNvPr id="16965" name="Freeform 581"/>
                <p:cNvSpPr>
                  <a:spLocks/>
                </p:cNvSpPr>
                <p:nvPr/>
              </p:nvSpPr>
              <p:spPr bwMode="auto">
                <a:xfrm>
                  <a:off x="-959" y="3416"/>
                  <a:ext cx="52" cy="34"/>
                </a:xfrm>
                <a:custGeom>
                  <a:avLst/>
                  <a:gdLst/>
                  <a:ahLst/>
                  <a:cxnLst>
                    <a:cxn ang="0">
                      <a:pos x="105" y="66"/>
                    </a:cxn>
                    <a:cxn ang="0">
                      <a:pos x="59" y="9"/>
                    </a:cxn>
                    <a:cxn ang="0">
                      <a:pos x="2" y="0"/>
                    </a:cxn>
                    <a:cxn ang="0">
                      <a:pos x="0" y="6"/>
                    </a:cxn>
                    <a:cxn ang="0">
                      <a:pos x="0" y="17"/>
                    </a:cxn>
                    <a:cxn ang="0">
                      <a:pos x="4" y="34"/>
                    </a:cxn>
                    <a:cxn ang="0">
                      <a:pos x="13" y="55"/>
                    </a:cxn>
                    <a:cxn ang="0">
                      <a:pos x="105" y="66"/>
                    </a:cxn>
                  </a:cxnLst>
                  <a:rect l="0" t="0" r="r" b="b"/>
                  <a:pathLst>
                    <a:path w="105" h="66">
                      <a:moveTo>
                        <a:pt x="105" y="66"/>
                      </a:moveTo>
                      <a:lnTo>
                        <a:pt x="59" y="9"/>
                      </a:lnTo>
                      <a:lnTo>
                        <a:pt x="2" y="0"/>
                      </a:lnTo>
                      <a:lnTo>
                        <a:pt x="0" y="6"/>
                      </a:lnTo>
                      <a:lnTo>
                        <a:pt x="0" y="17"/>
                      </a:lnTo>
                      <a:lnTo>
                        <a:pt x="4" y="34"/>
                      </a:lnTo>
                      <a:lnTo>
                        <a:pt x="13" y="55"/>
                      </a:lnTo>
                      <a:lnTo>
                        <a:pt x="105" y="66"/>
                      </a:lnTo>
                      <a:close/>
                    </a:path>
                  </a:pathLst>
                </a:custGeom>
                <a:solidFill>
                  <a:srgbClr val="21BA00"/>
                </a:solidFill>
                <a:ln w="9525">
                  <a:noFill/>
                  <a:round/>
                  <a:headEnd/>
                  <a:tailEnd/>
                </a:ln>
              </p:spPr>
              <p:txBody>
                <a:bodyPr/>
                <a:lstStyle/>
                <a:p>
                  <a:endParaRPr lang="de-DE"/>
                </a:p>
              </p:txBody>
            </p:sp>
            <p:sp>
              <p:nvSpPr>
                <p:cNvPr id="16966" name="Freeform 582"/>
                <p:cNvSpPr>
                  <a:spLocks/>
                </p:cNvSpPr>
                <p:nvPr/>
              </p:nvSpPr>
              <p:spPr bwMode="auto">
                <a:xfrm>
                  <a:off x="-964" y="3372"/>
                  <a:ext cx="25" cy="34"/>
                </a:xfrm>
                <a:custGeom>
                  <a:avLst/>
                  <a:gdLst/>
                  <a:ahLst/>
                  <a:cxnLst>
                    <a:cxn ang="0">
                      <a:pos x="50" y="69"/>
                    </a:cxn>
                    <a:cxn ang="0">
                      <a:pos x="8" y="0"/>
                    </a:cxn>
                    <a:cxn ang="0">
                      <a:pos x="6" y="6"/>
                    </a:cxn>
                    <a:cxn ang="0">
                      <a:pos x="2" y="19"/>
                    </a:cxn>
                    <a:cxn ang="0">
                      <a:pos x="0" y="38"/>
                    </a:cxn>
                    <a:cxn ang="0">
                      <a:pos x="2" y="57"/>
                    </a:cxn>
                    <a:cxn ang="0">
                      <a:pos x="2" y="57"/>
                    </a:cxn>
                    <a:cxn ang="0">
                      <a:pos x="4" y="59"/>
                    </a:cxn>
                    <a:cxn ang="0">
                      <a:pos x="8" y="61"/>
                    </a:cxn>
                    <a:cxn ang="0">
                      <a:pos x="14" y="63"/>
                    </a:cxn>
                    <a:cxn ang="0">
                      <a:pos x="19" y="67"/>
                    </a:cxn>
                    <a:cxn ang="0">
                      <a:pos x="27" y="69"/>
                    </a:cxn>
                    <a:cxn ang="0">
                      <a:pos x="38" y="69"/>
                    </a:cxn>
                    <a:cxn ang="0">
                      <a:pos x="50" y="69"/>
                    </a:cxn>
                  </a:cxnLst>
                  <a:rect l="0" t="0" r="r" b="b"/>
                  <a:pathLst>
                    <a:path w="50" h="69">
                      <a:moveTo>
                        <a:pt x="50" y="69"/>
                      </a:moveTo>
                      <a:lnTo>
                        <a:pt x="8" y="0"/>
                      </a:lnTo>
                      <a:lnTo>
                        <a:pt x="6" y="6"/>
                      </a:lnTo>
                      <a:lnTo>
                        <a:pt x="2" y="19"/>
                      </a:lnTo>
                      <a:lnTo>
                        <a:pt x="0" y="38"/>
                      </a:lnTo>
                      <a:lnTo>
                        <a:pt x="2" y="57"/>
                      </a:lnTo>
                      <a:lnTo>
                        <a:pt x="2" y="57"/>
                      </a:lnTo>
                      <a:lnTo>
                        <a:pt x="4" y="59"/>
                      </a:lnTo>
                      <a:lnTo>
                        <a:pt x="8" y="61"/>
                      </a:lnTo>
                      <a:lnTo>
                        <a:pt x="14" y="63"/>
                      </a:lnTo>
                      <a:lnTo>
                        <a:pt x="19" y="67"/>
                      </a:lnTo>
                      <a:lnTo>
                        <a:pt x="27" y="69"/>
                      </a:lnTo>
                      <a:lnTo>
                        <a:pt x="38" y="69"/>
                      </a:lnTo>
                      <a:lnTo>
                        <a:pt x="50" y="69"/>
                      </a:lnTo>
                      <a:close/>
                    </a:path>
                  </a:pathLst>
                </a:custGeom>
                <a:solidFill>
                  <a:srgbClr val="21BA00"/>
                </a:solidFill>
                <a:ln w="9525">
                  <a:noFill/>
                  <a:round/>
                  <a:headEnd/>
                  <a:tailEnd/>
                </a:ln>
              </p:spPr>
              <p:txBody>
                <a:bodyPr/>
                <a:lstStyle/>
                <a:p>
                  <a:endParaRPr lang="de-DE"/>
                </a:p>
              </p:txBody>
            </p:sp>
            <p:sp>
              <p:nvSpPr>
                <p:cNvPr id="16967" name="Freeform 583"/>
                <p:cNvSpPr>
                  <a:spLocks/>
                </p:cNvSpPr>
                <p:nvPr/>
              </p:nvSpPr>
              <p:spPr bwMode="auto">
                <a:xfrm>
                  <a:off x="-960" y="3353"/>
                  <a:ext cx="40" cy="56"/>
                </a:xfrm>
                <a:custGeom>
                  <a:avLst/>
                  <a:gdLst/>
                  <a:ahLst/>
                  <a:cxnLst>
                    <a:cxn ang="0">
                      <a:pos x="74" y="113"/>
                    </a:cxn>
                    <a:cxn ang="0">
                      <a:pos x="0" y="0"/>
                    </a:cxn>
                    <a:cxn ang="0">
                      <a:pos x="2" y="0"/>
                    </a:cxn>
                    <a:cxn ang="0">
                      <a:pos x="9" y="4"/>
                    </a:cxn>
                    <a:cxn ang="0">
                      <a:pos x="19" y="8"/>
                    </a:cxn>
                    <a:cxn ang="0">
                      <a:pos x="32" y="14"/>
                    </a:cxn>
                    <a:cxn ang="0">
                      <a:pos x="48" y="19"/>
                    </a:cxn>
                    <a:cxn ang="0">
                      <a:pos x="59" y="25"/>
                    </a:cxn>
                    <a:cxn ang="0">
                      <a:pos x="72" y="33"/>
                    </a:cxn>
                    <a:cxn ang="0">
                      <a:pos x="80" y="40"/>
                    </a:cxn>
                    <a:cxn ang="0">
                      <a:pos x="80" y="46"/>
                    </a:cxn>
                    <a:cxn ang="0">
                      <a:pos x="80" y="61"/>
                    </a:cxn>
                    <a:cxn ang="0">
                      <a:pos x="78" y="84"/>
                    </a:cxn>
                    <a:cxn ang="0">
                      <a:pos x="74" y="113"/>
                    </a:cxn>
                  </a:cxnLst>
                  <a:rect l="0" t="0" r="r" b="b"/>
                  <a:pathLst>
                    <a:path w="80" h="113">
                      <a:moveTo>
                        <a:pt x="74" y="113"/>
                      </a:moveTo>
                      <a:lnTo>
                        <a:pt x="0" y="0"/>
                      </a:lnTo>
                      <a:lnTo>
                        <a:pt x="2" y="0"/>
                      </a:lnTo>
                      <a:lnTo>
                        <a:pt x="9" y="4"/>
                      </a:lnTo>
                      <a:lnTo>
                        <a:pt x="19" y="8"/>
                      </a:lnTo>
                      <a:lnTo>
                        <a:pt x="32" y="14"/>
                      </a:lnTo>
                      <a:lnTo>
                        <a:pt x="48" y="19"/>
                      </a:lnTo>
                      <a:lnTo>
                        <a:pt x="59" y="25"/>
                      </a:lnTo>
                      <a:lnTo>
                        <a:pt x="72" y="33"/>
                      </a:lnTo>
                      <a:lnTo>
                        <a:pt x="80" y="40"/>
                      </a:lnTo>
                      <a:lnTo>
                        <a:pt x="80" y="46"/>
                      </a:lnTo>
                      <a:lnTo>
                        <a:pt x="80" y="61"/>
                      </a:lnTo>
                      <a:lnTo>
                        <a:pt x="78" y="84"/>
                      </a:lnTo>
                      <a:lnTo>
                        <a:pt x="74" y="113"/>
                      </a:lnTo>
                      <a:close/>
                    </a:path>
                  </a:pathLst>
                </a:custGeom>
                <a:solidFill>
                  <a:srgbClr val="21BA00"/>
                </a:solidFill>
                <a:ln w="9525">
                  <a:noFill/>
                  <a:round/>
                  <a:headEnd/>
                  <a:tailEnd/>
                </a:ln>
              </p:spPr>
              <p:txBody>
                <a:bodyPr/>
                <a:lstStyle/>
                <a:p>
                  <a:endParaRPr lang="de-DE"/>
                </a:p>
              </p:txBody>
            </p:sp>
            <p:sp>
              <p:nvSpPr>
                <p:cNvPr id="16968" name="Freeform 584"/>
                <p:cNvSpPr>
                  <a:spLocks/>
                </p:cNvSpPr>
                <p:nvPr/>
              </p:nvSpPr>
              <p:spPr bwMode="auto">
                <a:xfrm>
                  <a:off x="-914" y="3380"/>
                  <a:ext cx="27" cy="66"/>
                </a:xfrm>
                <a:custGeom>
                  <a:avLst/>
                  <a:gdLst/>
                  <a:ahLst/>
                  <a:cxnLst>
                    <a:cxn ang="0">
                      <a:pos x="0" y="86"/>
                    </a:cxn>
                    <a:cxn ang="0">
                      <a:pos x="12" y="0"/>
                    </a:cxn>
                    <a:cxn ang="0">
                      <a:pos x="14" y="2"/>
                    </a:cxn>
                    <a:cxn ang="0">
                      <a:pos x="16" y="4"/>
                    </a:cxn>
                    <a:cxn ang="0">
                      <a:pos x="21" y="8"/>
                    </a:cxn>
                    <a:cxn ang="0">
                      <a:pos x="27" y="12"/>
                    </a:cxn>
                    <a:cxn ang="0">
                      <a:pos x="35" y="19"/>
                    </a:cxn>
                    <a:cxn ang="0">
                      <a:pos x="42" y="27"/>
                    </a:cxn>
                    <a:cxn ang="0">
                      <a:pos x="48" y="39"/>
                    </a:cxn>
                    <a:cxn ang="0">
                      <a:pos x="56" y="50"/>
                    </a:cxn>
                    <a:cxn ang="0">
                      <a:pos x="35" y="132"/>
                    </a:cxn>
                    <a:cxn ang="0">
                      <a:pos x="0" y="86"/>
                    </a:cxn>
                  </a:cxnLst>
                  <a:rect l="0" t="0" r="r" b="b"/>
                  <a:pathLst>
                    <a:path w="56" h="132">
                      <a:moveTo>
                        <a:pt x="0" y="86"/>
                      </a:moveTo>
                      <a:lnTo>
                        <a:pt x="12" y="0"/>
                      </a:lnTo>
                      <a:lnTo>
                        <a:pt x="14" y="2"/>
                      </a:lnTo>
                      <a:lnTo>
                        <a:pt x="16" y="4"/>
                      </a:lnTo>
                      <a:lnTo>
                        <a:pt x="21" y="8"/>
                      </a:lnTo>
                      <a:lnTo>
                        <a:pt x="27" y="12"/>
                      </a:lnTo>
                      <a:lnTo>
                        <a:pt x="35" y="19"/>
                      </a:lnTo>
                      <a:lnTo>
                        <a:pt x="42" y="27"/>
                      </a:lnTo>
                      <a:lnTo>
                        <a:pt x="48" y="39"/>
                      </a:lnTo>
                      <a:lnTo>
                        <a:pt x="56" y="50"/>
                      </a:lnTo>
                      <a:lnTo>
                        <a:pt x="35" y="132"/>
                      </a:lnTo>
                      <a:lnTo>
                        <a:pt x="0" y="86"/>
                      </a:lnTo>
                      <a:close/>
                    </a:path>
                  </a:pathLst>
                </a:custGeom>
                <a:solidFill>
                  <a:srgbClr val="21BA00"/>
                </a:solidFill>
                <a:ln w="9525">
                  <a:noFill/>
                  <a:round/>
                  <a:headEnd/>
                  <a:tailEnd/>
                </a:ln>
              </p:spPr>
              <p:txBody>
                <a:bodyPr/>
                <a:lstStyle/>
                <a:p>
                  <a:endParaRPr lang="de-DE"/>
                </a:p>
              </p:txBody>
            </p:sp>
            <p:sp>
              <p:nvSpPr>
                <p:cNvPr id="16969" name="Freeform 585"/>
                <p:cNvSpPr>
                  <a:spLocks/>
                </p:cNvSpPr>
                <p:nvPr/>
              </p:nvSpPr>
              <p:spPr bwMode="auto">
                <a:xfrm>
                  <a:off x="-887" y="3422"/>
                  <a:ext cx="42" cy="74"/>
                </a:xfrm>
                <a:custGeom>
                  <a:avLst/>
                  <a:gdLst/>
                  <a:ahLst/>
                  <a:cxnLst>
                    <a:cxn ang="0">
                      <a:pos x="0" y="69"/>
                    </a:cxn>
                    <a:cxn ang="0">
                      <a:pos x="13" y="0"/>
                    </a:cxn>
                    <a:cxn ang="0">
                      <a:pos x="17" y="4"/>
                    </a:cxn>
                    <a:cxn ang="0">
                      <a:pos x="21" y="14"/>
                    </a:cxn>
                    <a:cxn ang="0">
                      <a:pos x="30" y="29"/>
                    </a:cxn>
                    <a:cxn ang="0">
                      <a:pos x="40" y="48"/>
                    </a:cxn>
                    <a:cxn ang="0">
                      <a:pos x="51" y="71"/>
                    </a:cxn>
                    <a:cxn ang="0">
                      <a:pos x="62" y="94"/>
                    </a:cxn>
                    <a:cxn ang="0">
                      <a:pos x="74" y="118"/>
                    </a:cxn>
                    <a:cxn ang="0">
                      <a:pos x="83" y="141"/>
                    </a:cxn>
                    <a:cxn ang="0">
                      <a:pos x="83" y="149"/>
                    </a:cxn>
                    <a:cxn ang="0">
                      <a:pos x="0" y="69"/>
                    </a:cxn>
                  </a:cxnLst>
                  <a:rect l="0" t="0" r="r" b="b"/>
                  <a:pathLst>
                    <a:path w="83" h="149">
                      <a:moveTo>
                        <a:pt x="0" y="69"/>
                      </a:moveTo>
                      <a:lnTo>
                        <a:pt x="13" y="0"/>
                      </a:lnTo>
                      <a:lnTo>
                        <a:pt x="17" y="4"/>
                      </a:lnTo>
                      <a:lnTo>
                        <a:pt x="21" y="14"/>
                      </a:lnTo>
                      <a:lnTo>
                        <a:pt x="30" y="29"/>
                      </a:lnTo>
                      <a:lnTo>
                        <a:pt x="40" y="48"/>
                      </a:lnTo>
                      <a:lnTo>
                        <a:pt x="51" y="71"/>
                      </a:lnTo>
                      <a:lnTo>
                        <a:pt x="62" y="94"/>
                      </a:lnTo>
                      <a:lnTo>
                        <a:pt x="74" y="118"/>
                      </a:lnTo>
                      <a:lnTo>
                        <a:pt x="83" y="141"/>
                      </a:lnTo>
                      <a:lnTo>
                        <a:pt x="83" y="149"/>
                      </a:lnTo>
                      <a:lnTo>
                        <a:pt x="0" y="69"/>
                      </a:lnTo>
                      <a:close/>
                    </a:path>
                  </a:pathLst>
                </a:custGeom>
                <a:solidFill>
                  <a:srgbClr val="21BA00"/>
                </a:solidFill>
                <a:ln w="9525">
                  <a:noFill/>
                  <a:round/>
                  <a:headEnd/>
                  <a:tailEnd/>
                </a:ln>
              </p:spPr>
              <p:txBody>
                <a:bodyPr/>
                <a:lstStyle/>
                <a:p>
                  <a:endParaRPr lang="de-DE"/>
                </a:p>
              </p:txBody>
            </p:sp>
            <p:sp>
              <p:nvSpPr>
                <p:cNvPr id="16970" name="Freeform 586"/>
                <p:cNvSpPr>
                  <a:spLocks/>
                </p:cNvSpPr>
                <p:nvPr/>
              </p:nvSpPr>
              <p:spPr bwMode="auto">
                <a:xfrm>
                  <a:off x="-918" y="3333"/>
                  <a:ext cx="40" cy="24"/>
                </a:xfrm>
                <a:custGeom>
                  <a:avLst/>
                  <a:gdLst/>
                  <a:ahLst/>
                  <a:cxnLst>
                    <a:cxn ang="0">
                      <a:pos x="80" y="50"/>
                    </a:cxn>
                    <a:cxn ang="0">
                      <a:pos x="53" y="4"/>
                    </a:cxn>
                    <a:cxn ang="0">
                      <a:pos x="0" y="0"/>
                    </a:cxn>
                    <a:cxn ang="0">
                      <a:pos x="2" y="2"/>
                    </a:cxn>
                    <a:cxn ang="0">
                      <a:pos x="7" y="8"/>
                    </a:cxn>
                    <a:cxn ang="0">
                      <a:pos x="15" y="14"/>
                    </a:cxn>
                    <a:cxn ang="0">
                      <a:pos x="24" y="21"/>
                    </a:cxn>
                    <a:cxn ang="0">
                      <a:pos x="36" y="31"/>
                    </a:cxn>
                    <a:cxn ang="0">
                      <a:pos x="49" y="38"/>
                    </a:cxn>
                    <a:cxn ang="0">
                      <a:pos x="65" y="44"/>
                    </a:cxn>
                    <a:cxn ang="0">
                      <a:pos x="80" y="50"/>
                    </a:cxn>
                  </a:cxnLst>
                  <a:rect l="0" t="0" r="r" b="b"/>
                  <a:pathLst>
                    <a:path w="80" h="50">
                      <a:moveTo>
                        <a:pt x="80" y="50"/>
                      </a:moveTo>
                      <a:lnTo>
                        <a:pt x="53" y="4"/>
                      </a:lnTo>
                      <a:lnTo>
                        <a:pt x="0" y="0"/>
                      </a:lnTo>
                      <a:lnTo>
                        <a:pt x="2" y="2"/>
                      </a:lnTo>
                      <a:lnTo>
                        <a:pt x="7" y="8"/>
                      </a:lnTo>
                      <a:lnTo>
                        <a:pt x="15" y="14"/>
                      </a:lnTo>
                      <a:lnTo>
                        <a:pt x="24" y="21"/>
                      </a:lnTo>
                      <a:lnTo>
                        <a:pt x="36" y="31"/>
                      </a:lnTo>
                      <a:lnTo>
                        <a:pt x="49" y="38"/>
                      </a:lnTo>
                      <a:lnTo>
                        <a:pt x="65" y="44"/>
                      </a:lnTo>
                      <a:lnTo>
                        <a:pt x="80" y="50"/>
                      </a:lnTo>
                      <a:close/>
                    </a:path>
                  </a:pathLst>
                </a:custGeom>
                <a:solidFill>
                  <a:srgbClr val="21BA00"/>
                </a:solidFill>
                <a:ln w="9525">
                  <a:noFill/>
                  <a:round/>
                  <a:headEnd/>
                  <a:tailEnd/>
                </a:ln>
              </p:spPr>
              <p:txBody>
                <a:bodyPr/>
                <a:lstStyle/>
                <a:p>
                  <a:endParaRPr lang="de-DE"/>
                </a:p>
              </p:txBody>
            </p:sp>
            <p:sp>
              <p:nvSpPr>
                <p:cNvPr id="16971" name="Freeform 587"/>
                <p:cNvSpPr>
                  <a:spLocks/>
                </p:cNvSpPr>
                <p:nvPr/>
              </p:nvSpPr>
              <p:spPr bwMode="auto">
                <a:xfrm>
                  <a:off x="-937" y="3300"/>
                  <a:ext cx="39" cy="26"/>
                </a:xfrm>
                <a:custGeom>
                  <a:avLst/>
                  <a:gdLst/>
                  <a:ahLst/>
                  <a:cxnLst>
                    <a:cxn ang="0">
                      <a:pos x="78" y="52"/>
                    </a:cxn>
                    <a:cxn ang="0">
                      <a:pos x="47" y="4"/>
                    </a:cxn>
                    <a:cxn ang="0">
                      <a:pos x="0" y="0"/>
                    </a:cxn>
                    <a:cxn ang="0">
                      <a:pos x="0" y="6"/>
                    </a:cxn>
                    <a:cxn ang="0">
                      <a:pos x="0" y="21"/>
                    </a:cxn>
                    <a:cxn ang="0">
                      <a:pos x="5" y="39"/>
                    </a:cxn>
                    <a:cxn ang="0">
                      <a:pos x="17" y="52"/>
                    </a:cxn>
                    <a:cxn ang="0">
                      <a:pos x="78" y="52"/>
                    </a:cxn>
                  </a:cxnLst>
                  <a:rect l="0" t="0" r="r" b="b"/>
                  <a:pathLst>
                    <a:path w="78" h="52">
                      <a:moveTo>
                        <a:pt x="78" y="52"/>
                      </a:moveTo>
                      <a:lnTo>
                        <a:pt x="47" y="4"/>
                      </a:lnTo>
                      <a:lnTo>
                        <a:pt x="0" y="0"/>
                      </a:lnTo>
                      <a:lnTo>
                        <a:pt x="0" y="6"/>
                      </a:lnTo>
                      <a:lnTo>
                        <a:pt x="0" y="21"/>
                      </a:lnTo>
                      <a:lnTo>
                        <a:pt x="5" y="39"/>
                      </a:lnTo>
                      <a:lnTo>
                        <a:pt x="17" y="52"/>
                      </a:lnTo>
                      <a:lnTo>
                        <a:pt x="78" y="52"/>
                      </a:lnTo>
                      <a:close/>
                    </a:path>
                  </a:pathLst>
                </a:custGeom>
                <a:solidFill>
                  <a:srgbClr val="21BA00"/>
                </a:solidFill>
                <a:ln w="9525">
                  <a:noFill/>
                  <a:round/>
                  <a:headEnd/>
                  <a:tailEnd/>
                </a:ln>
              </p:spPr>
              <p:txBody>
                <a:bodyPr/>
                <a:lstStyle/>
                <a:p>
                  <a:endParaRPr lang="de-DE"/>
                </a:p>
              </p:txBody>
            </p:sp>
            <p:sp>
              <p:nvSpPr>
                <p:cNvPr id="16972" name="Freeform 588"/>
                <p:cNvSpPr>
                  <a:spLocks/>
                </p:cNvSpPr>
                <p:nvPr/>
              </p:nvSpPr>
              <p:spPr bwMode="auto">
                <a:xfrm>
                  <a:off x="-936" y="3275"/>
                  <a:ext cx="17" cy="19"/>
                </a:xfrm>
                <a:custGeom>
                  <a:avLst/>
                  <a:gdLst/>
                  <a:ahLst/>
                  <a:cxnLst>
                    <a:cxn ang="0">
                      <a:pos x="34" y="36"/>
                    </a:cxn>
                    <a:cxn ang="0">
                      <a:pos x="0" y="0"/>
                    </a:cxn>
                    <a:cxn ang="0">
                      <a:pos x="0" y="4"/>
                    </a:cxn>
                    <a:cxn ang="0">
                      <a:pos x="0" y="13"/>
                    </a:cxn>
                    <a:cxn ang="0">
                      <a:pos x="0" y="25"/>
                    </a:cxn>
                    <a:cxn ang="0">
                      <a:pos x="0" y="34"/>
                    </a:cxn>
                    <a:cxn ang="0">
                      <a:pos x="34" y="36"/>
                    </a:cxn>
                  </a:cxnLst>
                  <a:rect l="0" t="0" r="r" b="b"/>
                  <a:pathLst>
                    <a:path w="34" h="36">
                      <a:moveTo>
                        <a:pt x="34" y="36"/>
                      </a:moveTo>
                      <a:lnTo>
                        <a:pt x="0" y="0"/>
                      </a:lnTo>
                      <a:lnTo>
                        <a:pt x="0" y="4"/>
                      </a:lnTo>
                      <a:lnTo>
                        <a:pt x="0" y="13"/>
                      </a:lnTo>
                      <a:lnTo>
                        <a:pt x="0" y="25"/>
                      </a:lnTo>
                      <a:lnTo>
                        <a:pt x="0" y="34"/>
                      </a:lnTo>
                      <a:lnTo>
                        <a:pt x="34" y="36"/>
                      </a:lnTo>
                      <a:close/>
                    </a:path>
                  </a:pathLst>
                </a:custGeom>
                <a:solidFill>
                  <a:srgbClr val="21BA00"/>
                </a:solidFill>
                <a:ln w="9525">
                  <a:noFill/>
                  <a:round/>
                  <a:headEnd/>
                  <a:tailEnd/>
                </a:ln>
              </p:spPr>
              <p:txBody>
                <a:bodyPr/>
                <a:lstStyle/>
                <a:p>
                  <a:endParaRPr lang="de-DE"/>
                </a:p>
              </p:txBody>
            </p:sp>
            <p:sp>
              <p:nvSpPr>
                <p:cNvPr id="16973" name="Freeform 589"/>
                <p:cNvSpPr>
                  <a:spLocks/>
                </p:cNvSpPr>
                <p:nvPr/>
              </p:nvSpPr>
              <p:spPr bwMode="auto">
                <a:xfrm>
                  <a:off x="-924" y="3274"/>
                  <a:ext cx="25" cy="26"/>
                </a:xfrm>
                <a:custGeom>
                  <a:avLst/>
                  <a:gdLst/>
                  <a:ahLst/>
                  <a:cxnLst>
                    <a:cxn ang="0">
                      <a:pos x="0" y="0"/>
                    </a:cxn>
                    <a:cxn ang="0">
                      <a:pos x="2" y="0"/>
                    </a:cxn>
                    <a:cxn ang="0">
                      <a:pos x="6" y="0"/>
                    </a:cxn>
                    <a:cxn ang="0">
                      <a:pos x="10" y="0"/>
                    </a:cxn>
                    <a:cxn ang="0">
                      <a:pos x="16" y="0"/>
                    </a:cxn>
                    <a:cxn ang="0">
                      <a:pos x="23" y="4"/>
                    </a:cxn>
                    <a:cxn ang="0">
                      <a:pos x="31" y="6"/>
                    </a:cxn>
                    <a:cxn ang="0">
                      <a:pos x="40" y="13"/>
                    </a:cxn>
                    <a:cxn ang="0">
                      <a:pos x="50" y="21"/>
                    </a:cxn>
                    <a:cxn ang="0">
                      <a:pos x="48" y="53"/>
                    </a:cxn>
                    <a:cxn ang="0">
                      <a:pos x="46" y="52"/>
                    </a:cxn>
                    <a:cxn ang="0">
                      <a:pos x="40" y="46"/>
                    </a:cxn>
                    <a:cxn ang="0">
                      <a:pos x="35" y="40"/>
                    </a:cxn>
                    <a:cxn ang="0">
                      <a:pos x="27" y="31"/>
                    </a:cxn>
                    <a:cxn ang="0">
                      <a:pos x="21" y="21"/>
                    </a:cxn>
                    <a:cxn ang="0">
                      <a:pos x="14" y="13"/>
                    </a:cxn>
                    <a:cxn ang="0">
                      <a:pos x="6" y="6"/>
                    </a:cxn>
                    <a:cxn ang="0">
                      <a:pos x="0" y="0"/>
                    </a:cxn>
                  </a:cxnLst>
                  <a:rect l="0" t="0" r="r" b="b"/>
                  <a:pathLst>
                    <a:path w="50" h="53">
                      <a:moveTo>
                        <a:pt x="0" y="0"/>
                      </a:moveTo>
                      <a:lnTo>
                        <a:pt x="2" y="0"/>
                      </a:lnTo>
                      <a:lnTo>
                        <a:pt x="6" y="0"/>
                      </a:lnTo>
                      <a:lnTo>
                        <a:pt x="10" y="0"/>
                      </a:lnTo>
                      <a:lnTo>
                        <a:pt x="16" y="0"/>
                      </a:lnTo>
                      <a:lnTo>
                        <a:pt x="23" y="4"/>
                      </a:lnTo>
                      <a:lnTo>
                        <a:pt x="31" y="6"/>
                      </a:lnTo>
                      <a:lnTo>
                        <a:pt x="40" y="13"/>
                      </a:lnTo>
                      <a:lnTo>
                        <a:pt x="50" y="21"/>
                      </a:lnTo>
                      <a:lnTo>
                        <a:pt x="48" y="53"/>
                      </a:lnTo>
                      <a:lnTo>
                        <a:pt x="46" y="52"/>
                      </a:lnTo>
                      <a:lnTo>
                        <a:pt x="40" y="46"/>
                      </a:lnTo>
                      <a:lnTo>
                        <a:pt x="35" y="40"/>
                      </a:lnTo>
                      <a:lnTo>
                        <a:pt x="27" y="31"/>
                      </a:lnTo>
                      <a:lnTo>
                        <a:pt x="21" y="21"/>
                      </a:lnTo>
                      <a:lnTo>
                        <a:pt x="14" y="13"/>
                      </a:lnTo>
                      <a:lnTo>
                        <a:pt x="6" y="6"/>
                      </a:lnTo>
                      <a:lnTo>
                        <a:pt x="0" y="0"/>
                      </a:lnTo>
                      <a:close/>
                    </a:path>
                  </a:pathLst>
                </a:custGeom>
                <a:solidFill>
                  <a:srgbClr val="21BA00"/>
                </a:solidFill>
                <a:ln w="9525">
                  <a:noFill/>
                  <a:round/>
                  <a:headEnd/>
                  <a:tailEnd/>
                </a:ln>
              </p:spPr>
              <p:txBody>
                <a:bodyPr/>
                <a:lstStyle/>
                <a:p>
                  <a:endParaRPr lang="de-DE"/>
                </a:p>
              </p:txBody>
            </p:sp>
            <p:sp>
              <p:nvSpPr>
                <p:cNvPr id="16974" name="Freeform 590"/>
                <p:cNvSpPr>
                  <a:spLocks/>
                </p:cNvSpPr>
                <p:nvPr/>
              </p:nvSpPr>
              <p:spPr bwMode="auto">
                <a:xfrm>
                  <a:off x="-891" y="3297"/>
                  <a:ext cx="17" cy="53"/>
                </a:xfrm>
                <a:custGeom>
                  <a:avLst/>
                  <a:gdLst/>
                  <a:ahLst/>
                  <a:cxnLst>
                    <a:cxn ang="0">
                      <a:pos x="0" y="0"/>
                    </a:cxn>
                    <a:cxn ang="0">
                      <a:pos x="0" y="42"/>
                    </a:cxn>
                    <a:cxn ang="0">
                      <a:pos x="32" y="105"/>
                    </a:cxn>
                    <a:cxn ang="0">
                      <a:pos x="32" y="101"/>
                    </a:cxn>
                    <a:cxn ang="0">
                      <a:pos x="32" y="93"/>
                    </a:cxn>
                    <a:cxn ang="0">
                      <a:pos x="30" y="84"/>
                    </a:cxn>
                    <a:cxn ang="0">
                      <a:pos x="27" y="68"/>
                    </a:cxn>
                    <a:cxn ang="0">
                      <a:pos x="23" y="53"/>
                    </a:cxn>
                    <a:cxn ang="0">
                      <a:pos x="17" y="36"/>
                    </a:cxn>
                    <a:cxn ang="0">
                      <a:pos x="10" y="17"/>
                    </a:cxn>
                    <a:cxn ang="0">
                      <a:pos x="0" y="0"/>
                    </a:cxn>
                  </a:cxnLst>
                  <a:rect l="0" t="0" r="r" b="b"/>
                  <a:pathLst>
                    <a:path w="32" h="105">
                      <a:moveTo>
                        <a:pt x="0" y="0"/>
                      </a:moveTo>
                      <a:lnTo>
                        <a:pt x="0" y="42"/>
                      </a:lnTo>
                      <a:lnTo>
                        <a:pt x="32" y="105"/>
                      </a:lnTo>
                      <a:lnTo>
                        <a:pt x="32" y="101"/>
                      </a:lnTo>
                      <a:lnTo>
                        <a:pt x="32" y="93"/>
                      </a:lnTo>
                      <a:lnTo>
                        <a:pt x="30" y="84"/>
                      </a:lnTo>
                      <a:lnTo>
                        <a:pt x="27" y="68"/>
                      </a:lnTo>
                      <a:lnTo>
                        <a:pt x="23" y="53"/>
                      </a:lnTo>
                      <a:lnTo>
                        <a:pt x="17" y="36"/>
                      </a:lnTo>
                      <a:lnTo>
                        <a:pt x="10" y="17"/>
                      </a:lnTo>
                      <a:lnTo>
                        <a:pt x="0" y="0"/>
                      </a:lnTo>
                      <a:close/>
                    </a:path>
                  </a:pathLst>
                </a:custGeom>
                <a:solidFill>
                  <a:srgbClr val="21BA00"/>
                </a:solidFill>
                <a:ln w="9525">
                  <a:noFill/>
                  <a:round/>
                  <a:headEnd/>
                  <a:tailEnd/>
                </a:ln>
              </p:spPr>
              <p:txBody>
                <a:bodyPr/>
                <a:lstStyle/>
                <a:p>
                  <a:endParaRPr lang="de-DE"/>
                </a:p>
              </p:txBody>
            </p:sp>
            <p:sp>
              <p:nvSpPr>
                <p:cNvPr id="16975" name="Freeform 591"/>
                <p:cNvSpPr>
                  <a:spLocks/>
                </p:cNvSpPr>
                <p:nvPr/>
              </p:nvSpPr>
              <p:spPr bwMode="auto">
                <a:xfrm>
                  <a:off x="-856" y="3398"/>
                  <a:ext cx="29" cy="72"/>
                </a:xfrm>
                <a:custGeom>
                  <a:avLst/>
                  <a:gdLst/>
                  <a:ahLst/>
                  <a:cxnLst>
                    <a:cxn ang="0">
                      <a:pos x="59" y="142"/>
                    </a:cxn>
                    <a:cxn ang="0">
                      <a:pos x="51" y="53"/>
                    </a:cxn>
                    <a:cxn ang="0">
                      <a:pos x="3" y="0"/>
                    </a:cxn>
                    <a:cxn ang="0">
                      <a:pos x="3" y="7"/>
                    </a:cxn>
                    <a:cxn ang="0">
                      <a:pos x="1" y="24"/>
                    </a:cxn>
                    <a:cxn ang="0">
                      <a:pos x="0" y="45"/>
                    </a:cxn>
                    <a:cxn ang="0">
                      <a:pos x="1" y="62"/>
                    </a:cxn>
                    <a:cxn ang="0">
                      <a:pos x="59" y="142"/>
                    </a:cxn>
                  </a:cxnLst>
                  <a:rect l="0" t="0" r="r" b="b"/>
                  <a:pathLst>
                    <a:path w="59" h="142">
                      <a:moveTo>
                        <a:pt x="59" y="142"/>
                      </a:moveTo>
                      <a:lnTo>
                        <a:pt x="51" y="53"/>
                      </a:lnTo>
                      <a:lnTo>
                        <a:pt x="3" y="0"/>
                      </a:lnTo>
                      <a:lnTo>
                        <a:pt x="3" y="7"/>
                      </a:lnTo>
                      <a:lnTo>
                        <a:pt x="1" y="24"/>
                      </a:lnTo>
                      <a:lnTo>
                        <a:pt x="0" y="45"/>
                      </a:lnTo>
                      <a:lnTo>
                        <a:pt x="1" y="62"/>
                      </a:lnTo>
                      <a:lnTo>
                        <a:pt x="59" y="142"/>
                      </a:lnTo>
                      <a:close/>
                    </a:path>
                  </a:pathLst>
                </a:custGeom>
                <a:solidFill>
                  <a:srgbClr val="21BA00"/>
                </a:solidFill>
                <a:ln w="9525">
                  <a:noFill/>
                  <a:round/>
                  <a:headEnd/>
                  <a:tailEnd/>
                </a:ln>
              </p:spPr>
              <p:txBody>
                <a:bodyPr/>
                <a:lstStyle/>
                <a:p>
                  <a:endParaRPr lang="de-DE"/>
                </a:p>
              </p:txBody>
            </p:sp>
            <p:sp>
              <p:nvSpPr>
                <p:cNvPr id="16976" name="Freeform 592"/>
                <p:cNvSpPr>
                  <a:spLocks/>
                </p:cNvSpPr>
                <p:nvPr/>
              </p:nvSpPr>
              <p:spPr bwMode="auto">
                <a:xfrm>
                  <a:off x="-850" y="3359"/>
                  <a:ext cx="25" cy="47"/>
                </a:xfrm>
                <a:custGeom>
                  <a:avLst/>
                  <a:gdLst/>
                  <a:ahLst/>
                  <a:cxnLst>
                    <a:cxn ang="0">
                      <a:pos x="48" y="93"/>
                    </a:cxn>
                    <a:cxn ang="0">
                      <a:pos x="49" y="57"/>
                    </a:cxn>
                    <a:cxn ang="0">
                      <a:pos x="17" y="0"/>
                    </a:cxn>
                    <a:cxn ang="0">
                      <a:pos x="13" y="3"/>
                    </a:cxn>
                    <a:cxn ang="0">
                      <a:pos x="8" y="13"/>
                    </a:cxn>
                    <a:cxn ang="0">
                      <a:pos x="2" y="28"/>
                    </a:cxn>
                    <a:cxn ang="0">
                      <a:pos x="0" y="53"/>
                    </a:cxn>
                    <a:cxn ang="0">
                      <a:pos x="48" y="93"/>
                    </a:cxn>
                  </a:cxnLst>
                  <a:rect l="0" t="0" r="r" b="b"/>
                  <a:pathLst>
                    <a:path w="49" h="93">
                      <a:moveTo>
                        <a:pt x="48" y="93"/>
                      </a:moveTo>
                      <a:lnTo>
                        <a:pt x="49" y="57"/>
                      </a:lnTo>
                      <a:lnTo>
                        <a:pt x="17" y="0"/>
                      </a:lnTo>
                      <a:lnTo>
                        <a:pt x="13" y="3"/>
                      </a:lnTo>
                      <a:lnTo>
                        <a:pt x="8" y="13"/>
                      </a:lnTo>
                      <a:lnTo>
                        <a:pt x="2" y="28"/>
                      </a:lnTo>
                      <a:lnTo>
                        <a:pt x="0" y="53"/>
                      </a:lnTo>
                      <a:lnTo>
                        <a:pt x="48" y="93"/>
                      </a:lnTo>
                      <a:close/>
                    </a:path>
                  </a:pathLst>
                </a:custGeom>
                <a:solidFill>
                  <a:srgbClr val="21BA00"/>
                </a:solidFill>
                <a:ln w="9525">
                  <a:noFill/>
                  <a:round/>
                  <a:headEnd/>
                  <a:tailEnd/>
                </a:ln>
              </p:spPr>
              <p:txBody>
                <a:bodyPr/>
                <a:lstStyle/>
                <a:p>
                  <a:endParaRPr lang="de-DE"/>
                </a:p>
              </p:txBody>
            </p:sp>
            <p:sp>
              <p:nvSpPr>
                <p:cNvPr id="16977" name="Freeform 593"/>
                <p:cNvSpPr>
                  <a:spLocks/>
                </p:cNvSpPr>
                <p:nvPr/>
              </p:nvSpPr>
              <p:spPr bwMode="auto">
                <a:xfrm>
                  <a:off x="-837" y="3314"/>
                  <a:ext cx="15" cy="49"/>
                </a:xfrm>
                <a:custGeom>
                  <a:avLst/>
                  <a:gdLst/>
                  <a:ahLst/>
                  <a:cxnLst>
                    <a:cxn ang="0">
                      <a:pos x="23" y="99"/>
                    </a:cxn>
                    <a:cxn ang="0">
                      <a:pos x="30" y="0"/>
                    </a:cxn>
                    <a:cxn ang="0">
                      <a:pos x="28" y="0"/>
                    </a:cxn>
                    <a:cxn ang="0">
                      <a:pos x="26" y="4"/>
                    </a:cxn>
                    <a:cxn ang="0">
                      <a:pos x="21" y="10"/>
                    </a:cxn>
                    <a:cxn ang="0">
                      <a:pos x="15" y="17"/>
                    </a:cxn>
                    <a:cxn ang="0">
                      <a:pos x="11" y="27"/>
                    </a:cxn>
                    <a:cxn ang="0">
                      <a:pos x="5" y="40"/>
                    </a:cxn>
                    <a:cxn ang="0">
                      <a:pos x="2" y="57"/>
                    </a:cxn>
                    <a:cxn ang="0">
                      <a:pos x="0" y="76"/>
                    </a:cxn>
                    <a:cxn ang="0">
                      <a:pos x="23" y="99"/>
                    </a:cxn>
                  </a:cxnLst>
                  <a:rect l="0" t="0" r="r" b="b"/>
                  <a:pathLst>
                    <a:path w="30" h="99">
                      <a:moveTo>
                        <a:pt x="23" y="99"/>
                      </a:moveTo>
                      <a:lnTo>
                        <a:pt x="30" y="0"/>
                      </a:lnTo>
                      <a:lnTo>
                        <a:pt x="28" y="0"/>
                      </a:lnTo>
                      <a:lnTo>
                        <a:pt x="26" y="4"/>
                      </a:lnTo>
                      <a:lnTo>
                        <a:pt x="21" y="10"/>
                      </a:lnTo>
                      <a:lnTo>
                        <a:pt x="15" y="17"/>
                      </a:lnTo>
                      <a:lnTo>
                        <a:pt x="11" y="27"/>
                      </a:lnTo>
                      <a:lnTo>
                        <a:pt x="5" y="40"/>
                      </a:lnTo>
                      <a:lnTo>
                        <a:pt x="2" y="57"/>
                      </a:lnTo>
                      <a:lnTo>
                        <a:pt x="0" y="76"/>
                      </a:lnTo>
                      <a:lnTo>
                        <a:pt x="23" y="99"/>
                      </a:lnTo>
                      <a:close/>
                    </a:path>
                  </a:pathLst>
                </a:custGeom>
                <a:solidFill>
                  <a:srgbClr val="21BA00"/>
                </a:solidFill>
                <a:ln w="9525">
                  <a:noFill/>
                  <a:round/>
                  <a:headEnd/>
                  <a:tailEnd/>
                </a:ln>
              </p:spPr>
              <p:txBody>
                <a:bodyPr/>
                <a:lstStyle/>
                <a:p>
                  <a:endParaRPr lang="de-DE"/>
                </a:p>
              </p:txBody>
            </p:sp>
            <p:sp>
              <p:nvSpPr>
                <p:cNvPr id="16978" name="Freeform 594"/>
                <p:cNvSpPr>
                  <a:spLocks/>
                </p:cNvSpPr>
                <p:nvPr/>
              </p:nvSpPr>
              <p:spPr bwMode="auto">
                <a:xfrm>
                  <a:off x="-816" y="3315"/>
                  <a:ext cx="23" cy="61"/>
                </a:xfrm>
                <a:custGeom>
                  <a:avLst/>
                  <a:gdLst/>
                  <a:ahLst/>
                  <a:cxnLst>
                    <a:cxn ang="0">
                      <a:pos x="0" y="122"/>
                    </a:cxn>
                    <a:cxn ang="0">
                      <a:pos x="9" y="0"/>
                    </a:cxn>
                    <a:cxn ang="0">
                      <a:pos x="11" y="2"/>
                    </a:cxn>
                    <a:cxn ang="0">
                      <a:pos x="13" y="6"/>
                    </a:cxn>
                    <a:cxn ang="0">
                      <a:pos x="19" y="13"/>
                    </a:cxn>
                    <a:cxn ang="0">
                      <a:pos x="24" y="23"/>
                    </a:cxn>
                    <a:cxn ang="0">
                      <a:pos x="30" y="34"/>
                    </a:cxn>
                    <a:cxn ang="0">
                      <a:pos x="38" y="48"/>
                    </a:cxn>
                    <a:cxn ang="0">
                      <a:pos x="42" y="63"/>
                    </a:cxn>
                    <a:cxn ang="0">
                      <a:pos x="45" y="80"/>
                    </a:cxn>
                    <a:cxn ang="0">
                      <a:pos x="45" y="91"/>
                    </a:cxn>
                    <a:cxn ang="0">
                      <a:pos x="0" y="122"/>
                    </a:cxn>
                  </a:cxnLst>
                  <a:rect l="0" t="0" r="r" b="b"/>
                  <a:pathLst>
                    <a:path w="45" h="122">
                      <a:moveTo>
                        <a:pt x="0" y="122"/>
                      </a:moveTo>
                      <a:lnTo>
                        <a:pt x="9" y="0"/>
                      </a:lnTo>
                      <a:lnTo>
                        <a:pt x="11" y="2"/>
                      </a:lnTo>
                      <a:lnTo>
                        <a:pt x="13" y="6"/>
                      </a:lnTo>
                      <a:lnTo>
                        <a:pt x="19" y="13"/>
                      </a:lnTo>
                      <a:lnTo>
                        <a:pt x="24" y="23"/>
                      </a:lnTo>
                      <a:lnTo>
                        <a:pt x="30" y="34"/>
                      </a:lnTo>
                      <a:lnTo>
                        <a:pt x="38" y="48"/>
                      </a:lnTo>
                      <a:lnTo>
                        <a:pt x="42" y="63"/>
                      </a:lnTo>
                      <a:lnTo>
                        <a:pt x="45" y="80"/>
                      </a:lnTo>
                      <a:lnTo>
                        <a:pt x="45" y="91"/>
                      </a:lnTo>
                      <a:lnTo>
                        <a:pt x="0" y="122"/>
                      </a:lnTo>
                      <a:close/>
                    </a:path>
                  </a:pathLst>
                </a:custGeom>
                <a:solidFill>
                  <a:srgbClr val="21BA00"/>
                </a:solidFill>
                <a:ln w="9525">
                  <a:noFill/>
                  <a:round/>
                  <a:headEnd/>
                  <a:tailEnd/>
                </a:ln>
              </p:spPr>
              <p:txBody>
                <a:bodyPr/>
                <a:lstStyle/>
                <a:p>
                  <a:endParaRPr lang="de-DE"/>
                </a:p>
              </p:txBody>
            </p:sp>
            <p:sp>
              <p:nvSpPr>
                <p:cNvPr id="16979" name="Freeform 595"/>
                <p:cNvSpPr>
                  <a:spLocks/>
                </p:cNvSpPr>
                <p:nvPr/>
              </p:nvSpPr>
              <p:spPr bwMode="auto">
                <a:xfrm>
                  <a:off x="-816" y="3372"/>
                  <a:ext cx="28" cy="44"/>
                </a:xfrm>
                <a:custGeom>
                  <a:avLst/>
                  <a:gdLst/>
                  <a:ahLst/>
                  <a:cxnLst>
                    <a:cxn ang="0">
                      <a:pos x="0" y="27"/>
                    </a:cxn>
                    <a:cxn ang="0">
                      <a:pos x="47" y="0"/>
                    </a:cxn>
                    <a:cxn ang="0">
                      <a:pos x="49" y="2"/>
                    </a:cxn>
                    <a:cxn ang="0">
                      <a:pos x="53" y="10"/>
                    </a:cxn>
                    <a:cxn ang="0">
                      <a:pos x="57" y="23"/>
                    </a:cxn>
                    <a:cxn ang="0">
                      <a:pos x="57" y="38"/>
                    </a:cxn>
                    <a:cxn ang="0">
                      <a:pos x="2" y="90"/>
                    </a:cxn>
                    <a:cxn ang="0">
                      <a:pos x="0" y="27"/>
                    </a:cxn>
                  </a:cxnLst>
                  <a:rect l="0" t="0" r="r" b="b"/>
                  <a:pathLst>
                    <a:path w="57" h="90">
                      <a:moveTo>
                        <a:pt x="0" y="27"/>
                      </a:moveTo>
                      <a:lnTo>
                        <a:pt x="47" y="0"/>
                      </a:lnTo>
                      <a:lnTo>
                        <a:pt x="49" y="2"/>
                      </a:lnTo>
                      <a:lnTo>
                        <a:pt x="53" y="10"/>
                      </a:lnTo>
                      <a:lnTo>
                        <a:pt x="57" y="23"/>
                      </a:lnTo>
                      <a:lnTo>
                        <a:pt x="57" y="38"/>
                      </a:lnTo>
                      <a:lnTo>
                        <a:pt x="2" y="90"/>
                      </a:lnTo>
                      <a:lnTo>
                        <a:pt x="0" y="27"/>
                      </a:lnTo>
                      <a:close/>
                    </a:path>
                  </a:pathLst>
                </a:custGeom>
                <a:solidFill>
                  <a:srgbClr val="21BA00"/>
                </a:solidFill>
                <a:ln w="9525">
                  <a:noFill/>
                  <a:round/>
                  <a:headEnd/>
                  <a:tailEnd/>
                </a:ln>
              </p:spPr>
              <p:txBody>
                <a:bodyPr/>
                <a:lstStyle/>
                <a:p>
                  <a:endParaRPr lang="de-DE"/>
                </a:p>
              </p:txBody>
            </p:sp>
            <p:sp>
              <p:nvSpPr>
                <p:cNvPr id="16980" name="Freeform 596"/>
                <p:cNvSpPr>
                  <a:spLocks/>
                </p:cNvSpPr>
                <p:nvPr/>
              </p:nvSpPr>
              <p:spPr bwMode="auto">
                <a:xfrm>
                  <a:off x="-816" y="3402"/>
                  <a:ext cx="32" cy="95"/>
                </a:xfrm>
                <a:custGeom>
                  <a:avLst/>
                  <a:gdLst/>
                  <a:ahLst/>
                  <a:cxnLst>
                    <a:cxn ang="0">
                      <a:pos x="0" y="52"/>
                    </a:cxn>
                    <a:cxn ang="0">
                      <a:pos x="0" y="191"/>
                    </a:cxn>
                    <a:cxn ang="0">
                      <a:pos x="2" y="189"/>
                    </a:cxn>
                    <a:cxn ang="0">
                      <a:pos x="3" y="185"/>
                    </a:cxn>
                    <a:cxn ang="0">
                      <a:pos x="9" y="179"/>
                    </a:cxn>
                    <a:cxn ang="0">
                      <a:pos x="17" y="170"/>
                    </a:cxn>
                    <a:cxn ang="0">
                      <a:pos x="24" y="158"/>
                    </a:cxn>
                    <a:cxn ang="0">
                      <a:pos x="30" y="147"/>
                    </a:cxn>
                    <a:cxn ang="0">
                      <a:pos x="38" y="132"/>
                    </a:cxn>
                    <a:cxn ang="0">
                      <a:pos x="43" y="116"/>
                    </a:cxn>
                    <a:cxn ang="0">
                      <a:pos x="47" y="103"/>
                    </a:cxn>
                    <a:cxn ang="0">
                      <a:pos x="55" y="71"/>
                    </a:cxn>
                    <a:cxn ang="0">
                      <a:pos x="61" y="33"/>
                    </a:cxn>
                    <a:cxn ang="0">
                      <a:pos x="64" y="0"/>
                    </a:cxn>
                    <a:cxn ang="0">
                      <a:pos x="0" y="52"/>
                    </a:cxn>
                  </a:cxnLst>
                  <a:rect l="0" t="0" r="r" b="b"/>
                  <a:pathLst>
                    <a:path w="64" h="191">
                      <a:moveTo>
                        <a:pt x="0" y="52"/>
                      </a:moveTo>
                      <a:lnTo>
                        <a:pt x="0" y="191"/>
                      </a:lnTo>
                      <a:lnTo>
                        <a:pt x="2" y="189"/>
                      </a:lnTo>
                      <a:lnTo>
                        <a:pt x="3" y="185"/>
                      </a:lnTo>
                      <a:lnTo>
                        <a:pt x="9" y="179"/>
                      </a:lnTo>
                      <a:lnTo>
                        <a:pt x="17" y="170"/>
                      </a:lnTo>
                      <a:lnTo>
                        <a:pt x="24" y="158"/>
                      </a:lnTo>
                      <a:lnTo>
                        <a:pt x="30" y="147"/>
                      </a:lnTo>
                      <a:lnTo>
                        <a:pt x="38" y="132"/>
                      </a:lnTo>
                      <a:lnTo>
                        <a:pt x="43" y="116"/>
                      </a:lnTo>
                      <a:lnTo>
                        <a:pt x="47" y="103"/>
                      </a:lnTo>
                      <a:lnTo>
                        <a:pt x="55" y="71"/>
                      </a:lnTo>
                      <a:lnTo>
                        <a:pt x="61" y="33"/>
                      </a:lnTo>
                      <a:lnTo>
                        <a:pt x="64" y="0"/>
                      </a:lnTo>
                      <a:lnTo>
                        <a:pt x="0" y="52"/>
                      </a:lnTo>
                      <a:close/>
                    </a:path>
                  </a:pathLst>
                </a:custGeom>
                <a:solidFill>
                  <a:srgbClr val="21BA00"/>
                </a:solidFill>
                <a:ln w="9525">
                  <a:noFill/>
                  <a:round/>
                  <a:headEnd/>
                  <a:tailEnd/>
                </a:ln>
              </p:spPr>
              <p:txBody>
                <a:bodyPr/>
                <a:lstStyle/>
                <a:p>
                  <a:endParaRPr lang="de-DE"/>
                </a:p>
              </p:txBody>
            </p:sp>
            <p:sp>
              <p:nvSpPr>
                <p:cNvPr id="16981" name="Freeform 597"/>
                <p:cNvSpPr>
                  <a:spLocks/>
                </p:cNvSpPr>
                <p:nvPr/>
              </p:nvSpPr>
              <p:spPr bwMode="auto">
                <a:xfrm>
                  <a:off x="-761" y="3320"/>
                  <a:ext cx="9" cy="42"/>
                </a:xfrm>
                <a:custGeom>
                  <a:avLst/>
                  <a:gdLst/>
                  <a:ahLst/>
                  <a:cxnLst>
                    <a:cxn ang="0">
                      <a:pos x="0" y="84"/>
                    </a:cxn>
                    <a:cxn ang="0">
                      <a:pos x="0" y="20"/>
                    </a:cxn>
                    <a:cxn ang="0">
                      <a:pos x="6" y="0"/>
                    </a:cxn>
                    <a:cxn ang="0">
                      <a:pos x="17" y="46"/>
                    </a:cxn>
                    <a:cxn ang="0">
                      <a:pos x="0" y="84"/>
                    </a:cxn>
                  </a:cxnLst>
                  <a:rect l="0" t="0" r="r" b="b"/>
                  <a:pathLst>
                    <a:path w="17" h="84">
                      <a:moveTo>
                        <a:pt x="0" y="84"/>
                      </a:moveTo>
                      <a:lnTo>
                        <a:pt x="0" y="20"/>
                      </a:lnTo>
                      <a:lnTo>
                        <a:pt x="6" y="0"/>
                      </a:lnTo>
                      <a:lnTo>
                        <a:pt x="17" y="46"/>
                      </a:lnTo>
                      <a:lnTo>
                        <a:pt x="0" y="84"/>
                      </a:lnTo>
                      <a:close/>
                    </a:path>
                  </a:pathLst>
                </a:custGeom>
                <a:solidFill>
                  <a:srgbClr val="21BA00"/>
                </a:solidFill>
                <a:ln w="9525">
                  <a:noFill/>
                  <a:round/>
                  <a:headEnd/>
                  <a:tailEnd/>
                </a:ln>
              </p:spPr>
              <p:txBody>
                <a:bodyPr/>
                <a:lstStyle/>
                <a:p>
                  <a:endParaRPr lang="de-DE"/>
                </a:p>
              </p:txBody>
            </p:sp>
            <p:sp>
              <p:nvSpPr>
                <p:cNvPr id="16982" name="Freeform 598"/>
                <p:cNvSpPr>
                  <a:spLocks/>
                </p:cNvSpPr>
                <p:nvPr/>
              </p:nvSpPr>
              <p:spPr bwMode="auto">
                <a:xfrm>
                  <a:off x="-748" y="3292"/>
                  <a:ext cx="9" cy="44"/>
                </a:xfrm>
                <a:custGeom>
                  <a:avLst/>
                  <a:gdLst/>
                  <a:ahLst/>
                  <a:cxnLst>
                    <a:cxn ang="0">
                      <a:pos x="2" y="90"/>
                    </a:cxn>
                    <a:cxn ang="0">
                      <a:pos x="0" y="17"/>
                    </a:cxn>
                    <a:cxn ang="0">
                      <a:pos x="11" y="0"/>
                    </a:cxn>
                    <a:cxn ang="0">
                      <a:pos x="17" y="59"/>
                    </a:cxn>
                    <a:cxn ang="0">
                      <a:pos x="2" y="90"/>
                    </a:cxn>
                  </a:cxnLst>
                  <a:rect l="0" t="0" r="r" b="b"/>
                  <a:pathLst>
                    <a:path w="17" h="90">
                      <a:moveTo>
                        <a:pt x="2" y="90"/>
                      </a:moveTo>
                      <a:lnTo>
                        <a:pt x="0" y="17"/>
                      </a:lnTo>
                      <a:lnTo>
                        <a:pt x="11" y="0"/>
                      </a:lnTo>
                      <a:lnTo>
                        <a:pt x="17" y="59"/>
                      </a:lnTo>
                      <a:lnTo>
                        <a:pt x="2" y="90"/>
                      </a:lnTo>
                      <a:close/>
                    </a:path>
                  </a:pathLst>
                </a:custGeom>
                <a:solidFill>
                  <a:srgbClr val="21BA00"/>
                </a:solidFill>
                <a:ln w="9525">
                  <a:noFill/>
                  <a:round/>
                  <a:headEnd/>
                  <a:tailEnd/>
                </a:ln>
              </p:spPr>
              <p:txBody>
                <a:bodyPr/>
                <a:lstStyle/>
                <a:p>
                  <a:endParaRPr lang="de-DE"/>
                </a:p>
              </p:txBody>
            </p:sp>
            <p:sp>
              <p:nvSpPr>
                <p:cNvPr id="16983" name="Freeform 599"/>
                <p:cNvSpPr>
                  <a:spLocks/>
                </p:cNvSpPr>
                <p:nvPr/>
              </p:nvSpPr>
              <p:spPr bwMode="auto">
                <a:xfrm>
                  <a:off x="-735" y="3277"/>
                  <a:ext cx="14" cy="34"/>
                </a:xfrm>
                <a:custGeom>
                  <a:avLst/>
                  <a:gdLst/>
                  <a:ahLst/>
                  <a:cxnLst>
                    <a:cxn ang="0">
                      <a:pos x="7" y="66"/>
                    </a:cxn>
                    <a:cxn ang="0">
                      <a:pos x="0" y="11"/>
                    </a:cxn>
                    <a:cxn ang="0">
                      <a:pos x="2" y="11"/>
                    </a:cxn>
                    <a:cxn ang="0">
                      <a:pos x="3" y="7"/>
                    </a:cxn>
                    <a:cxn ang="0">
                      <a:pos x="9" y="4"/>
                    </a:cxn>
                    <a:cxn ang="0">
                      <a:pos x="15" y="0"/>
                    </a:cxn>
                    <a:cxn ang="0">
                      <a:pos x="28" y="45"/>
                    </a:cxn>
                    <a:cxn ang="0">
                      <a:pos x="7" y="66"/>
                    </a:cxn>
                  </a:cxnLst>
                  <a:rect l="0" t="0" r="r" b="b"/>
                  <a:pathLst>
                    <a:path w="28" h="66">
                      <a:moveTo>
                        <a:pt x="7" y="66"/>
                      </a:moveTo>
                      <a:lnTo>
                        <a:pt x="0" y="11"/>
                      </a:lnTo>
                      <a:lnTo>
                        <a:pt x="2" y="11"/>
                      </a:lnTo>
                      <a:lnTo>
                        <a:pt x="3" y="7"/>
                      </a:lnTo>
                      <a:lnTo>
                        <a:pt x="9" y="4"/>
                      </a:lnTo>
                      <a:lnTo>
                        <a:pt x="15" y="0"/>
                      </a:lnTo>
                      <a:lnTo>
                        <a:pt x="28" y="45"/>
                      </a:lnTo>
                      <a:lnTo>
                        <a:pt x="7" y="66"/>
                      </a:lnTo>
                      <a:close/>
                    </a:path>
                  </a:pathLst>
                </a:custGeom>
                <a:solidFill>
                  <a:srgbClr val="21BA00"/>
                </a:solidFill>
                <a:ln w="9525">
                  <a:noFill/>
                  <a:round/>
                  <a:headEnd/>
                  <a:tailEnd/>
                </a:ln>
              </p:spPr>
              <p:txBody>
                <a:bodyPr/>
                <a:lstStyle/>
                <a:p>
                  <a:endParaRPr lang="de-DE"/>
                </a:p>
              </p:txBody>
            </p:sp>
            <p:sp>
              <p:nvSpPr>
                <p:cNvPr id="16984" name="Freeform 600"/>
                <p:cNvSpPr>
                  <a:spLocks/>
                </p:cNvSpPr>
                <p:nvPr/>
              </p:nvSpPr>
              <p:spPr bwMode="auto">
                <a:xfrm>
                  <a:off x="-715" y="3274"/>
                  <a:ext cx="12" cy="16"/>
                </a:xfrm>
                <a:custGeom>
                  <a:avLst/>
                  <a:gdLst/>
                  <a:ahLst/>
                  <a:cxnLst>
                    <a:cxn ang="0">
                      <a:pos x="2" y="33"/>
                    </a:cxn>
                    <a:cxn ang="0">
                      <a:pos x="0" y="6"/>
                    </a:cxn>
                    <a:cxn ang="0">
                      <a:pos x="24" y="0"/>
                    </a:cxn>
                    <a:cxn ang="0">
                      <a:pos x="2" y="33"/>
                    </a:cxn>
                  </a:cxnLst>
                  <a:rect l="0" t="0" r="r" b="b"/>
                  <a:pathLst>
                    <a:path w="24" h="33">
                      <a:moveTo>
                        <a:pt x="2" y="33"/>
                      </a:moveTo>
                      <a:lnTo>
                        <a:pt x="0" y="6"/>
                      </a:lnTo>
                      <a:lnTo>
                        <a:pt x="24" y="0"/>
                      </a:lnTo>
                      <a:lnTo>
                        <a:pt x="2" y="33"/>
                      </a:lnTo>
                      <a:close/>
                    </a:path>
                  </a:pathLst>
                </a:custGeom>
                <a:solidFill>
                  <a:srgbClr val="21BA00"/>
                </a:solidFill>
                <a:ln w="9525">
                  <a:noFill/>
                  <a:round/>
                  <a:headEnd/>
                  <a:tailEnd/>
                </a:ln>
              </p:spPr>
              <p:txBody>
                <a:bodyPr/>
                <a:lstStyle/>
                <a:p>
                  <a:endParaRPr lang="de-DE"/>
                </a:p>
              </p:txBody>
            </p:sp>
            <p:sp>
              <p:nvSpPr>
                <p:cNvPr id="16985" name="Freeform 601"/>
                <p:cNvSpPr>
                  <a:spLocks/>
                </p:cNvSpPr>
                <p:nvPr/>
              </p:nvSpPr>
              <p:spPr bwMode="auto">
                <a:xfrm>
                  <a:off x="-750" y="3346"/>
                  <a:ext cx="21" cy="18"/>
                </a:xfrm>
                <a:custGeom>
                  <a:avLst/>
                  <a:gdLst/>
                  <a:ahLst/>
                  <a:cxnLst>
                    <a:cxn ang="0">
                      <a:pos x="0" y="36"/>
                    </a:cxn>
                    <a:cxn ang="0">
                      <a:pos x="13" y="4"/>
                    </a:cxn>
                    <a:cxn ang="0">
                      <a:pos x="44" y="0"/>
                    </a:cxn>
                    <a:cxn ang="0">
                      <a:pos x="44" y="2"/>
                    </a:cxn>
                    <a:cxn ang="0">
                      <a:pos x="44" y="6"/>
                    </a:cxn>
                    <a:cxn ang="0">
                      <a:pos x="44" y="9"/>
                    </a:cxn>
                    <a:cxn ang="0">
                      <a:pos x="40" y="15"/>
                    </a:cxn>
                    <a:cxn ang="0">
                      <a:pos x="36" y="23"/>
                    </a:cxn>
                    <a:cxn ang="0">
                      <a:pos x="27" y="28"/>
                    </a:cxn>
                    <a:cxn ang="0">
                      <a:pos x="15" y="34"/>
                    </a:cxn>
                    <a:cxn ang="0">
                      <a:pos x="0" y="36"/>
                    </a:cxn>
                  </a:cxnLst>
                  <a:rect l="0" t="0" r="r" b="b"/>
                  <a:pathLst>
                    <a:path w="44" h="36">
                      <a:moveTo>
                        <a:pt x="0" y="36"/>
                      </a:moveTo>
                      <a:lnTo>
                        <a:pt x="13" y="4"/>
                      </a:lnTo>
                      <a:lnTo>
                        <a:pt x="44" y="0"/>
                      </a:lnTo>
                      <a:lnTo>
                        <a:pt x="44" y="2"/>
                      </a:lnTo>
                      <a:lnTo>
                        <a:pt x="44" y="6"/>
                      </a:lnTo>
                      <a:lnTo>
                        <a:pt x="44" y="9"/>
                      </a:lnTo>
                      <a:lnTo>
                        <a:pt x="40" y="15"/>
                      </a:lnTo>
                      <a:lnTo>
                        <a:pt x="36" y="23"/>
                      </a:lnTo>
                      <a:lnTo>
                        <a:pt x="27" y="28"/>
                      </a:lnTo>
                      <a:lnTo>
                        <a:pt x="15" y="34"/>
                      </a:lnTo>
                      <a:lnTo>
                        <a:pt x="0" y="36"/>
                      </a:lnTo>
                      <a:close/>
                    </a:path>
                  </a:pathLst>
                </a:custGeom>
                <a:solidFill>
                  <a:srgbClr val="21BA00"/>
                </a:solidFill>
                <a:ln w="9525">
                  <a:noFill/>
                  <a:round/>
                  <a:headEnd/>
                  <a:tailEnd/>
                </a:ln>
              </p:spPr>
              <p:txBody>
                <a:bodyPr/>
                <a:lstStyle/>
                <a:p>
                  <a:endParaRPr lang="de-DE"/>
                </a:p>
              </p:txBody>
            </p:sp>
            <p:sp>
              <p:nvSpPr>
                <p:cNvPr id="16986" name="Freeform 602"/>
                <p:cNvSpPr>
                  <a:spLocks/>
                </p:cNvSpPr>
                <p:nvPr/>
              </p:nvSpPr>
              <p:spPr bwMode="auto">
                <a:xfrm>
                  <a:off x="-736" y="3324"/>
                  <a:ext cx="24" cy="13"/>
                </a:xfrm>
                <a:custGeom>
                  <a:avLst/>
                  <a:gdLst/>
                  <a:ahLst/>
                  <a:cxnLst>
                    <a:cxn ang="0">
                      <a:pos x="0" y="25"/>
                    </a:cxn>
                    <a:cxn ang="0">
                      <a:pos x="17" y="0"/>
                    </a:cxn>
                    <a:cxn ang="0">
                      <a:pos x="47" y="4"/>
                    </a:cxn>
                    <a:cxn ang="0">
                      <a:pos x="47" y="6"/>
                    </a:cxn>
                    <a:cxn ang="0">
                      <a:pos x="45" y="10"/>
                    </a:cxn>
                    <a:cxn ang="0">
                      <a:pos x="42" y="13"/>
                    </a:cxn>
                    <a:cxn ang="0">
                      <a:pos x="38" y="19"/>
                    </a:cxn>
                    <a:cxn ang="0">
                      <a:pos x="30" y="23"/>
                    </a:cxn>
                    <a:cxn ang="0">
                      <a:pos x="23" y="27"/>
                    </a:cxn>
                    <a:cxn ang="0">
                      <a:pos x="11" y="27"/>
                    </a:cxn>
                    <a:cxn ang="0">
                      <a:pos x="0" y="25"/>
                    </a:cxn>
                  </a:cxnLst>
                  <a:rect l="0" t="0" r="r" b="b"/>
                  <a:pathLst>
                    <a:path w="47" h="27">
                      <a:moveTo>
                        <a:pt x="0" y="25"/>
                      </a:moveTo>
                      <a:lnTo>
                        <a:pt x="17" y="0"/>
                      </a:lnTo>
                      <a:lnTo>
                        <a:pt x="47" y="4"/>
                      </a:lnTo>
                      <a:lnTo>
                        <a:pt x="47" y="6"/>
                      </a:lnTo>
                      <a:lnTo>
                        <a:pt x="45" y="10"/>
                      </a:lnTo>
                      <a:lnTo>
                        <a:pt x="42" y="13"/>
                      </a:lnTo>
                      <a:lnTo>
                        <a:pt x="38" y="19"/>
                      </a:lnTo>
                      <a:lnTo>
                        <a:pt x="30" y="23"/>
                      </a:lnTo>
                      <a:lnTo>
                        <a:pt x="23" y="27"/>
                      </a:lnTo>
                      <a:lnTo>
                        <a:pt x="11" y="27"/>
                      </a:lnTo>
                      <a:lnTo>
                        <a:pt x="0" y="25"/>
                      </a:lnTo>
                      <a:close/>
                    </a:path>
                  </a:pathLst>
                </a:custGeom>
                <a:solidFill>
                  <a:srgbClr val="21BA00"/>
                </a:solidFill>
                <a:ln w="9525">
                  <a:noFill/>
                  <a:round/>
                  <a:headEnd/>
                  <a:tailEnd/>
                </a:ln>
              </p:spPr>
              <p:txBody>
                <a:bodyPr/>
                <a:lstStyle/>
                <a:p>
                  <a:endParaRPr lang="de-DE"/>
                </a:p>
              </p:txBody>
            </p:sp>
            <p:sp>
              <p:nvSpPr>
                <p:cNvPr id="16987" name="Freeform 603"/>
                <p:cNvSpPr>
                  <a:spLocks/>
                </p:cNvSpPr>
                <p:nvPr/>
              </p:nvSpPr>
              <p:spPr bwMode="auto">
                <a:xfrm>
                  <a:off x="-721" y="3304"/>
                  <a:ext cx="14" cy="11"/>
                </a:xfrm>
                <a:custGeom>
                  <a:avLst/>
                  <a:gdLst/>
                  <a:ahLst/>
                  <a:cxnLst>
                    <a:cxn ang="0">
                      <a:pos x="0" y="17"/>
                    </a:cxn>
                    <a:cxn ang="0">
                      <a:pos x="15" y="0"/>
                    </a:cxn>
                    <a:cxn ang="0">
                      <a:pos x="29" y="2"/>
                    </a:cxn>
                    <a:cxn ang="0">
                      <a:pos x="19" y="23"/>
                    </a:cxn>
                    <a:cxn ang="0">
                      <a:pos x="0" y="17"/>
                    </a:cxn>
                  </a:cxnLst>
                  <a:rect l="0" t="0" r="r" b="b"/>
                  <a:pathLst>
                    <a:path w="29" h="23">
                      <a:moveTo>
                        <a:pt x="0" y="17"/>
                      </a:moveTo>
                      <a:lnTo>
                        <a:pt x="15" y="0"/>
                      </a:lnTo>
                      <a:lnTo>
                        <a:pt x="29" y="2"/>
                      </a:lnTo>
                      <a:lnTo>
                        <a:pt x="19" y="23"/>
                      </a:lnTo>
                      <a:lnTo>
                        <a:pt x="0" y="17"/>
                      </a:lnTo>
                      <a:close/>
                    </a:path>
                  </a:pathLst>
                </a:custGeom>
                <a:solidFill>
                  <a:srgbClr val="21BA00"/>
                </a:solidFill>
                <a:ln w="9525">
                  <a:noFill/>
                  <a:round/>
                  <a:headEnd/>
                  <a:tailEnd/>
                </a:ln>
              </p:spPr>
              <p:txBody>
                <a:bodyPr/>
                <a:lstStyle/>
                <a:p>
                  <a:endParaRPr lang="de-DE"/>
                </a:p>
              </p:txBody>
            </p:sp>
            <p:sp>
              <p:nvSpPr>
                <p:cNvPr id="16988" name="Freeform 604"/>
                <p:cNvSpPr>
                  <a:spLocks/>
                </p:cNvSpPr>
                <p:nvPr/>
              </p:nvSpPr>
              <p:spPr bwMode="auto">
                <a:xfrm>
                  <a:off x="-707" y="3279"/>
                  <a:ext cx="10" cy="13"/>
                </a:xfrm>
                <a:custGeom>
                  <a:avLst/>
                  <a:gdLst/>
                  <a:ahLst/>
                  <a:cxnLst>
                    <a:cxn ang="0">
                      <a:pos x="0" y="21"/>
                    </a:cxn>
                    <a:cxn ang="0">
                      <a:pos x="19" y="0"/>
                    </a:cxn>
                    <a:cxn ang="0">
                      <a:pos x="11" y="24"/>
                    </a:cxn>
                    <a:cxn ang="0">
                      <a:pos x="0" y="21"/>
                    </a:cxn>
                  </a:cxnLst>
                  <a:rect l="0" t="0" r="r" b="b"/>
                  <a:pathLst>
                    <a:path w="19" h="24">
                      <a:moveTo>
                        <a:pt x="0" y="21"/>
                      </a:moveTo>
                      <a:lnTo>
                        <a:pt x="19" y="0"/>
                      </a:lnTo>
                      <a:lnTo>
                        <a:pt x="11" y="24"/>
                      </a:lnTo>
                      <a:lnTo>
                        <a:pt x="0" y="21"/>
                      </a:lnTo>
                      <a:close/>
                    </a:path>
                  </a:pathLst>
                </a:custGeom>
                <a:solidFill>
                  <a:srgbClr val="21BA00"/>
                </a:solidFill>
                <a:ln w="9525">
                  <a:noFill/>
                  <a:round/>
                  <a:headEnd/>
                  <a:tailEnd/>
                </a:ln>
              </p:spPr>
              <p:txBody>
                <a:bodyPr/>
                <a:lstStyle/>
                <a:p>
                  <a:endParaRPr lang="de-DE"/>
                </a:p>
              </p:txBody>
            </p:sp>
            <p:sp>
              <p:nvSpPr>
                <p:cNvPr id="16989" name="Freeform 605"/>
                <p:cNvSpPr>
                  <a:spLocks/>
                </p:cNvSpPr>
                <p:nvPr/>
              </p:nvSpPr>
              <p:spPr bwMode="auto">
                <a:xfrm>
                  <a:off x="-795" y="3455"/>
                  <a:ext cx="16" cy="25"/>
                </a:xfrm>
                <a:custGeom>
                  <a:avLst/>
                  <a:gdLst/>
                  <a:ahLst/>
                  <a:cxnLst>
                    <a:cxn ang="0">
                      <a:pos x="0" y="49"/>
                    </a:cxn>
                    <a:cxn ang="0">
                      <a:pos x="0" y="47"/>
                    </a:cxn>
                    <a:cxn ang="0">
                      <a:pos x="1" y="46"/>
                    </a:cxn>
                    <a:cxn ang="0">
                      <a:pos x="5" y="42"/>
                    </a:cxn>
                    <a:cxn ang="0">
                      <a:pos x="9" y="36"/>
                    </a:cxn>
                    <a:cxn ang="0">
                      <a:pos x="13" y="28"/>
                    </a:cxn>
                    <a:cxn ang="0">
                      <a:pos x="17" y="21"/>
                    </a:cxn>
                    <a:cxn ang="0">
                      <a:pos x="21" y="13"/>
                    </a:cxn>
                    <a:cxn ang="0">
                      <a:pos x="24" y="6"/>
                    </a:cxn>
                    <a:cxn ang="0">
                      <a:pos x="28" y="0"/>
                    </a:cxn>
                    <a:cxn ang="0">
                      <a:pos x="30" y="9"/>
                    </a:cxn>
                    <a:cxn ang="0">
                      <a:pos x="32" y="23"/>
                    </a:cxn>
                    <a:cxn ang="0">
                      <a:pos x="32" y="30"/>
                    </a:cxn>
                    <a:cxn ang="0">
                      <a:pos x="32" y="30"/>
                    </a:cxn>
                    <a:cxn ang="0">
                      <a:pos x="30" y="32"/>
                    </a:cxn>
                    <a:cxn ang="0">
                      <a:pos x="28" y="32"/>
                    </a:cxn>
                    <a:cxn ang="0">
                      <a:pos x="26" y="36"/>
                    </a:cxn>
                    <a:cxn ang="0">
                      <a:pos x="22" y="38"/>
                    </a:cxn>
                    <a:cxn ang="0">
                      <a:pos x="15" y="42"/>
                    </a:cxn>
                    <a:cxn ang="0">
                      <a:pos x="9" y="46"/>
                    </a:cxn>
                    <a:cxn ang="0">
                      <a:pos x="0" y="49"/>
                    </a:cxn>
                  </a:cxnLst>
                  <a:rect l="0" t="0" r="r" b="b"/>
                  <a:pathLst>
                    <a:path w="32" h="49">
                      <a:moveTo>
                        <a:pt x="0" y="49"/>
                      </a:moveTo>
                      <a:lnTo>
                        <a:pt x="0" y="47"/>
                      </a:lnTo>
                      <a:lnTo>
                        <a:pt x="1" y="46"/>
                      </a:lnTo>
                      <a:lnTo>
                        <a:pt x="5" y="42"/>
                      </a:lnTo>
                      <a:lnTo>
                        <a:pt x="9" y="36"/>
                      </a:lnTo>
                      <a:lnTo>
                        <a:pt x="13" y="28"/>
                      </a:lnTo>
                      <a:lnTo>
                        <a:pt x="17" y="21"/>
                      </a:lnTo>
                      <a:lnTo>
                        <a:pt x="21" y="13"/>
                      </a:lnTo>
                      <a:lnTo>
                        <a:pt x="24" y="6"/>
                      </a:lnTo>
                      <a:lnTo>
                        <a:pt x="28" y="0"/>
                      </a:lnTo>
                      <a:lnTo>
                        <a:pt x="30" y="9"/>
                      </a:lnTo>
                      <a:lnTo>
                        <a:pt x="32" y="23"/>
                      </a:lnTo>
                      <a:lnTo>
                        <a:pt x="32" y="30"/>
                      </a:lnTo>
                      <a:lnTo>
                        <a:pt x="32" y="30"/>
                      </a:lnTo>
                      <a:lnTo>
                        <a:pt x="30" y="32"/>
                      </a:lnTo>
                      <a:lnTo>
                        <a:pt x="28" y="32"/>
                      </a:lnTo>
                      <a:lnTo>
                        <a:pt x="26" y="36"/>
                      </a:lnTo>
                      <a:lnTo>
                        <a:pt x="22" y="38"/>
                      </a:lnTo>
                      <a:lnTo>
                        <a:pt x="15" y="42"/>
                      </a:lnTo>
                      <a:lnTo>
                        <a:pt x="9" y="46"/>
                      </a:lnTo>
                      <a:lnTo>
                        <a:pt x="0" y="49"/>
                      </a:lnTo>
                      <a:close/>
                    </a:path>
                  </a:pathLst>
                </a:custGeom>
                <a:solidFill>
                  <a:srgbClr val="21BA00"/>
                </a:solidFill>
                <a:ln w="9525">
                  <a:noFill/>
                  <a:round/>
                  <a:headEnd/>
                  <a:tailEnd/>
                </a:ln>
              </p:spPr>
              <p:txBody>
                <a:bodyPr/>
                <a:lstStyle/>
                <a:p>
                  <a:endParaRPr lang="de-DE"/>
                </a:p>
              </p:txBody>
            </p:sp>
            <p:sp>
              <p:nvSpPr>
                <p:cNvPr id="16990" name="Freeform 606"/>
                <p:cNvSpPr>
                  <a:spLocks/>
                </p:cNvSpPr>
                <p:nvPr/>
              </p:nvSpPr>
              <p:spPr bwMode="auto">
                <a:xfrm>
                  <a:off x="-806" y="3486"/>
                  <a:ext cx="75" cy="24"/>
                </a:xfrm>
                <a:custGeom>
                  <a:avLst/>
                  <a:gdLst/>
                  <a:ahLst/>
                  <a:cxnLst>
                    <a:cxn ang="0">
                      <a:pos x="0" y="38"/>
                    </a:cxn>
                    <a:cxn ang="0">
                      <a:pos x="38" y="0"/>
                    </a:cxn>
                    <a:cxn ang="0">
                      <a:pos x="148" y="19"/>
                    </a:cxn>
                    <a:cxn ang="0">
                      <a:pos x="146" y="19"/>
                    </a:cxn>
                    <a:cxn ang="0">
                      <a:pos x="143" y="21"/>
                    </a:cxn>
                    <a:cxn ang="0">
                      <a:pos x="135" y="25"/>
                    </a:cxn>
                    <a:cxn ang="0">
                      <a:pos x="127" y="28"/>
                    </a:cxn>
                    <a:cxn ang="0">
                      <a:pos x="116" y="34"/>
                    </a:cxn>
                    <a:cxn ang="0">
                      <a:pos x="101" y="38"/>
                    </a:cxn>
                    <a:cxn ang="0">
                      <a:pos x="85" y="42"/>
                    </a:cxn>
                    <a:cxn ang="0">
                      <a:pos x="66" y="46"/>
                    </a:cxn>
                    <a:cxn ang="0">
                      <a:pos x="64" y="46"/>
                    </a:cxn>
                    <a:cxn ang="0">
                      <a:pos x="59" y="46"/>
                    </a:cxn>
                    <a:cxn ang="0">
                      <a:pos x="51" y="47"/>
                    </a:cxn>
                    <a:cxn ang="0">
                      <a:pos x="43" y="47"/>
                    </a:cxn>
                    <a:cxn ang="0">
                      <a:pos x="32" y="47"/>
                    </a:cxn>
                    <a:cxn ang="0">
                      <a:pos x="21" y="46"/>
                    </a:cxn>
                    <a:cxn ang="0">
                      <a:pos x="9" y="44"/>
                    </a:cxn>
                    <a:cxn ang="0">
                      <a:pos x="0" y="38"/>
                    </a:cxn>
                  </a:cxnLst>
                  <a:rect l="0" t="0" r="r" b="b"/>
                  <a:pathLst>
                    <a:path w="148" h="47">
                      <a:moveTo>
                        <a:pt x="0" y="38"/>
                      </a:moveTo>
                      <a:lnTo>
                        <a:pt x="38" y="0"/>
                      </a:lnTo>
                      <a:lnTo>
                        <a:pt x="148" y="19"/>
                      </a:lnTo>
                      <a:lnTo>
                        <a:pt x="146" y="19"/>
                      </a:lnTo>
                      <a:lnTo>
                        <a:pt x="143" y="21"/>
                      </a:lnTo>
                      <a:lnTo>
                        <a:pt x="135" y="25"/>
                      </a:lnTo>
                      <a:lnTo>
                        <a:pt x="127" y="28"/>
                      </a:lnTo>
                      <a:lnTo>
                        <a:pt x="116" y="34"/>
                      </a:lnTo>
                      <a:lnTo>
                        <a:pt x="101" y="38"/>
                      </a:lnTo>
                      <a:lnTo>
                        <a:pt x="85" y="42"/>
                      </a:lnTo>
                      <a:lnTo>
                        <a:pt x="66" y="46"/>
                      </a:lnTo>
                      <a:lnTo>
                        <a:pt x="64" y="46"/>
                      </a:lnTo>
                      <a:lnTo>
                        <a:pt x="59" y="46"/>
                      </a:lnTo>
                      <a:lnTo>
                        <a:pt x="51" y="47"/>
                      </a:lnTo>
                      <a:lnTo>
                        <a:pt x="43" y="47"/>
                      </a:lnTo>
                      <a:lnTo>
                        <a:pt x="32" y="47"/>
                      </a:lnTo>
                      <a:lnTo>
                        <a:pt x="21" y="46"/>
                      </a:lnTo>
                      <a:lnTo>
                        <a:pt x="9" y="44"/>
                      </a:lnTo>
                      <a:lnTo>
                        <a:pt x="0" y="38"/>
                      </a:lnTo>
                      <a:close/>
                    </a:path>
                  </a:pathLst>
                </a:custGeom>
                <a:solidFill>
                  <a:srgbClr val="21BA00"/>
                </a:solidFill>
                <a:ln w="9525">
                  <a:noFill/>
                  <a:round/>
                  <a:headEnd/>
                  <a:tailEnd/>
                </a:ln>
              </p:spPr>
              <p:txBody>
                <a:bodyPr/>
                <a:lstStyle/>
                <a:p>
                  <a:endParaRPr lang="de-DE"/>
                </a:p>
              </p:txBody>
            </p:sp>
            <p:sp>
              <p:nvSpPr>
                <p:cNvPr id="16991" name="Freeform 607"/>
                <p:cNvSpPr>
                  <a:spLocks/>
                </p:cNvSpPr>
                <p:nvPr/>
              </p:nvSpPr>
              <p:spPr bwMode="auto">
                <a:xfrm>
                  <a:off x="-769" y="3461"/>
                  <a:ext cx="71" cy="27"/>
                </a:xfrm>
                <a:custGeom>
                  <a:avLst/>
                  <a:gdLst/>
                  <a:ahLst/>
                  <a:cxnLst>
                    <a:cxn ang="0">
                      <a:pos x="0" y="31"/>
                    </a:cxn>
                    <a:cxn ang="0">
                      <a:pos x="42" y="0"/>
                    </a:cxn>
                    <a:cxn ang="0">
                      <a:pos x="141" y="19"/>
                    </a:cxn>
                    <a:cxn ang="0">
                      <a:pos x="95" y="54"/>
                    </a:cxn>
                    <a:cxn ang="0">
                      <a:pos x="0" y="31"/>
                    </a:cxn>
                  </a:cxnLst>
                  <a:rect l="0" t="0" r="r" b="b"/>
                  <a:pathLst>
                    <a:path w="141" h="54">
                      <a:moveTo>
                        <a:pt x="0" y="31"/>
                      </a:moveTo>
                      <a:lnTo>
                        <a:pt x="42" y="0"/>
                      </a:lnTo>
                      <a:lnTo>
                        <a:pt x="141" y="19"/>
                      </a:lnTo>
                      <a:lnTo>
                        <a:pt x="95" y="54"/>
                      </a:lnTo>
                      <a:lnTo>
                        <a:pt x="0" y="31"/>
                      </a:lnTo>
                      <a:close/>
                    </a:path>
                  </a:pathLst>
                </a:custGeom>
                <a:solidFill>
                  <a:srgbClr val="21BA00"/>
                </a:solidFill>
                <a:ln w="9525">
                  <a:noFill/>
                  <a:round/>
                  <a:headEnd/>
                  <a:tailEnd/>
                </a:ln>
              </p:spPr>
              <p:txBody>
                <a:bodyPr/>
                <a:lstStyle/>
                <a:p>
                  <a:endParaRPr lang="de-DE"/>
                </a:p>
              </p:txBody>
            </p:sp>
            <p:sp>
              <p:nvSpPr>
                <p:cNvPr id="16992" name="Freeform 608"/>
                <p:cNvSpPr>
                  <a:spLocks/>
                </p:cNvSpPr>
                <p:nvPr/>
              </p:nvSpPr>
              <p:spPr bwMode="auto">
                <a:xfrm>
                  <a:off x="-774" y="3415"/>
                  <a:ext cx="23" cy="47"/>
                </a:xfrm>
                <a:custGeom>
                  <a:avLst/>
                  <a:gdLst/>
                  <a:ahLst/>
                  <a:cxnLst>
                    <a:cxn ang="0">
                      <a:pos x="8" y="93"/>
                    </a:cxn>
                    <a:cxn ang="0">
                      <a:pos x="0" y="44"/>
                    </a:cxn>
                    <a:cxn ang="0">
                      <a:pos x="0" y="42"/>
                    </a:cxn>
                    <a:cxn ang="0">
                      <a:pos x="4" y="40"/>
                    </a:cxn>
                    <a:cxn ang="0">
                      <a:pos x="8" y="34"/>
                    </a:cxn>
                    <a:cxn ang="0">
                      <a:pos x="14" y="27"/>
                    </a:cxn>
                    <a:cxn ang="0">
                      <a:pos x="20" y="21"/>
                    </a:cxn>
                    <a:cxn ang="0">
                      <a:pos x="27" y="13"/>
                    </a:cxn>
                    <a:cxn ang="0">
                      <a:pos x="35" y="6"/>
                    </a:cxn>
                    <a:cxn ang="0">
                      <a:pos x="40" y="0"/>
                    </a:cxn>
                    <a:cxn ang="0">
                      <a:pos x="46" y="70"/>
                    </a:cxn>
                    <a:cxn ang="0">
                      <a:pos x="8" y="93"/>
                    </a:cxn>
                  </a:cxnLst>
                  <a:rect l="0" t="0" r="r" b="b"/>
                  <a:pathLst>
                    <a:path w="46" h="93">
                      <a:moveTo>
                        <a:pt x="8" y="93"/>
                      </a:moveTo>
                      <a:lnTo>
                        <a:pt x="0" y="44"/>
                      </a:lnTo>
                      <a:lnTo>
                        <a:pt x="0" y="42"/>
                      </a:lnTo>
                      <a:lnTo>
                        <a:pt x="4" y="40"/>
                      </a:lnTo>
                      <a:lnTo>
                        <a:pt x="8" y="34"/>
                      </a:lnTo>
                      <a:lnTo>
                        <a:pt x="14" y="27"/>
                      </a:lnTo>
                      <a:lnTo>
                        <a:pt x="20" y="21"/>
                      </a:lnTo>
                      <a:lnTo>
                        <a:pt x="27" y="13"/>
                      </a:lnTo>
                      <a:lnTo>
                        <a:pt x="35" y="6"/>
                      </a:lnTo>
                      <a:lnTo>
                        <a:pt x="40" y="0"/>
                      </a:lnTo>
                      <a:lnTo>
                        <a:pt x="46" y="70"/>
                      </a:lnTo>
                      <a:lnTo>
                        <a:pt x="8" y="93"/>
                      </a:lnTo>
                      <a:close/>
                    </a:path>
                  </a:pathLst>
                </a:custGeom>
                <a:solidFill>
                  <a:srgbClr val="21BA00"/>
                </a:solidFill>
                <a:ln w="9525">
                  <a:noFill/>
                  <a:round/>
                  <a:headEnd/>
                  <a:tailEnd/>
                </a:ln>
              </p:spPr>
              <p:txBody>
                <a:bodyPr/>
                <a:lstStyle/>
                <a:p>
                  <a:endParaRPr lang="de-DE"/>
                </a:p>
              </p:txBody>
            </p:sp>
            <p:sp>
              <p:nvSpPr>
                <p:cNvPr id="16993" name="Freeform 609"/>
                <p:cNvSpPr>
                  <a:spLocks/>
                </p:cNvSpPr>
                <p:nvPr/>
              </p:nvSpPr>
              <p:spPr bwMode="auto">
                <a:xfrm>
                  <a:off x="-742" y="3388"/>
                  <a:ext cx="41" cy="54"/>
                </a:xfrm>
                <a:custGeom>
                  <a:avLst/>
                  <a:gdLst/>
                  <a:ahLst/>
                  <a:cxnLst>
                    <a:cxn ang="0">
                      <a:pos x="0" y="108"/>
                    </a:cxn>
                    <a:cxn ang="0">
                      <a:pos x="2" y="34"/>
                    </a:cxn>
                    <a:cxn ang="0">
                      <a:pos x="2" y="32"/>
                    </a:cxn>
                    <a:cxn ang="0">
                      <a:pos x="4" y="30"/>
                    </a:cxn>
                    <a:cxn ang="0">
                      <a:pos x="6" y="26"/>
                    </a:cxn>
                    <a:cxn ang="0">
                      <a:pos x="12" y="23"/>
                    </a:cxn>
                    <a:cxn ang="0">
                      <a:pos x="17" y="19"/>
                    </a:cxn>
                    <a:cxn ang="0">
                      <a:pos x="27" y="13"/>
                    </a:cxn>
                    <a:cxn ang="0">
                      <a:pos x="36" y="9"/>
                    </a:cxn>
                    <a:cxn ang="0">
                      <a:pos x="50" y="3"/>
                    </a:cxn>
                    <a:cxn ang="0">
                      <a:pos x="82" y="0"/>
                    </a:cxn>
                    <a:cxn ang="0">
                      <a:pos x="59" y="59"/>
                    </a:cxn>
                    <a:cxn ang="0">
                      <a:pos x="0" y="108"/>
                    </a:cxn>
                  </a:cxnLst>
                  <a:rect l="0" t="0" r="r" b="b"/>
                  <a:pathLst>
                    <a:path w="82" h="108">
                      <a:moveTo>
                        <a:pt x="0" y="108"/>
                      </a:moveTo>
                      <a:lnTo>
                        <a:pt x="2" y="34"/>
                      </a:lnTo>
                      <a:lnTo>
                        <a:pt x="2" y="32"/>
                      </a:lnTo>
                      <a:lnTo>
                        <a:pt x="4" y="30"/>
                      </a:lnTo>
                      <a:lnTo>
                        <a:pt x="6" y="26"/>
                      </a:lnTo>
                      <a:lnTo>
                        <a:pt x="12" y="23"/>
                      </a:lnTo>
                      <a:lnTo>
                        <a:pt x="17" y="19"/>
                      </a:lnTo>
                      <a:lnTo>
                        <a:pt x="27" y="13"/>
                      </a:lnTo>
                      <a:lnTo>
                        <a:pt x="36" y="9"/>
                      </a:lnTo>
                      <a:lnTo>
                        <a:pt x="50" y="3"/>
                      </a:lnTo>
                      <a:lnTo>
                        <a:pt x="82" y="0"/>
                      </a:lnTo>
                      <a:lnTo>
                        <a:pt x="59" y="59"/>
                      </a:lnTo>
                      <a:lnTo>
                        <a:pt x="0" y="108"/>
                      </a:lnTo>
                      <a:close/>
                    </a:path>
                  </a:pathLst>
                </a:custGeom>
                <a:solidFill>
                  <a:srgbClr val="21BA00"/>
                </a:solidFill>
                <a:ln w="9525">
                  <a:noFill/>
                  <a:round/>
                  <a:headEnd/>
                  <a:tailEnd/>
                </a:ln>
              </p:spPr>
              <p:txBody>
                <a:bodyPr/>
                <a:lstStyle/>
                <a:p>
                  <a:endParaRPr lang="de-DE"/>
                </a:p>
              </p:txBody>
            </p:sp>
            <p:sp>
              <p:nvSpPr>
                <p:cNvPr id="16994" name="Freeform 610"/>
                <p:cNvSpPr>
                  <a:spLocks/>
                </p:cNvSpPr>
                <p:nvPr/>
              </p:nvSpPr>
              <p:spPr bwMode="auto">
                <a:xfrm>
                  <a:off x="-736" y="3432"/>
                  <a:ext cx="61" cy="30"/>
                </a:xfrm>
                <a:custGeom>
                  <a:avLst/>
                  <a:gdLst/>
                  <a:ahLst/>
                  <a:cxnLst>
                    <a:cxn ang="0">
                      <a:pos x="0" y="38"/>
                    </a:cxn>
                    <a:cxn ang="0">
                      <a:pos x="47" y="0"/>
                    </a:cxn>
                    <a:cxn ang="0">
                      <a:pos x="122" y="8"/>
                    </a:cxn>
                    <a:cxn ang="0">
                      <a:pos x="122" y="10"/>
                    </a:cxn>
                    <a:cxn ang="0">
                      <a:pos x="118" y="16"/>
                    </a:cxn>
                    <a:cxn ang="0">
                      <a:pos x="114" y="21"/>
                    </a:cxn>
                    <a:cxn ang="0">
                      <a:pos x="108" y="29"/>
                    </a:cxn>
                    <a:cxn ang="0">
                      <a:pos x="103" y="38"/>
                    </a:cxn>
                    <a:cxn ang="0">
                      <a:pos x="97" y="48"/>
                    </a:cxn>
                    <a:cxn ang="0">
                      <a:pos x="91" y="56"/>
                    </a:cxn>
                    <a:cxn ang="0">
                      <a:pos x="84" y="61"/>
                    </a:cxn>
                    <a:cxn ang="0">
                      <a:pos x="0" y="38"/>
                    </a:cxn>
                  </a:cxnLst>
                  <a:rect l="0" t="0" r="r" b="b"/>
                  <a:pathLst>
                    <a:path w="122" h="61">
                      <a:moveTo>
                        <a:pt x="0" y="38"/>
                      </a:moveTo>
                      <a:lnTo>
                        <a:pt x="47" y="0"/>
                      </a:lnTo>
                      <a:lnTo>
                        <a:pt x="122" y="8"/>
                      </a:lnTo>
                      <a:lnTo>
                        <a:pt x="122" y="10"/>
                      </a:lnTo>
                      <a:lnTo>
                        <a:pt x="118" y="16"/>
                      </a:lnTo>
                      <a:lnTo>
                        <a:pt x="114" y="21"/>
                      </a:lnTo>
                      <a:lnTo>
                        <a:pt x="108" y="29"/>
                      </a:lnTo>
                      <a:lnTo>
                        <a:pt x="103" y="38"/>
                      </a:lnTo>
                      <a:lnTo>
                        <a:pt x="97" y="48"/>
                      </a:lnTo>
                      <a:lnTo>
                        <a:pt x="91" y="56"/>
                      </a:lnTo>
                      <a:lnTo>
                        <a:pt x="84" y="61"/>
                      </a:lnTo>
                      <a:lnTo>
                        <a:pt x="0" y="38"/>
                      </a:lnTo>
                      <a:close/>
                    </a:path>
                  </a:pathLst>
                </a:custGeom>
                <a:solidFill>
                  <a:srgbClr val="21BA00"/>
                </a:solidFill>
                <a:ln w="9525">
                  <a:noFill/>
                  <a:round/>
                  <a:headEnd/>
                  <a:tailEnd/>
                </a:ln>
              </p:spPr>
              <p:txBody>
                <a:bodyPr/>
                <a:lstStyle/>
                <a:p>
                  <a:endParaRPr lang="de-DE"/>
                </a:p>
              </p:txBody>
            </p:sp>
            <p:sp>
              <p:nvSpPr>
                <p:cNvPr id="16995" name="Freeform 611"/>
                <p:cNvSpPr>
                  <a:spLocks/>
                </p:cNvSpPr>
                <p:nvPr/>
              </p:nvSpPr>
              <p:spPr bwMode="auto">
                <a:xfrm>
                  <a:off x="-697" y="3379"/>
                  <a:ext cx="49" cy="46"/>
                </a:xfrm>
                <a:custGeom>
                  <a:avLst/>
                  <a:gdLst/>
                  <a:ahLst/>
                  <a:cxnLst>
                    <a:cxn ang="0">
                      <a:pos x="0" y="80"/>
                    </a:cxn>
                    <a:cxn ang="0">
                      <a:pos x="99" y="0"/>
                    </a:cxn>
                    <a:cxn ang="0">
                      <a:pos x="97" y="3"/>
                    </a:cxn>
                    <a:cxn ang="0">
                      <a:pos x="93" y="13"/>
                    </a:cxn>
                    <a:cxn ang="0">
                      <a:pos x="88" y="26"/>
                    </a:cxn>
                    <a:cxn ang="0">
                      <a:pos x="80" y="40"/>
                    </a:cxn>
                    <a:cxn ang="0">
                      <a:pos x="72" y="57"/>
                    </a:cxn>
                    <a:cxn ang="0">
                      <a:pos x="67" y="72"/>
                    </a:cxn>
                    <a:cxn ang="0">
                      <a:pos x="59" y="83"/>
                    </a:cxn>
                    <a:cxn ang="0">
                      <a:pos x="55" y="91"/>
                    </a:cxn>
                    <a:cxn ang="0">
                      <a:pos x="0" y="80"/>
                    </a:cxn>
                  </a:cxnLst>
                  <a:rect l="0" t="0" r="r" b="b"/>
                  <a:pathLst>
                    <a:path w="99" h="91">
                      <a:moveTo>
                        <a:pt x="0" y="80"/>
                      </a:moveTo>
                      <a:lnTo>
                        <a:pt x="99" y="0"/>
                      </a:lnTo>
                      <a:lnTo>
                        <a:pt x="97" y="3"/>
                      </a:lnTo>
                      <a:lnTo>
                        <a:pt x="93" y="13"/>
                      </a:lnTo>
                      <a:lnTo>
                        <a:pt x="88" y="26"/>
                      </a:lnTo>
                      <a:lnTo>
                        <a:pt x="80" y="40"/>
                      </a:lnTo>
                      <a:lnTo>
                        <a:pt x="72" y="57"/>
                      </a:lnTo>
                      <a:lnTo>
                        <a:pt x="67" y="72"/>
                      </a:lnTo>
                      <a:lnTo>
                        <a:pt x="59" y="83"/>
                      </a:lnTo>
                      <a:lnTo>
                        <a:pt x="55" y="91"/>
                      </a:lnTo>
                      <a:lnTo>
                        <a:pt x="0" y="80"/>
                      </a:lnTo>
                      <a:close/>
                    </a:path>
                  </a:pathLst>
                </a:custGeom>
                <a:solidFill>
                  <a:srgbClr val="21BA00"/>
                </a:solidFill>
                <a:ln w="9525">
                  <a:noFill/>
                  <a:round/>
                  <a:headEnd/>
                  <a:tailEnd/>
                </a:ln>
              </p:spPr>
              <p:txBody>
                <a:bodyPr/>
                <a:lstStyle/>
                <a:p>
                  <a:endParaRPr lang="de-DE"/>
                </a:p>
              </p:txBody>
            </p:sp>
            <p:sp>
              <p:nvSpPr>
                <p:cNvPr id="16996" name="Freeform 612"/>
                <p:cNvSpPr>
                  <a:spLocks/>
                </p:cNvSpPr>
                <p:nvPr/>
              </p:nvSpPr>
              <p:spPr bwMode="auto">
                <a:xfrm>
                  <a:off x="-694" y="3376"/>
                  <a:ext cx="39" cy="31"/>
                </a:xfrm>
                <a:custGeom>
                  <a:avLst/>
                  <a:gdLst/>
                  <a:ahLst/>
                  <a:cxnLst>
                    <a:cxn ang="0">
                      <a:pos x="0" y="61"/>
                    </a:cxn>
                    <a:cxn ang="0">
                      <a:pos x="13" y="7"/>
                    </a:cxn>
                    <a:cxn ang="0">
                      <a:pos x="78" y="0"/>
                    </a:cxn>
                    <a:cxn ang="0">
                      <a:pos x="0" y="61"/>
                    </a:cxn>
                  </a:cxnLst>
                  <a:rect l="0" t="0" r="r" b="b"/>
                  <a:pathLst>
                    <a:path w="78" h="61">
                      <a:moveTo>
                        <a:pt x="0" y="61"/>
                      </a:moveTo>
                      <a:lnTo>
                        <a:pt x="13" y="7"/>
                      </a:lnTo>
                      <a:lnTo>
                        <a:pt x="78" y="0"/>
                      </a:lnTo>
                      <a:lnTo>
                        <a:pt x="0" y="61"/>
                      </a:lnTo>
                      <a:close/>
                    </a:path>
                  </a:pathLst>
                </a:custGeom>
                <a:solidFill>
                  <a:srgbClr val="21BA00"/>
                </a:solidFill>
                <a:ln w="9525">
                  <a:noFill/>
                  <a:round/>
                  <a:headEnd/>
                  <a:tailEnd/>
                </a:ln>
              </p:spPr>
              <p:txBody>
                <a:bodyPr/>
                <a:lstStyle/>
                <a:p>
                  <a:endParaRPr lang="de-DE"/>
                </a:p>
              </p:txBody>
            </p:sp>
            <p:sp>
              <p:nvSpPr>
                <p:cNvPr id="16997" name="Freeform 613"/>
                <p:cNvSpPr>
                  <a:spLocks/>
                </p:cNvSpPr>
                <p:nvPr/>
              </p:nvSpPr>
              <p:spPr bwMode="auto">
                <a:xfrm>
                  <a:off x="-718" y="3446"/>
                  <a:ext cx="172" cy="207"/>
                </a:xfrm>
                <a:custGeom>
                  <a:avLst/>
                  <a:gdLst/>
                  <a:ahLst/>
                  <a:cxnLst>
                    <a:cxn ang="0">
                      <a:pos x="0" y="236"/>
                    </a:cxn>
                    <a:cxn ang="0">
                      <a:pos x="6" y="183"/>
                    </a:cxn>
                    <a:cxn ang="0">
                      <a:pos x="17" y="150"/>
                    </a:cxn>
                    <a:cxn ang="0">
                      <a:pos x="27" y="135"/>
                    </a:cxn>
                    <a:cxn ang="0">
                      <a:pos x="42" y="110"/>
                    </a:cxn>
                    <a:cxn ang="0">
                      <a:pos x="63" y="86"/>
                    </a:cxn>
                    <a:cxn ang="0">
                      <a:pos x="78" y="72"/>
                    </a:cxn>
                    <a:cxn ang="0">
                      <a:pos x="101" y="53"/>
                    </a:cxn>
                    <a:cxn ang="0">
                      <a:pos x="137" y="28"/>
                    </a:cxn>
                    <a:cxn ang="0">
                      <a:pos x="175" y="7"/>
                    </a:cxn>
                    <a:cxn ang="0">
                      <a:pos x="196" y="4"/>
                    </a:cxn>
                    <a:cxn ang="0">
                      <a:pos x="215" y="2"/>
                    </a:cxn>
                    <a:cxn ang="0">
                      <a:pos x="246" y="2"/>
                    </a:cxn>
                    <a:cxn ang="0">
                      <a:pos x="272" y="0"/>
                    </a:cxn>
                    <a:cxn ang="0">
                      <a:pos x="284" y="6"/>
                    </a:cxn>
                    <a:cxn ang="0">
                      <a:pos x="278" y="36"/>
                    </a:cxn>
                    <a:cxn ang="0">
                      <a:pos x="267" y="66"/>
                    </a:cxn>
                    <a:cxn ang="0">
                      <a:pos x="253" y="89"/>
                    </a:cxn>
                    <a:cxn ang="0">
                      <a:pos x="232" y="126"/>
                    </a:cxn>
                    <a:cxn ang="0">
                      <a:pos x="202" y="160"/>
                    </a:cxn>
                    <a:cxn ang="0">
                      <a:pos x="183" y="177"/>
                    </a:cxn>
                    <a:cxn ang="0">
                      <a:pos x="164" y="188"/>
                    </a:cxn>
                    <a:cxn ang="0">
                      <a:pos x="135" y="206"/>
                    </a:cxn>
                    <a:cxn ang="0">
                      <a:pos x="109" y="221"/>
                    </a:cxn>
                    <a:cxn ang="0">
                      <a:pos x="192" y="257"/>
                    </a:cxn>
                    <a:cxn ang="0">
                      <a:pos x="202" y="261"/>
                    </a:cxn>
                    <a:cxn ang="0">
                      <a:pos x="227" y="268"/>
                    </a:cxn>
                    <a:cxn ang="0">
                      <a:pos x="255" y="280"/>
                    </a:cxn>
                    <a:cxn ang="0">
                      <a:pos x="280" y="295"/>
                    </a:cxn>
                    <a:cxn ang="0">
                      <a:pos x="286" y="303"/>
                    </a:cxn>
                    <a:cxn ang="0">
                      <a:pos x="305" y="324"/>
                    </a:cxn>
                    <a:cxn ang="0">
                      <a:pos x="326" y="356"/>
                    </a:cxn>
                    <a:cxn ang="0">
                      <a:pos x="345" y="396"/>
                    </a:cxn>
                    <a:cxn ang="0">
                      <a:pos x="335" y="400"/>
                    </a:cxn>
                    <a:cxn ang="0">
                      <a:pos x="311" y="407"/>
                    </a:cxn>
                    <a:cxn ang="0">
                      <a:pos x="274" y="415"/>
                    </a:cxn>
                    <a:cxn ang="0">
                      <a:pos x="236" y="415"/>
                    </a:cxn>
                    <a:cxn ang="0">
                      <a:pos x="223" y="413"/>
                    </a:cxn>
                    <a:cxn ang="0">
                      <a:pos x="190" y="404"/>
                    </a:cxn>
                    <a:cxn ang="0">
                      <a:pos x="150" y="388"/>
                    </a:cxn>
                    <a:cxn ang="0">
                      <a:pos x="116" y="364"/>
                    </a:cxn>
                    <a:cxn ang="0">
                      <a:pos x="109" y="358"/>
                    </a:cxn>
                    <a:cxn ang="0">
                      <a:pos x="89" y="341"/>
                    </a:cxn>
                    <a:cxn ang="0">
                      <a:pos x="67" y="316"/>
                    </a:cxn>
                    <a:cxn ang="0">
                      <a:pos x="48" y="287"/>
                    </a:cxn>
                    <a:cxn ang="0">
                      <a:pos x="36" y="276"/>
                    </a:cxn>
                    <a:cxn ang="0">
                      <a:pos x="27" y="249"/>
                    </a:cxn>
                  </a:cxnLst>
                  <a:rect l="0" t="0" r="r" b="b"/>
                  <a:pathLst>
                    <a:path w="345" h="415">
                      <a:moveTo>
                        <a:pt x="0" y="245"/>
                      </a:moveTo>
                      <a:lnTo>
                        <a:pt x="0" y="236"/>
                      </a:lnTo>
                      <a:lnTo>
                        <a:pt x="0" y="213"/>
                      </a:lnTo>
                      <a:lnTo>
                        <a:pt x="6" y="183"/>
                      </a:lnTo>
                      <a:lnTo>
                        <a:pt x="15" y="154"/>
                      </a:lnTo>
                      <a:lnTo>
                        <a:pt x="17" y="150"/>
                      </a:lnTo>
                      <a:lnTo>
                        <a:pt x="21" y="145"/>
                      </a:lnTo>
                      <a:lnTo>
                        <a:pt x="27" y="135"/>
                      </a:lnTo>
                      <a:lnTo>
                        <a:pt x="34" y="124"/>
                      </a:lnTo>
                      <a:lnTo>
                        <a:pt x="42" y="110"/>
                      </a:lnTo>
                      <a:lnTo>
                        <a:pt x="53" y="97"/>
                      </a:lnTo>
                      <a:lnTo>
                        <a:pt x="63" y="86"/>
                      </a:lnTo>
                      <a:lnTo>
                        <a:pt x="74" y="74"/>
                      </a:lnTo>
                      <a:lnTo>
                        <a:pt x="78" y="72"/>
                      </a:lnTo>
                      <a:lnTo>
                        <a:pt x="86" y="65"/>
                      </a:lnTo>
                      <a:lnTo>
                        <a:pt x="101" y="53"/>
                      </a:lnTo>
                      <a:lnTo>
                        <a:pt x="118" y="42"/>
                      </a:lnTo>
                      <a:lnTo>
                        <a:pt x="137" y="28"/>
                      </a:lnTo>
                      <a:lnTo>
                        <a:pt x="156" y="17"/>
                      </a:lnTo>
                      <a:lnTo>
                        <a:pt x="175" y="7"/>
                      </a:lnTo>
                      <a:lnTo>
                        <a:pt x="192" y="4"/>
                      </a:lnTo>
                      <a:lnTo>
                        <a:pt x="196" y="4"/>
                      </a:lnTo>
                      <a:lnTo>
                        <a:pt x="204" y="4"/>
                      </a:lnTo>
                      <a:lnTo>
                        <a:pt x="215" y="2"/>
                      </a:lnTo>
                      <a:lnTo>
                        <a:pt x="231" y="2"/>
                      </a:lnTo>
                      <a:lnTo>
                        <a:pt x="246" y="2"/>
                      </a:lnTo>
                      <a:lnTo>
                        <a:pt x="261" y="0"/>
                      </a:lnTo>
                      <a:lnTo>
                        <a:pt x="272" y="0"/>
                      </a:lnTo>
                      <a:lnTo>
                        <a:pt x="282" y="0"/>
                      </a:lnTo>
                      <a:lnTo>
                        <a:pt x="284" y="6"/>
                      </a:lnTo>
                      <a:lnTo>
                        <a:pt x="284" y="17"/>
                      </a:lnTo>
                      <a:lnTo>
                        <a:pt x="278" y="36"/>
                      </a:lnTo>
                      <a:lnTo>
                        <a:pt x="269" y="63"/>
                      </a:lnTo>
                      <a:lnTo>
                        <a:pt x="267" y="66"/>
                      </a:lnTo>
                      <a:lnTo>
                        <a:pt x="261" y="76"/>
                      </a:lnTo>
                      <a:lnTo>
                        <a:pt x="253" y="89"/>
                      </a:lnTo>
                      <a:lnTo>
                        <a:pt x="244" y="106"/>
                      </a:lnTo>
                      <a:lnTo>
                        <a:pt x="232" y="126"/>
                      </a:lnTo>
                      <a:lnTo>
                        <a:pt x="217" y="145"/>
                      </a:lnTo>
                      <a:lnTo>
                        <a:pt x="202" y="160"/>
                      </a:lnTo>
                      <a:lnTo>
                        <a:pt x="185" y="175"/>
                      </a:lnTo>
                      <a:lnTo>
                        <a:pt x="183" y="177"/>
                      </a:lnTo>
                      <a:lnTo>
                        <a:pt x="173" y="181"/>
                      </a:lnTo>
                      <a:lnTo>
                        <a:pt x="164" y="188"/>
                      </a:lnTo>
                      <a:lnTo>
                        <a:pt x="150" y="196"/>
                      </a:lnTo>
                      <a:lnTo>
                        <a:pt x="135" y="206"/>
                      </a:lnTo>
                      <a:lnTo>
                        <a:pt x="122" y="213"/>
                      </a:lnTo>
                      <a:lnTo>
                        <a:pt x="109" y="221"/>
                      </a:lnTo>
                      <a:lnTo>
                        <a:pt x="99" y="225"/>
                      </a:lnTo>
                      <a:lnTo>
                        <a:pt x="192" y="257"/>
                      </a:lnTo>
                      <a:lnTo>
                        <a:pt x="194" y="259"/>
                      </a:lnTo>
                      <a:lnTo>
                        <a:pt x="202" y="261"/>
                      </a:lnTo>
                      <a:lnTo>
                        <a:pt x="213" y="265"/>
                      </a:lnTo>
                      <a:lnTo>
                        <a:pt x="227" y="268"/>
                      </a:lnTo>
                      <a:lnTo>
                        <a:pt x="242" y="274"/>
                      </a:lnTo>
                      <a:lnTo>
                        <a:pt x="255" y="280"/>
                      </a:lnTo>
                      <a:lnTo>
                        <a:pt x="269" y="287"/>
                      </a:lnTo>
                      <a:lnTo>
                        <a:pt x="280" y="295"/>
                      </a:lnTo>
                      <a:lnTo>
                        <a:pt x="282" y="297"/>
                      </a:lnTo>
                      <a:lnTo>
                        <a:pt x="286" y="303"/>
                      </a:lnTo>
                      <a:lnTo>
                        <a:pt x="293" y="310"/>
                      </a:lnTo>
                      <a:lnTo>
                        <a:pt x="305" y="324"/>
                      </a:lnTo>
                      <a:lnTo>
                        <a:pt x="314" y="337"/>
                      </a:lnTo>
                      <a:lnTo>
                        <a:pt x="326" y="356"/>
                      </a:lnTo>
                      <a:lnTo>
                        <a:pt x="335" y="375"/>
                      </a:lnTo>
                      <a:lnTo>
                        <a:pt x="345" y="396"/>
                      </a:lnTo>
                      <a:lnTo>
                        <a:pt x="343" y="396"/>
                      </a:lnTo>
                      <a:lnTo>
                        <a:pt x="335" y="400"/>
                      </a:lnTo>
                      <a:lnTo>
                        <a:pt x="324" y="404"/>
                      </a:lnTo>
                      <a:lnTo>
                        <a:pt x="311" y="407"/>
                      </a:lnTo>
                      <a:lnTo>
                        <a:pt x="293" y="411"/>
                      </a:lnTo>
                      <a:lnTo>
                        <a:pt x="274" y="415"/>
                      </a:lnTo>
                      <a:lnTo>
                        <a:pt x="255" y="415"/>
                      </a:lnTo>
                      <a:lnTo>
                        <a:pt x="236" y="415"/>
                      </a:lnTo>
                      <a:lnTo>
                        <a:pt x="232" y="415"/>
                      </a:lnTo>
                      <a:lnTo>
                        <a:pt x="223" y="413"/>
                      </a:lnTo>
                      <a:lnTo>
                        <a:pt x="208" y="409"/>
                      </a:lnTo>
                      <a:lnTo>
                        <a:pt x="190" y="404"/>
                      </a:lnTo>
                      <a:lnTo>
                        <a:pt x="170" y="396"/>
                      </a:lnTo>
                      <a:lnTo>
                        <a:pt x="150" y="388"/>
                      </a:lnTo>
                      <a:lnTo>
                        <a:pt x="131" y="377"/>
                      </a:lnTo>
                      <a:lnTo>
                        <a:pt x="116" y="364"/>
                      </a:lnTo>
                      <a:lnTo>
                        <a:pt x="112" y="362"/>
                      </a:lnTo>
                      <a:lnTo>
                        <a:pt x="109" y="358"/>
                      </a:lnTo>
                      <a:lnTo>
                        <a:pt x="99" y="350"/>
                      </a:lnTo>
                      <a:lnTo>
                        <a:pt x="89" y="341"/>
                      </a:lnTo>
                      <a:lnTo>
                        <a:pt x="78" y="329"/>
                      </a:lnTo>
                      <a:lnTo>
                        <a:pt x="67" y="316"/>
                      </a:lnTo>
                      <a:lnTo>
                        <a:pt x="55" y="303"/>
                      </a:lnTo>
                      <a:lnTo>
                        <a:pt x="48" y="287"/>
                      </a:lnTo>
                      <a:lnTo>
                        <a:pt x="44" y="284"/>
                      </a:lnTo>
                      <a:lnTo>
                        <a:pt x="36" y="276"/>
                      </a:lnTo>
                      <a:lnTo>
                        <a:pt x="30" y="263"/>
                      </a:lnTo>
                      <a:lnTo>
                        <a:pt x="27" y="249"/>
                      </a:lnTo>
                      <a:lnTo>
                        <a:pt x="0" y="245"/>
                      </a:lnTo>
                      <a:close/>
                    </a:path>
                  </a:pathLst>
                </a:custGeom>
                <a:solidFill>
                  <a:srgbClr val="000000"/>
                </a:solidFill>
                <a:ln w="9525">
                  <a:noFill/>
                  <a:round/>
                  <a:headEnd/>
                  <a:tailEnd/>
                </a:ln>
              </p:spPr>
              <p:txBody>
                <a:bodyPr/>
                <a:lstStyle/>
                <a:p>
                  <a:endParaRPr lang="de-DE"/>
                </a:p>
              </p:txBody>
            </p:sp>
            <p:sp>
              <p:nvSpPr>
                <p:cNvPr id="16998" name="Freeform 614"/>
                <p:cNvSpPr>
                  <a:spLocks/>
                </p:cNvSpPr>
                <p:nvPr/>
              </p:nvSpPr>
              <p:spPr bwMode="auto">
                <a:xfrm>
                  <a:off x="-641" y="3514"/>
                  <a:ext cx="149" cy="65"/>
                </a:xfrm>
                <a:custGeom>
                  <a:avLst/>
                  <a:gdLst/>
                  <a:ahLst/>
                  <a:cxnLst>
                    <a:cxn ang="0">
                      <a:pos x="19" y="74"/>
                    </a:cxn>
                    <a:cxn ang="0">
                      <a:pos x="25" y="69"/>
                    </a:cxn>
                    <a:cxn ang="0">
                      <a:pos x="38" y="55"/>
                    </a:cxn>
                    <a:cxn ang="0">
                      <a:pos x="59" y="36"/>
                    </a:cxn>
                    <a:cxn ang="0">
                      <a:pos x="92" y="21"/>
                    </a:cxn>
                    <a:cxn ang="0">
                      <a:pos x="99" y="15"/>
                    </a:cxn>
                    <a:cxn ang="0">
                      <a:pos x="124" y="10"/>
                    </a:cxn>
                    <a:cxn ang="0">
                      <a:pos x="155" y="2"/>
                    </a:cxn>
                    <a:cxn ang="0">
                      <a:pos x="185" y="0"/>
                    </a:cxn>
                    <a:cxn ang="0">
                      <a:pos x="193" y="0"/>
                    </a:cxn>
                    <a:cxn ang="0">
                      <a:pos x="218" y="6"/>
                    </a:cxn>
                    <a:cxn ang="0">
                      <a:pos x="244" y="15"/>
                    </a:cxn>
                    <a:cxn ang="0">
                      <a:pos x="269" y="36"/>
                    </a:cxn>
                    <a:cxn ang="0">
                      <a:pos x="298" y="76"/>
                    </a:cxn>
                    <a:cxn ang="0">
                      <a:pos x="290" y="84"/>
                    </a:cxn>
                    <a:cxn ang="0">
                      <a:pos x="277" y="95"/>
                    </a:cxn>
                    <a:cxn ang="0">
                      <a:pos x="256" y="109"/>
                    </a:cxn>
                    <a:cxn ang="0">
                      <a:pos x="238" y="114"/>
                    </a:cxn>
                    <a:cxn ang="0">
                      <a:pos x="221" y="120"/>
                    </a:cxn>
                    <a:cxn ang="0">
                      <a:pos x="195" y="126"/>
                    </a:cxn>
                    <a:cxn ang="0">
                      <a:pos x="166" y="131"/>
                    </a:cxn>
                    <a:cxn ang="0">
                      <a:pos x="151" y="131"/>
                    </a:cxn>
                    <a:cxn ang="0">
                      <a:pos x="134" y="130"/>
                    </a:cxn>
                    <a:cxn ang="0">
                      <a:pos x="107" y="124"/>
                    </a:cxn>
                    <a:cxn ang="0">
                      <a:pos x="75" y="114"/>
                    </a:cxn>
                    <a:cxn ang="0">
                      <a:pos x="59" y="105"/>
                    </a:cxn>
                    <a:cxn ang="0">
                      <a:pos x="56" y="103"/>
                    </a:cxn>
                    <a:cxn ang="0">
                      <a:pos x="48" y="97"/>
                    </a:cxn>
                    <a:cxn ang="0">
                      <a:pos x="38" y="90"/>
                    </a:cxn>
                    <a:cxn ang="0">
                      <a:pos x="33" y="84"/>
                    </a:cxn>
                    <a:cxn ang="0">
                      <a:pos x="19" y="86"/>
                    </a:cxn>
                    <a:cxn ang="0">
                      <a:pos x="0" y="86"/>
                    </a:cxn>
                  </a:cxnLst>
                  <a:rect l="0" t="0" r="r" b="b"/>
                  <a:pathLst>
                    <a:path w="298" h="131">
                      <a:moveTo>
                        <a:pt x="0" y="86"/>
                      </a:moveTo>
                      <a:lnTo>
                        <a:pt x="19" y="74"/>
                      </a:lnTo>
                      <a:lnTo>
                        <a:pt x="19" y="72"/>
                      </a:lnTo>
                      <a:lnTo>
                        <a:pt x="25" y="69"/>
                      </a:lnTo>
                      <a:lnTo>
                        <a:pt x="31" y="63"/>
                      </a:lnTo>
                      <a:lnTo>
                        <a:pt x="38" y="55"/>
                      </a:lnTo>
                      <a:lnTo>
                        <a:pt x="48" y="46"/>
                      </a:lnTo>
                      <a:lnTo>
                        <a:pt x="59" y="36"/>
                      </a:lnTo>
                      <a:lnTo>
                        <a:pt x="75" y="29"/>
                      </a:lnTo>
                      <a:lnTo>
                        <a:pt x="92" y="21"/>
                      </a:lnTo>
                      <a:lnTo>
                        <a:pt x="94" y="19"/>
                      </a:lnTo>
                      <a:lnTo>
                        <a:pt x="99" y="15"/>
                      </a:lnTo>
                      <a:lnTo>
                        <a:pt x="111" y="13"/>
                      </a:lnTo>
                      <a:lnTo>
                        <a:pt x="124" y="10"/>
                      </a:lnTo>
                      <a:lnTo>
                        <a:pt x="137" y="4"/>
                      </a:lnTo>
                      <a:lnTo>
                        <a:pt x="155" y="2"/>
                      </a:lnTo>
                      <a:lnTo>
                        <a:pt x="170" y="0"/>
                      </a:lnTo>
                      <a:lnTo>
                        <a:pt x="185" y="0"/>
                      </a:lnTo>
                      <a:lnTo>
                        <a:pt x="187" y="0"/>
                      </a:lnTo>
                      <a:lnTo>
                        <a:pt x="193" y="0"/>
                      </a:lnTo>
                      <a:lnTo>
                        <a:pt x="204" y="2"/>
                      </a:lnTo>
                      <a:lnTo>
                        <a:pt x="218" y="6"/>
                      </a:lnTo>
                      <a:lnTo>
                        <a:pt x="231" y="10"/>
                      </a:lnTo>
                      <a:lnTo>
                        <a:pt x="244" y="15"/>
                      </a:lnTo>
                      <a:lnTo>
                        <a:pt x="258" y="25"/>
                      </a:lnTo>
                      <a:lnTo>
                        <a:pt x="269" y="36"/>
                      </a:lnTo>
                      <a:lnTo>
                        <a:pt x="298" y="76"/>
                      </a:lnTo>
                      <a:lnTo>
                        <a:pt x="298" y="76"/>
                      </a:lnTo>
                      <a:lnTo>
                        <a:pt x="294" y="80"/>
                      </a:lnTo>
                      <a:lnTo>
                        <a:pt x="290" y="84"/>
                      </a:lnTo>
                      <a:lnTo>
                        <a:pt x="284" y="90"/>
                      </a:lnTo>
                      <a:lnTo>
                        <a:pt x="277" y="95"/>
                      </a:lnTo>
                      <a:lnTo>
                        <a:pt x="265" y="103"/>
                      </a:lnTo>
                      <a:lnTo>
                        <a:pt x="256" y="109"/>
                      </a:lnTo>
                      <a:lnTo>
                        <a:pt x="242" y="114"/>
                      </a:lnTo>
                      <a:lnTo>
                        <a:pt x="238" y="114"/>
                      </a:lnTo>
                      <a:lnTo>
                        <a:pt x="233" y="116"/>
                      </a:lnTo>
                      <a:lnTo>
                        <a:pt x="221" y="120"/>
                      </a:lnTo>
                      <a:lnTo>
                        <a:pt x="210" y="122"/>
                      </a:lnTo>
                      <a:lnTo>
                        <a:pt x="195" y="126"/>
                      </a:lnTo>
                      <a:lnTo>
                        <a:pt x="179" y="130"/>
                      </a:lnTo>
                      <a:lnTo>
                        <a:pt x="166" y="131"/>
                      </a:lnTo>
                      <a:lnTo>
                        <a:pt x="153" y="131"/>
                      </a:lnTo>
                      <a:lnTo>
                        <a:pt x="151" y="131"/>
                      </a:lnTo>
                      <a:lnTo>
                        <a:pt x="145" y="131"/>
                      </a:lnTo>
                      <a:lnTo>
                        <a:pt x="134" y="130"/>
                      </a:lnTo>
                      <a:lnTo>
                        <a:pt x="122" y="128"/>
                      </a:lnTo>
                      <a:lnTo>
                        <a:pt x="107" y="124"/>
                      </a:lnTo>
                      <a:lnTo>
                        <a:pt x="92" y="120"/>
                      </a:lnTo>
                      <a:lnTo>
                        <a:pt x="75" y="114"/>
                      </a:lnTo>
                      <a:lnTo>
                        <a:pt x="59" y="107"/>
                      </a:lnTo>
                      <a:lnTo>
                        <a:pt x="59" y="105"/>
                      </a:lnTo>
                      <a:lnTo>
                        <a:pt x="57" y="105"/>
                      </a:lnTo>
                      <a:lnTo>
                        <a:pt x="56" y="103"/>
                      </a:lnTo>
                      <a:lnTo>
                        <a:pt x="52" y="101"/>
                      </a:lnTo>
                      <a:lnTo>
                        <a:pt x="48" y="97"/>
                      </a:lnTo>
                      <a:lnTo>
                        <a:pt x="44" y="93"/>
                      </a:lnTo>
                      <a:lnTo>
                        <a:pt x="38" y="90"/>
                      </a:lnTo>
                      <a:lnTo>
                        <a:pt x="33" y="86"/>
                      </a:lnTo>
                      <a:lnTo>
                        <a:pt x="33" y="84"/>
                      </a:lnTo>
                      <a:lnTo>
                        <a:pt x="27" y="84"/>
                      </a:lnTo>
                      <a:lnTo>
                        <a:pt x="19" y="86"/>
                      </a:lnTo>
                      <a:lnTo>
                        <a:pt x="10" y="93"/>
                      </a:lnTo>
                      <a:lnTo>
                        <a:pt x="0" y="86"/>
                      </a:lnTo>
                      <a:close/>
                    </a:path>
                  </a:pathLst>
                </a:custGeom>
                <a:solidFill>
                  <a:srgbClr val="000000"/>
                </a:solidFill>
                <a:ln w="9525">
                  <a:noFill/>
                  <a:round/>
                  <a:headEnd/>
                  <a:tailEnd/>
                </a:ln>
              </p:spPr>
              <p:txBody>
                <a:bodyPr/>
                <a:lstStyle/>
                <a:p>
                  <a:endParaRPr lang="de-DE"/>
                </a:p>
              </p:txBody>
            </p:sp>
            <p:sp>
              <p:nvSpPr>
                <p:cNvPr id="16999" name="Freeform 615"/>
                <p:cNvSpPr>
                  <a:spLocks/>
                </p:cNvSpPr>
                <p:nvPr/>
              </p:nvSpPr>
              <p:spPr bwMode="auto">
                <a:xfrm>
                  <a:off x="-709" y="3501"/>
                  <a:ext cx="23" cy="53"/>
                </a:xfrm>
                <a:custGeom>
                  <a:avLst/>
                  <a:gdLst/>
                  <a:ahLst/>
                  <a:cxnLst>
                    <a:cxn ang="0">
                      <a:pos x="0" y="107"/>
                    </a:cxn>
                    <a:cxn ang="0">
                      <a:pos x="46" y="54"/>
                    </a:cxn>
                    <a:cxn ang="0">
                      <a:pos x="46" y="0"/>
                    </a:cxn>
                    <a:cxn ang="0">
                      <a:pos x="46" y="2"/>
                    </a:cxn>
                    <a:cxn ang="0">
                      <a:pos x="42" y="6"/>
                    </a:cxn>
                    <a:cxn ang="0">
                      <a:pos x="38" y="12"/>
                    </a:cxn>
                    <a:cxn ang="0">
                      <a:pos x="32" y="19"/>
                    </a:cxn>
                    <a:cxn ang="0">
                      <a:pos x="27" y="27"/>
                    </a:cxn>
                    <a:cxn ang="0">
                      <a:pos x="21" y="36"/>
                    </a:cxn>
                    <a:cxn ang="0">
                      <a:pos x="15" y="46"/>
                    </a:cxn>
                    <a:cxn ang="0">
                      <a:pos x="11" y="56"/>
                    </a:cxn>
                    <a:cxn ang="0">
                      <a:pos x="0" y="107"/>
                    </a:cxn>
                  </a:cxnLst>
                  <a:rect l="0" t="0" r="r" b="b"/>
                  <a:pathLst>
                    <a:path w="46" h="107">
                      <a:moveTo>
                        <a:pt x="0" y="107"/>
                      </a:moveTo>
                      <a:lnTo>
                        <a:pt x="46" y="54"/>
                      </a:lnTo>
                      <a:lnTo>
                        <a:pt x="46" y="0"/>
                      </a:lnTo>
                      <a:lnTo>
                        <a:pt x="46" y="2"/>
                      </a:lnTo>
                      <a:lnTo>
                        <a:pt x="42" y="6"/>
                      </a:lnTo>
                      <a:lnTo>
                        <a:pt x="38" y="12"/>
                      </a:lnTo>
                      <a:lnTo>
                        <a:pt x="32" y="19"/>
                      </a:lnTo>
                      <a:lnTo>
                        <a:pt x="27" y="27"/>
                      </a:lnTo>
                      <a:lnTo>
                        <a:pt x="21" y="36"/>
                      </a:lnTo>
                      <a:lnTo>
                        <a:pt x="15" y="46"/>
                      </a:lnTo>
                      <a:lnTo>
                        <a:pt x="11" y="56"/>
                      </a:lnTo>
                      <a:lnTo>
                        <a:pt x="0" y="107"/>
                      </a:lnTo>
                      <a:close/>
                    </a:path>
                  </a:pathLst>
                </a:custGeom>
                <a:solidFill>
                  <a:srgbClr val="59FF00"/>
                </a:solidFill>
                <a:ln w="9525">
                  <a:noFill/>
                  <a:round/>
                  <a:headEnd/>
                  <a:tailEnd/>
                </a:ln>
              </p:spPr>
              <p:txBody>
                <a:bodyPr/>
                <a:lstStyle/>
                <a:p>
                  <a:endParaRPr lang="de-DE"/>
                </a:p>
              </p:txBody>
            </p:sp>
            <p:sp>
              <p:nvSpPr>
                <p:cNvPr id="17000" name="Freeform 616"/>
                <p:cNvSpPr>
                  <a:spLocks/>
                </p:cNvSpPr>
                <p:nvPr/>
              </p:nvSpPr>
              <p:spPr bwMode="auto">
                <a:xfrm>
                  <a:off x="-678" y="3470"/>
                  <a:ext cx="33" cy="47"/>
                </a:xfrm>
                <a:custGeom>
                  <a:avLst/>
                  <a:gdLst/>
                  <a:ahLst/>
                  <a:cxnLst>
                    <a:cxn ang="0">
                      <a:pos x="4" y="96"/>
                    </a:cxn>
                    <a:cxn ang="0">
                      <a:pos x="0" y="44"/>
                    </a:cxn>
                    <a:cxn ang="0">
                      <a:pos x="2" y="44"/>
                    </a:cxn>
                    <a:cxn ang="0">
                      <a:pos x="4" y="40"/>
                    </a:cxn>
                    <a:cxn ang="0">
                      <a:pos x="6" y="37"/>
                    </a:cxn>
                    <a:cxn ang="0">
                      <a:pos x="9" y="31"/>
                    </a:cxn>
                    <a:cxn ang="0">
                      <a:pos x="15" y="25"/>
                    </a:cxn>
                    <a:cxn ang="0">
                      <a:pos x="21" y="21"/>
                    </a:cxn>
                    <a:cxn ang="0">
                      <a:pos x="27" y="16"/>
                    </a:cxn>
                    <a:cxn ang="0">
                      <a:pos x="32" y="12"/>
                    </a:cxn>
                    <a:cxn ang="0">
                      <a:pos x="67" y="0"/>
                    </a:cxn>
                    <a:cxn ang="0">
                      <a:pos x="63" y="27"/>
                    </a:cxn>
                    <a:cxn ang="0">
                      <a:pos x="4" y="96"/>
                    </a:cxn>
                  </a:cxnLst>
                  <a:rect l="0" t="0" r="r" b="b"/>
                  <a:pathLst>
                    <a:path w="67" h="96">
                      <a:moveTo>
                        <a:pt x="4" y="96"/>
                      </a:moveTo>
                      <a:lnTo>
                        <a:pt x="0" y="44"/>
                      </a:lnTo>
                      <a:lnTo>
                        <a:pt x="2" y="44"/>
                      </a:lnTo>
                      <a:lnTo>
                        <a:pt x="4" y="40"/>
                      </a:lnTo>
                      <a:lnTo>
                        <a:pt x="6" y="37"/>
                      </a:lnTo>
                      <a:lnTo>
                        <a:pt x="9" y="31"/>
                      </a:lnTo>
                      <a:lnTo>
                        <a:pt x="15" y="25"/>
                      </a:lnTo>
                      <a:lnTo>
                        <a:pt x="21" y="21"/>
                      </a:lnTo>
                      <a:lnTo>
                        <a:pt x="27" y="16"/>
                      </a:lnTo>
                      <a:lnTo>
                        <a:pt x="32" y="12"/>
                      </a:lnTo>
                      <a:lnTo>
                        <a:pt x="67" y="0"/>
                      </a:lnTo>
                      <a:lnTo>
                        <a:pt x="63" y="27"/>
                      </a:lnTo>
                      <a:lnTo>
                        <a:pt x="4" y="96"/>
                      </a:lnTo>
                      <a:close/>
                    </a:path>
                  </a:pathLst>
                </a:custGeom>
                <a:solidFill>
                  <a:srgbClr val="59FF00"/>
                </a:solidFill>
                <a:ln w="9525">
                  <a:noFill/>
                  <a:round/>
                  <a:headEnd/>
                  <a:tailEnd/>
                </a:ln>
              </p:spPr>
              <p:txBody>
                <a:bodyPr/>
                <a:lstStyle/>
                <a:p>
                  <a:endParaRPr lang="de-DE"/>
                </a:p>
              </p:txBody>
            </p:sp>
          </p:grpSp>
          <p:grpSp>
            <p:nvGrpSpPr>
              <p:cNvPr id="17001" name="Group 617"/>
              <p:cNvGrpSpPr>
                <a:grpSpLocks/>
              </p:cNvGrpSpPr>
              <p:nvPr/>
            </p:nvGrpSpPr>
            <p:grpSpPr bwMode="auto">
              <a:xfrm>
                <a:off x="-698" y="3260"/>
                <a:ext cx="1731" cy="768"/>
                <a:chOff x="-698" y="3260"/>
                <a:chExt cx="1731" cy="768"/>
              </a:xfrm>
            </p:grpSpPr>
            <p:sp>
              <p:nvSpPr>
                <p:cNvPr id="17002" name="Freeform 618"/>
                <p:cNvSpPr>
                  <a:spLocks/>
                </p:cNvSpPr>
                <p:nvPr/>
              </p:nvSpPr>
              <p:spPr bwMode="auto">
                <a:xfrm>
                  <a:off x="-636" y="3454"/>
                  <a:ext cx="41" cy="27"/>
                </a:xfrm>
                <a:custGeom>
                  <a:avLst/>
                  <a:gdLst/>
                  <a:ahLst/>
                  <a:cxnLst>
                    <a:cxn ang="0">
                      <a:pos x="0" y="55"/>
                    </a:cxn>
                    <a:cxn ang="0">
                      <a:pos x="6" y="21"/>
                    </a:cxn>
                    <a:cxn ang="0">
                      <a:pos x="7" y="19"/>
                    </a:cxn>
                    <a:cxn ang="0">
                      <a:pos x="9" y="17"/>
                    </a:cxn>
                    <a:cxn ang="0">
                      <a:pos x="17" y="13"/>
                    </a:cxn>
                    <a:cxn ang="0">
                      <a:pos x="26" y="10"/>
                    </a:cxn>
                    <a:cxn ang="0">
                      <a:pos x="36" y="6"/>
                    </a:cxn>
                    <a:cxn ang="0">
                      <a:pos x="49" y="4"/>
                    </a:cxn>
                    <a:cxn ang="0">
                      <a:pos x="65" y="0"/>
                    </a:cxn>
                    <a:cxn ang="0">
                      <a:pos x="82" y="0"/>
                    </a:cxn>
                    <a:cxn ang="0">
                      <a:pos x="0" y="55"/>
                    </a:cxn>
                  </a:cxnLst>
                  <a:rect l="0" t="0" r="r" b="b"/>
                  <a:pathLst>
                    <a:path w="82" h="55">
                      <a:moveTo>
                        <a:pt x="0" y="55"/>
                      </a:moveTo>
                      <a:lnTo>
                        <a:pt x="6" y="21"/>
                      </a:lnTo>
                      <a:lnTo>
                        <a:pt x="7" y="19"/>
                      </a:lnTo>
                      <a:lnTo>
                        <a:pt x="9" y="17"/>
                      </a:lnTo>
                      <a:lnTo>
                        <a:pt x="17" y="13"/>
                      </a:lnTo>
                      <a:lnTo>
                        <a:pt x="26" y="10"/>
                      </a:lnTo>
                      <a:lnTo>
                        <a:pt x="36" y="6"/>
                      </a:lnTo>
                      <a:lnTo>
                        <a:pt x="49" y="4"/>
                      </a:lnTo>
                      <a:lnTo>
                        <a:pt x="65" y="0"/>
                      </a:lnTo>
                      <a:lnTo>
                        <a:pt x="82" y="0"/>
                      </a:lnTo>
                      <a:lnTo>
                        <a:pt x="0" y="55"/>
                      </a:lnTo>
                      <a:close/>
                    </a:path>
                  </a:pathLst>
                </a:custGeom>
                <a:solidFill>
                  <a:srgbClr val="59FF00"/>
                </a:solidFill>
                <a:ln w="9525">
                  <a:noFill/>
                  <a:round/>
                  <a:headEnd/>
                  <a:tailEnd/>
                </a:ln>
              </p:spPr>
              <p:txBody>
                <a:bodyPr/>
                <a:lstStyle/>
                <a:p>
                  <a:endParaRPr lang="de-DE"/>
                </a:p>
              </p:txBody>
            </p:sp>
            <p:sp>
              <p:nvSpPr>
                <p:cNvPr id="17003" name="Freeform 619"/>
                <p:cNvSpPr>
                  <a:spLocks/>
                </p:cNvSpPr>
                <p:nvPr/>
              </p:nvSpPr>
              <p:spPr bwMode="auto">
                <a:xfrm>
                  <a:off x="-618" y="3455"/>
                  <a:ext cx="32" cy="27"/>
                </a:xfrm>
                <a:custGeom>
                  <a:avLst/>
                  <a:gdLst/>
                  <a:ahLst/>
                  <a:cxnLst>
                    <a:cxn ang="0">
                      <a:pos x="0" y="53"/>
                    </a:cxn>
                    <a:cxn ang="0">
                      <a:pos x="65" y="0"/>
                    </a:cxn>
                    <a:cxn ang="0">
                      <a:pos x="65" y="8"/>
                    </a:cxn>
                    <a:cxn ang="0">
                      <a:pos x="59" y="21"/>
                    </a:cxn>
                    <a:cxn ang="0">
                      <a:pos x="53" y="40"/>
                    </a:cxn>
                    <a:cxn ang="0">
                      <a:pos x="46" y="51"/>
                    </a:cxn>
                    <a:cxn ang="0">
                      <a:pos x="0" y="53"/>
                    </a:cxn>
                  </a:cxnLst>
                  <a:rect l="0" t="0" r="r" b="b"/>
                  <a:pathLst>
                    <a:path w="65" h="53">
                      <a:moveTo>
                        <a:pt x="0" y="53"/>
                      </a:moveTo>
                      <a:lnTo>
                        <a:pt x="65" y="0"/>
                      </a:lnTo>
                      <a:lnTo>
                        <a:pt x="65" y="8"/>
                      </a:lnTo>
                      <a:lnTo>
                        <a:pt x="59" y="21"/>
                      </a:lnTo>
                      <a:lnTo>
                        <a:pt x="53" y="40"/>
                      </a:lnTo>
                      <a:lnTo>
                        <a:pt x="46" y="51"/>
                      </a:lnTo>
                      <a:lnTo>
                        <a:pt x="0" y="53"/>
                      </a:lnTo>
                      <a:close/>
                    </a:path>
                  </a:pathLst>
                </a:custGeom>
                <a:solidFill>
                  <a:srgbClr val="59FF00"/>
                </a:solidFill>
                <a:ln w="9525">
                  <a:noFill/>
                  <a:round/>
                  <a:headEnd/>
                  <a:tailEnd/>
                </a:ln>
              </p:spPr>
              <p:txBody>
                <a:bodyPr/>
                <a:lstStyle/>
                <a:p>
                  <a:endParaRPr lang="de-DE"/>
                </a:p>
              </p:txBody>
            </p:sp>
            <p:sp>
              <p:nvSpPr>
                <p:cNvPr id="17004" name="Freeform 620"/>
                <p:cNvSpPr>
                  <a:spLocks/>
                </p:cNvSpPr>
                <p:nvPr/>
              </p:nvSpPr>
              <p:spPr bwMode="auto">
                <a:xfrm>
                  <a:off x="-651" y="3489"/>
                  <a:ext cx="50" cy="20"/>
                </a:xfrm>
                <a:custGeom>
                  <a:avLst/>
                  <a:gdLst/>
                  <a:ahLst/>
                  <a:cxnLst>
                    <a:cxn ang="0">
                      <a:pos x="48" y="0"/>
                    </a:cxn>
                    <a:cxn ang="0">
                      <a:pos x="101" y="0"/>
                    </a:cxn>
                    <a:cxn ang="0">
                      <a:pos x="99" y="1"/>
                    </a:cxn>
                    <a:cxn ang="0">
                      <a:pos x="99" y="5"/>
                    </a:cxn>
                    <a:cxn ang="0">
                      <a:pos x="98" y="9"/>
                    </a:cxn>
                    <a:cxn ang="0">
                      <a:pos x="94" y="15"/>
                    </a:cxn>
                    <a:cxn ang="0">
                      <a:pos x="90" y="20"/>
                    </a:cxn>
                    <a:cxn ang="0">
                      <a:pos x="84" y="28"/>
                    </a:cxn>
                    <a:cxn ang="0">
                      <a:pos x="78" y="34"/>
                    </a:cxn>
                    <a:cxn ang="0">
                      <a:pos x="73" y="40"/>
                    </a:cxn>
                    <a:cxn ang="0">
                      <a:pos x="0" y="40"/>
                    </a:cxn>
                    <a:cxn ang="0">
                      <a:pos x="48" y="0"/>
                    </a:cxn>
                  </a:cxnLst>
                  <a:rect l="0" t="0" r="r" b="b"/>
                  <a:pathLst>
                    <a:path w="101" h="40">
                      <a:moveTo>
                        <a:pt x="48" y="0"/>
                      </a:moveTo>
                      <a:lnTo>
                        <a:pt x="101" y="0"/>
                      </a:lnTo>
                      <a:lnTo>
                        <a:pt x="99" y="1"/>
                      </a:lnTo>
                      <a:lnTo>
                        <a:pt x="99" y="5"/>
                      </a:lnTo>
                      <a:lnTo>
                        <a:pt x="98" y="9"/>
                      </a:lnTo>
                      <a:lnTo>
                        <a:pt x="94" y="15"/>
                      </a:lnTo>
                      <a:lnTo>
                        <a:pt x="90" y="20"/>
                      </a:lnTo>
                      <a:lnTo>
                        <a:pt x="84" y="28"/>
                      </a:lnTo>
                      <a:lnTo>
                        <a:pt x="78" y="34"/>
                      </a:lnTo>
                      <a:lnTo>
                        <a:pt x="73" y="40"/>
                      </a:lnTo>
                      <a:lnTo>
                        <a:pt x="0" y="40"/>
                      </a:lnTo>
                      <a:lnTo>
                        <a:pt x="48" y="0"/>
                      </a:lnTo>
                      <a:close/>
                    </a:path>
                  </a:pathLst>
                </a:custGeom>
                <a:solidFill>
                  <a:srgbClr val="59FF00"/>
                </a:solidFill>
                <a:ln w="9525">
                  <a:noFill/>
                  <a:round/>
                  <a:headEnd/>
                  <a:tailEnd/>
                </a:ln>
              </p:spPr>
              <p:txBody>
                <a:bodyPr/>
                <a:lstStyle/>
                <a:p>
                  <a:endParaRPr lang="de-DE"/>
                </a:p>
              </p:txBody>
            </p:sp>
            <p:sp>
              <p:nvSpPr>
                <p:cNvPr id="17005" name="Freeform 621"/>
                <p:cNvSpPr>
                  <a:spLocks/>
                </p:cNvSpPr>
                <p:nvPr/>
              </p:nvSpPr>
              <p:spPr bwMode="auto">
                <a:xfrm>
                  <a:off x="-674" y="3517"/>
                  <a:ext cx="51" cy="17"/>
                </a:xfrm>
                <a:custGeom>
                  <a:avLst/>
                  <a:gdLst/>
                  <a:ahLst/>
                  <a:cxnLst>
                    <a:cxn ang="0">
                      <a:pos x="30" y="0"/>
                    </a:cxn>
                    <a:cxn ang="0">
                      <a:pos x="102" y="0"/>
                    </a:cxn>
                    <a:cxn ang="0">
                      <a:pos x="101" y="0"/>
                    </a:cxn>
                    <a:cxn ang="0">
                      <a:pos x="99" y="2"/>
                    </a:cxn>
                    <a:cxn ang="0">
                      <a:pos x="95" y="7"/>
                    </a:cxn>
                    <a:cxn ang="0">
                      <a:pos x="91" y="11"/>
                    </a:cxn>
                    <a:cxn ang="0">
                      <a:pos x="83" y="17"/>
                    </a:cxn>
                    <a:cxn ang="0">
                      <a:pos x="76" y="23"/>
                    </a:cxn>
                    <a:cxn ang="0">
                      <a:pos x="66" y="28"/>
                    </a:cxn>
                    <a:cxn ang="0">
                      <a:pos x="55" y="34"/>
                    </a:cxn>
                    <a:cxn ang="0">
                      <a:pos x="0" y="28"/>
                    </a:cxn>
                    <a:cxn ang="0">
                      <a:pos x="30" y="0"/>
                    </a:cxn>
                  </a:cxnLst>
                  <a:rect l="0" t="0" r="r" b="b"/>
                  <a:pathLst>
                    <a:path w="102" h="34">
                      <a:moveTo>
                        <a:pt x="30" y="0"/>
                      </a:moveTo>
                      <a:lnTo>
                        <a:pt x="102" y="0"/>
                      </a:lnTo>
                      <a:lnTo>
                        <a:pt x="101" y="0"/>
                      </a:lnTo>
                      <a:lnTo>
                        <a:pt x="99" y="2"/>
                      </a:lnTo>
                      <a:lnTo>
                        <a:pt x="95" y="7"/>
                      </a:lnTo>
                      <a:lnTo>
                        <a:pt x="91" y="11"/>
                      </a:lnTo>
                      <a:lnTo>
                        <a:pt x="83" y="17"/>
                      </a:lnTo>
                      <a:lnTo>
                        <a:pt x="76" y="23"/>
                      </a:lnTo>
                      <a:lnTo>
                        <a:pt x="66" y="28"/>
                      </a:lnTo>
                      <a:lnTo>
                        <a:pt x="55" y="34"/>
                      </a:lnTo>
                      <a:lnTo>
                        <a:pt x="0" y="28"/>
                      </a:lnTo>
                      <a:lnTo>
                        <a:pt x="30" y="0"/>
                      </a:lnTo>
                      <a:close/>
                    </a:path>
                  </a:pathLst>
                </a:custGeom>
                <a:solidFill>
                  <a:srgbClr val="59FF00"/>
                </a:solidFill>
                <a:ln w="9525">
                  <a:noFill/>
                  <a:round/>
                  <a:headEnd/>
                  <a:tailEnd/>
                </a:ln>
              </p:spPr>
              <p:txBody>
                <a:bodyPr/>
                <a:lstStyle/>
                <a:p>
                  <a:endParaRPr lang="de-DE"/>
                </a:p>
              </p:txBody>
            </p:sp>
            <p:sp>
              <p:nvSpPr>
                <p:cNvPr id="17006" name="Freeform 622"/>
                <p:cNvSpPr>
                  <a:spLocks/>
                </p:cNvSpPr>
                <p:nvPr/>
              </p:nvSpPr>
              <p:spPr bwMode="auto">
                <a:xfrm>
                  <a:off x="-698" y="3540"/>
                  <a:ext cx="36" cy="22"/>
                </a:xfrm>
                <a:custGeom>
                  <a:avLst/>
                  <a:gdLst/>
                  <a:ahLst/>
                  <a:cxnLst>
                    <a:cxn ang="0">
                      <a:pos x="25" y="0"/>
                    </a:cxn>
                    <a:cxn ang="0">
                      <a:pos x="72" y="8"/>
                    </a:cxn>
                    <a:cxn ang="0">
                      <a:pos x="72" y="10"/>
                    </a:cxn>
                    <a:cxn ang="0">
                      <a:pos x="69" y="12"/>
                    </a:cxn>
                    <a:cxn ang="0">
                      <a:pos x="63" y="18"/>
                    </a:cxn>
                    <a:cxn ang="0">
                      <a:pos x="55" y="23"/>
                    </a:cxn>
                    <a:cxn ang="0">
                      <a:pos x="44" y="29"/>
                    </a:cxn>
                    <a:cxn ang="0">
                      <a:pos x="32" y="37"/>
                    </a:cxn>
                    <a:cxn ang="0">
                      <a:pos x="17" y="40"/>
                    </a:cxn>
                    <a:cxn ang="0">
                      <a:pos x="0" y="44"/>
                    </a:cxn>
                    <a:cxn ang="0">
                      <a:pos x="25" y="0"/>
                    </a:cxn>
                  </a:cxnLst>
                  <a:rect l="0" t="0" r="r" b="b"/>
                  <a:pathLst>
                    <a:path w="72" h="44">
                      <a:moveTo>
                        <a:pt x="25" y="0"/>
                      </a:moveTo>
                      <a:lnTo>
                        <a:pt x="72" y="8"/>
                      </a:lnTo>
                      <a:lnTo>
                        <a:pt x="72" y="10"/>
                      </a:lnTo>
                      <a:lnTo>
                        <a:pt x="69" y="12"/>
                      </a:lnTo>
                      <a:lnTo>
                        <a:pt x="63" y="18"/>
                      </a:lnTo>
                      <a:lnTo>
                        <a:pt x="55" y="23"/>
                      </a:lnTo>
                      <a:lnTo>
                        <a:pt x="44" y="29"/>
                      </a:lnTo>
                      <a:lnTo>
                        <a:pt x="32" y="37"/>
                      </a:lnTo>
                      <a:lnTo>
                        <a:pt x="17" y="40"/>
                      </a:lnTo>
                      <a:lnTo>
                        <a:pt x="0" y="44"/>
                      </a:lnTo>
                      <a:lnTo>
                        <a:pt x="25" y="0"/>
                      </a:lnTo>
                      <a:close/>
                    </a:path>
                  </a:pathLst>
                </a:custGeom>
                <a:solidFill>
                  <a:srgbClr val="59FF00"/>
                </a:solidFill>
                <a:ln w="9525">
                  <a:noFill/>
                  <a:round/>
                  <a:headEnd/>
                  <a:tailEnd/>
                </a:ln>
              </p:spPr>
              <p:txBody>
                <a:bodyPr/>
                <a:lstStyle/>
                <a:p>
                  <a:endParaRPr lang="de-DE"/>
                </a:p>
              </p:txBody>
            </p:sp>
            <p:sp>
              <p:nvSpPr>
                <p:cNvPr id="17007" name="Freeform 623"/>
                <p:cNvSpPr>
                  <a:spLocks/>
                </p:cNvSpPr>
                <p:nvPr/>
              </p:nvSpPr>
              <p:spPr bwMode="auto">
                <a:xfrm>
                  <a:off x="-686" y="3572"/>
                  <a:ext cx="71" cy="19"/>
                </a:xfrm>
                <a:custGeom>
                  <a:avLst/>
                  <a:gdLst/>
                  <a:ahLst/>
                  <a:cxnLst>
                    <a:cxn ang="0">
                      <a:pos x="0" y="0"/>
                    </a:cxn>
                    <a:cxn ang="0">
                      <a:pos x="4" y="0"/>
                    </a:cxn>
                    <a:cxn ang="0">
                      <a:pos x="13" y="0"/>
                    </a:cxn>
                    <a:cxn ang="0">
                      <a:pos x="28" y="0"/>
                    </a:cxn>
                    <a:cxn ang="0">
                      <a:pos x="45" y="2"/>
                    </a:cxn>
                    <a:cxn ang="0">
                      <a:pos x="66" y="4"/>
                    </a:cxn>
                    <a:cxn ang="0">
                      <a:pos x="87" y="8"/>
                    </a:cxn>
                    <a:cxn ang="0">
                      <a:pos x="108" y="14"/>
                    </a:cxn>
                    <a:cxn ang="0">
                      <a:pos x="127" y="23"/>
                    </a:cxn>
                    <a:cxn ang="0">
                      <a:pos x="141" y="29"/>
                    </a:cxn>
                    <a:cxn ang="0">
                      <a:pos x="82" y="38"/>
                    </a:cxn>
                    <a:cxn ang="0">
                      <a:pos x="0" y="0"/>
                    </a:cxn>
                  </a:cxnLst>
                  <a:rect l="0" t="0" r="r" b="b"/>
                  <a:pathLst>
                    <a:path w="141" h="38">
                      <a:moveTo>
                        <a:pt x="0" y="0"/>
                      </a:moveTo>
                      <a:lnTo>
                        <a:pt x="4" y="0"/>
                      </a:lnTo>
                      <a:lnTo>
                        <a:pt x="13" y="0"/>
                      </a:lnTo>
                      <a:lnTo>
                        <a:pt x="28" y="0"/>
                      </a:lnTo>
                      <a:lnTo>
                        <a:pt x="45" y="2"/>
                      </a:lnTo>
                      <a:lnTo>
                        <a:pt x="66" y="4"/>
                      </a:lnTo>
                      <a:lnTo>
                        <a:pt x="87" y="8"/>
                      </a:lnTo>
                      <a:lnTo>
                        <a:pt x="108" y="14"/>
                      </a:lnTo>
                      <a:lnTo>
                        <a:pt x="127" y="23"/>
                      </a:lnTo>
                      <a:lnTo>
                        <a:pt x="141" y="29"/>
                      </a:lnTo>
                      <a:lnTo>
                        <a:pt x="82" y="38"/>
                      </a:lnTo>
                      <a:lnTo>
                        <a:pt x="0" y="0"/>
                      </a:lnTo>
                      <a:close/>
                    </a:path>
                  </a:pathLst>
                </a:custGeom>
                <a:solidFill>
                  <a:srgbClr val="21BA00"/>
                </a:solidFill>
                <a:ln w="9525">
                  <a:noFill/>
                  <a:round/>
                  <a:headEnd/>
                  <a:tailEnd/>
                </a:ln>
              </p:spPr>
              <p:txBody>
                <a:bodyPr/>
                <a:lstStyle/>
                <a:p>
                  <a:endParaRPr lang="de-DE"/>
                </a:p>
              </p:txBody>
            </p:sp>
            <p:sp>
              <p:nvSpPr>
                <p:cNvPr id="17008" name="Freeform 624"/>
                <p:cNvSpPr>
                  <a:spLocks/>
                </p:cNvSpPr>
                <p:nvPr/>
              </p:nvSpPr>
              <p:spPr bwMode="auto">
                <a:xfrm>
                  <a:off x="-687" y="3579"/>
                  <a:ext cx="24" cy="35"/>
                </a:xfrm>
                <a:custGeom>
                  <a:avLst/>
                  <a:gdLst/>
                  <a:ahLst/>
                  <a:cxnLst>
                    <a:cxn ang="0">
                      <a:pos x="0" y="0"/>
                    </a:cxn>
                    <a:cxn ang="0">
                      <a:pos x="47" y="33"/>
                    </a:cxn>
                    <a:cxn ang="0">
                      <a:pos x="47" y="71"/>
                    </a:cxn>
                    <a:cxn ang="0">
                      <a:pos x="46" y="69"/>
                    </a:cxn>
                    <a:cxn ang="0">
                      <a:pos x="42" y="65"/>
                    </a:cxn>
                    <a:cxn ang="0">
                      <a:pos x="36" y="59"/>
                    </a:cxn>
                    <a:cxn ang="0">
                      <a:pos x="28" y="52"/>
                    </a:cxn>
                    <a:cxn ang="0">
                      <a:pos x="21" y="42"/>
                    </a:cxn>
                    <a:cxn ang="0">
                      <a:pos x="13" y="31"/>
                    </a:cxn>
                    <a:cxn ang="0">
                      <a:pos x="6" y="18"/>
                    </a:cxn>
                    <a:cxn ang="0">
                      <a:pos x="0" y="0"/>
                    </a:cxn>
                  </a:cxnLst>
                  <a:rect l="0" t="0" r="r" b="b"/>
                  <a:pathLst>
                    <a:path w="47" h="71">
                      <a:moveTo>
                        <a:pt x="0" y="0"/>
                      </a:moveTo>
                      <a:lnTo>
                        <a:pt x="47" y="33"/>
                      </a:lnTo>
                      <a:lnTo>
                        <a:pt x="47" y="71"/>
                      </a:lnTo>
                      <a:lnTo>
                        <a:pt x="46" y="69"/>
                      </a:lnTo>
                      <a:lnTo>
                        <a:pt x="42" y="65"/>
                      </a:lnTo>
                      <a:lnTo>
                        <a:pt x="36" y="59"/>
                      </a:lnTo>
                      <a:lnTo>
                        <a:pt x="28" y="52"/>
                      </a:lnTo>
                      <a:lnTo>
                        <a:pt x="21" y="42"/>
                      </a:lnTo>
                      <a:lnTo>
                        <a:pt x="13" y="31"/>
                      </a:lnTo>
                      <a:lnTo>
                        <a:pt x="6" y="18"/>
                      </a:lnTo>
                      <a:lnTo>
                        <a:pt x="0" y="0"/>
                      </a:lnTo>
                      <a:close/>
                    </a:path>
                  </a:pathLst>
                </a:custGeom>
                <a:solidFill>
                  <a:srgbClr val="21BA00"/>
                </a:solidFill>
                <a:ln w="9525">
                  <a:noFill/>
                  <a:round/>
                  <a:headEnd/>
                  <a:tailEnd/>
                </a:ln>
              </p:spPr>
              <p:txBody>
                <a:bodyPr/>
                <a:lstStyle/>
                <a:p>
                  <a:endParaRPr lang="de-DE"/>
                </a:p>
              </p:txBody>
            </p:sp>
            <p:sp>
              <p:nvSpPr>
                <p:cNvPr id="17009" name="Freeform 625"/>
                <p:cNvSpPr>
                  <a:spLocks/>
                </p:cNvSpPr>
                <p:nvPr/>
              </p:nvSpPr>
              <p:spPr bwMode="auto">
                <a:xfrm>
                  <a:off x="-651"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17010" name="Freeform 626"/>
                <p:cNvSpPr>
                  <a:spLocks/>
                </p:cNvSpPr>
                <p:nvPr/>
              </p:nvSpPr>
              <p:spPr bwMode="auto">
                <a:xfrm>
                  <a:off x="-625" y="3611"/>
                  <a:ext cx="31" cy="31"/>
                </a:xfrm>
                <a:custGeom>
                  <a:avLst/>
                  <a:gdLst/>
                  <a:ahLst/>
                  <a:cxnLst>
                    <a:cxn ang="0">
                      <a:pos x="0" y="0"/>
                    </a:cxn>
                    <a:cxn ang="0">
                      <a:pos x="3" y="52"/>
                    </a:cxn>
                    <a:cxn ang="0">
                      <a:pos x="3" y="52"/>
                    </a:cxn>
                    <a:cxn ang="0">
                      <a:pos x="7" y="54"/>
                    </a:cxn>
                    <a:cxn ang="0">
                      <a:pos x="13" y="56"/>
                    </a:cxn>
                    <a:cxn ang="0">
                      <a:pos x="19" y="57"/>
                    </a:cxn>
                    <a:cxn ang="0">
                      <a:pos x="28" y="61"/>
                    </a:cxn>
                    <a:cxn ang="0">
                      <a:pos x="38" y="61"/>
                    </a:cxn>
                    <a:cxn ang="0">
                      <a:pos x="49" y="63"/>
                    </a:cxn>
                    <a:cxn ang="0">
                      <a:pos x="61" y="63"/>
                    </a:cxn>
                    <a:cxn ang="0">
                      <a:pos x="32" y="10"/>
                    </a:cxn>
                    <a:cxn ang="0">
                      <a:pos x="0" y="0"/>
                    </a:cxn>
                  </a:cxnLst>
                  <a:rect l="0" t="0" r="r" b="b"/>
                  <a:pathLst>
                    <a:path w="61" h="63">
                      <a:moveTo>
                        <a:pt x="0" y="0"/>
                      </a:moveTo>
                      <a:lnTo>
                        <a:pt x="3" y="52"/>
                      </a:lnTo>
                      <a:lnTo>
                        <a:pt x="3" y="52"/>
                      </a:lnTo>
                      <a:lnTo>
                        <a:pt x="7" y="54"/>
                      </a:lnTo>
                      <a:lnTo>
                        <a:pt x="13" y="56"/>
                      </a:lnTo>
                      <a:lnTo>
                        <a:pt x="19" y="57"/>
                      </a:lnTo>
                      <a:lnTo>
                        <a:pt x="28" y="61"/>
                      </a:lnTo>
                      <a:lnTo>
                        <a:pt x="38" y="61"/>
                      </a:lnTo>
                      <a:lnTo>
                        <a:pt x="49" y="63"/>
                      </a:lnTo>
                      <a:lnTo>
                        <a:pt x="61" y="63"/>
                      </a:lnTo>
                      <a:lnTo>
                        <a:pt x="32" y="10"/>
                      </a:lnTo>
                      <a:lnTo>
                        <a:pt x="0" y="0"/>
                      </a:lnTo>
                      <a:close/>
                    </a:path>
                  </a:pathLst>
                </a:custGeom>
                <a:solidFill>
                  <a:srgbClr val="21BA00"/>
                </a:solidFill>
                <a:ln w="9525">
                  <a:noFill/>
                  <a:round/>
                  <a:headEnd/>
                  <a:tailEnd/>
                </a:ln>
              </p:spPr>
              <p:txBody>
                <a:bodyPr/>
                <a:lstStyle/>
                <a:p>
                  <a:endParaRPr lang="de-DE"/>
                </a:p>
              </p:txBody>
            </p:sp>
            <p:sp>
              <p:nvSpPr>
                <p:cNvPr id="17011" name="Freeform 627"/>
                <p:cNvSpPr>
                  <a:spLocks/>
                </p:cNvSpPr>
                <p:nvPr/>
              </p:nvSpPr>
              <p:spPr bwMode="auto">
                <a:xfrm>
                  <a:off x="-593" y="3624"/>
                  <a:ext cx="31" cy="18"/>
                </a:xfrm>
                <a:custGeom>
                  <a:avLst/>
                  <a:gdLst/>
                  <a:ahLst/>
                  <a:cxnLst>
                    <a:cxn ang="0">
                      <a:pos x="0" y="0"/>
                    </a:cxn>
                    <a:cxn ang="0">
                      <a:pos x="19" y="36"/>
                    </a:cxn>
                    <a:cxn ang="0">
                      <a:pos x="19" y="36"/>
                    </a:cxn>
                    <a:cxn ang="0">
                      <a:pos x="22" y="36"/>
                    </a:cxn>
                    <a:cxn ang="0">
                      <a:pos x="26" y="36"/>
                    </a:cxn>
                    <a:cxn ang="0">
                      <a:pos x="32" y="36"/>
                    </a:cxn>
                    <a:cxn ang="0">
                      <a:pos x="40" y="36"/>
                    </a:cxn>
                    <a:cxn ang="0">
                      <a:pos x="47" y="36"/>
                    </a:cxn>
                    <a:cxn ang="0">
                      <a:pos x="55" y="34"/>
                    </a:cxn>
                    <a:cxn ang="0">
                      <a:pos x="62" y="34"/>
                    </a:cxn>
                    <a:cxn ang="0">
                      <a:pos x="62" y="32"/>
                    </a:cxn>
                    <a:cxn ang="0">
                      <a:pos x="59" y="30"/>
                    </a:cxn>
                    <a:cxn ang="0">
                      <a:pos x="53" y="27"/>
                    </a:cxn>
                    <a:cxn ang="0">
                      <a:pos x="47" y="23"/>
                    </a:cxn>
                    <a:cxn ang="0">
                      <a:pos x="38" y="17"/>
                    </a:cxn>
                    <a:cxn ang="0">
                      <a:pos x="28" y="11"/>
                    </a:cxn>
                    <a:cxn ang="0">
                      <a:pos x="15" y="8"/>
                    </a:cxn>
                    <a:cxn ang="0">
                      <a:pos x="0" y="0"/>
                    </a:cxn>
                  </a:cxnLst>
                  <a:rect l="0" t="0" r="r" b="b"/>
                  <a:pathLst>
                    <a:path w="62" h="36">
                      <a:moveTo>
                        <a:pt x="0" y="0"/>
                      </a:moveTo>
                      <a:lnTo>
                        <a:pt x="19" y="36"/>
                      </a:lnTo>
                      <a:lnTo>
                        <a:pt x="19" y="36"/>
                      </a:lnTo>
                      <a:lnTo>
                        <a:pt x="22" y="36"/>
                      </a:lnTo>
                      <a:lnTo>
                        <a:pt x="26" y="36"/>
                      </a:lnTo>
                      <a:lnTo>
                        <a:pt x="32" y="36"/>
                      </a:lnTo>
                      <a:lnTo>
                        <a:pt x="40" y="36"/>
                      </a:lnTo>
                      <a:lnTo>
                        <a:pt x="47" y="36"/>
                      </a:lnTo>
                      <a:lnTo>
                        <a:pt x="55" y="34"/>
                      </a:lnTo>
                      <a:lnTo>
                        <a:pt x="62" y="34"/>
                      </a:lnTo>
                      <a:lnTo>
                        <a:pt x="62" y="32"/>
                      </a:lnTo>
                      <a:lnTo>
                        <a:pt x="59" y="30"/>
                      </a:lnTo>
                      <a:lnTo>
                        <a:pt x="53" y="27"/>
                      </a:lnTo>
                      <a:lnTo>
                        <a:pt x="47" y="23"/>
                      </a:lnTo>
                      <a:lnTo>
                        <a:pt x="38" y="17"/>
                      </a:lnTo>
                      <a:lnTo>
                        <a:pt x="28" y="11"/>
                      </a:lnTo>
                      <a:lnTo>
                        <a:pt x="15" y="8"/>
                      </a:lnTo>
                      <a:lnTo>
                        <a:pt x="0" y="0"/>
                      </a:lnTo>
                      <a:close/>
                    </a:path>
                  </a:pathLst>
                </a:custGeom>
                <a:solidFill>
                  <a:srgbClr val="21BA00"/>
                </a:solidFill>
                <a:ln w="9525">
                  <a:noFill/>
                  <a:round/>
                  <a:headEnd/>
                  <a:tailEnd/>
                </a:ln>
              </p:spPr>
              <p:txBody>
                <a:bodyPr/>
                <a:lstStyle/>
                <a:p>
                  <a:endParaRPr lang="de-DE"/>
                </a:p>
              </p:txBody>
            </p:sp>
            <p:sp>
              <p:nvSpPr>
                <p:cNvPr id="17012" name="Freeform 628"/>
                <p:cNvSpPr>
                  <a:spLocks/>
                </p:cNvSpPr>
                <p:nvPr/>
              </p:nvSpPr>
              <p:spPr bwMode="auto">
                <a:xfrm>
                  <a:off x="-623" y="3590"/>
                  <a:ext cx="37" cy="18"/>
                </a:xfrm>
                <a:custGeom>
                  <a:avLst/>
                  <a:gdLst/>
                  <a:ahLst/>
                  <a:cxnLst>
                    <a:cxn ang="0">
                      <a:pos x="0" y="14"/>
                    </a:cxn>
                    <a:cxn ang="0">
                      <a:pos x="39" y="0"/>
                    </a:cxn>
                    <a:cxn ang="0">
                      <a:pos x="41" y="2"/>
                    </a:cxn>
                    <a:cxn ang="0">
                      <a:pos x="44" y="2"/>
                    </a:cxn>
                    <a:cxn ang="0">
                      <a:pos x="50" y="6"/>
                    </a:cxn>
                    <a:cxn ang="0">
                      <a:pos x="56" y="8"/>
                    </a:cxn>
                    <a:cxn ang="0">
                      <a:pos x="61" y="12"/>
                    </a:cxn>
                    <a:cxn ang="0">
                      <a:pos x="67" y="16"/>
                    </a:cxn>
                    <a:cxn ang="0">
                      <a:pos x="73" y="18"/>
                    </a:cxn>
                    <a:cxn ang="0">
                      <a:pos x="75" y="21"/>
                    </a:cxn>
                    <a:cxn ang="0">
                      <a:pos x="46" y="37"/>
                    </a:cxn>
                    <a:cxn ang="0">
                      <a:pos x="0" y="14"/>
                    </a:cxn>
                  </a:cxnLst>
                  <a:rect l="0" t="0" r="r" b="b"/>
                  <a:pathLst>
                    <a:path w="75" h="37">
                      <a:moveTo>
                        <a:pt x="0" y="14"/>
                      </a:moveTo>
                      <a:lnTo>
                        <a:pt x="39" y="0"/>
                      </a:lnTo>
                      <a:lnTo>
                        <a:pt x="41" y="2"/>
                      </a:lnTo>
                      <a:lnTo>
                        <a:pt x="44" y="2"/>
                      </a:lnTo>
                      <a:lnTo>
                        <a:pt x="50" y="6"/>
                      </a:lnTo>
                      <a:lnTo>
                        <a:pt x="56" y="8"/>
                      </a:lnTo>
                      <a:lnTo>
                        <a:pt x="61" y="12"/>
                      </a:lnTo>
                      <a:lnTo>
                        <a:pt x="67" y="16"/>
                      </a:lnTo>
                      <a:lnTo>
                        <a:pt x="73" y="18"/>
                      </a:lnTo>
                      <a:lnTo>
                        <a:pt x="75" y="21"/>
                      </a:lnTo>
                      <a:lnTo>
                        <a:pt x="46" y="37"/>
                      </a:lnTo>
                      <a:lnTo>
                        <a:pt x="0" y="14"/>
                      </a:lnTo>
                      <a:close/>
                    </a:path>
                  </a:pathLst>
                </a:custGeom>
                <a:solidFill>
                  <a:srgbClr val="21BA00"/>
                </a:solidFill>
                <a:ln w="9525">
                  <a:noFill/>
                  <a:round/>
                  <a:headEnd/>
                  <a:tailEnd/>
                </a:ln>
              </p:spPr>
              <p:txBody>
                <a:bodyPr/>
                <a:lstStyle/>
                <a:p>
                  <a:endParaRPr lang="de-DE"/>
                </a:p>
              </p:txBody>
            </p:sp>
            <p:sp>
              <p:nvSpPr>
                <p:cNvPr id="17013" name="Freeform 629"/>
                <p:cNvSpPr>
                  <a:spLocks/>
                </p:cNvSpPr>
                <p:nvPr/>
              </p:nvSpPr>
              <p:spPr bwMode="auto">
                <a:xfrm>
                  <a:off x="-589" y="3610"/>
                  <a:ext cx="28" cy="18"/>
                </a:xfrm>
                <a:custGeom>
                  <a:avLst/>
                  <a:gdLst/>
                  <a:ahLst/>
                  <a:cxnLst>
                    <a:cxn ang="0">
                      <a:pos x="0" y="6"/>
                    </a:cxn>
                    <a:cxn ang="0">
                      <a:pos x="29" y="0"/>
                    </a:cxn>
                    <a:cxn ang="0">
                      <a:pos x="29" y="0"/>
                    </a:cxn>
                    <a:cxn ang="0">
                      <a:pos x="31" y="2"/>
                    </a:cxn>
                    <a:cxn ang="0">
                      <a:pos x="33" y="6"/>
                    </a:cxn>
                    <a:cxn ang="0">
                      <a:pos x="36" y="10"/>
                    </a:cxn>
                    <a:cxn ang="0">
                      <a:pos x="40" y="16"/>
                    </a:cxn>
                    <a:cxn ang="0">
                      <a:pos x="46" y="21"/>
                    </a:cxn>
                    <a:cxn ang="0">
                      <a:pos x="52" y="29"/>
                    </a:cxn>
                    <a:cxn ang="0">
                      <a:pos x="57" y="37"/>
                    </a:cxn>
                    <a:cxn ang="0">
                      <a:pos x="0" y="6"/>
                    </a:cxn>
                  </a:cxnLst>
                  <a:rect l="0" t="0" r="r" b="b"/>
                  <a:pathLst>
                    <a:path w="57" h="37">
                      <a:moveTo>
                        <a:pt x="0" y="6"/>
                      </a:moveTo>
                      <a:lnTo>
                        <a:pt x="29" y="0"/>
                      </a:lnTo>
                      <a:lnTo>
                        <a:pt x="29" y="0"/>
                      </a:lnTo>
                      <a:lnTo>
                        <a:pt x="31" y="2"/>
                      </a:lnTo>
                      <a:lnTo>
                        <a:pt x="33" y="6"/>
                      </a:lnTo>
                      <a:lnTo>
                        <a:pt x="36" y="10"/>
                      </a:lnTo>
                      <a:lnTo>
                        <a:pt x="40" y="16"/>
                      </a:lnTo>
                      <a:lnTo>
                        <a:pt x="46" y="21"/>
                      </a:lnTo>
                      <a:lnTo>
                        <a:pt x="52" y="29"/>
                      </a:lnTo>
                      <a:lnTo>
                        <a:pt x="57" y="37"/>
                      </a:lnTo>
                      <a:lnTo>
                        <a:pt x="0" y="6"/>
                      </a:lnTo>
                      <a:close/>
                    </a:path>
                  </a:pathLst>
                </a:custGeom>
                <a:solidFill>
                  <a:srgbClr val="21BA00"/>
                </a:solidFill>
                <a:ln w="9525">
                  <a:noFill/>
                  <a:round/>
                  <a:headEnd/>
                  <a:tailEnd/>
                </a:ln>
              </p:spPr>
              <p:txBody>
                <a:bodyPr/>
                <a:lstStyle/>
                <a:p>
                  <a:endParaRPr lang="de-DE"/>
                </a:p>
              </p:txBody>
            </p:sp>
            <p:sp>
              <p:nvSpPr>
                <p:cNvPr id="17014" name="Freeform 630"/>
                <p:cNvSpPr>
                  <a:spLocks/>
                </p:cNvSpPr>
                <p:nvPr/>
              </p:nvSpPr>
              <p:spPr bwMode="auto">
                <a:xfrm>
                  <a:off x="-614" y="3551"/>
                  <a:ext cx="46" cy="20"/>
                </a:xfrm>
                <a:custGeom>
                  <a:avLst/>
                  <a:gdLst/>
                  <a:ahLst/>
                  <a:cxnLst>
                    <a:cxn ang="0">
                      <a:pos x="0" y="0"/>
                    </a:cxn>
                    <a:cxn ang="0">
                      <a:pos x="51" y="0"/>
                    </a:cxn>
                    <a:cxn ang="0">
                      <a:pos x="91" y="40"/>
                    </a:cxn>
                    <a:cxn ang="0">
                      <a:pos x="87" y="40"/>
                    </a:cxn>
                    <a:cxn ang="0">
                      <a:pos x="80" y="38"/>
                    </a:cxn>
                    <a:cxn ang="0">
                      <a:pos x="68" y="36"/>
                    </a:cxn>
                    <a:cxn ang="0">
                      <a:pos x="55" y="33"/>
                    </a:cxn>
                    <a:cxn ang="0">
                      <a:pos x="38" y="29"/>
                    </a:cxn>
                    <a:cxn ang="0">
                      <a:pos x="24" y="21"/>
                    </a:cxn>
                    <a:cxn ang="0">
                      <a:pos x="11" y="12"/>
                    </a:cxn>
                    <a:cxn ang="0">
                      <a:pos x="0" y="0"/>
                    </a:cxn>
                  </a:cxnLst>
                  <a:rect l="0" t="0" r="r" b="b"/>
                  <a:pathLst>
                    <a:path w="91" h="40">
                      <a:moveTo>
                        <a:pt x="0" y="0"/>
                      </a:moveTo>
                      <a:lnTo>
                        <a:pt x="51" y="0"/>
                      </a:lnTo>
                      <a:lnTo>
                        <a:pt x="91" y="40"/>
                      </a:lnTo>
                      <a:lnTo>
                        <a:pt x="87" y="40"/>
                      </a:lnTo>
                      <a:lnTo>
                        <a:pt x="80" y="38"/>
                      </a:lnTo>
                      <a:lnTo>
                        <a:pt x="68" y="36"/>
                      </a:lnTo>
                      <a:lnTo>
                        <a:pt x="55" y="33"/>
                      </a:lnTo>
                      <a:lnTo>
                        <a:pt x="38" y="29"/>
                      </a:lnTo>
                      <a:lnTo>
                        <a:pt x="24" y="21"/>
                      </a:lnTo>
                      <a:lnTo>
                        <a:pt x="11" y="12"/>
                      </a:lnTo>
                      <a:lnTo>
                        <a:pt x="0" y="0"/>
                      </a:lnTo>
                      <a:close/>
                    </a:path>
                  </a:pathLst>
                </a:custGeom>
                <a:solidFill>
                  <a:srgbClr val="21BA00"/>
                </a:solidFill>
                <a:ln w="9525">
                  <a:noFill/>
                  <a:round/>
                  <a:headEnd/>
                  <a:tailEnd/>
                </a:ln>
              </p:spPr>
              <p:txBody>
                <a:bodyPr/>
                <a:lstStyle/>
                <a:p>
                  <a:endParaRPr lang="de-DE"/>
                </a:p>
              </p:txBody>
            </p:sp>
            <p:sp>
              <p:nvSpPr>
                <p:cNvPr id="17015" name="Freeform 631"/>
                <p:cNvSpPr>
                  <a:spLocks/>
                </p:cNvSpPr>
                <p:nvPr/>
              </p:nvSpPr>
              <p:spPr bwMode="auto">
                <a:xfrm>
                  <a:off x="-571" y="3547"/>
                  <a:ext cx="42" cy="20"/>
                </a:xfrm>
                <a:custGeom>
                  <a:avLst/>
                  <a:gdLst/>
                  <a:ahLst/>
                  <a:cxnLst>
                    <a:cxn ang="0">
                      <a:pos x="0" y="2"/>
                    </a:cxn>
                    <a:cxn ang="0">
                      <a:pos x="61" y="0"/>
                    </a:cxn>
                    <a:cxn ang="0">
                      <a:pos x="84" y="28"/>
                    </a:cxn>
                    <a:cxn ang="0">
                      <a:pos x="82" y="28"/>
                    </a:cxn>
                    <a:cxn ang="0">
                      <a:pos x="79" y="28"/>
                    </a:cxn>
                    <a:cxn ang="0">
                      <a:pos x="73" y="30"/>
                    </a:cxn>
                    <a:cxn ang="0">
                      <a:pos x="67" y="34"/>
                    </a:cxn>
                    <a:cxn ang="0">
                      <a:pos x="59" y="36"/>
                    </a:cxn>
                    <a:cxn ang="0">
                      <a:pos x="52" y="38"/>
                    </a:cxn>
                    <a:cxn ang="0">
                      <a:pos x="42" y="38"/>
                    </a:cxn>
                    <a:cxn ang="0">
                      <a:pos x="35" y="40"/>
                    </a:cxn>
                    <a:cxn ang="0">
                      <a:pos x="29" y="38"/>
                    </a:cxn>
                    <a:cxn ang="0">
                      <a:pos x="21" y="34"/>
                    </a:cxn>
                    <a:cxn ang="0">
                      <a:pos x="16" y="28"/>
                    </a:cxn>
                    <a:cxn ang="0">
                      <a:pos x="12" y="21"/>
                    </a:cxn>
                    <a:cxn ang="0">
                      <a:pos x="6" y="15"/>
                    </a:cxn>
                    <a:cxn ang="0">
                      <a:pos x="4" y="9"/>
                    </a:cxn>
                    <a:cxn ang="0">
                      <a:pos x="2" y="4"/>
                    </a:cxn>
                    <a:cxn ang="0">
                      <a:pos x="0" y="2"/>
                    </a:cxn>
                  </a:cxnLst>
                  <a:rect l="0" t="0" r="r" b="b"/>
                  <a:pathLst>
                    <a:path w="84" h="40">
                      <a:moveTo>
                        <a:pt x="0" y="2"/>
                      </a:moveTo>
                      <a:lnTo>
                        <a:pt x="61" y="0"/>
                      </a:lnTo>
                      <a:lnTo>
                        <a:pt x="84" y="28"/>
                      </a:lnTo>
                      <a:lnTo>
                        <a:pt x="82" y="28"/>
                      </a:lnTo>
                      <a:lnTo>
                        <a:pt x="79" y="28"/>
                      </a:lnTo>
                      <a:lnTo>
                        <a:pt x="73" y="30"/>
                      </a:lnTo>
                      <a:lnTo>
                        <a:pt x="67" y="34"/>
                      </a:lnTo>
                      <a:lnTo>
                        <a:pt x="59" y="36"/>
                      </a:lnTo>
                      <a:lnTo>
                        <a:pt x="52" y="38"/>
                      </a:lnTo>
                      <a:lnTo>
                        <a:pt x="42" y="38"/>
                      </a:lnTo>
                      <a:lnTo>
                        <a:pt x="35" y="40"/>
                      </a:lnTo>
                      <a:lnTo>
                        <a:pt x="29" y="38"/>
                      </a:lnTo>
                      <a:lnTo>
                        <a:pt x="21" y="34"/>
                      </a:lnTo>
                      <a:lnTo>
                        <a:pt x="16" y="28"/>
                      </a:lnTo>
                      <a:lnTo>
                        <a:pt x="12"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17016" name="Freeform 632"/>
                <p:cNvSpPr>
                  <a:spLocks/>
                </p:cNvSpPr>
                <p:nvPr/>
              </p:nvSpPr>
              <p:spPr bwMode="auto">
                <a:xfrm>
                  <a:off x="-529" y="3548"/>
                  <a:ext cx="27" cy="8"/>
                </a:xfrm>
                <a:custGeom>
                  <a:avLst/>
                  <a:gdLst/>
                  <a:ahLst/>
                  <a:cxnLst>
                    <a:cxn ang="0">
                      <a:pos x="0" y="0"/>
                    </a:cxn>
                    <a:cxn ang="0">
                      <a:pos x="15" y="17"/>
                    </a:cxn>
                    <a:cxn ang="0">
                      <a:pos x="56" y="3"/>
                    </a:cxn>
                    <a:cxn ang="0">
                      <a:pos x="0" y="0"/>
                    </a:cxn>
                  </a:cxnLst>
                  <a:rect l="0" t="0" r="r" b="b"/>
                  <a:pathLst>
                    <a:path w="56" h="17">
                      <a:moveTo>
                        <a:pt x="0" y="0"/>
                      </a:moveTo>
                      <a:lnTo>
                        <a:pt x="15" y="17"/>
                      </a:lnTo>
                      <a:lnTo>
                        <a:pt x="56" y="3"/>
                      </a:lnTo>
                      <a:lnTo>
                        <a:pt x="0" y="0"/>
                      </a:lnTo>
                      <a:close/>
                    </a:path>
                  </a:pathLst>
                </a:custGeom>
                <a:solidFill>
                  <a:srgbClr val="21BA00"/>
                </a:solidFill>
                <a:ln w="9525">
                  <a:noFill/>
                  <a:round/>
                  <a:headEnd/>
                  <a:tailEnd/>
                </a:ln>
              </p:spPr>
              <p:txBody>
                <a:bodyPr/>
                <a:lstStyle/>
                <a:p>
                  <a:endParaRPr lang="de-DE"/>
                </a:p>
              </p:txBody>
            </p:sp>
            <p:sp>
              <p:nvSpPr>
                <p:cNvPr id="17017" name="Freeform 633"/>
                <p:cNvSpPr>
                  <a:spLocks/>
                </p:cNvSpPr>
                <p:nvPr/>
              </p:nvSpPr>
              <p:spPr bwMode="auto">
                <a:xfrm>
                  <a:off x="-538" y="3524"/>
                  <a:ext cx="25" cy="14"/>
                </a:xfrm>
                <a:custGeom>
                  <a:avLst/>
                  <a:gdLst/>
                  <a:ahLst/>
                  <a:cxnLst>
                    <a:cxn ang="0">
                      <a:pos x="0" y="29"/>
                    </a:cxn>
                    <a:cxn ang="0">
                      <a:pos x="50" y="23"/>
                    </a:cxn>
                    <a:cxn ang="0">
                      <a:pos x="50" y="21"/>
                    </a:cxn>
                    <a:cxn ang="0">
                      <a:pos x="46" y="19"/>
                    </a:cxn>
                    <a:cxn ang="0">
                      <a:pos x="44" y="17"/>
                    </a:cxn>
                    <a:cxn ang="0">
                      <a:pos x="38" y="13"/>
                    </a:cxn>
                    <a:cxn ang="0">
                      <a:pos x="32" y="8"/>
                    </a:cxn>
                    <a:cxn ang="0">
                      <a:pos x="25" y="6"/>
                    </a:cxn>
                    <a:cxn ang="0">
                      <a:pos x="19" y="2"/>
                    </a:cxn>
                    <a:cxn ang="0">
                      <a:pos x="12" y="0"/>
                    </a:cxn>
                    <a:cxn ang="0">
                      <a:pos x="4" y="2"/>
                    </a:cxn>
                    <a:cxn ang="0">
                      <a:pos x="0" y="11"/>
                    </a:cxn>
                    <a:cxn ang="0">
                      <a:pos x="0" y="23"/>
                    </a:cxn>
                    <a:cxn ang="0">
                      <a:pos x="0" y="29"/>
                    </a:cxn>
                  </a:cxnLst>
                  <a:rect l="0" t="0" r="r" b="b"/>
                  <a:pathLst>
                    <a:path w="50" h="29">
                      <a:moveTo>
                        <a:pt x="0" y="29"/>
                      </a:moveTo>
                      <a:lnTo>
                        <a:pt x="50" y="23"/>
                      </a:lnTo>
                      <a:lnTo>
                        <a:pt x="50" y="21"/>
                      </a:lnTo>
                      <a:lnTo>
                        <a:pt x="46" y="19"/>
                      </a:lnTo>
                      <a:lnTo>
                        <a:pt x="44" y="17"/>
                      </a:lnTo>
                      <a:lnTo>
                        <a:pt x="38" y="13"/>
                      </a:lnTo>
                      <a:lnTo>
                        <a:pt x="32" y="8"/>
                      </a:lnTo>
                      <a:lnTo>
                        <a:pt x="25" y="6"/>
                      </a:lnTo>
                      <a:lnTo>
                        <a:pt x="19" y="2"/>
                      </a:lnTo>
                      <a:lnTo>
                        <a:pt x="12"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17018" name="Freeform 634"/>
                <p:cNvSpPr>
                  <a:spLocks/>
                </p:cNvSpPr>
                <p:nvPr/>
              </p:nvSpPr>
              <p:spPr bwMode="auto">
                <a:xfrm>
                  <a:off x="-571" y="3521"/>
                  <a:ext cx="27" cy="15"/>
                </a:xfrm>
                <a:custGeom>
                  <a:avLst/>
                  <a:gdLst/>
                  <a:ahLst/>
                  <a:cxnLst>
                    <a:cxn ang="0">
                      <a:pos x="40" y="31"/>
                    </a:cxn>
                    <a:cxn ang="0">
                      <a:pos x="56" y="0"/>
                    </a:cxn>
                    <a:cxn ang="0">
                      <a:pos x="56" y="0"/>
                    </a:cxn>
                    <a:cxn ang="0">
                      <a:pos x="52" y="0"/>
                    </a:cxn>
                    <a:cxn ang="0">
                      <a:pos x="48" y="0"/>
                    </a:cxn>
                    <a:cxn ang="0">
                      <a:pos x="42" y="0"/>
                    </a:cxn>
                    <a:cxn ang="0">
                      <a:pos x="37" y="2"/>
                    </a:cxn>
                    <a:cxn ang="0">
                      <a:pos x="31" y="2"/>
                    </a:cxn>
                    <a:cxn ang="0">
                      <a:pos x="23" y="4"/>
                    </a:cxn>
                    <a:cxn ang="0">
                      <a:pos x="18" y="8"/>
                    </a:cxn>
                    <a:cxn ang="0">
                      <a:pos x="8" y="16"/>
                    </a:cxn>
                    <a:cxn ang="0">
                      <a:pos x="2" y="21"/>
                    </a:cxn>
                    <a:cxn ang="0">
                      <a:pos x="0" y="27"/>
                    </a:cxn>
                    <a:cxn ang="0">
                      <a:pos x="0" y="29"/>
                    </a:cxn>
                    <a:cxn ang="0">
                      <a:pos x="40" y="31"/>
                    </a:cxn>
                  </a:cxnLst>
                  <a:rect l="0" t="0" r="r" b="b"/>
                  <a:pathLst>
                    <a:path w="56" h="31">
                      <a:moveTo>
                        <a:pt x="40" y="31"/>
                      </a:moveTo>
                      <a:lnTo>
                        <a:pt x="56" y="0"/>
                      </a:lnTo>
                      <a:lnTo>
                        <a:pt x="56" y="0"/>
                      </a:lnTo>
                      <a:lnTo>
                        <a:pt x="52" y="0"/>
                      </a:lnTo>
                      <a:lnTo>
                        <a:pt x="48" y="0"/>
                      </a:lnTo>
                      <a:lnTo>
                        <a:pt x="42" y="0"/>
                      </a:lnTo>
                      <a:lnTo>
                        <a:pt x="37" y="2"/>
                      </a:lnTo>
                      <a:lnTo>
                        <a:pt x="31" y="2"/>
                      </a:lnTo>
                      <a:lnTo>
                        <a:pt x="23" y="4"/>
                      </a:lnTo>
                      <a:lnTo>
                        <a:pt x="18"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17019" name="Freeform 635"/>
                <p:cNvSpPr>
                  <a:spLocks/>
                </p:cNvSpPr>
                <p:nvPr/>
              </p:nvSpPr>
              <p:spPr bwMode="auto">
                <a:xfrm>
                  <a:off x="-611" y="3524"/>
                  <a:ext cx="36" cy="21"/>
                </a:xfrm>
                <a:custGeom>
                  <a:avLst/>
                  <a:gdLst/>
                  <a:ahLst/>
                  <a:cxnLst>
                    <a:cxn ang="0">
                      <a:pos x="42" y="32"/>
                    </a:cxn>
                    <a:cxn ang="0">
                      <a:pos x="73" y="0"/>
                    </a:cxn>
                    <a:cxn ang="0">
                      <a:pos x="69" y="0"/>
                    </a:cxn>
                    <a:cxn ang="0">
                      <a:pos x="63" y="2"/>
                    </a:cxn>
                    <a:cxn ang="0">
                      <a:pos x="56" y="6"/>
                    </a:cxn>
                    <a:cxn ang="0">
                      <a:pos x="44" y="10"/>
                    </a:cxn>
                    <a:cxn ang="0">
                      <a:pos x="33" y="15"/>
                    </a:cxn>
                    <a:cxn ang="0">
                      <a:pos x="21" y="21"/>
                    </a:cxn>
                    <a:cxn ang="0">
                      <a:pos x="12" y="29"/>
                    </a:cxn>
                    <a:cxn ang="0">
                      <a:pos x="4" y="34"/>
                    </a:cxn>
                    <a:cxn ang="0">
                      <a:pos x="0" y="40"/>
                    </a:cxn>
                    <a:cxn ang="0">
                      <a:pos x="4" y="42"/>
                    </a:cxn>
                    <a:cxn ang="0">
                      <a:pos x="10" y="42"/>
                    </a:cxn>
                    <a:cxn ang="0">
                      <a:pos x="18" y="40"/>
                    </a:cxn>
                    <a:cxn ang="0">
                      <a:pos x="27" y="38"/>
                    </a:cxn>
                    <a:cxn ang="0">
                      <a:pos x="33" y="34"/>
                    </a:cxn>
                    <a:cxn ang="0">
                      <a:pos x="40" y="32"/>
                    </a:cxn>
                    <a:cxn ang="0">
                      <a:pos x="42" y="32"/>
                    </a:cxn>
                  </a:cxnLst>
                  <a:rect l="0" t="0" r="r" b="b"/>
                  <a:pathLst>
                    <a:path w="73" h="42">
                      <a:moveTo>
                        <a:pt x="42" y="32"/>
                      </a:moveTo>
                      <a:lnTo>
                        <a:pt x="73" y="0"/>
                      </a:lnTo>
                      <a:lnTo>
                        <a:pt x="69" y="0"/>
                      </a:lnTo>
                      <a:lnTo>
                        <a:pt x="63" y="2"/>
                      </a:lnTo>
                      <a:lnTo>
                        <a:pt x="56" y="6"/>
                      </a:lnTo>
                      <a:lnTo>
                        <a:pt x="44" y="10"/>
                      </a:lnTo>
                      <a:lnTo>
                        <a:pt x="33" y="15"/>
                      </a:lnTo>
                      <a:lnTo>
                        <a:pt x="21" y="21"/>
                      </a:lnTo>
                      <a:lnTo>
                        <a:pt x="12" y="29"/>
                      </a:lnTo>
                      <a:lnTo>
                        <a:pt x="4" y="34"/>
                      </a:lnTo>
                      <a:lnTo>
                        <a:pt x="0" y="40"/>
                      </a:lnTo>
                      <a:lnTo>
                        <a:pt x="4" y="42"/>
                      </a:lnTo>
                      <a:lnTo>
                        <a:pt x="10" y="42"/>
                      </a:lnTo>
                      <a:lnTo>
                        <a:pt x="18" y="40"/>
                      </a:lnTo>
                      <a:lnTo>
                        <a:pt x="27" y="38"/>
                      </a:lnTo>
                      <a:lnTo>
                        <a:pt x="33" y="34"/>
                      </a:lnTo>
                      <a:lnTo>
                        <a:pt x="40" y="32"/>
                      </a:lnTo>
                      <a:lnTo>
                        <a:pt x="42" y="32"/>
                      </a:lnTo>
                      <a:close/>
                    </a:path>
                  </a:pathLst>
                </a:custGeom>
                <a:solidFill>
                  <a:srgbClr val="21BA00"/>
                </a:solidFill>
                <a:ln w="9525">
                  <a:noFill/>
                  <a:round/>
                  <a:headEnd/>
                  <a:tailEnd/>
                </a:ln>
              </p:spPr>
              <p:txBody>
                <a:bodyPr/>
                <a:lstStyle/>
                <a:p>
                  <a:endParaRPr lang="de-DE"/>
                </a:p>
              </p:txBody>
            </p:sp>
            <p:sp>
              <p:nvSpPr>
                <p:cNvPr id="17020" name="Freeform 636"/>
                <p:cNvSpPr>
                  <a:spLocks/>
                </p:cNvSpPr>
                <p:nvPr/>
              </p:nvSpPr>
              <p:spPr bwMode="auto">
                <a:xfrm>
                  <a:off x="-431" y="3531"/>
                  <a:ext cx="464" cy="497"/>
                </a:xfrm>
                <a:custGeom>
                  <a:avLst/>
                  <a:gdLst/>
                  <a:ahLst/>
                  <a:cxnLst>
                    <a:cxn ang="0">
                      <a:pos x="87" y="994"/>
                    </a:cxn>
                    <a:cxn ang="0">
                      <a:pos x="0" y="850"/>
                    </a:cxn>
                    <a:cxn ang="0">
                      <a:pos x="102" y="914"/>
                    </a:cxn>
                    <a:cxn ang="0">
                      <a:pos x="87" y="802"/>
                    </a:cxn>
                    <a:cxn ang="0">
                      <a:pos x="144" y="869"/>
                    </a:cxn>
                    <a:cxn ang="0">
                      <a:pos x="120" y="735"/>
                    </a:cxn>
                    <a:cxn ang="0">
                      <a:pos x="257" y="880"/>
                    </a:cxn>
                    <a:cxn ang="0">
                      <a:pos x="226" y="714"/>
                    </a:cxn>
                    <a:cxn ang="0">
                      <a:pos x="327" y="855"/>
                    </a:cxn>
                    <a:cxn ang="0">
                      <a:pos x="312" y="631"/>
                    </a:cxn>
                    <a:cxn ang="0">
                      <a:pos x="381" y="850"/>
                    </a:cxn>
                    <a:cxn ang="0">
                      <a:pos x="386" y="356"/>
                    </a:cxn>
                    <a:cxn ang="0">
                      <a:pos x="211" y="185"/>
                    </a:cxn>
                    <a:cxn ang="0">
                      <a:pos x="211" y="185"/>
                    </a:cxn>
                    <a:cxn ang="0">
                      <a:pos x="217" y="143"/>
                    </a:cxn>
                    <a:cxn ang="0">
                      <a:pos x="222" y="132"/>
                    </a:cxn>
                    <a:cxn ang="0">
                      <a:pos x="386" y="273"/>
                    </a:cxn>
                    <a:cxn ang="0">
                      <a:pos x="409" y="6"/>
                    </a:cxn>
                    <a:cxn ang="0">
                      <a:pos x="411" y="6"/>
                    </a:cxn>
                    <a:cxn ang="0">
                      <a:pos x="415" y="8"/>
                    </a:cxn>
                    <a:cxn ang="0">
                      <a:pos x="423" y="10"/>
                    </a:cxn>
                    <a:cxn ang="0">
                      <a:pos x="432" y="14"/>
                    </a:cxn>
                    <a:cxn ang="0">
                      <a:pos x="445" y="14"/>
                    </a:cxn>
                    <a:cxn ang="0">
                      <a:pos x="461" y="12"/>
                    </a:cxn>
                    <a:cxn ang="0">
                      <a:pos x="482" y="8"/>
                    </a:cxn>
                    <a:cxn ang="0">
                      <a:pos x="505" y="0"/>
                    </a:cxn>
                    <a:cxn ang="0">
                      <a:pos x="514" y="179"/>
                    </a:cxn>
                    <a:cxn ang="0">
                      <a:pos x="667" y="76"/>
                    </a:cxn>
                    <a:cxn ang="0">
                      <a:pos x="672" y="116"/>
                    </a:cxn>
                    <a:cxn ang="0">
                      <a:pos x="514" y="248"/>
                    </a:cxn>
                    <a:cxn ang="0">
                      <a:pos x="514" y="690"/>
                    </a:cxn>
                    <a:cxn ang="0">
                      <a:pos x="543" y="882"/>
                    </a:cxn>
                    <a:cxn ang="0">
                      <a:pos x="617" y="577"/>
                    </a:cxn>
                    <a:cxn ang="0">
                      <a:pos x="613" y="859"/>
                    </a:cxn>
                    <a:cxn ang="0">
                      <a:pos x="705" y="541"/>
                    </a:cxn>
                    <a:cxn ang="0">
                      <a:pos x="682" y="882"/>
                    </a:cxn>
                    <a:cxn ang="0">
                      <a:pos x="762" y="735"/>
                    </a:cxn>
                    <a:cxn ang="0">
                      <a:pos x="758" y="907"/>
                    </a:cxn>
                    <a:cxn ang="0">
                      <a:pos x="840" y="791"/>
                    </a:cxn>
                    <a:cxn ang="0">
                      <a:pos x="842" y="874"/>
                    </a:cxn>
                    <a:cxn ang="0">
                      <a:pos x="928" y="829"/>
                    </a:cxn>
                    <a:cxn ang="0">
                      <a:pos x="821" y="985"/>
                    </a:cxn>
                    <a:cxn ang="0">
                      <a:pos x="87" y="994"/>
                    </a:cxn>
                  </a:cxnLst>
                  <a:rect l="0" t="0" r="r" b="b"/>
                  <a:pathLst>
                    <a:path w="928" h="994">
                      <a:moveTo>
                        <a:pt x="87" y="994"/>
                      </a:moveTo>
                      <a:lnTo>
                        <a:pt x="0" y="850"/>
                      </a:lnTo>
                      <a:lnTo>
                        <a:pt x="102" y="914"/>
                      </a:lnTo>
                      <a:lnTo>
                        <a:pt x="87" y="802"/>
                      </a:lnTo>
                      <a:lnTo>
                        <a:pt x="144" y="869"/>
                      </a:lnTo>
                      <a:lnTo>
                        <a:pt x="120" y="735"/>
                      </a:lnTo>
                      <a:lnTo>
                        <a:pt x="257" y="880"/>
                      </a:lnTo>
                      <a:lnTo>
                        <a:pt x="226" y="714"/>
                      </a:lnTo>
                      <a:lnTo>
                        <a:pt x="327" y="855"/>
                      </a:lnTo>
                      <a:lnTo>
                        <a:pt x="312" y="631"/>
                      </a:lnTo>
                      <a:lnTo>
                        <a:pt x="381" y="850"/>
                      </a:lnTo>
                      <a:lnTo>
                        <a:pt x="386" y="356"/>
                      </a:lnTo>
                      <a:lnTo>
                        <a:pt x="211" y="185"/>
                      </a:lnTo>
                      <a:lnTo>
                        <a:pt x="211" y="185"/>
                      </a:lnTo>
                      <a:lnTo>
                        <a:pt x="217" y="143"/>
                      </a:lnTo>
                      <a:lnTo>
                        <a:pt x="222" y="132"/>
                      </a:lnTo>
                      <a:lnTo>
                        <a:pt x="386" y="273"/>
                      </a:lnTo>
                      <a:lnTo>
                        <a:pt x="409" y="6"/>
                      </a:lnTo>
                      <a:lnTo>
                        <a:pt x="411" y="6"/>
                      </a:lnTo>
                      <a:lnTo>
                        <a:pt x="415" y="8"/>
                      </a:lnTo>
                      <a:lnTo>
                        <a:pt x="423" y="10"/>
                      </a:lnTo>
                      <a:lnTo>
                        <a:pt x="432" y="14"/>
                      </a:lnTo>
                      <a:lnTo>
                        <a:pt x="445" y="14"/>
                      </a:lnTo>
                      <a:lnTo>
                        <a:pt x="461" y="12"/>
                      </a:lnTo>
                      <a:lnTo>
                        <a:pt x="482" y="8"/>
                      </a:lnTo>
                      <a:lnTo>
                        <a:pt x="505" y="0"/>
                      </a:lnTo>
                      <a:lnTo>
                        <a:pt x="514" y="179"/>
                      </a:lnTo>
                      <a:lnTo>
                        <a:pt x="667" y="76"/>
                      </a:lnTo>
                      <a:lnTo>
                        <a:pt x="672" y="116"/>
                      </a:lnTo>
                      <a:lnTo>
                        <a:pt x="514" y="248"/>
                      </a:lnTo>
                      <a:lnTo>
                        <a:pt x="514" y="690"/>
                      </a:lnTo>
                      <a:lnTo>
                        <a:pt x="543" y="882"/>
                      </a:lnTo>
                      <a:lnTo>
                        <a:pt x="617" y="577"/>
                      </a:lnTo>
                      <a:lnTo>
                        <a:pt x="613" y="859"/>
                      </a:lnTo>
                      <a:lnTo>
                        <a:pt x="705" y="541"/>
                      </a:lnTo>
                      <a:lnTo>
                        <a:pt x="682" y="882"/>
                      </a:lnTo>
                      <a:lnTo>
                        <a:pt x="762" y="735"/>
                      </a:lnTo>
                      <a:lnTo>
                        <a:pt x="758" y="907"/>
                      </a:lnTo>
                      <a:lnTo>
                        <a:pt x="840" y="791"/>
                      </a:lnTo>
                      <a:lnTo>
                        <a:pt x="842" y="874"/>
                      </a:lnTo>
                      <a:lnTo>
                        <a:pt x="928" y="829"/>
                      </a:lnTo>
                      <a:lnTo>
                        <a:pt x="821" y="985"/>
                      </a:lnTo>
                      <a:lnTo>
                        <a:pt x="87" y="994"/>
                      </a:lnTo>
                      <a:close/>
                    </a:path>
                  </a:pathLst>
                </a:custGeom>
                <a:solidFill>
                  <a:srgbClr val="000000"/>
                </a:solidFill>
                <a:ln w="9525">
                  <a:noFill/>
                  <a:round/>
                  <a:headEnd/>
                  <a:tailEnd/>
                </a:ln>
              </p:spPr>
              <p:txBody>
                <a:bodyPr/>
                <a:lstStyle/>
                <a:p>
                  <a:endParaRPr lang="de-DE"/>
                </a:p>
              </p:txBody>
            </p:sp>
            <p:sp>
              <p:nvSpPr>
                <p:cNvPr id="17021" name="Freeform 637"/>
                <p:cNvSpPr>
                  <a:spLocks/>
                </p:cNvSpPr>
                <p:nvPr/>
              </p:nvSpPr>
              <p:spPr bwMode="auto">
                <a:xfrm>
                  <a:off x="-260" y="3926"/>
                  <a:ext cx="16" cy="86"/>
                </a:xfrm>
                <a:custGeom>
                  <a:avLst/>
                  <a:gdLst/>
                  <a:ahLst/>
                  <a:cxnLst>
                    <a:cxn ang="0">
                      <a:pos x="28" y="163"/>
                    </a:cxn>
                    <a:cxn ang="0">
                      <a:pos x="0" y="0"/>
                    </a:cxn>
                    <a:cxn ang="0">
                      <a:pos x="0" y="110"/>
                    </a:cxn>
                    <a:cxn ang="0">
                      <a:pos x="13" y="173"/>
                    </a:cxn>
                    <a:cxn ang="0">
                      <a:pos x="30" y="173"/>
                    </a:cxn>
                    <a:cxn ang="0">
                      <a:pos x="28" y="163"/>
                    </a:cxn>
                  </a:cxnLst>
                  <a:rect l="0" t="0" r="r" b="b"/>
                  <a:pathLst>
                    <a:path w="30" h="173">
                      <a:moveTo>
                        <a:pt x="28" y="163"/>
                      </a:moveTo>
                      <a:lnTo>
                        <a:pt x="0" y="0"/>
                      </a:lnTo>
                      <a:lnTo>
                        <a:pt x="0" y="110"/>
                      </a:lnTo>
                      <a:lnTo>
                        <a:pt x="13" y="173"/>
                      </a:lnTo>
                      <a:lnTo>
                        <a:pt x="30" y="173"/>
                      </a:lnTo>
                      <a:lnTo>
                        <a:pt x="28" y="163"/>
                      </a:lnTo>
                      <a:close/>
                    </a:path>
                  </a:pathLst>
                </a:custGeom>
                <a:solidFill>
                  <a:srgbClr val="00FF59"/>
                </a:solidFill>
                <a:ln w="9525">
                  <a:noFill/>
                  <a:round/>
                  <a:headEnd/>
                  <a:tailEnd/>
                </a:ln>
              </p:spPr>
              <p:txBody>
                <a:bodyPr/>
                <a:lstStyle/>
                <a:p>
                  <a:endParaRPr lang="de-DE"/>
                </a:p>
              </p:txBody>
            </p:sp>
            <p:sp>
              <p:nvSpPr>
                <p:cNvPr id="17022" name="Freeform 638"/>
                <p:cNvSpPr>
                  <a:spLocks/>
                </p:cNvSpPr>
                <p:nvPr/>
              </p:nvSpPr>
              <p:spPr bwMode="auto">
                <a:xfrm>
                  <a:off x="-406" y="3923"/>
                  <a:ext cx="143" cy="95"/>
                </a:xfrm>
                <a:custGeom>
                  <a:avLst/>
                  <a:gdLst/>
                  <a:ahLst/>
                  <a:cxnLst>
                    <a:cxn ang="0">
                      <a:pos x="288" y="181"/>
                    </a:cxn>
                    <a:cxn ang="0">
                      <a:pos x="210" y="17"/>
                    </a:cxn>
                    <a:cxn ang="0">
                      <a:pos x="238" y="175"/>
                    </a:cxn>
                    <a:cxn ang="0">
                      <a:pos x="168" y="86"/>
                    </a:cxn>
                    <a:cxn ang="0">
                      <a:pos x="95" y="0"/>
                    </a:cxn>
                    <a:cxn ang="0">
                      <a:pos x="128" y="169"/>
                    </a:cxn>
                    <a:cxn ang="0">
                      <a:pos x="63" y="84"/>
                    </a:cxn>
                    <a:cxn ang="0">
                      <a:pos x="71" y="169"/>
                    </a:cxn>
                    <a:cxn ang="0">
                      <a:pos x="0" y="126"/>
                    </a:cxn>
                    <a:cxn ang="0">
                      <a:pos x="53" y="190"/>
                    </a:cxn>
                    <a:cxn ang="0">
                      <a:pos x="288" y="181"/>
                    </a:cxn>
                  </a:cxnLst>
                  <a:rect l="0" t="0" r="r" b="b"/>
                  <a:pathLst>
                    <a:path w="288" h="190">
                      <a:moveTo>
                        <a:pt x="288" y="181"/>
                      </a:moveTo>
                      <a:lnTo>
                        <a:pt x="210" y="17"/>
                      </a:lnTo>
                      <a:lnTo>
                        <a:pt x="238" y="175"/>
                      </a:lnTo>
                      <a:lnTo>
                        <a:pt x="168" y="86"/>
                      </a:lnTo>
                      <a:lnTo>
                        <a:pt x="95" y="0"/>
                      </a:lnTo>
                      <a:lnTo>
                        <a:pt x="128" y="169"/>
                      </a:lnTo>
                      <a:lnTo>
                        <a:pt x="63" y="84"/>
                      </a:lnTo>
                      <a:lnTo>
                        <a:pt x="71" y="169"/>
                      </a:lnTo>
                      <a:lnTo>
                        <a:pt x="0" y="126"/>
                      </a:lnTo>
                      <a:lnTo>
                        <a:pt x="53" y="190"/>
                      </a:lnTo>
                      <a:lnTo>
                        <a:pt x="288" y="181"/>
                      </a:lnTo>
                      <a:close/>
                    </a:path>
                  </a:pathLst>
                </a:custGeom>
                <a:solidFill>
                  <a:srgbClr val="00FF59"/>
                </a:solidFill>
                <a:ln w="9525">
                  <a:noFill/>
                  <a:round/>
                  <a:headEnd/>
                  <a:tailEnd/>
                </a:ln>
              </p:spPr>
              <p:txBody>
                <a:bodyPr/>
                <a:lstStyle/>
                <a:p>
                  <a:endParaRPr lang="de-DE"/>
                </a:p>
              </p:txBody>
            </p:sp>
            <p:sp>
              <p:nvSpPr>
                <p:cNvPr id="17023" name="Freeform 639"/>
                <p:cNvSpPr>
                  <a:spLocks/>
                </p:cNvSpPr>
                <p:nvPr/>
              </p:nvSpPr>
              <p:spPr bwMode="auto">
                <a:xfrm>
                  <a:off x="-155" y="3876"/>
                  <a:ext cx="64" cy="137"/>
                </a:xfrm>
                <a:custGeom>
                  <a:avLst/>
                  <a:gdLst/>
                  <a:ahLst/>
                  <a:cxnLst>
                    <a:cxn ang="0">
                      <a:pos x="0" y="274"/>
                    </a:cxn>
                    <a:cxn ang="0">
                      <a:pos x="0" y="234"/>
                    </a:cxn>
                    <a:cxn ang="0">
                      <a:pos x="40" y="74"/>
                    </a:cxn>
                    <a:cxn ang="0">
                      <a:pos x="54" y="249"/>
                    </a:cxn>
                    <a:cxn ang="0">
                      <a:pos x="128" y="0"/>
                    </a:cxn>
                    <a:cxn ang="0">
                      <a:pos x="103" y="274"/>
                    </a:cxn>
                    <a:cxn ang="0">
                      <a:pos x="0" y="274"/>
                    </a:cxn>
                  </a:cxnLst>
                  <a:rect l="0" t="0" r="r" b="b"/>
                  <a:pathLst>
                    <a:path w="128" h="274">
                      <a:moveTo>
                        <a:pt x="0" y="274"/>
                      </a:moveTo>
                      <a:lnTo>
                        <a:pt x="0" y="234"/>
                      </a:lnTo>
                      <a:lnTo>
                        <a:pt x="40" y="74"/>
                      </a:lnTo>
                      <a:lnTo>
                        <a:pt x="54" y="249"/>
                      </a:lnTo>
                      <a:lnTo>
                        <a:pt x="128" y="0"/>
                      </a:lnTo>
                      <a:lnTo>
                        <a:pt x="103" y="274"/>
                      </a:lnTo>
                      <a:lnTo>
                        <a:pt x="0" y="274"/>
                      </a:lnTo>
                      <a:close/>
                    </a:path>
                  </a:pathLst>
                </a:custGeom>
                <a:solidFill>
                  <a:srgbClr val="00FF59"/>
                </a:solidFill>
                <a:ln w="9525">
                  <a:noFill/>
                  <a:round/>
                  <a:headEnd/>
                  <a:tailEnd/>
                </a:ln>
              </p:spPr>
              <p:txBody>
                <a:bodyPr/>
                <a:lstStyle/>
                <a:p>
                  <a:endParaRPr lang="de-DE"/>
                </a:p>
              </p:txBody>
            </p:sp>
            <p:sp>
              <p:nvSpPr>
                <p:cNvPr id="17024" name="Freeform 640"/>
                <p:cNvSpPr>
                  <a:spLocks/>
                </p:cNvSpPr>
                <p:nvPr/>
              </p:nvSpPr>
              <p:spPr bwMode="auto">
                <a:xfrm>
                  <a:off x="-96" y="3945"/>
                  <a:ext cx="35" cy="68"/>
                </a:xfrm>
                <a:custGeom>
                  <a:avLst/>
                  <a:gdLst/>
                  <a:ahLst/>
                  <a:cxnLst>
                    <a:cxn ang="0">
                      <a:pos x="0" y="137"/>
                    </a:cxn>
                    <a:cxn ang="0">
                      <a:pos x="67" y="0"/>
                    </a:cxn>
                    <a:cxn ang="0">
                      <a:pos x="71" y="135"/>
                    </a:cxn>
                    <a:cxn ang="0">
                      <a:pos x="0" y="137"/>
                    </a:cxn>
                  </a:cxnLst>
                  <a:rect l="0" t="0" r="r" b="b"/>
                  <a:pathLst>
                    <a:path w="71" h="137">
                      <a:moveTo>
                        <a:pt x="0" y="137"/>
                      </a:moveTo>
                      <a:lnTo>
                        <a:pt x="67" y="0"/>
                      </a:lnTo>
                      <a:lnTo>
                        <a:pt x="71" y="135"/>
                      </a:lnTo>
                      <a:lnTo>
                        <a:pt x="0" y="137"/>
                      </a:lnTo>
                      <a:close/>
                    </a:path>
                  </a:pathLst>
                </a:custGeom>
                <a:solidFill>
                  <a:srgbClr val="00FF59"/>
                </a:solidFill>
                <a:ln w="9525">
                  <a:noFill/>
                  <a:round/>
                  <a:headEnd/>
                  <a:tailEnd/>
                </a:ln>
              </p:spPr>
              <p:txBody>
                <a:bodyPr/>
                <a:lstStyle/>
                <a:p>
                  <a:endParaRPr lang="de-DE"/>
                </a:p>
              </p:txBody>
            </p:sp>
            <p:sp>
              <p:nvSpPr>
                <p:cNvPr id="17025" name="Freeform 641"/>
                <p:cNvSpPr>
                  <a:spLocks/>
                </p:cNvSpPr>
                <p:nvPr/>
              </p:nvSpPr>
              <p:spPr bwMode="auto">
                <a:xfrm>
                  <a:off x="-53" y="3961"/>
                  <a:ext cx="32" cy="51"/>
                </a:xfrm>
                <a:custGeom>
                  <a:avLst/>
                  <a:gdLst/>
                  <a:ahLst/>
                  <a:cxnLst>
                    <a:cxn ang="0">
                      <a:pos x="0" y="103"/>
                    </a:cxn>
                    <a:cxn ang="0">
                      <a:pos x="65" y="0"/>
                    </a:cxn>
                    <a:cxn ang="0">
                      <a:pos x="53" y="99"/>
                    </a:cxn>
                    <a:cxn ang="0">
                      <a:pos x="0" y="103"/>
                    </a:cxn>
                  </a:cxnLst>
                  <a:rect l="0" t="0" r="r" b="b"/>
                  <a:pathLst>
                    <a:path w="65" h="103">
                      <a:moveTo>
                        <a:pt x="0" y="103"/>
                      </a:moveTo>
                      <a:lnTo>
                        <a:pt x="65" y="0"/>
                      </a:lnTo>
                      <a:lnTo>
                        <a:pt x="53" y="99"/>
                      </a:lnTo>
                      <a:lnTo>
                        <a:pt x="0" y="103"/>
                      </a:lnTo>
                      <a:close/>
                    </a:path>
                  </a:pathLst>
                </a:custGeom>
                <a:solidFill>
                  <a:srgbClr val="00FF59"/>
                </a:solidFill>
                <a:ln w="9525">
                  <a:noFill/>
                  <a:round/>
                  <a:headEnd/>
                  <a:tailEnd/>
                </a:ln>
              </p:spPr>
              <p:txBody>
                <a:bodyPr/>
                <a:lstStyle/>
                <a:p>
                  <a:endParaRPr lang="de-DE"/>
                </a:p>
              </p:txBody>
            </p:sp>
            <p:sp>
              <p:nvSpPr>
                <p:cNvPr id="17026" name="Freeform 642"/>
                <p:cNvSpPr>
                  <a:spLocks/>
                </p:cNvSpPr>
                <p:nvPr/>
              </p:nvSpPr>
              <p:spPr bwMode="auto">
                <a:xfrm>
                  <a:off x="-17" y="3971"/>
                  <a:ext cx="21" cy="32"/>
                </a:xfrm>
                <a:custGeom>
                  <a:avLst/>
                  <a:gdLst/>
                  <a:ahLst/>
                  <a:cxnLst>
                    <a:cxn ang="0">
                      <a:pos x="0" y="65"/>
                    </a:cxn>
                    <a:cxn ang="0">
                      <a:pos x="11" y="29"/>
                    </a:cxn>
                    <a:cxn ang="0">
                      <a:pos x="41" y="0"/>
                    </a:cxn>
                    <a:cxn ang="0">
                      <a:pos x="32" y="25"/>
                    </a:cxn>
                    <a:cxn ang="0">
                      <a:pos x="0" y="65"/>
                    </a:cxn>
                  </a:cxnLst>
                  <a:rect l="0" t="0" r="r" b="b"/>
                  <a:pathLst>
                    <a:path w="41" h="65">
                      <a:moveTo>
                        <a:pt x="0" y="65"/>
                      </a:moveTo>
                      <a:lnTo>
                        <a:pt x="11" y="29"/>
                      </a:lnTo>
                      <a:lnTo>
                        <a:pt x="41" y="0"/>
                      </a:lnTo>
                      <a:lnTo>
                        <a:pt x="32" y="25"/>
                      </a:lnTo>
                      <a:lnTo>
                        <a:pt x="0" y="65"/>
                      </a:lnTo>
                      <a:close/>
                    </a:path>
                  </a:pathLst>
                </a:custGeom>
                <a:solidFill>
                  <a:srgbClr val="00FF59"/>
                </a:solidFill>
                <a:ln w="9525">
                  <a:noFill/>
                  <a:round/>
                  <a:headEnd/>
                  <a:tailEnd/>
                </a:ln>
              </p:spPr>
              <p:txBody>
                <a:bodyPr/>
                <a:lstStyle/>
                <a:p>
                  <a:endParaRPr lang="de-DE"/>
                </a:p>
              </p:txBody>
            </p:sp>
            <p:sp>
              <p:nvSpPr>
                <p:cNvPr id="17027" name="Freeform 643"/>
                <p:cNvSpPr>
                  <a:spLocks/>
                </p:cNvSpPr>
                <p:nvPr/>
              </p:nvSpPr>
              <p:spPr bwMode="auto">
                <a:xfrm>
                  <a:off x="-240" y="3561"/>
                  <a:ext cx="24" cy="452"/>
                </a:xfrm>
                <a:custGeom>
                  <a:avLst/>
                  <a:gdLst/>
                  <a:ahLst/>
                  <a:cxnLst>
                    <a:cxn ang="0">
                      <a:pos x="0" y="905"/>
                    </a:cxn>
                    <a:cxn ang="0">
                      <a:pos x="34" y="0"/>
                    </a:cxn>
                    <a:cxn ang="0">
                      <a:pos x="36" y="0"/>
                    </a:cxn>
                    <a:cxn ang="0">
                      <a:pos x="38" y="2"/>
                    </a:cxn>
                    <a:cxn ang="0">
                      <a:pos x="42" y="4"/>
                    </a:cxn>
                    <a:cxn ang="0">
                      <a:pos x="47" y="0"/>
                    </a:cxn>
                    <a:cxn ang="0">
                      <a:pos x="43" y="905"/>
                    </a:cxn>
                    <a:cxn ang="0">
                      <a:pos x="0" y="905"/>
                    </a:cxn>
                  </a:cxnLst>
                  <a:rect l="0" t="0" r="r" b="b"/>
                  <a:pathLst>
                    <a:path w="47" h="905">
                      <a:moveTo>
                        <a:pt x="0" y="905"/>
                      </a:moveTo>
                      <a:lnTo>
                        <a:pt x="34" y="0"/>
                      </a:lnTo>
                      <a:lnTo>
                        <a:pt x="36" y="0"/>
                      </a:lnTo>
                      <a:lnTo>
                        <a:pt x="38" y="2"/>
                      </a:lnTo>
                      <a:lnTo>
                        <a:pt x="42" y="4"/>
                      </a:lnTo>
                      <a:lnTo>
                        <a:pt x="47" y="0"/>
                      </a:lnTo>
                      <a:lnTo>
                        <a:pt x="43" y="905"/>
                      </a:lnTo>
                      <a:lnTo>
                        <a:pt x="0" y="905"/>
                      </a:lnTo>
                      <a:close/>
                    </a:path>
                  </a:pathLst>
                </a:custGeom>
                <a:solidFill>
                  <a:srgbClr val="875900"/>
                </a:solidFill>
                <a:ln w="9525">
                  <a:noFill/>
                  <a:round/>
                  <a:headEnd/>
                  <a:tailEnd/>
                </a:ln>
              </p:spPr>
              <p:txBody>
                <a:bodyPr/>
                <a:lstStyle/>
                <a:p>
                  <a:endParaRPr lang="de-DE"/>
                </a:p>
              </p:txBody>
            </p:sp>
            <p:sp>
              <p:nvSpPr>
                <p:cNvPr id="17028" name="Freeform 644"/>
                <p:cNvSpPr>
                  <a:spLocks/>
                </p:cNvSpPr>
                <p:nvPr/>
              </p:nvSpPr>
              <p:spPr bwMode="auto">
                <a:xfrm>
                  <a:off x="-212" y="3549"/>
                  <a:ext cx="18" cy="463"/>
                </a:xfrm>
                <a:custGeom>
                  <a:avLst/>
                  <a:gdLst/>
                  <a:ahLst/>
                  <a:cxnLst>
                    <a:cxn ang="0">
                      <a:pos x="0" y="927"/>
                    </a:cxn>
                    <a:cxn ang="0">
                      <a:pos x="15" y="1"/>
                    </a:cxn>
                    <a:cxn ang="0">
                      <a:pos x="15" y="3"/>
                    </a:cxn>
                    <a:cxn ang="0">
                      <a:pos x="21" y="5"/>
                    </a:cxn>
                    <a:cxn ang="0">
                      <a:pos x="27" y="3"/>
                    </a:cxn>
                    <a:cxn ang="0">
                      <a:pos x="34" y="0"/>
                    </a:cxn>
                    <a:cxn ang="0">
                      <a:pos x="36" y="927"/>
                    </a:cxn>
                    <a:cxn ang="0">
                      <a:pos x="0" y="927"/>
                    </a:cxn>
                  </a:cxnLst>
                  <a:rect l="0" t="0" r="r" b="b"/>
                  <a:pathLst>
                    <a:path w="36" h="927">
                      <a:moveTo>
                        <a:pt x="0" y="927"/>
                      </a:moveTo>
                      <a:lnTo>
                        <a:pt x="15" y="1"/>
                      </a:lnTo>
                      <a:lnTo>
                        <a:pt x="15" y="3"/>
                      </a:lnTo>
                      <a:lnTo>
                        <a:pt x="21" y="5"/>
                      </a:lnTo>
                      <a:lnTo>
                        <a:pt x="27" y="3"/>
                      </a:lnTo>
                      <a:lnTo>
                        <a:pt x="34" y="0"/>
                      </a:lnTo>
                      <a:lnTo>
                        <a:pt x="36" y="927"/>
                      </a:lnTo>
                      <a:lnTo>
                        <a:pt x="0" y="927"/>
                      </a:lnTo>
                      <a:close/>
                    </a:path>
                  </a:pathLst>
                </a:custGeom>
                <a:solidFill>
                  <a:srgbClr val="875900"/>
                </a:solidFill>
                <a:ln w="9525">
                  <a:noFill/>
                  <a:round/>
                  <a:headEnd/>
                  <a:tailEnd/>
                </a:ln>
              </p:spPr>
              <p:txBody>
                <a:bodyPr/>
                <a:lstStyle/>
                <a:p>
                  <a:endParaRPr lang="de-DE"/>
                </a:p>
              </p:txBody>
            </p:sp>
            <p:sp>
              <p:nvSpPr>
                <p:cNvPr id="17029" name="Freeform 645"/>
                <p:cNvSpPr>
                  <a:spLocks/>
                </p:cNvSpPr>
                <p:nvPr/>
              </p:nvSpPr>
              <p:spPr bwMode="auto">
                <a:xfrm>
                  <a:off x="-189" y="3538"/>
                  <a:ext cx="17" cy="473"/>
                </a:xfrm>
                <a:custGeom>
                  <a:avLst/>
                  <a:gdLst/>
                  <a:ahLst/>
                  <a:cxnLst>
                    <a:cxn ang="0">
                      <a:pos x="7" y="944"/>
                    </a:cxn>
                    <a:cxn ang="0">
                      <a:pos x="0" y="7"/>
                    </a:cxn>
                    <a:cxn ang="0">
                      <a:pos x="13" y="0"/>
                    </a:cxn>
                    <a:cxn ang="0">
                      <a:pos x="19" y="719"/>
                    </a:cxn>
                    <a:cxn ang="0">
                      <a:pos x="34" y="940"/>
                    </a:cxn>
                    <a:cxn ang="0">
                      <a:pos x="7" y="944"/>
                    </a:cxn>
                  </a:cxnLst>
                  <a:rect l="0" t="0" r="r" b="b"/>
                  <a:pathLst>
                    <a:path w="34" h="944">
                      <a:moveTo>
                        <a:pt x="7" y="944"/>
                      </a:moveTo>
                      <a:lnTo>
                        <a:pt x="0" y="7"/>
                      </a:lnTo>
                      <a:lnTo>
                        <a:pt x="13" y="0"/>
                      </a:lnTo>
                      <a:lnTo>
                        <a:pt x="19" y="719"/>
                      </a:lnTo>
                      <a:lnTo>
                        <a:pt x="34" y="940"/>
                      </a:lnTo>
                      <a:lnTo>
                        <a:pt x="7" y="944"/>
                      </a:lnTo>
                      <a:close/>
                    </a:path>
                  </a:pathLst>
                </a:custGeom>
                <a:solidFill>
                  <a:srgbClr val="875900"/>
                </a:solidFill>
                <a:ln w="9525">
                  <a:noFill/>
                  <a:round/>
                  <a:headEnd/>
                  <a:tailEnd/>
                </a:ln>
              </p:spPr>
              <p:txBody>
                <a:bodyPr/>
                <a:lstStyle/>
                <a:p>
                  <a:endParaRPr lang="de-DE"/>
                </a:p>
              </p:txBody>
            </p:sp>
            <p:sp>
              <p:nvSpPr>
                <p:cNvPr id="17030" name="Freeform 646"/>
                <p:cNvSpPr>
                  <a:spLocks/>
                </p:cNvSpPr>
                <p:nvPr/>
              </p:nvSpPr>
              <p:spPr bwMode="auto">
                <a:xfrm>
                  <a:off x="-172" y="3579"/>
                  <a:ext cx="69" cy="64"/>
                </a:xfrm>
                <a:custGeom>
                  <a:avLst/>
                  <a:gdLst/>
                  <a:ahLst/>
                  <a:cxnLst>
                    <a:cxn ang="0">
                      <a:pos x="4" y="103"/>
                    </a:cxn>
                    <a:cxn ang="0">
                      <a:pos x="137" y="0"/>
                    </a:cxn>
                    <a:cxn ang="0">
                      <a:pos x="137" y="10"/>
                    </a:cxn>
                    <a:cxn ang="0">
                      <a:pos x="0" y="128"/>
                    </a:cxn>
                    <a:cxn ang="0">
                      <a:pos x="4" y="103"/>
                    </a:cxn>
                  </a:cxnLst>
                  <a:rect l="0" t="0" r="r" b="b"/>
                  <a:pathLst>
                    <a:path w="137" h="128">
                      <a:moveTo>
                        <a:pt x="4" y="103"/>
                      </a:moveTo>
                      <a:lnTo>
                        <a:pt x="137" y="0"/>
                      </a:lnTo>
                      <a:lnTo>
                        <a:pt x="137" y="10"/>
                      </a:lnTo>
                      <a:lnTo>
                        <a:pt x="0" y="128"/>
                      </a:lnTo>
                      <a:lnTo>
                        <a:pt x="4" y="103"/>
                      </a:lnTo>
                      <a:close/>
                    </a:path>
                  </a:pathLst>
                </a:custGeom>
                <a:solidFill>
                  <a:srgbClr val="875900"/>
                </a:solidFill>
                <a:ln w="9525">
                  <a:noFill/>
                  <a:round/>
                  <a:headEnd/>
                  <a:tailEnd/>
                </a:ln>
              </p:spPr>
              <p:txBody>
                <a:bodyPr/>
                <a:lstStyle/>
                <a:p>
                  <a:endParaRPr lang="de-DE"/>
                </a:p>
              </p:txBody>
            </p:sp>
            <p:sp>
              <p:nvSpPr>
                <p:cNvPr id="17031" name="Freeform 647"/>
                <p:cNvSpPr>
                  <a:spLocks/>
                </p:cNvSpPr>
                <p:nvPr/>
              </p:nvSpPr>
              <p:spPr bwMode="auto">
                <a:xfrm>
                  <a:off x="-318" y="3609"/>
                  <a:ext cx="78" cy="84"/>
                </a:xfrm>
                <a:custGeom>
                  <a:avLst/>
                  <a:gdLst/>
                  <a:ahLst/>
                  <a:cxnLst>
                    <a:cxn ang="0">
                      <a:pos x="157" y="170"/>
                    </a:cxn>
                    <a:cxn ang="0">
                      <a:pos x="155" y="132"/>
                    </a:cxn>
                    <a:cxn ang="0">
                      <a:pos x="6" y="0"/>
                    </a:cxn>
                    <a:cxn ang="0">
                      <a:pos x="0" y="27"/>
                    </a:cxn>
                    <a:cxn ang="0">
                      <a:pos x="157" y="170"/>
                    </a:cxn>
                  </a:cxnLst>
                  <a:rect l="0" t="0" r="r" b="b"/>
                  <a:pathLst>
                    <a:path w="157" h="170">
                      <a:moveTo>
                        <a:pt x="157" y="170"/>
                      </a:moveTo>
                      <a:lnTo>
                        <a:pt x="155" y="132"/>
                      </a:lnTo>
                      <a:lnTo>
                        <a:pt x="6" y="0"/>
                      </a:lnTo>
                      <a:lnTo>
                        <a:pt x="0" y="27"/>
                      </a:lnTo>
                      <a:lnTo>
                        <a:pt x="157" y="170"/>
                      </a:lnTo>
                      <a:close/>
                    </a:path>
                  </a:pathLst>
                </a:custGeom>
                <a:solidFill>
                  <a:srgbClr val="875900"/>
                </a:solidFill>
                <a:ln w="9525">
                  <a:noFill/>
                  <a:round/>
                  <a:headEnd/>
                  <a:tailEnd/>
                </a:ln>
              </p:spPr>
              <p:txBody>
                <a:bodyPr/>
                <a:lstStyle/>
                <a:p>
                  <a:endParaRPr lang="de-DE"/>
                </a:p>
              </p:txBody>
            </p:sp>
            <p:sp>
              <p:nvSpPr>
                <p:cNvPr id="17032" name="Freeform 648"/>
                <p:cNvSpPr>
                  <a:spLocks/>
                </p:cNvSpPr>
                <p:nvPr/>
              </p:nvSpPr>
              <p:spPr bwMode="auto">
                <a:xfrm>
                  <a:off x="-553" y="3554"/>
                  <a:ext cx="230" cy="185"/>
                </a:xfrm>
                <a:custGeom>
                  <a:avLst/>
                  <a:gdLst/>
                  <a:ahLst/>
                  <a:cxnLst>
                    <a:cxn ang="0">
                      <a:pos x="442" y="268"/>
                    </a:cxn>
                    <a:cxn ang="0">
                      <a:pos x="434" y="276"/>
                    </a:cxn>
                    <a:cxn ang="0">
                      <a:pos x="415" y="295"/>
                    </a:cxn>
                    <a:cxn ang="0">
                      <a:pos x="383" y="318"/>
                    </a:cxn>
                    <a:cxn ang="0">
                      <a:pos x="343" y="337"/>
                    </a:cxn>
                    <a:cxn ang="0">
                      <a:pos x="226" y="366"/>
                    </a:cxn>
                    <a:cxn ang="0">
                      <a:pos x="230" y="347"/>
                    </a:cxn>
                    <a:cxn ang="0">
                      <a:pos x="240" y="316"/>
                    </a:cxn>
                    <a:cxn ang="0">
                      <a:pos x="247" y="280"/>
                    </a:cxn>
                    <a:cxn ang="0">
                      <a:pos x="251" y="259"/>
                    </a:cxn>
                    <a:cxn ang="0">
                      <a:pos x="255"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61" y="162"/>
                    </a:cxn>
                    <a:cxn ang="0">
                      <a:pos x="40" y="150"/>
                    </a:cxn>
                    <a:cxn ang="0">
                      <a:pos x="30" y="145"/>
                    </a:cxn>
                    <a:cxn ang="0">
                      <a:pos x="19" y="133"/>
                    </a:cxn>
                    <a:cxn ang="0">
                      <a:pos x="5" y="112"/>
                    </a:cxn>
                    <a:cxn ang="0">
                      <a:pos x="3" y="97"/>
                    </a:cxn>
                    <a:cxn ang="0">
                      <a:pos x="24"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6" y="8"/>
                    </a:cxn>
                    <a:cxn ang="0">
                      <a:pos x="364" y="13"/>
                    </a:cxn>
                    <a:cxn ang="0">
                      <a:pos x="381" y="27"/>
                    </a:cxn>
                    <a:cxn ang="0">
                      <a:pos x="404" y="49"/>
                    </a:cxn>
                    <a:cxn ang="0">
                      <a:pos x="428" y="78"/>
                    </a:cxn>
                    <a:cxn ang="0">
                      <a:pos x="461" y="95"/>
                    </a:cxn>
                  </a:cxnLst>
                  <a:rect l="0" t="0" r="r" b="b"/>
                  <a:pathLst>
                    <a:path w="461" h="369">
                      <a:moveTo>
                        <a:pt x="447" y="126"/>
                      </a:moveTo>
                      <a:lnTo>
                        <a:pt x="442" y="268"/>
                      </a:lnTo>
                      <a:lnTo>
                        <a:pt x="440" y="270"/>
                      </a:lnTo>
                      <a:lnTo>
                        <a:pt x="434" y="276"/>
                      </a:lnTo>
                      <a:lnTo>
                        <a:pt x="426" y="286"/>
                      </a:lnTo>
                      <a:lnTo>
                        <a:pt x="415" y="295"/>
                      </a:lnTo>
                      <a:lnTo>
                        <a:pt x="400" y="305"/>
                      </a:lnTo>
                      <a:lnTo>
                        <a:pt x="383" y="318"/>
                      </a:lnTo>
                      <a:lnTo>
                        <a:pt x="364" y="327"/>
                      </a:lnTo>
                      <a:lnTo>
                        <a:pt x="343" y="337"/>
                      </a:lnTo>
                      <a:lnTo>
                        <a:pt x="224" y="369"/>
                      </a:lnTo>
                      <a:lnTo>
                        <a:pt x="226" y="366"/>
                      </a:lnTo>
                      <a:lnTo>
                        <a:pt x="228" y="358"/>
                      </a:lnTo>
                      <a:lnTo>
                        <a:pt x="230" y="347"/>
                      </a:lnTo>
                      <a:lnTo>
                        <a:pt x="234" y="331"/>
                      </a:lnTo>
                      <a:lnTo>
                        <a:pt x="240" y="316"/>
                      </a:lnTo>
                      <a:lnTo>
                        <a:pt x="244" y="297"/>
                      </a:lnTo>
                      <a:lnTo>
                        <a:pt x="247" y="280"/>
                      </a:lnTo>
                      <a:lnTo>
                        <a:pt x="249" y="263"/>
                      </a:lnTo>
                      <a:lnTo>
                        <a:pt x="251" y="259"/>
                      </a:lnTo>
                      <a:lnTo>
                        <a:pt x="251" y="249"/>
                      </a:lnTo>
                      <a:lnTo>
                        <a:pt x="255" y="236"/>
                      </a:lnTo>
                      <a:lnTo>
                        <a:pt x="257" y="219"/>
                      </a:lnTo>
                      <a:lnTo>
                        <a:pt x="263" y="204"/>
                      </a:lnTo>
                      <a:lnTo>
                        <a:pt x="268" y="187"/>
                      </a:lnTo>
                      <a:lnTo>
                        <a:pt x="276" y="173"/>
                      </a:lnTo>
                      <a:lnTo>
                        <a:pt x="285" y="166"/>
                      </a:lnTo>
                      <a:lnTo>
                        <a:pt x="282" y="166"/>
                      </a:lnTo>
                      <a:lnTo>
                        <a:pt x="272" y="168"/>
                      </a:lnTo>
                      <a:lnTo>
                        <a:pt x="259" y="169"/>
                      </a:lnTo>
                      <a:lnTo>
                        <a:pt x="242" y="171"/>
                      </a:lnTo>
                      <a:lnTo>
                        <a:pt x="221" y="173"/>
                      </a:lnTo>
                      <a:lnTo>
                        <a:pt x="202" y="175"/>
                      </a:lnTo>
                      <a:lnTo>
                        <a:pt x="181" y="177"/>
                      </a:lnTo>
                      <a:lnTo>
                        <a:pt x="162" y="177"/>
                      </a:lnTo>
                      <a:lnTo>
                        <a:pt x="160" y="177"/>
                      </a:lnTo>
                      <a:lnTo>
                        <a:pt x="150" y="179"/>
                      </a:lnTo>
                      <a:lnTo>
                        <a:pt x="137" y="179"/>
                      </a:lnTo>
                      <a:lnTo>
                        <a:pt x="120" y="177"/>
                      </a:lnTo>
                      <a:lnTo>
                        <a:pt x="101" y="175"/>
                      </a:lnTo>
                      <a:lnTo>
                        <a:pt x="80" y="171"/>
                      </a:lnTo>
                      <a:lnTo>
                        <a:pt x="61" y="162"/>
                      </a:lnTo>
                      <a:lnTo>
                        <a:pt x="40" y="152"/>
                      </a:lnTo>
                      <a:lnTo>
                        <a:pt x="40" y="150"/>
                      </a:lnTo>
                      <a:lnTo>
                        <a:pt x="36" y="148"/>
                      </a:lnTo>
                      <a:lnTo>
                        <a:pt x="30" y="145"/>
                      </a:lnTo>
                      <a:lnTo>
                        <a:pt x="24" y="139"/>
                      </a:lnTo>
                      <a:lnTo>
                        <a:pt x="19" y="133"/>
                      </a:lnTo>
                      <a:lnTo>
                        <a:pt x="13" y="124"/>
                      </a:lnTo>
                      <a:lnTo>
                        <a:pt x="5" y="112"/>
                      </a:lnTo>
                      <a:lnTo>
                        <a:pt x="0" y="99"/>
                      </a:lnTo>
                      <a:lnTo>
                        <a:pt x="3" y="97"/>
                      </a:lnTo>
                      <a:lnTo>
                        <a:pt x="11" y="91"/>
                      </a:lnTo>
                      <a:lnTo>
                        <a:pt x="24" y="86"/>
                      </a:lnTo>
                      <a:lnTo>
                        <a:pt x="40" y="76"/>
                      </a:lnTo>
                      <a:lnTo>
                        <a:pt x="59" y="67"/>
                      </a:lnTo>
                      <a:lnTo>
                        <a:pt x="78" y="57"/>
                      </a:lnTo>
                      <a:lnTo>
                        <a:pt x="95" y="48"/>
                      </a:lnTo>
                      <a:lnTo>
                        <a:pt x="112" y="38"/>
                      </a:lnTo>
                      <a:lnTo>
                        <a:pt x="114" y="36"/>
                      </a:lnTo>
                      <a:lnTo>
                        <a:pt x="123" y="32"/>
                      </a:lnTo>
                      <a:lnTo>
                        <a:pt x="137" y="27"/>
                      </a:lnTo>
                      <a:lnTo>
                        <a:pt x="154" y="19"/>
                      </a:lnTo>
                      <a:lnTo>
                        <a:pt x="173" y="13"/>
                      </a:lnTo>
                      <a:lnTo>
                        <a:pt x="194" y="8"/>
                      </a:lnTo>
                      <a:lnTo>
                        <a:pt x="213" y="2"/>
                      </a:lnTo>
                      <a:lnTo>
                        <a:pt x="232" y="0"/>
                      </a:lnTo>
                      <a:lnTo>
                        <a:pt x="236" y="0"/>
                      </a:lnTo>
                      <a:lnTo>
                        <a:pt x="247" y="0"/>
                      </a:lnTo>
                      <a:lnTo>
                        <a:pt x="263" y="0"/>
                      </a:lnTo>
                      <a:lnTo>
                        <a:pt x="284" y="0"/>
                      </a:lnTo>
                      <a:lnTo>
                        <a:pt x="305" y="0"/>
                      </a:lnTo>
                      <a:lnTo>
                        <a:pt x="327" y="4"/>
                      </a:lnTo>
                      <a:lnTo>
                        <a:pt x="346" y="8"/>
                      </a:lnTo>
                      <a:lnTo>
                        <a:pt x="362" y="13"/>
                      </a:lnTo>
                      <a:lnTo>
                        <a:pt x="364" y="13"/>
                      </a:lnTo>
                      <a:lnTo>
                        <a:pt x="371" y="19"/>
                      </a:lnTo>
                      <a:lnTo>
                        <a:pt x="381" y="27"/>
                      </a:lnTo>
                      <a:lnTo>
                        <a:pt x="392" y="36"/>
                      </a:lnTo>
                      <a:lnTo>
                        <a:pt x="404" y="49"/>
                      </a:lnTo>
                      <a:lnTo>
                        <a:pt x="415" y="63"/>
                      </a:lnTo>
                      <a:lnTo>
                        <a:pt x="428" y="78"/>
                      </a:lnTo>
                      <a:lnTo>
                        <a:pt x="436" y="93"/>
                      </a:lnTo>
                      <a:lnTo>
                        <a:pt x="461" y="95"/>
                      </a:lnTo>
                      <a:lnTo>
                        <a:pt x="447" y="126"/>
                      </a:lnTo>
                      <a:close/>
                    </a:path>
                  </a:pathLst>
                </a:custGeom>
                <a:solidFill>
                  <a:srgbClr val="000000"/>
                </a:solidFill>
                <a:ln w="9525">
                  <a:noFill/>
                  <a:round/>
                  <a:headEnd/>
                  <a:tailEnd/>
                </a:ln>
              </p:spPr>
              <p:txBody>
                <a:bodyPr/>
                <a:lstStyle/>
                <a:p>
                  <a:endParaRPr lang="de-DE"/>
                </a:p>
              </p:txBody>
            </p:sp>
            <p:sp>
              <p:nvSpPr>
                <p:cNvPr id="17033" name="Freeform 649"/>
                <p:cNvSpPr>
                  <a:spLocks/>
                </p:cNvSpPr>
                <p:nvPr/>
              </p:nvSpPr>
              <p:spPr bwMode="auto">
                <a:xfrm>
                  <a:off x="-365" y="3491"/>
                  <a:ext cx="64" cy="98"/>
                </a:xfrm>
                <a:custGeom>
                  <a:avLst/>
                  <a:gdLst/>
                  <a:ahLst/>
                  <a:cxnLst>
                    <a:cxn ang="0">
                      <a:pos x="76" y="196"/>
                    </a:cxn>
                    <a:cxn ang="0">
                      <a:pos x="74" y="195"/>
                    </a:cxn>
                    <a:cxn ang="0">
                      <a:pos x="67" y="189"/>
                    </a:cxn>
                    <a:cxn ang="0">
                      <a:pos x="57" y="181"/>
                    </a:cxn>
                    <a:cxn ang="0">
                      <a:pos x="46" y="170"/>
                    </a:cxn>
                    <a:cxn ang="0">
                      <a:pos x="32" y="158"/>
                    </a:cxn>
                    <a:cxn ang="0">
                      <a:pos x="21" y="145"/>
                    </a:cxn>
                    <a:cxn ang="0">
                      <a:pos x="13" y="132"/>
                    </a:cxn>
                    <a:cxn ang="0">
                      <a:pos x="8" y="120"/>
                    </a:cxn>
                    <a:cxn ang="0">
                      <a:pos x="6" y="111"/>
                    </a:cxn>
                    <a:cxn ang="0">
                      <a:pos x="2" y="90"/>
                    </a:cxn>
                    <a:cxn ang="0">
                      <a:pos x="0" y="63"/>
                    </a:cxn>
                    <a:cxn ang="0">
                      <a:pos x="6" y="38"/>
                    </a:cxn>
                    <a:cxn ang="0">
                      <a:pos x="29" y="0"/>
                    </a:cxn>
                    <a:cxn ang="0">
                      <a:pos x="130" y="77"/>
                    </a:cxn>
                    <a:cxn ang="0">
                      <a:pos x="76" y="196"/>
                    </a:cxn>
                  </a:cxnLst>
                  <a:rect l="0" t="0" r="r" b="b"/>
                  <a:pathLst>
                    <a:path w="130" h="196">
                      <a:moveTo>
                        <a:pt x="76" y="196"/>
                      </a:moveTo>
                      <a:lnTo>
                        <a:pt x="74" y="195"/>
                      </a:lnTo>
                      <a:lnTo>
                        <a:pt x="67" y="189"/>
                      </a:lnTo>
                      <a:lnTo>
                        <a:pt x="57" y="181"/>
                      </a:lnTo>
                      <a:lnTo>
                        <a:pt x="46" y="170"/>
                      </a:lnTo>
                      <a:lnTo>
                        <a:pt x="32" y="158"/>
                      </a:lnTo>
                      <a:lnTo>
                        <a:pt x="21" y="145"/>
                      </a:lnTo>
                      <a:lnTo>
                        <a:pt x="13" y="132"/>
                      </a:lnTo>
                      <a:lnTo>
                        <a:pt x="8" y="120"/>
                      </a:lnTo>
                      <a:lnTo>
                        <a:pt x="6" y="111"/>
                      </a:lnTo>
                      <a:lnTo>
                        <a:pt x="2" y="90"/>
                      </a:lnTo>
                      <a:lnTo>
                        <a:pt x="0" y="63"/>
                      </a:lnTo>
                      <a:lnTo>
                        <a:pt x="6" y="38"/>
                      </a:lnTo>
                      <a:lnTo>
                        <a:pt x="29" y="0"/>
                      </a:lnTo>
                      <a:lnTo>
                        <a:pt x="130" y="77"/>
                      </a:lnTo>
                      <a:lnTo>
                        <a:pt x="76" y="196"/>
                      </a:lnTo>
                      <a:close/>
                    </a:path>
                  </a:pathLst>
                </a:custGeom>
                <a:solidFill>
                  <a:srgbClr val="000000"/>
                </a:solidFill>
                <a:ln w="9525">
                  <a:noFill/>
                  <a:round/>
                  <a:headEnd/>
                  <a:tailEnd/>
                </a:ln>
              </p:spPr>
              <p:txBody>
                <a:bodyPr/>
                <a:lstStyle/>
                <a:p>
                  <a:endParaRPr lang="de-DE"/>
                </a:p>
              </p:txBody>
            </p:sp>
            <p:sp>
              <p:nvSpPr>
                <p:cNvPr id="17034" name="Freeform 650"/>
                <p:cNvSpPr>
                  <a:spLocks/>
                </p:cNvSpPr>
                <p:nvPr/>
              </p:nvSpPr>
              <p:spPr bwMode="auto">
                <a:xfrm>
                  <a:off x="-480" y="3431"/>
                  <a:ext cx="102" cy="116"/>
                </a:xfrm>
                <a:custGeom>
                  <a:avLst/>
                  <a:gdLst/>
                  <a:ahLst/>
                  <a:cxnLst>
                    <a:cxn ang="0">
                      <a:pos x="204" y="233"/>
                    </a:cxn>
                    <a:cxn ang="0">
                      <a:pos x="204" y="229"/>
                    </a:cxn>
                    <a:cxn ang="0">
                      <a:pos x="202" y="216"/>
                    </a:cxn>
                    <a:cxn ang="0">
                      <a:pos x="200" y="195"/>
                    </a:cxn>
                    <a:cxn ang="0">
                      <a:pos x="197" y="170"/>
                    </a:cxn>
                    <a:cxn ang="0">
                      <a:pos x="189" y="143"/>
                    </a:cxn>
                    <a:cxn ang="0">
                      <a:pos x="181" y="115"/>
                    </a:cxn>
                    <a:cxn ang="0">
                      <a:pos x="168" y="90"/>
                    </a:cxn>
                    <a:cxn ang="0">
                      <a:pos x="153" y="67"/>
                    </a:cxn>
                    <a:cxn ang="0">
                      <a:pos x="153" y="65"/>
                    </a:cxn>
                    <a:cxn ang="0">
                      <a:pos x="151" y="61"/>
                    </a:cxn>
                    <a:cxn ang="0">
                      <a:pos x="147" y="56"/>
                    </a:cxn>
                    <a:cxn ang="0">
                      <a:pos x="141" y="50"/>
                    </a:cxn>
                    <a:cxn ang="0">
                      <a:pos x="136" y="42"/>
                    </a:cxn>
                    <a:cxn ang="0">
                      <a:pos x="126" y="35"/>
                    </a:cxn>
                    <a:cxn ang="0">
                      <a:pos x="115" y="27"/>
                    </a:cxn>
                    <a:cxn ang="0">
                      <a:pos x="101" y="18"/>
                    </a:cxn>
                    <a:cxn ang="0">
                      <a:pos x="99" y="18"/>
                    </a:cxn>
                    <a:cxn ang="0">
                      <a:pos x="92" y="16"/>
                    </a:cxn>
                    <a:cxn ang="0">
                      <a:pos x="80" y="12"/>
                    </a:cxn>
                    <a:cxn ang="0">
                      <a:pos x="67" y="8"/>
                    </a:cxn>
                    <a:cxn ang="0">
                      <a:pos x="52" y="4"/>
                    </a:cxn>
                    <a:cxn ang="0">
                      <a:pos x="35" y="2"/>
                    </a:cxn>
                    <a:cxn ang="0">
                      <a:pos x="17" y="0"/>
                    </a:cxn>
                    <a:cxn ang="0">
                      <a:pos x="2" y="2"/>
                    </a:cxn>
                    <a:cxn ang="0">
                      <a:pos x="0" y="12"/>
                    </a:cxn>
                    <a:cxn ang="0">
                      <a:pos x="0" y="38"/>
                    </a:cxn>
                    <a:cxn ang="0">
                      <a:pos x="4" y="69"/>
                    </a:cxn>
                    <a:cxn ang="0">
                      <a:pos x="14" y="99"/>
                    </a:cxn>
                    <a:cxn ang="0">
                      <a:pos x="16" y="101"/>
                    </a:cxn>
                    <a:cxn ang="0">
                      <a:pos x="17" y="105"/>
                    </a:cxn>
                    <a:cxn ang="0">
                      <a:pos x="21" y="113"/>
                    </a:cxn>
                    <a:cxn ang="0">
                      <a:pos x="27" y="122"/>
                    </a:cxn>
                    <a:cxn ang="0">
                      <a:pos x="37" y="134"/>
                    </a:cxn>
                    <a:cxn ang="0">
                      <a:pos x="48" y="147"/>
                    </a:cxn>
                    <a:cxn ang="0">
                      <a:pos x="61" y="160"/>
                    </a:cxn>
                    <a:cxn ang="0">
                      <a:pos x="78" y="174"/>
                    </a:cxn>
                    <a:cxn ang="0">
                      <a:pos x="82" y="176"/>
                    </a:cxn>
                    <a:cxn ang="0">
                      <a:pos x="90" y="179"/>
                    </a:cxn>
                    <a:cxn ang="0">
                      <a:pos x="101" y="185"/>
                    </a:cxn>
                    <a:cxn ang="0">
                      <a:pos x="118" y="195"/>
                    </a:cxn>
                    <a:cxn ang="0">
                      <a:pos x="138" y="204"/>
                    </a:cxn>
                    <a:cxn ang="0">
                      <a:pos x="159" y="214"/>
                    </a:cxn>
                    <a:cxn ang="0">
                      <a:pos x="181" y="223"/>
                    </a:cxn>
                    <a:cxn ang="0">
                      <a:pos x="204" y="233"/>
                    </a:cxn>
                  </a:cxnLst>
                  <a:rect l="0" t="0" r="r" b="b"/>
                  <a:pathLst>
                    <a:path w="204" h="233">
                      <a:moveTo>
                        <a:pt x="204" y="233"/>
                      </a:moveTo>
                      <a:lnTo>
                        <a:pt x="204" y="229"/>
                      </a:lnTo>
                      <a:lnTo>
                        <a:pt x="202" y="216"/>
                      </a:lnTo>
                      <a:lnTo>
                        <a:pt x="200" y="195"/>
                      </a:lnTo>
                      <a:lnTo>
                        <a:pt x="197" y="170"/>
                      </a:lnTo>
                      <a:lnTo>
                        <a:pt x="189" y="143"/>
                      </a:lnTo>
                      <a:lnTo>
                        <a:pt x="181" y="115"/>
                      </a:lnTo>
                      <a:lnTo>
                        <a:pt x="168" y="90"/>
                      </a:lnTo>
                      <a:lnTo>
                        <a:pt x="153" y="67"/>
                      </a:lnTo>
                      <a:lnTo>
                        <a:pt x="153" y="65"/>
                      </a:lnTo>
                      <a:lnTo>
                        <a:pt x="151" y="61"/>
                      </a:lnTo>
                      <a:lnTo>
                        <a:pt x="147" y="56"/>
                      </a:lnTo>
                      <a:lnTo>
                        <a:pt x="141" y="50"/>
                      </a:lnTo>
                      <a:lnTo>
                        <a:pt x="136" y="42"/>
                      </a:lnTo>
                      <a:lnTo>
                        <a:pt x="126" y="35"/>
                      </a:lnTo>
                      <a:lnTo>
                        <a:pt x="115" y="27"/>
                      </a:lnTo>
                      <a:lnTo>
                        <a:pt x="101" y="18"/>
                      </a:lnTo>
                      <a:lnTo>
                        <a:pt x="99" y="18"/>
                      </a:lnTo>
                      <a:lnTo>
                        <a:pt x="92" y="16"/>
                      </a:lnTo>
                      <a:lnTo>
                        <a:pt x="80" y="12"/>
                      </a:lnTo>
                      <a:lnTo>
                        <a:pt x="67" y="8"/>
                      </a:lnTo>
                      <a:lnTo>
                        <a:pt x="52" y="4"/>
                      </a:lnTo>
                      <a:lnTo>
                        <a:pt x="35" y="2"/>
                      </a:lnTo>
                      <a:lnTo>
                        <a:pt x="17" y="0"/>
                      </a:lnTo>
                      <a:lnTo>
                        <a:pt x="2" y="2"/>
                      </a:lnTo>
                      <a:lnTo>
                        <a:pt x="0" y="12"/>
                      </a:lnTo>
                      <a:lnTo>
                        <a:pt x="0" y="38"/>
                      </a:lnTo>
                      <a:lnTo>
                        <a:pt x="4" y="69"/>
                      </a:lnTo>
                      <a:lnTo>
                        <a:pt x="14" y="99"/>
                      </a:lnTo>
                      <a:lnTo>
                        <a:pt x="16" y="101"/>
                      </a:lnTo>
                      <a:lnTo>
                        <a:pt x="17" y="105"/>
                      </a:lnTo>
                      <a:lnTo>
                        <a:pt x="21" y="113"/>
                      </a:lnTo>
                      <a:lnTo>
                        <a:pt x="27" y="122"/>
                      </a:lnTo>
                      <a:lnTo>
                        <a:pt x="37" y="134"/>
                      </a:lnTo>
                      <a:lnTo>
                        <a:pt x="48" y="147"/>
                      </a:lnTo>
                      <a:lnTo>
                        <a:pt x="61" y="160"/>
                      </a:lnTo>
                      <a:lnTo>
                        <a:pt x="78" y="174"/>
                      </a:lnTo>
                      <a:lnTo>
                        <a:pt x="82" y="176"/>
                      </a:lnTo>
                      <a:lnTo>
                        <a:pt x="90" y="179"/>
                      </a:lnTo>
                      <a:lnTo>
                        <a:pt x="101" y="185"/>
                      </a:lnTo>
                      <a:lnTo>
                        <a:pt x="118" y="195"/>
                      </a:lnTo>
                      <a:lnTo>
                        <a:pt x="138" y="204"/>
                      </a:lnTo>
                      <a:lnTo>
                        <a:pt x="159" y="214"/>
                      </a:lnTo>
                      <a:lnTo>
                        <a:pt x="181" y="223"/>
                      </a:lnTo>
                      <a:lnTo>
                        <a:pt x="204" y="233"/>
                      </a:lnTo>
                      <a:close/>
                    </a:path>
                  </a:pathLst>
                </a:custGeom>
                <a:solidFill>
                  <a:srgbClr val="000000"/>
                </a:solidFill>
                <a:ln w="9525">
                  <a:noFill/>
                  <a:round/>
                  <a:headEnd/>
                  <a:tailEnd/>
                </a:ln>
              </p:spPr>
              <p:txBody>
                <a:bodyPr/>
                <a:lstStyle/>
                <a:p>
                  <a:endParaRPr lang="de-DE"/>
                </a:p>
              </p:txBody>
            </p:sp>
            <p:sp>
              <p:nvSpPr>
                <p:cNvPr id="17035" name="Freeform 651"/>
                <p:cNvSpPr>
                  <a:spLocks/>
                </p:cNvSpPr>
                <p:nvPr/>
              </p:nvSpPr>
              <p:spPr bwMode="auto">
                <a:xfrm>
                  <a:off x="-552" y="3556"/>
                  <a:ext cx="222" cy="181"/>
                </a:xfrm>
                <a:custGeom>
                  <a:avLst/>
                  <a:gdLst/>
                  <a:ahLst/>
                  <a:cxnLst>
                    <a:cxn ang="0">
                      <a:pos x="381" y="30"/>
                    </a:cxn>
                    <a:cxn ang="0">
                      <a:pos x="377" y="24"/>
                    </a:cxn>
                    <a:cxn ang="0">
                      <a:pos x="365" y="17"/>
                    </a:cxn>
                    <a:cxn ang="0">
                      <a:pos x="348" y="5"/>
                    </a:cxn>
                    <a:cxn ang="0">
                      <a:pos x="327" y="0"/>
                    </a:cxn>
                    <a:cxn ang="0">
                      <a:pos x="323" y="0"/>
                    </a:cxn>
                    <a:cxn ang="0">
                      <a:pos x="312" y="0"/>
                    </a:cxn>
                    <a:cxn ang="0">
                      <a:pos x="295" y="0"/>
                    </a:cxn>
                    <a:cxn ang="0">
                      <a:pos x="274" y="0"/>
                    </a:cxn>
                    <a:cxn ang="0">
                      <a:pos x="251" y="0"/>
                    </a:cxn>
                    <a:cxn ang="0">
                      <a:pos x="228" y="2"/>
                    </a:cxn>
                    <a:cxn ang="0">
                      <a:pos x="205" y="5"/>
                    </a:cxn>
                    <a:cxn ang="0">
                      <a:pos x="188" y="9"/>
                    </a:cxn>
                    <a:cxn ang="0">
                      <a:pos x="177" y="13"/>
                    </a:cxn>
                    <a:cxn ang="0">
                      <a:pos x="150" y="23"/>
                    </a:cxn>
                    <a:cxn ang="0">
                      <a:pos x="114" y="36"/>
                    </a:cxn>
                    <a:cxn ang="0">
                      <a:pos x="81" y="49"/>
                    </a:cxn>
                    <a:cxn ang="0">
                      <a:pos x="72" y="55"/>
                    </a:cxn>
                    <a:cxn ang="0">
                      <a:pos x="47" y="66"/>
                    </a:cxn>
                    <a:cxn ang="0">
                      <a:pos x="20" y="82"/>
                    </a:cxn>
                    <a:cxn ang="0">
                      <a:pos x="0" y="97"/>
                    </a:cxn>
                    <a:cxn ang="0">
                      <a:pos x="0" y="101"/>
                    </a:cxn>
                    <a:cxn ang="0">
                      <a:pos x="3" y="110"/>
                    </a:cxn>
                    <a:cxn ang="0">
                      <a:pos x="11" y="124"/>
                    </a:cxn>
                    <a:cxn ang="0">
                      <a:pos x="26" y="141"/>
                    </a:cxn>
                    <a:cxn ang="0">
                      <a:pos x="34" y="146"/>
                    </a:cxn>
                    <a:cxn ang="0">
                      <a:pos x="55" y="158"/>
                    </a:cxn>
                    <a:cxn ang="0">
                      <a:pos x="83" y="169"/>
                    </a:cxn>
                    <a:cxn ang="0">
                      <a:pos x="116" y="175"/>
                    </a:cxn>
                    <a:cxn ang="0">
                      <a:pos x="120" y="175"/>
                    </a:cxn>
                    <a:cxn ang="0">
                      <a:pos x="131" y="175"/>
                    </a:cxn>
                    <a:cxn ang="0">
                      <a:pos x="148" y="175"/>
                    </a:cxn>
                    <a:cxn ang="0">
                      <a:pos x="171" y="173"/>
                    </a:cxn>
                    <a:cxn ang="0">
                      <a:pos x="198" y="171"/>
                    </a:cxn>
                    <a:cxn ang="0">
                      <a:pos x="226" y="167"/>
                    </a:cxn>
                    <a:cxn ang="0">
                      <a:pos x="257" y="162"/>
                    </a:cxn>
                    <a:cxn ang="0">
                      <a:pos x="287" y="156"/>
                    </a:cxn>
                    <a:cxn ang="0">
                      <a:pos x="285" y="162"/>
                    </a:cxn>
                    <a:cxn ang="0">
                      <a:pos x="276" y="175"/>
                    </a:cxn>
                    <a:cxn ang="0">
                      <a:pos x="264" y="204"/>
                    </a:cxn>
                    <a:cxn ang="0">
                      <a:pos x="251" y="249"/>
                    </a:cxn>
                    <a:cxn ang="0">
                      <a:pos x="295" y="341"/>
                    </a:cxn>
                    <a:cxn ang="0">
                      <a:pos x="304" y="339"/>
                    </a:cxn>
                    <a:cxn ang="0">
                      <a:pos x="327" y="331"/>
                    </a:cxn>
                    <a:cxn ang="0">
                      <a:pos x="358" y="320"/>
                    </a:cxn>
                    <a:cxn ang="0">
                      <a:pos x="386" y="304"/>
                    </a:cxn>
                    <a:cxn ang="0">
                      <a:pos x="444" y="129"/>
                    </a:cxn>
                    <a:cxn ang="0">
                      <a:pos x="440" y="116"/>
                    </a:cxn>
                    <a:cxn ang="0">
                      <a:pos x="434" y="87"/>
                    </a:cxn>
                  </a:cxnLst>
                  <a:rect l="0" t="0" r="r" b="b"/>
                  <a:pathLst>
                    <a:path w="444" h="362">
                      <a:moveTo>
                        <a:pt x="434" y="87"/>
                      </a:moveTo>
                      <a:lnTo>
                        <a:pt x="381" y="30"/>
                      </a:lnTo>
                      <a:lnTo>
                        <a:pt x="381" y="28"/>
                      </a:lnTo>
                      <a:lnTo>
                        <a:pt x="377" y="24"/>
                      </a:lnTo>
                      <a:lnTo>
                        <a:pt x="371" y="21"/>
                      </a:lnTo>
                      <a:lnTo>
                        <a:pt x="365" y="17"/>
                      </a:lnTo>
                      <a:lnTo>
                        <a:pt x="358" y="11"/>
                      </a:lnTo>
                      <a:lnTo>
                        <a:pt x="348" y="5"/>
                      </a:lnTo>
                      <a:lnTo>
                        <a:pt x="339" y="2"/>
                      </a:lnTo>
                      <a:lnTo>
                        <a:pt x="327" y="0"/>
                      </a:lnTo>
                      <a:lnTo>
                        <a:pt x="327" y="0"/>
                      </a:lnTo>
                      <a:lnTo>
                        <a:pt x="323" y="0"/>
                      </a:lnTo>
                      <a:lnTo>
                        <a:pt x="318" y="0"/>
                      </a:lnTo>
                      <a:lnTo>
                        <a:pt x="312" y="0"/>
                      </a:lnTo>
                      <a:lnTo>
                        <a:pt x="304" y="0"/>
                      </a:lnTo>
                      <a:lnTo>
                        <a:pt x="295" y="0"/>
                      </a:lnTo>
                      <a:lnTo>
                        <a:pt x="285" y="0"/>
                      </a:lnTo>
                      <a:lnTo>
                        <a:pt x="274" y="0"/>
                      </a:lnTo>
                      <a:lnTo>
                        <a:pt x="262" y="0"/>
                      </a:lnTo>
                      <a:lnTo>
                        <a:pt x="251" y="0"/>
                      </a:lnTo>
                      <a:lnTo>
                        <a:pt x="240" y="2"/>
                      </a:lnTo>
                      <a:lnTo>
                        <a:pt x="228" y="2"/>
                      </a:lnTo>
                      <a:lnTo>
                        <a:pt x="217" y="4"/>
                      </a:lnTo>
                      <a:lnTo>
                        <a:pt x="205" y="5"/>
                      </a:lnTo>
                      <a:lnTo>
                        <a:pt x="198" y="7"/>
                      </a:lnTo>
                      <a:lnTo>
                        <a:pt x="188" y="9"/>
                      </a:lnTo>
                      <a:lnTo>
                        <a:pt x="184" y="9"/>
                      </a:lnTo>
                      <a:lnTo>
                        <a:pt x="177" y="13"/>
                      </a:lnTo>
                      <a:lnTo>
                        <a:pt x="165" y="17"/>
                      </a:lnTo>
                      <a:lnTo>
                        <a:pt x="150" y="23"/>
                      </a:lnTo>
                      <a:lnTo>
                        <a:pt x="133" y="30"/>
                      </a:lnTo>
                      <a:lnTo>
                        <a:pt x="114" y="36"/>
                      </a:lnTo>
                      <a:lnTo>
                        <a:pt x="97" y="44"/>
                      </a:lnTo>
                      <a:lnTo>
                        <a:pt x="81" y="49"/>
                      </a:lnTo>
                      <a:lnTo>
                        <a:pt x="78" y="51"/>
                      </a:lnTo>
                      <a:lnTo>
                        <a:pt x="72" y="55"/>
                      </a:lnTo>
                      <a:lnTo>
                        <a:pt x="60" y="61"/>
                      </a:lnTo>
                      <a:lnTo>
                        <a:pt x="47" y="66"/>
                      </a:lnTo>
                      <a:lnTo>
                        <a:pt x="34" y="74"/>
                      </a:lnTo>
                      <a:lnTo>
                        <a:pt x="20" y="82"/>
                      </a:lnTo>
                      <a:lnTo>
                        <a:pt x="9" y="89"/>
                      </a:lnTo>
                      <a:lnTo>
                        <a:pt x="0" y="97"/>
                      </a:lnTo>
                      <a:lnTo>
                        <a:pt x="0" y="97"/>
                      </a:lnTo>
                      <a:lnTo>
                        <a:pt x="0" y="101"/>
                      </a:lnTo>
                      <a:lnTo>
                        <a:pt x="1" y="104"/>
                      </a:lnTo>
                      <a:lnTo>
                        <a:pt x="3" y="110"/>
                      </a:lnTo>
                      <a:lnTo>
                        <a:pt x="5" y="116"/>
                      </a:lnTo>
                      <a:lnTo>
                        <a:pt x="11" y="124"/>
                      </a:lnTo>
                      <a:lnTo>
                        <a:pt x="17" y="133"/>
                      </a:lnTo>
                      <a:lnTo>
                        <a:pt x="26" y="141"/>
                      </a:lnTo>
                      <a:lnTo>
                        <a:pt x="28" y="143"/>
                      </a:lnTo>
                      <a:lnTo>
                        <a:pt x="34" y="146"/>
                      </a:lnTo>
                      <a:lnTo>
                        <a:pt x="43" y="150"/>
                      </a:lnTo>
                      <a:lnTo>
                        <a:pt x="55" y="158"/>
                      </a:lnTo>
                      <a:lnTo>
                        <a:pt x="68" y="164"/>
                      </a:lnTo>
                      <a:lnTo>
                        <a:pt x="83" y="169"/>
                      </a:lnTo>
                      <a:lnTo>
                        <a:pt x="99" y="173"/>
                      </a:lnTo>
                      <a:lnTo>
                        <a:pt x="116" y="175"/>
                      </a:lnTo>
                      <a:lnTo>
                        <a:pt x="118" y="175"/>
                      </a:lnTo>
                      <a:lnTo>
                        <a:pt x="120" y="175"/>
                      </a:lnTo>
                      <a:lnTo>
                        <a:pt x="125" y="175"/>
                      </a:lnTo>
                      <a:lnTo>
                        <a:pt x="131" y="175"/>
                      </a:lnTo>
                      <a:lnTo>
                        <a:pt x="139" y="175"/>
                      </a:lnTo>
                      <a:lnTo>
                        <a:pt x="148" y="175"/>
                      </a:lnTo>
                      <a:lnTo>
                        <a:pt x="160" y="173"/>
                      </a:lnTo>
                      <a:lnTo>
                        <a:pt x="171" y="173"/>
                      </a:lnTo>
                      <a:lnTo>
                        <a:pt x="184" y="171"/>
                      </a:lnTo>
                      <a:lnTo>
                        <a:pt x="198" y="171"/>
                      </a:lnTo>
                      <a:lnTo>
                        <a:pt x="211" y="169"/>
                      </a:lnTo>
                      <a:lnTo>
                        <a:pt x="226" y="167"/>
                      </a:lnTo>
                      <a:lnTo>
                        <a:pt x="242" y="165"/>
                      </a:lnTo>
                      <a:lnTo>
                        <a:pt x="257" y="162"/>
                      </a:lnTo>
                      <a:lnTo>
                        <a:pt x="272" y="160"/>
                      </a:lnTo>
                      <a:lnTo>
                        <a:pt x="287" y="156"/>
                      </a:lnTo>
                      <a:lnTo>
                        <a:pt x="287" y="158"/>
                      </a:lnTo>
                      <a:lnTo>
                        <a:pt x="285" y="162"/>
                      </a:lnTo>
                      <a:lnTo>
                        <a:pt x="282" y="167"/>
                      </a:lnTo>
                      <a:lnTo>
                        <a:pt x="276" y="175"/>
                      </a:lnTo>
                      <a:lnTo>
                        <a:pt x="270" y="188"/>
                      </a:lnTo>
                      <a:lnTo>
                        <a:pt x="264" y="204"/>
                      </a:lnTo>
                      <a:lnTo>
                        <a:pt x="257" y="224"/>
                      </a:lnTo>
                      <a:lnTo>
                        <a:pt x="251" y="249"/>
                      </a:lnTo>
                      <a:lnTo>
                        <a:pt x="222" y="362"/>
                      </a:lnTo>
                      <a:lnTo>
                        <a:pt x="295" y="341"/>
                      </a:lnTo>
                      <a:lnTo>
                        <a:pt x="297" y="341"/>
                      </a:lnTo>
                      <a:lnTo>
                        <a:pt x="304" y="339"/>
                      </a:lnTo>
                      <a:lnTo>
                        <a:pt x="314" y="335"/>
                      </a:lnTo>
                      <a:lnTo>
                        <a:pt x="327" y="331"/>
                      </a:lnTo>
                      <a:lnTo>
                        <a:pt x="343" y="325"/>
                      </a:lnTo>
                      <a:lnTo>
                        <a:pt x="358" y="320"/>
                      </a:lnTo>
                      <a:lnTo>
                        <a:pt x="373" y="312"/>
                      </a:lnTo>
                      <a:lnTo>
                        <a:pt x="386" y="304"/>
                      </a:lnTo>
                      <a:lnTo>
                        <a:pt x="440" y="270"/>
                      </a:lnTo>
                      <a:lnTo>
                        <a:pt x="444" y="129"/>
                      </a:lnTo>
                      <a:lnTo>
                        <a:pt x="442" y="125"/>
                      </a:lnTo>
                      <a:lnTo>
                        <a:pt x="440" y="116"/>
                      </a:lnTo>
                      <a:lnTo>
                        <a:pt x="438" y="103"/>
                      </a:lnTo>
                      <a:lnTo>
                        <a:pt x="434" y="87"/>
                      </a:lnTo>
                      <a:close/>
                    </a:path>
                  </a:pathLst>
                </a:custGeom>
                <a:solidFill>
                  <a:srgbClr val="000000"/>
                </a:solidFill>
                <a:ln w="9525">
                  <a:noFill/>
                  <a:round/>
                  <a:headEnd/>
                  <a:tailEnd/>
                </a:ln>
              </p:spPr>
              <p:txBody>
                <a:bodyPr/>
                <a:lstStyle/>
                <a:p>
                  <a:endParaRPr lang="de-DE"/>
                </a:p>
              </p:txBody>
            </p:sp>
            <p:sp>
              <p:nvSpPr>
                <p:cNvPr id="17036" name="Freeform 652"/>
                <p:cNvSpPr>
                  <a:spLocks/>
                </p:cNvSpPr>
                <p:nvPr/>
              </p:nvSpPr>
              <p:spPr bwMode="auto">
                <a:xfrm>
                  <a:off x="-397" y="3618"/>
                  <a:ext cx="46" cy="15"/>
                </a:xfrm>
                <a:custGeom>
                  <a:avLst/>
                  <a:gdLst/>
                  <a:ahLst/>
                  <a:cxnLst>
                    <a:cxn ang="0">
                      <a:pos x="0" y="28"/>
                    </a:cxn>
                    <a:cxn ang="0">
                      <a:pos x="92" y="0"/>
                    </a:cxn>
                    <a:cxn ang="0">
                      <a:pos x="71" y="30"/>
                    </a:cxn>
                    <a:cxn ang="0">
                      <a:pos x="0" y="28"/>
                    </a:cxn>
                  </a:cxnLst>
                  <a:rect l="0" t="0" r="r" b="b"/>
                  <a:pathLst>
                    <a:path w="92" h="30">
                      <a:moveTo>
                        <a:pt x="0" y="28"/>
                      </a:moveTo>
                      <a:lnTo>
                        <a:pt x="92" y="0"/>
                      </a:lnTo>
                      <a:lnTo>
                        <a:pt x="71" y="30"/>
                      </a:lnTo>
                      <a:lnTo>
                        <a:pt x="0" y="28"/>
                      </a:lnTo>
                      <a:close/>
                    </a:path>
                  </a:pathLst>
                </a:custGeom>
                <a:solidFill>
                  <a:srgbClr val="21BA00"/>
                </a:solidFill>
                <a:ln w="9525">
                  <a:noFill/>
                  <a:round/>
                  <a:headEnd/>
                  <a:tailEnd/>
                </a:ln>
              </p:spPr>
              <p:txBody>
                <a:bodyPr/>
                <a:lstStyle/>
                <a:p>
                  <a:endParaRPr lang="de-DE"/>
                </a:p>
              </p:txBody>
            </p:sp>
            <p:sp>
              <p:nvSpPr>
                <p:cNvPr id="17037" name="Freeform 653"/>
                <p:cNvSpPr>
                  <a:spLocks/>
                </p:cNvSpPr>
                <p:nvPr/>
              </p:nvSpPr>
              <p:spPr bwMode="auto">
                <a:xfrm>
                  <a:off x="-354" y="3623"/>
                  <a:ext cx="16" cy="52"/>
                </a:xfrm>
                <a:custGeom>
                  <a:avLst/>
                  <a:gdLst/>
                  <a:ahLst/>
                  <a:cxnLst>
                    <a:cxn ang="0">
                      <a:pos x="0" y="31"/>
                    </a:cxn>
                    <a:cxn ang="0">
                      <a:pos x="21" y="0"/>
                    </a:cxn>
                    <a:cxn ang="0">
                      <a:pos x="32" y="105"/>
                    </a:cxn>
                    <a:cxn ang="0">
                      <a:pos x="32" y="101"/>
                    </a:cxn>
                    <a:cxn ang="0">
                      <a:pos x="30" y="95"/>
                    </a:cxn>
                    <a:cxn ang="0">
                      <a:pos x="27" y="84"/>
                    </a:cxn>
                    <a:cxn ang="0">
                      <a:pos x="23" y="71"/>
                    </a:cxn>
                    <a:cxn ang="0">
                      <a:pos x="17" y="57"/>
                    </a:cxn>
                    <a:cxn ang="0">
                      <a:pos x="13" y="46"/>
                    </a:cxn>
                    <a:cxn ang="0">
                      <a:pos x="6" y="36"/>
                    </a:cxn>
                    <a:cxn ang="0">
                      <a:pos x="0" y="31"/>
                    </a:cxn>
                  </a:cxnLst>
                  <a:rect l="0" t="0" r="r" b="b"/>
                  <a:pathLst>
                    <a:path w="32" h="105">
                      <a:moveTo>
                        <a:pt x="0" y="31"/>
                      </a:moveTo>
                      <a:lnTo>
                        <a:pt x="21" y="0"/>
                      </a:lnTo>
                      <a:lnTo>
                        <a:pt x="32" y="105"/>
                      </a:lnTo>
                      <a:lnTo>
                        <a:pt x="32" y="101"/>
                      </a:lnTo>
                      <a:lnTo>
                        <a:pt x="30" y="95"/>
                      </a:lnTo>
                      <a:lnTo>
                        <a:pt x="27" y="84"/>
                      </a:lnTo>
                      <a:lnTo>
                        <a:pt x="23" y="71"/>
                      </a:lnTo>
                      <a:lnTo>
                        <a:pt x="17" y="57"/>
                      </a:lnTo>
                      <a:lnTo>
                        <a:pt x="13" y="46"/>
                      </a:lnTo>
                      <a:lnTo>
                        <a:pt x="6" y="36"/>
                      </a:lnTo>
                      <a:lnTo>
                        <a:pt x="0" y="31"/>
                      </a:lnTo>
                      <a:close/>
                    </a:path>
                  </a:pathLst>
                </a:custGeom>
                <a:solidFill>
                  <a:srgbClr val="21BA00"/>
                </a:solidFill>
                <a:ln w="9525">
                  <a:noFill/>
                  <a:round/>
                  <a:headEnd/>
                  <a:tailEnd/>
                </a:ln>
              </p:spPr>
              <p:txBody>
                <a:bodyPr/>
                <a:lstStyle/>
                <a:p>
                  <a:endParaRPr lang="de-DE"/>
                </a:p>
              </p:txBody>
            </p:sp>
            <p:sp>
              <p:nvSpPr>
                <p:cNvPr id="17038" name="Freeform 654"/>
                <p:cNvSpPr>
                  <a:spLocks/>
                </p:cNvSpPr>
                <p:nvPr/>
              </p:nvSpPr>
              <p:spPr bwMode="auto">
                <a:xfrm>
                  <a:off x="-384" y="3644"/>
                  <a:ext cx="35" cy="60"/>
                </a:xfrm>
                <a:custGeom>
                  <a:avLst/>
                  <a:gdLst/>
                  <a:ahLst/>
                  <a:cxnLst>
                    <a:cxn ang="0">
                      <a:pos x="44" y="0"/>
                    </a:cxn>
                    <a:cxn ang="0">
                      <a:pos x="68" y="88"/>
                    </a:cxn>
                    <a:cxn ang="0">
                      <a:pos x="21" y="120"/>
                    </a:cxn>
                    <a:cxn ang="0">
                      <a:pos x="0" y="42"/>
                    </a:cxn>
                    <a:cxn ang="0">
                      <a:pos x="44" y="0"/>
                    </a:cxn>
                  </a:cxnLst>
                  <a:rect l="0" t="0" r="r" b="b"/>
                  <a:pathLst>
                    <a:path w="68" h="120">
                      <a:moveTo>
                        <a:pt x="44" y="0"/>
                      </a:moveTo>
                      <a:lnTo>
                        <a:pt x="68" y="88"/>
                      </a:lnTo>
                      <a:lnTo>
                        <a:pt x="21" y="120"/>
                      </a:lnTo>
                      <a:lnTo>
                        <a:pt x="0" y="42"/>
                      </a:lnTo>
                      <a:lnTo>
                        <a:pt x="44" y="0"/>
                      </a:lnTo>
                      <a:close/>
                    </a:path>
                  </a:pathLst>
                </a:custGeom>
                <a:solidFill>
                  <a:srgbClr val="21BA00"/>
                </a:solidFill>
                <a:ln w="9525">
                  <a:noFill/>
                  <a:round/>
                  <a:headEnd/>
                  <a:tailEnd/>
                </a:ln>
              </p:spPr>
              <p:txBody>
                <a:bodyPr/>
                <a:lstStyle/>
                <a:p>
                  <a:endParaRPr lang="de-DE"/>
                </a:p>
              </p:txBody>
            </p:sp>
            <p:sp>
              <p:nvSpPr>
                <p:cNvPr id="17039" name="Freeform 655"/>
                <p:cNvSpPr>
                  <a:spLocks/>
                </p:cNvSpPr>
                <p:nvPr/>
              </p:nvSpPr>
              <p:spPr bwMode="auto">
                <a:xfrm>
                  <a:off x="-416" y="3644"/>
                  <a:ext cx="38" cy="25"/>
                </a:xfrm>
                <a:custGeom>
                  <a:avLst/>
                  <a:gdLst/>
                  <a:ahLst/>
                  <a:cxnLst>
                    <a:cxn ang="0">
                      <a:pos x="76" y="2"/>
                    </a:cxn>
                    <a:cxn ang="0">
                      <a:pos x="25" y="0"/>
                    </a:cxn>
                    <a:cxn ang="0">
                      <a:pos x="25" y="2"/>
                    </a:cxn>
                    <a:cxn ang="0">
                      <a:pos x="21" y="6"/>
                    </a:cxn>
                    <a:cxn ang="0">
                      <a:pos x="17" y="11"/>
                    </a:cxn>
                    <a:cxn ang="0">
                      <a:pos x="13" y="17"/>
                    </a:cxn>
                    <a:cxn ang="0">
                      <a:pos x="8" y="25"/>
                    </a:cxn>
                    <a:cxn ang="0">
                      <a:pos x="4" y="32"/>
                    </a:cxn>
                    <a:cxn ang="0">
                      <a:pos x="0" y="42"/>
                    </a:cxn>
                    <a:cxn ang="0">
                      <a:pos x="0" y="49"/>
                    </a:cxn>
                    <a:cxn ang="0">
                      <a:pos x="55" y="34"/>
                    </a:cxn>
                    <a:cxn ang="0">
                      <a:pos x="76" y="2"/>
                    </a:cxn>
                  </a:cxnLst>
                  <a:rect l="0" t="0" r="r" b="b"/>
                  <a:pathLst>
                    <a:path w="76" h="49">
                      <a:moveTo>
                        <a:pt x="76" y="2"/>
                      </a:moveTo>
                      <a:lnTo>
                        <a:pt x="25" y="0"/>
                      </a:lnTo>
                      <a:lnTo>
                        <a:pt x="25" y="2"/>
                      </a:lnTo>
                      <a:lnTo>
                        <a:pt x="21" y="6"/>
                      </a:lnTo>
                      <a:lnTo>
                        <a:pt x="17" y="11"/>
                      </a:lnTo>
                      <a:lnTo>
                        <a:pt x="13" y="17"/>
                      </a:lnTo>
                      <a:lnTo>
                        <a:pt x="8" y="25"/>
                      </a:lnTo>
                      <a:lnTo>
                        <a:pt x="4" y="32"/>
                      </a:lnTo>
                      <a:lnTo>
                        <a:pt x="0" y="42"/>
                      </a:lnTo>
                      <a:lnTo>
                        <a:pt x="0" y="49"/>
                      </a:lnTo>
                      <a:lnTo>
                        <a:pt x="55" y="34"/>
                      </a:lnTo>
                      <a:lnTo>
                        <a:pt x="76" y="2"/>
                      </a:lnTo>
                      <a:close/>
                    </a:path>
                  </a:pathLst>
                </a:custGeom>
                <a:solidFill>
                  <a:srgbClr val="21BA00"/>
                </a:solidFill>
                <a:ln w="9525">
                  <a:noFill/>
                  <a:round/>
                  <a:headEnd/>
                  <a:tailEnd/>
                </a:ln>
              </p:spPr>
              <p:txBody>
                <a:bodyPr/>
                <a:lstStyle/>
                <a:p>
                  <a:endParaRPr lang="de-DE"/>
                </a:p>
              </p:txBody>
            </p:sp>
            <p:sp>
              <p:nvSpPr>
                <p:cNvPr id="17040" name="Freeform 656"/>
                <p:cNvSpPr>
                  <a:spLocks/>
                </p:cNvSpPr>
                <p:nvPr/>
              </p:nvSpPr>
              <p:spPr bwMode="auto">
                <a:xfrm>
                  <a:off x="-426" y="3674"/>
                  <a:ext cx="26" cy="37"/>
                </a:xfrm>
                <a:custGeom>
                  <a:avLst/>
                  <a:gdLst/>
                  <a:ahLst/>
                  <a:cxnLst>
                    <a:cxn ang="0">
                      <a:pos x="15" y="6"/>
                    </a:cxn>
                    <a:cxn ang="0">
                      <a:pos x="51" y="0"/>
                    </a:cxn>
                    <a:cxn ang="0">
                      <a:pos x="0" y="72"/>
                    </a:cxn>
                    <a:cxn ang="0">
                      <a:pos x="15" y="6"/>
                    </a:cxn>
                  </a:cxnLst>
                  <a:rect l="0" t="0" r="r" b="b"/>
                  <a:pathLst>
                    <a:path w="51" h="72">
                      <a:moveTo>
                        <a:pt x="15" y="6"/>
                      </a:moveTo>
                      <a:lnTo>
                        <a:pt x="51" y="0"/>
                      </a:lnTo>
                      <a:lnTo>
                        <a:pt x="0" y="72"/>
                      </a:lnTo>
                      <a:lnTo>
                        <a:pt x="15" y="6"/>
                      </a:lnTo>
                      <a:close/>
                    </a:path>
                  </a:pathLst>
                </a:custGeom>
                <a:solidFill>
                  <a:srgbClr val="21BA00"/>
                </a:solidFill>
                <a:ln w="9525">
                  <a:noFill/>
                  <a:round/>
                  <a:headEnd/>
                  <a:tailEnd/>
                </a:ln>
              </p:spPr>
              <p:txBody>
                <a:bodyPr/>
                <a:lstStyle/>
                <a:p>
                  <a:endParaRPr lang="de-DE"/>
                </a:p>
              </p:txBody>
            </p:sp>
            <p:sp>
              <p:nvSpPr>
                <p:cNvPr id="17041" name="Freeform 657"/>
                <p:cNvSpPr>
                  <a:spLocks/>
                </p:cNvSpPr>
                <p:nvPr/>
              </p:nvSpPr>
              <p:spPr bwMode="auto">
                <a:xfrm>
                  <a:off x="-426" y="3707"/>
                  <a:ext cx="18" cy="17"/>
                </a:xfrm>
                <a:custGeom>
                  <a:avLst/>
                  <a:gdLst/>
                  <a:ahLst/>
                  <a:cxnLst>
                    <a:cxn ang="0">
                      <a:pos x="0" y="34"/>
                    </a:cxn>
                    <a:cxn ang="0">
                      <a:pos x="25" y="0"/>
                    </a:cxn>
                    <a:cxn ang="0">
                      <a:pos x="36" y="24"/>
                    </a:cxn>
                    <a:cxn ang="0">
                      <a:pos x="0" y="34"/>
                    </a:cxn>
                  </a:cxnLst>
                  <a:rect l="0" t="0" r="r" b="b"/>
                  <a:pathLst>
                    <a:path w="36" h="34">
                      <a:moveTo>
                        <a:pt x="0" y="34"/>
                      </a:moveTo>
                      <a:lnTo>
                        <a:pt x="25" y="0"/>
                      </a:lnTo>
                      <a:lnTo>
                        <a:pt x="36" y="24"/>
                      </a:lnTo>
                      <a:lnTo>
                        <a:pt x="0" y="34"/>
                      </a:lnTo>
                      <a:close/>
                    </a:path>
                  </a:pathLst>
                </a:custGeom>
                <a:solidFill>
                  <a:srgbClr val="21BA00"/>
                </a:solidFill>
                <a:ln w="9525">
                  <a:noFill/>
                  <a:round/>
                  <a:headEnd/>
                  <a:tailEnd/>
                </a:ln>
              </p:spPr>
              <p:txBody>
                <a:bodyPr/>
                <a:lstStyle/>
                <a:p>
                  <a:endParaRPr lang="de-DE"/>
                </a:p>
              </p:txBody>
            </p:sp>
            <p:sp>
              <p:nvSpPr>
                <p:cNvPr id="17042" name="Freeform 658"/>
                <p:cNvSpPr>
                  <a:spLocks/>
                </p:cNvSpPr>
                <p:nvPr/>
              </p:nvSpPr>
              <p:spPr bwMode="auto">
                <a:xfrm>
                  <a:off x="-406" y="3677"/>
                  <a:ext cx="21" cy="39"/>
                </a:xfrm>
                <a:custGeom>
                  <a:avLst/>
                  <a:gdLst/>
                  <a:ahLst/>
                  <a:cxnLst>
                    <a:cxn ang="0">
                      <a:pos x="0" y="38"/>
                    </a:cxn>
                    <a:cxn ang="0">
                      <a:pos x="25" y="0"/>
                    </a:cxn>
                    <a:cxn ang="0">
                      <a:pos x="40" y="66"/>
                    </a:cxn>
                    <a:cxn ang="0">
                      <a:pos x="11" y="78"/>
                    </a:cxn>
                    <a:cxn ang="0">
                      <a:pos x="0" y="38"/>
                    </a:cxn>
                  </a:cxnLst>
                  <a:rect l="0" t="0" r="r" b="b"/>
                  <a:pathLst>
                    <a:path w="40" h="78">
                      <a:moveTo>
                        <a:pt x="0" y="38"/>
                      </a:moveTo>
                      <a:lnTo>
                        <a:pt x="25" y="0"/>
                      </a:lnTo>
                      <a:lnTo>
                        <a:pt x="40" y="66"/>
                      </a:lnTo>
                      <a:lnTo>
                        <a:pt x="11" y="78"/>
                      </a:lnTo>
                      <a:lnTo>
                        <a:pt x="0" y="38"/>
                      </a:lnTo>
                      <a:close/>
                    </a:path>
                  </a:pathLst>
                </a:custGeom>
                <a:solidFill>
                  <a:srgbClr val="21BA00"/>
                </a:solidFill>
                <a:ln w="9525">
                  <a:noFill/>
                  <a:round/>
                  <a:headEnd/>
                  <a:tailEnd/>
                </a:ln>
              </p:spPr>
              <p:txBody>
                <a:bodyPr/>
                <a:lstStyle/>
                <a:p>
                  <a:endParaRPr lang="de-DE"/>
                </a:p>
              </p:txBody>
            </p:sp>
            <p:sp>
              <p:nvSpPr>
                <p:cNvPr id="17043" name="Freeform 659"/>
                <p:cNvSpPr>
                  <a:spLocks/>
                </p:cNvSpPr>
                <p:nvPr/>
              </p:nvSpPr>
              <p:spPr bwMode="auto">
                <a:xfrm>
                  <a:off x="-407" y="3601"/>
                  <a:ext cx="57" cy="22"/>
                </a:xfrm>
                <a:custGeom>
                  <a:avLst/>
                  <a:gdLst/>
                  <a:ahLst/>
                  <a:cxnLst>
                    <a:cxn ang="0">
                      <a:pos x="17" y="0"/>
                    </a:cxn>
                    <a:cxn ang="0">
                      <a:pos x="115" y="0"/>
                    </a:cxn>
                    <a:cxn ang="0">
                      <a:pos x="111" y="2"/>
                    </a:cxn>
                    <a:cxn ang="0">
                      <a:pos x="105" y="6"/>
                    </a:cxn>
                    <a:cxn ang="0">
                      <a:pos x="94" y="14"/>
                    </a:cxn>
                    <a:cxn ang="0">
                      <a:pos x="78" y="19"/>
                    </a:cxn>
                    <a:cxn ang="0">
                      <a:pos x="63" y="27"/>
                    </a:cxn>
                    <a:cxn ang="0">
                      <a:pos x="44" y="35"/>
                    </a:cxn>
                    <a:cxn ang="0">
                      <a:pos x="23" y="40"/>
                    </a:cxn>
                    <a:cxn ang="0">
                      <a:pos x="0" y="44"/>
                    </a:cxn>
                    <a:cxn ang="0">
                      <a:pos x="17" y="0"/>
                    </a:cxn>
                  </a:cxnLst>
                  <a:rect l="0" t="0" r="r" b="b"/>
                  <a:pathLst>
                    <a:path w="115" h="44">
                      <a:moveTo>
                        <a:pt x="17" y="0"/>
                      </a:moveTo>
                      <a:lnTo>
                        <a:pt x="115" y="0"/>
                      </a:lnTo>
                      <a:lnTo>
                        <a:pt x="111" y="2"/>
                      </a:lnTo>
                      <a:lnTo>
                        <a:pt x="105" y="6"/>
                      </a:lnTo>
                      <a:lnTo>
                        <a:pt x="94" y="14"/>
                      </a:lnTo>
                      <a:lnTo>
                        <a:pt x="78" y="19"/>
                      </a:lnTo>
                      <a:lnTo>
                        <a:pt x="63" y="27"/>
                      </a:lnTo>
                      <a:lnTo>
                        <a:pt x="44" y="35"/>
                      </a:lnTo>
                      <a:lnTo>
                        <a:pt x="23" y="40"/>
                      </a:lnTo>
                      <a:lnTo>
                        <a:pt x="0" y="44"/>
                      </a:lnTo>
                      <a:lnTo>
                        <a:pt x="17" y="0"/>
                      </a:lnTo>
                      <a:close/>
                    </a:path>
                  </a:pathLst>
                </a:custGeom>
                <a:solidFill>
                  <a:srgbClr val="59FF00"/>
                </a:solidFill>
                <a:ln w="9525">
                  <a:noFill/>
                  <a:round/>
                  <a:headEnd/>
                  <a:tailEnd/>
                </a:ln>
              </p:spPr>
              <p:txBody>
                <a:bodyPr/>
                <a:lstStyle/>
                <a:p>
                  <a:endParaRPr lang="de-DE"/>
                </a:p>
              </p:txBody>
            </p:sp>
            <p:sp>
              <p:nvSpPr>
                <p:cNvPr id="17044" name="Freeform 660"/>
                <p:cNvSpPr>
                  <a:spLocks/>
                </p:cNvSpPr>
                <p:nvPr/>
              </p:nvSpPr>
              <p:spPr bwMode="auto">
                <a:xfrm>
                  <a:off x="-478" y="3601"/>
                  <a:ext cx="70" cy="33"/>
                </a:xfrm>
                <a:custGeom>
                  <a:avLst/>
                  <a:gdLst/>
                  <a:ahLst/>
                  <a:cxnLst>
                    <a:cxn ang="0">
                      <a:pos x="139" y="0"/>
                    </a:cxn>
                    <a:cxn ang="0">
                      <a:pos x="99" y="54"/>
                    </a:cxn>
                    <a:cxn ang="0">
                      <a:pos x="97" y="54"/>
                    </a:cxn>
                    <a:cxn ang="0">
                      <a:pos x="92" y="55"/>
                    </a:cxn>
                    <a:cxn ang="0">
                      <a:pos x="82" y="59"/>
                    </a:cxn>
                    <a:cxn ang="0">
                      <a:pos x="69" y="61"/>
                    </a:cxn>
                    <a:cxn ang="0">
                      <a:pos x="54" y="65"/>
                    </a:cxn>
                    <a:cxn ang="0">
                      <a:pos x="36" y="67"/>
                    </a:cxn>
                    <a:cxn ang="0">
                      <a:pos x="19" y="67"/>
                    </a:cxn>
                    <a:cxn ang="0">
                      <a:pos x="0" y="67"/>
                    </a:cxn>
                    <a:cxn ang="0">
                      <a:pos x="57" y="0"/>
                    </a:cxn>
                    <a:cxn ang="0">
                      <a:pos x="139" y="0"/>
                    </a:cxn>
                  </a:cxnLst>
                  <a:rect l="0" t="0" r="r" b="b"/>
                  <a:pathLst>
                    <a:path w="139" h="67">
                      <a:moveTo>
                        <a:pt x="139" y="0"/>
                      </a:moveTo>
                      <a:lnTo>
                        <a:pt x="99" y="54"/>
                      </a:lnTo>
                      <a:lnTo>
                        <a:pt x="97" y="54"/>
                      </a:lnTo>
                      <a:lnTo>
                        <a:pt x="92" y="55"/>
                      </a:lnTo>
                      <a:lnTo>
                        <a:pt x="82" y="59"/>
                      </a:lnTo>
                      <a:lnTo>
                        <a:pt x="69" y="61"/>
                      </a:lnTo>
                      <a:lnTo>
                        <a:pt x="54" y="65"/>
                      </a:lnTo>
                      <a:lnTo>
                        <a:pt x="36" y="67"/>
                      </a:lnTo>
                      <a:lnTo>
                        <a:pt x="19" y="67"/>
                      </a:lnTo>
                      <a:lnTo>
                        <a:pt x="0" y="67"/>
                      </a:lnTo>
                      <a:lnTo>
                        <a:pt x="57" y="0"/>
                      </a:lnTo>
                      <a:lnTo>
                        <a:pt x="139" y="0"/>
                      </a:lnTo>
                      <a:close/>
                    </a:path>
                  </a:pathLst>
                </a:custGeom>
                <a:solidFill>
                  <a:srgbClr val="59FF00"/>
                </a:solidFill>
                <a:ln w="9525">
                  <a:noFill/>
                  <a:round/>
                  <a:headEnd/>
                  <a:tailEnd/>
                </a:ln>
              </p:spPr>
              <p:txBody>
                <a:bodyPr/>
                <a:lstStyle/>
                <a:p>
                  <a:endParaRPr lang="de-DE"/>
                </a:p>
              </p:txBody>
            </p:sp>
            <p:sp>
              <p:nvSpPr>
                <p:cNvPr id="17045" name="Freeform 661"/>
                <p:cNvSpPr>
                  <a:spLocks/>
                </p:cNvSpPr>
                <p:nvPr/>
              </p:nvSpPr>
              <p:spPr bwMode="auto">
                <a:xfrm>
                  <a:off x="-511" y="3607"/>
                  <a:ext cx="38" cy="27"/>
                </a:xfrm>
                <a:custGeom>
                  <a:avLst/>
                  <a:gdLst/>
                  <a:ahLst/>
                  <a:cxnLst>
                    <a:cxn ang="0">
                      <a:pos x="77" y="0"/>
                    </a:cxn>
                    <a:cxn ang="0">
                      <a:pos x="46" y="53"/>
                    </a:cxn>
                    <a:cxn ang="0">
                      <a:pos x="44" y="55"/>
                    </a:cxn>
                    <a:cxn ang="0">
                      <a:pos x="42" y="55"/>
                    </a:cxn>
                    <a:cxn ang="0">
                      <a:pos x="37" y="55"/>
                    </a:cxn>
                    <a:cxn ang="0">
                      <a:pos x="29" y="55"/>
                    </a:cxn>
                    <a:cxn ang="0">
                      <a:pos x="21" y="55"/>
                    </a:cxn>
                    <a:cxn ang="0">
                      <a:pos x="14" y="53"/>
                    </a:cxn>
                    <a:cxn ang="0">
                      <a:pos x="6" y="47"/>
                    </a:cxn>
                    <a:cxn ang="0">
                      <a:pos x="0" y="40"/>
                    </a:cxn>
                    <a:cxn ang="0">
                      <a:pos x="0" y="38"/>
                    </a:cxn>
                    <a:cxn ang="0">
                      <a:pos x="2" y="34"/>
                    </a:cxn>
                    <a:cxn ang="0">
                      <a:pos x="4" y="30"/>
                    </a:cxn>
                    <a:cxn ang="0">
                      <a:pos x="6" y="24"/>
                    </a:cxn>
                    <a:cxn ang="0">
                      <a:pos x="10" y="17"/>
                    </a:cxn>
                    <a:cxn ang="0">
                      <a:pos x="16" y="11"/>
                    </a:cxn>
                    <a:cxn ang="0">
                      <a:pos x="21" y="7"/>
                    </a:cxn>
                    <a:cxn ang="0">
                      <a:pos x="29" y="2"/>
                    </a:cxn>
                    <a:cxn ang="0">
                      <a:pos x="77" y="0"/>
                    </a:cxn>
                  </a:cxnLst>
                  <a:rect l="0" t="0" r="r" b="b"/>
                  <a:pathLst>
                    <a:path w="77" h="55">
                      <a:moveTo>
                        <a:pt x="77" y="0"/>
                      </a:moveTo>
                      <a:lnTo>
                        <a:pt x="46" y="53"/>
                      </a:lnTo>
                      <a:lnTo>
                        <a:pt x="44" y="55"/>
                      </a:lnTo>
                      <a:lnTo>
                        <a:pt x="42" y="55"/>
                      </a:lnTo>
                      <a:lnTo>
                        <a:pt x="37" y="55"/>
                      </a:lnTo>
                      <a:lnTo>
                        <a:pt x="29" y="55"/>
                      </a:lnTo>
                      <a:lnTo>
                        <a:pt x="21" y="55"/>
                      </a:lnTo>
                      <a:lnTo>
                        <a:pt x="14" y="53"/>
                      </a:lnTo>
                      <a:lnTo>
                        <a:pt x="6" y="47"/>
                      </a:lnTo>
                      <a:lnTo>
                        <a:pt x="0" y="40"/>
                      </a:lnTo>
                      <a:lnTo>
                        <a:pt x="0" y="38"/>
                      </a:lnTo>
                      <a:lnTo>
                        <a:pt x="2" y="34"/>
                      </a:lnTo>
                      <a:lnTo>
                        <a:pt x="4" y="30"/>
                      </a:lnTo>
                      <a:lnTo>
                        <a:pt x="6" y="24"/>
                      </a:lnTo>
                      <a:lnTo>
                        <a:pt x="10" y="17"/>
                      </a:lnTo>
                      <a:lnTo>
                        <a:pt x="16" y="11"/>
                      </a:lnTo>
                      <a:lnTo>
                        <a:pt x="21" y="7"/>
                      </a:lnTo>
                      <a:lnTo>
                        <a:pt x="29" y="2"/>
                      </a:lnTo>
                      <a:lnTo>
                        <a:pt x="77" y="0"/>
                      </a:lnTo>
                      <a:close/>
                    </a:path>
                  </a:pathLst>
                </a:custGeom>
                <a:solidFill>
                  <a:srgbClr val="59FF00"/>
                </a:solidFill>
                <a:ln w="9525">
                  <a:noFill/>
                  <a:round/>
                  <a:headEnd/>
                  <a:tailEnd/>
                </a:ln>
              </p:spPr>
              <p:txBody>
                <a:bodyPr/>
                <a:lstStyle/>
                <a:p>
                  <a:endParaRPr lang="de-DE"/>
                </a:p>
              </p:txBody>
            </p:sp>
            <p:sp>
              <p:nvSpPr>
                <p:cNvPr id="17046" name="Freeform 662"/>
                <p:cNvSpPr>
                  <a:spLocks/>
                </p:cNvSpPr>
                <p:nvPr/>
              </p:nvSpPr>
              <p:spPr bwMode="auto">
                <a:xfrm>
                  <a:off x="-536" y="3607"/>
                  <a:ext cx="20" cy="19"/>
                </a:xfrm>
                <a:custGeom>
                  <a:avLst/>
                  <a:gdLst/>
                  <a:ahLst/>
                  <a:cxnLst>
                    <a:cxn ang="0">
                      <a:pos x="40" y="0"/>
                    </a:cxn>
                    <a:cxn ang="0">
                      <a:pos x="0" y="9"/>
                    </a:cxn>
                    <a:cxn ang="0">
                      <a:pos x="2" y="11"/>
                    </a:cxn>
                    <a:cxn ang="0">
                      <a:pos x="2" y="13"/>
                    </a:cxn>
                    <a:cxn ang="0">
                      <a:pos x="6" y="17"/>
                    </a:cxn>
                    <a:cxn ang="0">
                      <a:pos x="8" y="21"/>
                    </a:cxn>
                    <a:cxn ang="0">
                      <a:pos x="11" y="26"/>
                    </a:cxn>
                    <a:cxn ang="0">
                      <a:pos x="15" y="30"/>
                    </a:cxn>
                    <a:cxn ang="0">
                      <a:pos x="21" y="34"/>
                    </a:cxn>
                    <a:cxn ang="0">
                      <a:pos x="27" y="38"/>
                    </a:cxn>
                    <a:cxn ang="0">
                      <a:pos x="28" y="36"/>
                    </a:cxn>
                    <a:cxn ang="0">
                      <a:pos x="32" y="32"/>
                    </a:cxn>
                    <a:cxn ang="0">
                      <a:pos x="38" y="21"/>
                    </a:cxn>
                    <a:cxn ang="0">
                      <a:pos x="40" y="0"/>
                    </a:cxn>
                  </a:cxnLst>
                  <a:rect l="0" t="0" r="r" b="b"/>
                  <a:pathLst>
                    <a:path w="40" h="38">
                      <a:moveTo>
                        <a:pt x="40" y="0"/>
                      </a:moveTo>
                      <a:lnTo>
                        <a:pt x="0" y="9"/>
                      </a:lnTo>
                      <a:lnTo>
                        <a:pt x="2" y="11"/>
                      </a:lnTo>
                      <a:lnTo>
                        <a:pt x="2" y="13"/>
                      </a:lnTo>
                      <a:lnTo>
                        <a:pt x="6" y="17"/>
                      </a:lnTo>
                      <a:lnTo>
                        <a:pt x="8" y="21"/>
                      </a:lnTo>
                      <a:lnTo>
                        <a:pt x="11" y="26"/>
                      </a:lnTo>
                      <a:lnTo>
                        <a:pt x="15" y="30"/>
                      </a:lnTo>
                      <a:lnTo>
                        <a:pt x="21" y="34"/>
                      </a:lnTo>
                      <a:lnTo>
                        <a:pt x="27" y="38"/>
                      </a:lnTo>
                      <a:lnTo>
                        <a:pt x="28" y="36"/>
                      </a:lnTo>
                      <a:lnTo>
                        <a:pt x="32" y="32"/>
                      </a:lnTo>
                      <a:lnTo>
                        <a:pt x="38" y="21"/>
                      </a:lnTo>
                      <a:lnTo>
                        <a:pt x="40" y="0"/>
                      </a:lnTo>
                      <a:close/>
                    </a:path>
                  </a:pathLst>
                </a:custGeom>
                <a:solidFill>
                  <a:srgbClr val="59FF00"/>
                </a:solidFill>
                <a:ln w="9525">
                  <a:noFill/>
                  <a:round/>
                  <a:headEnd/>
                  <a:tailEnd/>
                </a:ln>
              </p:spPr>
              <p:txBody>
                <a:bodyPr/>
                <a:lstStyle/>
                <a:p>
                  <a:endParaRPr lang="de-DE"/>
                </a:p>
              </p:txBody>
            </p:sp>
            <p:sp>
              <p:nvSpPr>
                <p:cNvPr id="17047" name="Freeform 663"/>
                <p:cNvSpPr>
                  <a:spLocks/>
                </p:cNvSpPr>
                <p:nvPr/>
              </p:nvSpPr>
              <p:spPr bwMode="auto">
                <a:xfrm>
                  <a:off x="-533" y="3592"/>
                  <a:ext cx="18"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17048" name="Freeform 664"/>
                <p:cNvSpPr>
                  <a:spLocks/>
                </p:cNvSpPr>
                <p:nvPr/>
              </p:nvSpPr>
              <p:spPr bwMode="auto">
                <a:xfrm>
                  <a:off x="-501" y="3577"/>
                  <a:ext cx="35" cy="17"/>
                </a:xfrm>
                <a:custGeom>
                  <a:avLst/>
                  <a:gdLst/>
                  <a:ahLst/>
                  <a:cxnLst>
                    <a:cxn ang="0">
                      <a:pos x="0" y="34"/>
                    </a:cxn>
                    <a:cxn ang="0">
                      <a:pos x="0" y="15"/>
                    </a:cxn>
                    <a:cxn ang="0">
                      <a:pos x="0" y="15"/>
                    </a:cxn>
                    <a:cxn ang="0">
                      <a:pos x="4" y="13"/>
                    </a:cxn>
                    <a:cxn ang="0">
                      <a:pos x="10" y="13"/>
                    </a:cxn>
                    <a:cxn ang="0">
                      <a:pos x="16" y="9"/>
                    </a:cxn>
                    <a:cxn ang="0">
                      <a:pos x="21" y="7"/>
                    </a:cxn>
                    <a:cxn ang="0">
                      <a:pos x="29" y="5"/>
                    </a:cxn>
                    <a:cxn ang="0">
                      <a:pos x="35" y="2"/>
                    </a:cxn>
                    <a:cxn ang="0">
                      <a:pos x="42" y="0"/>
                    </a:cxn>
                    <a:cxn ang="0">
                      <a:pos x="71" y="34"/>
                    </a:cxn>
                    <a:cxn ang="0">
                      <a:pos x="0" y="34"/>
                    </a:cxn>
                  </a:cxnLst>
                  <a:rect l="0" t="0" r="r" b="b"/>
                  <a:pathLst>
                    <a:path w="71" h="34">
                      <a:moveTo>
                        <a:pt x="0" y="34"/>
                      </a:moveTo>
                      <a:lnTo>
                        <a:pt x="0" y="15"/>
                      </a:lnTo>
                      <a:lnTo>
                        <a:pt x="0" y="15"/>
                      </a:lnTo>
                      <a:lnTo>
                        <a:pt x="4" y="13"/>
                      </a:lnTo>
                      <a:lnTo>
                        <a:pt x="10" y="13"/>
                      </a:lnTo>
                      <a:lnTo>
                        <a:pt x="16" y="9"/>
                      </a:lnTo>
                      <a:lnTo>
                        <a:pt x="21" y="7"/>
                      </a:lnTo>
                      <a:lnTo>
                        <a:pt x="29" y="5"/>
                      </a:lnTo>
                      <a:lnTo>
                        <a:pt x="35" y="2"/>
                      </a:lnTo>
                      <a:lnTo>
                        <a:pt x="42" y="0"/>
                      </a:lnTo>
                      <a:lnTo>
                        <a:pt x="71" y="34"/>
                      </a:lnTo>
                      <a:lnTo>
                        <a:pt x="0" y="34"/>
                      </a:lnTo>
                      <a:close/>
                    </a:path>
                  </a:pathLst>
                </a:custGeom>
                <a:solidFill>
                  <a:srgbClr val="59FF00"/>
                </a:solidFill>
                <a:ln w="9525">
                  <a:noFill/>
                  <a:round/>
                  <a:headEnd/>
                  <a:tailEnd/>
                </a:ln>
              </p:spPr>
              <p:txBody>
                <a:bodyPr/>
                <a:lstStyle/>
                <a:p>
                  <a:endParaRPr lang="de-DE"/>
                </a:p>
              </p:txBody>
            </p:sp>
            <p:sp>
              <p:nvSpPr>
                <p:cNvPr id="17049" name="Freeform 665"/>
                <p:cNvSpPr>
                  <a:spLocks/>
                </p:cNvSpPr>
                <p:nvPr/>
              </p:nvSpPr>
              <p:spPr bwMode="auto">
                <a:xfrm>
                  <a:off x="-469" y="3565"/>
                  <a:ext cx="62" cy="29"/>
                </a:xfrm>
                <a:custGeom>
                  <a:avLst/>
                  <a:gdLst/>
                  <a:ahLst/>
                  <a:cxnLst>
                    <a:cxn ang="0">
                      <a:pos x="48" y="53"/>
                    </a:cxn>
                    <a:cxn ang="0">
                      <a:pos x="0" y="19"/>
                    </a:cxn>
                    <a:cxn ang="0">
                      <a:pos x="0" y="19"/>
                    </a:cxn>
                    <a:cxn ang="0">
                      <a:pos x="4" y="17"/>
                    </a:cxn>
                    <a:cxn ang="0">
                      <a:pos x="10" y="15"/>
                    </a:cxn>
                    <a:cxn ang="0">
                      <a:pos x="17" y="11"/>
                    </a:cxn>
                    <a:cxn ang="0">
                      <a:pos x="27" y="7"/>
                    </a:cxn>
                    <a:cxn ang="0">
                      <a:pos x="38" y="6"/>
                    </a:cxn>
                    <a:cxn ang="0">
                      <a:pos x="52" y="2"/>
                    </a:cxn>
                    <a:cxn ang="0">
                      <a:pos x="67" y="0"/>
                    </a:cxn>
                    <a:cxn ang="0">
                      <a:pos x="124" y="57"/>
                    </a:cxn>
                    <a:cxn ang="0">
                      <a:pos x="48" y="53"/>
                    </a:cxn>
                  </a:cxnLst>
                  <a:rect l="0" t="0" r="r" b="b"/>
                  <a:pathLst>
                    <a:path w="124" h="57">
                      <a:moveTo>
                        <a:pt x="48" y="53"/>
                      </a:moveTo>
                      <a:lnTo>
                        <a:pt x="0" y="19"/>
                      </a:lnTo>
                      <a:lnTo>
                        <a:pt x="0" y="19"/>
                      </a:lnTo>
                      <a:lnTo>
                        <a:pt x="4" y="17"/>
                      </a:lnTo>
                      <a:lnTo>
                        <a:pt x="10" y="15"/>
                      </a:lnTo>
                      <a:lnTo>
                        <a:pt x="17" y="11"/>
                      </a:lnTo>
                      <a:lnTo>
                        <a:pt x="27" y="7"/>
                      </a:lnTo>
                      <a:lnTo>
                        <a:pt x="38" y="6"/>
                      </a:lnTo>
                      <a:lnTo>
                        <a:pt x="52" y="2"/>
                      </a:lnTo>
                      <a:lnTo>
                        <a:pt x="67" y="0"/>
                      </a:lnTo>
                      <a:lnTo>
                        <a:pt x="124" y="57"/>
                      </a:lnTo>
                      <a:lnTo>
                        <a:pt x="48" y="53"/>
                      </a:lnTo>
                      <a:close/>
                    </a:path>
                  </a:pathLst>
                </a:custGeom>
                <a:solidFill>
                  <a:srgbClr val="59FF00"/>
                </a:solidFill>
                <a:ln w="9525">
                  <a:noFill/>
                  <a:round/>
                  <a:headEnd/>
                  <a:tailEnd/>
                </a:ln>
              </p:spPr>
              <p:txBody>
                <a:bodyPr/>
                <a:lstStyle/>
                <a:p>
                  <a:endParaRPr lang="de-DE"/>
                </a:p>
              </p:txBody>
            </p:sp>
            <p:sp>
              <p:nvSpPr>
                <p:cNvPr id="17050" name="Freeform 666"/>
                <p:cNvSpPr>
                  <a:spLocks/>
                </p:cNvSpPr>
                <p:nvPr/>
              </p:nvSpPr>
              <p:spPr bwMode="auto">
                <a:xfrm>
                  <a:off x="-418" y="3564"/>
                  <a:ext cx="62" cy="30"/>
                </a:xfrm>
                <a:custGeom>
                  <a:avLst/>
                  <a:gdLst/>
                  <a:ahLst/>
                  <a:cxnLst>
                    <a:cxn ang="0">
                      <a:pos x="0" y="2"/>
                    </a:cxn>
                    <a:cxn ang="0">
                      <a:pos x="2" y="2"/>
                    </a:cxn>
                    <a:cxn ang="0">
                      <a:pos x="8" y="0"/>
                    </a:cxn>
                    <a:cxn ang="0">
                      <a:pos x="15" y="0"/>
                    </a:cxn>
                    <a:cxn ang="0">
                      <a:pos x="25" y="0"/>
                    </a:cxn>
                    <a:cxn ang="0">
                      <a:pos x="38" y="0"/>
                    </a:cxn>
                    <a:cxn ang="0">
                      <a:pos x="50" y="2"/>
                    </a:cxn>
                    <a:cxn ang="0">
                      <a:pos x="59" y="2"/>
                    </a:cxn>
                    <a:cxn ang="0">
                      <a:pos x="71" y="6"/>
                    </a:cxn>
                    <a:cxn ang="0">
                      <a:pos x="73" y="6"/>
                    </a:cxn>
                    <a:cxn ang="0">
                      <a:pos x="76" y="8"/>
                    </a:cxn>
                    <a:cxn ang="0">
                      <a:pos x="82" y="11"/>
                    </a:cxn>
                    <a:cxn ang="0">
                      <a:pos x="90" y="15"/>
                    </a:cxn>
                    <a:cxn ang="0">
                      <a:pos x="99" y="23"/>
                    </a:cxn>
                    <a:cxn ang="0">
                      <a:pos x="107" y="32"/>
                    </a:cxn>
                    <a:cxn ang="0">
                      <a:pos x="116" y="44"/>
                    </a:cxn>
                    <a:cxn ang="0">
                      <a:pos x="124" y="59"/>
                    </a:cxn>
                    <a:cxn ang="0">
                      <a:pos x="54" y="59"/>
                    </a:cxn>
                    <a:cxn ang="0">
                      <a:pos x="0" y="2"/>
                    </a:cxn>
                  </a:cxnLst>
                  <a:rect l="0" t="0" r="r" b="b"/>
                  <a:pathLst>
                    <a:path w="124" h="59">
                      <a:moveTo>
                        <a:pt x="0" y="2"/>
                      </a:moveTo>
                      <a:lnTo>
                        <a:pt x="2" y="2"/>
                      </a:lnTo>
                      <a:lnTo>
                        <a:pt x="8" y="0"/>
                      </a:lnTo>
                      <a:lnTo>
                        <a:pt x="15" y="0"/>
                      </a:lnTo>
                      <a:lnTo>
                        <a:pt x="25" y="0"/>
                      </a:lnTo>
                      <a:lnTo>
                        <a:pt x="38" y="0"/>
                      </a:lnTo>
                      <a:lnTo>
                        <a:pt x="50" y="2"/>
                      </a:lnTo>
                      <a:lnTo>
                        <a:pt x="59" y="2"/>
                      </a:lnTo>
                      <a:lnTo>
                        <a:pt x="71" y="6"/>
                      </a:lnTo>
                      <a:lnTo>
                        <a:pt x="73" y="6"/>
                      </a:lnTo>
                      <a:lnTo>
                        <a:pt x="76" y="8"/>
                      </a:lnTo>
                      <a:lnTo>
                        <a:pt x="82" y="11"/>
                      </a:lnTo>
                      <a:lnTo>
                        <a:pt x="90" y="15"/>
                      </a:lnTo>
                      <a:lnTo>
                        <a:pt x="99" y="23"/>
                      </a:lnTo>
                      <a:lnTo>
                        <a:pt x="107" y="32"/>
                      </a:lnTo>
                      <a:lnTo>
                        <a:pt x="116" y="44"/>
                      </a:lnTo>
                      <a:lnTo>
                        <a:pt x="124" y="59"/>
                      </a:lnTo>
                      <a:lnTo>
                        <a:pt x="54" y="59"/>
                      </a:lnTo>
                      <a:lnTo>
                        <a:pt x="0" y="2"/>
                      </a:lnTo>
                      <a:close/>
                    </a:path>
                  </a:pathLst>
                </a:custGeom>
                <a:solidFill>
                  <a:srgbClr val="59FF00"/>
                </a:solidFill>
                <a:ln w="9525">
                  <a:noFill/>
                  <a:round/>
                  <a:headEnd/>
                  <a:tailEnd/>
                </a:ln>
              </p:spPr>
              <p:txBody>
                <a:bodyPr/>
                <a:lstStyle/>
                <a:p>
                  <a:endParaRPr lang="de-DE"/>
                </a:p>
              </p:txBody>
            </p:sp>
            <p:sp>
              <p:nvSpPr>
                <p:cNvPr id="17051" name="Freeform 667"/>
                <p:cNvSpPr>
                  <a:spLocks/>
                </p:cNvSpPr>
                <p:nvPr/>
              </p:nvSpPr>
              <p:spPr bwMode="auto">
                <a:xfrm>
                  <a:off x="-439" y="3507"/>
                  <a:ext cx="51" cy="27"/>
                </a:xfrm>
                <a:custGeom>
                  <a:avLst/>
                  <a:gdLst/>
                  <a:ahLst/>
                  <a:cxnLst>
                    <a:cxn ang="0">
                      <a:pos x="101" y="53"/>
                    </a:cxn>
                    <a:cxn ang="0">
                      <a:pos x="101" y="51"/>
                    </a:cxn>
                    <a:cxn ang="0">
                      <a:pos x="97" y="47"/>
                    </a:cxn>
                    <a:cxn ang="0">
                      <a:pos x="94" y="42"/>
                    </a:cxn>
                    <a:cxn ang="0">
                      <a:pos x="88" y="36"/>
                    </a:cxn>
                    <a:cxn ang="0">
                      <a:pos x="80" y="26"/>
                    </a:cxn>
                    <a:cxn ang="0">
                      <a:pos x="73" y="19"/>
                    </a:cxn>
                    <a:cxn ang="0">
                      <a:pos x="65" y="9"/>
                    </a:cxn>
                    <a:cxn ang="0">
                      <a:pos x="57" y="0"/>
                    </a:cxn>
                    <a:cxn ang="0">
                      <a:pos x="0" y="0"/>
                    </a:cxn>
                    <a:cxn ang="0">
                      <a:pos x="4" y="2"/>
                    </a:cxn>
                    <a:cxn ang="0">
                      <a:pos x="10" y="4"/>
                    </a:cxn>
                    <a:cxn ang="0">
                      <a:pos x="19" y="11"/>
                    </a:cxn>
                    <a:cxn ang="0">
                      <a:pos x="33" y="19"/>
                    </a:cxn>
                    <a:cxn ang="0">
                      <a:pos x="46" y="26"/>
                    </a:cxn>
                    <a:cxn ang="0">
                      <a:pos x="65" y="36"/>
                    </a:cxn>
                    <a:cxn ang="0">
                      <a:pos x="82" y="44"/>
                    </a:cxn>
                    <a:cxn ang="0">
                      <a:pos x="101" y="53"/>
                    </a:cxn>
                  </a:cxnLst>
                  <a:rect l="0" t="0" r="r" b="b"/>
                  <a:pathLst>
                    <a:path w="101" h="53">
                      <a:moveTo>
                        <a:pt x="101" y="53"/>
                      </a:moveTo>
                      <a:lnTo>
                        <a:pt x="101" y="51"/>
                      </a:lnTo>
                      <a:lnTo>
                        <a:pt x="97" y="47"/>
                      </a:lnTo>
                      <a:lnTo>
                        <a:pt x="94" y="42"/>
                      </a:lnTo>
                      <a:lnTo>
                        <a:pt x="88" y="36"/>
                      </a:lnTo>
                      <a:lnTo>
                        <a:pt x="80" y="26"/>
                      </a:lnTo>
                      <a:lnTo>
                        <a:pt x="73" y="19"/>
                      </a:lnTo>
                      <a:lnTo>
                        <a:pt x="65" y="9"/>
                      </a:lnTo>
                      <a:lnTo>
                        <a:pt x="57" y="0"/>
                      </a:lnTo>
                      <a:lnTo>
                        <a:pt x="0" y="0"/>
                      </a:lnTo>
                      <a:lnTo>
                        <a:pt x="4" y="2"/>
                      </a:lnTo>
                      <a:lnTo>
                        <a:pt x="10" y="4"/>
                      </a:lnTo>
                      <a:lnTo>
                        <a:pt x="19" y="11"/>
                      </a:lnTo>
                      <a:lnTo>
                        <a:pt x="33" y="19"/>
                      </a:lnTo>
                      <a:lnTo>
                        <a:pt x="46" y="26"/>
                      </a:lnTo>
                      <a:lnTo>
                        <a:pt x="65" y="36"/>
                      </a:lnTo>
                      <a:lnTo>
                        <a:pt x="82" y="44"/>
                      </a:lnTo>
                      <a:lnTo>
                        <a:pt x="101" y="53"/>
                      </a:lnTo>
                      <a:close/>
                    </a:path>
                  </a:pathLst>
                </a:custGeom>
                <a:solidFill>
                  <a:srgbClr val="59FF00"/>
                </a:solidFill>
                <a:ln w="9525">
                  <a:noFill/>
                  <a:round/>
                  <a:headEnd/>
                  <a:tailEnd/>
                </a:ln>
              </p:spPr>
              <p:txBody>
                <a:bodyPr/>
                <a:lstStyle/>
                <a:p>
                  <a:endParaRPr lang="de-DE"/>
                </a:p>
              </p:txBody>
            </p:sp>
            <p:sp>
              <p:nvSpPr>
                <p:cNvPr id="17052" name="Freeform 668"/>
                <p:cNvSpPr>
                  <a:spLocks/>
                </p:cNvSpPr>
                <p:nvPr/>
              </p:nvSpPr>
              <p:spPr bwMode="auto">
                <a:xfrm>
                  <a:off x="-463" y="3482"/>
                  <a:ext cx="44" cy="13"/>
                </a:xfrm>
                <a:custGeom>
                  <a:avLst/>
                  <a:gdLst/>
                  <a:ahLst/>
                  <a:cxnLst>
                    <a:cxn ang="0">
                      <a:pos x="87" y="27"/>
                    </a:cxn>
                    <a:cxn ang="0">
                      <a:pos x="68" y="0"/>
                    </a:cxn>
                    <a:cxn ang="0">
                      <a:pos x="0" y="2"/>
                    </a:cxn>
                    <a:cxn ang="0">
                      <a:pos x="0" y="4"/>
                    </a:cxn>
                    <a:cxn ang="0">
                      <a:pos x="5" y="6"/>
                    </a:cxn>
                    <a:cxn ang="0">
                      <a:pos x="11" y="14"/>
                    </a:cxn>
                    <a:cxn ang="0">
                      <a:pos x="23" y="23"/>
                    </a:cxn>
                    <a:cxn ang="0">
                      <a:pos x="87" y="27"/>
                    </a:cxn>
                  </a:cxnLst>
                  <a:rect l="0" t="0" r="r" b="b"/>
                  <a:pathLst>
                    <a:path w="87" h="27">
                      <a:moveTo>
                        <a:pt x="87" y="27"/>
                      </a:moveTo>
                      <a:lnTo>
                        <a:pt x="68" y="0"/>
                      </a:lnTo>
                      <a:lnTo>
                        <a:pt x="0" y="2"/>
                      </a:lnTo>
                      <a:lnTo>
                        <a:pt x="0" y="4"/>
                      </a:lnTo>
                      <a:lnTo>
                        <a:pt x="5" y="6"/>
                      </a:lnTo>
                      <a:lnTo>
                        <a:pt x="11" y="14"/>
                      </a:lnTo>
                      <a:lnTo>
                        <a:pt x="23" y="23"/>
                      </a:lnTo>
                      <a:lnTo>
                        <a:pt x="87" y="27"/>
                      </a:lnTo>
                      <a:close/>
                    </a:path>
                  </a:pathLst>
                </a:custGeom>
                <a:solidFill>
                  <a:srgbClr val="59FF00"/>
                </a:solidFill>
                <a:ln w="9525">
                  <a:noFill/>
                  <a:round/>
                  <a:headEnd/>
                  <a:tailEnd/>
                </a:ln>
              </p:spPr>
              <p:txBody>
                <a:bodyPr/>
                <a:lstStyle/>
                <a:p>
                  <a:endParaRPr lang="de-DE"/>
                </a:p>
              </p:txBody>
            </p:sp>
            <p:sp>
              <p:nvSpPr>
                <p:cNvPr id="17053" name="Freeform 669"/>
                <p:cNvSpPr>
                  <a:spLocks/>
                </p:cNvSpPr>
                <p:nvPr/>
              </p:nvSpPr>
              <p:spPr bwMode="auto">
                <a:xfrm>
                  <a:off x="-470" y="3462"/>
                  <a:ext cx="35" cy="11"/>
                </a:xfrm>
                <a:custGeom>
                  <a:avLst/>
                  <a:gdLst/>
                  <a:ahLst/>
                  <a:cxnLst>
                    <a:cxn ang="0">
                      <a:pos x="71" y="21"/>
                    </a:cxn>
                    <a:cxn ang="0">
                      <a:pos x="52" y="0"/>
                    </a:cxn>
                    <a:cxn ang="0">
                      <a:pos x="2" y="0"/>
                    </a:cxn>
                    <a:cxn ang="0">
                      <a:pos x="0" y="2"/>
                    </a:cxn>
                    <a:cxn ang="0">
                      <a:pos x="0" y="6"/>
                    </a:cxn>
                    <a:cxn ang="0">
                      <a:pos x="2" y="12"/>
                    </a:cxn>
                    <a:cxn ang="0">
                      <a:pos x="10" y="19"/>
                    </a:cxn>
                    <a:cxn ang="0">
                      <a:pos x="71" y="21"/>
                    </a:cxn>
                  </a:cxnLst>
                  <a:rect l="0" t="0" r="r" b="b"/>
                  <a:pathLst>
                    <a:path w="71" h="21">
                      <a:moveTo>
                        <a:pt x="71" y="21"/>
                      </a:moveTo>
                      <a:lnTo>
                        <a:pt x="52" y="0"/>
                      </a:lnTo>
                      <a:lnTo>
                        <a:pt x="2" y="0"/>
                      </a:lnTo>
                      <a:lnTo>
                        <a:pt x="0" y="2"/>
                      </a:lnTo>
                      <a:lnTo>
                        <a:pt x="0" y="6"/>
                      </a:lnTo>
                      <a:lnTo>
                        <a:pt x="2" y="12"/>
                      </a:lnTo>
                      <a:lnTo>
                        <a:pt x="10" y="19"/>
                      </a:lnTo>
                      <a:lnTo>
                        <a:pt x="71" y="21"/>
                      </a:lnTo>
                      <a:close/>
                    </a:path>
                  </a:pathLst>
                </a:custGeom>
                <a:solidFill>
                  <a:srgbClr val="59FF00"/>
                </a:solidFill>
                <a:ln w="9525">
                  <a:noFill/>
                  <a:round/>
                  <a:headEnd/>
                  <a:tailEnd/>
                </a:ln>
              </p:spPr>
              <p:txBody>
                <a:bodyPr/>
                <a:lstStyle/>
                <a:p>
                  <a:endParaRPr lang="de-DE"/>
                </a:p>
              </p:txBody>
            </p:sp>
            <p:sp>
              <p:nvSpPr>
                <p:cNvPr id="17054" name="Freeform 670"/>
                <p:cNvSpPr>
                  <a:spLocks/>
                </p:cNvSpPr>
                <p:nvPr/>
              </p:nvSpPr>
              <p:spPr bwMode="auto">
                <a:xfrm>
                  <a:off x="-452" y="3438"/>
                  <a:ext cx="29" cy="31"/>
                </a:xfrm>
                <a:custGeom>
                  <a:avLst/>
                  <a:gdLst/>
                  <a:ahLst/>
                  <a:cxnLst>
                    <a:cxn ang="0">
                      <a:pos x="11" y="15"/>
                    </a:cxn>
                    <a:cxn ang="0">
                      <a:pos x="0" y="0"/>
                    </a:cxn>
                    <a:cxn ang="0">
                      <a:pos x="40" y="19"/>
                    </a:cxn>
                    <a:cxn ang="0">
                      <a:pos x="42" y="21"/>
                    </a:cxn>
                    <a:cxn ang="0">
                      <a:pos x="49" y="30"/>
                    </a:cxn>
                    <a:cxn ang="0">
                      <a:pos x="57" y="43"/>
                    </a:cxn>
                    <a:cxn ang="0">
                      <a:pos x="59" y="61"/>
                    </a:cxn>
                    <a:cxn ang="0">
                      <a:pos x="11" y="15"/>
                    </a:cxn>
                  </a:cxnLst>
                  <a:rect l="0" t="0" r="r" b="b"/>
                  <a:pathLst>
                    <a:path w="59" h="61">
                      <a:moveTo>
                        <a:pt x="11" y="15"/>
                      </a:moveTo>
                      <a:lnTo>
                        <a:pt x="0" y="0"/>
                      </a:lnTo>
                      <a:lnTo>
                        <a:pt x="40" y="19"/>
                      </a:lnTo>
                      <a:lnTo>
                        <a:pt x="42" y="21"/>
                      </a:lnTo>
                      <a:lnTo>
                        <a:pt x="49"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17055" name="Freeform 671"/>
                <p:cNvSpPr>
                  <a:spLocks/>
                </p:cNvSpPr>
                <p:nvPr/>
              </p:nvSpPr>
              <p:spPr bwMode="auto">
                <a:xfrm>
                  <a:off x="-420" y="3466"/>
                  <a:ext cx="20" cy="31"/>
                </a:xfrm>
                <a:custGeom>
                  <a:avLst/>
                  <a:gdLst/>
                  <a:ahLst/>
                  <a:cxnLst>
                    <a:cxn ang="0">
                      <a:pos x="0" y="19"/>
                    </a:cxn>
                    <a:cxn ang="0">
                      <a:pos x="10" y="0"/>
                    </a:cxn>
                    <a:cxn ang="0">
                      <a:pos x="10" y="2"/>
                    </a:cxn>
                    <a:cxn ang="0">
                      <a:pos x="14" y="2"/>
                    </a:cxn>
                    <a:cxn ang="0">
                      <a:pos x="16" y="6"/>
                    </a:cxn>
                    <a:cxn ang="0">
                      <a:pos x="21" y="9"/>
                    </a:cxn>
                    <a:cxn ang="0">
                      <a:pos x="25" y="15"/>
                    </a:cxn>
                    <a:cxn ang="0">
                      <a:pos x="29" y="23"/>
                    </a:cxn>
                    <a:cxn ang="0">
                      <a:pos x="35" y="32"/>
                    </a:cxn>
                    <a:cxn ang="0">
                      <a:pos x="40" y="42"/>
                    </a:cxn>
                    <a:cxn ang="0">
                      <a:pos x="33" y="63"/>
                    </a:cxn>
                    <a:cxn ang="0">
                      <a:pos x="33" y="61"/>
                    </a:cxn>
                    <a:cxn ang="0">
                      <a:pos x="29" y="57"/>
                    </a:cxn>
                    <a:cxn ang="0">
                      <a:pos x="25" y="51"/>
                    </a:cxn>
                    <a:cxn ang="0">
                      <a:pos x="21" y="46"/>
                    </a:cxn>
                    <a:cxn ang="0">
                      <a:pos x="16" y="38"/>
                    </a:cxn>
                    <a:cxn ang="0">
                      <a:pos x="10" y="30"/>
                    </a:cxn>
                    <a:cxn ang="0">
                      <a:pos x="6" y="23"/>
                    </a:cxn>
                    <a:cxn ang="0">
                      <a:pos x="0" y="19"/>
                    </a:cxn>
                  </a:cxnLst>
                  <a:rect l="0" t="0" r="r" b="b"/>
                  <a:pathLst>
                    <a:path w="40" h="63">
                      <a:moveTo>
                        <a:pt x="0" y="19"/>
                      </a:moveTo>
                      <a:lnTo>
                        <a:pt x="10" y="0"/>
                      </a:lnTo>
                      <a:lnTo>
                        <a:pt x="10" y="2"/>
                      </a:lnTo>
                      <a:lnTo>
                        <a:pt x="14" y="2"/>
                      </a:lnTo>
                      <a:lnTo>
                        <a:pt x="16" y="6"/>
                      </a:lnTo>
                      <a:lnTo>
                        <a:pt x="21" y="9"/>
                      </a:lnTo>
                      <a:lnTo>
                        <a:pt x="25" y="15"/>
                      </a:lnTo>
                      <a:lnTo>
                        <a:pt x="29" y="23"/>
                      </a:lnTo>
                      <a:lnTo>
                        <a:pt x="35" y="32"/>
                      </a:lnTo>
                      <a:lnTo>
                        <a:pt x="40" y="42"/>
                      </a:lnTo>
                      <a:lnTo>
                        <a:pt x="33" y="63"/>
                      </a:lnTo>
                      <a:lnTo>
                        <a:pt x="33" y="61"/>
                      </a:lnTo>
                      <a:lnTo>
                        <a:pt x="29" y="57"/>
                      </a:lnTo>
                      <a:lnTo>
                        <a:pt x="25" y="51"/>
                      </a:lnTo>
                      <a:lnTo>
                        <a:pt x="21" y="46"/>
                      </a:lnTo>
                      <a:lnTo>
                        <a:pt x="16" y="38"/>
                      </a:lnTo>
                      <a:lnTo>
                        <a:pt x="10" y="30"/>
                      </a:lnTo>
                      <a:lnTo>
                        <a:pt x="6" y="23"/>
                      </a:lnTo>
                      <a:lnTo>
                        <a:pt x="0" y="19"/>
                      </a:lnTo>
                      <a:close/>
                    </a:path>
                  </a:pathLst>
                </a:custGeom>
                <a:solidFill>
                  <a:srgbClr val="59FF00"/>
                </a:solidFill>
                <a:ln w="9525">
                  <a:noFill/>
                  <a:round/>
                  <a:headEnd/>
                  <a:tailEnd/>
                </a:ln>
              </p:spPr>
              <p:txBody>
                <a:bodyPr/>
                <a:lstStyle/>
                <a:p>
                  <a:endParaRPr lang="de-DE"/>
                </a:p>
              </p:txBody>
            </p:sp>
            <p:sp>
              <p:nvSpPr>
                <p:cNvPr id="17056" name="Freeform 672"/>
                <p:cNvSpPr>
                  <a:spLocks/>
                </p:cNvSpPr>
                <p:nvPr/>
              </p:nvSpPr>
              <p:spPr bwMode="auto">
                <a:xfrm>
                  <a:off x="-397" y="3496"/>
                  <a:ext cx="10" cy="23"/>
                </a:xfrm>
                <a:custGeom>
                  <a:avLst/>
                  <a:gdLst/>
                  <a:ahLst/>
                  <a:cxnLst>
                    <a:cxn ang="0">
                      <a:pos x="0" y="15"/>
                    </a:cxn>
                    <a:cxn ang="0">
                      <a:pos x="6" y="0"/>
                    </a:cxn>
                    <a:cxn ang="0">
                      <a:pos x="19" y="45"/>
                    </a:cxn>
                    <a:cxn ang="0">
                      <a:pos x="0" y="15"/>
                    </a:cxn>
                  </a:cxnLst>
                  <a:rect l="0" t="0" r="r" b="b"/>
                  <a:pathLst>
                    <a:path w="19" h="45">
                      <a:moveTo>
                        <a:pt x="0" y="15"/>
                      </a:moveTo>
                      <a:lnTo>
                        <a:pt x="6" y="0"/>
                      </a:lnTo>
                      <a:lnTo>
                        <a:pt x="19" y="45"/>
                      </a:lnTo>
                      <a:lnTo>
                        <a:pt x="0" y="15"/>
                      </a:lnTo>
                      <a:close/>
                    </a:path>
                  </a:pathLst>
                </a:custGeom>
                <a:solidFill>
                  <a:srgbClr val="59FF00"/>
                </a:solidFill>
                <a:ln w="9525">
                  <a:noFill/>
                  <a:round/>
                  <a:headEnd/>
                  <a:tailEnd/>
                </a:ln>
              </p:spPr>
              <p:txBody>
                <a:bodyPr/>
                <a:lstStyle/>
                <a:p>
                  <a:endParaRPr lang="de-DE"/>
                </a:p>
              </p:txBody>
            </p:sp>
            <p:sp>
              <p:nvSpPr>
                <p:cNvPr id="17057" name="Freeform 673"/>
                <p:cNvSpPr>
                  <a:spLocks/>
                </p:cNvSpPr>
                <p:nvPr/>
              </p:nvSpPr>
              <p:spPr bwMode="auto">
                <a:xfrm>
                  <a:off x="-354" y="3503"/>
                  <a:ext cx="13" cy="26"/>
                </a:xfrm>
                <a:custGeom>
                  <a:avLst/>
                  <a:gdLst/>
                  <a:ahLst/>
                  <a:cxnLst>
                    <a:cxn ang="0">
                      <a:pos x="9" y="0"/>
                    </a:cxn>
                    <a:cxn ang="0">
                      <a:pos x="11" y="4"/>
                    </a:cxn>
                    <a:cxn ang="0">
                      <a:pos x="17" y="13"/>
                    </a:cxn>
                    <a:cxn ang="0">
                      <a:pos x="23" y="31"/>
                    </a:cxn>
                    <a:cxn ang="0">
                      <a:pos x="27" y="52"/>
                    </a:cxn>
                    <a:cxn ang="0">
                      <a:pos x="0" y="46"/>
                    </a:cxn>
                    <a:cxn ang="0">
                      <a:pos x="0" y="42"/>
                    </a:cxn>
                    <a:cxn ang="0">
                      <a:pos x="0" y="29"/>
                    </a:cxn>
                    <a:cxn ang="0">
                      <a:pos x="4" y="13"/>
                    </a:cxn>
                    <a:cxn ang="0">
                      <a:pos x="9" y="0"/>
                    </a:cxn>
                  </a:cxnLst>
                  <a:rect l="0" t="0" r="r" b="b"/>
                  <a:pathLst>
                    <a:path w="27" h="52">
                      <a:moveTo>
                        <a:pt x="9" y="0"/>
                      </a:moveTo>
                      <a:lnTo>
                        <a:pt x="11" y="4"/>
                      </a:lnTo>
                      <a:lnTo>
                        <a:pt x="17" y="13"/>
                      </a:lnTo>
                      <a:lnTo>
                        <a:pt x="23" y="31"/>
                      </a:lnTo>
                      <a:lnTo>
                        <a:pt x="27" y="52"/>
                      </a:lnTo>
                      <a:lnTo>
                        <a:pt x="0" y="46"/>
                      </a:lnTo>
                      <a:lnTo>
                        <a:pt x="0" y="42"/>
                      </a:lnTo>
                      <a:lnTo>
                        <a:pt x="0" y="29"/>
                      </a:lnTo>
                      <a:lnTo>
                        <a:pt x="4" y="13"/>
                      </a:lnTo>
                      <a:lnTo>
                        <a:pt x="9" y="0"/>
                      </a:lnTo>
                      <a:close/>
                    </a:path>
                  </a:pathLst>
                </a:custGeom>
                <a:solidFill>
                  <a:srgbClr val="21BA00"/>
                </a:solidFill>
                <a:ln w="9525">
                  <a:noFill/>
                  <a:round/>
                  <a:headEnd/>
                  <a:tailEnd/>
                </a:ln>
              </p:spPr>
              <p:txBody>
                <a:bodyPr/>
                <a:lstStyle/>
                <a:p>
                  <a:endParaRPr lang="de-DE"/>
                </a:p>
              </p:txBody>
            </p:sp>
            <p:sp>
              <p:nvSpPr>
                <p:cNvPr id="17058" name="Freeform 674"/>
                <p:cNvSpPr>
                  <a:spLocks/>
                </p:cNvSpPr>
                <p:nvPr/>
              </p:nvSpPr>
              <p:spPr bwMode="auto">
                <a:xfrm>
                  <a:off x="-355" y="3534"/>
                  <a:ext cx="20" cy="33"/>
                </a:xfrm>
                <a:custGeom>
                  <a:avLst/>
                  <a:gdLst/>
                  <a:ahLst/>
                  <a:cxnLst>
                    <a:cxn ang="0">
                      <a:pos x="0" y="0"/>
                    </a:cxn>
                    <a:cxn ang="0">
                      <a:pos x="32" y="11"/>
                    </a:cxn>
                    <a:cxn ang="0">
                      <a:pos x="40" y="65"/>
                    </a:cxn>
                    <a:cxn ang="0">
                      <a:pos x="40" y="65"/>
                    </a:cxn>
                    <a:cxn ang="0">
                      <a:pos x="36" y="63"/>
                    </a:cxn>
                    <a:cxn ang="0">
                      <a:pos x="32" y="59"/>
                    </a:cxn>
                    <a:cxn ang="0">
                      <a:pos x="27" y="53"/>
                    </a:cxn>
                    <a:cxn ang="0">
                      <a:pos x="19" y="46"/>
                    </a:cxn>
                    <a:cxn ang="0">
                      <a:pos x="13" y="34"/>
                    </a:cxn>
                    <a:cxn ang="0">
                      <a:pos x="6" y="19"/>
                    </a:cxn>
                    <a:cxn ang="0">
                      <a:pos x="0" y="0"/>
                    </a:cxn>
                  </a:cxnLst>
                  <a:rect l="0" t="0" r="r" b="b"/>
                  <a:pathLst>
                    <a:path w="40" h="65">
                      <a:moveTo>
                        <a:pt x="0" y="0"/>
                      </a:moveTo>
                      <a:lnTo>
                        <a:pt x="32" y="11"/>
                      </a:lnTo>
                      <a:lnTo>
                        <a:pt x="40" y="65"/>
                      </a:lnTo>
                      <a:lnTo>
                        <a:pt x="40" y="65"/>
                      </a:lnTo>
                      <a:lnTo>
                        <a:pt x="36" y="63"/>
                      </a:lnTo>
                      <a:lnTo>
                        <a:pt x="32" y="59"/>
                      </a:lnTo>
                      <a:lnTo>
                        <a:pt x="27" y="53"/>
                      </a:lnTo>
                      <a:lnTo>
                        <a:pt x="19" y="46"/>
                      </a:lnTo>
                      <a:lnTo>
                        <a:pt x="13" y="34"/>
                      </a:lnTo>
                      <a:lnTo>
                        <a:pt x="6" y="19"/>
                      </a:lnTo>
                      <a:lnTo>
                        <a:pt x="0" y="0"/>
                      </a:lnTo>
                      <a:close/>
                    </a:path>
                  </a:pathLst>
                </a:custGeom>
                <a:solidFill>
                  <a:srgbClr val="21BA00"/>
                </a:solidFill>
                <a:ln w="9525">
                  <a:noFill/>
                  <a:round/>
                  <a:headEnd/>
                  <a:tailEnd/>
                </a:ln>
              </p:spPr>
              <p:txBody>
                <a:bodyPr/>
                <a:lstStyle/>
                <a:p>
                  <a:endParaRPr lang="de-DE"/>
                </a:p>
              </p:txBody>
            </p:sp>
            <p:sp>
              <p:nvSpPr>
                <p:cNvPr id="17059" name="Freeform 675"/>
                <p:cNvSpPr>
                  <a:spLocks/>
                </p:cNvSpPr>
                <p:nvPr/>
              </p:nvSpPr>
              <p:spPr bwMode="auto">
                <a:xfrm>
                  <a:off x="-325" y="3529"/>
                  <a:ext cx="18" cy="40"/>
                </a:xfrm>
                <a:custGeom>
                  <a:avLst/>
                  <a:gdLst/>
                  <a:ahLst/>
                  <a:cxnLst>
                    <a:cxn ang="0">
                      <a:pos x="0" y="79"/>
                    </a:cxn>
                    <a:cxn ang="0">
                      <a:pos x="0" y="22"/>
                    </a:cxn>
                    <a:cxn ang="0">
                      <a:pos x="36" y="0"/>
                    </a:cxn>
                    <a:cxn ang="0">
                      <a:pos x="34" y="1"/>
                    </a:cxn>
                    <a:cxn ang="0">
                      <a:pos x="31" y="9"/>
                    </a:cxn>
                    <a:cxn ang="0">
                      <a:pos x="25" y="19"/>
                    </a:cxn>
                    <a:cxn ang="0">
                      <a:pos x="17" y="32"/>
                    </a:cxn>
                    <a:cxn ang="0">
                      <a:pos x="11" y="45"/>
                    </a:cxn>
                    <a:cxn ang="0">
                      <a:pos x="6" y="59"/>
                    </a:cxn>
                    <a:cxn ang="0">
                      <a:pos x="2" y="72"/>
                    </a:cxn>
                    <a:cxn ang="0">
                      <a:pos x="0" y="79"/>
                    </a:cxn>
                  </a:cxnLst>
                  <a:rect l="0" t="0" r="r" b="b"/>
                  <a:pathLst>
                    <a:path w="36" h="79">
                      <a:moveTo>
                        <a:pt x="0" y="79"/>
                      </a:moveTo>
                      <a:lnTo>
                        <a:pt x="0" y="22"/>
                      </a:lnTo>
                      <a:lnTo>
                        <a:pt x="36" y="0"/>
                      </a:lnTo>
                      <a:lnTo>
                        <a:pt x="34" y="1"/>
                      </a:lnTo>
                      <a:lnTo>
                        <a:pt x="31" y="9"/>
                      </a:lnTo>
                      <a:lnTo>
                        <a:pt x="25" y="19"/>
                      </a:lnTo>
                      <a:lnTo>
                        <a:pt x="17" y="32"/>
                      </a:lnTo>
                      <a:lnTo>
                        <a:pt x="11"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17060" name="Freeform 676"/>
                <p:cNvSpPr>
                  <a:spLocks/>
                </p:cNvSpPr>
                <p:nvPr/>
              </p:nvSpPr>
              <p:spPr bwMode="auto">
                <a:xfrm>
                  <a:off x="-336" y="3508"/>
                  <a:ext cx="18" cy="24"/>
                </a:xfrm>
                <a:custGeom>
                  <a:avLst/>
                  <a:gdLst/>
                  <a:ahLst/>
                  <a:cxnLst>
                    <a:cxn ang="0">
                      <a:pos x="13" y="47"/>
                    </a:cxn>
                    <a:cxn ang="0">
                      <a:pos x="0" y="0"/>
                    </a:cxn>
                    <a:cxn ang="0">
                      <a:pos x="2" y="2"/>
                    </a:cxn>
                    <a:cxn ang="0">
                      <a:pos x="4" y="3"/>
                    </a:cxn>
                    <a:cxn ang="0">
                      <a:pos x="10" y="7"/>
                    </a:cxn>
                    <a:cxn ang="0">
                      <a:pos x="15" y="11"/>
                    </a:cxn>
                    <a:cxn ang="0">
                      <a:pos x="23" y="17"/>
                    </a:cxn>
                    <a:cxn ang="0">
                      <a:pos x="29" y="21"/>
                    </a:cxn>
                    <a:cxn ang="0">
                      <a:pos x="32" y="26"/>
                    </a:cxn>
                    <a:cxn ang="0">
                      <a:pos x="36" y="30"/>
                    </a:cxn>
                    <a:cxn ang="0">
                      <a:pos x="13" y="47"/>
                    </a:cxn>
                  </a:cxnLst>
                  <a:rect l="0" t="0" r="r" b="b"/>
                  <a:pathLst>
                    <a:path w="36" h="47">
                      <a:moveTo>
                        <a:pt x="13" y="47"/>
                      </a:moveTo>
                      <a:lnTo>
                        <a:pt x="0" y="0"/>
                      </a:lnTo>
                      <a:lnTo>
                        <a:pt x="2" y="2"/>
                      </a:lnTo>
                      <a:lnTo>
                        <a:pt x="4" y="3"/>
                      </a:lnTo>
                      <a:lnTo>
                        <a:pt x="10" y="7"/>
                      </a:lnTo>
                      <a:lnTo>
                        <a:pt x="15" y="11"/>
                      </a:lnTo>
                      <a:lnTo>
                        <a:pt x="23" y="17"/>
                      </a:lnTo>
                      <a:lnTo>
                        <a:pt x="29" y="21"/>
                      </a:lnTo>
                      <a:lnTo>
                        <a:pt x="32" y="26"/>
                      </a:lnTo>
                      <a:lnTo>
                        <a:pt x="36" y="30"/>
                      </a:lnTo>
                      <a:lnTo>
                        <a:pt x="13" y="47"/>
                      </a:lnTo>
                      <a:close/>
                    </a:path>
                  </a:pathLst>
                </a:custGeom>
                <a:solidFill>
                  <a:srgbClr val="21BA00"/>
                </a:solidFill>
                <a:ln w="9525">
                  <a:noFill/>
                  <a:round/>
                  <a:headEnd/>
                  <a:tailEnd/>
                </a:ln>
              </p:spPr>
              <p:txBody>
                <a:bodyPr/>
                <a:lstStyle/>
                <a:p>
                  <a:endParaRPr lang="de-DE"/>
                </a:p>
              </p:txBody>
            </p:sp>
            <p:sp>
              <p:nvSpPr>
                <p:cNvPr id="17061" name="Freeform 677"/>
                <p:cNvSpPr>
                  <a:spLocks/>
                </p:cNvSpPr>
                <p:nvPr/>
              </p:nvSpPr>
              <p:spPr bwMode="auto">
                <a:xfrm>
                  <a:off x="-472" y="3440"/>
                  <a:ext cx="21" cy="16"/>
                </a:xfrm>
                <a:custGeom>
                  <a:avLst/>
                  <a:gdLst/>
                  <a:ahLst/>
                  <a:cxnLst>
                    <a:cxn ang="0">
                      <a:pos x="42" y="29"/>
                    </a:cxn>
                    <a:cxn ang="0">
                      <a:pos x="42" y="29"/>
                    </a:cxn>
                    <a:cxn ang="0">
                      <a:pos x="40" y="25"/>
                    </a:cxn>
                    <a:cxn ang="0">
                      <a:pos x="36" y="23"/>
                    </a:cxn>
                    <a:cxn ang="0">
                      <a:pos x="30" y="18"/>
                    </a:cxn>
                    <a:cxn ang="0">
                      <a:pos x="24" y="14"/>
                    </a:cxn>
                    <a:cxn ang="0">
                      <a:pos x="19" y="8"/>
                    </a:cxn>
                    <a:cxn ang="0">
                      <a:pos x="13" y="4"/>
                    </a:cxn>
                    <a:cxn ang="0">
                      <a:pos x="5" y="0"/>
                    </a:cxn>
                    <a:cxn ang="0">
                      <a:pos x="3" y="4"/>
                    </a:cxn>
                    <a:cxn ang="0">
                      <a:pos x="0" y="12"/>
                    </a:cxn>
                    <a:cxn ang="0">
                      <a:pos x="0" y="23"/>
                    </a:cxn>
                    <a:cxn ang="0">
                      <a:pos x="3" y="33"/>
                    </a:cxn>
                    <a:cxn ang="0">
                      <a:pos x="42" y="29"/>
                    </a:cxn>
                  </a:cxnLst>
                  <a:rect l="0" t="0" r="r" b="b"/>
                  <a:pathLst>
                    <a:path w="42" h="33">
                      <a:moveTo>
                        <a:pt x="42" y="29"/>
                      </a:moveTo>
                      <a:lnTo>
                        <a:pt x="42" y="29"/>
                      </a:lnTo>
                      <a:lnTo>
                        <a:pt x="40" y="25"/>
                      </a:lnTo>
                      <a:lnTo>
                        <a:pt x="36" y="23"/>
                      </a:lnTo>
                      <a:lnTo>
                        <a:pt x="30" y="18"/>
                      </a:lnTo>
                      <a:lnTo>
                        <a:pt x="24" y="14"/>
                      </a:lnTo>
                      <a:lnTo>
                        <a:pt x="19" y="8"/>
                      </a:lnTo>
                      <a:lnTo>
                        <a:pt x="13" y="4"/>
                      </a:lnTo>
                      <a:lnTo>
                        <a:pt x="5" y="0"/>
                      </a:lnTo>
                      <a:lnTo>
                        <a:pt x="3" y="4"/>
                      </a:lnTo>
                      <a:lnTo>
                        <a:pt x="0" y="12"/>
                      </a:lnTo>
                      <a:lnTo>
                        <a:pt x="0" y="23"/>
                      </a:lnTo>
                      <a:lnTo>
                        <a:pt x="3" y="33"/>
                      </a:lnTo>
                      <a:lnTo>
                        <a:pt x="42" y="29"/>
                      </a:lnTo>
                      <a:close/>
                    </a:path>
                  </a:pathLst>
                </a:custGeom>
                <a:solidFill>
                  <a:srgbClr val="59FF00"/>
                </a:solidFill>
                <a:ln w="9525">
                  <a:noFill/>
                  <a:round/>
                  <a:headEnd/>
                  <a:tailEnd/>
                </a:ln>
              </p:spPr>
              <p:txBody>
                <a:bodyPr/>
                <a:lstStyle/>
                <a:p>
                  <a:endParaRPr lang="de-DE"/>
                </a:p>
              </p:txBody>
            </p:sp>
            <p:sp>
              <p:nvSpPr>
                <p:cNvPr id="17062" name="Freeform 678"/>
                <p:cNvSpPr>
                  <a:spLocks/>
                </p:cNvSpPr>
                <p:nvPr/>
              </p:nvSpPr>
              <p:spPr bwMode="auto">
                <a:xfrm>
                  <a:off x="-354" y="3292"/>
                  <a:ext cx="341" cy="231"/>
                </a:xfrm>
                <a:custGeom>
                  <a:avLst/>
                  <a:gdLst/>
                  <a:ahLst/>
                  <a:cxnLst>
                    <a:cxn ang="0">
                      <a:pos x="316" y="452"/>
                    </a:cxn>
                    <a:cxn ang="0">
                      <a:pos x="343" y="459"/>
                    </a:cxn>
                    <a:cxn ang="0">
                      <a:pos x="381" y="463"/>
                    </a:cxn>
                    <a:cxn ang="0">
                      <a:pos x="402" y="459"/>
                    </a:cxn>
                    <a:cxn ang="0">
                      <a:pos x="455" y="448"/>
                    </a:cxn>
                    <a:cxn ang="0">
                      <a:pos x="499" y="429"/>
                    </a:cxn>
                    <a:cxn ang="0">
                      <a:pos x="530" y="404"/>
                    </a:cxn>
                    <a:cxn ang="0">
                      <a:pos x="579" y="353"/>
                    </a:cxn>
                    <a:cxn ang="0">
                      <a:pos x="678" y="151"/>
                    </a:cxn>
                    <a:cxn ang="0">
                      <a:pos x="636" y="153"/>
                    </a:cxn>
                    <a:cxn ang="0">
                      <a:pos x="572" y="162"/>
                    </a:cxn>
                    <a:cxn ang="0">
                      <a:pos x="541" y="172"/>
                    </a:cxn>
                    <a:cxn ang="0">
                      <a:pos x="501" y="187"/>
                    </a:cxn>
                    <a:cxn ang="0">
                      <a:pos x="452" y="216"/>
                    </a:cxn>
                    <a:cxn ang="0">
                      <a:pos x="440" y="225"/>
                    </a:cxn>
                    <a:cxn ang="0">
                      <a:pos x="415" y="248"/>
                    </a:cxn>
                    <a:cxn ang="0">
                      <a:pos x="402" y="252"/>
                    </a:cxn>
                    <a:cxn ang="0">
                      <a:pos x="387" y="153"/>
                    </a:cxn>
                    <a:cxn ang="0">
                      <a:pos x="379" y="120"/>
                    </a:cxn>
                    <a:cxn ang="0">
                      <a:pos x="351" y="50"/>
                    </a:cxn>
                    <a:cxn ang="0">
                      <a:pos x="316" y="2"/>
                    </a:cxn>
                    <a:cxn ang="0">
                      <a:pos x="295" y="19"/>
                    </a:cxn>
                    <a:cxn ang="0">
                      <a:pos x="269" y="59"/>
                    </a:cxn>
                    <a:cxn ang="0">
                      <a:pos x="257" y="90"/>
                    </a:cxn>
                    <a:cxn ang="0">
                      <a:pos x="240" y="141"/>
                    </a:cxn>
                    <a:cxn ang="0">
                      <a:pos x="227" y="195"/>
                    </a:cxn>
                    <a:cxn ang="0">
                      <a:pos x="217" y="233"/>
                    </a:cxn>
                    <a:cxn ang="0">
                      <a:pos x="208" y="252"/>
                    </a:cxn>
                    <a:cxn ang="0">
                      <a:pos x="194" y="225"/>
                    </a:cxn>
                    <a:cxn ang="0">
                      <a:pos x="173" y="191"/>
                    </a:cxn>
                    <a:cxn ang="0">
                      <a:pos x="158" y="176"/>
                    </a:cxn>
                    <a:cxn ang="0">
                      <a:pos x="122" y="147"/>
                    </a:cxn>
                    <a:cxn ang="0">
                      <a:pos x="80" y="122"/>
                    </a:cxn>
                    <a:cxn ang="0">
                      <a:pos x="0" y="200"/>
                    </a:cxn>
                    <a:cxn ang="0">
                      <a:pos x="6" y="244"/>
                    </a:cxn>
                    <a:cxn ang="0">
                      <a:pos x="21" y="311"/>
                    </a:cxn>
                    <a:cxn ang="0">
                      <a:pos x="38" y="343"/>
                    </a:cxn>
                    <a:cxn ang="0">
                      <a:pos x="78" y="393"/>
                    </a:cxn>
                    <a:cxn ang="0">
                      <a:pos x="137" y="440"/>
                    </a:cxn>
                    <a:cxn ang="0">
                      <a:pos x="145" y="440"/>
                    </a:cxn>
                    <a:cxn ang="0">
                      <a:pos x="166" y="444"/>
                    </a:cxn>
                    <a:cxn ang="0">
                      <a:pos x="192" y="448"/>
                    </a:cxn>
                    <a:cxn ang="0">
                      <a:pos x="227" y="450"/>
                    </a:cxn>
                    <a:cxn ang="0">
                      <a:pos x="259" y="448"/>
                    </a:cxn>
                    <a:cxn ang="0">
                      <a:pos x="274" y="444"/>
                    </a:cxn>
                    <a:cxn ang="0">
                      <a:pos x="288" y="442"/>
                    </a:cxn>
                    <a:cxn ang="0">
                      <a:pos x="311" y="448"/>
                    </a:cxn>
                  </a:cxnLst>
                  <a:rect l="0" t="0" r="r" b="b"/>
                  <a:pathLst>
                    <a:path w="682" h="463">
                      <a:moveTo>
                        <a:pt x="311" y="448"/>
                      </a:moveTo>
                      <a:lnTo>
                        <a:pt x="312" y="450"/>
                      </a:lnTo>
                      <a:lnTo>
                        <a:pt x="316" y="452"/>
                      </a:lnTo>
                      <a:lnTo>
                        <a:pt x="324" y="454"/>
                      </a:lnTo>
                      <a:lnTo>
                        <a:pt x="333" y="455"/>
                      </a:lnTo>
                      <a:lnTo>
                        <a:pt x="343" y="459"/>
                      </a:lnTo>
                      <a:lnTo>
                        <a:pt x="354" y="461"/>
                      </a:lnTo>
                      <a:lnTo>
                        <a:pt x="368" y="463"/>
                      </a:lnTo>
                      <a:lnTo>
                        <a:pt x="381" y="463"/>
                      </a:lnTo>
                      <a:lnTo>
                        <a:pt x="383" y="463"/>
                      </a:lnTo>
                      <a:lnTo>
                        <a:pt x="391" y="461"/>
                      </a:lnTo>
                      <a:lnTo>
                        <a:pt x="402" y="459"/>
                      </a:lnTo>
                      <a:lnTo>
                        <a:pt x="419" y="457"/>
                      </a:lnTo>
                      <a:lnTo>
                        <a:pt x="436" y="454"/>
                      </a:lnTo>
                      <a:lnTo>
                        <a:pt x="455" y="448"/>
                      </a:lnTo>
                      <a:lnTo>
                        <a:pt x="476" y="440"/>
                      </a:lnTo>
                      <a:lnTo>
                        <a:pt x="495" y="431"/>
                      </a:lnTo>
                      <a:lnTo>
                        <a:pt x="499" y="429"/>
                      </a:lnTo>
                      <a:lnTo>
                        <a:pt x="507" y="423"/>
                      </a:lnTo>
                      <a:lnTo>
                        <a:pt x="516" y="415"/>
                      </a:lnTo>
                      <a:lnTo>
                        <a:pt x="530" y="404"/>
                      </a:lnTo>
                      <a:lnTo>
                        <a:pt x="545" y="389"/>
                      </a:lnTo>
                      <a:lnTo>
                        <a:pt x="562" y="372"/>
                      </a:lnTo>
                      <a:lnTo>
                        <a:pt x="579" y="353"/>
                      </a:lnTo>
                      <a:lnTo>
                        <a:pt x="594" y="330"/>
                      </a:lnTo>
                      <a:lnTo>
                        <a:pt x="682" y="151"/>
                      </a:lnTo>
                      <a:lnTo>
                        <a:pt x="678" y="151"/>
                      </a:lnTo>
                      <a:lnTo>
                        <a:pt x="669" y="151"/>
                      </a:lnTo>
                      <a:lnTo>
                        <a:pt x="655" y="153"/>
                      </a:lnTo>
                      <a:lnTo>
                        <a:pt x="636" y="153"/>
                      </a:lnTo>
                      <a:lnTo>
                        <a:pt x="615" y="156"/>
                      </a:lnTo>
                      <a:lnTo>
                        <a:pt x="594" y="158"/>
                      </a:lnTo>
                      <a:lnTo>
                        <a:pt x="572" y="162"/>
                      </a:lnTo>
                      <a:lnTo>
                        <a:pt x="551" y="170"/>
                      </a:lnTo>
                      <a:lnTo>
                        <a:pt x="549" y="170"/>
                      </a:lnTo>
                      <a:lnTo>
                        <a:pt x="541" y="172"/>
                      </a:lnTo>
                      <a:lnTo>
                        <a:pt x="530" y="176"/>
                      </a:lnTo>
                      <a:lnTo>
                        <a:pt x="516" y="179"/>
                      </a:lnTo>
                      <a:lnTo>
                        <a:pt x="501" y="187"/>
                      </a:lnTo>
                      <a:lnTo>
                        <a:pt x="484" y="195"/>
                      </a:lnTo>
                      <a:lnTo>
                        <a:pt x="467" y="204"/>
                      </a:lnTo>
                      <a:lnTo>
                        <a:pt x="452" y="216"/>
                      </a:lnTo>
                      <a:lnTo>
                        <a:pt x="450" y="216"/>
                      </a:lnTo>
                      <a:lnTo>
                        <a:pt x="446" y="219"/>
                      </a:lnTo>
                      <a:lnTo>
                        <a:pt x="440" y="225"/>
                      </a:lnTo>
                      <a:lnTo>
                        <a:pt x="432" y="233"/>
                      </a:lnTo>
                      <a:lnTo>
                        <a:pt x="423" y="240"/>
                      </a:lnTo>
                      <a:lnTo>
                        <a:pt x="415" y="248"/>
                      </a:lnTo>
                      <a:lnTo>
                        <a:pt x="408" y="256"/>
                      </a:lnTo>
                      <a:lnTo>
                        <a:pt x="402" y="261"/>
                      </a:lnTo>
                      <a:lnTo>
                        <a:pt x="402" y="252"/>
                      </a:lnTo>
                      <a:lnTo>
                        <a:pt x="400" y="227"/>
                      </a:lnTo>
                      <a:lnTo>
                        <a:pt x="394" y="191"/>
                      </a:lnTo>
                      <a:lnTo>
                        <a:pt x="387" y="153"/>
                      </a:lnTo>
                      <a:lnTo>
                        <a:pt x="387" y="149"/>
                      </a:lnTo>
                      <a:lnTo>
                        <a:pt x="383" y="137"/>
                      </a:lnTo>
                      <a:lnTo>
                        <a:pt x="379" y="120"/>
                      </a:lnTo>
                      <a:lnTo>
                        <a:pt x="373" y="99"/>
                      </a:lnTo>
                      <a:lnTo>
                        <a:pt x="362" y="77"/>
                      </a:lnTo>
                      <a:lnTo>
                        <a:pt x="351" y="50"/>
                      </a:lnTo>
                      <a:lnTo>
                        <a:pt x="335" y="23"/>
                      </a:lnTo>
                      <a:lnTo>
                        <a:pt x="318" y="0"/>
                      </a:lnTo>
                      <a:lnTo>
                        <a:pt x="316" y="2"/>
                      </a:lnTo>
                      <a:lnTo>
                        <a:pt x="311" y="4"/>
                      </a:lnTo>
                      <a:lnTo>
                        <a:pt x="305" y="12"/>
                      </a:lnTo>
                      <a:lnTo>
                        <a:pt x="295" y="19"/>
                      </a:lnTo>
                      <a:lnTo>
                        <a:pt x="286" y="31"/>
                      </a:lnTo>
                      <a:lnTo>
                        <a:pt x="278" y="44"/>
                      </a:lnTo>
                      <a:lnTo>
                        <a:pt x="269" y="59"/>
                      </a:lnTo>
                      <a:lnTo>
                        <a:pt x="263" y="77"/>
                      </a:lnTo>
                      <a:lnTo>
                        <a:pt x="261" y="80"/>
                      </a:lnTo>
                      <a:lnTo>
                        <a:pt x="257" y="90"/>
                      </a:lnTo>
                      <a:lnTo>
                        <a:pt x="251" y="103"/>
                      </a:lnTo>
                      <a:lnTo>
                        <a:pt x="246" y="122"/>
                      </a:lnTo>
                      <a:lnTo>
                        <a:pt x="240" y="141"/>
                      </a:lnTo>
                      <a:lnTo>
                        <a:pt x="232" y="160"/>
                      </a:lnTo>
                      <a:lnTo>
                        <a:pt x="229" y="177"/>
                      </a:lnTo>
                      <a:lnTo>
                        <a:pt x="227" y="195"/>
                      </a:lnTo>
                      <a:lnTo>
                        <a:pt x="225" y="200"/>
                      </a:lnTo>
                      <a:lnTo>
                        <a:pt x="221" y="216"/>
                      </a:lnTo>
                      <a:lnTo>
                        <a:pt x="217" y="233"/>
                      </a:lnTo>
                      <a:lnTo>
                        <a:pt x="215" y="250"/>
                      </a:lnTo>
                      <a:lnTo>
                        <a:pt x="210" y="256"/>
                      </a:lnTo>
                      <a:lnTo>
                        <a:pt x="208" y="252"/>
                      </a:lnTo>
                      <a:lnTo>
                        <a:pt x="206" y="246"/>
                      </a:lnTo>
                      <a:lnTo>
                        <a:pt x="200" y="236"/>
                      </a:lnTo>
                      <a:lnTo>
                        <a:pt x="194" y="225"/>
                      </a:lnTo>
                      <a:lnTo>
                        <a:pt x="189" y="214"/>
                      </a:lnTo>
                      <a:lnTo>
                        <a:pt x="181" y="202"/>
                      </a:lnTo>
                      <a:lnTo>
                        <a:pt x="173" y="191"/>
                      </a:lnTo>
                      <a:lnTo>
                        <a:pt x="168" y="183"/>
                      </a:lnTo>
                      <a:lnTo>
                        <a:pt x="166" y="181"/>
                      </a:lnTo>
                      <a:lnTo>
                        <a:pt x="158" y="176"/>
                      </a:lnTo>
                      <a:lnTo>
                        <a:pt x="149" y="168"/>
                      </a:lnTo>
                      <a:lnTo>
                        <a:pt x="137" y="156"/>
                      </a:lnTo>
                      <a:lnTo>
                        <a:pt x="122" y="147"/>
                      </a:lnTo>
                      <a:lnTo>
                        <a:pt x="109" y="136"/>
                      </a:lnTo>
                      <a:lnTo>
                        <a:pt x="93" y="128"/>
                      </a:lnTo>
                      <a:lnTo>
                        <a:pt x="80" y="122"/>
                      </a:lnTo>
                      <a:lnTo>
                        <a:pt x="8" y="107"/>
                      </a:lnTo>
                      <a:lnTo>
                        <a:pt x="0" y="196"/>
                      </a:lnTo>
                      <a:lnTo>
                        <a:pt x="0" y="200"/>
                      </a:lnTo>
                      <a:lnTo>
                        <a:pt x="2" y="210"/>
                      </a:lnTo>
                      <a:lnTo>
                        <a:pt x="4" y="225"/>
                      </a:lnTo>
                      <a:lnTo>
                        <a:pt x="6" y="244"/>
                      </a:lnTo>
                      <a:lnTo>
                        <a:pt x="9" y="265"/>
                      </a:lnTo>
                      <a:lnTo>
                        <a:pt x="13" y="288"/>
                      </a:lnTo>
                      <a:lnTo>
                        <a:pt x="21" y="311"/>
                      </a:lnTo>
                      <a:lnTo>
                        <a:pt x="30" y="330"/>
                      </a:lnTo>
                      <a:lnTo>
                        <a:pt x="32" y="334"/>
                      </a:lnTo>
                      <a:lnTo>
                        <a:pt x="38" y="343"/>
                      </a:lnTo>
                      <a:lnTo>
                        <a:pt x="49" y="356"/>
                      </a:lnTo>
                      <a:lnTo>
                        <a:pt x="63" y="374"/>
                      </a:lnTo>
                      <a:lnTo>
                        <a:pt x="78" y="393"/>
                      </a:lnTo>
                      <a:lnTo>
                        <a:pt x="97" y="410"/>
                      </a:lnTo>
                      <a:lnTo>
                        <a:pt x="116" y="427"/>
                      </a:lnTo>
                      <a:lnTo>
                        <a:pt x="137" y="440"/>
                      </a:lnTo>
                      <a:lnTo>
                        <a:pt x="139" y="440"/>
                      </a:lnTo>
                      <a:lnTo>
                        <a:pt x="141" y="440"/>
                      </a:lnTo>
                      <a:lnTo>
                        <a:pt x="145" y="440"/>
                      </a:lnTo>
                      <a:lnTo>
                        <a:pt x="150" y="442"/>
                      </a:lnTo>
                      <a:lnTo>
                        <a:pt x="156" y="444"/>
                      </a:lnTo>
                      <a:lnTo>
                        <a:pt x="166" y="444"/>
                      </a:lnTo>
                      <a:lnTo>
                        <a:pt x="173" y="446"/>
                      </a:lnTo>
                      <a:lnTo>
                        <a:pt x="183" y="448"/>
                      </a:lnTo>
                      <a:lnTo>
                        <a:pt x="192" y="448"/>
                      </a:lnTo>
                      <a:lnTo>
                        <a:pt x="204" y="450"/>
                      </a:lnTo>
                      <a:lnTo>
                        <a:pt x="215" y="450"/>
                      </a:lnTo>
                      <a:lnTo>
                        <a:pt x="227" y="450"/>
                      </a:lnTo>
                      <a:lnTo>
                        <a:pt x="238" y="450"/>
                      </a:lnTo>
                      <a:lnTo>
                        <a:pt x="250" y="450"/>
                      </a:lnTo>
                      <a:lnTo>
                        <a:pt x="259" y="448"/>
                      </a:lnTo>
                      <a:lnTo>
                        <a:pt x="271" y="446"/>
                      </a:lnTo>
                      <a:lnTo>
                        <a:pt x="272" y="446"/>
                      </a:lnTo>
                      <a:lnTo>
                        <a:pt x="274" y="444"/>
                      </a:lnTo>
                      <a:lnTo>
                        <a:pt x="278" y="444"/>
                      </a:lnTo>
                      <a:lnTo>
                        <a:pt x="282" y="442"/>
                      </a:lnTo>
                      <a:lnTo>
                        <a:pt x="288" y="442"/>
                      </a:lnTo>
                      <a:lnTo>
                        <a:pt x="295" y="444"/>
                      </a:lnTo>
                      <a:lnTo>
                        <a:pt x="303" y="446"/>
                      </a:lnTo>
                      <a:lnTo>
                        <a:pt x="311" y="448"/>
                      </a:lnTo>
                      <a:close/>
                    </a:path>
                  </a:pathLst>
                </a:custGeom>
                <a:solidFill>
                  <a:srgbClr val="000000"/>
                </a:solidFill>
                <a:ln w="9525">
                  <a:noFill/>
                  <a:round/>
                  <a:headEnd/>
                  <a:tailEnd/>
                </a:ln>
              </p:spPr>
              <p:txBody>
                <a:bodyPr/>
                <a:lstStyle/>
                <a:p>
                  <a:endParaRPr lang="de-DE"/>
                </a:p>
              </p:txBody>
            </p:sp>
            <p:sp>
              <p:nvSpPr>
                <p:cNvPr id="17063" name="Freeform 679"/>
                <p:cNvSpPr>
                  <a:spLocks/>
                </p:cNvSpPr>
                <p:nvPr/>
              </p:nvSpPr>
              <p:spPr bwMode="auto">
                <a:xfrm>
                  <a:off x="-327" y="3260"/>
                  <a:ext cx="80" cy="110"/>
                </a:xfrm>
                <a:custGeom>
                  <a:avLst/>
                  <a:gdLst/>
                  <a:ahLst/>
                  <a:cxnLst>
                    <a:cxn ang="0">
                      <a:pos x="160" y="218"/>
                    </a:cxn>
                    <a:cxn ang="0">
                      <a:pos x="158" y="139"/>
                    </a:cxn>
                    <a:cxn ang="0">
                      <a:pos x="158" y="137"/>
                    </a:cxn>
                    <a:cxn ang="0">
                      <a:pos x="158" y="129"/>
                    </a:cxn>
                    <a:cxn ang="0">
                      <a:pos x="157" y="119"/>
                    </a:cxn>
                    <a:cxn ang="0">
                      <a:pos x="153" y="106"/>
                    </a:cxn>
                    <a:cxn ang="0">
                      <a:pos x="151" y="91"/>
                    </a:cxn>
                    <a:cxn ang="0">
                      <a:pos x="145" y="76"/>
                    </a:cxn>
                    <a:cxn ang="0">
                      <a:pos x="137" y="60"/>
                    </a:cxn>
                    <a:cxn ang="0">
                      <a:pos x="128" y="47"/>
                    </a:cxn>
                    <a:cxn ang="0">
                      <a:pos x="128" y="45"/>
                    </a:cxn>
                    <a:cxn ang="0">
                      <a:pos x="124" y="43"/>
                    </a:cxn>
                    <a:cxn ang="0">
                      <a:pos x="118" y="38"/>
                    </a:cxn>
                    <a:cxn ang="0">
                      <a:pos x="111" y="32"/>
                    </a:cxn>
                    <a:cxn ang="0">
                      <a:pos x="99" y="24"/>
                    </a:cxn>
                    <a:cxn ang="0">
                      <a:pos x="88" y="19"/>
                    </a:cxn>
                    <a:cxn ang="0">
                      <a:pos x="73" y="11"/>
                    </a:cxn>
                    <a:cxn ang="0">
                      <a:pos x="57" y="5"/>
                    </a:cxn>
                    <a:cxn ang="0">
                      <a:pos x="6" y="0"/>
                    </a:cxn>
                    <a:cxn ang="0">
                      <a:pos x="0" y="64"/>
                    </a:cxn>
                    <a:cxn ang="0">
                      <a:pos x="0" y="72"/>
                    </a:cxn>
                    <a:cxn ang="0">
                      <a:pos x="0" y="91"/>
                    </a:cxn>
                    <a:cxn ang="0">
                      <a:pos x="6" y="114"/>
                    </a:cxn>
                    <a:cxn ang="0">
                      <a:pos x="15" y="137"/>
                    </a:cxn>
                    <a:cxn ang="0">
                      <a:pos x="17" y="137"/>
                    </a:cxn>
                    <a:cxn ang="0">
                      <a:pos x="19" y="140"/>
                    </a:cxn>
                    <a:cxn ang="0">
                      <a:pos x="25" y="144"/>
                    </a:cxn>
                    <a:cxn ang="0">
                      <a:pos x="35" y="152"/>
                    </a:cxn>
                    <a:cxn ang="0">
                      <a:pos x="44" y="159"/>
                    </a:cxn>
                    <a:cxn ang="0">
                      <a:pos x="56" y="167"/>
                    </a:cxn>
                    <a:cxn ang="0">
                      <a:pos x="69" y="177"/>
                    </a:cxn>
                    <a:cxn ang="0">
                      <a:pos x="84" y="184"/>
                    </a:cxn>
                    <a:cxn ang="0">
                      <a:pos x="86" y="184"/>
                    </a:cxn>
                    <a:cxn ang="0">
                      <a:pos x="92" y="188"/>
                    </a:cxn>
                    <a:cxn ang="0">
                      <a:pos x="99" y="192"/>
                    </a:cxn>
                    <a:cxn ang="0">
                      <a:pos x="111" y="198"/>
                    </a:cxn>
                    <a:cxn ang="0">
                      <a:pos x="122" y="201"/>
                    </a:cxn>
                    <a:cxn ang="0">
                      <a:pos x="136" y="207"/>
                    </a:cxn>
                    <a:cxn ang="0">
                      <a:pos x="149" y="213"/>
                    </a:cxn>
                    <a:cxn ang="0">
                      <a:pos x="160" y="218"/>
                    </a:cxn>
                  </a:cxnLst>
                  <a:rect l="0" t="0" r="r" b="b"/>
                  <a:pathLst>
                    <a:path w="160" h="218">
                      <a:moveTo>
                        <a:pt x="160" y="218"/>
                      </a:moveTo>
                      <a:lnTo>
                        <a:pt x="158" y="139"/>
                      </a:lnTo>
                      <a:lnTo>
                        <a:pt x="158" y="137"/>
                      </a:lnTo>
                      <a:lnTo>
                        <a:pt x="158" y="129"/>
                      </a:lnTo>
                      <a:lnTo>
                        <a:pt x="157" y="119"/>
                      </a:lnTo>
                      <a:lnTo>
                        <a:pt x="153" y="106"/>
                      </a:lnTo>
                      <a:lnTo>
                        <a:pt x="151" y="91"/>
                      </a:lnTo>
                      <a:lnTo>
                        <a:pt x="145" y="76"/>
                      </a:lnTo>
                      <a:lnTo>
                        <a:pt x="137" y="60"/>
                      </a:lnTo>
                      <a:lnTo>
                        <a:pt x="128" y="47"/>
                      </a:lnTo>
                      <a:lnTo>
                        <a:pt x="128" y="45"/>
                      </a:lnTo>
                      <a:lnTo>
                        <a:pt x="124" y="43"/>
                      </a:lnTo>
                      <a:lnTo>
                        <a:pt x="118" y="38"/>
                      </a:lnTo>
                      <a:lnTo>
                        <a:pt x="111" y="32"/>
                      </a:lnTo>
                      <a:lnTo>
                        <a:pt x="99" y="24"/>
                      </a:lnTo>
                      <a:lnTo>
                        <a:pt x="88" y="19"/>
                      </a:lnTo>
                      <a:lnTo>
                        <a:pt x="73" y="11"/>
                      </a:lnTo>
                      <a:lnTo>
                        <a:pt x="57" y="5"/>
                      </a:lnTo>
                      <a:lnTo>
                        <a:pt x="6" y="0"/>
                      </a:lnTo>
                      <a:lnTo>
                        <a:pt x="0" y="64"/>
                      </a:lnTo>
                      <a:lnTo>
                        <a:pt x="0" y="72"/>
                      </a:lnTo>
                      <a:lnTo>
                        <a:pt x="0" y="91"/>
                      </a:lnTo>
                      <a:lnTo>
                        <a:pt x="6" y="114"/>
                      </a:lnTo>
                      <a:lnTo>
                        <a:pt x="15" y="137"/>
                      </a:lnTo>
                      <a:lnTo>
                        <a:pt x="17" y="137"/>
                      </a:lnTo>
                      <a:lnTo>
                        <a:pt x="19" y="140"/>
                      </a:lnTo>
                      <a:lnTo>
                        <a:pt x="25" y="144"/>
                      </a:lnTo>
                      <a:lnTo>
                        <a:pt x="35" y="152"/>
                      </a:lnTo>
                      <a:lnTo>
                        <a:pt x="44" y="159"/>
                      </a:lnTo>
                      <a:lnTo>
                        <a:pt x="56" y="167"/>
                      </a:lnTo>
                      <a:lnTo>
                        <a:pt x="69" y="177"/>
                      </a:lnTo>
                      <a:lnTo>
                        <a:pt x="84" y="184"/>
                      </a:lnTo>
                      <a:lnTo>
                        <a:pt x="86" y="184"/>
                      </a:lnTo>
                      <a:lnTo>
                        <a:pt x="92" y="188"/>
                      </a:lnTo>
                      <a:lnTo>
                        <a:pt x="99" y="192"/>
                      </a:lnTo>
                      <a:lnTo>
                        <a:pt x="111" y="198"/>
                      </a:lnTo>
                      <a:lnTo>
                        <a:pt x="122" y="201"/>
                      </a:lnTo>
                      <a:lnTo>
                        <a:pt x="136" y="207"/>
                      </a:lnTo>
                      <a:lnTo>
                        <a:pt x="149" y="213"/>
                      </a:lnTo>
                      <a:lnTo>
                        <a:pt x="160" y="218"/>
                      </a:lnTo>
                      <a:close/>
                    </a:path>
                  </a:pathLst>
                </a:custGeom>
                <a:solidFill>
                  <a:srgbClr val="000000"/>
                </a:solidFill>
                <a:ln w="9525">
                  <a:noFill/>
                  <a:round/>
                  <a:headEnd/>
                  <a:tailEnd/>
                </a:ln>
              </p:spPr>
              <p:txBody>
                <a:bodyPr/>
                <a:lstStyle/>
                <a:p>
                  <a:endParaRPr lang="de-DE"/>
                </a:p>
              </p:txBody>
            </p:sp>
            <p:sp>
              <p:nvSpPr>
                <p:cNvPr id="17064" name="Freeform 680"/>
                <p:cNvSpPr>
                  <a:spLocks/>
                </p:cNvSpPr>
                <p:nvPr/>
              </p:nvSpPr>
              <p:spPr bwMode="auto">
                <a:xfrm>
                  <a:off x="-150" y="3265"/>
                  <a:ext cx="81" cy="110"/>
                </a:xfrm>
                <a:custGeom>
                  <a:avLst/>
                  <a:gdLst/>
                  <a:ahLst/>
                  <a:cxnLst>
                    <a:cxn ang="0">
                      <a:pos x="2" y="219"/>
                    </a:cxn>
                    <a:cxn ang="0">
                      <a:pos x="5" y="219"/>
                    </a:cxn>
                    <a:cxn ang="0">
                      <a:pos x="13" y="219"/>
                    </a:cxn>
                    <a:cxn ang="0">
                      <a:pos x="23" y="217"/>
                    </a:cxn>
                    <a:cxn ang="0">
                      <a:pos x="36" y="215"/>
                    </a:cxn>
                    <a:cxn ang="0">
                      <a:pos x="49" y="213"/>
                    </a:cxn>
                    <a:cxn ang="0">
                      <a:pos x="65" y="208"/>
                    </a:cxn>
                    <a:cxn ang="0">
                      <a:pos x="78" y="202"/>
                    </a:cxn>
                    <a:cxn ang="0">
                      <a:pos x="87" y="192"/>
                    </a:cxn>
                    <a:cxn ang="0">
                      <a:pos x="89" y="190"/>
                    </a:cxn>
                    <a:cxn ang="0">
                      <a:pos x="93" y="185"/>
                    </a:cxn>
                    <a:cxn ang="0">
                      <a:pos x="99" y="177"/>
                    </a:cxn>
                    <a:cxn ang="0">
                      <a:pos x="106" y="168"/>
                    </a:cxn>
                    <a:cxn ang="0">
                      <a:pos x="114" y="154"/>
                    </a:cxn>
                    <a:cxn ang="0">
                      <a:pos x="120" y="141"/>
                    </a:cxn>
                    <a:cxn ang="0">
                      <a:pos x="127" y="124"/>
                    </a:cxn>
                    <a:cxn ang="0">
                      <a:pos x="133" y="107"/>
                    </a:cxn>
                    <a:cxn ang="0">
                      <a:pos x="135" y="103"/>
                    </a:cxn>
                    <a:cxn ang="0">
                      <a:pos x="139" y="93"/>
                    </a:cxn>
                    <a:cxn ang="0">
                      <a:pos x="143" y="80"/>
                    </a:cxn>
                    <a:cxn ang="0">
                      <a:pos x="148" y="63"/>
                    </a:cxn>
                    <a:cxn ang="0">
                      <a:pos x="154" y="46"/>
                    </a:cxn>
                    <a:cxn ang="0">
                      <a:pos x="158" y="29"/>
                    </a:cxn>
                    <a:cxn ang="0">
                      <a:pos x="160" y="13"/>
                    </a:cxn>
                    <a:cxn ang="0">
                      <a:pos x="162" y="2"/>
                    </a:cxn>
                    <a:cxn ang="0">
                      <a:pos x="160" y="2"/>
                    </a:cxn>
                    <a:cxn ang="0">
                      <a:pos x="154" y="2"/>
                    </a:cxn>
                    <a:cxn ang="0">
                      <a:pos x="146" y="0"/>
                    </a:cxn>
                    <a:cxn ang="0">
                      <a:pos x="137" y="0"/>
                    </a:cxn>
                    <a:cxn ang="0">
                      <a:pos x="125" y="0"/>
                    </a:cxn>
                    <a:cxn ang="0">
                      <a:pos x="114" y="2"/>
                    </a:cxn>
                    <a:cxn ang="0">
                      <a:pos x="101" y="4"/>
                    </a:cxn>
                    <a:cxn ang="0">
                      <a:pos x="87" y="10"/>
                    </a:cxn>
                    <a:cxn ang="0">
                      <a:pos x="85" y="10"/>
                    </a:cxn>
                    <a:cxn ang="0">
                      <a:pos x="80" y="13"/>
                    </a:cxn>
                    <a:cxn ang="0">
                      <a:pos x="72" y="17"/>
                    </a:cxn>
                    <a:cxn ang="0">
                      <a:pos x="63" y="23"/>
                    </a:cxn>
                    <a:cxn ang="0">
                      <a:pos x="51" y="30"/>
                    </a:cxn>
                    <a:cxn ang="0">
                      <a:pos x="40" y="40"/>
                    </a:cxn>
                    <a:cxn ang="0">
                      <a:pos x="32" y="50"/>
                    </a:cxn>
                    <a:cxn ang="0">
                      <a:pos x="26" y="59"/>
                    </a:cxn>
                    <a:cxn ang="0">
                      <a:pos x="24" y="61"/>
                    </a:cxn>
                    <a:cxn ang="0">
                      <a:pos x="21" y="67"/>
                    </a:cxn>
                    <a:cxn ang="0">
                      <a:pos x="17" y="76"/>
                    </a:cxn>
                    <a:cxn ang="0">
                      <a:pos x="11" y="88"/>
                    </a:cxn>
                    <a:cxn ang="0">
                      <a:pos x="5" y="101"/>
                    </a:cxn>
                    <a:cxn ang="0">
                      <a:pos x="4" y="118"/>
                    </a:cxn>
                    <a:cxn ang="0">
                      <a:pos x="0" y="137"/>
                    </a:cxn>
                    <a:cxn ang="0">
                      <a:pos x="0" y="160"/>
                    </a:cxn>
                    <a:cxn ang="0">
                      <a:pos x="2" y="219"/>
                    </a:cxn>
                  </a:cxnLst>
                  <a:rect l="0" t="0" r="r" b="b"/>
                  <a:pathLst>
                    <a:path w="162" h="219">
                      <a:moveTo>
                        <a:pt x="2" y="219"/>
                      </a:moveTo>
                      <a:lnTo>
                        <a:pt x="5" y="219"/>
                      </a:lnTo>
                      <a:lnTo>
                        <a:pt x="13" y="219"/>
                      </a:lnTo>
                      <a:lnTo>
                        <a:pt x="23" y="217"/>
                      </a:lnTo>
                      <a:lnTo>
                        <a:pt x="36" y="215"/>
                      </a:lnTo>
                      <a:lnTo>
                        <a:pt x="49" y="213"/>
                      </a:lnTo>
                      <a:lnTo>
                        <a:pt x="65" y="208"/>
                      </a:lnTo>
                      <a:lnTo>
                        <a:pt x="78" y="202"/>
                      </a:lnTo>
                      <a:lnTo>
                        <a:pt x="87" y="192"/>
                      </a:lnTo>
                      <a:lnTo>
                        <a:pt x="89" y="190"/>
                      </a:lnTo>
                      <a:lnTo>
                        <a:pt x="93" y="185"/>
                      </a:lnTo>
                      <a:lnTo>
                        <a:pt x="99" y="177"/>
                      </a:lnTo>
                      <a:lnTo>
                        <a:pt x="106" y="168"/>
                      </a:lnTo>
                      <a:lnTo>
                        <a:pt x="114" y="154"/>
                      </a:lnTo>
                      <a:lnTo>
                        <a:pt x="120" y="141"/>
                      </a:lnTo>
                      <a:lnTo>
                        <a:pt x="127" y="124"/>
                      </a:lnTo>
                      <a:lnTo>
                        <a:pt x="133" y="107"/>
                      </a:lnTo>
                      <a:lnTo>
                        <a:pt x="135" y="103"/>
                      </a:lnTo>
                      <a:lnTo>
                        <a:pt x="139" y="93"/>
                      </a:lnTo>
                      <a:lnTo>
                        <a:pt x="143" y="80"/>
                      </a:lnTo>
                      <a:lnTo>
                        <a:pt x="148" y="63"/>
                      </a:lnTo>
                      <a:lnTo>
                        <a:pt x="154" y="46"/>
                      </a:lnTo>
                      <a:lnTo>
                        <a:pt x="158" y="29"/>
                      </a:lnTo>
                      <a:lnTo>
                        <a:pt x="160" y="13"/>
                      </a:lnTo>
                      <a:lnTo>
                        <a:pt x="162" y="2"/>
                      </a:lnTo>
                      <a:lnTo>
                        <a:pt x="160" y="2"/>
                      </a:lnTo>
                      <a:lnTo>
                        <a:pt x="154" y="2"/>
                      </a:lnTo>
                      <a:lnTo>
                        <a:pt x="146" y="0"/>
                      </a:lnTo>
                      <a:lnTo>
                        <a:pt x="137" y="0"/>
                      </a:lnTo>
                      <a:lnTo>
                        <a:pt x="125" y="0"/>
                      </a:lnTo>
                      <a:lnTo>
                        <a:pt x="114" y="2"/>
                      </a:lnTo>
                      <a:lnTo>
                        <a:pt x="101" y="4"/>
                      </a:lnTo>
                      <a:lnTo>
                        <a:pt x="87" y="10"/>
                      </a:lnTo>
                      <a:lnTo>
                        <a:pt x="85" y="10"/>
                      </a:lnTo>
                      <a:lnTo>
                        <a:pt x="80" y="13"/>
                      </a:lnTo>
                      <a:lnTo>
                        <a:pt x="72" y="17"/>
                      </a:lnTo>
                      <a:lnTo>
                        <a:pt x="63" y="23"/>
                      </a:lnTo>
                      <a:lnTo>
                        <a:pt x="51" y="30"/>
                      </a:lnTo>
                      <a:lnTo>
                        <a:pt x="40" y="40"/>
                      </a:lnTo>
                      <a:lnTo>
                        <a:pt x="32" y="50"/>
                      </a:lnTo>
                      <a:lnTo>
                        <a:pt x="26" y="59"/>
                      </a:lnTo>
                      <a:lnTo>
                        <a:pt x="24" y="61"/>
                      </a:lnTo>
                      <a:lnTo>
                        <a:pt x="21" y="67"/>
                      </a:lnTo>
                      <a:lnTo>
                        <a:pt x="17" y="76"/>
                      </a:lnTo>
                      <a:lnTo>
                        <a:pt x="11" y="88"/>
                      </a:lnTo>
                      <a:lnTo>
                        <a:pt x="5" y="101"/>
                      </a:lnTo>
                      <a:lnTo>
                        <a:pt x="4" y="118"/>
                      </a:lnTo>
                      <a:lnTo>
                        <a:pt x="0" y="137"/>
                      </a:lnTo>
                      <a:lnTo>
                        <a:pt x="0" y="160"/>
                      </a:lnTo>
                      <a:lnTo>
                        <a:pt x="2" y="219"/>
                      </a:lnTo>
                      <a:close/>
                    </a:path>
                  </a:pathLst>
                </a:custGeom>
                <a:solidFill>
                  <a:srgbClr val="000000"/>
                </a:solidFill>
                <a:ln w="9525">
                  <a:noFill/>
                  <a:round/>
                  <a:headEnd/>
                  <a:tailEnd/>
                </a:ln>
              </p:spPr>
              <p:txBody>
                <a:bodyPr/>
                <a:lstStyle/>
                <a:p>
                  <a:endParaRPr lang="de-DE"/>
                </a:p>
              </p:txBody>
            </p:sp>
            <p:sp>
              <p:nvSpPr>
                <p:cNvPr id="17065" name="Freeform 681"/>
                <p:cNvSpPr>
                  <a:spLocks/>
                </p:cNvSpPr>
                <p:nvPr/>
              </p:nvSpPr>
              <p:spPr bwMode="auto">
                <a:xfrm>
                  <a:off x="-288" y="3481"/>
                  <a:ext cx="55" cy="26"/>
                </a:xfrm>
                <a:custGeom>
                  <a:avLst/>
                  <a:gdLst/>
                  <a:ahLst/>
                  <a:cxnLst>
                    <a:cxn ang="0">
                      <a:pos x="111" y="48"/>
                    </a:cxn>
                    <a:cxn ang="0">
                      <a:pos x="58" y="0"/>
                    </a:cxn>
                    <a:cxn ang="0">
                      <a:pos x="56" y="2"/>
                    </a:cxn>
                    <a:cxn ang="0">
                      <a:pos x="54" y="4"/>
                    </a:cxn>
                    <a:cxn ang="0">
                      <a:pos x="48" y="8"/>
                    </a:cxn>
                    <a:cxn ang="0">
                      <a:pos x="42" y="14"/>
                    </a:cxn>
                    <a:cxn ang="0">
                      <a:pos x="35" y="19"/>
                    </a:cxn>
                    <a:cxn ang="0">
                      <a:pos x="23" y="25"/>
                    </a:cxn>
                    <a:cxn ang="0">
                      <a:pos x="14" y="29"/>
                    </a:cxn>
                    <a:cxn ang="0">
                      <a:pos x="0" y="33"/>
                    </a:cxn>
                    <a:cxn ang="0">
                      <a:pos x="0" y="35"/>
                    </a:cxn>
                    <a:cxn ang="0">
                      <a:pos x="0" y="35"/>
                    </a:cxn>
                    <a:cxn ang="0">
                      <a:pos x="4" y="36"/>
                    </a:cxn>
                    <a:cxn ang="0">
                      <a:pos x="8" y="38"/>
                    </a:cxn>
                    <a:cxn ang="0">
                      <a:pos x="14" y="42"/>
                    </a:cxn>
                    <a:cxn ang="0">
                      <a:pos x="23" y="44"/>
                    </a:cxn>
                    <a:cxn ang="0">
                      <a:pos x="35" y="46"/>
                    </a:cxn>
                    <a:cxn ang="0">
                      <a:pos x="50" y="48"/>
                    </a:cxn>
                    <a:cxn ang="0">
                      <a:pos x="52" y="48"/>
                    </a:cxn>
                    <a:cxn ang="0">
                      <a:pos x="58" y="50"/>
                    </a:cxn>
                    <a:cxn ang="0">
                      <a:pos x="63" y="50"/>
                    </a:cxn>
                    <a:cxn ang="0">
                      <a:pos x="73" y="50"/>
                    </a:cxn>
                    <a:cxn ang="0">
                      <a:pos x="82" y="52"/>
                    </a:cxn>
                    <a:cxn ang="0">
                      <a:pos x="92" y="52"/>
                    </a:cxn>
                    <a:cxn ang="0">
                      <a:pos x="101" y="50"/>
                    </a:cxn>
                    <a:cxn ang="0">
                      <a:pos x="111" y="48"/>
                    </a:cxn>
                  </a:cxnLst>
                  <a:rect l="0" t="0" r="r" b="b"/>
                  <a:pathLst>
                    <a:path w="111" h="52">
                      <a:moveTo>
                        <a:pt x="111" y="48"/>
                      </a:moveTo>
                      <a:lnTo>
                        <a:pt x="58" y="0"/>
                      </a:lnTo>
                      <a:lnTo>
                        <a:pt x="56" y="2"/>
                      </a:lnTo>
                      <a:lnTo>
                        <a:pt x="54" y="4"/>
                      </a:lnTo>
                      <a:lnTo>
                        <a:pt x="48" y="8"/>
                      </a:lnTo>
                      <a:lnTo>
                        <a:pt x="42" y="14"/>
                      </a:lnTo>
                      <a:lnTo>
                        <a:pt x="35" y="19"/>
                      </a:lnTo>
                      <a:lnTo>
                        <a:pt x="23" y="25"/>
                      </a:lnTo>
                      <a:lnTo>
                        <a:pt x="14" y="29"/>
                      </a:lnTo>
                      <a:lnTo>
                        <a:pt x="0" y="33"/>
                      </a:lnTo>
                      <a:lnTo>
                        <a:pt x="0" y="35"/>
                      </a:lnTo>
                      <a:lnTo>
                        <a:pt x="0" y="35"/>
                      </a:lnTo>
                      <a:lnTo>
                        <a:pt x="4" y="36"/>
                      </a:lnTo>
                      <a:lnTo>
                        <a:pt x="8" y="38"/>
                      </a:lnTo>
                      <a:lnTo>
                        <a:pt x="14" y="42"/>
                      </a:lnTo>
                      <a:lnTo>
                        <a:pt x="23" y="44"/>
                      </a:lnTo>
                      <a:lnTo>
                        <a:pt x="35" y="46"/>
                      </a:lnTo>
                      <a:lnTo>
                        <a:pt x="50" y="48"/>
                      </a:lnTo>
                      <a:lnTo>
                        <a:pt x="52" y="48"/>
                      </a:lnTo>
                      <a:lnTo>
                        <a:pt x="58" y="50"/>
                      </a:lnTo>
                      <a:lnTo>
                        <a:pt x="63" y="50"/>
                      </a:lnTo>
                      <a:lnTo>
                        <a:pt x="73" y="50"/>
                      </a:lnTo>
                      <a:lnTo>
                        <a:pt x="82" y="52"/>
                      </a:lnTo>
                      <a:lnTo>
                        <a:pt x="92" y="52"/>
                      </a:lnTo>
                      <a:lnTo>
                        <a:pt x="101" y="50"/>
                      </a:lnTo>
                      <a:lnTo>
                        <a:pt x="111" y="48"/>
                      </a:lnTo>
                      <a:close/>
                    </a:path>
                  </a:pathLst>
                </a:custGeom>
                <a:solidFill>
                  <a:srgbClr val="21BA00"/>
                </a:solidFill>
                <a:ln w="9525">
                  <a:noFill/>
                  <a:round/>
                  <a:headEnd/>
                  <a:tailEnd/>
                </a:ln>
              </p:spPr>
              <p:txBody>
                <a:bodyPr/>
                <a:lstStyle/>
                <a:p>
                  <a:endParaRPr lang="de-DE"/>
                </a:p>
              </p:txBody>
            </p:sp>
            <p:sp>
              <p:nvSpPr>
                <p:cNvPr id="17066" name="Freeform 682"/>
                <p:cNvSpPr>
                  <a:spLocks/>
                </p:cNvSpPr>
                <p:nvPr/>
              </p:nvSpPr>
              <p:spPr bwMode="auto">
                <a:xfrm>
                  <a:off x="-329" y="3455"/>
                  <a:ext cx="60" cy="33"/>
                </a:xfrm>
                <a:custGeom>
                  <a:avLst/>
                  <a:gdLst/>
                  <a:ahLst/>
                  <a:cxnLst>
                    <a:cxn ang="0">
                      <a:pos x="121" y="42"/>
                    </a:cxn>
                    <a:cxn ang="0">
                      <a:pos x="63" y="65"/>
                    </a:cxn>
                    <a:cxn ang="0">
                      <a:pos x="61" y="65"/>
                    </a:cxn>
                    <a:cxn ang="0">
                      <a:pos x="56" y="61"/>
                    </a:cxn>
                    <a:cxn ang="0">
                      <a:pos x="50" y="55"/>
                    </a:cxn>
                    <a:cxn ang="0">
                      <a:pos x="42" y="49"/>
                    </a:cxn>
                    <a:cxn ang="0">
                      <a:pos x="33" y="40"/>
                    </a:cxn>
                    <a:cxn ang="0">
                      <a:pos x="21" y="28"/>
                    </a:cxn>
                    <a:cxn ang="0">
                      <a:pos x="10" y="15"/>
                    </a:cxn>
                    <a:cxn ang="0">
                      <a:pos x="0" y="0"/>
                    </a:cxn>
                    <a:cxn ang="0">
                      <a:pos x="107" y="11"/>
                    </a:cxn>
                    <a:cxn ang="0">
                      <a:pos x="121" y="42"/>
                    </a:cxn>
                  </a:cxnLst>
                  <a:rect l="0" t="0" r="r" b="b"/>
                  <a:pathLst>
                    <a:path w="121" h="65">
                      <a:moveTo>
                        <a:pt x="121" y="42"/>
                      </a:moveTo>
                      <a:lnTo>
                        <a:pt x="63" y="65"/>
                      </a:lnTo>
                      <a:lnTo>
                        <a:pt x="61" y="65"/>
                      </a:lnTo>
                      <a:lnTo>
                        <a:pt x="56" y="61"/>
                      </a:lnTo>
                      <a:lnTo>
                        <a:pt x="50" y="55"/>
                      </a:lnTo>
                      <a:lnTo>
                        <a:pt x="42" y="49"/>
                      </a:lnTo>
                      <a:lnTo>
                        <a:pt x="33" y="40"/>
                      </a:lnTo>
                      <a:lnTo>
                        <a:pt x="21" y="28"/>
                      </a:lnTo>
                      <a:lnTo>
                        <a:pt x="10" y="15"/>
                      </a:lnTo>
                      <a:lnTo>
                        <a:pt x="0" y="0"/>
                      </a:lnTo>
                      <a:lnTo>
                        <a:pt x="107" y="11"/>
                      </a:lnTo>
                      <a:lnTo>
                        <a:pt x="121" y="42"/>
                      </a:lnTo>
                      <a:close/>
                    </a:path>
                  </a:pathLst>
                </a:custGeom>
                <a:solidFill>
                  <a:srgbClr val="21BA00"/>
                </a:solidFill>
                <a:ln w="9525">
                  <a:noFill/>
                  <a:round/>
                  <a:headEnd/>
                  <a:tailEnd/>
                </a:ln>
              </p:spPr>
              <p:txBody>
                <a:bodyPr/>
                <a:lstStyle/>
                <a:p>
                  <a:endParaRPr lang="de-DE"/>
                </a:p>
              </p:txBody>
            </p:sp>
            <p:sp>
              <p:nvSpPr>
                <p:cNvPr id="17067" name="Freeform 683"/>
                <p:cNvSpPr>
                  <a:spLocks/>
                </p:cNvSpPr>
                <p:nvPr/>
              </p:nvSpPr>
              <p:spPr bwMode="auto">
                <a:xfrm>
                  <a:off x="-339" y="3416"/>
                  <a:ext cx="53" cy="34"/>
                </a:xfrm>
                <a:custGeom>
                  <a:avLst/>
                  <a:gdLst/>
                  <a:ahLst/>
                  <a:cxnLst>
                    <a:cxn ang="0">
                      <a:pos x="105" y="66"/>
                    </a:cxn>
                    <a:cxn ang="0">
                      <a:pos x="59" y="9"/>
                    </a:cxn>
                    <a:cxn ang="0">
                      <a:pos x="0" y="0"/>
                    </a:cxn>
                    <a:cxn ang="0">
                      <a:pos x="0" y="6"/>
                    </a:cxn>
                    <a:cxn ang="0">
                      <a:pos x="0" y="17"/>
                    </a:cxn>
                    <a:cxn ang="0">
                      <a:pos x="2" y="34"/>
                    </a:cxn>
                    <a:cxn ang="0">
                      <a:pos x="12" y="55"/>
                    </a:cxn>
                    <a:cxn ang="0">
                      <a:pos x="105" y="66"/>
                    </a:cxn>
                  </a:cxnLst>
                  <a:rect l="0" t="0" r="r" b="b"/>
                  <a:pathLst>
                    <a:path w="105" h="66">
                      <a:moveTo>
                        <a:pt x="105" y="66"/>
                      </a:moveTo>
                      <a:lnTo>
                        <a:pt x="59" y="9"/>
                      </a:lnTo>
                      <a:lnTo>
                        <a:pt x="0" y="0"/>
                      </a:lnTo>
                      <a:lnTo>
                        <a:pt x="0" y="6"/>
                      </a:lnTo>
                      <a:lnTo>
                        <a:pt x="0" y="17"/>
                      </a:lnTo>
                      <a:lnTo>
                        <a:pt x="2" y="34"/>
                      </a:lnTo>
                      <a:lnTo>
                        <a:pt x="12" y="55"/>
                      </a:lnTo>
                      <a:lnTo>
                        <a:pt x="105" y="66"/>
                      </a:lnTo>
                      <a:close/>
                    </a:path>
                  </a:pathLst>
                </a:custGeom>
                <a:solidFill>
                  <a:srgbClr val="21BA00"/>
                </a:solidFill>
                <a:ln w="9525">
                  <a:noFill/>
                  <a:round/>
                  <a:headEnd/>
                  <a:tailEnd/>
                </a:ln>
              </p:spPr>
              <p:txBody>
                <a:bodyPr/>
                <a:lstStyle/>
                <a:p>
                  <a:endParaRPr lang="de-DE"/>
                </a:p>
              </p:txBody>
            </p:sp>
            <p:sp>
              <p:nvSpPr>
                <p:cNvPr id="17068" name="Freeform 684"/>
                <p:cNvSpPr>
                  <a:spLocks/>
                </p:cNvSpPr>
                <p:nvPr/>
              </p:nvSpPr>
              <p:spPr bwMode="auto">
                <a:xfrm>
                  <a:off x="-345" y="3372"/>
                  <a:ext cx="26" cy="34"/>
                </a:xfrm>
                <a:custGeom>
                  <a:avLst/>
                  <a:gdLst/>
                  <a:ahLst/>
                  <a:cxnLst>
                    <a:cxn ang="0">
                      <a:pos x="51" y="69"/>
                    </a:cxn>
                    <a:cxn ang="0">
                      <a:pos x="8" y="0"/>
                    </a:cxn>
                    <a:cxn ang="0">
                      <a:pos x="6" y="6"/>
                    </a:cxn>
                    <a:cxn ang="0">
                      <a:pos x="2" y="19"/>
                    </a:cxn>
                    <a:cxn ang="0">
                      <a:pos x="0" y="38"/>
                    </a:cxn>
                    <a:cxn ang="0">
                      <a:pos x="2" y="57"/>
                    </a:cxn>
                    <a:cxn ang="0">
                      <a:pos x="4" y="57"/>
                    </a:cxn>
                    <a:cxn ang="0">
                      <a:pos x="6" y="59"/>
                    </a:cxn>
                    <a:cxn ang="0">
                      <a:pos x="8" y="61"/>
                    </a:cxn>
                    <a:cxn ang="0">
                      <a:pos x="13" y="63"/>
                    </a:cxn>
                    <a:cxn ang="0">
                      <a:pos x="19" y="67"/>
                    </a:cxn>
                    <a:cxn ang="0">
                      <a:pos x="27" y="69"/>
                    </a:cxn>
                    <a:cxn ang="0">
                      <a:pos x="38" y="69"/>
                    </a:cxn>
                    <a:cxn ang="0">
                      <a:pos x="51" y="69"/>
                    </a:cxn>
                  </a:cxnLst>
                  <a:rect l="0" t="0" r="r" b="b"/>
                  <a:pathLst>
                    <a:path w="51" h="69">
                      <a:moveTo>
                        <a:pt x="51" y="69"/>
                      </a:moveTo>
                      <a:lnTo>
                        <a:pt x="8" y="0"/>
                      </a:lnTo>
                      <a:lnTo>
                        <a:pt x="6" y="6"/>
                      </a:lnTo>
                      <a:lnTo>
                        <a:pt x="2" y="19"/>
                      </a:lnTo>
                      <a:lnTo>
                        <a:pt x="0" y="38"/>
                      </a:lnTo>
                      <a:lnTo>
                        <a:pt x="2" y="57"/>
                      </a:lnTo>
                      <a:lnTo>
                        <a:pt x="4" y="57"/>
                      </a:lnTo>
                      <a:lnTo>
                        <a:pt x="6" y="59"/>
                      </a:lnTo>
                      <a:lnTo>
                        <a:pt x="8" y="61"/>
                      </a:lnTo>
                      <a:lnTo>
                        <a:pt x="13" y="63"/>
                      </a:lnTo>
                      <a:lnTo>
                        <a:pt x="19" y="67"/>
                      </a:lnTo>
                      <a:lnTo>
                        <a:pt x="27" y="69"/>
                      </a:lnTo>
                      <a:lnTo>
                        <a:pt x="38" y="69"/>
                      </a:lnTo>
                      <a:lnTo>
                        <a:pt x="51" y="69"/>
                      </a:lnTo>
                      <a:close/>
                    </a:path>
                  </a:pathLst>
                </a:custGeom>
                <a:solidFill>
                  <a:srgbClr val="21BA00"/>
                </a:solidFill>
                <a:ln w="9525">
                  <a:noFill/>
                  <a:round/>
                  <a:headEnd/>
                  <a:tailEnd/>
                </a:ln>
              </p:spPr>
              <p:txBody>
                <a:bodyPr/>
                <a:lstStyle/>
                <a:p>
                  <a:endParaRPr lang="de-DE"/>
                </a:p>
              </p:txBody>
            </p:sp>
            <p:sp>
              <p:nvSpPr>
                <p:cNvPr id="17069" name="Freeform 685"/>
                <p:cNvSpPr>
                  <a:spLocks/>
                </p:cNvSpPr>
                <p:nvPr/>
              </p:nvSpPr>
              <p:spPr bwMode="auto">
                <a:xfrm>
                  <a:off x="-341" y="3353"/>
                  <a:ext cx="40" cy="56"/>
                </a:xfrm>
                <a:custGeom>
                  <a:avLst/>
                  <a:gdLst/>
                  <a:ahLst/>
                  <a:cxnLst>
                    <a:cxn ang="0">
                      <a:pos x="76" y="113"/>
                    </a:cxn>
                    <a:cxn ang="0">
                      <a:pos x="0" y="0"/>
                    </a:cxn>
                    <a:cxn ang="0">
                      <a:pos x="1" y="0"/>
                    </a:cxn>
                    <a:cxn ang="0">
                      <a:pos x="9" y="4"/>
                    </a:cxn>
                    <a:cxn ang="0">
                      <a:pos x="21" y="8"/>
                    </a:cxn>
                    <a:cxn ang="0">
                      <a:pos x="34" y="14"/>
                    </a:cxn>
                    <a:cxn ang="0">
                      <a:pos x="47" y="19"/>
                    </a:cxn>
                    <a:cxn ang="0">
                      <a:pos x="61" y="25"/>
                    </a:cxn>
                    <a:cxn ang="0">
                      <a:pos x="72" y="33"/>
                    </a:cxn>
                    <a:cxn ang="0">
                      <a:pos x="80" y="40"/>
                    </a:cxn>
                    <a:cxn ang="0">
                      <a:pos x="80" y="46"/>
                    </a:cxn>
                    <a:cxn ang="0">
                      <a:pos x="80" y="61"/>
                    </a:cxn>
                    <a:cxn ang="0">
                      <a:pos x="78" y="84"/>
                    </a:cxn>
                    <a:cxn ang="0">
                      <a:pos x="76" y="113"/>
                    </a:cxn>
                  </a:cxnLst>
                  <a:rect l="0" t="0" r="r" b="b"/>
                  <a:pathLst>
                    <a:path w="80" h="113">
                      <a:moveTo>
                        <a:pt x="76" y="113"/>
                      </a:moveTo>
                      <a:lnTo>
                        <a:pt x="0" y="0"/>
                      </a:lnTo>
                      <a:lnTo>
                        <a:pt x="1" y="0"/>
                      </a:lnTo>
                      <a:lnTo>
                        <a:pt x="9" y="4"/>
                      </a:lnTo>
                      <a:lnTo>
                        <a:pt x="21" y="8"/>
                      </a:lnTo>
                      <a:lnTo>
                        <a:pt x="34" y="14"/>
                      </a:lnTo>
                      <a:lnTo>
                        <a:pt x="47" y="19"/>
                      </a:lnTo>
                      <a:lnTo>
                        <a:pt x="61" y="25"/>
                      </a:lnTo>
                      <a:lnTo>
                        <a:pt x="72" y="33"/>
                      </a:lnTo>
                      <a:lnTo>
                        <a:pt x="80" y="40"/>
                      </a:lnTo>
                      <a:lnTo>
                        <a:pt x="80" y="46"/>
                      </a:lnTo>
                      <a:lnTo>
                        <a:pt x="80" y="61"/>
                      </a:lnTo>
                      <a:lnTo>
                        <a:pt x="78" y="84"/>
                      </a:lnTo>
                      <a:lnTo>
                        <a:pt x="76" y="113"/>
                      </a:lnTo>
                      <a:close/>
                    </a:path>
                  </a:pathLst>
                </a:custGeom>
                <a:solidFill>
                  <a:srgbClr val="21BA00"/>
                </a:solidFill>
                <a:ln w="9525">
                  <a:noFill/>
                  <a:round/>
                  <a:headEnd/>
                  <a:tailEnd/>
                </a:ln>
              </p:spPr>
              <p:txBody>
                <a:bodyPr/>
                <a:lstStyle/>
                <a:p>
                  <a:endParaRPr lang="de-DE"/>
                </a:p>
              </p:txBody>
            </p:sp>
            <p:sp>
              <p:nvSpPr>
                <p:cNvPr id="17070" name="Freeform 686"/>
                <p:cNvSpPr>
                  <a:spLocks/>
                </p:cNvSpPr>
                <p:nvPr/>
              </p:nvSpPr>
              <p:spPr bwMode="auto">
                <a:xfrm>
                  <a:off x="-295" y="3380"/>
                  <a:ext cx="28" cy="66"/>
                </a:xfrm>
                <a:custGeom>
                  <a:avLst/>
                  <a:gdLst/>
                  <a:ahLst/>
                  <a:cxnLst>
                    <a:cxn ang="0">
                      <a:pos x="0" y="86"/>
                    </a:cxn>
                    <a:cxn ang="0">
                      <a:pos x="13" y="0"/>
                    </a:cxn>
                    <a:cxn ang="0">
                      <a:pos x="13" y="2"/>
                    </a:cxn>
                    <a:cxn ang="0">
                      <a:pos x="17" y="4"/>
                    </a:cxn>
                    <a:cxn ang="0">
                      <a:pos x="21" y="8"/>
                    </a:cxn>
                    <a:cxn ang="0">
                      <a:pos x="27" y="12"/>
                    </a:cxn>
                    <a:cxn ang="0">
                      <a:pos x="34" y="19"/>
                    </a:cxn>
                    <a:cxn ang="0">
                      <a:pos x="42" y="27"/>
                    </a:cxn>
                    <a:cxn ang="0">
                      <a:pos x="48" y="39"/>
                    </a:cxn>
                    <a:cxn ang="0">
                      <a:pos x="55" y="50"/>
                    </a:cxn>
                    <a:cxn ang="0">
                      <a:pos x="34" y="132"/>
                    </a:cxn>
                    <a:cxn ang="0">
                      <a:pos x="0" y="86"/>
                    </a:cxn>
                  </a:cxnLst>
                  <a:rect l="0" t="0" r="r" b="b"/>
                  <a:pathLst>
                    <a:path w="55" h="132">
                      <a:moveTo>
                        <a:pt x="0" y="86"/>
                      </a:moveTo>
                      <a:lnTo>
                        <a:pt x="13" y="0"/>
                      </a:lnTo>
                      <a:lnTo>
                        <a:pt x="13" y="2"/>
                      </a:lnTo>
                      <a:lnTo>
                        <a:pt x="17" y="4"/>
                      </a:lnTo>
                      <a:lnTo>
                        <a:pt x="21" y="8"/>
                      </a:lnTo>
                      <a:lnTo>
                        <a:pt x="27" y="12"/>
                      </a:lnTo>
                      <a:lnTo>
                        <a:pt x="34" y="19"/>
                      </a:lnTo>
                      <a:lnTo>
                        <a:pt x="42" y="27"/>
                      </a:lnTo>
                      <a:lnTo>
                        <a:pt x="48" y="39"/>
                      </a:lnTo>
                      <a:lnTo>
                        <a:pt x="55" y="50"/>
                      </a:lnTo>
                      <a:lnTo>
                        <a:pt x="34" y="132"/>
                      </a:lnTo>
                      <a:lnTo>
                        <a:pt x="0" y="86"/>
                      </a:lnTo>
                      <a:close/>
                    </a:path>
                  </a:pathLst>
                </a:custGeom>
                <a:solidFill>
                  <a:srgbClr val="21BA00"/>
                </a:solidFill>
                <a:ln w="9525">
                  <a:noFill/>
                  <a:round/>
                  <a:headEnd/>
                  <a:tailEnd/>
                </a:ln>
              </p:spPr>
              <p:txBody>
                <a:bodyPr/>
                <a:lstStyle/>
                <a:p>
                  <a:endParaRPr lang="de-DE"/>
                </a:p>
              </p:txBody>
            </p:sp>
            <p:sp>
              <p:nvSpPr>
                <p:cNvPr id="17071" name="Freeform 687"/>
                <p:cNvSpPr>
                  <a:spLocks/>
                </p:cNvSpPr>
                <p:nvPr/>
              </p:nvSpPr>
              <p:spPr bwMode="auto">
                <a:xfrm>
                  <a:off x="-267" y="3422"/>
                  <a:ext cx="42" cy="74"/>
                </a:xfrm>
                <a:custGeom>
                  <a:avLst/>
                  <a:gdLst/>
                  <a:ahLst/>
                  <a:cxnLst>
                    <a:cxn ang="0">
                      <a:pos x="0" y="69"/>
                    </a:cxn>
                    <a:cxn ang="0">
                      <a:pos x="16" y="0"/>
                    </a:cxn>
                    <a:cxn ang="0">
                      <a:pos x="17" y="4"/>
                    </a:cxn>
                    <a:cxn ang="0">
                      <a:pos x="23" y="14"/>
                    </a:cxn>
                    <a:cxn ang="0">
                      <a:pos x="33" y="29"/>
                    </a:cxn>
                    <a:cxn ang="0">
                      <a:pos x="42" y="48"/>
                    </a:cxn>
                    <a:cxn ang="0">
                      <a:pos x="54" y="71"/>
                    </a:cxn>
                    <a:cxn ang="0">
                      <a:pos x="65" y="94"/>
                    </a:cxn>
                    <a:cxn ang="0">
                      <a:pos x="75" y="118"/>
                    </a:cxn>
                    <a:cxn ang="0">
                      <a:pos x="84" y="141"/>
                    </a:cxn>
                    <a:cxn ang="0">
                      <a:pos x="84" y="149"/>
                    </a:cxn>
                    <a:cxn ang="0">
                      <a:pos x="0" y="69"/>
                    </a:cxn>
                  </a:cxnLst>
                  <a:rect l="0" t="0" r="r" b="b"/>
                  <a:pathLst>
                    <a:path w="84" h="149">
                      <a:moveTo>
                        <a:pt x="0" y="69"/>
                      </a:moveTo>
                      <a:lnTo>
                        <a:pt x="16" y="0"/>
                      </a:lnTo>
                      <a:lnTo>
                        <a:pt x="17" y="4"/>
                      </a:lnTo>
                      <a:lnTo>
                        <a:pt x="23" y="14"/>
                      </a:lnTo>
                      <a:lnTo>
                        <a:pt x="33" y="29"/>
                      </a:lnTo>
                      <a:lnTo>
                        <a:pt x="42" y="48"/>
                      </a:lnTo>
                      <a:lnTo>
                        <a:pt x="54" y="71"/>
                      </a:lnTo>
                      <a:lnTo>
                        <a:pt x="65" y="94"/>
                      </a:lnTo>
                      <a:lnTo>
                        <a:pt x="75" y="118"/>
                      </a:lnTo>
                      <a:lnTo>
                        <a:pt x="84" y="141"/>
                      </a:lnTo>
                      <a:lnTo>
                        <a:pt x="84" y="149"/>
                      </a:lnTo>
                      <a:lnTo>
                        <a:pt x="0" y="69"/>
                      </a:lnTo>
                      <a:close/>
                    </a:path>
                  </a:pathLst>
                </a:custGeom>
                <a:solidFill>
                  <a:srgbClr val="21BA00"/>
                </a:solidFill>
                <a:ln w="9525">
                  <a:noFill/>
                  <a:round/>
                  <a:headEnd/>
                  <a:tailEnd/>
                </a:ln>
              </p:spPr>
              <p:txBody>
                <a:bodyPr/>
                <a:lstStyle/>
                <a:p>
                  <a:endParaRPr lang="de-DE"/>
                </a:p>
              </p:txBody>
            </p:sp>
            <p:sp>
              <p:nvSpPr>
                <p:cNvPr id="17072" name="Freeform 688"/>
                <p:cNvSpPr>
                  <a:spLocks/>
                </p:cNvSpPr>
                <p:nvPr/>
              </p:nvSpPr>
              <p:spPr bwMode="auto">
                <a:xfrm>
                  <a:off x="-298" y="3333"/>
                  <a:ext cx="39" cy="24"/>
                </a:xfrm>
                <a:custGeom>
                  <a:avLst/>
                  <a:gdLst/>
                  <a:ahLst/>
                  <a:cxnLst>
                    <a:cxn ang="0">
                      <a:pos x="78" y="50"/>
                    </a:cxn>
                    <a:cxn ang="0">
                      <a:pos x="54" y="4"/>
                    </a:cxn>
                    <a:cxn ang="0">
                      <a:pos x="0" y="0"/>
                    </a:cxn>
                    <a:cxn ang="0">
                      <a:pos x="0" y="2"/>
                    </a:cxn>
                    <a:cxn ang="0">
                      <a:pos x="6" y="8"/>
                    </a:cxn>
                    <a:cxn ang="0">
                      <a:pos x="14" y="14"/>
                    </a:cxn>
                    <a:cxn ang="0">
                      <a:pos x="25" y="21"/>
                    </a:cxn>
                    <a:cxn ang="0">
                      <a:pos x="37" y="31"/>
                    </a:cxn>
                    <a:cxn ang="0">
                      <a:pos x="50" y="38"/>
                    </a:cxn>
                    <a:cxn ang="0">
                      <a:pos x="63" y="44"/>
                    </a:cxn>
                    <a:cxn ang="0">
                      <a:pos x="78" y="50"/>
                    </a:cxn>
                  </a:cxnLst>
                  <a:rect l="0" t="0" r="r" b="b"/>
                  <a:pathLst>
                    <a:path w="78" h="50">
                      <a:moveTo>
                        <a:pt x="78" y="50"/>
                      </a:moveTo>
                      <a:lnTo>
                        <a:pt x="54" y="4"/>
                      </a:lnTo>
                      <a:lnTo>
                        <a:pt x="0" y="0"/>
                      </a:lnTo>
                      <a:lnTo>
                        <a:pt x="0" y="2"/>
                      </a:lnTo>
                      <a:lnTo>
                        <a:pt x="6" y="8"/>
                      </a:lnTo>
                      <a:lnTo>
                        <a:pt x="14" y="14"/>
                      </a:lnTo>
                      <a:lnTo>
                        <a:pt x="25" y="21"/>
                      </a:lnTo>
                      <a:lnTo>
                        <a:pt x="37" y="31"/>
                      </a:lnTo>
                      <a:lnTo>
                        <a:pt x="50" y="38"/>
                      </a:lnTo>
                      <a:lnTo>
                        <a:pt x="63" y="44"/>
                      </a:lnTo>
                      <a:lnTo>
                        <a:pt x="78" y="50"/>
                      </a:lnTo>
                      <a:close/>
                    </a:path>
                  </a:pathLst>
                </a:custGeom>
                <a:solidFill>
                  <a:srgbClr val="21BA00"/>
                </a:solidFill>
                <a:ln w="9525">
                  <a:noFill/>
                  <a:round/>
                  <a:headEnd/>
                  <a:tailEnd/>
                </a:ln>
              </p:spPr>
              <p:txBody>
                <a:bodyPr/>
                <a:lstStyle/>
                <a:p>
                  <a:endParaRPr lang="de-DE"/>
                </a:p>
              </p:txBody>
            </p:sp>
            <p:sp>
              <p:nvSpPr>
                <p:cNvPr id="17073" name="Freeform 689"/>
                <p:cNvSpPr>
                  <a:spLocks/>
                </p:cNvSpPr>
                <p:nvPr/>
              </p:nvSpPr>
              <p:spPr bwMode="auto">
                <a:xfrm>
                  <a:off x="-318" y="3300"/>
                  <a:ext cx="40" cy="26"/>
                </a:xfrm>
                <a:custGeom>
                  <a:avLst/>
                  <a:gdLst/>
                  <a:ahLst/>
                  <a:cxnLst>
                    <a:cxn ang="0">
                      <a:pos x="80" y="52"/>
                    </a:cxn>
                    <a:cxn ang="0">
                      <a:pos x="50" y="4"/>
                    </a:cxn>
                    <a:cxn ang="0">
                      <a:pos x="0" y="0"/>
                    </a:cxn>
                    <a:cxn ang="0">
                      <a:pos x="0" y="6"/>
                    </a:cxn>
                    <a:cxn ang="0">
                      <a:pos x="2" y="21"/>
                    </a:cxn>
                    <a:cxn ang="0">
                      <a:pos x="6" y="39"/>
                    </a:cxn>
                    <a:cxn ang="0">
                      <a:pos x="19" y="52"/>
                    </a:cxn>
                    <a:cxn ang="0">
                      <a:pos x="80" y="52"/>
                    </a:cxn>
                  </a:cxnLst>
                  <a:rect l="0" t="0" r="r" b="b"/>
                  <a:pathLst>
                    <a:path w="80" h="52">
                      <a:moveTo>
                        <a:pt x="80" y="52"/>
                      </a:moveTo>
                      <a:lnTo>
                        <a:pt x="50" y="4"/>
                      </a:lnTo>
                      <a:lnTo>
                        <a:pt x="0" y="0"/>
                      </a:lnTo>
                      <a:lnTo>
                        <a:pt x="0" y="6"/>
                      </a:lnTo>
                      <a:lnTo>
                        <a:pt x="2" y="21"/>
                      </a:lnTo>
                      <a:lnTo>
                        <a:pt x="6" y="39"/>
                      </a:lnTo>
                      <a:lnTo>
                        <a:pt x="19" y="52"/>
                      </a:lnTo>
                      <a:lnTo>
                        <a:pt x="80" y="52"/>
                      </a:lnTo>
                      <a:close/>
                    </a:path>
                  </a:pathLst>
                </a:custGeom>
                <a:solidFill>
                  <a:srgbClr val="21BA00"/>
                </a:solidFill>
                <a:ln w="9525">
                  <a:noFill/>
                  <a:round/>
                  <a:headEnd/>
                  <a:tailEnd/>
                </a:ln>
              </p:spPr>
              <p:txBody>
                <a:bodyPr/>
                <a:lstStyle/>
                <a:p>
                  <a:endParaRPr lang="de-DE"/>
                </a:p>
              </p:txBody>
            </p:sp>
            <p:sp>
              <p:nvSpPr>
                <p:cNvPr id="17074" name="Freeform 690"/>
                <p:cNvSpPr>
                  <a:spLocks/>
                </p:cNvSpPr>
                <p:nvPr/>
              </p:nvSpPr>
              <p:spPr bwMode="auto">
                <a:xfrm>
                  <a:off x="-317" y="3275"/>
                  <a:ext cx="18" cy="19"/>
                </a:xfrm>
                <a:custGeom>
                  <a:avLst/>
                  <a:gdLst/>
                  <a:ahLst/>
                  <a:cxnLst>
                    <a:cxn ang="0">
                      <a:pos x="36" y="36"/>
                    </a:cxn>
                    <a:cxn ang="0">
                      <a:pos x="0" y="0"/>
                    </a:cxn>
                    <a:cxn ang="0">
                      <a:pos x="0" y="4"/>
                    </a:cxn>
                    <a:cxn ang="0">
                      <a:pos x="0" y="13"/>
                    </a:cxn>
                    <a:cxn ang="0">
                      <a:pos x="0" y="25"/>
                    </a:cxn>
                    <a:cxn ang="0">
                      <a:pos x="0" y="34"/>
                    </a:cxn>
                    <a:cxn ang="0">
                      <a:pos x="36" y="36"/>
                    </a:cxn>
                  </a:cxnLst>
                  <a:rect l="0" t="0" r="r" b="b"/>
                  <a:pathLst>
                    <a:path w="36" h="36">
                      <a:moveTo>
                        <a:pt x="36" y="36"/>
                      </a:moveTo>
                      <a:lnTo>
                        <a:pt x="0" y="0"/>
                      </a:lnTo>
                      <a:lnTo>
                        <a:pt x="0" y="4"/>
                      </a:lnTo>
                      <a:lnTo>
                        <a:pt x="0" y="13"/>
                      </a:lnTo>
                      <a:lnTo>
                        <a:pt x="0" y="25"/>
                      </a:lnTo>
                      <a:lnTo>
                        <a:pt x="0" y="34"/>
                      </a:lnTo>
                      <a:lnTo>
                        <a:pt x="36" y="36"/>
                      </a:lnTo>
                      <a:close/>
                    </a:path>
                  </a:pathLst>
                </a:custGeom>
                <a:solidFill>
                  <a:srgbClr val="21BA00"/>
                </a:solidFill>
                <a:ln w="9525">
                  <a:noFill/>
                  <a:round/>
                  <a:headEnd/>
                  <a:tailEnd/>
                </a:ln>
              </p:spPr>
              <p:txBody>
                <a:bodyPr/>
                <a:lstStyle/>
                <a:p>
                  <a:endParaRPr lang="de-DE"/>
                </a:p>
              </p:txBody>
            </p:sp>
            <p:sp>
              <p:nvSpPr>
                <p:cNvPr id="17075" name="Freeform 691"/>
                <p:cNvSpPr>
                  <a:spLocks/>
                </p:cNvSpPr>
                <p:nvPr/>
              </p:nvSpPr>
              <p:spPr bwMode="auto">
                <a:xfrm>
                  <a:off x="-304" y="3274"/>
                  <a:ext cx="24" cy="26"/>
                </a:xfrm>
                <a:custGeom>
                  <a:avLst/>
                  <a:gdLst/>
                  <a:ahLst/>
                  <a:cxnLst>
                    <a:cxn ang="0">
                      <a:pos x="0" y="0"/>
                    </a:cxn>
                    <a:cxn ang="0">
                      <a:pos x="0" y="0"/>
                    </a:cxn>
                    <a:cxn ang="0">
                      <a:pos x="4" y="0"/>
                    </a:cxn>
                    <a:cxn ang="0">
                      <a:pos x="8" y="0"/>
                    </a:cxn>
                    <a:cxn ang="0">
                      <a:pos x="13" y="0"/>
                    </a:cxn>
                    <a:cxn ang="0">
                      <a:pos x="21" y="4"/>
                    </a:cxn>
                    <a:cxn ang="0">
                      <a:pos x="30" y="6"/>
                    </a:cxn>
                    <a:cxn ang="0">
                      <a:pos x="38" y="13"/>
                    </a:cxn>
                    <a:cxn ang="0">
                      <a:pos x="48" y="21"/>
                    </a:cxn>
                    <a:cxn ang="0">
                      <a:pos x="46" y="53"/>
                    </a:cxn>
                    <a:cxn ang="0">
                      <a:pos x="44" y="52"/>
                    </a:cxn>
                    <a:cxn ang="0">
                      <a:pos x="40" y="46"/>
                    </a:cxn>
                    <a:cxn ang="0">
                      <a:pos x="34" y="40"/>
                    </a:cxn>
                    <a:cxn ang="0">
                      <a:pos x="27" y="31"/>
                    </a:cxn>
                    <a:cxn ang="0">
                      <a:pos x="19" y="21"/>
                    </a:cxn>
                    <a:cxn ang="0">
                      <a:pos x="11" y="13"/>
                    </a:cxn>
                    <a:cxn ang="0">
                      <a:pos x="4" y="6"/>
                    </a:cxn>
                    <a:cxn ang="0">
                      <a:pos x="0" y="0"/>
                    </a:cxn>
                  </a:cxnLst>
                  <a:rect l="0" t="0" r="r" b="b"/>
                  <a:pathLst>
                    <a:path w="48" h="53">
                      <a:moveTo>
                        <a:pt x="0" y="0"/>
                      </a:moveTo>
                      <a:lnTo>
                        <a:pt x="0" y="0"/>
                      </a:lnTo>
                      <a:lnTo>
                        <a:pt x="4" y="0"/>
                      </a:lnTo>
                      <a:lnTo>
                        <a:pt x="8" y="0"/>
                      </a:lnTo>
                      <a:lnTo>
                        <a:pt x="13" y="0"/>
                      </a:lnTo>
                      <a:lnTo>
                        <a:pt x="21" y="4"/>
                      </a:lnTo>
                      <a:lnTo>
                        <a:pt x="30" y="6"/>
                      </a:lnTo>
                      <a:lnTo>
                        <a:pt x="38" y="13"/>
                      </a:lnTo>
                      <a:lnTo>
                        <a:pt x="48" y="21"/>
                      </a:lnTo>
                      <a:lnTo>
                        <a:pt x="46" y="53"/>
                      </a:lnTo>
                      <a:lnTo>
                        <a:pt x="44" y="52"/>
                      </a:lnTo>
                      <a:lnTo>
                        <a:pt x="40" y="46"/>
                      </a:lnTo>
                      <a:lnTo>
                        <a:pt x="34" y="40"/>
                      </a:lnTo>
                      <a:lnTo>
                        <a:pt x="27" y="31"/>
                      </a:lnTo>
                      <a:lnTo>
                        <a:pt x="19" y="21"/>
                      </a:lnTo>
                      <a:lnTo>
                        <a:pt x="11" y="13"/>
                      </a:lnTo>
                      <a:lnTo>
                        <a:pt x="4" y="6"/>
                      </a:lnTo>
                      <a:lnTo>
                        <a:pt x="0" y="0"/>
                      </a:lnTo>
                      <a:close/>
                    </a:path>
                  </a:pathLst>
                </a:custGeom>
                <a:solidFill>
                  <a:srgbClr val="21BA00"/>
                </a:solidFill>
                <a:ln w="9525">
                  <a:noFill/>
                  <a:round/>
                  <a:headEnd/>
                  <a:tailEnd/>
                </a:ln>
              </p:spPr>
              <p:txBody>
                <a:bodyPr/>
                <a:lstStyle/>
                <a:p>
                  <a:endParaRPr lang="de-DE"/>
                </a:p>
              </p:txBody>
            </p:sp>
            <p:sp>
              <p:nvSpPr>
                <p:cNvPr id="17076" name="Freeform 692"/>
                <p:cNvSpPr>
                  <a:spLocks/>
                </p:cNvSpPr>
                <p:nvPr/>
              </p:nvSpPr>
              <p:spPr bwMode="auto">
                <a:xfrm>
                  <a:off x="-270" y="3297"/>
                  <a:ext cx="16" cy="53"/>
                </a:xfrm>
                <a:custGeom>
                  <a:avLst/>
                  <a:gdLst/>
                  <a:ahLst/>
                  <a:cxnLst>
                    <a:cxn ang="0">
                      <a:pos x="0" y="0"/>
                    </a:cxn>
                    <a:cxn ang="0">
                      <a:pos x="0" y="42"/>
                    </a:cxn>
                    <a:cxn ang="0">
                      <a:pos x="32" y="105"/>
                    </a:cxn>
                    <a:cxn ang="0">
                      <a:pos x="32" y="101"/>
                    </a:cxn>
                    <a:cxn ang="0">
                      <a:pos x="30" y="93"/>
                    </a:cxn>
                    <a:cxn ang="0">
                      <a:pos x="28" y="84"/>
                    </a:cxn>
                    <a:cxn ang="0">
                      <a:pos x="26" y="68"/>
                    </a:cxn>
                    <a:cxn ang="0">
                      <a:pos x="22" y="53"/>
                    </a:cxn>
                    <a:cxn ang="0">
                      <a:pos x="17" y="36"/>
                    </a:cxn>
                    <a:cxn ang="0">
                      <a:pos x="9" y="17"/>
                    </a:cxn>
                    <a:cxn ang="0">
                      <a:pos x="0" y="0"/>
                    </a:cxn>
                  </a:cxnLst>
                  <a:rect l="0" t="0" r="r" b="b"/>
                  <a:pathLst>
                    <a:path w="32" h="105">
                      <a:moveTo>
                        <a:pt x="0" y="0"/>
                      </a:moveTo>
                      <a:lnTo>
                        <a:pt x="0" y="42"/>
                      </a:lnTo>
                      <a:lnTo>
                        <a:pt x="32" y="105"/>
                      </a:lnTo>
                      <a:lnTo>
                        <a:pt x="32" y="101"/>
                      </a:lnTo>
                      <a:lnTo>
                        <a:pt x="30" y="93"/>
                      </a:lnTo>
                      <a:lnTo>
                        <a:pt x="28" y="84"/>
                      </a:lnTo>
                      <a:lnTo>
                        <a:pt x="26" y="68"/>
                      </a:lnTo>
                      <a:lnTo>
                        <a:pt x="22" y="53"/>
                      </a:lnTo>
                      <a:lnTo>
                        <a:pt x="17" y="36"/>
                      </a:lnTo>
                      <a:lnTo>
                        <a:pt x="9" y="17"/>
                      </a:lnTo>
                      <a:lnTo>
                        <a:pt x="0" y="0"/>
                      </a:lnTo>
                      <a:close/>
                    </a:path>
                  </a:pathLst>
                </a:custGeom>
                <a:solidFill>
                  <a:srgbClr val="21BA00"/>
                </a:solidFill>
                <a:ln w="9525">
                  <a:noFill/>
                  <a:round/>
                  <a:headEnd/>
                  <a:tailEnd/>
                </a:ln>
              </p:spPr>
              <p:txBody>
                <a:bodyPr/>
                <a:lstStyle/>
                <a:p>
                  <a:endParaRPr lang="de-DE"/>
                </a:p>
              </p:txBody>
            </p:sp>
            <p:sp>
              <p:nvSpPr>
                <p:cNvPr id="17077" name="Freeform 693"/>
                <p:cNvSpPr>
                  <a:spLocks/>
                </p:cNvSpPr>
                <p:nvPr/>
              </p:nvSpPr>
              <p:spPr bwMode="auto">
                <a:xfrm>
                  <a:off x="-237" y="3398"/>
                  <a:ext cx="30" cy="72"/>
                </a:xfrm>
                <a:custGeom>
                  <a:avLst/>
                  <a:gdLst/>
                  <a:ahLst/>
                  <a:cxnLst>
                    <a:cxn ang="0">
                      <a:pos x="59" y="142"/>
                    </a:cxn>
                    <a:cxn ang="0">
                      <a:pos x="54" y="53"/>
                    </a:cxn>
                    <a:cxn ang="0">
                      <a:pos x="6" y="0"/>
                    </a:cxn>
                    <a:cxn ang="0">
                      <a:pos x="4" y="7"/>
                    </a:cxn>
                    <a:cxn ang="0">
                      <a:pos x="2" y="24"/>
                    </a:cxn>
                    <a:cxn ang="0">
                      <a:pos x="0" y="45"/>
                    </a:cxn>
                    <a:cxn ang="0">
                      <a:pos x="2" y="62"/>
                    </a:cxn>
                    <a:cxn ang="0">
                      <a:pos x="59" y="142"/>
                    </a:cxn>
                  </a:cxnLst>
                  <a:rect l="0" t="0" r="r" b="b"/>
                  <a:pathLst>
                    <a:path w="59" h="142">
                      <a:moveTo>
                        <a:pt x="59" y="142"/>
                      </a:moveTo>
                      <a:lnTo>
                        <a:pt x="54" y="53"/>
                      </a:lnTo>
                      <a:lnTo>
                        <a:pt x="6" y="0"/>
                      </a:lnTo>
                      <a:lnTo>
                        <a:pt x="4" y="7"/>
                      </a:lnTo>
                      <a:lnTo>
                        <a:pt x="2" y="24"/>
                      </a:lnTo>
                      <a:lnTo>
                        <a:pt x="0" y="45"/>
                      </a:lnTo>
                      <a:lnTo>
                        <a:pt x="2" y="62"/>
                      </a:lnTo>
                      <a:lnTo>
                        <a:pt x="59" y="142"/>
                      </a:lnTo>
                      <a:close/>
                    </a:path>
                  </a:pathLst>
                </a:custGeom>
                <a:solidFill>
                  <a:srgbClr val="21BA00"/>
                </a:solidFill>
                <a:ln w="9525">
                  <a:noFill/>
                  <a:round/>
                  <a:headEnd/>
                  <a:tailEnd/>
                </a:ln>
              </p:spPr>
              <p:txBody>
                <a:bodyPr/>
                <a:lstStyle/>
                <a:p>
                  <a:endParaRPr lang="de-DE"/>
                </a:p>
              </p:txBody>
            </p:sp>
            <p:sp>
              <p:nvSpPr>
                <p:cNvPr id="17078" name="Freeform 694"/>
                <p:cNvSpPr>
                  <a:spLocks/>
                </p:cNvSpPr>
                <p:nvPr/>
              </p:nvSpPr>
              <p:spPr bwMode="auto">
                <a:xfrm>
                  <a:off x="-230" y="3359"/>
                  <a:ext cx="26" cy="47"/>
                </a:xfrm>
                <a:custGeom>
                  <a:avLst/>
                  <a:gdLst/>
                  <a:ahLst/>
                  <a:cxnLst>
                    <a:cxn ang="0">
                      <a:pos x="49" y="93"/>
                    </a:cxn>
                    <a:cxn ang="0">
                      <a:pos x="51" y="57"/>
                    </a:cxn>
                    <a:cxn ang="0">
                      <a:pos x="17" y="0"/>
                    </a:cxn>
                    <a:cxn ang="0">
                      <a:pos x="15" y="3"/>
                    </a:cxn>
                    <a:cxn ang="0">
                      <a:pos x="7" y="13"/>
                    </a:cxn>
                    <a:cxn ang="0">
                      <a:pos x="2" y="28"/>
                    </a:cxn>
                    <a:cxn ang="0">
                      <a:pos x="0" y="53"/>
                    </a:cxn>
                    <a:cxn ang="0">
                      <a:pos x="49" y="93"/>
                    </a:cxn>
                  </a:cxnLst>
                  <a:rect l="0" t="0" r="r" b="b"/>
                  <a:pathLst>
                    <a:path w="51" h="93">
                      <a:moveTo>
                        <a:pt x="49" y="93"/>
                      </a:moveTo>
                      <a:lnTo>
                        <a:pt x="51" y="57"/>
                      </a:lnTo>
                      <a:lnTo>
                        <a:pt x="17" y="0"/>
                      </a:lnTo>
                      <a:lnTo>
                        <a:pt x="15" y="3"/>
                      </a:lnTo>
                      <a:lnTo>
                        <a:pt x="7" y="13"/>
                      </a:lnTo>
                      <a:lnTo>
                        <a:pt x="2" y="28"/>
                      </a:lnTo>
                      <a:lnTo>
                        <a:pt x="0" y="53"/>
                      </a:lnTo>
                      <a:lnTo>
                        <a:pt x="49" y="93"/>
                      </a:lnTo>
                      <a:close/>
                    </a:path>
                  </a:pathLst>
                </a:custGeom>
                <a:solidFill>
                  <a:srgbClr val="21BA00"/>
                </a:solidFill>
                <a:ln w="9525">
                  <a:noFill/>
                  <a:round/>
                  <a:headEnd/>
                  <a:tailEnd/>
                </a:ln>
              </p:spPr>
              <p:txBody>
                <a:bodyPr/>
                <a:lstStyle/>
                <a:p>
                  <a:endParaRPr lang="de-DE"/>
                </a:p>
              </p:txBody>
            </p:sp>
            <p:sp>
              <p:nvSpPr>
                <p:cNvPr id="17079" name="Freeform 695"/>
                <p:cNvSpPr>
                  <a:spLocks/>
                </p:cNvSpPr>
                <p:nvPr/>
              </p:nvSpPr>
              <p:spPr bwMode="auto">
                <a:xfrm>
                  <a:off x="-218" y="3314"/>
                  <a:ext cx="15" cy="49"/>
                </a:xfrm>
                <a:custGeom>
                  <a:avLst/>
                  <a:gdLst/>
                  <a:ahLst/>
                  <a:cxnLst>
                    <a:cxn ang="0">
                      <a:pos x="25" y="99"/>
                    </a:cxn>
                    <a:cxn ang="0">
                      <a:pos x="31" y="0"/>
                    </a:cxn>
                    <a:cxn ang="0">
                      <a:pos x="31" y="0"/>
                    </a:cxn>
                    <a:cxn ang="0">
                      <a:pos x="27" y="4"/>
                    </a:cxn>
                    <a:cxn ang="0">
                      <a:pos x="21" y="10"/>
                    </a:cxn>
                    <a:cxn ang="0">
                      <a:pos x="18" y="17"/>
                    </a:cxn>
                    <a:cxn ang="0">
                      <a:pos x="12" y="27"/>
                    </a:cxn>
                    <a:cxn ang="0">
                      <a:pos x="8" y="40"/>
                    </a:cxn>
                    <a:cxn ang="0">
                      <a:pos x="2" y="57"/>
                    </a:cxn>
                    <a:cxn ang="0">
                      <a:pos x="0" y="76"/>
                    </a:cxn>
                    <a:cxn ang="0">
                      <a:pos x="25" y="99"/>
                    </a:cxn>
                  </a:cxnLst>
                  <a:rect l="0" t="0" r="r" b="b"/>
                  <a:pathLst>
                    <a:path w="31" h="99">
                      <a:moveTo>
                        <a:pt x="25" y="99"/>
                      </a:moveTo>
                      <a:lnTo>
                        <a:pt x="31" y="0"/>
                      </a:lnTo>
                      <a:lnTo>
                        <a:pt x="31" y="0"/>
                      </a:lnTo>
                      <a:lnTo>
                        <a:pt x="27" y="4"/>
                      </a:lnTo>
                      <a:lnTo>
                        <a:pt x="21" y="10"/>
                      </a:lnTo>
                      <a:lnTo>
                        <a:pt x="18" y="17"/>
                      </a:lnTo>
                      <a:lnTo>
                        <a:pt x="12" y="27"/>
                      </a:lnTo>
                      <a:lnTo>
                        <a:pt x="8" y="40"/>
                      </a:lnTo>
                      <a:lnTo>
                        <a:pt x="2" y="57"/>
                      </a:lnTo>
                      <a:lnTo>
                        <a:pt x="0" y="76"/>
                      </a:lnTo>
                      <a:lnTo>
                        <a:pt x="25" y="99"/>
                      </a:lnTo>
                      <a:close/>
                    </a:path>
                  </a:pathLst>
                </a:custGeom>
                <a:solidFill>
                  <a:srgbClr val="21BA00"/>
                </a:solidFill>
                <a:ln w="9525">
                  <a:noFill/>
                  <a:round/>
                  <a:headEnd/>
                  <a:tailEnd/>
                </a:ln>
              </p:spPr>
              <p:txBody>
                <a:bodyPr/>
                <a:lstStyle/>
                <a:p>
                  <a:endParaRPr lang="de-DE"/>
                </a:p>
              </p:txBody>
            </p:sp>
            <p:sp>
              <p:nvSpPr>
                <p:cNvPr id="17080" name="Freeform 696"/>
                <p:cNvSpPr>
                  <a:spLocks/>
                </p:cNvSpPr>
                <p:nvPr/>
              </p:nvSpPr>
              <p:spPr bwMode="auto">
                <a:xfrm>
                  <a:off x="-197" y="3315"/>
                  <a:ext cx="23" cy="61"/>
                </a:xfrm>
                <a:custGeom>
                  <a:avLst/>
                  <a:gdLst/>
                  <a:ahLst/>
                  <a:cxnLst>
                    <a:cxn ang="0">
                      <a:pos x="0" y="122"/>
                    </a:cxn>
                    <a:cxn ang="0">
                      <a:pos x="10" y="0"/>
                    </a:cxn>
                    <a:cxn ang="0">
                      <a:pos x="12" y="2"/>
                    </a:cxn>
                    <a:cxn ang="0">
                      <a:pos x="16" y="6"/>
                    </a:cxn>
                    <a:cxn ang="0">
                      <a:pos x="19" y="13"/>
                    </a:cxn>
                    <a:cxn ang="0">
                      <a:pos x="25" y="23"/>
                    </a:cxn>
                    <a:cxn ang="0">
                      <a:pos x="33" y="34"/>
                    </a:cxn>
                    <a:cxn ang="0">
                      <a:pos x="38" y="48"/>
                    </a:cxn>
                    <a:cxn ang="0">
                      <a:pos x="44" y="63"/>
                    </a:cxn>
                    <a:cxn ang="0">
                      <a:pos x="46" y="80"/>
                    </a:cxn>
                    <a:cxn ang="0">
                      <a:pos x="46" y="91"/>
                    </a:cxn>
                    <a:cxn ang="0">
                      <a:pos x="0" y="122"/>
                    </a:cxn>
                  </a:cxnLst>
                  <a:rect l="0" t="0" r="r" b="b"/>
                  <a:pathLst>
                    <a:path w="46" h="122">
                      <a:moveTo>
                        <a:pt x="0" y="122"/>
                      </a:moveTo>
                      <a:lnTo>
                        <a:pt x="10" y="0"/>
                      </a:lnTo>
                      <a:lnTo>
                        <a:pt x="12" y="2"/>
                      </a:lnTo>
                      <a:lnTo>
                        <a:pt x="16" y="6"/>
                      </a:lnTo>
                      <a:lnTo>
                        <a:pt x="19" y="13"/>
                      </a:lnTo>
                      <a:lnTo>
                        <a:pt x="25" y="23"/>
                      </a:lnTo>
                      <a:lnTo>
                        <a:pt x="33" y="34"/>
                      </a:lnTo>
                      <a:lnTo>
                        <a:pt x="38" y="48"/>
                      </a:lnTo>
                      <a:lnTo>
                        <a:pt x="44" y="63"/>
                      </a:lnTo>
                      <a:lnTo>
                        <a:pt x="46" y="80"/>
                      </a:lnTo>
                      <a:lnTo>
                        <a:pt x="46" y="91"/>
                      </a:lnTo>
                      <a:lnTo>
                        <a:pt x="0" y="122"/>
                      </a:lnTo>
                      <a:close/>
                    </a:path>
                  </a:pathLst>
                </a:custGeom>
                <a:solidFill>
                  <a:srgbClr val="21BA00"/>
                </a:solidFill>
                <a:ln w="9525">
                  <a:noFill/>
                  <a:round/>
                  <a:headEnd/>
                  <a:tailEnd/>
                </a:ln>
              </p:spPr>
              <p:txBody>
                <a:bodyPr/>
                <a:lstStyle/>
                <a:p>
                  <a:endParaRPr lang="de-DE"/>
                </a:p>
              </p:txBody>
            </p:sp>
            <p:sp>
              <p:nvSpPr>
                <p:cNvPr id="17081" name="Freeform 697"/>
                <p:cNvSpPr>
                  <a:spLocks/>
                </p:cNvSpPr>
                <p:nvPr/>
              </p:nvSpPr>
              <p:spPr bwMode="auto">
                <a:xfrm>
                  <a:off x="-197" y="3372"/>
                  <a:ext cx="30" cy="44"/>
                </a:xfrm>
                <a:custGeom>
                  <a:avLst/>
                  <a:gdLst/>
                  <a:ahLst/>
                  <a:cxnLst>
                    <a:cxn ang="0">
                      <a:pos x="0" y="27"/>
                    </a:cxn>
                    <a:cxn ang="0">
                      <a:pos x="50" y="0"/>
                    </a:cxn>
                    <a:cxn ang="0">
                      <a:pos x="52" y="2"/>
                    </a:cxn>
                    <a:cxn ang="0">
                      <a:pos x="56" y="10"/>
                    </a:cxn>
                    <a:cxn ang="0">
                      <a:pos x="59" y="23"/>
                    </a:cxn>
                    <a:cxn ang="0">
                      <a:pos x="59" y="38"/>
                    </a:cxn>
                    <a:cxn ang="0">
                      <a:pos x="4" y="90"/>
                    </a:cxn>
                    <a:cxn ang="0">
                      <a:pos x="0" y="27"/>
                    </a:cxn>
                  </a:cxnLst>
                  <a:rect l="0" t="0" r="r" b="b"/>
                  <a:pathLst>
                    <a:path w="59" h="90">
                      <a:moveTo>
                        <a:pt x="0" y="27"/>
                      </a:moveTo>
                      <a:lnTo>
                        <a:pt x="50" y="0"/>
                      </a:lnTo>
                      <a:lnTo>
                        <a:pt x="52" y="2"/>
                      </a:lnTo>
                      <a:lnTo>
                        <a:pt x="56" y="10"/>
                      </a:lnTo>
                      <a:lnTo>
                        <a:pt x="59" y="23"/>
                      </a:lnTo>
                      <a:lnTo>
                        <a:pt x="59" y="38"/>
                      </a:lnTo>
                      <a:lnTo>
                        <a:pt x="4" y="90"/>
                      </a:lnTo>
                      <a:lnTo>
                        <a:pt x="0" y="27"/>
                      </a:lnTo>
                      <a:close/>
                    </a:path>
                  </a:pathLst>
                </a:custGeom>
                <a:solidFill>
                  <a:srgbClr val="21BA00"/>
                </a:solidFill>
                <a:ln w="9525">
                  <a:noFill/>
                  <a:round/>
                  <a:headEnd/>
                  <a:tailEnd/>
                </a:ln>
              </p:spPr>
              <p:txBody>
                <a:bodyPr/>
                <a:lstStyle/>
                <a:p>
                  <a:endParaRPr lang="de-DE"/>
                </a:p>
              </p:txBody>
            </p:sp>
            <p:sp>
              <p:nvSpPr>
                <p:cNvPr id="17082" name="Freeform 698"/>
                <p:cNvSpPr>
                  <a:spLocks/>
                </p:cNvSpPr>
                <p:nvPr/>
              </p:nvSpPr>
              <p:spPr bwMode="auto">
                <a:xfrm>
                  <a:off x="-197" y="3402"/>
                  <a:ext cx="34" cy="95"/>
                </a:xfrm>
                <a:custGeom>
                  <a:avLst/>
                  <a:gdLst/>
                  <a:ahLst/>
                  <a:cxnLst>
                    <a:cxn ang="0">
                      <a:pos x="0" y="52"/>
                    </a:cxn>
                    <a:cxn ang="0">
                      <a:pos x="0" y="191"/>
                    </a:cxn>
                    <a:cxn ang="0">
                      <a:pos x="2" y="189"/>
                    </a:cxn>
                    <a:cxn ang="0">
                      <a:pos x="6" y="185"/>
                    </a:cxn>
                    <a:cxn ang="0">
                      <a:pos x="12" y="179"/>
                    </a:cxn>
                    <a:cxn ang="0">
                      <a:pos x="17" y="170"/>
                    </a:cxn>
                    <a:cxn ang="0">
                      <a:pos x="25" y="158"/>
                    </a:cxn>
                    <a:cxn ang="0">
                      <a:pos x="33" y="147"/>
                    </a:cxn>
                    <a:cxn ang="0">
                      <a:pos x="38" y="132"/>
                    </a:cxn>
                    <a:cxn ang="0">
                      <a:pos x="46" y="116"/>
                    </a:cxn>
                    <a:cxn ang="0">
                      <a:pos x="48" y="103"/>
                    </a:cxn>
                    <a:cxn ang="0">
                      <a:pos x="56" y="71"/>
                    </a:cxn>
                    <a:cxn ang="0">
                      <a:pos x="63" y="33"/>
                    </a:cxn>
                    <a:cxn ang="0">
                      <a:pos x="67" y="0"/>
                    </a:cxn>
                    <a:cxn ang="0">
                      <a:pos x="0" y="52"/>
                    </a:cxn>
                  </a:cxnLst>
                  <a:rect l="0" t="0" r="r" b="b"/>
                  <a:pathLst>
                    <a:path w="67" h="191">
                      <a:moveTo>
                        <a:pt x="0" y="52"/>
                      </a:moveTo>
                      <a:lnTo>
                        <a:pt x="0" y="191"/>
                      </a:lnTo>
                      <a:lnTo>
                        <a:pt x="2" y="189"/>
                      </a:lnTo>
                      <a:lnTo>
                        <a:pt x="6" y="185"/>
                      </a:lnTo>
                      <a:lnTo>
                        <a:pt x="12" y="179"/>
                      </a:lnTo>
                      <a:lnTo>
                        <a:pt x="17" y="170"/>
                      </a:lnTo>
                      <a:lnTo>
                        <a:pt x="25" y="158"/>
                      </a:lnTo>
                      <a:lnTo>
                        <a:pt x="33" y="147"/>
                      </a:lnTo>
                      <a:lnTo>
                        <a:pt x="38" y="132"/>
                      </a:lnTo>
                      <a:lnTo>
                        <a:pt x="46" y="116"/>
                      </a:lnTo>
                      <a:lnTo>
                        <a:pt x="48" y="103"/>
                      </a:lnTo>
                      <a:lnTo>
                        <a:pt x="56" y="71"/>
                      </a:lnTo>
                      <a:lnTo>
                        <a:pt x="63" y="33"/>
                      </a:lnTo>
                      <a:lnTo>
                        <a:pt x="67" y="0"/>
                      </a:lnTo>
                      <a:lnTo>
                        <a:pt x="0" y="52"/>
                      </a:lnTo>
                      <a:close/>
                    </a:path>
                  </a:pathLst>
                </a:custGeom>
                <a:solidFill>
                  <a:srgbClr val="21BA00"/>
                </a:solidFill>
                <a:ln w="9525">
                  <a:noFill/>
                  <a:round/>
                  <a:headEnd/>
                  <a:tailEnd/>
                </a:ln>
              </p:spPr>
              <p:txBody>
                <a:bodyPr/>
                <a:lstStyle/>
                <a:p>
                  <a:endParaRPr lang="de-DE"/>
                </a:p>
              </p:txBody>
            </p:sp>
            <p:sp>
              <p:nvSpPr>
                <p:cNvPr id="17083" name="Freeform 699"/>
                <p:cNvSpPr>
                  <a:spLocks/>
                </p:cNvSpPr>
                <p:nvPr/>
              </p:nvSpPr>
              <p:spPr bwMode="auto">
                <a:xfrm>
                  <a:off x="-141" y="3320"/>
                  <a:ext cx="8" cy="42"/>
                </a:xfrm>
                <a:custGeom>
                  <a:avLst/>
                  <a:gdLst/>
                  <a:ahLst/>
                  <a:cxnLst>
                    <a:cxn ang="0">
                      <a:pos x="0" y="84"/>
                    </a:cxn>
                    <a:cxn ang="0">
                      <a:pos x="0" y="20"/>
                    </a:cxn>
                    <a:cxn ang="0">
                      <a:pos x="4" y="0"/>
                    </a:cxn>
                    <a:cxn ang="0">
                      <a:pos x="15" y="46"/>
                    </a:cxn>
                    <a:cxn ang="0">
                      <a:pos x="0" y="84"/>
                    </a:cxn>
                  </a:cxnLst>
                  <a:rect l="0" t="0" r="r" b="b"/>
                  <a:pathLst>
                    <a:path w="15" h="84">
                      <a:moveTo>
                        <a:pt x="0" y="84"/>
                      </a:moveTo>
                      <a:lnTo>
                        <a:pt x="0" y="20"/>
                      </a:lnTo>
                      <a:lnTo>
                        <a:pt x="4" y="0"/>
                      </a:lnTo>
                      <a:lnTo>
                        <a:pt x="15" y="46"/>
                      </a:lnTo>
                      <a:lnTo>
                        <a:pt x="0" y="84"/>
                      </a:lnTo>
                      <a:close/>
                    </a:path>
                  </a:pathLst>
                </a:custGeom>
                <a:solidFill>
                  <a:srgbClr val="21BA00"/>
                </a:solidFill>
                <a:ln w="9525">
                  <a:noFill/>
                  <a:round/>
                  <a:headEnd/>
                  <a:tailEnd/>
                </a:ln>
              </p:spPr>
              <p:txBody>
                <a:bodyPr/>
                <a:lstStyle/>
                <a:p>
                  <a:endParaRPr lang="de-DE"/>
                </a:p>
              </p:txBody>
            </p:sp>
            <p:sp>
              <p:nvSpPr>
                <p:cNvPr id="17084" name="Freeform 700"/>
                <p:cNvSpPr>
                  <a:spLocks/>
                </p:cNvSpPr>
                <p:nvPr/>
              </p:nvSpPr>
              <p:spPr bwMode="auto">
                <a:xfrm>
                  <a:off x="-128" y="3292"/>
                  <a:ext cx="9" cy="44"/>
                </a:xfrm>
                <a:custGeom>
                  <a:avLst/>
                  <a:gdLst/>
                  <a:ahLst/>
                  <a:cxnLst>
                    <a:cxn ang="0">
                      <a:pos x="1" y="90"/>
                    </a:cxn>
                    <a:cxn ang="0">
                      <a:pos x="0" y="17"/>
                    </a:cxn>
                    <a:cxn ang="0">
                      <a:pos x="11" y="0"/>
                    </a:cxn>
                    <a:cxn ang="0">
                      <a:pos x="19" y="59"/>
                    </a:cxn>
                    <a:cxn ang="0">
                      <a:pos x="1" y="90"/>
                    </a:cxn>
                  </a:cxnLst>
                  <a:rect l="0" t="0" r="r" b="b"/>
                  <a:pathLst>
                    <a:path w="19" h="90">
                      <a:moveTo>
                        <a:pt x="1" y="90"/>
                      </a:moveTo>
                      <a:lnTo>
                        <a:pt x="0" y="17"/>
                      </a:lnTo>
                      <a:lnTo>
                        <a:pt x="11" y="0"/>
                      </a:lnTo>
                      <a:lnTo>
                        <a:pt x="19" y="59"/>
                      </a:lnTo>
                      <a:lnTo>
                        <a:pt x="1" y="90"/>
                      </a:lnTo>
                      <a:close/>
                    </a:path>
                  </a:pathLst>
                </a:custGeom>
                <a:solidFill>
                  <a:srgbClr val="21BA00"/>
                </a:solidFill>
                <a:ln w="9525">
                  <a:noFill/>
                  <a:round/>
                  <a:headEnd/>
                  <a:tailEnd/>
                </a:ln>
              </p:spPr>
              <p:txBody>
                <a:bodyPr/>
                <a:lstStyle/>
                <a:p>
                  <a:endParaRPr lang="de-DE"/>
                </a:p>
              </p:txBody>
            </p:sp>
            <p:sp>
              <p:nvSpPr>
                <p:cNvPr id="17085" name="Freeform 701"/>
                <p:cNvSpPr>
                  <a:spLocks/>
                </p:cNvSpPr>
                <p:nvPr/>
              </p:nvSpPr>
              <p:spPr bwMode="auto">
                <a:xfrm>
                  <a:off x="-116" y="3277"/>
                  <a:ext cx="15" cy="34"/>
                </a:xfrm>
                <a:custGeom>
                  <a:avLst/>
                  <a:gdLst/>
                  <a:ahLst/>
                  <a:cxnLst>
                    <a:cxn ang="0">
                      <a:pos x="10" y="66"/>
                    </a:cxn>
                    <a:cxn ang="0">
                      <a:pos x="0" y="11"/>
                    </a:cxn>
                    <a:cxn ang="0">
                      <a:pos x="2" y="11"/>
                    </a:cxn>
                    <a:cxn ang="0">
                      <a:pos x="6" y="7"/>
                    </a:cxn>
                    <a:cxn ang="0">
                      <a:pos x="12" y="4"/>
                    </a:cxn>
                    <a:cxn ang="0">
                      <a:pos x="17" y="0"/>
                    </a:cxn>
                    <a:cxn ang="0">
                      <a:pos x="31" y="45"/>
                    </a:cxn>
                    <a:cxn ang="0">
                      <a:pos x="10" y="66"/>
                    </a:cxn>
                  </a:cxnLst>
                  <a:rect l="0" t="0" r="r" b="b"/>
                  <a:pathLst>
                    <a:path w="31" h="66">
                      <a:moveTo>
                        <a:pt x="10" y="66"/>
                      </a:moveTo>
                      <a:lnTo>
                        <a:pt x="0" y="11"/>
                      </a:lnTo>
                      <a:lnTo>
                        <a:pt x="2" y="11"/>
                      </a:lnTo>
                      <a:lnTo>
                        <a:pt x="6" y="7"/>
                      </a:lnTo>
                      <a:lnTo>
                        <a:pt x="12" y="4"/>
                      </a:lnTo>
                      <a:lnTo>
                        <a:pt x="17" y="0"/>
                      </a:lnTo>
                      <a:lnTo>
                        <a:pt x="31" y="45"/>
                      </a:lnTo>
                      <a:lnTo>
                        <a:pt x="10" y="66"/>
                      </a:lnTo>
                      <a:close/>
                    </a:path>
                  </a:pathLst>
                </a:custGeom>
                <a:solidFill>
                  <a:srgbClr val="21BA00"/>
                </a:solidFill>
                <a:ln w="9525">
                  <a:noFill/>
                  <a:round/>
                  <a:headEnd/>
                  <a:tailEnd/>
                </a:ln>
              </p:spPr>
              <p:txBody>
                <a:bodyPr/>
                <a:lstStyle/>
                <a:p>
                  <a:endParaRPr lang="de-DE"/>
                </a:p>
              </p:txBody>
            </p:sp>
            <p:sp>
              <p:nvSpPr>
                <p:cNvPr id="17086" name="Freeform 702"/>
                <p:cNvSpPr>
                  <a:spLocks/>
                </p:cNvSpPr>
                <p:nvPr/>
              </p:nvSpPr>
              <p:spPr bwMode="auto">
                <a:xfrm>
                  <a:off x="-96" y="3274"/>
                  <a:ext cx="13" cy="16"/>
                </a:xfrm>
                <a:custGeom>
                  <a:avLst/>
                  <a:gdLst/>
                  <a:ahLst/>
                  <a:cxnLst>
                    <a:cxn ang="0">
                      <a:pos x="2" y="33"/>
                    </a:cxn>
                    <a:cxn ang="0">
                      <a:pos x="0" y="6"/>
                    </a:cxn>
                    <a:cxn ang="0">
                      <a:pos x="25" y="0"/>
                    </a:cxn>
                    <a:cxn ang="0">
                      <a:pos x="2" y="33"/>
                    </a:cxn>
                  </a:cxnLst>
                  <a:rect l="0" t="0" r="r" b="b"/>
                  <a:pathLst>
                    <a:path w="25" h="33">
                      <a:moveTo>
                        <a:pt x="2" y="33"/>
                      </a:moveTo>
                      <a:lnTo>
                        <a:pt x="0" y="6"/>
                      </a:lnTo>
                      <a:lnTo>
                        <a:pt x="25" y="0"/>
                      </a:lnTo>
                      <a:lnTo>
                        <a:pt x="2" y="33"/>
                      </a:lnTo>
                      <a:close/>
                    </a:path>
                  </a:pathLst>
                </a:custGeom>
                <a:solidFill>
                  <a:srgbClr val="21BA00"/>
                </a:solidFill>
                <a:ln w="9525">
                  <a:noFill/>
                  <a:round/>
                  <a:headEnd/>
                  <a:tailEnd/>
                </a:ln>
              </p:spPr>
              <p:txBody>
                <a:bodyPr/>
                <a:lstStyle/>
                <a:p>
                  <a:endParaRPr lang="de-DE"/>
                </a:p>
              </p:txBody>
            </p:sp>
            <p:sp>
              <p:nvSpPr>
                <p:cNvPr id="17087" name="Freeform 703"/>
                <p:cNvSpPr>
                  <a:spLocks/>
                </p:cNvSpPr>
                <p:nvPr/>
              </p:nvSpPr>
              <p:spPr bwMode="auto">
                <a:xfrm>
                  <a:off x="-130" y="3346"/>
                  <a:ext cx="22" cy="18"/>
                </a:xfrm>
                <a:custGeom>
                  <a:avLst/>
                  <a:gdLst/>
                  <a:ahLst/>
                  <a:cxnLst>
                    <a:cxn ang="0">
                      <a:pos x="0" y="36"/>
                    </a:cxn>
                    <a:cxn ang="0">
                      <a:pos x="13" y="4"/>
                    </a:cxn>
                    <a:cxn ang="0">
                      <a:pos x="44" y="0"/>
                    </a:cxn>
                    <a:cxn ang="0">
                      <a:pos x="44" y="2"/>
                    </a:cxn>
                    <a:cxn ang="0">
                      <a:pos x="44" y="6"/>
                    </a:cxn>
                    <a:cxn ang="0">
                      <a:pos x="42" y="9"/>
                    </a:cxn>
                    <a:cxn ang="0">
                      <a:pos x="40" y="15"/>
                    </a:cxn>
                    <a:cxn ang="0">
                      <a:pos x="34" y="23"/>
                    </a:cxn>
                    <a:cxn ang="0">
                      <a:pos x="26" y="28"/>
                    </a:cxn>
                    <a:cxn ang="0">
                      <a:pos x="15" y="34"/>
                    </a:cxn>
                    <a:cxn ang="0">
                      <a:pos x="0" y="36"/>
                    </a:cxn>
                  </a:cxnLst>
                  <a:rect l="0" t="0" r="r" b="b"/>
                  <a:pathLst>
                    <a:path w="44" h="36">
                      <a:moveTo>
                        <a:pt x="0" y="36"/>
                      </a:moveTo>
                      <a:lnTo>
                        <a:pt x="13" y="4"/>
                      </a:lnTo>
                      <a:lnTo>
                        <a:pt x="44" y="0"/>
                      </a:lnTo>
                      <a:lnTo>
                        <a:pt x="44" y="2"/>
                      </a:lnTo>
                      <a:lnTo>
                        <a:pt x="44" y="6"/>
                      </a:lnTo>
                      <a:lnTo>
                        <a:pt x="42" y="9"/>
                      </a:lnTo>
                      <a:lnTo>
                        <a:pt x="40" y="15"/>
                      </a:lnTo>
                      <a:lnTo>
                        <a:pt x="34" y="23"/>
                      </a:lnTo>
                      <a:lnTo>
                        <a:pt x="26" y="28"/>
                      </a:lnTo>
                      <a:lnTo>
                        <a:pt x="15" y="34"/>
                      </a:lnTo>
                      <a:lnTo>
                        <a:pt x="0" y="36"/>
                      </a:lnTo>
                      <a:close/>
                    </a:path>
                  </a:pathLst>
                </a:custGeom>
                <a:solidFill>
                  <a:srgbClr val="21BA00"/>
                </a:solidFill>
                <a:ln w="9525">
                  <a:noFill/>
                  <a:round/>
                  <a:headEnd/>
                  <a:tailEnd/>
                </a:ln>
              </p:spPr>
              <p:txBody>
                <a:bodyPr/>
                <a:lstStyle/>
                <a:p>
                  <a:endParaRPr lang="de-DE"/>
                </a:p>
              </p:txBody>
            </p:sp>
            <p:sp>
              <p:nvSpPr>
                <p:cNvPr id="17088" name="Freeform 704"/>
                <p:cNvSpPr>
                  <a:spLocks/>
                </p:cNvSpPr>
                <p:nvPr/>
              </p:nvSpPr>
              <p:spPr bwMode="auto">
                <a:xfrm>
                  <a:off x="-117" y="3324"/>
                  <a:ext cx="25" cy="13"/>
                </a:xfrm>
                <a:custGeom>
                  <a:avLst/>
                  <a:gdLst/>
                  <a:ahLst/>
                  <a:cxnLst>
                    <a:cxn ang="0">
                      <a:pos x="0" y="25"/>
                    </a:cxn>
                    <a:cxn ang="0">
                      <a:pos x="19" y="0"/>
                    </a:cxn>
                    <a:cxn ang="0">
                      <a:pos x="50" y="4"/>
                    </a:cxn>
                    <a:cxn ang="0">
                      <a:pos x="48" y="6"/>
                    </a:cxn>
                    <a:cxn ang="0">
                      <a:pos x="48" y="10"/>
                    </a:cxn>
                    <a:cxn ang="0">
                      <a:pos x="44" y="13"/>
                    </a:cxn>
                    <a:cxn ang="0">
                      <a:pos x="40" y="19"/>
                    </a:cxn>
                    <a:cxn ang="0">
                      <a:pos x="33" y="23"/>
                    </a:cxn>
                    <a:cxn ang="0">
                      <a:pos x="25" y="27"/>
                    </a:cxn>
                    <a:cxn ang="0">
                      <a:pos x="14" y="27"/>
                    </a:cxn>
                    <a:cxn ang="0">
                      <a:pos x="0" y="25"/>
                    </a:cxn>
                  </a:cxnLst>
                  <a:rect l="0" t="0" r="r" b="b"/>
                  <a:pathLst>
                    <a:path w="50" h="27">
                      <a:moveTo>
                        <a:pt x="0" y="25"/>
                      </a:moveTo>
                      <a:lnTo>
                        <a:pt x="19" y="0"/>
                      </a:lnTo>
                      <a:lnTo>
                        <a:pt x="50" y="4"/>
                      </a:lnTo>
                      <a:lnTo>
                        <a:pt x="48" y="6"/>
                      </a:lnTo>
                      <a:lnTo>
                        <a:pt x="48" y="10"/>
                      </a:lnTo>
                      <a:lnTo>
                        <a:pt x="44" y="13"/>
                      </a:lnTo>
                      <a:lnTo>
                        <a:pt x="40" y="19"/>
                      </a:lnTo>
                      <a:lnTo>
                        <a:pt x="33" y="23"/>
                      </a:lnTo>
                      <a:lnTo>
                        <a:pt x="25" y="27"/>
                      </a:lnTo>
                      <a:lnTo>
                        <a:pt x="14" y="27"/>
                      </a:lnTo>
                      <a:lnTo>
                        <a:pt x="0" y="25"/>
                      </a:lnTo>
                      <a:close/>
                    </a:path>
                  </a:pathLst>
                </a:custGeom>
                <a:solidFill>
                  <a:srgbClr val="21BA00"/>
                </a:solidFill>
                <a:ln w="9525">
                  <a:noFill/>
                  <a:round/>
                  <a:headEnd/>
                  <a:tailEnd/>
                </a:ln>
              </p:spPr>
              <p:txBody>
                <a:bodyPr/>
                <a:lstStyle/>
                <a:p>
                  <a:endParaRPr lang="de-DE"/>
                </a:p>
              </p:txBody>
            </p:sp>
            <p:sp>
              <p:nvSpPr>
                <p:cNvPr id="17089" name="Freeform 705"/>
                <p:cNvSpPr>
                  <a:spLocks/>
                </p:cNvSpPr>
                <p:nvPr/>
              </p:nvSpPr>
              <p:spPr bwMode="auto">
                <a:xfrm>
                  <a:off x="-102" y="3304"/>
                  <a:ext cx="16" cy="11"/>
                </a:xfrm>
                <a:custGeom>
                  <a:avLst/>
                  <a:gdLst/>
                  <a:ahLst/>
                  <a:cxnLst>
                    <a:cxn ang="0">
                      <a:pos x="0" y="17"/>
                    </a:cxn>
                    <a:cxn ang="0">
                      <a:pos x="17" y="0"/>
                    </a:cxn>
                    <a:cxn ang="0">
                      <a:pos x="30" y="2"/>
                    </a:cxn>
                    <a:cxn ang="0">
                      <a:pos x="21" y="23"/>
                    </a:cxn>
                    <a:cxn ang="0">
                      <a:pos x="0" y="17"/>
                    </a:cxn>
                  </a:cxnLst>
                  <a:rect l="0" t="0" r="r" b="b"/>
                  <a:pathLst>
                    <a:path w="30" h="23">
                      <a:moveTo>
                        <a:pt x="0" y="17"/>
                      </a:moveTo>
                      <a:lnTo>
                        <a:pt x="17" y="0"/>
                      </a:lnTo>
                      <a:lnTo>
                        <a:pt x="30" y="2"/>
                      </a:lnTo>
                      <a:lnTo>
                        <a:pt x="21" y="23"/>
                      </a:lnTo>
                      <a:lnTo>
                        <a:pt x="0" y="17"/>
                      </a:lnTo>
                      <a:close/>
                    </a:path>
                  </a:pathLst>
                </a:custGeom>
                <a:solidFill>
                  <a:srgbClr val="21BA00"/>
                </a:solidFill>
                <a:ln w="9525">
                  <a:noFill/>
                  <a:round/>
                  <a:headEnd/>
                  <a:tailEnd/>
                </a:ln>
              </p:spPr>
              <p:txBody>
                <a:bodyPr/>
                <a:lstStyle/>
                <a:p>
                  <a:endParaRPr lang="de-DE"/>
                </a:p>
              </p:txBody>
            </p:sp>
            <p:sp>
              <p:nvSpPr>
                <p:cNvPr id="17090" name="Freeform 706"/>
                <p:cNvSpPr>
                  <a:spLocks/>
                </p:cNvSpPr>
                <p:nvPr/>
              </p:nvSpPr>
              <p:spPr bwMode="auto">
                <a:xfrm>
                  <a:off x="-86" y="3279"/>
                  <a:ext cx="9" cy="13"/>
                </a:xfrm>
                <a:custGeom>
                  <a:avLst/>
                  <a:gdLst/>
                  <a:ahLst/>
                  <a:cxnLst>
                    <a:cxn ang="0">
                      <a:pos x="0" y="21"/>
                    </a:cxn>
                    <a:cxn ang="0">
                      <a:pos x="19" y="0"/>
                    </a:cxn>
                    <a:cxn ang="0">
                      <a:pos x="12" y="24"/>
                    </a:cxn>
                    <a:cxn ang="0">
                      <a:pos x="0" y="21"/>
                    </a:cxn>
                  </a:cxnLst>
                  <a:rect l="0" t="0" r="r" b="b"/>
                  <a:pathLst>
                    <a:path w="19" h="24">
                      <a:moveTo>
                        <a:pt x="0" y="21"/>
                      </a:moveTo>
                      <a:lnTo>
                        <a:pt x="19" y="0"/>
                      </a:lnTo>
                      <a:lnTo>
                        <a:pt x="12" y="24"/>
                      </a:lnTo>
                      <a:lnTo>
                        <a:pt x="0" y="21"/>
                      </a:lnTo>
                      <a:close/>
                    </a:path>
                  </a:pathLst>
                </a:custGeom>
                <a:solidFill>
                  <a:srgbClr val="21BA00"/>
                </a:solidFill>
                <a:ln w="9525">
                  <a:noFill/>
                  <a:round/>
                  <a:headEnd/>
                  <a:tailEnd/>
                </a:ln>
              </p:spPr>
              <p:txBody>
                <a:bodyPr/>
                <a:lstStyle/>
                <a:p>
                  <a:endParaRPr lang="de-DE"/>
                </a:p>
              </p:txBody>
            </p:sp>
            <p:sp>
              <p:nvSpPr>
                <p:cNvPr id="17091" name="Freeform 707"/>
                <p:cNvSpPr>
                  <a:spLocks/>
                </p:cNvSpPr>
                <p:nvPr/>
              </p:nvSpPr>
              <p:spPr bwMode="auto">
                <a:xfrm>
                  <a:off x="-176" y="3455"/>
                  <a:ext cx="16" cy="25"/>
                </a:xfrm>
                <a:custGeom>
                  <a:avLst/>
                  <a:gdLst/>
                  <a:ahLst/>
                  <a:cxnLst>
                    <a:cxn ang="0">
                      <a:pos x="0" y="49"/>
                    </a:cxn>
                    <a:cxn ang="0">
                      <a:pos x="2" y="47"/>
                    </a:cxn>
                    <a:cxn ang="0">
                      <a:pos x="4" y="46"/>
                    </a:cxn>
                    <a:cxn ang="0">
                      <a:pos x="6" y="42"/>
                    </a:cxn>
                    <a:cxn ang="0">
                      <a:pos x="12" y="36"/>
                    </a:cxn>
                    <a:cxn ang="0">
                      <a:pos x="16" y="28"/>
                    </a:cxn>
                    <a:cxn ang="0">
                      <a:pos x="19" y="21"/>
                    </a:cxn>
                    <a:cxn ang="0">
                      <a:pos x="23" y="13"/>
                    </a:cxn>
                    <a:cxn ang="0">
                      <a:pos x="25" y="6"/>
                    </a:cxn>
                    <a:cxn ang="0">
                      <a:pos x="31" y="0"/>
                    </a:cxn>
                    <a:cxn ang="0">
                      <a:pos x="33" y="9"/>
                    </a:cxn>
                    <a:cxn ang="0">
                      <a:pos x="33" y="23"/>
                    </a:cxn>
                    <a:cxn ang="0">
                      <a:pos x="33" y="30"/>
                    </a:cxn>
                    <a:cxn ang="0">
                      <a:pos x="33" y="30"/>
                    </a:cxn>
                    <a:cxn ang="0">
                      <a:pos x="33" y="32"/>
                    </a:cxn>
                    <a:cxn ang="0">
                      <a:pos x="31" y="32"/>
                    </a:cxn>
                    <a:cxn ang="0">
                      <a:pos x="27" y="36"/>
                    </a:cxn>
                    <a:cxn ang="0">
                      <a:pos x="23" y="38"/>
                    </a:cxn>
                    <a:cxn ang="0">
                      <a:pos x="17" y="42"/>
                    </a:cxn>
                    <a:cxn ang="0">
                      <a:pos x="10" y="46"/>
                    </a:cxn>
                    <a:cxn ang="0">
                      <a:pos x="0" y="49"/>
                    </a:cxn>
                  </a:cxnLst>
                  <a:rect l="0" t="0" r="r" b="b"/>
                  <a:pathLst>
                    <a:path w="33" h="49">
                      <a:moveTo>
                        <a:pt x="0" y="49"/>
                      </a:moveTo>
                      <a:lnTo>
                        <a:pt x="2" y="47"/>
                      </a:lnTo>
                      <a:lnTo>
                        <a:pt x="4" y="46"/>
                      </a:lnTo>
                      <a:lnTo>
                        <a:pt x="6" y="42"/>
                      </a:lnTo>
                      <a:lnTo>
                        <a:pt x="12" y="36"/>
                      </a:lnTo>
                      <a:lnTo>
                        <a:pt x="16" y="28"/>
                      </a:lnTo>
                      <a:lnTo>
                        <a:pt x="19" y="21"/>
                      </a:lnTo>
                      <a:lnTo>
                        <a:pt x="23" y="13"/>
                      </a:lnTo>
                      <a:lnTo>
                        <a:pt x="25" y="6"/>
                      </a:lnTo>
                      <a:lnTo>
                        <a:pt x="31" y="0"/>
                      </a:lnTo>
                      <a:lnTo>
                        <a:pt x="33" y="9"/>
                      </a:lnTo>
                      <a:lnTo>
                        <a:pt x="33" y="23"/>
                      </a:lnTo>
                      <a:lnTo>
                        <a:pt x="33" y="30"/>
                      </a:lnTo>
                      <a:lnTo>
                        <a:pt x="33" y="30"/>
                      </a:lnTo>
                      <a:lnTo>
                        <a:pt x="33" y="32"/>
                      </a:lnTo>
                      <a:lnTo>
                        <a:pt x="31" y="32"/>
                      </a:lnTo>
                      <a:lnTo>
                        <a:pt x="27" y="36"/>
                      </a:lnTo>
                      <a:lnTo>
                        <a:pt x="23" y="38"/>
                      </a:lnTo>
                      <a:lnTo>
                        <a:pt x="17" y="42"/>
                      </a:lnTo>
                      <a:lnTo>
                        <a:pt x="10" y="46"/>
                      </a:lnTo>
                      <a:lnTo>
                        <a:pt x="0" y="49"/>
                      </a:lnTo>
                      <a:close/>
                    </a:path>
                  </a:pathLst>
                </a:custGeom>
                <a:solidFill>
                  <a:srgbClr val="21BA00"/>
                </a:solidFill>
                <a:ln w="9525">
                  <a:noFill/>
                  <a:round/>
                  <a:headEnd/>
                  <a:tailEnd/>
                </a:ln>
              </p:spPr>
              <p:txBody>
                <a:bodyPr/>
                <a:lstStyle/>
                <a:p>
                  <a:endParaRPr lang="de-DE"/>
                </a:p>
              </p:txBody>
            </p:sp>
            <p:sp>
              <p:nvSpPr>
                <p:cNvPr id="17092" name="Freeform 708"/>
                <p:cNvSpPr>
                  <a:spLocks/>
                </p:cNvSpPr>
                <p:nvPr/>
              </p:nvSpPr>
              <p:spPr bwMode="auto">
                <a:xfrm>
                  <a:off x="-186" y="3486"/>
                  <a:ext cx="74" cy="24"/>
                </a:xfrm>
                <a:custGeom>
                  <a:avLst/>
                  <a:gdLst/>
                  <a:ahLst/>
                  <a:cxnLst>
                    <a:cxn ang="0">
                      <a:pos x="0" y="38"/>
                    </a:cxn>
                    <a:cxn ang="0">
                      <a:pos x="40" y="0"/>
                    </a:cxn>
                    <a:cxn ang="0">
                      <a:pos x="149" y="19"/>
                    </a:cxn>
                    <a:cxn ang="0">
                      <a:pos x="147" y="19"/>
                    </a:cxn>
                    <a:cxn ang="0">
                      <a:pos x="145" y="21"/>
                    </a:cxn>
                    <a:cxn ang="0">
                      <a:pos x="138" y="25"/>
                    </a:cxn>
                    <a:cxn ang="0">
                      <a:pos x="128" y="28"/>
                    </a:cxn>
                    <a:cxn ang="0">
                      <a:pos x="117" y="34"/>
                    </a:cxn>
                    <a:cxn ang="0">
                      <a:pos x="103" y="38"/>
                    </a:cxn>
                    <a:cxn ang="0">
                      <a:pos x="86" y="42"/>
                    </a:cxn>
                    <a:cxn ang="0">
                      <a:pos x="67" y="46"/>
                    </a:cxn>
                    <a:cxn ang="0">
                      <a:pos x="65" y="46"/>
                    </a:cxn>
                    <a:cxn ang="0">
                      <a:pos x="61" y="46"/>
                    </a:cxn>
                    <a:cxn ang="0">
                      <a:pos x="54" y="47"/>
                    </a:cxn>
                    <a:cxn ang="0">
                      <a:pos x="44" y="47"/>
                    </a:cxn>
                    <a:cxn ang="0">
                      <a:pos x="35" y="47"/>
                    </a:cxn>
                    <a:cxn ang="0">
                      <a:pos x="23" y="46"/>
                    </a:cxn>
                    <a:cxn ang="0">
                      <a:pos x="12" y="44"/>
                    </a:cxn>
                    <a:cxn ang="0">
                      <a:pos x="0" y="38"/>
                    </a:cxn>
                  </a:cxnLst>
                  <a:rect l="0" t="0" r="r" b="b"/>
                  <a:pathLst>
                    <a:path w="149" h="47">
                      <a:moveTo>
                        <a:pt x="0" y="38"/>
                      </a:moveTo>
                      <a:lnTo>
                        <a:pt x="40" y="0"/>
                      </a:lnTo>
                      <a:lnTo>
                        <a:pt x="149" y="19"/>
                      </a:lnTo>
                      <a:lnTo>
                        <a:pt x="147" y="19"/>
                      </a:lnTo>
                      <a:lnTo>
                        <a:pt x="145" y="21"/>
                      </a:lnTo>
                      <a:lnTo>
                        <a:pt x="138" y="25"/>
                      </a:lnTo>
                      <a:lnTo>
                        <a:pt x="128" y="28"/>
                      </a:lnTo>
                      <a:lnTo>
                        <a:pt x="117" y="34"/>
                      </a:lnTo>
                      <a:lnTo>
                        <a:pt x="103" y="38"/>
                      </a:lnTo>
                      <a:lnTo>
                        <a:pt x="86" y="42"/>
                      </a:lnTo>
                      <a:lnTo>
                        <a:pt x="67" y="46"/>
                      </a:lnTo>
                      <a:lnTo>
                        <a:pt x="65" y="46"/>
                      </a:lnTo>
                      <a:lnTo>
                        <a:pt x="61" y="46"/>
                      </a:lnTo>
                      <a:lnTo>
                        <a:pt x="54" y="47"/>
                      </a:lnTo>
                      <a:lnTo>
                        <a:pt x="44" y="47"/>
                      </a:lnTo>
                      <a:lnTo>
                        <a:pt x="35" y="47"/>
                      </a:lnTo>
                      <a:lnTo>
                        <a:pt x="23" y="46"/>
                      </a:lnTo>
                      <a:lnTo>
                        <a:pt x="12" y="44"/>
                      </a:lnTo>
                      <a:lnTo>
                        <a:pt x="0" y="38"/>
                      </a:lnTo>
                      <a:close/>
                    </a:path>
                  </a:pathLst>
                </a:custGeom>
                <a:solidFill>
                  <a:srgbClr val="21BA00"/>
                </a:solidFill>
                <a:ln w="9525">
                  <a:noFill/>
                  <a:round/>
                  <a:headEnd/>
                  <a:tailEnd/>
                </a:ln>
              </p:spPr>
              <p:txBody>
                <a:bodyPr/>
                <a:lstStyle/>
                <a:p>
                  <a:endParaRPr lang="de-DE"/>
                </a:p>
              </p:txBody>
            </p:sp>
            <p:sp>
              <p:nvSpPr>
                <p:cNvPr id="17093" name="Freeform 709"/>
                <p:cNvSpPr>
                  <a:spLocks/>
                </p:cNvSpPr>
                <p:nvPr/>
              </p:nvSpPr>
              <p:spPr bwMode="auto">
                <a:xfrm>
                  <a:off x="-149" y="3461"/>
                  <a:ext cx="70" cy="27"/>
                </a:xfrm>
                <a:custGeom>
                  <a:avLst/>
                  <a:gdLst/>
                  <a:ahLst/>
                  <a:cxnLst>
                    <a:cxn ang="0">
                      <a:pos x="0" y="31"/>
                    </a:cxn>
                    <a:cxn ang="0">
                      <a:pos x="42" y="0"/>
                    </a:cxn>
                    <a:cxn ang="0">
                      <a:pos x="141" y="19"/>
                    </a:cxn>
                    <a:cxn ang="0">
                      <a:pos x="97" y="54"/>
                    </a:cxn>
                    <a:cxn ang="0">
                      <a:pos x="0" y="31"/>
                    </a:cxn>
                  </a:cxnLst>
                  <a:rect l="0" t="0" r="r" b="b"/>
                  <a:pathLst>
                    <a:path w="141" h="54">
                      <a:moveTo>
                        <a:pt x="0" y="31"/>
                      </a:moveTo>
                      <a:lnTo>
                        <a:pt x="42" y="0"/>
                      </a:lnTo>
                      <a:lnTo>
                        <a:pt x="141" y="19"/>
                      </a:lnTo>
                      <a:lnTo>
                        <a:pt x="97" y="54"/>
                      </a:lnTo>
                      <a:lnTo>
                        <a:pt x="0" y="31"/>
                      </a:lnTo>
                      <a:close/>
                    </a:path>
                  </a:pathLst>
                </a:custGeom>
                <a:solidFill>
                  <a:srgbClr val="21BA00"/>
                </a:solidFill>
                <a:ln w="9525">
                  <a:noFill/>
                  <a:round/>
                  <a:headEnd/>
                  <a:tailEnd/>
                </a:ln>
              </p:spPr>
              <p:txBody>
                <a:bodyPr/>
                <a:lstStyle/>
                <a:p>
                  <a:endParaRPr lang="de-DE"/>
                </a:p>
              </p:txBody>
            </p:sp>
            <p:sp>
              <p:nvSpPr>
                <p:cNvPr id="17094" name="Freeform 710"/>
                <p:cNvSpPr>
                  <a:spLocks/>
                </p:cNvSpPr>
                <p:nvPr/>
              </p:nvSpPr>
              <p:spPr bwMode="auto">
                <a:xfrm>
                  <a:off x="-155" y="3415"/>
                  <a:ext cx="23" cy="47"/>
                </a:xfrm>
                <a:custGeom>
                  <a:avLst/>
                  <a:gdLst/>
                  <a:ahLst/>
                  <a:cxnLst>
                    <a:cxn ang="0">
                      <a:pos x="10" y="93"/>
                    </a:cxn>
                    <a:cxn ang="0">
                      <a:pos x="0" y="44"/>
                    </a:cxn>
                    <a:cxn ang="0">
                      <a:pos x="2" y="42"/>
                    </a:cxn>
                    <a:cxn ang="0">
                      <a:pos x="4" y="40"/>
                    </a:cxn>
                    <a:cxn ang="0">
                      <a:pos x="10" y="34"/>
                    </a:cxn>
                    <a:cxn ang="0">
                      <a:pos x="15" y="27"/>
                    </a:cxn>
                    <a:cxn ang="0">
                      <a:pos x="21" y="21"/>
                    </a:cxn>
                    <a:cxn ang="0">
                      <a:pos x="29" y="13"/>
                    </a:cxn>
                    <a:cxn ang="0">
                      <a:pos x="36" y="6"/>
                    </a:cxn>
                    <a:cxn ang="0">
                      <a:pos x="42" y="0"/>
                    </a:cxn>
                    <a:cxn ang="0">
                      <a:pos x="46" y="70"/>
                    </a:cxn>
                    <a:cxn ang="0">
                      <a:pos x="10" y="93"/>
                    </a:cxn>
                  </a:cxnLst>
                  <a:rect l="0" t="0" r="r" b="b"/>
                  <a:pathLst>
                    <a:path w="46" h="93">
                      <a:moveTo>
                        <a:pt x="10" y="93"/>
                      </a:moveTo>
                      <a:lnTo>
                        <a:pt x="0" y="44"/>
                      </a:lnTo>
                      <a:lnTo>
                        <a:pt x="2" y="42"/>
                      </a:lnTo>
                      <a:lnTo>
                        <a:pt x="4" y="40"/>
                      </a:lnTo>
                      <a:lnTo>
                        <a:pt x="10" y="34"/>
                      </a:lnTo>
                      <a:lnTo>
                        <a:pt x="15" y="27"/>
                      </a:lnTo>
                      <a:lnTo>
                        <a:pt x="21" y="21"/>
                      </a:lnTo>
                      <a:lnTo>
                        <a:pt x="29" y="13"/>
                      </a:lnTo>
                      <a:lnTo>
                        <a:pt x="36" y="6"/>
                      </a:lnTo>
                      <a:lnTo>
                        <a:pt x="42" y="0"/>
                      </a:lnTo>
                      <a:lnTo>
                        <a:pt x="46" y="70"/>
                      </a:lnTo>
                      <a:lnTo>
                        <a:pt x="10" y="93"/>
                      </a:lnTo>
                      <a:close/>
                    </a:path>
                  </a:pathLst>
                </a:custGeom>
                <a:solidFill>
                  <a:srgbClr val="21BA00"/>
                </a:solidFill>
                <a:ln w="9525">
                  <a:noFill/>
                  <a:round/>
                  <a:headEnd/>
                  <a:tailEnd/>
                </a:ln>
              </p:spPr>
              <p:txBody>
                <a:bodyPr/>
                <a:lstStyle/>
                <a:p>
                  <a:endParaRPr lang="de-DE"/>
                </a:p>
              </p:txBody>
            </p:sp>
            <p:sp>
              <p:nvSpPr>
                <p:cNvPr id="17095" name="Freeform 711"/>
                <p:cNvSpPr>
                  <a:spLocks/>
                </p:cNvSpPr>
                <p:nvPr/>
              </p:nvSpPr>
              <p:spPr bwMode="auto">
                <a:xfrm>
                  <a:off x="-123" y="3388"/>
                  <a:ext cx="42" cy="54"/>
                </a:xfrm>
                <a:custGeom>
                  <a:avLst/>
                  <a:gdLst/>
                  <a:ahLst/>
                  <a:cxnLst>
                    <a:cxn ang="0">
                      <a:pos x="0" y="108"/>
                    </a:cxn>
                    <a:cxn ang="0">
                      <a:pos x="2" y="34"/>
                    </a:cxn>
                    <a:cxn ang="0">
                      <a:pos x="4" y="32"/>
                    </a:cxn>
                    <a:cxn ang="0">
                      <a:pos x="4" y="30"/>
                    </a:cxn>
                    <a:cxn ang="0">
                      <a:pos x="8" y="26"/>
                    </a:cxn>
                    <a:cxn ang="0">
                      <a:pos x="11" y="23"/>
                    </a:cxn>
                    <a:cxn ang="0">
                      <a:pos x="19" y="19"/>
                    </a:cxn>
                    <a:cxn ang="0">
                      <a:pos x="27" y="13"/>
                    </a:cxn>
                    <a:cxn ang="0">
                      <a:pos x="38" y="9"/>
                    </a:cxn>
                    <a:cxn ang="0">
                      <a:pos x="51" y="3"/>
                    </a:cxn>
                    <a:cxn ang="0">
                      <a:pos x="84" y="0"/>
                    </a:cxn>
                    <a:cxn ang="0">
                      <a:pos x="61" y="59"/>
                    </a:cxn>
                    <a:cxn ang="0">
                      <a:pos x="0" y="108"/>
                    </a:cxn>
                  </a:cxnLst>
                  <a:rect l="0" t="0" r="r" b="b"/>
                  <a:pathLst>
                    <a:path w="84" h="108">
                      <a:moveTo>
                        <a:pt x="0" y="108"/>
                      </a:moveTo>
                      <a:lnTo>
                        <a:pt x="2" y="34"/>
                      </a:lnTo>
                      <a:lnTo>
                        <a:pt x="4" y="32"/>
                      </a:lnTo>
                      <a:lnTo>
                        <a:pt x="4" y="30"/>
                      </a:lnTo>
                      <a:lnTo>
                        <a:pt x="8" y="26"/>
                      </a:lnTo>
                      <a:lnTo>
                        <a:pt x="11" y="23"/>
                      </a:lnTo>
                      <a:lnTo>
                        <a:pt x="19" y="19"/>
                      </a:lnTo>
                      <a:lnTo>
                        <a:pt x="27" y="13"/>
                      </a:lnTo>
                      <a:lnTo>
                        <a:pt x="38" y="9"/>
                      </a:lnTo>
                      <a:lnTo>
                        <a:pt x="51" y="3"/>
                      </a:lnTo>
                      <a:lnTo>
                        <a:pt x="84" y="0"/>
                      </a:lnTo>
                      <a:lnTo>
                        <a:pt x="61" y="59"/>
                      </a:lnTo>
                      <a:lnTo>
                        <a:pt x="0" y="108"/>
                      </a:lnTo>
                      <a:close/>
                    </a:path>
                  </a:pathLst>
                </a:custGeom>
                <a:solidFill>
                  <a:srgbClr val="21BA00"/>
                </a:solidFill>
                <a:ln w="9525">
                  <a:noFill/>
                  <a:round/>
                  <a:headEnd/>
                  <a:tailEnd/>
                </a:ln>
              </p:spPr>
              <p:txBody>
                <a:bodyPr/>
                <a:lstStyle/>
                <a:p>
                  <a:endParaRPr lang="de-DE"/>
                </a:p>
              </p:txBody>
            </p:sp>
            <p:sp>
              <p:nvSpPr>
                <p:cNvPr id="17096" name="Freeform 712"/>
                <p:cNvSpPr>
                  <a:spLocks/>
                </p:cNvSpPr>
                <p:nvPr/>
              </p:nvSpPr>
              <p:spPr bwMode="auto">
                <a:xfrm>
                  <a:off x="-117" y="3432"/>
                  <a:ext cx="62" cy="30"/>
                </a:xfrm>
                <a:custGeom>
                  <a:avLst/>
                  <a:gdLst/>
                  <a:ahLst/>
                  <a:cxnLst>
                    <a:cxn ang="0">
                      <a:pos x="0" y="38"/>
                    </a:cxn>
                    <a:cxn ang="0">
                      <a:pos x="50" y="0"/>
                    </a:cxn>
                    <a:cxn ang="0">
                      <a:pos x="124" y="8"/>
                    </a:cxn>
                    <a:cxn ang="0">
                      <a:pos x="122" y="10"/>
                    </a:cxn>
                    <a:cxn ang="0">
                      <a:pos x="120" y="16"/>
                    </a:cxn>
                    <a:cxn ang="0">
                      <a:pos x="117" y="21"/>
                    </a:cxn>
                    <a:cxn ang="0">
                      <a:pos x="111" y="29"/>
                    </a:cxn>
                    <a:cxn ang="0">
                      <a:pos x="105" y="38"/>
                    </a:cxn>
                    <a:cxn ang="0">
                      <a:pos x="100" y="48"/>
                    </a:cxn>
                    <a:cxn ang="0">
                      <a:pos x="94" y="56"/>
                    </a:cxn>
                    <a:cxn ang="0">
                      <a:pos x="86" y="61"/>
                    </a:cxn>
                    <a:cxn ang="0">
                      <a:pos x="0" y="38"/>
                    </a:cxn>
                  </a:cxnLst>
                  <a:rect l="0" t="0" r="r" b="b"/>
                  <a:pathLst>
                    <a:path w="124" h="61">
                      <a:moveTo>
                        <a:pt x="0" y="38"/>
                      </a:moveTo>
                      <a:lnTo>
                        <a:pt x="50" y="0"/>
                      </a:lnTo>
                      <a:lnTo>
                        <a:pt x="124" y="8"/>
                      </a:lnTo>
                      <a:lnTo>
                        <a:pt x="122" y="10"/>
                      </a:lnTo>
                      <a:lnTo>
                        <a:pt x="120" y="16"/>
                      </a:lnTo>
                      <a:lnTo>
                        <a:pt x="117" y="21"/>
                      </a:lnTo>
                      <a:lnTo>
                        <a:pt x="111" y="29"/>
                      </a:lnTo>
                      <a:lnTo>
                        <a:pt x="105" y="38"/>
                      </a:lnTo>
                      <a:lnTo>
                        <a:pt x="100" y="48"/>
                      </a:lnTo>
                      <a:lnTo>
                        <a:pt x="94" y="56"/>
                      </a:lnTo>
                      <a:lnTo>
                        <a:pt x="86" y="61"/>
                      </a:lnTo>
                      <a:lnTo>
                        <a:pt x="0" y="38"/>
                      </a:lnTo>
                      <a:close/>
                    </a:path>
                  </a:pathLst>
                </a:custGeom>
                <a:solidFill>
                  <a:srgbClr val="21BA00"/>
                </a:solidFill>
                <a:ln w="9525">
                  <a:noFill/>
                  <a:round/>
                  <a:headEnd/>
                  <a:tailEnd/>
                </a:ln>
              </p:spPr>
              <p:txBody>
                <a:bodyPr/>
                <a:lstStyle/>
                <a:p>
                  <a:endParaRPr lang="de-DE"/>
                </a:p>
              </p:txBody>
            </p:sp>
            <p:sp>
              <p:nvSpPr>
                <p:cNvPr id="17097" name="Freeform 713"/>
                <p:cNvSpPr>
                  <a:spLocks/>
                </p:cNvSpPr>
                <p:nvPr/>
              </p:nvSpPr>
              <p:spPr bwMode="auto">
                <a:xfrm>
                  <a:off x="-77" y="3379"/>
                  <a:ext cx="50" cy="46"/>
                </a:xfrm>
                <a:custGeom>
                  <a:avLst/>
                  <a:gdLst/>
                  <a:ahLst/>
                  <a:cxnLst>
                    <a:cxn ang="0">
                      <a:pos x="0" y="80"/>
                    </a:cxn>
                    <a:cxn ang="0">
                      <a:pos x="100" y="0"/>
                    </a:cxn>
                    <a:cxn ang="0">
                      <a:pos x="98" y="3"/>
                    </a:cxn>
                    <a:cxn ang="0">
                      <a:pos x="94" y="13"/>
                    </a:cxn>
                    <a:cxn ang="0">
                      <a:pos x="88" y="26"/>
                    </a:cxn>
                    <a:cxn ang="0">
                      <a:pos x="80" y="40"/>
                    </a:cxn>
                    <a:cxn ang="0">
                      <a:pos x="73" y="57"/>
                    </a:cxn>
                    <a:cxn ang="0">
                      <a:pos x="67" y="72"/>
                    </a:cxn>
                    <a:cxn ang="0">
                      <a:pos x="60" y="83"/>
                    </a:cxn>
                    <a:cxn ang="0">
                      <a:pos x="56" y="91"/>
                    </a:cxn>
                    <a:cxn ang="0">
                      <a:pos x="0" y="80"/>
                    </a:cxn>
                  </a:cxnLst>
                  <a:rect l="0" t="0" r="r" b="b"/>
                  <a:pathLst>
                    <a:path w="100" h="91">
                      <a:moveTo>
                        <a:pt x="0" y="80"/>
                      </a:moveTo>
                      <a:lnTo>
                        <a:pt x="100" y="0"/>
                      </a:lnTo>
                      <a:lnTo>
                        <a:pt x="98" y="3"/>
                      </a:lnTo>
                      <a:lnTo>
                        <a:pt x="94" y="13"/>
                      </a:lnTo>
                      <a:lnTo>
                        <a:pt x="88" y="26"/>
                      </a:lnTo>
                      <a:lnTo>
                        <a:pt x="80" y="40"/>
                      </a:lnTo>
                      <a:lnTo>
                        <a:pt x="73" y="57"/>
                      </a:lnTo>
                      <a:lnTo>
                        <a:pt x="67" y="72"/>
                      </a:lnTo>
                      <a:lnTo>
                        <a:pt x="60" y="83"/>
                      </a:lnTo>
                      <a:lnTo>
                        <a:pt x="56" y="91"/>
                      </a:lnTo>
                      <a:lnTo>
                        <a:pt x="0" y="80"/>
                      </a:lnTo>
                      <a:close/>
                    </a:path>
                  </a:pathLst>
                </a:custGeom>
                <a:solidFill>
                  <a:srgbClr val="21BA00"/>
                </a:solidFill>
                <a:ln w="9525">
                  <a:noFill/>
                  <a:round/>
                  <a:headEnd/>
                  <a:tailEnd/>
                </a:ln>
              </p:spPr>
              <p:txBody>
                <a:bodyPr/>
                <a:lstStyle/>
                <a:p>
                  <a:endParaRPr lang="de-DE"/>
                </a:p>
              </p:txBody>
            </p:sp>
            <p:sp>
              <p:nvSpPr>
                <p:cNvPr id="17098" name="Freeform 714"/>
                <p:cNvSpPr>
                  <a:spLocks/>
                </p:cNvSpPr>
                <p:nvPr/>
              </p:nvSpPr>
              <p:spPr bwMode="auto">
                <a:xfrm>
                  <a:off x="-75" y="3376"/>
                  <a:ext cx="39" cy="31"/>
                </a:xfrm>
                <a:custGeom>
                  <a:avLst/>
                  <a:gdLst/>
                  <a:ahLst/>
                  <a:cxnLst>
                    <a:cxn ang="0">
                      <a:pos x="0" y="61"/>
                    </a:cxn>
                    <a:cxn ang="0">
                      <a:pos x="14" y="7"/>
                    </a:cxn>
                    <a:cxn ang="0">
                      <a:pos x="78" y="0"/>
                    </a:cxn>
                    <a:cxn ang="0">
                      <a:pos x="0" y="61"/>
                    </a:cxn>
                  </a:cxnLst>
                  <a:rect l="0" t="0" r="r" b="b"/>
                  <a:pathLst>
                    <a:path w="78" h="61">
                      <a:moveTo>
                        <a:pt x="0" y="61"/>
                      </a:moveTo>
                      <a:lnTo>
                        <a:pt x="14" y="7"/>
                      </a:lnTo>
                      <a:lnTo>
                        <a:pt x="78" y="0"/>
                      </a:lnTo>
                      <a:lnTo>
                        <a:pt x="0" y="61"/>
                      </a:lnTo>
                      <a:close/>
                    </a:path>
                  </a:pathLst>
                </a:custGeom>
                <a:solidFill>
                  <a:srgbClr val="21BA00"/>
                </a:solidFill>
                <a:ln w="9525">
                  <a:noFill/>
                  <a:round/>
                  <a:headEnd/>
                  <a:tailEnd/>
                </a:ln>
              </p:spPr>
              <p:txBody>
                <a:bodyPr/>
                <a:lstStyle/>
                <a:p>
                  <a:endParaRPr lang="de-DE"/>
                </a:p>
              </p:txBody>
            </p:sp>
            <p:sp>
              <p:nvSpPr>
                <p:cNvPr id="17099" name="Freeform 715"/>
                <p:cNvSpPr>
                  <a:spLocks/>
                </p:cNvSpPr>
                <p:nvPr/>
              </p:nvSpPr>
              <p:spPr bwMode="auto">
                <a:xfrm>
                  <a:off x="-98" y="3446"/>
                  <a:ext cx="173" cy="207"/>
                </a:xfrm>
                <a:custGeom>
                  <a:avLst/>
                  <a:gdLst/>
                  <a:ahLst/>
                  <a:cxnLst>
                    <a:cxn ang="0">
                      <a:pos x="0" y="236"/>
                    </a:cxn>
                    <a:cxn ang="0">
                      <a:pos x="5" y="183"/>
                    </a:cxn>
                    <a:cxn ang="0">
                      <a:pos x="17" y="150"/>
                    </a:cxn>
                    <a:cxn ang="0">
                      <a:pos x="26" y="135"/>
                    </a:cxn>
                    <a:cxn ang="0">
                      <a:pos x="41" y="110"/>
                    </a:cxn>
                    <a:cxn ang="0">
                      <a:pos x="62" y="86"/>
                    </a:cxn>
                    <a:cxn ang="0">
                      <a:pos x="76" y="72"/>
                    </a:cxn>
                    <a:cxn ang="0">
                      <a:pos x="101" y="53"/>
                    </a:cxn>
                    <a:cxn ang="0">
                      <a:pos x="135" y="28"/>
                    </a:cxn>
                    <a:cxn ang="0">
                      <a:pos x="175" y="7"/>
                    </a:cxn>
                    <a:cxn ang="0">
                      <a:pos x="196" y="4"/>
                    </a:cxn>
                    <a:cxn ang="0">
                      <a:pos x="215" y="2"/>
                    </a:cxn>
                    <a:cxn ang="0">
                      <a:pos x="245" y="2"/>
                    </a:cxn>
                    <a:cxn ang="0">
                      <a:pos x="272" y="0"/>
                    </a:cxn>
                    <a:cxn ang="0">
                      <a:pos x="283" y="6"/>
                    </a:cxn>
                    <a:cxn ang="0">
                      <a:pos x="278" y="36"/>
                    </a:cxn>
                    <a:cxn ang="0">
                      <a:pos x="266" y="66"/>
                    </a:cxn>
                    <a:cxn ang="0">
                      <a:pos x="253" y="89"/>
                    </a:cxn>
                    <a:cxn ang="0">
                      <a:pos x="230" y="126"/>
                    </a:cxn>
                    <a:cxn ang="0">
                      <a:pos x="202" y="160"/>
                    </a:cxn>
                    <a:cxn ang="0">
                      <a:pos x="182" y="177"/>
                    </a:cxn>
                    <a:cxn ang="0">
                      <a:pos x="163" y="188"/>
                    </a:cxn>
                    <a:cxn ang="0">
                      <a:pos x="135" y="206"/>
                    </a:cxn>
                    <a:cxn ang="0">
                      <a:pos x="108" y="221"/>
                    </a:cxn>
                    <a:cxn ang="0">
                      <a:pos x="192" y="257"/>
                    </a:cxn>
                    <a:cxn ang="0">
                      <a:pos x="202" y="261"/>
                    </a:cxn>
                    <a:cxn ang="0">
                      <a:pos x="226" y="268"/>
                    </a:cxn>
                    <a:cxn ang="0">
                      <a:pos x="255" y="280"/>
                    </a:cxn>
                    <a:cxn ang="0">
                      <a:pos x="280" y="295"/>
                    </a:cxn>
                    <a:cxn ang="0">
                      <a:pos x="285" y="303"/>
                    </a:cxn>
                    <a:cxn ang="0">
                      <a:pos x="304" y="324"/>
                    </a:cxn>
                    <a:cxn ang="0">
                      <a:pos x="323" y="356"/>
                    </a:cxn>
                    <a:cxn ang="0">
                      <a:pos x="344" y="396"/>
                    </a:cxn>
                    <a:cxn ang="0">
                      <a:pos x="335" y="400"/>
                    </a:cxn>
                    <a:cxn ang="0">
                      <a:pos x="310" y="407"/>
                    </a:cxn>
                    <a:cxn ang="0">
                      <a:pos x="274" y="415"/>
                    </a:cxn>
                    <a:cxn ang="0">
                      <a:pos x="236" y="415"/>
                    </a:cxn>
                    <a:cxn ang="0">
                      <a:pos x="222" y="413"/>
                    </a:cxn>
                    <a:cxn ang="0">
                      <a:pos x="190" y="404"/>
                    </a:cxn>
                    <a:cxn ang="0">
                      <a:pos x="150" y="388"/>
                    </a:cxn>
                    <a:cxn ang="0">
                      <a:pos x="116" y="364"/>
                    </a:cxn>
                    <a:cxn ang="0">
                      <a:pos x="108" y="358"/>
                    </a:cxn>
                    <a:cxn ang="0">
                      <a:pos x="89" y="341"/>
                    </a:cxn>
                    <a:cxn ang="0">
                      <a:pos x="66" y="316"/>
                    </a:cxn>
                    <a:cxn ang="0">
                      <a:pos x="45" y="287"/>
                    </a:cxn>
                    <a:cxn ang="0">
                      <a:pos x="36" y="276"/>
                    </a:cxn>
                    <a:cxn ang="0">
                      <a:pos x="24" y="249"/>
                    </a:cxn>
                  </a:cxnLst>
                  <a:rect l="0" t="0" r="r" b="b"/>
                  <a:pathLst>
                    <a:path w="344" h="415">
                      <a:moveTo>
                        <a:pt x="0" y="245"/>
                      </a:moveTo>
                      <a:lnTo>
                        <a:pt x="0" y="236"/>
                      </a:lnTo>
                      <a:lnTo>
                        <a:pt x="0" y="213"/>
                      </a:lnTo>
                      <a:lnTo>
                        <a:pt x="5" y="183"/>
                      </a:lnTo>
                      <a:lnTo>
                        <a:pt x="15" y="154"/>
                      </a:lnTo>
                      <a:lnTo>
                        <a:pt x="17" y="150"/>
                      </a:lnTo>
                      <a:lnTo>
                        <a:pt x="20" y="145"/>
                      </a:lnTo>
                      <a:lnTo>
                        <a:pt x="26" y="135"/>
                      </a:lnTo>
                      <a:lnTo>
                        <a:pt x="34" y="124"/>
                      </a:lnTo>
                      <a:lnTo>
                        <a:pt x="41" y="110"/>
                      </a:lnTo>
                      <a:lnTo>
                        <a:pt x="51" y="97"/>
                      </a:lnTo>
                      <a:lnTo>
                        <a:pt x="62" y="86"/>
                      </a:lnTo>
                      <a:lnTo>
                        <a:pt x="74" y="74"/>
                      </a:lnTo>
                      <a:lnTo>
                        <a:pt x="76" y="72"/>
                      </a:lnTo>
                      <a:lnTo>
                        <a:pt x="85" y="65"/>
                      </a:lnTo>
                      <a:lnTo>
                        <a:pt x="101" y="53"/>
                      </a:lnTo>
                      <a:lnTo>
                        <a:pt x="116" y="42"/>
                      </a:lnTo>
                      <a:lnTo>
                        <a:pt x="135" y="28"/>
                      </a:lnTo>
                      <a:lnTo>
                        <a:pt x="156" y="17"/>
                      </a:lnTo>
                      <a:lnTo>
                        <a:pt x="175" y="7"/>
                      </a:lnTo>
                      <a:lnTo>
                        <a:pt x="192" y="4"/>
                      </a:lnTo>
                      <a:lnTo>
                        <a:pt x="196" y="4"/>
                      </a:lnTo>
                      <a:lnTo>
                        <a:pt x="203" y="4"/>
                      </a:lnTo>
                      <a:lnTo>
                        <a:pt x="215" y="2"/>
                      </a:lnTo>
                      <a:lnTo>
                        <a:pt x="230" y="2"/>
                      </a:lnTo>
                      <a:lnTo>
                        <a:pt x="245" y="2"/>
                      </a:lnTo>
                      <a:lnTo>
                        <a:pt x="261" y="0"/>
                      </a:lnTo>
                      <a:lnTo>
                        <a:pt x="272" y="0"/>
                      </a:lnTo>
                      <a:lnTo>
                        <a:pt x="282" y="0"/>
                      </a:lnTo>
                      <a:lnTo>
                        <a:pt x="283" y="6"/>
                      </a:lnTo>
                      <a:lnTo>
                        <a:pt x="283" y="17"/>
                      </a:lnTo>
                      <a:lnTo>
                        <a:pt x="278" y="36"/>
                      </a:lnTo>
                      <a:lnTo>
                        <a:pt x="268" y="63"/>
                      </a:lnTo>
                      <a:lnTo>
                        <a:pt x="266" y="66"/>
                      </a:lnTo>
                      <a:lnTo>
                        <a:pt x="261" y="76"/>
                      </a:lnTo>
                      <a:lnTo>
                        <a:pt x="253" y="89"/>
                      </a:lnTo>
                      <a:lnTo>
                        <a:pt x="243" y="106"/>
                      </a:lnTo>
                      <a:lnTo>
                        <a:pt x="230" y="126"/>
                      </a:lnTo>
                      <a:lnTo>
                        <a:pt x="217" y="145"/>
                      </a:lnTo>
                      <a:lnTo>
                        <a:pt x="202" y="160"/>
                      </a:lnTo>
                      <a:lnTo>
                        <a:pt x="184" y="175"/>
                      </a:lnTo>
                      <a:lnTo>
                        <a:pt x="182" y="177"/>
                      </a:lnTo>
                      <a:lnTo>
                        <a:pt x="173" y="181"/>
                      </a:lnTo>
                      <a:lnTo>
                        <a:pt x="163" y="188"/>
                      </a:lnTo>
                      <a:lnTo>
                        <a:pt x="150" y="196"/>
                      </a:lnTo>
                      <a:lnTo>
                        <a:pt x="135" y="206"/>
                      </a:lnTo>
                      <a:lnTo>
                        <a:pt x="121" y="213"/>
                      </a:lnTo>
                      <a:lnTo>
                        <a:pt x="108" y="221"/>
                      </a:lnTo>
                      <a:lnTo>
                        <a:pt x="99" y="225"/>
                      </a:lnTo>
                      <a:lnTo>
                        <a:pt x="192" y="257"/>
                      </a:lnTo>
                      <a:lnTo>
                        <a:pt x="194" y="259"/>
                      </a:lnTo>
                      <a:lnTo>
                        <a:pt x="202" y="261"/>
                      </a:lnTo>
                      <a:lnTo>
                        <a:pt x="213" y="265"/>
                      </a:lnTo>
                      <a:lnTo>
                        <a:pt x="226" y="268"/>
                      </a:lnTo>
                      <a:lnTo>
                        <a:pt x="242" y="274"/>
                      </a:lnTo>
                      <a:lnTo>
                        <a:pt x="255" y="280"/>
                      </a:lnTo>
                      <a:lnTo>
                        <a:pt x="268" y="287"/>
                      </a:lnTo>
                      <a:lnTo>
                        <a:pt x="280" y="295"/>
                      </a:lnTo>
                      <a:lnTo>
                        <a:pt x="282" y="297"/>
                      </a:lnTo>
                      <a:lnTo>
                        <a:pt x="285" y="303"/>
                      </a:lnTo>
                      <a:lnTo>
                        <a:pt x="293" y="310"/>
                      </a:lnTo>
                      <a:lnTo>
                        <a:pt x="304" y="324"/>
                      </a:lnTo>
                      <a:lnTo>
                        <a:pt x="314" y="337"/>
                      </a:lnTo>
                      <a:lnTo>
                        <a:pt x="323" y="356"/>
                      </a:lnTo>
                      <a:lnTo>
                        <a:pt x="335" y="375"/>
                      </a:lnTo>
                      <a:lnTo>
                        <a:pt x="344" y="396"/>
                      </a:lnTo>
                      <a:lnTo>
                        <a:pt x="343" y="396"/>
                      </a:lnTo>
                      <a:lnTo>
                        <a:pt x="335" y="400"/>
                      </a:lnTo>
                      <a:lnTo>
                        <a:pt x="323" y="404"/>
                      </a:lnTo>
                      <a:lnTo>
                        <a:pt x="310" y="407"/>
                      </a:lnTo>
                      <a:lnTo>
                        <a:pt x="293" y="411"/>
                      </a:lnTo>
                      <a:lnTo>
                        <a:pt x="274" y="415"/>
                      </a:lnTo>
                      <a:lnTo>
                        <a:pt x="255" y="415"/>
                      </a:lnTo>
                      <a:lnTo>
                        <a:pt x="236" y="415"/>
                      </a:lnTo>
                      <a:lnTo>
                        <a:pt x="232" y="415"/>
                      </a:lnTo>
                      <a:lnTo>
                        <a:pt x="222" y="413"/>
                      </a:lnTo>
                      <a:lnTo>
                        <a:pt x="207" y="409"/>
                      </a:lnTo>
                      <a:lnTo>
                        <a:pt x="190" y="404"/>
                      </a:lnTo>
                      <a:lnTo>
                        <a:pt x="169" y="396"/>
                      </a:lnTo>
                      <a:lnTo>
                        <a:pt x="150" y="388"/>
                      </a:lnTo>
                      <a:lnTo>
                        <a:pt x="131" y="377"/>
                      </a:lnTo>
                      <a:lnTo>
                        <a:pt x="116" y="364"/>
                      </a:lnTo>
                      <a:lnTo>
                        <a:pt x="112" y="362"/>
                      </a:lnTo>
                      <a:lnTo>
                        <a:pt x="108" y="358"/>
                      </a:lnTo>
                      <a:lnTo>
                        <a:pt x="99" y="350"/>
                      </a:lnTo>
                      <a:lnTo>
                        <a:pt x="89" y="341"/>
                      </a:lnTo>
                      <a:lnTo>
                        <a:pt x="76" y="329"/>
                      </a:lnTo>
                      <a:lnTo>
                        <a:pt x="66" y="316"/>
                      </a:lnTo>
                      <a:lnTo>
                        <a:pt x="55" y="303"/>
                      </a:lnTo>
                      <a:lnTo>
                        <a:pt x="45" y="287"/>
                      </a:lnTo>
                      <a:lnTo>
                        <a:pt x="41" y="284"/>
                      </a:lnTo>
                      <a:lnTo>
                        <a:pt x="36" y="276"/>
                      </a:lnTo>
                      <a:lnTo>
                        <a:pt x="28" y="263"/>
                      </a:lnTo>
                      <a:lnTo>
                        <a:pt x="24" y="249"/>
                      </a:lnTo>
                      <a:lnTo>
                        <a:pt x="0" y="245"/>
                      </a:lnTo>
                      <a:close/>
                    </a:path>
                  </a:pathLst>
                </a:custGeom>
                <a:solidFill>
                  <a:srgbClr val="000000"/>
                </a:solidFill>
                <a:ln w="9525">
                  <a:noFill/>
                  <a:round/>
                  <a:headEnd/>
                  <a:tailEnd/>
                </a:ln>
              </p:spPr>
              <p:txBody>
                <a:bodyPr/>
                <a:lstStyle/>
                <a:p>
                  <a:endParaRPr lang="de-DE"/>
                </a:p>
              </p:txBody>
            </p:sp>
            <p:sp>
              <p:nvSpPr>
                <p:cNvPr id="17100" name="Freeform 716"/>
                <p:cNvSpPr>
                  <a:spLocks/>
                </p:cNvSpPr>
                <p:nvPr/>
              </p:nvSpPr>
              <p:spPr bwMode="auto">
                <a:xfrm>
                  <a:off x="-21" y="3514"/>
                  <a:ext cx="149" cy="65"/>
                </a:xfrm>
                <a:custGeom>
                  <a:avLst/>
                  <a:gdLst/>
                  <a:ahLst/>
                  <a:cxnLst>
                    <a:cxn ang="0">
                      <a:pos x="19" y="74"/>
                    </a:cxn>
                    <a:cxn ang="0">
                      <a:pos x="23" y="69"/>
                    </a:cxn>
                    <a:cxn ang="0">
                      <a:pos x="36" y="55"/>
                    </a:cxn>
                    <a:cxn ang="0">
                      <a:pos x="59" y="36"/>
                    </a:cxn>
                    <a:cxn ang="0">
                      <a:pos x="89" y="21"/>
                    </a:cxn>
                    <a:cxn ang="0">
                      <a:pos x="99" y="15"/>
                    </a:cxn>
                    <a:cxn ang="0">
                      <a:pos x="122" y="10"/>
                    </a:cxn>
                    <a:cxn ang="0">
                      <a:pos x="154" y="2"/>
                    </a:cxn>
                    <a:cxn ang="0">
                      <a:pos x="183" y="0"/>
                    </a:cxn>
                    <a:cxn ang="0">
                      <a:pos x="192" y="0"/>
                    </a:cxn>
                    <a:cxn ang="0">
                      <a:pos x="217" y="6"/>
                    </a:cxn>
                    <a:cxn ang="0">
                      <a:pos x="244" y="15"/>
                    </a:cxn>
                    <a:cxn ang="0">
                      <a:pos x="269" y="36"/>
                    </a:cxn>
                    <a:cxn ang="0">
                      <a:pos x="297" y="76"/>
                    </a:cxn>
                    <a:cxn ang="0">
                      <a:pos x="290" y="84"/>
                    </a:cxn>
                    <a:cxn ang="0">
                      <a:pos x="276" y="95"/>
                    </a:cxn>
                    <a:cxn ang="0">
                      <a:pos x="255" y="109"/>
                    </a:cxn>
                    <a:cxn ang="0">
                      <a:pos x="238" y="114"/>
                    </a:cxn>
                    <a:cxn ang="0">
                      <a:pos x="221" y="120"/>
                    </a:cxn>
                    <a:cxn ang="0">
                      <a:pos x="194" y="126"/>
                    </a:cxn>
                    <a:cxn ang="0">
                      <a:pos x="166" y="131"/>
                    </a:cxn>
                    <a:cxn ang="0">
                      <a:pos x="150" y="131"/>
                    </a:cxn>
                    <a:cxn ang="0">
                      <a:pos x="133" y="130"/>
                    </a:cxn>
                    <a:cxn ang="0">
                      <a:pos x="107" y="124"/>
                    </a:cxn>
                    <a:cxn ang="0">
                      <a:pos x="74" y="114"/>
                    </a:cxn>
                    <a:cxn ang="0">
                      <a:pos x="57" y="105"/>
                    </a:cxn>
                    <a:cxn ang="0">
                      <a:pos x="55" y="103"/>
                    </a:cxn>
                    <a:cxn ang="0">
                      <a:pos x="48" y="97"/>
                    </a:cxn>
                    <a:cxn ang="0">
                      <a:pos x="38" y="90"/>
                    </a:cxn>
                    <a:cxn ang="0">
                      <a:pos x="30" y="84"/>
                    </a:cxn>
                    <a:cxn ang="0">
                      <a:pos x="19" y="86"/>
                    </a:cxn>
                    <a:cxn ang="0">
                      <a:pos x="0" y="86"/>
                    </a:cxn>
                  </a:cxnLst>
                  <a:rect l="0" t="0" r="r" b="b"/>
                  <a:pathLst>
                    <a:path w="297" h="131">
                      <a:moveTo>
                        <a:pt x="0" y="86"/>
                      </a:moveTo>
                      <a:lnTo>
                        <a:pt x="19" y="74"/>
                      </a:lnTo>
                      <a:lnTo>
                        <a:pt x="19" y="72"/>
                      </a:lnTo>
                      <a:lnTo>
                        <a:pt x="23" y="69"/>
                      </a:lnTo>
                      <a:lnTo>
                        <a:pt x="28" y="63"/>
                      </a:lnTo>
                      <a:lnTo>
                        <a:pt x="36" y="55"/>
                      </a:lnTo>
                      <a:lnTo>
                        <a:pt x="48" y="46"/>
                      </a:lnTo>
                      <a:lnTo>
                        <a:pt x="59" y="36"/>
                      </a:lnTo>
                      <a:lnTo>
                        <a:pt x="74" y="29"/>
                      </a:lnTo>
                      <a:lnTo>
                        <a:pt x="89" y="21"/>
                      </a:lnTo>
                      <a:lnTo>
                        <a:pt x="93" y="19"/>
                      </a:lnTo>
                      <a:lnTo>
                        <a:pt x="99" y="15"/>
                      </a:lnTo>
                      <a:lnTo>
                        <a:pt x="110" y="13"/>
                      </a:lnTo>
                      <a:lnTo>
                        <a:pt x="122" y="10"/>
                      </a:lnTo>
                      <a:lnTo>
                        <a:pt x="137" y="4"/>
                      </a:lnTo>
                      <a:lnTo>
                        <a:pt x="154" y="2"/>
                      </a:lnTo>
                      <a:lnTo>
                        <a:pt x="169" y="0"/>
                      </a:lnTo>
                      <a:lnTo>
                        <a:pt x="183" y="0"/>
                      </a:lnTo>
                      <a:lnTo>
                        <a:pt x="187" y="0"/>
                      </a:lnTo>
                      <a:lnTo>
                        <a:pt x="192" y="0"/>
                      </a:lnTo>
                      <a:lnTo>
                        <a:pt x="204" y="2"/>
                      </a:lnTo>
                      <a:lnTo>
                        <a:pt x="217" y="6"/>
                      </a:lnTo>
                      <a:lnTo>
                        <a:pt x="230" y="10"/>
                      </a:lnTo>
                      <a:lnTo>
                        <a:pt x="244" y="15"/>
                      </a:lnTo>
                      <a:lnTo>
                        <a:pt x="257" y="25"/>
                      </a:lnTo>
                      <a:lnTo>
                        <a:pt x="269" y="36"/>
                      </a:lnTo>
                      <a:lnTo>
                        <a:pt x="297" y="76"/>
                      </a:lnTo>
                      <a:lnTo>
                        <a:pt x="297" y="76"/>
                      </a:lnTo>
                      <a:lnTo>
                        <a:pt x="293" y="80"/>
                      </a:lnTo>
                      <a:lnTo>
                        <a:pt x="290" y="84"/>
                      </a:lnTo>
                      <a:lnTo>
                        <a:pt x="284" y="90"/>
                      </a:lnTo>
                      <a:lnTo>
                        <a:pt x="276" y="95"/>
                      </a:lnTo>
                      <a:lnTo>
                        <a:pt x="265" y="103"/>
                      </a:lnTo>
                      <a:lnTo>
                        <a:pt x="255" y="109"/>
                      </a:lnTo>
                      <a:lnTo>
                        <a:pt x="242" y="114"/>
                      </a:lnTo>
                      <a:lnTo>
                        <a:pt x="238" y="114"/>
                      </a:lnTo>
                      <a:lnTo>
                        <a:pt x="232" y="116"/>
                      </a:lnTo>
                      <a:lnTo>
                        <a:pt x="221" y="120"/>
                      </a:lnTo>
                      <a:lnTo>
                        <a:pt x="210" y="122"/>
                      </a:lnTo>
                      <a:lnTo>
                        <a:pt x="194" y="126"/>
                      </a:lnTo>
                      <a:lnTo>
                        <a:pt x="179" y="130"/>
                      </a:lnTo>
                      <a:lnTo>
                        <a:pt x="166" y="131"/>
                      </a:lnTo>
                      <a:lnTo>
                        <a:pt x="152" y="131"/>
                      </a:lnTo>
                      <a:lnTo>
                        <a:pt x="150" y="131"/>
                      </a:lnTo>
                      <a:lnTo>
                        <a:pt x="143" y="131"/>
                      </a:lnTo>
                      <a:lnTo>
                        <a:pt x="133" y="130"/>
                      </a:lnTo>
                      <a:lnTo>
                        <a:pt x="122" y="128"/>
                      </a:lnTo>
                      <a:lnTo>
                        <a:pt x="107" y="124"/>
                      </a:lnTo>
                      <a:lnTo>
                        <a:pt x="91" y="120"/>
                      </a:lnTo>
                      <a:lnTo>
                        <a:pt x="74" y="114"/>
                      </a:lnTo>
                      <a:lnTo>
                        <a:pt x="59" y="107"/>
                      </a:lnTo>
                      <a:lnTo>
                        <a:pt x="57" y="105"/>
                      </a:lnTo>
                      <a:lnTo>
                        <a:pt x="57" y="105"/>
                      </a:lnTo>
                      <a:lnTo>
                        <a:pt x="55" y="103"/>
                      </a:lnTo>
                      <a:lnTo>
                        <a:pt x="51" y="101"/>
                      </a:lnTo>
                      <a:lnTo>
                        <a:pt x="48" y="97"/>
                      </a:lnTo>
                      <a:lnTo>
                        <a:pt x="42" y="93"/>
                      </a:lnTo>
                      <a:lnTo>
                        <a:pt x="38" y="90"/>
                      </a:lnTo>
                      <a:lnTo>
                        <a:pt x="32" y="86"/>
                      </a:lnTo>
                      <a:lnTo>
                        <a:pt x="30" y="84"/>
                      </a:lnTo>
                      <a:lnTo>
                        <a:pt x="27" y="84"/>
                      </a:lnTo>
                      <a:lnTo>
                        <a:pt x="19" y="86"/>
                      </a:lnTo>
                      <a:lnTo>
                        <a:pt x="9" y="93"/>
                      </a:lnTo>
                      <a:lnTo>
                        <a:pt x="0" y="86"/>
                      </a:lnTo>
                      <a:close/>
                    </a:path>
                  </a:pathLst>
                </a:custGeom>
                <a:solidFill>
                  <a:srgbClr val="000000"/>
                </a:solidFill>
                <a:ln w="9525">
                  <a:noFill/>
                  <a:round/>
                  <a:headEnd/>
                  <a:tailEnd/>
                </a:ln>
              </p:spPr>
              <p:txBody>
                <a:bodyPr/>
                <a:lstStyle/>
                <a:p>
                  <a:endParaRPr lang="de-DE"/>
                </a:p>
              </p:txBody>
            </p:sp>
            <p:sp>
              <p:nvSpPr>
                <p:cNvPr id="17101" name="Freeform 717"/>
                <p:cNvSpPr>
                  <a:spLocks/>
                </p:cNvSpPr>
                <p:nvPr/>
              </p:nvSpPr>
              <p:spPr bwMode="auto">
                <a:xfrm>
                  <a:off x="-89" y="3501"/>
                  <a:ext cx="24" cy="53"/>
                </a:xfrm>
                <a:custGeom>
                  <a:avLst/>
                  <a:gdLst/>
                  <a:ahLst/>
                  <a:cxnLst>
                    <a:cxn ang="0">
                      <a:pos x="0" y="107"/>
                    </a:cxn>
                    <a:cxn ang="0">
                      <a:pos x="47" y="54"/>
                    </a:cxn>
                    <a:cxn ang="0">
                      <a:pos x="47" y="0"/>
                    </a:cxn>
                    <a:cxn ang="0">
                      <a:pos x="45" y="2"/>
                    </a:cxn>
                    <a:cxn ang="0">
                      <a:pos x="44" y="6"/>
                    </a:cxn>
                    <a:cxn ang="0">
                      <a:pos x="38" y="12"/>
                    </a:cxn>
                    <a:cxn ang="0">
                      <a:pos x="34" y="19"/>
                    </a:cxn>
                    <a:cxn ang="0">
                      <a:pos x="28" y="27"/>
                    </a:cxn>
                    <a:cxn ang="0">
                      <a:pos x="23" y="36"/>
                    </a:cxn>
                    <a:cxn ang="0">
                      <a:pos x="17" y="46"/>
                    </a:cxn>
                    <a:cxn ang="0">
                      <a:pos x="11" y="56"/>
                    </a:cxn>
                    <a:cxn ang="0">
                      <a:pos x="0" y="107"/>
                    </a:cxn>
                  </a:cxnLst>
                  <a:rect l="0" t="0" r="r" b="b"/>
                  <a:pathLst>
                    <a:path w="47" h="107">
                      <a:moveTo>
                        <a:pt x="0" y="107"/>
                      </a:moveTo>
                      <a:lnTo>
                        <a:pt x="47" y="54"/>
                      </a:lnTo>
                      <a:lnTo>
                        <a:pt x="47" y="0"/>
                      </a:lnTo>
                      <a:lnTo>
                        <a:pt x="45" y="2"/>
                      </a:lnTo>
                      <a:lnTo>
                        <a:pt x="44" y="6"/>
                      </a:lnTo>
                      <a:lnTo>
                        <a:pt x="38" y="12"/>
                      </a:lnTo>
                      <a:lnTo>
                        <a:pt x="34" y="19"/>
                      </a:lnTo>
                      <a:lnTo>
                        <a:pt x="28" y="27"/>
                      </a:lnTo>
                      <a:lnTo>
                        <a:pt x="23" y="36"/>
                      </a:lnTo>
                      <a:lnTo>
                        <a:pt x="17" y="46"/>
                      </a:lnTo>
                      <a:lnTo>
                        <a:pt x="11" y="56"/>
                      </a:lnTo>
                      <a:lnTo>
                        <a:pt x="0" y="107"/>
                      </a:lnTo>
                      <a:close/>
                    </a:path>
                  </a:pathLst>
                </a:custGeom>
                <a:solidFill>
                  <a:srgbClr val="59FF00"/>
                </a:solidFill>
                <a:ln w="9525">
                  <a:noFill/>
                  <a:round/>
                  <a:headEnd/>
                  <a:tailEnd/>
                </a:ln>
              </p:spPr>
              <p:txBody>
                <a:bodyPr/>
                <a:lstStyle/>
                <a:p>
                  <a:endParaRPr lang="de-DE"/>
                </a:p>
              </p:txBody>
            </p:sp>
            <p:sp>
              <p:nvSpPr>
                <p:cNvPr id="17102" name="Freeform 718"/>
                <p:cNvSpPr>
                  <a:spLocks/>
                </p:cNvSpPr>
                <p:nvPr/>
              </p:nvSpPr>
              <p:spPr bwMode="auto">
                <a:xfrm>
                  <a:off x="-58" y="3470"/>
                  <a:ext cx="33" cy="47"/>
                </a:xfrm>
                <a:custGeom>
                  <a:avLst/>
                  <a:gdLst/>
                  <a:ahLst/>
                  <a:cxnLst>
                    <a:cxn ang="0">
                      <a:pos x="1" y="96"/>
                    </a:cxn>
                    <a:cxn ang="0">
                      <a:pos x="0" y="44"/>
                    </a:cxn>
                    <a:cxn ang="0">
                      <a:pos x="1" y="44"/>
                    </a:cxn>
                    <a:cxn ang="0">
                      <a:pos x="1" y="40"/>
                    </a:cxn>
                    <a:cxn ang="0">
                      <a:pos x="5" y="37"/>
                    </a:cxn>
                    <a:cxn ang="0">
                      <a:pos x="9" y="31"/>
                    </a:cxn>
                    <a:cxn ang="0">
                      <a:pos x="15" y="25"/>
                    </a:cxn>
                    <a:cxn ang="0">
                      <a:pos x="21" y="21"/>
                    </a:cxn>
                    <a:cxn ang="0">
                      <a:pos x="26" y="16"/>
                    </a:cxn>
                    <a:cxn ang="0">
                      <a:pos x="32" y="12"/>
                    </a:cxn>
                    <a:cxn ang="0">
                      <a:pos x="64" y="0"/>
                    </a:cxn>
                    <a:cxn ang="0">
                      <a:pos x="62" y="27"/>
                    </a:cxn>
                    <a:cxn ang="0">
                      <a:pos x="1" y="96"/>
                    </a:cxn>
                  </a:cxnLst>
                  <a:rect l="0" t="0" r="r" b="b"/>
                  <a:pathLst>
                    <a:path w="64" h="96">
                      <a:moveTo>
                        <a:pt x="1" y="96"/>
                      </a:moveTo>
                      <a:lnTo>
                        <a:pt x="0" y="44"/>
                      </a:lnTo>
                      <a:lnTo>
                        <a:pt x="1" y="44"/>
                      </a:lnTo>
                      <a:lnTo>
                        <a:pt x="1" y="40"/>
                      </a:lnTo>
                      <a:lnTo>
                        <a:pt x="5" y="37"/>
                      </a:lnTo>
                      <a:lnTo>
                        <a:pt x="9" y="31"/>
                      </a:lnTo>
                      <a:lnTo>
                        <a:pt x="15" y="25"/>
                      </a:lnTo>
                      <a:lnTo>
                        <a:pt x="21" y="21"/>
                      </a:lnTo>
                      <a:lnTo>
                        <a:pt x="26" y="16"/>
                      </a:lnTo>
                      <a:lnTo>
                        <a:pt x="32" y="12"/>
                      </a:lnTo>
                      <a:lnTo>
                        <a:pt x="64" y="0"/>
                      </a:lnTo>
                      <a:lnTo>
                        <a:pt x="62" y="27"/>
                      </a:lnTo>
                      <a:lnTo>
                        <a:pt x="1" y="96"/>
                      </a:lnTo>
                      <a:close/>
                    </a:path>
                  </a:pathLst>
                </a:custGeom>
                <a:solidFill>
                  <a:srgbClr val="59FF00"/>
                </a:solidFill>
                <a:ln w="9525">
                  <a:noFill/>
                  <a:round/>
                  <a:headEnd/>
                  <a:tailEnd/>
                </a:ln>
              </p:spPr>
              <p:txBody>
                <a:bodyPr/>
                <a:lstStyle/>
                <a:p>
                  <a:endParaRPr lang="de-DE"/>
                </a:p>
              </p:txBody>
            </p:sp>
            <p:sp>
              <p:nvSpPr>
                <p:cNvPr id="17103" name="Freeform 719"/>
                <p:cNvSpPr>
                  <a:spLocks/>
                </p:cNvSpPr>
                <p:nvPr/>
              </p:nvSpPr>
              <p:spPr bwMode="auto">
                <a:xfrm>
                  <a:off x="-16" y="3454"/>
                  <a:ext cx="40" cy="27"/>
                </a:xfrm>
                <a:custGeom>
                  <a:avLst/>
                  <a:gdLst/>
                  <a:ahLst/>
                  <a:cxnLst>
                    <a:cxn ang="0">
                      <a:pos x="0" y="55"/>
                    </a:cxn>
                    <a:cxn ang="0">
                      <a:pos x="6" y="21"/>
                    </a:cxn>
                    <a:cxn ang="0">
                      <a:pos x="6" y="19"/>
                    </a:cxn>
                    <a:cxn ang="0">
                      <a:pos x="10" y="17"/>
                    </a:cxn>
                    <a:cxn ang="0">
                      <a:pos x="18" y="13"/>
                    </a:cxn>
                    <a:cxn ang="0">
                      <a:pos x="27" y="10"/>
                    </a:cxn>
                    <a:cxn ang="0">
                      <a:pos x="37" y="6"/>
                    </a:cxn>
                    <a:cxn ang="0">
                      <a:pos x="50" y="4"/>
                    </a:cxn>
                    <a:cxn ang="0">
                      <a:pos x="65" y="0"/>
                    </a:cxn>
                    <a:cxn ang="0">
                      <a:pos x="80" y="0"/>
                    </a:cxn>
                    <a:cxn ang="0">
                      <a:pos x="0" y="55"/>
                    </a:cxn>
                  </a:cxnLst>
                  <a:rect l="0" t="0" r="r" b="b"/>
                  <a:pathLst>
                    <a:path w="80" h="55">
                      <a:moveTo>
                        <a:pt x="0" y="55"/>
                      </a:moveTo>
                      <a:lnTo>
                        <a:pt x="6" y="21"/>
                      </a:lnTo>
                      <a:lnTo>
                        <a:pt x="6" y="19"/>
                      </a:lnTo>
                      <a:lnTo>
                        <a:pt x="10" y="17"/>
                      </a:lnTo>
                      <a:lnTo>
                        <a:pt x="18" y="13"/>
                      </a:lnTo>
                      <a:lnTo>
                        <a:pt x="27" y="10"/>
                      </a:lnTo>
                      <a:lnTo>
                        <a:pt x="37" y="6"/>
                      </a:lnTo>
                      <a:lnTo>
                        <a:pt x="50" y="4"/>
                      </a:lnTo>
                      <a:lnTo>
                        <a:pt x="65" y="0"/>
                      </a:lnTo>
                      <a:lnTo>
                        <a:pt x="80" y="0"/>
                      </a:lnTo>
                      <a:lnTo>
                        <a:pt x="0" y="55"/>
                      </a:lnTo>
                      <a:close/>
                    </a:path>
                  </a:pathLst>
                </a:custGeom>
                <a:solidFill>
                  <a:srgbClr val="59FF00"/>
                </a:solidFill>
                <a:ln w="9525">
                  <a:noFill/>
                  <a:round/>
                  <a:headEnd/>
                  <a:tailEnd/>
                </a:ln>
              </p:spPr>
              <p:txBody>
                <a:bodyPr/>
                <a:lstStyle/>
                <a:p>
                  <a:endParaRPr lang="de-DE"/>
                </a:p>
              </p:txBody>
            </p:sp>
            <p:sp>
              <p:nvSpPr>
                <p:cNvPr id="17104" name="Freeform 720"/>
                <p:cNvSpPr>
                  <a:spLocks/>
                </p:cNvSpPr>
                <p:nvPr/>
              </p:nvSpPr>
              <p:spPr bwMode="auto">
                <a:xfrm>
                  <a:off x="1" y="3455"/>
                  <a:ext cx="34" cy="27"/>
                </a:xfrm>
                <a:custGeom>
                  <a:avLst/>
                  <a:gdLst/>
                  <a:ahLst/>
                  <a:cxnLst>
                    <a:cxn ang="0">
                      <a:pos x="0" y="53"/>
                    </a:cxn>
                    <a:cxn ang="0">
                      <a:pos x="66" y="0"/>
                    </a:cxn>
                    <a:cxn ang="0">
                      <a:pos x="65" y="8"/>
                    </a:cxn>
                    <a:cxn ang="0">
                      <a:pos x="61" y="21"/>
                    </a:cxn>
                    <a:cxn ang="0">
                      <a:pos x="53" y="40"/>
                    </a:cxn>
                    <a:cxn ang="0">
                      <a:pos x="45" y="51"/>
                    </a:cxn>
                    <a:cxn ang="0">
                      <a:pos x="0" y="53"/>
                    </a:cxn>
                  </a:cxnLst>
                  <a:rect l="0" t="0" r="r" b="b"/>
                  <a:pathLst>
                    <a:path w="66" h="53">
                      <a:moveTo>
                        <a:pt x="0" y="53"/>
                      </a:moveTo>
                      <a:lnTo>
                        <a:pt x="66" y="0"/>
                      </a:lnTo>
                      <a:lnTo>
                        <a:pt x="65" y="8"/>
                      </a:lnTo>
                      <a:lnTo>
                        <a:pt x="61" y="21"/>
                      </a:lnTo>
                      <a:lnTo>
                        <a:pt x="53" y="40"/>
                      </a:lnTo>
                      <a:lnTo>
                        <a:pt x="45" y="51"/>
                      </a:lnTo>
                      <a:lnTo>
                        <a:pt x="0" y="53"/>
                      </a:lnTo>
                      <a:close/>
                    </a:path>
                  </a:pathLst>
                </a:custGeom>
                <a:solidFill>
                  <a:srgbClr val="59FF00"/>
                </a:solidFill>
                <a:ln w="9525">
                  <a:noFill/>
                  <a:round/>
                  <a:headEnd/>
                  <a:tailEnd/>
                </a:ln>
              </p:spPr>
              <p:txBody>
                <a:bodyPr/>
                <a:lstStyle/>
                <a:p>
                  <a:endParaRPr lang="de-DE"/>
                </a:p>
              </p:txBody>
            </p:sp>
            <p:sp>
              <p:nvSpPr>
                <p:cNvPr id="17105" name="Freeform 721"/>
                <p:cNvSpPr>
                  <a:spLocks/>
                </p:cNvSpPr>
                <p:nvPr/>
              </p:nvSpPr>
              <p:spPr bwMode="auto">
                <a:xfrm>
                  <a:off x="-31" y="3489"/>
                  <a:ext cx="50" cy="20"/>
                </a:xfrm>
                <a:custGeom>
                  <a:avLst/>
                  <a:gdLst/>
                  <a:ahLst/>
                  <a:cxnLst>
                    <a:cxn ang="0">
                      <a:pos x="48" y="0"/>
                    </a:cxn>
                    <a:cxn ang="0">
                      <a:pos x="101" y="0"/>
                    </a:cxn>
                    <a:cxn ang="0">
                      <a:pos x="99" y="1"/>
                    </a:cxn>
                    <a:cxn ang="0">
                      <a:pos x="99" y="5"/>
                    </a:cxn>
                    <a:cxn ang="0">
                      <a:pos x="97" y="9"/>
                    </a:cxn>
                    <a:cxn ang="0">
                      <a:pos x="93" y="15"/>
                    </a:cxn>
                    <a:cxn ang="0">
                      <a:pos x="89" y="20"/>
                    </a:cxn>
                    <a:cxn ang="0">
                      <a:pos x="84" y="28"/>
                    </a:cxn>
                    <a:cxn ang="0">
                      <a:pos x="78" y="34"/>
                    </a:cxn>
                    <a:cxn ang="0">
                      <a:pos x="72" y="40"/>
                    </a:cxn>
                    <a:cxn ang="0">
                      <a:pos x="0" y="40"/>
                    </a:cxn>
                    <a:cxn ang="0">
                      <a:pos x="48" y="0"/>
                    </a:cxn>
                  </a:cxnLst>
                  <a:rect l="0" t="0" r="r" b="b"/>
                  <a:pathLst>
                    <a:path w="101" h="40">
                      <a:moveTo>
                        <a:pt x="48" y="0"/>
                      </a:moveTo>
                      <a:lnTo>
                        <a:pt x="101" y="0"/>
                      </a:lnTo>
                      <a:lnTo>
                        <a:pt x="99" y="1"/>
                      </a:lnTo>
                      <a:lnTo>
                        <a:pt x="99" y="5"/>
                      </a:lnTo>
                      <a:lnTo>
                        <a:pt x="97" y="9"/>
                      </a:lnTo>
                      <a:lnTo>
                        <a:pt x="93" y="15"/>
                      </a:lnTo>
                      <a:lnTo>
                        <a:pt x="89" y="20"/>
                      </a:lnTo>
                      <a:lnTo>
                        <a:pt x="84" y="28"/>
                      </a:lnTo>
                      <a:lnTo>
                        <a:pt x="78" y="34"/>
                      </a:lnTo>
                      <a:lnTo>
                        <a:pt x="72" y="40"/>
                      </a:lnTo>
                      <a:lnTo>
                        <a:pt x="0" y="40"/>
                      </a:lnTo>
                      <a:lnTo>
                        <a:pt x="48" y="0"/>
                      </a:lnTo>
                      <a:close/>
                    </a:path>
                  </a:pathLst>
                </a:custGeom>
                <a:solidFill>
                  <a:srgbClr val="59FF00"/>
                </a:solidFill>
                <a:ln w="9525">
                  <a:noFill/>
                  <a:round/>
                  <a:headEnd/>
                  <a:tailEnd/>
                </a:ln>
              </p:spPr>
              <p:txBody>
                <a:bodyPr/>
                <a:lstStyle/>
                <a:p>
                  <a:endParaRPr lang="de-DE"/>
                </a:p>
              </p:txBody>
            </p:sp>
            <p:sp>
              <p:nvSpPr>
                <p:cNvPr id="17106" name="Freeform 722"/>
                <p:cNvSpPr>
                  <a:spLocks/>
                </p:cNvSpPr>
                <p:nvPr/>
              </p:nvSpPr>
              <p:spPr bwMode="auto">
                <a:xfrm>
                  <a:off x="-54" y="3517"/>
                  <a:ext cx="52" cy="17"/>
                </a:xfrm>
                <a:custGeom>
                  <a:avLst/>
                  <a:gdLst/>
                  <a:ahLst/>
                  <a:cxnLst>
                    <a:cxn ang="0">
                      <a:pos x="31" y="0"/>
                    </a:cxn>
                    <a:cxn ang="0">
                      <a:pos x="103" y="0"/>
                    </a:cxn>
                    <a:cxn ang="0">
                      <a:pos x="101" y="0"/>
                    </a:cxn>
                    <a:cxn ang="0">
                      <a:pos x="99" y="2"/>
                    </a:cxn>
                    <a:cxn ang="0">
                      <a:pos x="95" y="7"/>
                    </a:cxn>
                    <a:cxn ang="0">
                      <a:pos x="90" y="11"/>
                    </a:cxn>
                    <a:cxn ang="0">
                      <a:pos x="84" y="17"/>
                    </a:cxn>
                    <a:cxn ang="0">
                      <a:pos x="76" y="23"/>
                    </a:cxn>
                    <a:cxn ang="0">
                      <a:pos x="67" y="28"/>
                    </a:cxn>
                    <a:cxn ang="0">
                      <a:pos x="55" y="34"/>
                    </a:cxn>
                    <a:cxn ang="0">
                      <a:pos x="0" y="28"/>
                    </a:cxn>
                    <a:cxn ang="0">
                      <a:pos x="31" y="0"/>
                    </a:cxn>
                  </a:cxnLst>
                  <a:rect l="0" t="0" r="r" b="b"/>
                  <a:pathLst>
                    <a:path w="103" h="34">
                      <a:moveTo>
                        <a:pt x="31" y="0"/>
                      </a:moveTo>
                      <a:lnTo>
                        <a:pt x="103" y="0"/>
                      </a:lnTo>
                      <a:lnTo>
                        <a:pt x="101" y="0"/>
                      </a:lnTo>
                      <a:lnTo>
                        <a:pt x="99" y="2"/>
                      </a:lnTo>
                      <a:lnTo>
                        <a:pt x="95" y="7"/>
                      </a:lnTo>
                      <a:lnTo>
                        <a:pt x="90" y="11"/>
                      </a:lnTo>
                      <a:lnTo>
                        <a:pt x="84" y="17"/>
                      </a:lnTo>
                      <a:lnTo>
                        <a:pt x="76" y="23"/>
                      </a:lnTo>
                      <a:lnTo>
                        <a:pt x="67" y="28"/>
                      </a:lnTo>
                      <a:lnTo>
                        <a:pt x="55" y="34"/>
                      </a:lnTo>
                      <a:lnTo>
                        <a:pt x="0" y="28"/>
                      </a:lnTo>
                      <a:lnTo>
                        <a:pt x="31" y="0"/>
                      </a:lnTo>
                      <a:close/>
                    </a:path>
                  </a:pathLst>
                </a:custGeom>
                <a:solidFill>
                  <a:srgbClr val="59FF00"/>
                </a:solidFill>
                <a:ln w="9525">
                  <a:noFill/>
                  <a:round/>
                  <a:headEnd/>
                  <a:tailEnd/>
                </a:ln>
              </p:spPr>
              <p:txBody>
                <a:bodyPr/>
                <a:lstStyle/>
                <a:p>
                  <a:endParaRPr lang="de-DE"/>
                </a:p>
              </p:txBody>
            </p:sp>
            <p:sp>
              <p:nvSpPr>
                <p:cNvPr id="17107" name="Freeform 723"/>
                <p:cNvSpPr>
                  <a:spLocks/>
                </p:cNvSpPr>
                <p:nvPr/>
              </p:nvSpPr>
              <p:spPr bwMode="auto">
                <a:xfrm>
                  <a:off x="-79" y="3540"/>
                  <a:ext cx="37" cy="22"/>
                </a:xfrm>
                <a:custGeom>
                  <a:avLst/>
                  <a:gdLst/>
                  <a:ahLst/>
                  <a:cxnLst>
                    <a:cxn ang="0">
                      <a:pos x="26" y="0"/>
                    </a:cxn>
                    <a:cxn ang="0">
                      <a:pos x="74" y="8"/>
                    </a:cxn>
                    <a:cxn ang="0">
                      <a:pos x="74" y="10"/>
                    </a:cxn>
                    <a:cxn ang="0">
                      <a:pos x="70" y="12"/>
                    </a:cxn>
                    <a:cxn ang="0">
                      <a:pos x="64" y="18"/>
                    </a:cxn>
                    <a:cxn ang="0">
                      <a:pos x="57" y="23"/>
                    </a:cxn>
                    <a:cxn ang="0">
                      <a:pos x="45" y="29"/>
                    </a:cxn>
                    <a:cxn ang="0">
                      <a:pos x="32" y="37"/>
                    </a:cxn>
                    <a:cxn ang="0">
                      <a:pos x="17" y="40"/>
                    </a:cxn>
                    <a:cxn ang="0">
                      <a:pos x="0" y="44"/>
                    </a:cxn>
                    <a:cxn ang="0">
                      <a:pos x="26" y="0"/>
                    </a:cxn>
                  </a:cxnLst>
                  <a:rect l="0" t="0" r="r" b="b"/>
                  <a:pathLst>
                    <a:path w="74" h="44">
                      <a:moveTo>
                        <a:pt x="26" y="0"/>
                      </a:moveTo>
                      <a:lnTo>
                        <a:pt x="74" y="8"/>
                      </a:lnTo>
                      <a:lnTo>
                        <a:pt x="74" y="10"/>
                      </a:lnTo>
                      <a:lnTo>
                        <a:pt x="70" y="12"/>
                      </a:lnTo>
                      <a:lnTo>
                        <a:pt x="64" y="18"/>
                      </a:lnTo>
                      <a:lnTo>
                        <a:pt x="57" y="23"/>
                      </a:lnTo>
                      <a:lnTo>
                        <a:pt x="45" y="29"/>
                      </a:lnTo>
                      <a:lnTo>
                        <a:pt x="32" y="37"/>
                      </a:lnTo>
                      <a:lnTo>
                        <a:pt x="17" y="40"/>
                      </a:lnTo>
                      <a:lnTo>
                        <a:pt x="0" y="44"/>
                      </a:lnTo>
                      <a:lnTo>
                        <a:pt x="26" y="0"/>
                      </a:lnTo>
                      <a:close/>
                    </a:path>
                  </a:pathLst>
                </a:custGeom>
                <a:solidFill>
                  <a:srgbClr val="59FF00"/>
                </a:solidFill>
                <a:ln w="9525">
                  <a:noFill/>
                  <a:round/>
                  <a:headEnd/>
                  <a:tailEnd/>
                </a:ln>
              </p:spPr>
              <p:txBody>
                <a:bodyPr/>
                <a:lstStyle/>
                <a:p>
                  <a:endParaRPr lang="de-DE"/>
                </a:p>
              </p:txBody>
            </p:sp>
            <p:sp>
              <p:nvSpPr>
                <p:cNvPr id="17108" name="Freeform 724"/>
                <p:cNvSpPr>
                  <a:spLocks/>
                </p:cNvSpPr>
                <p:nvPr/>
              </p:nvSpPr>
              <p:spPr bwMode="auto">
                <a:xfrm>
                  <a:off x="-65" y="3572"/>
                  <a:ext cx="70" cy="19"/>
                </a:xfrm>
                <a:custGeom>
                  <a:avLst/>
                  <a:gdLst/>
                  <a:ahLst/>
                  <a:cxnLst>
                    <a:cxn ang="0">
                      <a:pos x="0" y="0"/>
                    </a:cxn>
                    <a:cxn ang="0">
                      <a:pos x="4" y="0"/>
                    </a:cxn>
                    <a:cxn ang="0">
                      <a:pos x="14" y="0"/>
                    </a:cxn>
                    <a:cxn ang="0">
                      <a:pos x="27" y="0"/>
                    </a:cxn>
                    <a:cxn ang="0">
                      <a:pos x="44" y="2"/>
                    </a:cxn>
                    <a:cxn ang="0">
                      <a:pos x="65" y="4"/>
                    </a:cxn>
                    <a:cxn ang="0">
                      <a:pos x="86" y="8"/>
                    </a:cxn>
                    <a:cxn ang="0">
                      <a:pos x="107" y="14"/>
                    </a:cxn>
                    <a:cxn ang="0">
                      <a:pos x="128" y="23"/>
                    </a:cxn>
                    <a:cxn ang="0">
                      <a:pos x="141" y="29"/>
                    </a:cxn>
                    <a:cxn ang="0">
                      <a:pos x="80" y="38"/>
                    </a:cxn>
                    <a:cxn ang="0">
                      <a:pos x="0" y="0"/>
                    </a:cxn>
                  </a:cxnLst>
                  <a:rect l="0" t="0" r="r" b="b"/>
                  <a:pathLst>
                    <a:path w="141" h="38">
                      <a:moveTo>
                        <a:pt x="0" y="0"/>
                      </a:moveTo>
                      <a:lnTo>
                        <a:pt x="4" y="0"/>
                      </a:lnTo>
                      <a:lnTo>
                        <a:pt x="14" y="0"/>
                      </a:lnTo>
                      <a:lnTo>
                        <a:pt x="27" y="0"/>
                      </a:lnTo>
                      <a:lnTo>
                        <a:pt x="44" y="2"/>
                      </a:lnTo>
                      <a:lnTo>
                        <a:pt x="65" y="4"/>
                      </a:lnTo>
                      <a:lnTo>
                        <a:pt x="86" y="8"/>
                      </a:lnTo>
                      <a:lnTo>
                        <a:pt x="107" y="14"/>
                      </a:lnTo>
                      <a:lnTo>
                        <a:pt x="128" y="23"/>
                      </a:lnTo>
                      <a:lnTo>
                        <a:pt x="141" y="29"/>
                      </a:lnTo>
                      <a:lnTo>
                        <a:pt x="80" y="38"/>
                      </a:lnTo>
                      <a:lnTo>
                        <a:pt x="0" y="0"/>
                      </a:lnTo>
                      <a:close/>
                    </a:path>
                  </a:pathLst>
                </a:custGeom>
                <a:solidFill>
                  <a:srgbClr val="21BA00"/>
                </a:solidFill>
                <a:ln w="9525">
                  <a:noFill/>
                  <a:round/>
                  <a:headEnd/>
                  <a:tailEnd/>
                </a:ln>
              </p:spPr>
              <p:txBody>
                <a:bodyPr/>
                <a:lstStyle/>
                <a:p>
                  <a:endParaRPr lang="de-DE"/>
                </a:p>
              </p:txBody>
            </p:sp>
            <p:sp>
              <p:nvSpPr>
                <p:cNvPr id="17109" name="Freeform 725"/>
                <p:cNvSpPr>
                  <a:spLocks/>
                </p:cNvSpPr>
                <p:nvPr/>
              </p:nvSpPr>
              <p:spPr bwMode="auto">
                <a:xfrm>
                  <a:off x="-66" y="3579"/>
                  <a:ext cx="24" cy="35"/>
                </a:xfrm>
                <a:custGeom>
                  <a:avLst/>
                  <a:gdLst/>
                  <a:ahLst/>
                  <a:cxnLst>
                    <a:cxn ang="0">
                      <a:pos x="0" y="0"/>
                    </a:cxn>
                    <a:cxn ang="0">
                      <a:pos x="48" y="33"/>
                    </a:cxn>
                    <a:cxn ang="0">
                      <a:pos x="48" y="71"/>
                    </a:cxn>
                    <a:cxn ang="0">
                      <a:pos x="46" y="69"/>
                    </a:cxn>
                    <a:cxn ang="0">
                      <a:pos x="42" y="65"/>
                    </a:cxn>
                    <a:cxn ang="0">
                      <a:pos x="37" y="59"/>
                    </a:cxn>
                    <a:cxn ang="0">
                      <a:pos x="29" y="52"/>
                    </a:cxn>
                    <a:cxn ang="0">
                      <a:pos x="21" y="42"/>
                    </a:cxn>
                    <a:cxn ang="0">
                      <a:pos x="14" y="31"/>
                    </a:cxn>
                    <a:cxn ang="0">
                      <a:pos x="6" y="18"/>
                    </a:cxn>
                    <a:cxn ang="0">
                      <a:pos x="0" y="0"/>
                    </a:cxn>
                  </a:cxnLst>
                  <a:rect l="0" t="0" r="r" b="b"/>
                  <a:pathLst>
                    <a:path w="48" h="71">
                      <a:moveTo>
                        <a:pt x="0" y="0"/>
                      </a:moveTo>
                      <a:lnTo>
                        <a:pt x="48" y="33"/>
                      </a:lnTo>
                      <a:lnTo>
                        <a:pt x="48" y="71"/>
                      </a:lnTo>
                      <a:lnTo>
                        <a:pt x="46" y="69"/>
                      </a:lnTo>
                      <a:lnTo>
                        <a:pt x="42" y="65"/>
                      </a:lnTo>
                      <a:lnTo>
                        <a:pt x="37" y="59"/>
                      </a:lnTo>
                      <a:lnTo>
                        <a:pt x="29" y="52"/>
                      </a:lnTo>
                      <a:lnTo>
                        <a:pt x="21" y="42"/>
                      </a:lnTo>
                      <a:lnTo>
                        <a:pt x="14" y="31"/>
                      </a:lnTo>
                      <a:lnTo>
                        <a:pt x="6" y="18"/>
                      </a:lnTo>
                      <a:lnTo>
                        <a:pt x="0" y="0"/>
                      </a:lnTo>
                      <a:close/>
                    </a:path>
                  </a:pathLst>
                </a:custGeom>
                <a:solidFill>
                  <a:srgbClr val="21BA00"/>
                </a:solidFill>
                <a:ln w="9525">
                  <a:noFill/>
                  <a:round/>
                  <a:headEnd/>
                  <a:tailEnd/>
                </a:ln>
              </p:spPr>
              <p:txBody>
                <a:bodyPr/>
                <a:lstStyle/>
                <a:p>
                  <a:endParaRPr lang="de-DE"/>
                </a:p>
              </p:txBody>
            </p:sp>
            <p:sp>
              <p:nvSpPr>
                <p:cNvPr id="17110" name="Freeform 726"/>
                <p:cNvSpPr>
                  <a:spLocks/>
                </p:cNvSpPr>
                <p:nvPr/>
              </p:nvSpPr>
              <p:spPr bwMode="auto">
                <a:xfrm>
                  <a:off x="-31"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17111" name="Freeform 727"/>
                <p:cNvSpPr>
                  <a:spLocks/>
                </p:cNvSpPr>
                <p:nvPr/>
              </p:nvSpPr>
              <p:spPr bwMode="auto">
                <a:xfrm>
                  <a:off x="-4" y="3611"/>
                  <a:ext cx="30" cy="31"/>
                </a:xfrm>
                <a:custGeom>
                  <a:avLst/>
                  <a:gdLst/>
                  <a:ahLst/>
                  <a:cxnLst>
                    <a:cxn ang="0">
                      <a:pos x="0" y="0"/>
                    </a:cxn>
                    <a:cxn ang="0">
                      <a:pos x="4" y="52"/>
                    </a:cxn>
                    <a:cxn ang="0">
                      <a:pos x="4" y="52"/>
                    </a:cxn>
                    <a:cxn ang="0">
                      <a:pos x="8" y="54"/>
                    </a:cxn>
                    <a:cxn ang="0">
                      <a:pos x="14" y="56"/>
                    </a:cxn>
                    <a:cxn ang="0">
                      <a:pos x="19" y="57"/>
                    </a:cxn>
                    <a:cxn ang="0">
                      <a:pos x="29" y="61"/>
                    </a:cxn>
                    <a:cxn ang="0">
                      <a:pos x="38" y="61"/>
                    </a:cxn>
                    <a:cxn ang="0">
                      <a:pos x="50" y="63"/>
                    </a:cxn>
                    <a:cxn ang="0">
                      <a:pos x="61" y="63"/>
                    </a:cxn>
                    <a:cxn ang="0">
                      <a:pos x="33" y="10"/>
                    </a:cxn>
                    <a:cxn ang="0">
                      <a:pos x="0" y="0"/>
                    </a:cxn>
                  </a:cxnLst>
                  <a:rect l="0" t="0" r="r" b="b"/>
                  <a:pathLst>
                    <a:path w="61" h="63">
                      <a:moveTo>
                        <a:pt x="0" y="0"/>
                      </a:moveTo>
                      <a:lnTo>
                        <a:pt x="4" y="52"/>
                      </a:lnTo>
                      <a:lnTo>
                        <a:pt x="4" y="52"/>
                      </a:lnTo>
                      <a:lnTo>
                        <a:pt x="8" y="54"/>
                      </a:lnTo>
                      <a:lnTo>
                        <a:pt x="14" y="56"/>
                      </a:lnTo>
                      <a:lnTo>
                        <a:pt x="19" y="57"/>
                      </a:lnTo>
                      <a:lnTo>
                        <a:pt x="29" y="61"/>
                      </a:lnTo>
                      <a:lnTo>
                        <a:pt x="38" y="61"/>
                      </a:lnTo>
                      <a:lnTo>
                        <a:pt x="50" y="63"/>
                      </a:lnTo>
                      <a:lnTo>
                        <a:pt x="61" y="63"/>
                      </a:lnTo>
                      <a:lnTo>
                        <a:pt x="33" y="10"/>
                      </a:lnTo>
                      <a:lnTo>
                        <a:pt x="0" y="0"/>
                      </a:lnTo>
                      <a:close/>
                    </a:path>
                  </a:pathLst>
                </a:custGeom>
                <a:solidFill>
                  <a:srgbClr val="21BA00"/>
                </a:solidFill>
                <a:ln w="9525">
                  <a:noFill/>
                  <a:round/>
                  <a:headEnd/>
                  <a:tailEnd/>
                </a:ln>
              </p:spPr>
              <p:txBody>
                <a:bodyPr/>
                <a:lstStyle/>
                <a:p>
                  <a:endParaRPr lang="de-DE"/>
                </a:p>
              </p:txBody>
            </p:sp>
            <p:sp>
              <p:nvSpPr>
                <p:cNvPr id="17112" name="Freeform 728"/>
                <p:cNvSpPr>
                  <a:spLocks/>
                </p:cNvSpPr>
                <p:nvPr/>
              </p:nvSpPr>
              <p:spPr bwMode="auto">
                <a:xfrm>
                  <a:off x="27" y="3624"/>
                  <a:ext cx="32" cy="18"/>
                </a:xfrm>
                <a:custGeom>
                  <a:avLst/>
                  <a:gdLst/>
                  <a:ahLst/>
                  <a:cxnLst>
                    <a:cxn ang="0">
                      <a:pos x="0" y="0"/>
                    </a:cxn>
                    <a:cxn ang="0">
                      <a:pos x="19" y="36"/>
                    </a:cxn>
                    <a:cxn ang="0">
                      <a:pos x="19" y="36"/>
                    </a:cxn>
                    <a:cxn ang="0">
                      <a:pos x="23" y="36"/>
                    </a:cxn>
                    <a:cxn ang="0">
                      <a:pos x="27" y="36"/>
                    </a:cxn>
                    <a:cxn ang="0">
                      <a:pos x="33" y="36"/>
                    </a:cxn>
                    <a:cxn ang="0">
                      <a:pos x="40" y="36"/>
                    </a:cxn>
                    <a:cxn ang="0">
                      <a:pos x="48" y="36"/>
                    </a:cxn>
                    <a:cxn ang="0">
                      <a:pos x="55" y="34"/>
                    </a:cxn>
                    <a:cxn ang="0">
                      <a:pos x="63" y="34"/>
                    </a:cxn>
                    <a:cxn ang="0">
                      <a:pos x="61" y="32"/>
                    </a:cxn>
                    <a:cxn ang="0">
                      <a:pos x="59" y="30"/>
                    </a:cxn>
                    <a:cxn ang="0">
                      <a:pos x="54" y="27"/>
                    </a:cxn>
                    <a:cxn ang="0">
                      <a:pos x="48" y="23"/>
                    </a:cxn>
                    <a:cxn ang="0">
                      <a:pos x="38" y="17"/>
                    </a:cxn>
                    <a:cxn ang="0">
                      <a:pos x="27" y="11"/>
                    </a:cxn>
                    <a:cxn ang="0">
                      <a:pos x="15" y="8"/>
                    </a:cxn>
                    <a:cxn ang="0">
                      <a:pos x="0" y="0"/>
                    </a:cxn>
                  </a:cxnLst>
                  <a:rect l="0" t="0" r="r" b="b"/>
                  <a:pathLst>
                    <a:path w="63" h="36">
                      <a:moveTo>
                        <a:pt x="0" y="0"/>
                      </a:moveTo>
                      <a:lnTo>
                        <a:pt x="19" y="36"/>
                      </a:lnTo>
                      <a:lnTo>
                        <a:pt x="19" y="36"/>
                      </a:lnTo>
                      <a:lnTo>
                        <a:pt x="23" y="36"/>
                      </a:lnTo>
                      <a:lnTo>
                        <a:pt x="27" y="36"/>
                      </a:lnTo>
                      <a:lnTo>
                        <a:pt x="33" y="36"/>
                      </a:lnTo>
                      <a:lnTo>
                        <a:pt x="40" y="36"/>
                      </a:lnTo>
                      <a:lnTo>
                        <a:pt x="48" y="36"/>
                      </a:lnTo>
                      <a:lnTo>
                        <a:pt x="55" y="34"/>
                      </a:lnTo>
                      <a:lnTo>
                        <a:pt x="63" y="34"/>
                      </a:lnTo>
                      <a:lnTo>
                        <a:pt x="61" y="32"/>
                      </a:lnTo>
                      <a:lnTo>
                        <a:pt x="59" y="30"/>
                      </a:lnTo>
                      <a:lnTo>
                        <a:pt x="54" y="27"/>
                      </a:lnTo>
                      <a:lnTo>
                        <a:pt x="48" y="23"/>
                      </a:lnTo>
                      <a:lnTo>
                        <a:pt x="38" y="17"/>
                      </a:lnTo>
                      <a:lnTo>
                        <a:pt x="27" y="11"/>
                      </a:lnTo>
                      <a:lnTo>
                        <a:pt x="15" y="8"/>
                      </a:lnTo>
                      <a:lnTo>
                        <a:pt x="0" y="0"/>
                      </a:lnTo>
                      <a:close/>
                    </a:path>
                  </a:pathLst>
                </a:custGeom>
                <a:solidFill>
                  <a:srgbClr val="21BA00"/>
                </a:solidFill>
                <a:ln w="9525">
                  <a:noFill/>
                  <a:round/>
                  <a:headEnd/>
                  <a:tailEnd/>
                </a:ln>
              </p:spPr>
              <p:txBody>
                <a:bodyPr/>
                <a:lstStyle/>
                <a:p>
                  <a:endParaRPr lang="de-DE"/>
                </a:p>
              </p:txBody>
            </p:sp>
            <p:sp>
              <p:nvSpPr>
                <p:cNvPr id="17113" name="Freeform 729"/>
                <p:cNvSpPr>
                  <a:spLocks/>
                </p:cNvSpPr>
                <p:nvPr/>
              </p:nvSpPr>
              <p:spPr bwMode="auto">
                <a:xfrm>
                  <a:off x="-2" y="3590"/>
                  <a:ext cx="37" cy="18"/>
                </a:xfrm>
                <a:custGeom>
                  <a:avLst/>
                  <a:gdLst/>
                  <a:ahLst/>
                  <a:cxnLst>
                    <a:cxn ang="0">
                      <a:pos x="0" y="14"/>
                    </a:cxn>
                    <a:cxn ang="0">
                      <a:pos x="38" y="0"/>
                    </a:cxn>
                    <a:cxn ang="0">
                      <a:pos x="40" y="2"/>
                    </a:cxn>
                    <a:cxn ang="0">
                      <a:pos x="44" y="2"/>
                    </a:cxn>
                    <a:cxn ang="0">
                      <a:pos x="48" y="6"/>
                    </a:cxn>
                    <a:cxn ang="0">
                      <a:pos x="53" y="8"/>
                    </a:cxn>
                    <a:cxn ang="0">
                      <a:pos x="61" y="12"/>
                    </a:cxn>
                    <a:cxn ang="0">
                      <a:pos x="67" y="16"/>
                    </a:cxn>
                    <a:cxn ang="0">
                      <a:pos x="73" y="18"/>
                    </a:cxn>
                    <a:cxn ang="0">
                      <a:pos x="74" y="21"/>
                    </a:cxn>
                    <a:cxn ang="0">
                      <a:pos x="46" y="37"/>
                    </a:cxn>
                    <a:cxn ang="0">
                      <a:pos x="0" y="14"/>
                    </a:cxn>
                  </a:cxnLst>
                  <a:rect l="0" t="0" r="r" b="b"/>
                  <a:pathLst>
                    <a:path w="74" h="37">
                      <a:moveTo>
                        <a:pt x="0" y="14"/>
                      </a:moveTo>
                      <a:lnTo>
                        <a:pt x="38" y="0"/>
                      </a:lnTo>
                      <a:lnTo>
                        <a:pt x="40" y="2"/>
                      </a:lnTo>
                      <a:lnTo>
                        <a:pt x="44" y="2"/>
                      </a:lnTo>
                      <a:lnTo>
                        <a:pt x="48" y="6"/>
                      </a:lnTo>
                      <a:lnTo>
                        <a:pt x="53" y="8"/>
                      </a:lnTo>
                      <a:lnTo>
                        <a:pt x="61" y="12"/>
                      </a:lnTo>
                      <a:lnTo>
                        <a:pt x="67" y="16"/>
                      </a:lnTo>
                      <a:lnTo>
                        <a:pt x="73" y="18"/>
                      </a:lnTo>
                      <a:lnTo>
                        <a:pt x="74" y="21"/>
                      </a:lnTo>
                      <a:lnTo>
                        <a:pt x="46" y="37"/>
                      </a:lnTo>
                      <a:lnTo>
                        <a:pt x="0" y="14"/>
                      </a:lnTo>
                      <a:close/>
                    </a:path>
                  </a:pathLst>
                </a:custGeom>
                <a:solidFill>
                  <a:srgbClr val="21BA00"/>
                </a:solidFill>
                <a:ln w="9525">
                  <a:noFill/>
                  <a:round/>
                  <a:headEnd/>
                  <a:tailEnd/>
                </a:ln>
              </p:spPr>
              <p:txBody>
                <a:bodyPr/>
                <a:lstStyle/>
                <a:p>
                  <a:endParaRPr lang="de-DE"/>
                </a:p>
              </p:txBody>
            </p:sp>
            <p:sp>
              <p:nvSpPr>
                <p:cNvPr id="17114" name="Freeform 730"/>
                <p:cNvSpPr>
                  <a:spLocks/>
                </p:cNvSpPr>
                <p:nvPr/>
              </p:nvSpPr>
              <p:spPr bwMode="auto">
                <a:xfrm>
                  <a:off x="31" y="3610"/>
                  <a:ext cx="28" cy="18"/>
                </a:xfrm>
                <a:custGeom>
                  <a:avLst/>
                  <a:gdLst/>
                  <a:ahLst/>
                  <a:cxnLst>
                    <a:cxn ang="0">
                      <a:pos x="0" y="6"/>
                    </a:cxn>
                    <a:cxn ang="0">
                      <a:pos x="26" y="0"/>
                    </a:cxn>
                    <a:cxn ang="0">
                      <a:pos x="28" y="0"/>
                    </a:cxn>
                    <a:cxn ang="0">
                      <a:pos x="30" y="2"/>
                    </a:cxn>
                    <a:cxn ang="0">
                      <a:pos x="32" y="6"/>
                    </a:cxn>
                    <a:cxn ang="0">
                      <a:pos x="36" y="10"/>
                    </a:cxn>
                    <a:cxn ang="0">
                      <a:pos x="40" y="16"/>
                    </a:cxn>
                    <a:cxn ang="0">
                      <a:pos x="46" y="21"/>
                    </a:cxn>
                    <a:cxn ang="0">
                      <a:pos x="51" y="29"/>
                    </a:cxn>
                    <a:cxn ang="0">
                      <a:pos x="57" y="37"/>
                    </a:cxn>
                    <a:cxn ang="0">
                      <a:pos x="0" y="6"/>
                    </a:cxn>
                  </a:cxnLst>
                  <a:rect l="0" t="0" r="r" b="b"/>
                  <a:pathLst>
                    <a:path w="57" h="37">
                      <a:moveTo>
                        <a:pt x="0" y="6"/>
                      </a:moveTo>
                      <a:lnTo>
                        <a:pt x="26" y="0"/>
                      </a:lnTo>
                      <a:lnTo>
                        <a:pt x="28" y="0"/>
                      </a:lnTo>
                      <a:lnTo>
                        <a:pt x="30" y="2"/>
                      </a:lnTo>
                      <a:lnTo>
                        <a:pt x="32" y="6"/>
                      </a:lnTo>
                      <a:lnTo>
                        <a:pt x="36" y="10"/>
                      </a:lnTo>
                      <a:lnTo>
                        <a:pt x="40" y="16"/>
                      </a:lnTo>
                      <a:lnTo>
                        <a:pt x="46" y="21"/>
                      </a:lnTo>
                      <a:lnTo>
                        <a:pt x="51" y="29"/>
                      </a:lnTo>
                      <a:lnTo>
                        <a:pt x="57" y="37"/>
                      </a:lnTo>
                      <a:lnTo>
                        <a:pt x="0" y="6"/>
                      </a:lnTo>
                      <a:close/>
                    </a:path>
                  </a:pathLst>
                </a:custGeom>
                <a:solidFill>
                  <a:srgbClr val="21BA00"/>
                </a:solidFill>
                <a:ln w="9525">
                  <a:noFill/>
                  <a:round/>
                  <a:headEnd/>
                  <a:tailEnd/>
                </a:ln>
              </p:spPr>
              <p:txBody>
                <a:bodyPr/>
                <a:lstStyle/>
                <a:p>
                  <a:endParaRPr lang="de-DE"/>
                </a:p>
              </p:txBody>
            </p:sp>
            <p:sp>
              <p:nvSpPr>
                <p:cNvPr id="17115" name="Freeform 731"/>
                <p:cNvSpPr>
                  <a:spLocks/>
                </p:cNvSpPr>
                <p:nvPr/>
              </p:nvSpPr>
              <p:spPr bwMode="auto">
                <a:xfrm>
                  <a:off x="6" y="3551"/>
                  <a:ext cx="45" cy="20"/>
                </a:xfrm>
                <a:custGeom>
                  <a:avLst/>
                  <a:gdLst/>
                  <a:ahLst/>
                  <a:cxnLst>
                    <a:cxn ang="0">
                      <a:pos x="0" y="0"/>
                    </a:cxn>
                    <a:cxn ang="0">
                      <a:pos x="52" y="0"/>
                    </a:cxn>
                    <a:cxn ang="0">
                      <a:pos x="90" y="40"/>
                    </a:cxn>
                    <a:cxn ang="0">
                      <a:pos x="88" y="40"/>
                    </a:cxn>
                    <a:cxn ang="0">
                      <a:pos x="80" y="38"/>
                    </a:cxn>
                    <a:cxn ang="0">
                      <a:pos x="69" y="36"/>
                    </a:cxn>
                    <a:cxn ang="0">
                      <a:pos x="56" y="33"/>
                    </a:cxn>
                    <a:cxn ang="0">
                      <a:pos x="38" y="29"/>
                    </a:cxn>
                    <a:cxn ang="0">
                      <a:pos x="25" y="21"/>
                    </a:cxn>
                    <a:cxn ang="0">
                      <a:pos x="12" y="12"/>
                    </a:cxn>
                    <a:cxn ang="0">
                      <a:pos x="0" y="0"/>
                    </a:cxn>
                  </a:cxnLst>
                  <a:rect l="0" t="0" r="r" b="b"/>
                  <a:pathLst>
                    <a:path w="90" h="40">
                      <a:moveTo>
                        <a:pt x="0" y="0"/>
                      </a:moveTo>
                      <a:lnTo>
                        <a:pt x="52" y="0"/>
                      </a:lnTo>
                      <a:lnTo>
                        <a:pt x="90" y="40"/>
                      </a:lnTo>
                      <a:lnTo>
                        <a:pt x="88" y="40"/>
                      </a:lnTo>
                      <a:lnTo>
                        <a:pt x="80" y="38"/>
                      </a:lnTo>
                      <a:lnTo>
                        <a:pt x="69" y="36"/>
                      </a:lnTo>
                      <a:lnTo>
                        <a:pt x="56" y="33"/>
                      </a:lnTo>
                      <a:lnTo>
                        <a:pt x="38" y="29"/>
                      </a:lnTo>
                      <a:lnTo>
                        <a:pt x="25" y="21"/>
                      </a:lnTo>
                      <a:lnTo>
                        <a:pt x="12" y="12"/>
                      </a:lnTo>
                      <a:lnTo>
                        <a:pt x="0" y="0"/>
                      </a:lnTo>
                      <a:close/>
                    </a:path>
                  </a:pathLst>
                </a:custGeom>
                <a:solidFill>
                  <a:srgbClr val="21BA00"/>
                </a:solidFill>
                <a:ln w="9525">
                  <a:noFill/>
                  <a:round/>
                  <a:headEnd/>
                  <a:tailEnd/>
                </a:ln>
              </p:spPr>
              <p:txBody>
                <a:bodyPr/>
                <a:lstStyle/>
                <a:p>
                  <a:endParaRPr lang="de-DE"/>
                </a:p>
              </p:txBody>
            </p:sp>
            <p:sp>
              <p:nvSpPr>
                <p:cNvPr id="17116" name="Freeform 732"/>
                <p:cNvSpPr>
                  <a:spLocks/>
                </p:cNvSpPr>
                <p:nvPr/>
              </p:nvSpPr>
              <p:spPr bwMode="auto">
                <a:xfrm>
                  <a:off x="49" y="3547"/>
                  <a:ext cx="42" cy="20"/>
                </a:xfrm>
                <a:custGeom>
                  <a:avLst/>
                  <a:gdLst/>
                  <a:ahLst/>
                  <a:cxnLst>
                    <a:cxn ang="0">
                      <a:pos x="0" y="2"/>
                    </a:cxn>
                    <a:cxn ang="0">
                      <a:pos x="61" y="0"/>
                    </a:cxn>
                    <a:cxn ang="0">
                      <a:pos x="84" y="28"/>
                    </a:cxn>
                    <a:cxn ang="0">
                      <a:pos x="82" y="28"/>
                    </a:cxn>
                    <a:cxn ang="0">
                      <a:pos x="78" y="28"/>
                    </a:cxn>
                    <a:cxn ang="0">
                      <a:pos x="72" y="30"/>
                    </a:cxn>
                    <a:cxn ang="0">
                      <a:pos x="67" y="34"/>
                    </a:cxn>
                    <a:cxn ang="0">
                      <a:pos x="59" y="36"/>
                    </a:cxn>
                    <a:cxn ang="0">
                      <a:pos x="51" y="38"/>
                    </a:cxn>
                    <a:cxn ang="0">
                      <a:pos x="42" y="38"/>
                    </a:cxn>
                    <a:cxn ang="0">
                      <a:pos x="34" y="40"/>
                    </a:cxn>
                    <a:cxn ang="0">
                      <a:pos x="29" y="38"/>
                    </a:cxn>
                    <a:cxn ang="0">
                      <a:pos x="21" y="34"/>
                    </a:cxn>
                    <a:cxn ang="0">
                      <a:pos x="15" y="28"/>
                    </a:cxn>
                    <a:cxn ang="0">
                      <a:pos x="11" y="21"/>
                    </a:cxn>
                    <a:cxn ang="0">
                      <a:pos x="6" y="15"/>
                    </a:cxn>
                    <a:cxn ang="0">
                      <a:pos x="4" y="9"/>
                    </a:cxn>
                    <a:cxn ang="0">
                      <a:pos x="2" y="4"/>
                    </a:cxn>
                    <a:cxn ang="0">
                      <a:pos x="0" y="2"/>
                    </a:cxn>
                  </a:cxnLst>
                  <a:rect l="0" t="0" r="r" b="b"/>
                  <a:pathLst>
                    <a:path w="84" h="40">
                      <a:moveTo>
                        <a:pt x="0" y="2"/>
                      </a:moveTo>
                      <a:lnTo>
                        <a:pt x="61" y="0"/>
                      </a:lnTo>
                      <a:lnTo>
                        <a:pt x="84" y="28"/>
                      </a:lnTo>
                      <a:lnTo>
                        <a:pt x="82" y="28"/>
                      </a:lnTo>
                      <a:lnTo>
                        <a:pt x="78" y="28"/>
                      </a:lnTo>
                      <a:lnTo>
                        <a:pt x="72" y="30"/>
                      </a:lnTo>
                      <a:lnTo>
                        <a:pt x="67" y="34"/>
                      </a:lnTo>
                      <a:lnTo>
                        <a:pt x="59" y="36"/>
                      </a:lnTo>
                      <a:lnTo>
                        <a:pt x="51" y="38"/>
                      </a:lnTo>
                      <a:lnTo>
                        <a:pt x="42" y="38"/>
                      </a:lnTo>
                      <a:lnTo>
                        <a:pt x="34" y="40"/>
                      </a:lnTo>
                      <a:lnTo>
                        <a:pt x="29" y="38"/>
                      </a:lnTo>
                      <a:lnTo>
                        <a:pt x="21" y="34"/>
                      </a:lnTo>
                      <a:lnTo>
                        <a:pt x="15" y="28"/>
                      </a:lnTo>
                      <a:lnTo>
                        <a:pt x="11"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17117" name="Freeform 733"/>
                <p:cNvSpPr>
                  <a:spLocks/>
                </p:cNvSpPr>
                <p:nvPr/>
              </p:nvSpPr>
              <p:spPr bwMode="auto">
                <a:xfrm>
                  <a:off x="91" y="3548"/>
                  <a:ext cx="28" cy="8"/>
                </a:xfrm>
                <a:custGeom>
                  <a:avLst/>
                  <a:gdLst/>
                  <a:ahLst/>
                  <a:cxnLst>
                    <a:cxn ang="0">
                      <a:pos x="0" y="0"/>
                    </a:cxn>
                    <a:cxn ang="0">
                      <a:pos x="15" y="17"/>
                    </a:cxn>
                    <a:cxn ang="0">
                      <a:pos x="55" y="3"/>
                    </a:cxn>
                    <a:cxn ang="0">
                      <a:pos x="0" y="0"/>
                    </a:cxn>
                  </a:cxnLst>
                  <a:rect l="0" t="0" r="r" b="b"/>
                  <a:pathLst>
                    <a:path w="55" h="17">
                      <a:moveTo>
                        <a:pt x="0" y="0"/>
                      </a:moveTo>
                      <a:lnTo>
                        <a:pt x="15" y="17"/>
                      </a:lnTo>
                      <a:lnTo>
                        <a:pt x="55" y="3"/>
                      </a:lnTo>
                      <a:lnTo>
                        <a:pt x="0" y="0"/>
                      </a:lnTo>
                      <a:close/>
                    </a:path>
                  </a:pathLst>
                </a:custGeom>
                <a:solidFill>
                  <a:srgbClr val="21BA00"/>
                </a:solidFill>
                <a:ln w="9525">
                  <a:noFill/>
                  <a:round/>
                  <a:headEnd/>
                  <a:tailEnd/>
                </a:ln>
              </p:spPr>
              <p:txBody>
                <a:bodyPr/>
                <a:lstStyle/>
                <a:p>
                  <a:endParaRPr lang="de-DE"/>
                </a:p>
              </p:txBody>
            </p:sp>
            <p:sp>
              <p:nvSpPr>
                <p:cNvPr id="17118" name="Freeform 734"/>
                <p:cNvSpPr>
                  <a:spLocks/>
                </p:cNvSpPr>
                <p:nvPr/>
              </p:nvSpPr>
              <p:spPr bwMode="auto">
                <a:xfrm>
                  <a:off x="82" y="3524"/>
                  <a:ext cx="25" cy="14"/>
                </a:xfrm>
                <a:custGeom>
                  <a:avLst/>
                  <a:gdLst/>
                  <a:ahLst/>
                  <a:cxnLst>
                    <a:cxn ang="0">
                      <a:pos x="0" y="29"/>
                    </a:cxn>
                    <a:cxn ang="0">
                      <a:pos x="49" y="23"/>
                    </a:cxn>
                    <a:cxn ang="0">
                      <a:pos x="49" y="21"/>
                    </a:cxn>
                    <a:cxn ang="0">
                      <a:pos x="45" y="19"/>
                    </a:cxn>
                    <a:cxn ang="0">
                      <a:pos x="44" y="17"/>
                    </a:cxn>
                    <a:cxn ang="0">
                      <a:pos x="38" y="13"/>
                    </a:cxn>
                    <a:cxn ang="0">
                      <a:pos x="32" y="8"/>
                    </a:cxn>
                    <a:cxn ang="0">
                      <a:pos x="24" y="6"/>
                    </a:cxn>
                    <a:cxn ang="0">
                      <a:pos x="19" y="2"/>
                    </a:cxn>
                    <a:cxn ang="0">
                      <a:pos x="11" y="0"/>
                    </a:cxn>
                    <a:cxn ang="0">
                      <a:pos x="4" y="2"/>
                    </a:cxn>
                    <a:cxn ang="0">
                      <a:pos x="0" y="11"/>
                    </a:cxn>
                    <a:cxn ang="0">
                      <a:pos x="0" y="23"/>
                    </a:cxn>
                    <a:cxn ang="0">
                      <a:pos x="0" y="29"/>
                    </a:cxn>
                  </a:cxnLst>
                  <a:rect l="0" t="0" r="r" b="b"/>
                  <a:pathLst>
                    <a:path w="49" h="29">
                      <a:moveTo>
                        <a:pt x="0" y="29"/>
                      </a:moveTo>
                      <a:lnTo>
                        <a:pt x="49" y="23"/>
                      </a:lnTo>
                      <a:lnTo>
                        <a:pt x="49" y="21"/>
                      </a:lnTo>
                      <a:lnTo>
                        <a:pt x="45" y="19"/>
                      </a:lnTo>
                      <a:lnTo>
                        <a:pt x="44" y="17"/>
                      </a:lnTo>
                      <a:lnTo>
                        <a:pt x="38" y="13"/>
                      </a:lnTo>
                      <a:lnTo>
                        <a:pt x="32" y="8"/>
                      </a:lnTo>
                      <a:lnTo>
                        <a:pt x="24" y="6"/>
                      </a:lnTo>
                      <a:lnTo>
                        <a:pt x="19" y="2"/>
                      </a:lnTo>
                      <a:lnTo>
                        <a:pt x="11"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17119" name="Freeform 735"/>
                <p:cNvSpPr>
                  <a:spLocks/>
                </p:cNvSpPr>
                <p:nvPr/>
              </p:nvSpPr>
              <p:spPr bwMode="auto">
                <a:xfrm>
                  <a:off x="49" y="3521"/>
                  <a:ext cx="28" cy="15"/>
                </a:xfrm>
                <a:custGeom>
                  <a:avLst/>
                  <a:gdLst/>
                  <a:ahLst/>
                  <a:cxnLst>
                    <a:cxn ang="0">
                      <a:pos x="40" y="31"/>
                    </a:cxn>
                    <a:cxn ang="0">
                      <a:pos x="55" y="0"/>
                    </a:cxn>
                    <a:cxn ang="0">
                      <a:pos x="55" y="0"/>
                    </a:cxn>
                    <a:cxn ang="0">
                      <a:pos x="51" y="0"/>
                    </a:cxn>
                    <a:cxn ang="0">
                      <a:pos x="48" y="0"/>
                    </a:cxn>
                    <a:cxn ang="0">
                      <a:pos x="42" y="0"/>
                    </a:cxn>
                    <a:cxn ang="0">
                      <a:pos x="36" y="2"/>
                    </a:cxn>
                    <a:cxn ang="0">
                      <a:pos x="30" y="2"/>
                    </a:cxn>
                    <a:cxn ang="0">
                      <a:pos x="23" y="4"/>
                    </a:cxn>
                    <a:cxn ang="0">
                      <a:pos x="17" y="8"/>
                    </a:cxn>
                    <a:cxn ang="0">
                      <a:pos x="8" y="16"/>
                    </a:cxn>
                    <a:cxn ang="0">
                      <a:pos x="2" y="21"/>
                    </a:cxn>
                    <a:cxn ang="0">
                      <a:pos x="0" y="27"/>
                    </a:cxn>
                    <a:cxn ang="0">
                      <a:pos x="0" y="29"/>
                    </a:cxn>
                    <a:cxn ang="0">
                      <a:pos x="40" y="31"/>
                    </a:cxn>
                  </a:cxnLst>
                  <a:rect l="0" t="0" r="r" b="b"/>
                  <a:pathLst>
                    <a:path w="55" h="31">
                      <a:moveTo>
                        <a:pt x="40" y="31"/>
                      </a:moveTo>
                      <a:lnTo>
                        <a:pt x="55" y="0"/>
                      </a:lnTo>
                      <a:lnTo>
                        <a:pt x="55" y="0"/>
                      </a:lnTo>
                      <a:lnTo>
                        <a:pt x="51" y="0"/>
                      </a:lnTo>
                      <a:lnTo>
                        <a:pt x="48" y="0"/>
                      </a:lnTo>
                      <a:lnTo>
                        <a:pt x="42" y="0"/>
                      </a:lnTo>
                      <a:lnTo>
                        <a:pt x="36" y="2"/>
                      </a:lnTo>
                      <a:lnTo>
                        <a:pt x="30" y="2"/>
                      </a:lnTo>
                      <a:lnTo>
                        <a:pt x="23" y="4"/>
                      </a:lnTo>
                      <a:lnTo>
                        <a:pt x="17"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17120" name="Freeform 736"/>
                <p:cNvSpPr>
                  <a:spLocks/>
                </p:cNvSpPr>
                <p:nvPr/>
              </p:nvSpPr>
              <p:spPr bwMode="auto">
                <a:xfrm>
                  <a:off x="9" y="3524"/>
                  <a:ext cx="35" cy="21"/>
                </a:xfrm>
                <a:custGeom>
                  <a:avLst/>
                  <a:gdLst/>
                  <a:ahLst/>
                  <a:cxnLst>
                    <a:cxn ang="0">
                      <a:pos x="42" y="32"/>
                    </a:cxn>
                    <a:cxn ang="0">
                      <a:pos x="70" y="0"/>
                    </a:cxn>
                    <a:cxn ang="0">
                      <a:pos x="69" y="0"/>
                    </a:cxn>
                    <a:cxn ang="0">
                      <a:pos x="63" y="2"/>
                    </a:cxn>
                    <a:cxn ang="0">
                      <a:pos x="55" y="6"/>
                    </a:cxn>
                    <a:cxn ang="0">
                      <a:pos x="44" y="10"/>
                    </a:cxn>
                    <a:cxn ang="0">
                      <a:pos x="32" y="15"/>
                    </a:cxn>
                    <a:cxn ang="0">
                      <a:pos x="21" y="21"/>
                    </a:cxn>
                    <a:cxn ang="0">
                      <a:pos x="11" y="29"/>
                    </a:cxn>
                    <a:cxn ang="0">
                      <a:pos x="4" y="34"/>
                    </a:cxn>
                    <a:cxn ang="0">
                      <a:pos x="0" y="40"/>
                    </a:cxn>
                    <a:cxn ang="0">
                      <a:pos x="4" y="42"/>
                    </a:cxn>
                    <a:cxn ang="0">
                      <a:pos x="9" y="42"/>
                    </a:cxn>
                    <a:cxn ang="0">
                      <a:pos x="17" y="40"/>
                    </a:cxn>
                    <a:cxn ang="0">
                      <a:pos x="25" y="38"/>
                    </a:cxn>
                    <a:cxn ang="0">
                      <a:pos x="32" y="34"/>
                    </a:cxn>
                    <a:cxn ang="0">
                      <a:pos x="38" y="32"/>
                    </a:cxn>
                    <a:cxn ang="0">
                      <a:pos x="42" y="32"/>
                    </a:cxn>
                  </a:cxnLst>
                  <a:rect l="0" t="0" r="r" b="b"/>
                  <a:pathLst>
                    <a:path w="70" h="42">
                      <a:moveTo>
                        <a:pt x="42" y="32"/>
                      </a:moveTo>
                      <a:lnTo>
                        <a:pt x="70" y="0"/>
                      </a:lnTo>
                      <a:lnTo>
                        <a:pt x="69" y="0"/>
                      </a:lnTo>
                      <a:lnTo>
                        <a:pt x="63" y="2"/>
                      </a:lnTo>
                      <a:lnTo>
                        <a:pt x="55" y="6"/>
                      </a:lnTo>
                      <a:lnTo>
                        <a:pt x="44" y="10"/>
                      </a:lnTo>
                      <a:lnTo>
                        <a:pt x="32" y="15"/>
                      </a:lnTo>
                      <a:lnTo>
                        <a:pt x="21" y="21"/>
                      </a:lnTo>
                      <a:lnTo>
                        <a:pt x="11" y="29"/>
                      </a:lnTo>
                      <a:lnTo>
                        <a:pt x="4" y="34"/>
                      </a:lnTo>
                      <a:lnTo>
                        <a:pt x="0" y="40"/>
                      </a:lnTo>
                      <a:lnTo>
                        <a:pt x="4" y="42"/>
                      </a:lnTo>
                      <a:lnTo>
                        <a:pt x="9" y="42"/>
                      </a:lnTo>
                      <a:lnTo>
                        <a:pt x="17" y="40"/>
                      </a:lnTo>
                      <a:lnTo>
                        <a:pt x="25" y="38"/>
                      </a:lnTo>
                      <a:lnTo>
                        <a:pt x="32" y="34"/>
                      </a:lnTo>
                      <a:lnTo>
                        <a:pt x="38" y="32"/>
                      </a:lnTo>
                      <a:lnTo>
                        <a:pt x="42" y="32"/>
                      </a:lnTo>
                      <a:close/>
                    </a:path>
                  </a:pathLst>
                </a:custGeom>
                <a:solidFill>
                  <a:srgbClr val="21BA00"/>
                </a:solidFill>
                <a:ln w="9525">
                  <a:noFill/>
                  <a:round/>
                  <a:headEnd/>
                  <a:tailEnd/>
                </a:ln>
              </p:spPr>
              <p:txBody>
                <a:bodyPr/>
                <a:lstStyle/>
                <a:p>
                  <a:endParaRPr lang="de-DE"/>
                </a:p>
              </p:txBody>
            </p:sp>
            <p:sp>
              <p:nvSpPr>
                <p:cNvPr id="17121" name="Freeform 737"/>
                <p:cNvSpPr>
                  <a:spLocks/>
                </p:cNvSpPr>
                <p:nvPr/>
              </p:nvSpPr>
              <p:spPr bwMode="auto">
                <a:xfrm>
                  <a:off x="474" y="3531"/>
                  <a:ext cx="464" cy="497"/>
                </a:xfrm>
                <a:custGeom>
                  <a:avLst/>
                  <a:gdLst/>
                  <a:ahLst/>
                  <a:cxnLst>
                    <a:cxn ang="0">
                      <a:pos x="88" y="994"/>
                    </a:cxn>
                    <a:cxn ang="0">
                      <a:pos x="0" y="850"/>
                    </a:cxn>
                    <a:cxn ang="0">
                      <a:pos x="103" y="914"/>
                    </a:cxn>
                    <a:cxn ang="0">
                      <a:pos x="88" y="802"/>
                    </a:cxn>
                    <a:cxn ang="0">
                      <a:pos x="145" y="869"/>
                    </a:cxn>
                    <a:cxn ang="0">
                      <a:pos x="120" y="735"/>
                    </a:cxn>
                    <a:cxn ang="0">
                      <a:pos x="257" y="880"/>
                    </a:cxn>
                    <a:cxn ang="0">
                      <a:pos x="227" y="714"/>
                    </a:cxn>
                    <a:cxn ang="0">
                      <a:pos x="328" y="855"/>
                    </a:cxn>
                    <a:cxn ang="0">
                      <a:pos x="312" y="631"/>
                    </a:cxn>
                    <a:cxn ang="0">
                      <a:pos x="381" y="850"/>
                    </a:cxn>
                    <a:cxn ang="0">
                      <a:pos x="387" y="356"/>
                    </a:cxn>
                    <a:cxn ang="0">
                      <a:pos x="211" y="185"/>
                    </a:cxn>
                    <a:cxn ang="0">
                      <a:pos x="211" y="185"/>
                    </a:cxn>
                    <a:cxn ang="0">
                      <a:pos x="217" y="143"/>
                    </a:cxn>
                    <a:cxn ang="0">
                      <a:pos x="223" y="132"/>
                    </a:cxn>
                    <a:cxn ang="0">
                      <a:pos x="387" y="273"/>
                    </a:cxn>
                    <a:cxn ang="0">
                      <a:pos x="410" y="6"/>
                    </a:cxn>
                    <a:cxn ang="0">
                      <a:pos x="412" y="6"/>
                    </a:cxn>
                    <a:cxn ang="0">
                      <a:pos x="415" y="8"/>
                    </a:cxn>
                    <a:cxn ang="0">
                      <a:pos x="423" y="10"/>
                    </a:cxn>
                    <a:cxn ang="0">
                      <a:pos x="433" y="14"/>
                    </a:cxn>
                    <a:cxn ang="0">
                      <a:pos x="446" y="14"/>
                    </a:cxn>
                    <a:cxn ang="0">
                      <a:pos x="461" y="12"/>
                    </a:cxn>
                    <a:cxn ang="0">
                      <a:pos x="482" y="8"/>
                    </a:cxn>
                    <a:cxn ang="0">
                      <a:pos x="505" y="0"/>
                    </a:cxn>
                    <a:cxn ang="0">
                      <a:pos x="514" y="179"/>
                    </a:cxn>
                    <a:cxn ang="0">
                      <a:pos x="667" y="76"/>
                    </a:cxn>
                    <a:cxn ang="0">
                      <a:pos x="673" y="116"/>
                    </a:cxn>
                    <a:cxn ang="0">
                      <a:pos x="514" y="248"/>
                    </a:cxn>
                    <a:cxn ang="0">
                      <a:pos x="514" y="690"/>
                    </a:cxn>
                    <a:cxn ang="0">
                      <a:pos x="543" y="882"/>
                    </a:cxn>
                    <a:cxn ang="0">
                      <a:pos x="617" y="577"/>
                    </a:cxn>
                    <a:cxn ang="0">
                      <a:pos x="614" y="859"/>
                    </a:cxn>
                    <a:cxn ang="0">
                      <a:pos x="705" y="541"/>
                    </a:cxn>
                    <a:cxn ang="0">
                      <a:pos x="682" y="882"/>
                    </a:cxn>
                    <a:cxn ang="0">
                      <a:pos x="762" y="735"/>
                    </a:cxn>
                    <a:cxn ang="0">
                      <a:pos x="758" y="907"/>
                    </a:cxn>
                    <a:cxn ang="0">
                      <a:pos x="840" y="791"/>
                    </a:cxn>
                    <a:cxn ang="0">
                      <a:pos x="842" y="874"/>
                    </a:cxn>
                    <a:cxn ang="0">
                      <a:pos x="928" y="829"/>
                    </a:cxn>
                    <a:cxn ang="0">
                      <a:pos x="821" y="985"/>
                    </a:cxn>
                    <a:cxn ang="0">
                      <a:pos x="88" y="994"/>
                    </a:cxn>
                  </a:cxnLst>
                  <a:rect l="0" t="0" r="r" b="b"/>
                  <a:pathLst>
                    <a:path w="928" h="994">
                      <a:moveTo>
                        <a:pt x="88" y="994"/>
                      </a:moveTo>
                      <a:lnTo>
                        <a:pt x="0" y="850"/>
                      </a:lnTo>
                      <a:lnTo>
                        <a:pt x="103" y="914"/>
                      </a:lnTo>
                      <a:lnTo>
                        <a:pt x="88" y="802"/>
                      </a:lnTo>
                      <a:lnTo>
                        <a:pt x="145" y="869"/>
                      </a:lnTo>
                      <a:lnTo>
                        <a:pt x="120" y="735"/>
                      </a:lnTo>
                      <a:lnTo>
                        <a:pt x="257" y="880"/>
                      </a:lnTo>
                      <a:lnTo>
                        <a:pt x="227" y="714"/>
                      </a:lnTo>
                      <a:lnTo>
                        <a:pt x="328" y="855"/>
                      </a:lnTo>
                      <a:lnTo>
                        <a:pt x="312" y="631"/>
                      </a:lnTo>
                      <a:lnTo>
                        <a:pt x="381" y="850"/>
                      </a:lnTo>
                      <a:lnTo>
                        <a:pt x="387" y="356"/>
                      </a:lnTo>
                      <a:lnTo>
                        <a:pt x="211" y="185"/>
                      </a:lnTo>
                      <a:lnTo>
                        <a:pt x="211" y="185"/>
                      </a:lnTo>
                      <a:lnTo>
                        <a:pt x="217" y="143"/>
                      </a:lnTo>
                      <a:lnTo>
                        <a:pt x="223" y="132"/>
                      </a:lnTo>
                      <a:lnTo>
                        <a:pt x="387" y="273"/>
                      </a:lnTo>
                      <a:lnTo>
                        <a:pt x="410" y="6"/>
                      </a:lnTo>
                      <a:lnTo>
                        <a:pt x="412" y="6"/>
                      </a:lnTo>
                      <a:lnTo>
                        <a:pt x="415" y="8"/>
                      </a:lnTo>
                      <a:lnTo>
                        <a:pt x="423" y="10"/>
                      </a:lnTo>
                      <a:lnTo>
                        <a:pt x="433" y="14"/>
                      </a:lnTo>
                      <a:lnTo>
                        <a:pt x="446" y="14"/>
                      </a:lnTo>
                      <a:lnTo>
                        <a:pt x="461" y="12"/>
                      </a:lnTo>
                      <a:lnTo>
                        <a:pt x="482" y="8"/>
                      </a:lnTo>
                      <a:lnTo>
                        <a:pt x="505" y="0"/>
                      </a:lnTo>
                      <a:lnTo>
                        <a:pt x="514" y="179"/>
                      </a:lnTo>
                      <a:lnTo>
                        <a:pt x="667" y="76"/>
                      </a:lnTo>
                      <a:lnTo>
                        <a:pt x="673" y="116"/>
                      </a:lnTo>
                      <a:lnTo>
                        <a:pt x="514" y="248"/>
                      </a:lnTo>
                      <a:lnTo>
                        <a:pt x="514" y="690"/>
                      </a:lnTo>
                      <a:lnTo>
                        <a:pt x="543" y="882"/>
                      </a:lnTo>
                      <a:lnTo>
                        <a:pt x="617" y="577"/>
                      </a:lnTo>
                      <a:lnTo>
                        <a:pt x="614" y="859"/>
                      </a:lnTo>
                      <a:lnTo>
                        <a:pt x="705" y="541"/>
                      </a:lnTo>
                      <a:lnTo>
                        <a:pt x="682" y="882"/>
                      </a:lnTo>
                      <a:lnTo>
                        <a:pt x="762" y="735"/>
                      </a:lnTo>
                      <a:lnTo>
                        <a:pt x="758" y="907"/>
                      </a:lnTo>
                      <a:lnTo>
                        <a:pt x="840" y="791"/>
                      </a:lnTo>
                      <a:lnTo>
                        <a:pt x="842" y="874"/>
                      </a:lnTo>
                      <a:lnTo>
                        <a:pt x="928" y="829"/>
                      </a:lnTo>
                      <a:lnTo>
                        <a:pt x="821" y="985"/>
                      </a:lnTo>
                      <a:lnTo>
                        <a:pt x="88" y="994"/>
                      </a:lnTo>
                      <a:close/>
                    </a:path>
                  </a:pathLst>
                </a:custGeom>
                <a:solidFill>
                  <a:srgbClr val="000000"/>
                </a:solidFill>
                <a:ln w="9525">
                  <a:noFill/>
                  <a:round/>
                  <a:headEnd/>
                  <a:tailEnd/>
                </a:ln>
              </p:spPr>
              <p:txBody>
                <a:bodyPr/>
                <a:lstStyle/>
                <a:p>
                  <a:endParaRPr lang="de-DE"/>
                </a:p>
              </p:txBody>
            </p:sp>
            <p:sp>
              <p:nvSpPr>
                <p:cNvPr id="17122" name="Freeform 738"/>
                <p:cNvSpPr>
                  <a:spLocks/>
                </p:cNvSpPr>
                <p:nvPr/>
              </p:nvSpPr>
              <p:spPr bwMode="auto">
                <a:xfrm>
                  <a:off x="645" y="3926"/>
                  <a:ext cx="16" cy="86"/>
                </a:xfrm>
                <a:custGeom>
                  <a:avLst/>
                  <a:gdLst/>
                  <a:ahLst/>
                  <a:cxnLst>
                    <a:cxn ang="0">
                      <a:pos x="29" y="163"/>
                    </a:cxn>
                    <a:cxn ang="0">
                      <a:pos x="0" y="0"/>
                    </a:cxn>
                    <a:cxn ang="0">
                      <a:pos x="0" y="110"/>
                    </a:cxn>
                    <a:cxn ang="0">
                      <a:pos x="13" y="173"/>
                    </a:cxn>
                    <a:cxn ang="0">
                      <a:pos x="30" y="173"/>
                    </a:cxn>
                    <a:cxn ang="0">
                      <a:pos x="29" y="163"/>
                    </a:cxn>
                  </a:cxnLst>
                  <a:rect l="0" t="0" r="r" b="b"/>
                  <a:pathLst>
                    <a:path w="30" h="173">
                      <a:moveTo>
                        <a:pt x="29" y="163"/>
                      </a:moveTo>
                      <a:lnTo>
                        <a:pt x="0" y="0"/>
                      </a:lnTo>
                      <a:lnTo>
                        <a:pt x="0" y="110"/>
                      </a:lnTo>
                      <a:lnTo>
                        <a:pt x="13" y="173"/>
                      </a:lnTo>
                      <a:lnTo>
                        <a:pt x="30" y="173"/>
                      </a:lnTo>
                      <a:lnTo>
                        <a:pt x="29" y="163"/>
                      </a:lnTo>
                      <a:close/>
                    </a:path>
                  </a:pathLst>
                </a:custGeom>
                <a:solidFill>
                  <a:srgbClr val="00FF59"/>
                </a:solidFill>
                <a:ln w="9525">
                  <a:noFill/>
                  <a:round/>
                  <a:headEnd/>
                  <a:tailEnd/>
                </a:ln>
              </p:spPr>
              <p:txBody>
                <a:bodyPr/>
                <a:lstStyle/>
                <a:p>
                  <a:endParaRPr lang="de-DE"/>
                </a:p>
              </p:txBody>
            </p:sp>
            <p:sp>
              <p:nvSpPr>
                <p:cNvPr id="17123" name="Freeform 739"/>
                <p:cNvSpPr>
                  <a:spLocks/>
                </p:cNvSpPr>
                <p:nvPr/>
              </p:nvSpPr>
              <p:spPr bwMode="auto">
                <a:xfrm>
                  <a:off x="499" y="3923"/>
                  <a:ext cx="144" cy="95"/>
                </a:xfrm>
                <a:custGeom>
                  <a:avLst/>
                  <a:gdLst/>
                  <a:ahLst/>
                  <a:cxnLst>
                    <a:cxn ang="0">
                      <a:pos x="288" y="181"/>
                    </a:cxn>
                    <a:cxn ang="0">
                      <a:pos x="210" y="17"/>
                    </a:cxn>
                    <a:cxn ang="0">
                      <a:pos x="239" y="175"/>
                    </a:cxn>
                    <a:cxn ang="0">
                      <a:pos x="168" y="86"/>
                    </a:cxn>
                    <a:cxn ang="0">
                      <a:pos x="96" y="0"/>
                    </a:cxn>
                    <a:cxn ang="0">
                      <a:pos x="128" y="169"/>
                    </a:cxn>
                    <a:cxn ang="0">
                      <a:pos x="63" y="84"/>
                    </a:cxn>
                    <a:cxn ang="0">
                      <a:pos x="71" y="169"/>
                    </a:cxn>
                    <a:cxn ang="0">
                      <a:pos x="0" y="126"/>
                    </a:cxn>
                    <a:cxn ang="0">
                      <a:pos x="54" y="190"/>
                    </a:cxn>
                    <a:cxn ang="0">
                      <a:pos x="288" y="181"/>
                    </a:cxn>
                  </a:cxnLst>
                  <a:rect l="0" t="0" r="r" b="b"/>
                  <a:pathLst>
                    <a:path w="288" h="190">
                      <a:moveTo>
                        <a:pt x="288" y="181"/>
                      </a:moveTo>
                      <a:lnTo>
                        <a:pt x="210" y="17"/>
                      </a:lnTo>
                      <a:lnTo>
                        <a:pt x="239" y="175"/>
                      </a:lnTo>
                      <a:lnTo>
                        <a:pt x="168" y="86"/>
                      </a:lnTo>
                      <a:lnTo>
                        <a:pt x="96" y="0"/>
                      </a:lnTo>
                      <a:lnTo>
                        <a:pt x="128" y="169"/>
                      </a:lnTo>
                      <a:lnTo>
                        <a:pt x="63" y="84"/>
                      </a:lnTo>
                      <a:lnTo>
                        <a:pt x="71" y="169"/>
                      </a:lnTo>
                      <a:lnTo>
                        <a:pt x="0" y="126"/>
                      </a:lnTo>
                      <a:lnTo>
                        <a:pt x="54" y="190"/>
                      </a:lnTo>
                      <a:lnTo>
                        <a:pt x="288" y="181"/>
                      </a:lnTo>
                      <a:close/>
                    </a:path>
                  </a:pathLst>
                </a:custGeom>
                <a:solidFill>
                  <a:srgbClr val="00FF59"/>
                </a:solidFill>
                <a:ln w="9525">
                  <a:noFill/>
                  <a:round/>
                  <a:headEnd/>
                  <a:tailEnd/>
                </a:ln>
              </p:spPr>
              <p:txBody>
                <a:bodyPr/>
                <a:lstStyle/>
                <a:p>
                  <a:endParaRPr lang="de-DE"/>
                </a:p>
              </p:txBody>
            </p:sp>
            <p:sp>
              <p:nvSpPr>
                <p:cNvPr id="17124" name="Freeform 740"/>
                <p:cNvSpPr>
                  <a:spLocks/>
                </p:cNvSpPr>
                <p:nvPr/>
              </p:nvSpPr>
              <p:spPr bwMode="auto">
                <a:xfrm>
                  <a:off x="750" y="3876"/>
                  <a:ext cx="64" cy="137"/>
                </a:xfrm>
                <a:custGeom>
                  <a:avLst/>
                  <a:gdLst/>
                  <a:ahLst/>
                  <a:cxnLst>
                    <a:cxn ang="0">
                      <a:pos x="0" y="274"/>
                    </a:cxn>
                    <a:cxn ang="0">
                      <a:pos x="0" y="234"/>
                    </a:cxn>
                    <a:cxn ang="0">
                      <a:pos x="40" y="74"/>
                    </a:cxn>
                    <a:cxn ang="0">
                      <a:pos x="53" y="249"/>
                    </a:cxn>
                    <a:cxn ang="0">
                      <a:pos x="127" y="0"/>
                    </a:cxn>
                    <a:cxn ang="0">
                      <a:pos x="103" y="274"/>
                    </a:cxn>
                    <a:cxn ang="0">
                      <a:pos x="0" y="274"/>
                    </a:cxn>
                  </a:cxnLst>
                  <a:rect l="0" t="0" r="r" b="b"/>
                  <a:pathLst>
                    <a:path w="127" h="274">
                      <a:moveTo>
                        <a:pt x="0" y="274"/>
                      </a:moveTo>
                      <a:lnTo>
                        <a:pt x="0" y="234"/>
                      </a:lnTo>
                      <a:lnTo>
                        <a:pt x="40" y="74"/>
                      </a:lnTo>
                      <a:lnTo>
                        <a:pt x="53" y="249"/>
                      </a:lnTo>
                      <a:lnTo>
                        <a:pt x="127" y="0"/>
                      </a:lnTo>
                      <a:lnTo>
                        <a:pt x="103" y="274"/>
                      </a:lnTo>
                      <a:lnTo>
                        <a:pt x="0" y="274"/>
                      </a:lnTo>
                      <a:close/>
                    </a:path>
                  </a:pathLst>
                </a:custGeom>
                <a:solidFill>
                  <a:srgbClr val="00FF59"/>
                </a:solidFill>
                <a:ln w="9525">
                  <a:noFill/>
                  <a:round/>
                  <a:headEnd/>
                  <a:tailEnd/>
                </a:ln>
              </p:spPr>
              <p:txBody>
                <a:bodyPr/>
                <a:lstStyle/>
                <a:p>
                  <a:endParaRPr lang="de-DE"/>
                </a:p>
              </p:txBody>
            </p:sp>
            <p:sp>
              <p:nvSpPr>
                <p:cNvPr id="17125" name="Freeform 741"/>
                <p:cNvSpPr>
                  <a:spLocks/>
                </p:cNvSpPr>
                <p:nvPr/>
              </p:nvSpPr>
              <p:spPr bwMode="auto">
                <a:xfrm>
                  <a:off x="809" y="3945"/>
                  <a:ext cx="36" cy="68"/>
                </a:xfrm>
                <a:custGeom>
                  <a:avLst/>
                  <a:gdLst/>
                  <a:ahLst/>
                  <a:cxnLst>
                    <a:cxn ang="0">
                      <a:pos x="0" y="137"/>
                    </a:cxn>
                    <a:cxn ang="0">
                      <a:pos x="66" y="0"/>
                    </a:cxn>
                    <a:cxn ang="0">
                      <a:pos x="70" y="135"/>
                    </a:cxn>
                    <a:cxn ang="0">
                      <a:pos x="0" y="137"/>
                    </a:cxn>
                  </a:cxnLst>
                  <a:rect l="0" t="0" r="r" b="b"/>
                  <a:pathLst>
                    <a:path w="70" h="137">
                      <a:moveTo>
                        <a:pt x="0" y="137"/>
                      </a:moveTo>
                      <a:lnTo>
                        <a:pt x="66" y="0"/>
                      </a:lnTo>
                      <a:lnTo>
                        <a:pt x="70" y="135"/>
                      </a:lnTo>
                      <a:lnTo>
                        <a:pt x="0" y="137"/>
                      </a:lnTo>
                      <a:close/>
                    </a:path>
                  </a:pathLst>
                </a:custGeom>
                <a:solidFill>
                  <a:srgbClr val="00FF59"/>
                </a:solidFill>
                <a:ln w="9525">
                  <a:noFill/>
                  <a:round/>
                  <a:headEnd/>
                  <a:tailEnd/>
                </a:ln>
              </p:spPr>
              <p:txBody>
                <a:bodyPr/>
                <a:lstStyle/>
                <a:p>
                  <a:endParaRPr lang="de-DE"/>
                </a:p>
              </p:txBody>
            </p:sp>
            <p:sp>
              <p:nvSpPr>
                <p:cNvPr id="17126" name="Freeform 742"/>
                <p:cNvSpPr>
                  <a:spLocks/>
                </p:cNvSpPr>
                <p:nvPr/>
              </p:nvSpPr>
              <p:spPr bwMode="auto">
                <a:xfrm>
                  <a:off x="852" y="3961"/>
                  <a:ext cx="33" cy="51"/>
                </a:xfrm>
                <a:custGeom>
                  <a:avLst/>
                  <a:gdLst/>
                  <a:ahLst/>
                  <a:cxnLst>
                    <a:cxn ang="0">
                      <a:pos x="0" y="103"/>
                    </a:cxn>
                    <a:cxn ang="0">
                      <a:pos x="64" y="0"/>
                    </a:cxn>
                    <a:cxn ang="0">
                      <a:pos x="53" y="99"/>
                    </a:cxn>
                    <a:cxn ang="0">
                      <a:pos x="0" y="103"/>
                    </a:cxn>
                  </a:cxnLst>
                  <a:rect l="0" t="0" r="r" b="b"/>
                  <a:pathLst>
                    <a:path w="64" h="103">
                      <a:moveTo>
                        <a:pt x="0" y="103"/>
                      </a:moveTo>
                      <a:lnTo>
                        <a:pt x="64" y="0"/>
                      </a:lnTo>
                      <a:lnTo>
                        <a:pt x="53" y="99"/>
                      </a:lnTo>
                      <a:lnTo>
                        <a:pt x="0" y="103"/>
                      </a:lnTo>
                      <a:close/>
                    </a:path>
                  </a:pathLst>
                </a:custGeom>
                <a:solidFill>
                  <a:srgbClr val="00FF59"/>
                </a:solidFill>
                <a:ln w="9525">
                  <a:noFill/>
                  <a:round/>
                  <a:headEnd/>
                  <a:tailEnd/>
                </a:ln>
              </p:spPr>
              <p:txBody>
                <a:bodyPr/>
                <a:lstStyle/>
                <a:p>
                  <a:endParaRPr lang="de-DE"/>
                </a:p>
              </p:txBody>
            </p:sp>
            <p:sp>
              <p:nvSpPr>
                <p:cNvPr id="17127" name="Freeform 743"/>
                <p:cNvSpPr>
                  <a:spLocks/>
                </p:cNvSpPr>
                <p:nvPr/>
              </p:nvSpPr>
              <p:spPr bwMode="auto">
                <a:xfrm>
                  <a:off x="888" y="3971"/>
                  <a:ext cx="21" cy="32"/>
                </a:xfrm>
                <a:custGeom>
                  <a:avLst/>
                  <a:gdLst/>
                  <a:ahLst/>
                  <a:cxnLst>
                    <a:cxn ang="0">
                      <a:pos x="0" y="65"/>
                    </a:cxn>
                    <a:cxn ang="0">
                      <a:pos x="11" y="29"/>
                    </a:cxn>
                    <a:cxn ang="0">
                      <a:pos x="42" y="0"/>
                    </a:cxn>
                    <a:cxn ang="0">
                      <a:pos x="32" y="25"/>
                    </a:cxn>
                    <a:cxn ang="0">
                      <a:pos x="0" y="65"/>
                    </a:cxn>
                  </a:cxnLst>
                  <a:rect l="0" t="0" r="r" b="b"/>
                  <a:pathLst>
                    <a:path w="42" h="65">
                      <a:moveTo>
                        <a:pt x="0" y="65"/>
                      </a:moveTo>
                      <a:lnTo>
                        <a:pt x="11" y="29"/>
                      </a:lnTo>
                      <a:lnTo>
                        <a:pt x="42" y="0"/>
                      </a:lnTo>
                      <a:lnTo>
                        <a:pt x="32" y="25"/>
                      </a:lnTo>
                      <a:lnTo>
                        <a:pt x="0" y="65"/>
                      </a:lnTo>
                      <a:close/>
                    </a:path>
                  </a:pathLst>
                </a:custGeom>
                <a:solidFill>
                  <a:srgbClr val="00FF59"/>
                </a:solidFill>
                <a:ln w="9525">
                  <a:noFill/>
                  <a:round/>
                  <a:headEnd/>
                  <a:tailEnd/>
                </a:ln>
              </p:spPr>
              <p:txBody>
                <a:bodyPr/>
                <a:lstStyle/>
                <a:p>
                  <a:endParaRPr lang="de-DE"/>
                </a:p>
              </p:txBody>
            </p:sp>
            <p:sp>
              <p:nvSpPr>
                <p:cNvPr id="17128" name="Freeform 744"/>
                <p:cNvSpPr>
                  <a:spLocks/>
                </p:cNvSpPr>
                <p:nvPr/>
              </p:nvSpPr>
              <p:spPr bwMode="auto">
                <a:xfrm>
                  <a:off x="665" y="3561"/>
                  <a:ext cx="24" cy="452"/>
                </a:xfrm>
                <a:custGeom>
                  <a:avLst/>
                  <a:gdLst/>
                  <a:ahLst/>
                  <a:cxnLst>
                    <a:cxn ang="0">
                      <a:pos x="0" y="905"/>
                    </a:cxn>
                    <a:cxn ang="0">
                      <a:pos x="34" y="0"/>
                    </a:cxn>
                    <a:cxn ang="0">
                      <a:pos x="36" y="0"/>
                    </a:cxn>
                    <a:cxn ang="0">
                      <a:pos x="38" y="2"/>
                    </a:cxn>
                    <a:cxn ang="0">
                      <a:pos x="42" y="4"/>
                    </a:cxn>
                    <a:cxn ang="0">
                      <a:pos x="48" y="0"/>
                    </a:cxn>
                    <a:cxn ang="0">
                      <a:pos x="44" y="905"/>
                    </a:cxn>
                    <a:cxn ang="0">
                      <a:pos x="0" y="905"/>
                    </a:cxn>
                  </a:cxnLst>
                  <a:rect l="0" t="0" r="r" b="b"/>
                  <a:pathLst>
                    <a:path w="48" h="905">
                      <a:moveTo>
                        <a:pt x="0" y="905"/>
                      </a:moveTo>
                      <a:lnTo>
                        <a:pt x="34" y="0"/>
                      </a:lnTo>
                      <a:lnTo>
                        <a:pt x="36" y="0"/>
                      </a:lnTo>
                      <a:lnTo>
                        <a:pt x="38" y="2"/>
                      </a:lnTo>
                      <a:lnTo>
                        <a:pt x="42" y="4"/>
                      </a:lnTo>
                      <a:lnTo>
                        <a:pt x="48" y="0"/>
                      </a:lnTo>
                      <a:lnTo>
                        <a:pt x="44" y="905"/>
                      </a:lnTo>
                      <a:lnTo>
                        <a:pt x="0" y="905"/>
                      </a:lnTo>
                      <a:close/>
                    </a:path>
                  </a:pathLst>
                </a:custGeom>
                <a:solidFill>
                  <a:srgbClr val="875900"/>
                </a:solidFill>
                <a:ln w="9525">
                  <a:noFill/>
                  <a:round/>
                  <a:headEnd/>
                  <a:tailEnd/>
                </a:ln>
              </p:spPr>
              <p:txBody>
                <a:bodyPr/>
                <a:lstStyle/>
                <a:p>
                  <a:endParaRPr lang="de-DE"/>
                </a:p>
              </p:txBody>
            </p:sp>
            <p:sp>
              <p:nvSpPr>
                <p:cNvPr id="17129" name="Freeform 745"/>
                <p:cNvSpPr>
                  <a:spLocks/>
                </p:cNvSpPr>
                <p:nvPr/>
              </p:nvSpPr>
              <p:spPr bwMode="auto">
                <a:xfrm>
                  <a:off x="693" y="3549"/>
                  <a:ext cx="18" cy="463"/>
                </a:xfrm>
                <a:custGeom>
                  <a:avLst/>
                  <a:gdLst/>
                  <a:ahLst/>
                  <a:cxnLst>
                    <a:cxn ang="0">
                      <a:pos x="0" y="927"/>
                    </a:cxn>
                    <a:cxn ang="0">
                      <a:pos x="16" y="1"/>
                    </a:cxn>
                    <a:cxn ang="0">
                      <a:pos x="16" y="3"/>
                    </a:cxn>
                    <a:cxn ang="0">
                      <a:pos x="21" y="5"/>
                    </a:cxn>
                    <a:cxn ang="0">
                      <a:pos x="27" y="3"/>
                    </a:cxn>
                    <a:cxn ang="0">
                      <a:pos x="35" y="0"/>
                    </a:cxn>
                    <a:cxn ang="0">
                      <a:pos x="36" y="927"/>
                    </a:cxn>
                    <a:cxn ang="0">
                      <a:pos x="0" y="927"/>
                    </a:cxn>
                  </a:cxnLst>
                  <a:rect l="0" t="0" r="r" b="b"/>
                  <a:pathLst>
                    <a:path w="36" h="927">
                      <a:moveTo>
                        <a:pt x="0" y="927"/>
                      </a:moveTo>
                      <a:lnTo>
                        <a:pt x="16" y="1"/>
                      </a:lnTo>
                      <a:lnTo>
                        <a:pt x="16" y="3"/>
                      </a:lnTo>
                      <a:lnTo>
                        <a:pt x="21" y="5"/>
                      </a:lnTo>
                      <a:lnTo>
                        <a:pt x="27" y="3"/>
                      </a:lnTo>
                      <a:lnTo>
                        <a:pt x="35" y="0"/>
                      </a:lnTo>
                      <a:lnTo>
                        <a:pt x="36" y="927"/>
                      </a:lnTo>
                      <a:lnTo>
                        <a:pt x="0" y="927"/>
                      </a:lnTo>
                      <a:close/>
                    </a:path>
                  </a:pathLst>
                </a:custGeom>
                <a:solidFill>
                  <a:srgbClr val="875900"/>
                </a:solidFill>
                <a:ln w="9525">
                  <a:noFill/>
                  <a:round/>
                  <a:headEnd/>
                  <a:tailEnd/>
                </a:ln>
              </p:spPr>
              <p:txBody>
                <a:bodyPr/>
                <a:lstStyle/>
                <a:p>
                  <a:endParaRPr lang="de-DE"/>
                </a:p>
              </p:txBody>
            </p:sp>
            <p:sp>
              <p:nvSpPr>
                <p:cNvPr id="17130" name="Freeform 746"/>
                <p:cNvSpPr>
                  <a:spLocks/>
                </p:cNvSpPr>
                <p:nvPr/>
              </p:nvSpPr>
              <p:spPr bwMode="auto">
                <a:xfrm>
                  <a:off x="716" y="3538"/>
                  <a:ext cx="17" cy="473"/>
                </a:xfrm>
                <a:custGeom>
                  <a:avLst/>
                  <a:gdLst/>
                  <a:ahLst/>
                  <a:cxnLst>
                    <a:cxn ang="0">
                      <a:pos x="8" y="944"/>
                    </a:cxn>
                    <a:cxn ang="0">
                      <a:pos x="0" y="7"/>
                    </a:cxn>
                    <a:cxn ang="0">
                      <a:pos x="13" y="0"/>
                    </a:cxn>
                    <a:cxn ang="0">
                      <a:pos x="19" y="719"/>
                    </a:cxn>
                    <a:cxn ang="0">
                      <a:pos x="34" y="940"/>
                    </a:cxn>
                    <a:cxn ang="0">
                      <a:pos x="8" y="944"/>
                    </a:cxn>
                  </a:cxnLst>
                  <a:rect l="0" t="0" r="r" b="b"/>
                  <a:pathLst>
                    <a:path w="34" h="944">
                      <a:moveTo>
                        <a:pt x="8" y="944"/>
                      </a:moveTo>
                      <a:lnTo>
                        <a:pt x="0" y="7"/>
                      </a:lnTo>
                      <a:lnTo>
                        <a:pt x="13" y="0"/>
                      </a:lnTo>
                      <a:lnTo>
                        <a:pt x="19" y="719"/>
                      </a:lnTo>
                      <a:lnTo>
                        <a:pt x="34" y="940"/>
                      </a:lnTo>
                      <a:lnTo>
                        <a:pt x="8" y="944"/>
                      </a:lnTo>
                      <a:close/>
                    </a:path>
                  </a:pathLst>
                </a:custGeom>
                <a:solidFill>
                  <a:srgbClr val="875900"/>
                </a:solidFill>
                <a:ln w="9525">
                  <a:noFill/>
                  <a:round/>
                  <a:headEnd/>
                  <a:tailEnd/>
                </a:ln>
              </p:spPr>
              <p:txBody>
                <a:bodyPr/>
                <a:lstStyle/>
                <a:p>
                  <a:endParaRPr lang="de-DE"/>
                </a:p>
              </p:txBody>
            </p:sp>
            <p:sp>
              <p:nvSpPr>
                <p:cNvPr id="17131" name="Freeform 747"/>
                <p:cNvSpPr>
                  <a:spLocks/>
                </p:cNvSpPr>
                <p:nvPr/>
              </p:nvSpPr>
              <p:spPr bwMode="auto">
                <a:xfrm>
                  <a:off x="733" y="3579"/>
                  <a:ext cx="69" cy="64"/>
                </a:xfrm>
                <a:custGeom>
                  <a:avLst/>
                  <a:gdLst/>
                  <a:ahLst/>
                  <a:cxnLst>
                    <a:cxn ang="0">
                      <a:pos x="4" y="103"/>
                    </a:cxn>
                    <a:cxn ang="0">
                      <a:pos x="138" y="0"/>
                    </a:cxn>
                    <a:cxn ang="0">
                      <a:pos x="138" y="10"/>
                    </a:cxn>
                    <a:cxn ang="0">
                      <a:pos x="0" y="128"/>
                    </a:cxn>
                    <a:cxn ang="0">
                      <a:pos x="4" y="103"/>
                    </a:cxn>
                  </a:cxnLst>
                  <a:rect l="0" t="0" r="r" b="b"/>
                  <a:pathLst>
                    <a:path w="138" h="128">
                      <a:moveTo>
                        <a:pt x="4" y="103"/>
                      </a:moveTo>
                      <a:lnTo>
                        <a:pt x="138" y="0"/>
                      </a:lnTo>
                      <a:lnTo>
                        <a:pt x="138" y="10"/>
                      </a:lnTo>
                      <a:lnTo>
                        <a:pt x="0" y="128"/>
                      </a:lnTo>
                      <a:lnTo>
                        <a:pt x="4" y="103"/>
                      </a:lnTo>
                      <a:close/>
                    </a:path>
                  </a:pathLst>
                </a:custGeom>
                <a:solidFill>
                  <a:srgbClr val="875900"/>
                </a:solidFill>
                <a:ln w="9525">
                  <a:noFill/>
                  <a:round/>
                  <a:headEnd/>
                  <a:tailEnd/>
                </a:ln>
              </p:spPr>
              <p:txBody>
                <a:bodyPr/>
                <a:lstStyle/>
                <a:p>
                  <a:endParaRPr lang="de-DE"/>
                </a:p>
              </p:txBody>
            </p:sp>
            <p:sp>
              <p:nvSpPr>
                <p:cNvPr id="17132" name="Freeform 748"/>
                <p:cNvSpPr>
                  <a:spLocks/>
                </p:cNvSpPr>
                <p:nvPr/>
              </p:nvSpPr>
              <p:spPr bwMode="auto">
                <a:xfrm>
                  <a:off x="587" y="3609"/>
                  <a:ext cx="78" cy="84"/>
                </a:xfrm>
                <a:custGeom>
                  <a:avLst/>
                  <a:gdLst/>
                  <a:ahLst/>
                  <a:cxnLst>
                    <a:cxn ang="0">
                      <a:pos x="156" y="170"/>
                    </a:cxn>
                    <a:cxn ang="0">
                      <a:pos x="154" y="132"/>
                    </a:cxn>
                    <a:cxn ang="0">
                      <a:pos x="5" y="0"/>
                    </a:cxn>
                    <a:cxn ang="0">
                      <a:pos x="0" y="27"/>
                    </a:cxn>
                    <a:cxn ang="0">
                      <a:pos x="156" y="170"/>
                    </a:cxn>
                  </a:cxnLst>
                  <a:rect l="0" t="0" r="r" b="b"/>
                  <a:pathLst>
                    <a:path w="156" h="170">
                      <a:moveTo>
                        <a:pt x="156" y="170"/>
                      </a:moveTo>
                      <a:lnTo>
                        <a:pt x="154" y="132"/>
                      </a:lnTo>
                      <a:lnTo>
                        <a:pt x="5" y="0"/>
                      </a:lnTo>
                      <a:lnTo>
                        <a:pt x="0" y="27"/>
                      </a:lnTo>
                      <a:lnTo>
                        <a:pt x="156" y="170"/>
                      </a:lnTo>
                      <a:close/>
                    </a:path>
                  </a:pathLst>
                </a:custGeom>
                <a:solidFill>
                  <a:srgbClr val="875900"/>
                </a:solidFill>
                <a:ln w="9525">
                  <a:noFill/>
                  <a:round/>
                  <a:headEnd/>
                  <a:tailEnd/>
                </a:ln>
              </p:spPr>
              <p:txBody>
                <a:bodyPr/>
                <a:lstStyle/>
                <a:p>
                  <a:endParaRPr lang="de-DE"/>
                </a:p>
              </p:txBody>
            </p:sp>
            <p:sp>
              <p:nvSpPr>
                <p:cNvPr id="17133" name="Freeform 749"/>
                <p:cNvSpPr>
                  <a:spLocks/>
                </p:cNvSpPr>
                <p:nvPr/>
              </p:nvSpPr>
              <p:spPr bwMode="auto">
                <a:xfrm>
                  <a:off x="352" y="3554"/>
                  <a:ext cx="231" cy="185"/>
                </a:xfrm>
                <a:custGeom>
                  <a:avLst/>
                  <a:gdLst/>
                  <a:ahLst/>
                  <a:cxnLst>
                    <a:cxn ang="0">
                      <a:pos x="442" y="268"/>
                    </a:cxn>
                    <a:cxn ang="0">
                      <a:pos x="435" y="276"/>
                    </a:cxn>
                    <a:cxn ang="0">
                      <a:pos x="415" y="295"/>
                    </a:cxn>
                    <a:cxn ang="0">
                      <a:pos x="383" y="318"/>
                    </a:cxn>
                    <a:cxn ang="0">
                      <a:pos x="343" y="337"/>
                    </a:cxn>
                    <a:cxn ang="0">
                      <a:pos x="227" y="366"/>
                    </a:cxn>
                    <a:cxn ang="0">
                      <a:pos x="231" y="347"/>
                    </a:cxn>
                    <a:cxn ang="0">
                      <a:pos x="240" y="316"/>
                    </a:cxn>
                    <a:cxn ang="0">
                      <a:pos x="248" y="280"/>
                    </a:cxn>
                    <a:cxn ang="0">
                      <a:pos x="252" y="259"/>
                    </a:cxn>
                    <a:cxn ang="0">
                      <a:pos x="255"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61" y="162"/>
                    </a:cxn>
                    <a:cxn ang="0">
                      <a:pos x="40" y="150"/>
                    </a:cxn>
                    <a:cxn ang="0">
                      <a:pos x="31" y="145"/>
                    </a:cxn>
                    <a:cxn ang="0">
                      <a:pos x="19" y="133"/>
                    </a:cxn>
                    <a:cxn ang="0">
                      <a:pos x="6" y="112"/>
                    </a:cxn>
                    <a:cxn ang="0">
                      <a:pos x="4" y="97"/>
                    </a:cxn>
                    <a:cxn ang="0">
                      <a:pos x="25"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7" y="8"/>
                    </a:cxn>
                    <a:cxn ang="0">
                      <a:pos x="364" y="13"/>
                    </a:cxn>
                    <a:cxn ang="0">
                      <a:pos x="381" y="27"/>
                    </a:cxn>
                    <a:cxn ang="0">
                      <a:pos x="404" y="49"/>
                    </a:cxn>
                    <a:cxn ang="0">
                      <a:pos x="429" y="78"/>
                    </a:cxn>
                    <a:cxn ang="0">
                      <a:pos x="461" y="95"/>
                    </a:cxn>
                  </a:cxnLst>
                  <a:rect l="0" t="0" r="r" b="b"/>
                  <a:pathLst>
                    <a:path w="461" h="369">
                      <a:moveTo>
                        <a:pt x="448" y="126"/>
                      </a:moveTo>
                      <a:lnTo>
                        <a:pt x="442" y="268"/>
                      </a:lnTo>
                      <a:lnTo>
                        <a:pt x="440" y="270"/>
                      </a:lnTo>
                      <a:lnTo>
                        <a:pt x="435" y="276"/>
                      </a:lnTo>
                      <a:lnTo>
                        <a:pt x="427" y="286"/>
                      </a:lnTo>
                      <a:lnTo>
                        <a:pt x="415" y="295"/>
                      </a:lnTo>
                      <a:lnTo>
                        <a:pt x="400" y="305"/>
                      </a:lnTo>
                      <a:lnTo>
                        <a:pt x="383" y="318"/>
                      </a:lnTo>
                      <a:lnTo>
                        <a:pt x="364" y="327"/>
                      </a:lnTo>
                      <a:lnTo>
                        <a:pt x="343" y="337"/>
                      </a:lnTo>
                      <a:lnTo>
                        <a:pt x="225" y="369"/>
                      </a:lnTo>
                      <a:lnTo>
                        <a:pt x="227" y="366"/>
                      </a:lnTo>
                      <a:lnTo>
                        <a:pt x="229" y="358"/>
                      </a:lnTo>
                      <a:lnTo>
                        <a:pt x="231" y="347"/>
                      </a:lnTo>
                      <a:lnTo>
                        <a:pt x="234" y="331"/>
                      </a:lnTo>
                      <a:lnTo>
                        <a:pt x="240" y="316"/>
                      </a:lnTo>
                      <a:lnTo>
                        <a:pt x="244" y="297"/>
                      </a:lnTo>
                      <a:lnTo>
                        <a:pt x="248" y="280"/>
                      </a:lnTo>
                      <a:lnTo>
                        <a:pt x="250" y="263"/>
                      </a:lnTo>
                      <a:lnTo>
                        <a:pt x="252" y="259"/>
                      </a:lnTo>
                      <a:lnTo>
                        <a:pt x="252" y="249"/>
                      </a:lnTo>
                      <a:lnTo>
                        <a:pt x="255" y="236"/>
                      </a:lnTo>
                      <a:lnTo>
                        <a:pt x="257" y="219"/>
                      </a:lnTo>
                      <a:lnTo>
                        <a:pt x="263" y="204"/>
                      </a:lnTo>
                      <a:lnTo>
                        <a:pt x="269" y="187"/>
                      </a:lnTo>
                      <a:lnTo>
                        <a:pt x="276" y="173"/>
                      </a:lnTo>
                      <a:lnTo>
                        <a:pt x="286" y="166"/>
                      </a:lnTo>
                      <a:lnTo>
                        <a:pt x="282" y="166"/>
                      </a:lnTo>
                      <a:lnTo>
                        <a:pt x="273" y="168"/>
                      </a:lnTo>
                      <a:lnTo>
                        <a:pt x="259" y="169"/>
                      </a:lnTo>
                      <a:lnTo>
                        <a:pt x="242" y="171"/>
                      </a:lnTo>
                      <a:lnTo>
                        <a:pt x="221" y="173"/>
                      </a:lnTo>
                      <a:lnTo>
                        <a:pt x="202" y="175"/>
                      </a:lnTo>
                      <a:lnTo>
                        <a:pt x="181" y="177"/>
                      </a:lnTo>
                      <a:lnTo>
                        <a:pt x="162" y="177"/>
                      </a:lnTo>
                      <a:lnTo>
                        <a:pt x="160" y="177"/>
                      </a:lnTo>
                      <a:lnTo>
                        <a:pt x="151" y="179"/>
                      </a:lnTo>
                      <a:lnTo>
                        <a:pt x="137" y="179"/>
                      </a:lnTo>
                      <a:lnTo>
                        <a:pt x="120" y="177"/>
                      </a:lnTo>
                      <a:lnTo>
                        <a:pt x="101" y="175"/>
                      </a:lnTo>
                      <a:lnTo>
                        <a:pt x="80" y="171"/>
                      </a:lnTo>
                      <a:lnTo>
                        <a:pt x="61" y="162"/>
                      </a:lnTo>
                      <a:lnTo>
                        <a:pt x="40" y="152"/>
                      </a:lnTo>
                      <a:lnTo>
                        <a:pt x="40" y="150"/>
                      </a:lnTo>
                      <a:lnTo>
                        <a:pt x="36" y="148"/>
                      </a:lnTo>
                      <a:lnTo>
                        <a:pt x="31" y="145"/>
                      </a:lnTo>
                      <a:lnTo>
                        <a:pt x="25" y="139"/>
                      </a:lnTo>
                      <a:lnTo>
                        <a:pt x="19" y="133"/>
                      </a:lnTo>
                      <a:lnTo>
                        <a:pt x="13" y="124"/>
                      </a:lnTo>
                      <a:lnTo>
                        <a:pt x="6" y="112"/>
                      </a:lnTo>
                      <a:lnTo>
                        <a:pt x="0" y="99"/>
                      </a:lnTo>
                      <a:lnTo>
                        <a:pt x="4" y="97"/>
                      </a:lnTo>
                      <a:lnTo>
                        <a:pt x="11" y="91"/>
                      </a:lnTo>
                      <a:lnTo>
                        <a:pt x="25" y="86"/>
                      </a:lnTo>
                      <a:lnTo>
                        <a:pt x="40" y="76"/>
                      </a:lnTo>
                      <a:lnTo>
                        <a:pt x="59" y="67"/>
                      </a:lnTo>
                      <a:lnTo>
                        <a:pt x="78" y="57"/>
                      </a:lnTo>
                      <a:lnTo>
                        <a:pt x="95" y="48"/>
                      </a:lnTo>
                      <a:lnTo>
                        <a:pt x="112" y="38"/>
                      </a:lnTo>
                      <a:lnTo>
                        <a:pt x="114" y="36"/>
                      </a:lnTo>
                      <a:lnTo>
                        <a:pt x="124" y="32"/>
                      </a:lnTo>
                      <a:lnTo>
                        <a:pt x="137" y="27"/>
                      </a:lnTo>
                      <a:lnTo>
                        <a:pt x="154" y="19"/>
                      </a:lnTo>
                      <a:lnTo>
                        <a:pt x="173" y="13"/>
                      </a:lnTo>
                      <a:lnTo>
                        <a:pt x="194" y="8"/>
                      </a:lnTo>
                      <a:lnTo>
                        <a:pt x="213" y="2"/>
                      </a:lnTo>
                      <a:lnTo>
                        <a:pt x="233" y="0"/>
                      </a:lnTo>
                      <a:lnTo>
                        <a:pt x="236" y="0"/>
                      </a:lnTo>
                      <a:lnTo>
                        <a:pt x="248" y="0"/>
                      </a:lnTo>
                      <a:lnTo>
                        <a:pt x="263" y="0"/>
                      </a:lnTo>
                      <a:lnTo>
                        <a:pt x="284" y="0"/>
                      </a:lnTo>
                      <a:lnTo>
                        <a:pt x="305" y="0"/>
                      </a:lnTo>
                      <a:lnTo>
                        <a:pt x="328" y="4"/>
                      </a:lnTo>
                      <a:lnTo>
                        <a:pt x="347" y="8"/>
                      </a:lnTo>
                      <a:lnTo>
                        <a:pt x="362" y="13"/>
                      </a:lnTo>
                      <a:lnTo>
                        <a:pt x="364" y="13"/>
                      </a:lnTo>
                      <a:lnTo>
                        <a:pt x="372" y="19"/>
                      </a:lnTo>
                      <a:lnTo>
                        <a:pt x="381" y="27"/>
                      </a:lnTo>
                      <a:lnTo>
                        <a:pt x="393" y="36"/>
                      </a:lnTo>
                      <a:lnTo>
                        <a:pt x="404" y="49"/>
                      </a:lnTo>
                      <a:lnTo>
                        <a:pt x="415" y="63"/>
                      </a:lnTo>
                      <a:lnTo>
                        <a:pt x="429" y="78"/>
                      </a:lnTo>
                      <a:lnTo>
                        <a:pt x="436" y="93"/>
                      </a:lnTo>
                      <a:lnTo>
                        <a:pt x="461" y="95"/>
                      </a:lnTo>
                      <a:lnTo>
                        <a:pt x="448" y="126"/>
                      </a:lnTo>
                      <a:close/>
                    </a:path>
                  </a:pathLst>
                </a:custGeom>
                <a:solidFill>
                  <a:srgbClr val="000000"/>
                </a:solidFill>
                <a:ln w="9525">
                  <a:noFill/>
                  <a:round/>
                  <a:headEnd/>
                  <a:tailEnd/>
                </a:ln>
              </p:spPr>
              <p:txBody>
                <a:bodyPr/>
                <a:lstStyle/>
                <a:p>
                  <a:endParaRPr lang="de-DE"/>
                </a:p>
              </p:txBody>
            </p:sp>
            <p:sp>
              <p:nvSpPr>
                <p:cNvPr id="17134" name="Freeform 750"/>
                <p:cNvSpPr>
                  <a:spLocks/>
                </p:cNvSpPr>
                <p:nvPr/>
              </p:nvSpPr>
              <p:spPr bwMode="auto">
                <a:xfrm>
                  <a:off x="540" y="3491"/>
                  <a:ext cx="65" cy="98"/>
                </a:xfrm>
                <a:custGeom>
                  <a:avLst/>
                  <a:gdLst/>
                  <a:ahLst/>
                  <a:cxnLst>
                    <a:cxn ang="0">
                      <a:pos x="77" y="196"/>
                    </a:cxn>
                    <a:cxn ang="0">
                      <a:pos x="75" y="195"/>
                    </a:cxn>
                    <a:cxn ang="0">
                      <a:pos x="67" y="189"/>
                    </a:cxn>
                    <a:cxn ang="0">
                      <a:pos x="58" y="181"/>
                    </a:cxn>
                    <a:cxn ang="0">
                      <a:pos x="46" y="170"/>
                    </a:cxn>
                    <a:cxn ang="0">
                      <a:pos x="33" y="158"/>
                    </a:cxn>
                    <a:cxn ang="0">
                      <a:pos x="21" y="145"/>
                    </a:cxn>
                    <a:cxn ang="0">
                      <a:pos x="14" y="132"/>
                    </a:cxn>
                    <a:cxn ang="0">
                      <a:pos x="8" y="120"/>
                    </a:cxn>
                    <a:cxn ang="0">
                      <a:pos x="6" y="111"/>
                    </a:cxn>
                    <a:cxn ang="0">
                      <a:pos x="2" y="90"/>
                    </a:cxn>
                    <a:cxn ang="0">
                      <a:pos x="0" y="63"/>
                    </a:cxn>
                    <a:cxn ang="0">
                      <a:pos x="6" y="38"/>
                    </a:cxn>
                    <a:cxn ang="0">
                      <a:pos x="29" y="0"/>
                    </a:cxn>
                    <a:cxn ang="0">
                      <a:pos x="130" y="77"/>
                    </a:cxn>
                    <a:cxn ang="0">
                      <a:pos x="77" y="196"/>
                    </a:cxn>
                  </a:cxnLst>
                  <a:rect l="0" t="0" r="r" b="b"/>
                  <a:pathLst>
                    <a:path w="130" h="196">
                      <a:moveTo>
                        <a:pt x="77" y="196"/>
                      </a:moveTo>
                      <a:lnTo>
                        <a:pt x="75" y="195"/>
                      </a:lnTo>
                      <a:lnTo>
                        <a:pt x="67" y="189"/>
                      </a:lnTo>
                      <a:lnTo>
                        <a:pt x="58" y="181"/>
                      </a:lnTo>
                      <a:lnTo>
                        <a:pt x="46" y="170"/>
                      </a:lnTo>
                      <a:lnTo>
                        <a:pt x="33" y="158"/>
                      </a:lnTo>
                      <a:lnTo>
                        <a:pt x="21" y="145"/>
                      </a:lnTo>
                      <a:lnTo>
                        <a:pt x="14" y="132"/>
                      </a:lnTo>
                      <a:lnTo>
                        <a:pt x="8" y="120"/>
                      </a:lnTo>
                      <a:lnTo>
                        <a:pt x="6" y="111"/>
                      </a:lnTo>
                      <a:lnTo>
                        <a:pt x="2" y="90"/>
                      </a:lnTo>
                      <a:lnTo>
                        <a:pt x="0" y="63"/>
                      </a:lnTo>
                      <a:lnTo>
                        <a:pt x="6" y="38"/>
                      </a:lnTo>
                      <a:lnTo>
                        <a:pt x="29" y="0"/>
                      </a:lnTo>
                      <a:lnTo>
                        <a:pt x="130" y="77"/>
                      </a:lnTo>
                      <a:lnTo>
                        <a:pt x="77" y="196"/>
                      </a:lnTo>
                      <a:close/>
                    </a:path>
                  </a:pathLst>
                </a:custGeom>
                <a:solidFill>
                  <a:srgbClr val="000000"/>
                </a:solidFill>
                <a:ln w="9525">
                  <a:noFill/>
                  <a:round/>
                  <a:headEnd/>
                  <a:tailEnd/>
                </a:ln>
              </p:spPr>
              <p:txBody>
                <a:bodyPr/>
                <a:lstStyle/>
                <a:p>
                  <a:endParaRPr lang="de-DE"/>
                </a:p>
              </p:txBody>
            </p:sp>
            <p:sp>
              <p:nvSpPr>
                <p:cNvPr id="17135" name="Freeform 751"/>
                <p:cNvSpPr>
                  <a:spLocks/>
                </p:cNvSpPr>
                <p:nvPr/>
              </p:nvSpPr>
              <p:spPr bwMode="auto">
                <a:xfrm>
                  <a:off x="425" y="3431"/>
                  <a:ext cx="102" cy="116"/>
                </a:xfrm>
                <a:custGeom>
                  <a:avLst/>
                  <a:gdLst/>
                  <a:ahLst/>
                  <a:cxnLst>
                    <a:cxn ang="0">
                      <a:pos x="204" y="233"/>
                    </a:cxn>
                    <a:cxn ang="0">
                      <a:pos x="204" y="229"/>
                    </a:cxn>
                    <a:cxn ang="0">
                      <a:pos x="202" y="216"/>
                    </a:cxn>
                    <a:cxn ang="0">
                      <a:pos x="200" y="195"/>
                    </a:cxn>
                    <a:cxn ang="0">
                      <a:pos x="196" y="170"/>
                    </a:cxn>
                    <a:cxn ang="0">
                      <a:pos x="188" y="143"/>
                    </a:cxn>
                    <a:cxn ang="0">
                      <a:pos x="181" y="115"/>
                    </a:cxn>
                    <a:cxn ang="0">
                      <a:pos x="167" y="90"/>
                    </a:cxn>
                    <a:cxn ang="0">
                      <a:pos x="152" y="67"/>
                    </a:cxn>
                    <a:cxn ang="0">
                      <a:pos x="152" y="65"/>
                    </a:cxn>
                    <a:cxn ang="0">
                      <a:pos x="150" y="61"/>
                    </a:cxn>
                    <a:cxn ang="0">
                      <a:pos x="146" y="56"/>
                    </a:cxn>
                    <a:cxn ang="0">
                      <a:pos x="141" y="50"/>
                    </a:cxn>
                    <a:cxn ang="0">
                      <a:pos x="135" y="42"/>
                    </a:cxn>
                    <a:cxn ang="0">
                      <a:pos x="126" y="35"/>
                    </a:cxn>
                    <a:cxn ang="0">
                      <a:pos x="114" y="27"/>
                    </a:cxn>
                    <a:cxn ang="0">
                      <a:pos x="101" y="18"/>
                    </a:cxn>
                    <a:cxn ang="0">
                      <a:pos x="99" y="18"/>
                    </a:cxn>
                    <a:cxn ang="0">
                      <a:pos x="91" y="16"/>
                    </a:cxn>
                    <a:cxn ang="0">
                      <a:pos x="80" y="12"/>
                    </a:cxn>
                    <a:cxn ang="0">
                      <a:pos x="66" y="8"/>
                    </a:cxn>
                    <a:cxn ang="0">
                      <a:pos x="51" y="4"/>
                    </a:cxn>
                    <a:cxn ang="0">
                      <a:pos x="34" y="2"/>
                    </a:cxn>
                    <a:cxn ang="0">
                      <a:pos x="17" y="0"/>
                    </a:cxn>
                    <a:cxn ang="0">
                      <a:pos x="2" y="2"/>
                    </a:cxn>
                    <a:cxn ang="0">
                      <a:pos x="0" y="12"/>
                    </a:cxn>
                    <a:cxn ang="0">
                      <a:pos x="0" y="38"/>
                    </a:cxn>
                    <a:cxn ang="0">
                      <a:pos x="4" y="69"/>
                    </a:cxn>
                    <a:cxn ang="0">
                      <a:pos x="13" y="99"/>
                    </a:cxn>
                    <a:cxn ang="0">
                      <a:pos x="15" y="101"/>
                    </a:cxn>
                    <a:cxn ang="0">
                      <a:pos x="17" y="105"/>
                    </a:cxn>
                    <a:cxn ang="0">
                      <a:pos x="21" y="113"/>
                    </a:cxn>
                    <a:cxn ang="0">
                      <a:pos x="26" y="122"/>
                    </a:cxn>
                    <a:cxn ang="0">
                      <a:pos x="36" y="134"/>
                    </a:cxn>
                    <a:cxn ang="0">
                      <a:pos x="47" y="147"/>
                    </a:cxn>
                    <a:cxn ang="0">
                      <a:pos x="61" y="160"/>
                    </a:cxn>
                    <a:cxn ang="0">
                      <a:pos x="78" y="174"/>
                    </a:cxn>
                    <a:cxn ang="0">
                      <a:pos x="82" y="176"/>
                    </a:cxn>
                    <a:cxn ang="0">
                      <a:pos x="89" y="179"/>
                    </a:cxn>
                    <a:cxn ang="0">
                      <a:pos x="101" y="185"/>
                    </a:cxn>
                    <a:cxn ang="0">
                      <a:pos x="118" y="195"/>
                    </a:cxn>
                    <a:cxn ang="0">
                      <a:pos x="137" y="204"/>
                    </a:cxn>
                    <a:cxn ang="0">
                      <a:pos x="158" y="214"/>
                    </a:cxn>
                    <a:cxn ang="0">
                      <a:pos x="181" y="223"/>
                    </a:cxn>
                    <a:cxn ang="0">
                      <a:pos x="204" y="233"/>
                    </a:cxn>
                  </a:cxnLst>
                  <a:rect l="0" t="0" r="r" b="b"/>
                  <a:pathLst>
                    <a:path w="204" h="233">
                      <a:moveTo>
                        <a:pt x="204" y="233"/>
                      </a:moveTo>
                      <a:lnTo>
                        <a:pt x="204" y="229"/>
                      </a:lnTo>
                      <a:lnTo>
                        <a:pt x="202" y="216"/>
                      </a:lnTo>
                      <a:lnTo>
                        <a:pt x="200" y="195"/>
                      </a:lnTo>
                      <a:lnTo>
                        <a:pt x="196" y="170"/>
                      </a:lnTo>
                      <a:lnTo>
                        <a:pt x="188" y="143"/>
                      </a:lnTo>
                      <a:lnTo>
                        <a:pt x="181" y="115"/>
                      </a:lnTo>
                      <a:lnTo>
                        <a:pt x="167" y="90"/>
                      </a:lnTo>
                      <a:lnTo>
                        <a:pt x="152" y="67"/>
                      </a:lnTo>
                      <a:lnTo>
                        <a:pt x="152" y="65"/>
                      </a:lnTo>
                      <a:lnTo>
                        <a:pt x="150" y="61"/>
                      </a:lnTo>
                      <a:lnTo>
                        <a:pt x="146" y="56"/>
                      </a:lnTo>
                      <a:lnTo>
                        <a:pt x="141" y="50"/>
                      </a:lnTo>
                      <a:lnTo>
                        <a:pt x="135" y="42"/>
                      </a:lnTo>
                      <a:lnTo>
                        <a:pt x="126" y="35"/>
                      </a:lnTo>
                      <a:lnTo>
                        <a:pt x="114" y="27"/>
                      </a:lnTo>
                      <a:lnTo>
                        <a:pt x="101" y="18"/>
                      </a:lnTo>
                      <a:lnTo>
                        <a:pt x="99" y="18"/>
                      </a:lnTo>
                      <a:lnTo>
                        <a:pt x="91" y="16"/>
                      </a:lnTo>
                      <a:lnTo>
                        <a:pt x="80" y="12"/>
                      </a:lnTo>
                      <a:lnTo>
                        <a:pt x="66" y="8"/>
                      </a:lnTo>
                      <a:lnTo>
                        <a:pt x="51" y="4"/>
                      </a:lnTo>
                      <a:lnTo>
                        <a:pt x="34" y="2"/>
                      </a:lnTo>
                      <a:lnTo>
                        <a:pt x="17" y="0"/>
                      </a:lnTo>
                      <a:lnTo>
                        <a:pt x="2" y="2"/>
                      </a:lnTo>
                      <a:lnTo>
                        <a:pt x="0" y="12"/>
                      </a:lnTo>
                      <a:lnTo>
                        <a:pt x="0" y="38"/>
                      </a:lnTo>
                      <a:lnTo>
                        <a:pt x="4" y="69"/>
                      </a:lnTo>
                      <a:lnTo>
                        <a:pt x="13" y="99"/>
                      </a:lnTo>
                      <a:lnTo>
                        <a:pt x="15" y="101"/>
                      </a:lnTo>
                      <a:lnTo>
                        <a:pt x="17" y="105"/>
                      </a:lnTo>
                      <a:lnTo>
                        <a:pt x="21" y="113"/>
                      </a:lnTo>
                      <a:lnTo>
                        <a:pt x="26" y="122"/>
                      </a:lnTo>
                      <a:lnTo>
                        <a:pt x="36" y="134"/>
                      </a:lnTo>
                      <a:lnTo>
                        <a:pt x="47" y="147"/>
                      </a:lnTo>
                      <a:lnTo>
                        <a:pt x="61" y="160"/>
                      </a:lnTo>
                      <a:lnTo>
                        <a:pt x="78" y="174"/>
                      </a:lnTo>
                      <a:lnTo>
                        <a:pt x="82" y="176"/>
                      </a:lnTo>
                      <a:lnTo>
                        <a:pt x="89" y="179"/>
                      </a:lnTo>
                      <a:lnTo>
                        <a:pt x="101" y="185"/>
                      </a:lnTo>
                      <a:lnTo>
                        <a:pt x="118" y="195"/>
                      </a:lnTo>
                      <a:lnTo>
                        <a:pt x="137" y="204"/>
                      </a:lnTo>
                      <a:lnTo>
                        <a:pt x="158" y="214"/>
                      </a:lnTo>
                      <a:lnTo>
                        <a:pt x="181" y="223"/>
                      </a:lnTo>
                      <a:lnTo>
                        <a:pt x="204" y="233"/>
                      </a:lnTo>
                      <a:close/>
                    </a:path>
                  </a:pathLst>
                </a:custGeom>
                <a:solidFill>
                  <a:srgbClr val="000000"/>
                </a:solidFill>
                <a:ln w="9525">
                  <a:noFill/>
                  <a:round/>
                  <a:headEnd/>
                  <a:tailEnd/>
                </a:ln>
              </p:spPr>
              <p:txBody>
                <a:bodyPr/>
                <a:lstStyle/>
                <a:p>
                  <a:endParaRPr lang="de-DE"/>
                </a:p>
              </p:txBody>
            </p:sp>
            <p:sp>
              <p:nvSpPr>
                <p:cNvPr id="17136" name="Freeform 752"/>
                <p:cNvSpPr>
                  <a:spLocks/>
                </p:cNvSpPr>
                <p:nvPr/>
              </p:nvSpPr>
              <p:spPr bwMode="auto">
                <a:xfrm>
                  <a:off x="353" y="3556"/>
                  <a:ext cx="222" cy="181"/>
                </a:xfrm>
                <a:custGeom>
                  <a:avLst/>
                  <a:gdLst/>
                  <a:ahLst/>
                  <a:cxnLst>
                    <a:cxn ang="0">
                      <a:pos x="381" y="30"/>
                    </a:cxn>
                    <a:cxn ang="0">
                      <a:pos x="377" y="24"/>
                    </a:cxn>
                    <a:cxn ang="0">
                      <a:pos x="366" y="17"/>
                    </a:cxn>
                    <a:cxn ang="0">
                      <a:pos x="349" y="5"/>
                    </a:cxn>
                    <a:cxn ang="0">
                      <a:pos x="328" y="0"/>
                    </a:cxn>
                    <a:cxn ang="0">
                      <a:pos x="324" y="0"/>
                    </a:cxn>
                    <a:cxn ang="0">
                      <a:pos x="312" y="0"/>
                    </a:cxn>
                    <a:cxn ang="0">
                      <a:pos x="295" y="0"/>
                    </a:cxn>
                    <a:cxn ang="0">
                      <a:pos x="274" y="0"/>
                    </a:cxn>
                    <a:cxn ang="0">
                      <a:pos x="251" y="0"/>
                    </a:cxn>
                    <a:cxn ang="0">
                      <a:pos x="229" y="2"/>
                    </a:cxn>
                    <a:cxn ang="0">
                      <a:pos x="206" y="5"/>
                    </a:cxn>
                    <a:cxn ang="0">
                      <a:pos x="189" y="9"/>
                    </a:cxn>
                    <a:cxn ang="0">
                      <a:pos x="177" y="13"/>
                    </a:cxn>
                    <a:cxn ang="0">
                      <a:pos x="150" y="23"/>
                    </a:cxn>
                    <a:cxn ang="0">
                      <a:pos x="114" y="36"/>
                    </a:cxn>
                    <a:cxn ang="0">
                      <a:pos x="82" y="49"/>
                    </a:cxn>
                    <a:cxn ang="0">
                      <a:pos x="72" y="55"/>
                    </a:cxn>
                    <a:cxn ang="0">
                      <a:pos x="48" y="66"/>
                    </a:cxn>
                    <a:cxn ang="0">
                      <a:pos x="21" y="82"/>
                    </a:cxn>
                    <a:cxn ang="0">
                      <a:pos x="0" y="97"/>
                    </a:cxn>
                    <a:cxn ang="0">
                      <a:pos x="0" y="101"/>
                    </a:cxn>
                    <a:cxn ang="0">
                      <a:pos x="4" y="110"/>
                    </a:cxn>
                    <a:cxn ang="0">
                      <a:pos x="11" y="124"/>
                    </a:cxn>
                    <a:cxn ang="0">
                      <a:pos x="27" y="141"/>
                    </a:cxn>
                    <a:cxn ang="0">
                      <a:pos x="34" y="146"/>
                    </a:cxn>
                    <a:cxn ang="0">
                      <a:pos x="55" y="158"/>
                    </a:cxn>
                    <a:cxn ang="0">
                      <a:pos x="84" y="169"/>
                    </a:cxn>
                    <a:cxn ang="0">
                      <a:pos x="116" y="175"/>
                    </a:cxn>
                    <a:cxn ang="0">
                      <a:pos x="120" y="175"/>
                    </a:cxn>
                    <a:cxn ang="0">
                      <a:pos x="131" y="175"/>
                    </a:cxn>
                    <a:cxn ang="0">
                      <a:pos x="149" y="175"/>
                    </a:cxn>
                    <a:cxn ang="0">
                      <a:pos x="171" y="173"/>
                    </a:cxn>
                    <a:cxn ang="0">
                      <a:pos x="198" y="171"/>
                    </a:cxn>
                    <a:cxn ang="0">
                      <a:pos x="227" y="167"/>
                    </a:cxn>
                    <a:cxn ang="0">
                      <a:pos x="257" y="162"/>
                    </a:cxn>
                    <a:cxn ang="0">
                      <a:pos x="288" y="156"/>
                    </a:cxn>
                    <a:cxn ang="0">
                      <a:pos x="286" y="162"/>
                    </a:cxn>
                    <a:cxn ang="0">
                      <a:pos x="276" y="175"/>
                    </a:cxn>
                    <a:cxn ang="0">
                      <a:pos x="265" y="204"/>
                    </a:cxn>
                    <a:cxn ang="0">
                      <a:pos x="251" y="249"/>
                    </a:cxn>
                    <a:cxn ang="0">
                      <a:pos x="295" y="341"/>
                    </a:cxn>
                    <a:cxn ang="0">
                      <a:pos x="305" y="339"/>
                    </a:cxn>
                    <a:cxn ang="0">
                      <a:pos x="328" y="331"/>
                    </a:cxn>
                    <a:cxn ang="0">
                      <a:pos x="358" y="320"/>
                    </a:cxn>
                    <a:cxn ang="0">
                      <a:pos x="387" y="304"/>
                    </a:cxn>
                    <a:cxn ang="0">
                      <a:pos x="444" y="129"/>
                    </a:cxn>
                    <a:cxn ang="0">
                      <a:pos x="440" y="116"/>
                    </a:cxn>
                    <a:cxn ang="0">
                      <a:pos x="434" y="87"/>
                    </a:cxn>
                  </a:cxnLst>
                  <a:rect l="0" t="0" r="r" b="b"/>
                  <a:pathLst>
                    <a:path w="444" h="362">
                      <a:moveTo>
                        <a:pt x="434" y="87"/>
                      </a:moveTo>
                      <a:lnTo>
                        <a:pt x="381" y="30"/>
                      </a:lnTo>
                      <a:lnTo>
                        <a:pt x="381" y="28"/>
                      </a:lnTo>
                      <a:lnTo>
                        <a:pt x="377" y="24"/>
                      </a:lnTo>
                      <a:lnTo>
                        <a:pt x="372" y="21"/>
                      </a:lnTo>
                      <a:lnTo>
                        <a:pt x="366" y="17"/>
                      </a:lnTo>
                      <a:lnTo>
                        <a:pt x="358" y="11"/>
                      </a:lnTo>
                      <a:lnTo>
                        <a:pt x="349" y="5"/>
                      </a:lnTo>
                      <a:lnTo>
                        <a:pt x="339" y="2"/>
                      </a:lnTo>
                      <a:lnTo>
                        <a:pt x="328" y="0"/>
                      </a:lnTo>
                      <a:lnTo>
                        <a:pt x="328" y="0"/>
                      </a:lnTo>
                      <a:lnTo>
                        <a:pt x="324" y="0"/>
                      </a:lnTo>
                      <a:lnTo>
                        <a:pt x="318" y="0"/>
                      </a:lnTo>
                      <a:lnTo>
                        <a:pt x="312" y="0"/>
                      </a:lnTo>
                      <a:lnTo>
                        <a:pt x="305" y="0"/>
                      </a:lnTo>
                      <a:lnTo>
                        <a:pt x="295" y="0"/>
                      </a:lnTo>
                      <a:lnTo>
                        <a:pt x="286" y="0"/>
                      </a:lnTo>
                      <a:lnTo>
                        <a:pt x="274" y="0"/>
                      </a:lnTo>
                      <a:lnTo>
                        <a:pt x="263" y="0"/>
                      </a:lnTo>
                      <a:lnTo>
                        <a:pt x="251" y="0"/>
                      </a:lnTo>
                      <a:lnTo>
                        <a:pt x="240" y="2"/>
                      </a:lnTo>
                      <a:lnTo>
                        <a:pt x="229" y="2"/>
                      </a:lnTo>
                      <a:lnTo>
                        <a:pt x="217" y="4"/>
                      </a:lnTo>
                      <a:lnTo>
                        <a:pt x="206" y="5"/>
                      </a:lnTo>
                      <a:lnTo>
                        <a:pt x="198" y="7"/>
                      </a:lnTo>
                      <a:lnTo>
                        <a:pt x="189" y="9"/>
                      </a:lnTo>
                      <a:lnTo>
                        <a:pt x="185" y="9"/>
                      </a:lnTo>
                      <a:lnTo>
                        <a:pt x="177" y="13"/>
                      </a:lnTo>
                      <a:lnTo>
                        <a:pt x="166" y="17"/>
                      </a:lnTo>
                      <a:lnTo>
                        <a:pt x="150" y="23"/>
                      </a:lnTo>
                      <a:lnTo>
                        <a:pt x="133" y="30"/>
                      </a:lnTo>
                      <a:lnTo>
                        <a:pt x="114" y="36"/>
                      </a:lnTo>
                      <a:lnTo>
                        <a:pt x="97" y="44"/>
                      </a:lnTo>
                      <a:lnTo>
                        <a:pt x="82" y="49"/>
                      </a:lnTo>
                      <a:lnTo>
                        <a:pt x="78" y="51"/>
                      </a:lnTo>
                      <a:lnTo>
                        <a:pt x="72" y="55"/>
                      </a:lnTo>
                      <a:lnTo>
                        <a:pt x="61" y="61"/>
                      </a:lnTo>
                      <a:lnTo>
                        <a:pt x="48" y="66"/>
                      </a:lnTo>
                      <a:lnTo>
                        <a:pt x="34" y="74"/>
                      </a:lnTo>
                      <a:lnTo>
                        <a:pt x="21" y="82"/>
                      </a:lnTo>
                      <a:lnTo>
                        <a:pt x="9" y="89"/>
                      </a:lnTo>
                      <a:lnTo>
                        <a:pt x="0" y="97"/>
                      </a:lnTo>
                      <a:lnTo>
                        <a:pt x="0" y="97"/>
                      </a:lnTo>
                      <a:lnTo>
                        <a:pt x="0" y="101"/>
                      </a:lnTo>
                      <a:lnTo>
                        <a:pt x="2" y="104"/>
                      </a:lnTo>
                      <a:lnTo>
                        <a:pt x="4" y="110"/>
                      </a:lnTo>
                      <a:lnTo>
                        <a:pt x="6" y="116"/>
                      </a:lnTo>
                      <a:lnTo>
                        <a:pt x="11" y="124"/>
                      </a:lnTo>
                      <a:lnTo>
                        <a:pt x="17" y="133"/>
                      </a:lnTo>
                      <a:lnTo>
                        <a:pt x="27" y="141"/>
                      </a:lnTo>
                      <a:lnTo>
                        <a:pt x="29" y="143"/>
                      </a:lnTo>
                      <a:lnTo>
                        <a:pt x="34" y="146"/>
                      </a:lnTo>
                      <a:lnTo>
                        <a:pt x="44" y="150"/>
                      </a:lnTo>
                      <a:lnTo>
                        <a:pt x="55" y="158"/>
                      </a:lnTo>
                      <a:lnTo>
                        <a:pt x="69" y="164"/>
                      </a:lnTo>
                      <a:lnTo>
                        <a:pt x="84" y="169"/>
                      </a:lnTo>
                      <a:lnTo>
                        <a:pt x="99" y="173"/>
                      </a:lnTo>
                      <a:lnTo>
                        <a:pt x="116" y="175"/>
                      </a:lnTo>
                      <a:lnTo>
                        <a:pt x="118" y="175"/>
                      </a:lnTo>
                      <a:lnTo>
                        <a:pt x="120" y="175"/>
                      </a:lnTo>
                      <a:lnTo>
                        <a:pt x="126" y="175"/>
                      </a:lnTo>
                      <a:lnTo>
                        <a:pt x="131" y="175"/>
                      </a:lnTo>
                      <a:lnTo>
                        <a:pt x="139" y="175"/>
                      </a:lnTo>
                      <a:lnTo>
                        <a:pt x="149" y="175"/>
                      </a:lnTo>
                      <a:lnTo>
                        <a:pt x="160" y="173"/>
                      </a:lnTo>
                      <a:lnTo>
                        <a:pt x="171" y="173"/>
                      </a:lnTo>
                      <a:lnTo>
                        <a:pt x="185" y="171"/>
                      </a:lnTo>
                      <a:lnTo>
                        <a:pt x="198" y="171"/>
                      </a:lnTo>
                      <a:lnTo>
                        <a:pt x="211" y="169"/>
                      </a:lnTo>
                      <a:lnTo>
                        <a:pt x="227" y="167"/>
                      </a:lnTo>
                      <a:lnTo>
                        <a:pt x="242" y="165"/>
                      </a:lnTo>
                      <a:lnTo>
                        <a:pt x="257" y="162"/>
                      </a:lnTo>
                      <a:lnTo>
                        <a:pt x="272" y="160"/>
                      </a:lnTo>
                      <a:lnTo>
                        <a:pt x="288" y="156"/>
                      </a:lnTo>
                      <a:lnTo>
                        <a:pt x="288" y="158"/>
                      </a:lnTo>
                      <a:lnTo>
                        <a:pt x="286" y="162"/>
                      </a:lnTo>
                      <a:lnTo>
                        <a:pt x="282" y="167"/>
                      </a:lnTo>
                      <a:lnTo>
                        <a:pt x="276" y="175"/>
                      </a:lnTo>
                      <a:lnTo>
                        <a:pt x="271" y="188"/>
                      </a:lnTo>
                      <a:lnTo>
                        <a:pt x="265" y="204"/>
                      </a:lnTo>
                      <a:lnTo>
                        <a:pt x="257" y="224"/>
                      </a:lnTo>
                      <a:lnTo>
                        <a:pt x="251" y="249"/>
                      </a:lnTo>
                      <a:lnTo>
                        <a:pt x="223" y="362"/>
                      </a:lnTo>
                      <a:lnTo>
                        <a:pt x="295" y="341"/>
                      </a:lnTo>
                      <a:lnTo>
                        <a:pt x="297" y="341"/>
                      </a:lnTo>
                      <a:lnTo>
                        <a:pt x="305" y="339"/>
                      </a:lnTo>
                      <a:lnTo>
                        <a:pt x="314" y="335"/>
                      </a:lnTo>
                      <a:lnTo>
                        <a:pt x="328" y="331"/>
                      </a:lnTo>
                      <a:lnTo>
                        <a:pt x="343" y="325"/>
                      </a:lnTo>
                      <a:lnTo>
                        <a:pt x="358" y="320"/>
                      </a:lnTo>
                      <a:lnTo>
                        <a:pt x="373" y="312"/>
                      </a:lnTo>
                      <a:lnTo>
                        <a:pt x="387" y="304"/>
                      </a:lnTo>
                      <a:lnTo>
                        <a:pt x="440" y="270"/>
                      </a:lnTo>
                      <a:lnTo>
                        <a:pt x="444" y="129"/>
                      </a:lnTo>
                      <a:lnTo>
                        <a:pt x="442" y="125"/>
                      </a:lnTo>
                      <a:lnTo>
                        <a:pt x="440" y="116"/>
                      </a:lnTo>
                      <a:lnTo>
                        <a:pt x="438" y="103"/>
                      </a:lnTo>
                      <a:lnTo>
                        <a:pt x="434" y="87"/>
                      </a:lnTo>
                      <a:close/>
                    </a:path>
                  </a:pathLst>
                </a:custGeom>
                <a:solidFill>
                  <a:srgbClr val="000000"/>
                </a:solidFill>
                <a:ln w="9525">
                  <a:noFill/>
                  <a:round/>
                  <a:headEnd/>
                  <a:tailEnd/>
                </a:ln>
              </p:spPr>
              <p:txBody>
                <a:bodyPr/>
                <a:lstStyle/>
                <a:p>
                  <a:endParaRPr lang="de-DE"/>
                </a:p>
              </p:txBody>
            </p:sp>
            <p:sp>
              <p:nvSpPr>
                <p:cNvPr id="17137" name="Freeform 753"/>
                <p:cNvSpPr>
                  <a:spLocks/>
                </p:cNvSpPr>
                <p:nvPr/>
              </p:nvSpPr>
              <p:spPr bwMode="auto">
                <a:xfrm>
                  <a:off x="508" y="3618"/>
                  <a:ext cx="46" cy="15"/>
                </a:xfrm>
                <a:custGeom>
                  <a:avLst/>
                  <a:gdLst/>
                  <a:ahLst/>
                  <a:cxnLst>
                    <a:cxn ang="0">
                      <a:pos x="0" y="28"/>
                    </a:cxn>
                    <a:cxn ang="0">
                      <a:pos x="91" y="0"/>
                    </a:cxn>
                    <a:cxn ang="0">
                      <a:pos x="70" y="30"/>
                    </a:cxn>
                    <a:cxn ang="0">
                      <a:pos x="0" y="28"/>
                    </a:cxn>
                  </a:cxnLst>
                  <a:rect l="0" t="0" r="r" b="b"/>
                  <a:pathLst>
                    <a:path w="91" h="30">
                      <a:moveTo>
                        <a:pt x="0" y="28"/>
                      </a:moveTo>
                      <a:lnTo>
                        <a:pt x="91" y="0"/>
                      </a:lnTo>
                      <a:lnTo>
                        <a:pt x="70" y="30"/>
                      </a:lnTo>
                      <a:lnTo>
                        <a:pt x="0" y="28"/>
                      </a:lnTo>
                      <a:close/>
                    </a:path>
                  </a:pathLst>
                </a:custGeom>
                <a:solidFill>
                  <a:srgbClr val="21BA00"/>
                </a:solidFill>
                <a:ln w="9525">
                  <a:noFill/>
                  <a:round/>
                  <a:headEnd/>
                  <a:tailEnd/>
                </a:ln>
              </p:spPr>
              <p:txBody>
                <a:bodyPr/>
                <a:lstStyle/>
                <a:p>
                  <a:endParaRPr lang="de-DE"/>
                </a:p>
              </p:txBody>
            </p:sp>
            <p:sp>
              <p:nvSpPr>
                <p:cNvPr id="17138" name="Freeform 754"/>
                <p:cNvSpPr>
                  <a:spLocks/>
                </p:cNvSpPr>
                <p:nvPr/>
              </p:nvSpPr>
              <p:spPr bwMode="auto">
                <a:xfrm>
                  <a:off x="551" y="3623"/>
                  <a:ext cx="16" cy="52"/>
                </a:xfrm>
                <a:custGeom>
                  <a:avLst/>
                  <a:gdLst/>
                  <a:ahLst/>
                  <a:cxnLst>
                    <a:cxn ang="0">
                      <a:pos x="0" y="31"/>
                    </a:cxn>
                    <a:cxn ang="0">
                      <a:pos x="21" y="0"/>
                    </a:cxn>
                    <a:cxn ang="0">
                      <a:pos x="33" y="105"/>
                    </a:cxn>
                    <a:cxn ang="0">
                      <a:pos x="33" y="101"/>
                    </a:cxn>
                    <a:cxn ang="0">
                      <a:pos x="31" y="95"/>
                    </a:cxn>
                    <a:cxn ang="0">
                      <a:pos x="27" y="84"/>
                    </a:cxn>
                    <a:cxn ang="0">
                      <a:pos x="23" y="71"/>
                    </a:cxn>
                    <a:cxn ang="0">
                      <a:pos x="17" y="57"/>
                    </a:cxn>
                    <a:cxn ang="0">
                      <a:pos x="14" y="46"/>
                    </a:cxn>
                    <a:cxn ang="0">
                      <a:pos x="6" y="36"/>
                    </a:cxn>
                    <a:cxn ang="0">
                      <a:pos x="0" y="31"/>
                    </a:cxn>
                  </a:cxnLst>
                  <a:rect l="0" t="0" r="r" b="b"/>
                  <a:pathLst>
                    <a:path w="33" h="105">
                      <a:moveTo>
                        <a:pt x="0" y="31"/>
                      </a:moveTo>
                      <a:lnTo>
                        <a:pt x="21" y="0"/>
                      </a:lnTo>
                      <a:lnTo>
                        <a:pt x="33" y="105"/>
                      </a:lnTo>
                      <a:lnTo>
                        <a:pt x="33" y="101"/>
                      </a:lnTo>
                      <a:lnTo>
                        <a:pt x="31" y="95"/>
                      </a:lnTo>
                      <a:lnTo>
                        <a:pt x="27" y="84"/>
                      </a:lnTo>
                      <a:lnTo>
                        <a:pt x="23" y="71"/>
                      </a:lnTo>
                      <a:lnTo>
                        <a:pt x="17" y="57"/>
                      </a:lnTo>
                      <a:lnTo>
                        <a:pt x="14" y="46"/>
                      </a:lnTo>
                      <a:lnTo>
                        <a:pt x="6" y="36"/>
                      </a:lnTo>
                      <a:lnTo>
                        <a:pt x="0" y="31"/>
                      </a:lnTo>
                      <a:close/>
                    </a:path>
                  </a:pathLst>
                </a:custGeom>
                <a:solidFill>
                  <a:srgbClr val="21BA00"/>
                </a:solidFill>
                <a:ln w="9525">
                  <a:noFill/>
                  <a:round/>
                  <a:headEnd/>
                  <a:tailEnd/>
                </a:ln>
              </p:spPr>
              <p:txBody>
                <a:bodyPr/>
                <a:lstStyle/>
                <a:p>
                  <a:endParaRPr lang="de-DE"/>
                </a:p>
              </p:txBody>
            </p:sp>
            <p:sp>
              <p:nvSpPr>
                <p:cNvPr id="17139" name="Freeform 755"/>
                <p:cNvSpPr>
                  <a:spLocks/>
                </p:cNvSpPr>
                <p:nvPr/>
              </p:nvSpPr>
              <p:spPr bwMode="auto">
                <a:xfrm>
                  <a:off x="522" y="3644"/>
                  <a:ext cx="34" cy="60"/>
                </a:xfrm>
                <a:custGeom>
                  <a:avLst/>
                  <a:gdLst/>
                  <a:ahLst/>
                  <a:cxnLst>
                    <a:cxn ang="0">
                      <a:pos x="44" y="0"/>
                    </a:cxn>
                    <a:cxn ang="0">
                      <a:pos x="69" y="88"/>
                    </a:cxn>
                    <a:cxn ang="0">
                      <a:pos x="21" y="120"/>
                    </a:cxn>
                    <a:cxn ang="0">
                      <a:pos x="0" y="42"/>
                    </a:cxn>
                    <a:cxn ang="0">
                      <a:pos x="44" y="0"/>
                    </a:cxn>
                  </a:cxnLst>
                  <a:rect l="0" t="0" r="r" b="b"/>
                  <a:pathLst>
                    <a:path w="69" h="120">
                      <a:moveTo>
                        <a:pt x="44" y="0"/>
                      </a:moveTo>
                      <a:lnTo>
                        <a:pt x="69" y="88"/>
                      </a:lnTo>
                      <a:lnTo>
                        <a:pt x="21" y="120"/>
                      </a:lnTo>
                      <a:lnTo>
                        <a:pt x="0" y="42"/>
                      </a:lnTo>
                      <a:lnTo>
                        <a:pt x="44" y="0"/>
                      </a:lnTo>
                      <a:close/>
                    </a:path>
                  </a:pathLst>
                </a:custGeom>
                <a:solidFill>
                  <a:srgbClr val="21BA00"/>
                </a:solidFill>
                <a:ln w="9525">
                  <a:noFill/>
                  <a:round/>
                  <a:headEnd/>
                  <a:tailEnd/>
                </a:ln>
              </p:spPr>
              <p:txBody>
                <a:bodyPr/>
                <a:lstStyle/>
                <a:p>
                  <a:endParaRPr lang="de-DE"/>
                </a:p>
              </p:txBody>
            </p:sp>
            <p:sp>
              <p:nvSpPr>
                <p:cNvPr id="17140" name="Freeform 756"/>
                <p:cNvSpPr>
                  <a:spLocks/>
                </p:cNvSpPr>
                <p:nvPr/>
              </p:nvSpPr>
              <p:spPr bwMode="auto">
                <a:xfrm>
                  <a:off x="489" y="3644"/>
                  <a:ext cx="38" cy="25"/>
                </a:xfrm>
                <a:custGeom>
                  <a:avLst/>
                  <a:gdLst/>
                  <a:ahLst/>
                  <a:cxnLst>
                    <a:cxn ang="0">
                      <a:pos x="77" y="2"/>
                    </a:cxn>
                    <a:cxn ang="0">
                      <a:pos x="25" y="0"/>
                    </a:cxn>
                    <a:cxn ang="0">
                      <a:pos x="25" y="2"/>
                    </a:cxn>
                    <a:cxn ang="0">
                      <a:pos x="21" y="6"/>
                    </a:cxn>
                    <a:cxn ang="0">
                      <a:pos x="18" y="11"/>
                    </a:cxn>
                    <a:cxn ang="0">
                      <a:pos x="14" y="17"/>
                    </a:cxn>
                    <a:cxn ang="0">
                      <a:pos x="8" y="25"/>
                    </a:cxn>
                    <a:cxn ang="0">
                      <a:pos x="4" y="32"/>
                    </a:cxn>
                    <a:cxn ang="0">
                      <a:pos x="0" y="42"/>
                    </a:cxn>
                    <a:cxn ang="0">
                      <a:pos x="0" y="49"/>
                    </a:cxn>
                    <a:cxn ang="0">
                      <a:pos x="56" y="34"/>
                    </a:cxn>
                    <a:cxn ang="0">
                      <a:pos x="77" y="2"/>
                    </a:cxn>
                  </a:cxnLst>
                  <a:rect l="0" t="0" r="r" b="b"/>
                  <a:pathLst>
                    <a:path w="77" h="49">
                      <a:moveTo>
                        <a:pt x="77" y="2"/>
                      </a:moveTo>
                      <a:lnTo>
                        <a:pt x="25" y="0"/>
                      </a:lnTo>
                      <a:lnTo>
                        <a:pt x="25" y="2"/>
                      </a:lnTo>
                      <a:lnTo>
                        <a:pt x="21" y="6"/>
                      </a:lnTo>
                      <a:lnTo>
                        <a:pt x="18" y="11"/>
                      </a:lnTo>
                      <a:lnTo>
                        <a:pt x="14" y="17"/>
                      </a:lnTo>
                      <a:lnTo>
                        <a:pt x="8" y="25"/>
                      </a:lnTo>
                      <a:lnTo>
                        <a:pt x="4" y="32"/>
                      </a:lnTo>
                      <a:lnTo>
                        <a:pt x="0" y="42"/>
                      </a:lnTo>
                      <a:lnTo>
                        <a:pt x="0" y="49"/>
                      </a:lnTo>
                      <a:lnTo>
                        <a:pt x="56" y="34"/>
                      </a:lnTo>
                      <a:lnTo>
                        <a:pt x="77" y="2"/>
                      </a:lnTo>
                      <a:close/>
                    </a:path>
                  </a:pathLst>
                </a:custGeom>
                <a:solidFill>
                  <a:srgbClr val="21BA00"/>
                </a:solidFill>
                <a:ln w="9525">
                  <a:noFill/>
                  <a:round/>
                  <a:headEnd/>
                  <a:tailEnd/>
                </a:ln>
              </p:spPr>
              <p:txBody>
                <a:bodyPr/>
                <a:lstStyle/>
                <a:p>
                  <a:endParaRPr lang="de-DE"/>
                </a:p>
              </p:txBody>
            </p:sp>
            <p:sp>
              <p:nvSpPr>
                <p:cNvPr id="17141" name="Freeform 757"/>
                <p:cNvSpPr>
                  <a:spLocks/>
                </p:cNvSpPr>
                <p:nvPr/>
              </p:nvSpPr>
              <p:spPr bwMode="auto">
                <a:xfrm>
                  <a:off x="480" y="3674"/>
                  <a:ext cx="25" cy="37"/>
                </a:xfrm>
                <a:custGeom>
                  <a:avLst/>
                  <a:gdLst/>
                  <a:ahLst/>
                  <a:cxnLst>
                    <a:cxn ang="0">
                      <a:pos x="16" y="6"/>
                    </a:cxn>
                    <a:cxn ang="0">
                      <a:pos x="52" y="0"/>
                    </a:cxn>
                    <a:cxn ang="0">
                      <a:pos x="0" y="72"/>
                    </a:cxn>
                    <a:cxn ang="0">
                      <a:pos x="16" y="6"/>
                    </a:cxn>
                  </a:cxnLst>
                  <a:rect l="0" t="0" r="r" b="b"/>
                  <a:pathLst>
                    <a:path w="52" h="72">
                      <a:moveTo>
                        <a:pt x="16" y="6"/>
                      </a:moveTo>
                      <a:lnTo>
                        <a:pt x="52" y="0"/>
                      </a:lnTo>
                      <a:lnTo>
                        <a:pt x="0" y="72"/>
                      </a:lnTo>
                      <a:lnTo>
                        <a:pt x="16" y="6"/>
                      </a:lnTo>
                      <a:close/>
                    </a:path>
                  </a:pathLst>
                </a:custGeom>
                <a:solidFill>
                  <a:srgbClr val="21BA00"/>
                </a:solidFill>
                <a:ln w="9525">
                  <a:noFill/>
                  <a:round/>
                  <a:headEnd/>
                  <a:tailEnd/>
                </a:ln>
              </p:spPr>
              <p:txBody>
                <a:bodyPr/>
                <a:lstStyle/>
                <a:p>
                  <a:endParaRPr lang="de-DE"/>
                </a:p>
              </p:txBody>
            </p:sp>
            <p:sp>
              <p:nvSpPr>
                <p:cNvPr id="17142" name="Freeform 758"/>
                <p:cNvSpPr>
                  <a:spLocks/>
                </p:cNvSpPr>
                <p:nvPr/>
              </p:nvSpPr>
              <p:spPr bwMode="auto">
                <a:xfrm>
                  <a:off x="479" y="3707"/>
                  <a:ext cx="18" cy="17"/>
                </a:xfrm>
                <a:custGeom>
                  <a:avLst/>
                  <a:gdLst/>
                  <a:ahLst/>
                  <a:cxnLst>
                    <a:cxn ang="0">
                      <a:pos x="0" y="34"/>
                    </a:cxn>
                    <a:cxn ang="0">
                      <a:pos x="25" y="0"/>
                    </a:cxn>
                    <a:cxn ang="0">
                      <a:pos x="37" y="24"/>
                    </a:cxn>
                    <a:cxn ang="0">
                      <a:pos x="0" y="34"/>
                    </a:cxn>
                  </a:cxnLst>
                  <a:rect l="0" t="0" r="r" b="b"/>
                  <a:pathLst>
                    <a:path w="37" h="34">
                      <a:moveTo>
                        <a:pt x="0" y="34"/>
                      </a:moveTo>
                      <a:lnTo>
                        <a:pt x="25" y="0"/>
                      </a:lnTo>
                      <a:lnTo>
                        <a:pt x="37" y="24"/>
                      </a:lnTo>
                      <a:lnTo>
                        <a:pt x="0" y="34"/>
                      </a:lnTo>
                      <a:close/>
                    </a:path>
                  </a:pathLst>
                </a:custGeom>
                <a:solidFill>
                  <a:srgbClr val="21BA00"/>
                </a:solidFill>
                <a:ln w="9525">
                  <a:noFill/>
                  <a:round/>
                  <a:headEnd/>
                  <a:tailEnd/>
                </a:ln>
              </p:spPr>
              <p:txBody>
                <a:bodyPr/>
                <a:lstStyle/>
                <a:p>
                  <a:endParaRPr lang="de-DE"/>
                </a:p>
              </p:txBody>
            </p:sp>
            <p:sp>
              <p:nvSpPr>
                <p:cNvPr id="17143" name="Freeform 759"/>
                <p:cNvSpPr>
                  <a:spLocks/>
                </p:cNvSpPr>
                <p:nvPr/>
              </p:nvSpPr>
              <p:spPr bwMode="auto">
                <a:xfrm>
                  <a:off x="500" y="3677"/>
                  <a:ext cx="20" cy="39"/>
                </a:xfrm>
                <a:custGeom>
                  <a:avLst/>
                  <a:gdLst/>
                  <a:ahLst/>
                  <a:cxnLst>
                    <a:cxn ang="0">
                      <a:pos x="0" y="38"/>
                    </a:cxn>
                    <a:cxn ang="0">
                      <a:pos x="25" y="0"/>
                    </a:cxn>
                    <a:cxn ang="0">
                      <a:pos x="40" y="66"/>
                    </a:cxn>
                    <a:cxn ang="0">
                      <a:pos x="12" y="78"/>
                    </a:cxn>
                    <a:cxn ang="0">
                      <a:pos x="0" y="38"/>
                    </a:cxn>
                  </a:cxnLst>
                  <a:rect l="0" t="0" r="r" b="b"/>
                  <a:pathLst>
                    <a:path w="40" h="78">
                      <a:moveTo>
                        <a:pt x="0" y="38"/>
                      </a:moveTo>
                      <a:lnTo>
                        <a:pt x="25" y="0"/>
                      </a:lnTo>
                      <a:lnTo>
                        <a:pt x="40" y="66"/>
                      </a:lnTo>
                      <a:lnTo>
                        <a:pt x="12" y="78"/>
                      </a:lnTo>
                      <a:lnTo>
                        <a:pt x="0" y="38"/>
                      </a:lnTo>
                      <a:close/>
                    </a:path>
                  </a:pathLst>
                </a:custGeom>
                <a:solidFill>
                  <a:srgbClr val="21BA00"/>
                </a:solidFill>
                <a:ln w="9525">
                  <a:noFill/>
                  <a:round/>
                  <a:headEnd/>
                  <a:tailEnd/>
                </a:ln>
              </p:spPr>
              <p:txBody>
                <a:bodyPr/>
                <a:lstStyle/>
                <a:p>
                  <a:endParaRPr lang="de-DE"/>
                </a:p>
              </p:txBody>
            </p:sp>
            <p:sp>
              <p:nvSpPr>
                <p:cNvPr id="17144" name="Freeform 760"/>
                <p:cNvSpPr>
                  <a:spLocks/>
                </p:cNvSpPr>
                <p:nvPr/>
              </p:nvSpPr>
              <p:spPr bwMode="auto">
                <a:xfrm>
                  <a:off x="498" y="3601"/>
                  <a:ext cx="57" cy="22"/>
                </a:xfrm>
                <a:custGeom>
                  <a:avLst/>
                  <a:gdLst/>
                  <a:ahLst/>
                  <a:cxnLst>
                    <a:cxn ang="0">
                      <a:pos x="17" y="0"/>
                    </a:cxn>
                    <a:cxn ang="0">
                      <a:pos x="114" y="0"/>
                    </a:cxn>
                    <a:cxn ang="0">
                      <a:pos x="110" y="2"/>
                    </a:cxn>
                    <a:cxn ang="0">
                      <a:pos x="104" y="6"/>
                    </a:cxn>
                    <a:cxn ang="0">
                      <a:pos x="93" y="14"/>
                    </a:cxn>
                    <a:cxn ang="0">
                      <a:pos x="78" y="19"/>
                    </a:cxn>
                    <a:cxn ang="0">
                      <a:pos x="62" y="27"/>
                    </a:cxn>
                    <a:cxn ang="0">
                      <a:pos x="43" y="35"/>
                    </a:cxn>
                    <a:cxn ang="0">
                      <a:pos x="22" y="40"/>
                    </a:cxn>
                    <a:cxn ang="0">
                      <a:pos x="0" y="44"/>
                    </a:cxn>
                    <a:cxn ang="0">
                      <a:pos x="17" y="0"/>
                    </a:cxn>
                  </a:cxnLst>
                  <a:rect l="0" t="0" r="r" b="b"/>
                  <a:pathLst>
                    <a:path w="114" h="44">
                      <a:moveTo>
                        <a:pt x="17" y="0"/>
                      </a:moveTo>
                      <a:lnTo>
                        <a:pt x="114" y="0"/>
                      </a:lnTo>
                      <a:lnTo>
                        <a:pt x="110" y="2"/>
                      </a:lnTo>
                      <a:lnTo>
                        <a:pt x="104" y="6"/>
                      </a:lnTo>
                      <a:lnTo>
                        <a:pt x="93" y="14"/>
                      </a:lnTo>
                      <a:lnTo>
                        <a:pt x="78" y="19"/>
                      </a:lnTo>
                      <a:lnTo>
                        <a:pt x="62" y="27"/>
                      </a:lnTo>
                      <a:lnTo>
                        <a:pt x="43" y="35"/>
                      </a:lnTo>
                      <a:lnTo>
                        <a:pt x="22" y="40"/>
                      </a:lnTo>
                      <a:lnTo>
                        <a:pt x="0" y="44"/>
                      </a:lnTo>
                      <a:lnTo>
                        <a:pt x="17" y="0"/>
                      </a:lnTo>
                      <a:close/>
                    </a:path>
                  </a:pathLst>
                </a:custGeom>
                <a:solidFill>
                  <a:srgbClr val="59FF00"/>
                </a:solidFill>
                <a:ln w="9525">
                  <a:noFill/>
                  <a:round/>
                  <a:headEnd/>
                  <a:tailEnd/>
                </a:ln>
              </p:spPr>
              <p:txBody>
                <a:bodyPr/>
                <a:lstStyle/>
                <a:p>
                  <a:endParaRPr lang="de-DE"/>
                </a:p>
              </p:txBody>
            </p:sp>
            <p:sp>
              <p:nvSpPr>
                <p:cNvPr id="17145" name="Freeform 761"/>
                <p:cNvSpPr>
                  <a:spLocks/>
                </p:cNvSpPr>
                <p:nvPr/>
              </p:nvSpPr>
              <p:spPr bwMode="auto">
                <a:xfrm>
                  <a:off x="427" y="3601"/>
                  <a:ext cx="70" cy="33"/>
                </a:xfrm>
                <a:custGeom>
                  <a:avLst/>
                  <a:gdLst/>
                  <a:ahLst/>
                  <a:cxnLst>
                    <a:cxn ang="0">
                      <a:pos x="139" y="0"/>
                    </a:cxn>
                    <a:cxn ang="0">
                      <a:pos x="99" y="54"/>
                    </a:cxn>
                    <a:cxn ang="0">
                      <a:pos x="97" y="54"/>
                    </a:cxn>
                    <a:cxn ang="0">
                      <a:pos x="91" y="55"/>
                    </a:cxn>
                    <a:cxn ang="0">
                      <a:pos x="82" y="59"/>
                    </a:cxn>
                    <a:cxn ang="0">
                      <a:pos x="68" y="61"/>
                    </a:cxn>
                    <a:cxn ang="0">
                      <a:pos x="53" y="65"/>
                    </a:cxn>
                    <a:cxn ang="0">
                      <a:pos x="36" y="67"/>
                    </a:cxn>
                    <a:cxn ang="0">
                      <a:pos x="19" y="67"/>
                    </a:cxn>
                    <a:cxn ang="0">
                      <a:pos x="0" y="67"/>
                    </a:cxn>
                    <a:cxn ang="0">
                      <a:pos x="57" y="0"/>
                    </a:cxn>
                    <a:cxn ang="0">
                      <a:pos x="139" y="0"/>
                    </a:cxn>
                  </a:cxnLst>
                  <a:rect l="0" t="0" r="r" b="b"/>
                  <a:pathLst>
                    <a:path w="139" h="67">
                      <a:moveTo>
                        <a:pt x="139" y="0"/>
                      </a:moveTo>
                      <a:lnTo>
                        <a:pt x="99" y="54"/>
                      </a:lnTo>
                      <a:lnTo>
                        <a:pt x="97" y="54"/>
                      </a:lnTo>
                      <a:lnTo>
                        <a:pt x="91" y="55"/>
                      </a:lnTo>
                      <a:lnTo>
                        <a:pt x="82" y="59"/>
                      </a:lnTo>
                      <a:lnTo>
                        <a:pt x="68" y="61"/>
                      </a:lnTo>
                      <a:lnTo>
                        <a:pt x="53" y="65"/>
                      </a:lnTo>
                      <a:lnTo>
                        <a:pt x="36" y="67"/>
                      </a:lnTo>
                      <a:lnTo>
                        <a:pt x="19" y="67"/>
                      </a:lnTo>
                      <a:lnTo>
                        <a:pt x="0" y="67"/>
                      </a:lnTo>
                      <a:lnTo>
                        <a:pt x="57" y="0"/>
                      </a:lnTo>
                      <a:lnTo>
                        <a:pt x="139" y="0"/>
                      </a:lnTo>
                      <a:close/>
                    </a:path>
                  </a:pathLst>
                </a:custGeom>
                <a:solidFill>
                  <a:srgbClr val="59FF00"/>
                </a:solidFill>
                <a:ln w="9525">
                  <a:noFill/>
                  <a:round/>
                  <a:headEnd/>
                  <a:tailEnd/>
                </a:ln>
              </p:spPr>
              <p:txBody>
                <a:bodyPr/>
                <a:lstStyle/>
                <a:p>
                  <a:endParaRPr lang="de-DE"/>
                </a:p>
              </p:txBody>
            </p:sp>
            <p:sp>
              <p:nvSpPr>
                <p:cNvPr id="17146" name="Freeform 762"/>
                <p:cNvSpPr>
                  <a:spLocks/>
                </p:cNvSpPr>
                <p:nvPr/>
              </p:nvSpPr>
              <p:spPr bwMode="auto">
                <a:xfrm>
                  <a:off x="394" y="3607"/>
                  <a:ext cx="38" cy="27"/>
                </a:xfrm>
                <a:custGeom>
                  <a:avLst/>
                  <a:gdLst/>
                  <a:ahLst/>
                  <a:cxnLst>
                    <a:cxn ang="0">
                      <a:pos x="76" y="0"/>
                    </a:cxn>
                    <a:cxn ang="0">
                      <a:pos x="46" y="53"/>
                    </a:cxn>
                    <a:cxn ang="0">
                      <a:pos x="44" y="55"/>
                    </a:cxn>
                    <a:cxn ang="0">
                      <a:pos x="42" y="55"/>
                    </a:cxn>
                    <a:cxn ang="0">
                      <a:pos x="36" y="55"/>
                    </a:cxn>
                    <a:cxn ang="0">
                      <a:pos x="28" y="55"/>
                    </a:cxn>
                    <a:cxn ang="0">
                      <a:pos x="21" y="55"/>
                    </a:cxn>
                    <a:cxn ang="0">
                      <a:pos x="13" y="53"/>
                    </a:cxn>
                    <a:cxn ang="0">
                      <a:pos x="6" y="47"/>
                    </a:cxn>
                    <a:cxn ang="0">
                      <a:pos x="0" y="40"/>
                    </a:cxn>
                    <a:cxn ang="0">
                      <a:pos x="0" y="38"/>
                    </a:cxn>
                    <a:cxn ang="0">
                      <a:pos x="2" y="34"/>
                    </a:cxn>
                    <a:cxn ang="0">
                      <a:pos x="4" y="30"/>
                    </a:cxn>
                    <a:cxn ang="0">
                      <a:pos x="6" y="24"/>
                    </a:cxn>
                    <a:cxn ang="0">
                      <a:pos x="9" y="17"/>
                    </a:cxn>
                    <a:cxn ang="0">
                      <a:pos x="15" y="11"/>
                    </a:cxn>
                    <a:cxn ang="0">
                      <a:pos x="21" y="7"/>
                    </a:cxn>
                    <a:cxn ang="0">
                      <a:pos x="28" y="2"/>
                    </a:cxn>
                    <a:cxn ang="0">
                      <a:pos x="76" y="0"/>
                    </a:cxn>
                  </a:cxnLst>
                  <a:rect l="0" t="0" r="r" b="b"/>
                  <a:pathLst>
                    <a:path w="76" h="55">
                      <a:moveTo>
                        <a:pt x="76" y="0"/>
                      </a:moveTo>
                      <a:lnTo>
                        <a:pt x="46" y="53"/>
                      </a:lnTo>
                      <a:lnTo>
                        <a:pt x="44" y="55"/>
                      </a:lnTo>
                      <a:lnTo>
                        <a:pt x="42" y="55"/>
                      </a:lnTo>
                      <a:lnTo>
                        <a:pt x="36" y="55"/>
                      </a:lnTo>
                      <a:lnTo>
                        <a:pt x="28" y="55"/>
                      </a:lnTo>
                      <a:lnTo>
                        <a:pt x="21" y="55"/>
                      </a:lnTo>
                      <a:lnTo>
                        <a:pt x="13" y="53"/>
                      </a:lnTo>
                      <a:lnTo>
                        <a:pt x="6" y="47"/>
                      </a:lnTo>
                      <a:lnTo>
                        <a:pt x="0" y="40"/>
                      </a:lnTo>
                      <a:lnTo>
                        <a:pt x="0" y="38"/>
                      </a:lnTo>
                      <a:lnTo>
                        <a:pt x="2" y="34"/>
                      </a:lnTo>
                      <a:lnTo>
                        <a:pt x="4" y="30"/>
                      </a:lnTo>
                      <a:lnTo>
                        <a:pt x="6" y="24"/>
                      </a:lnTo>
                      <a:lnTo>
                        <a:pt x="9" y="17"/>
                      </a:lnTo>
                      <a:lnTo>
                        <a:pt x="15" y="11"/>
                      </a:lnTo>
                      <a:lnTo>
                        <a:pt x="21" y="7"/>
                      </a:lnTo>
                      <a:lnTo>
                        <a:pt x="28" y="2"/>
                      </a:lnTo>
                      <a:lnTo>
                        <a:pt x="76" y="0"/>
                      </a:lnTo>
                      <a:close/>
                    </a:path>
                  </a:pathLst>
                </a:custGeom>
                <a:solidFill>
                  <a:srgbClr val="59FF00"/>
                </a:solidFill>
                <a:ln w="9525">
                  <a:noFill/>
                  <a:round/>
                  <a:headEnd/>
                  <a:tailEnd/>
                </a:ln>
              </p:spPr>
              <p:txBody>
                <a:bodyPr/>
                <a:lstStyle/>
                <a:p>
                  <a:endParaRPr lang="de-DE"/>
                </a:p>
              </p:txBody>
            </p:sp>
            <p:sp>
              <p:nvSpPr>
                <p:cNvPr id="17147" name="Freeform 763"/>
                <p:cNvSpPr>
                  <a:spLocks/>
                </p:cNvSpPr>
                <p:nvPr/>
              </p:nvSpPr>
              <p:spPr bwMode="auto">
                <a:xfrm>
                  <a:off x="369" y="3607"/>
                  <a:ext cx="20" cy="19"/>
                </a:xfrm>
                <a:custGeom>
                  <a:avLst/>
                  <a:gdLst/>
                  <a:ahLst/>
                  <a:cxnLst>
                    <a:cxn ang="0">
                      <a:pos x="40" y="0"/>
                    </a:cxn>
                    <a:cxn ang="0">
                      <a:pos x="0" y="9"/>
                    </a:cxn>
                    <a:cxn ang="0">
                      <a:pos x="2" y="11"/>
                    </a:cxn>
                    <a:cxn ang="0">
                      <a:pos x="2" y="13"/>
                    </a:cxn>
                    <a:cxn ang="0">
                      <a:pos x="6" y="17"/>
                    </a:cxn>
                    <a:cxn ang="0">
                      <a:pos x="8" y="21"/>
                    </a:cxn>
                    <a:cxn ang="0">
                      <a:pos x="12" y="26"/>
                    </a:cxn>
                    <a:cxn ang="0">
                      <a:pos x="16" y="30"/>
                    </a:cxn>
                    <a:cxn ang="0">
                      <a:pos x="21" y="34"/>
                    </a:cxn>
                    <a:cxn ang="0">
                      <a:pos x="27" y="38"/>
                    </a:cxn>
                    <a:cxn ang="0">
                      <a:pos x="29" y="36"/>
                    </a:cxn>
                    <a:cxn ang="0">
                      <a:pos x="33" y="32"/>
                    </a:cxn>
                    <a:cxn ang="0">
                      <a:pos x="38" y="21"/>
                    </a:cxn>
                    <a:cxn ang="0">
                      <a:pos x="40" y="0"/>
                    </a:cxn>
                  </a:cxnLst>
                  <a:rect l="0" t="0" r="r" b="b"/>
                  <a:pathLst>
                    <a:path w="40" h="38">
                      <a:moveTo>
                        <a:pt x="40" y="0"/>
                      </a:moveTo>
                      <a:lnTo>
                        <a:pt x="0" y="9"/>
                      </a:lnTo>
                      <a:lnTo>
                        <a:pt x="2" y="11"/>
                      </a:lnTo>
                      <a:lnTo>
                        <a:pt x="2" y="13"/>
                      </a:lnTo>
                      <a:lnTo>
                        <a:pt x="6" y="17"/>
                      </a:lnTo>
                      <a:lnTo>
                        <a:pt x="8" y="21"/>
                      </a:lnTo>
                      <a:lnTo>
                        <a:pt x="12" y="26"/>
                      </a:lnTo>
                      <a:lnTo>
                        <a:pt x="16" y="30"/>
                      </a:lnTo>
                      <a:lnTo>
                        <a:pt x="21" y="34"/>
                      </a:lnTo>
                      <a:lnTo>
                        <a:pt x="27" y="38"/>
                      </a:lnTo>
                      <a:lnTo>
                        <a:pt x="29" y="36"/>
                      </a:lnTo>
                      <a:lnTo>
                        <a:pt x="33" y="32"/>
                      </a:lnTo>
                      <a:lnTo>
                        <a:pt x="38" y="21"/>
                      </a:lnTo>
                      <a:lnTo>
                        <a:pt x="40" y="0"/>
                      </a:lnTo>
                      <a:close/>
                    </a:path>
                  </a:pathLst>
                </a:custGeom>
                <a:solidFill>
                  <a:srgbClr val="59FF00"/>
                </a:solidFill>
                <a:ln w="9525">
                  <a:noFill/>
                  <a:round/>
                  <a:headEnd/>
                  <a:tailEnd/>
                </a:ln>
              </p:spPr>
              <p:txBody>
                <a:bodyPr/>
                <a:lstStyle/>
                <a:p>
                  <a:endParaRPr lang="de-DE"/>
                </a:p>
              </p:txBody>
            </p:sp>
            <p:sp>
              <p:nvSpPr>
                <p:cNvPr id="17148" name="Freeform 764"/>
                <p:cNvSpPr>
                  <a:spLocks/>
                </p:cNvSpPr>
                <p:nvPr/>
              </p:nvSpPr>
              <p:spPr bwMode="auto">
                <a:xfrm>
                  <a:off x="372" y="3592"/>
                  <a:ext cx="18"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17149" name="Freeform 765"/>
                <p:cNvSpPr>
                  <a:spLocks/>
                </p:cNvSpPr>
                <p:nvPr/>
              </p:nvSpPr>
              <p:spPr bwMode="auto">
                <a:xfrm>
                  <a:off x="404" y="3577"/>
                  <a:ext cx="36" cy="17"/>
                </a:xfrm>
                <a:custGeom>
                  <a:avLst/>
                  <a:gdLst/>
                  <a:ahLst/>
                  <a:cxnLst>
                    <a:cxn ang="0">
                      <a:pos x="0" y="34"/>
                    </a:cxn>
                    <a:cxn ang="0">
                      <a:pos x="0" y="15"/>
                    </a:cxn>
                    <a:cxn ang="0">
                      <a:pos x="0" y="15"/>
                    </a:cxn>
                    <a:cxn ang="0">
                      <a:pos x="4" y="13"/>
                    </a:cxn>
                    <a:cxn ang="0">
                      <a:pos x="9" y="13"/>
                    </a:cxn>
                    <a:cxn ang="0">
                      <a:pos x="15" y="9"/>
                    </a:cxn>
                    <a:cxn ang="0">
                      <a:pos x="21" y="7"/>
                    </a:cxn>
                    <a:cxn ang="0">
                      <a:pos x="28" y="5"/>
                    </a:cxn>
                    <a:cxn ang="0">
                      <a:pos x="34" y="2"/>
                    </a:cxn>
                    <a:cxn ang="0">
                      <a:pos x="42" y="0"/>
                    </a:cxn>
                    <a:cxn ang="0">
                      <a:pos x="70" y="34"/>
                    </a:cxn>
                    <a:cxn ang="0">
                      <a:pos x="0" y="34"/>
                    </a:cxn>
                  </a:cxnLst>
                  <a:rect l="0" t="0" r="r" b="b"/>
                  <a:pathLst>
                    <a:path w="70" h="34">
                      <a:moveTo>
                        <a:pt x="0" y="34"/>
                      </a:moveTo>
                      <a:lnTo>
                        <a:pt x="0" y="15"/>
                      </a:lnTo>
                      <a:lnTo>
                        <a:pt x="0" y="15"/>
                      </a:lnTo>
                      <a:lnTo>
                        <a:pt x="4" y="13"/>
                      </a:lnTo>
                      <a:lnTo>
                        <a:pt x="9" y="13"/>
                      </a:lnTo>
                      <a:lnTo>
                        <a:pt x="15" y="9"/>
                      </a:lnTo>
                      <a:lnTo>
                        <a:pt x="21" y="7"/>
                      </a:lnTo>
                      <a:lnTo>
                        <a:pt x="28" y="5"/>
                      </a:lnTo>
                      <a:lnTo>
                        <a:pt x="34" y="2"/>
                      </a:lnTo>
                      <a:lnTo>
                        <a:pt x="42" y="0"/>
                      </a:lnTo>
                      <a:lnTo>
                        <a:pt x="70" y="34"/>
                      </a:lnTo>
                      <a:lnTo>
                        <a:pt x="0" y="34"/>
                      </a:lnTo>
                      <a:close/>
                    </a:path>
                  </a:pathLst>
                </a:custGeom>
                <a:solidFill>
                  <a:srgbClr val="59FF00"/>
                </a:solidFill>
                <a:ln w="9525">
                  <a:noFill/>
                  <a:round/>
                  <a:headEnd/>
                  <a:tailEnd/>
                </a:ln>
              </p:spPr>
              <p:txBody>
                <a:bodyPr/>
                <a:lstStyle/>
                <a:p>
                  <a:endParaRPr lang="de-DE"/>
                </a:p>
              </p:txBody>
            </p:sp>
            <p:sp>
              <p:nvSpPr>
                <p:cNvPr id="17150" name="Freeform 766"/>
                <p:cNvSpPr>
                  <a:spLocks/>
                </p:cNvSpPr>
                <p:nvPr/>
              </p:nvSpPr>
              <p:spPr bwMode="auto">
                <a:xfrm>
                  <a:off x="436" y="3565"/>
                  <a:ext cx="62" cy="29"/>
                </a:xfrm>
                <a:custGeom>
                  <a:avLst/>
                  <a:gdLst/>
                  <a:ahLst/>
                  <a:cxnLst>
                    <a:cxn ang="0">
                      <a:pos x="47" y="53"/>
                    </a:cxn>
                    <a:cxn ang="0">
                      <a:pos x="0" y="19"/>
                    </a:cxn>
                    <a:cxn ang="0">
                      <a:pos x="0" y="19"/>
                    </a:cxn>
                    <a:cxn ang="0">
                      <a:pos x="4" y="17"/>
                    </a:cxn>
                    <a:cxn ang="0">
                      <a:pos x="9" y="15"/>
                    </a:cxn>
                    <a:cxn ang="0">
                      <a:pos x="17" y="11"/>
                    </a:cxn>
                    <a:cxn ang="0">
                      <a:pos x="26" y="7"/>
                    </a:cxn>
                    <a:cxn ang="0">
                      <a:pos x="38" y="6"/>
                    </a:cxn>
                    <a:cxn ang="0">
                      <a:pos x="51" y="2"/>
                    </a:cxn>
                    <a:cxn ang="0">
                      <a:pos x="66" y="0"/>
                    </a:cxn>
                    <a:cxn ang="0">
                      <a:pos x="124" y="57"/>
                    </a:cxn>
                    <a:cxn ang="0">
                      <a:pos x="47" y="53"/>
                    </a:cxn>
                  </a:cxnLst>
                  <a:rect l="0" t="0" r="r" b="b"/>
                  <a:pathLst>
                    <a:path w="124" h="57">
                      <a:moveTo>
                        <a:pt x="47" y="53"/>
                      </a:moveTo>
                      <a:lnTo>
                        <a:pt x="0" y="19"/>
                      </a:lnTo>
                      <a:lnTo>
                        <a:pt x="0" y="19"/>
                      </a:lnTo>
                      <a:lnTo>
                        <a:pt x="4" y="17"/>
                      </a:lnTo>
                      <a:lnTo>
                        <a:pt x="9" y="15"/>
                      </a:lnTo>
                      <a:lnTo>
                        <a:pt x="17" y="11"/>
                      </a:lnTo>
                      <a:lnTo>
                        <a:pt x="26" y="7"/>
                      </a:lnTo>
                      <a:lnTo>
                        <a:pt x="38" y="6"/>
                      </a:lnTo>
                      <a:lnTo>
                        <a:pt x="51" y="2"/>
                      </a:lnTo>
                      <a:lnTo>
                        <a:pt x="66" y="0"/>
                      </a:lnTo>
                      <a:lnTo>
                        <a:pt x="124" y="57"/>
                      </a:lnTo>
                      <a:lnTo>
                        <a:pt x="47" y="53"/>
                      </a:lnTo>
                      <a:close/>
                    </a:path>
                  </a:pathLst>
                </a:custGeom>
                <a:solidFill>
                  <a:srgbClr val="59FF00"/>
                </a:solidFill>
                <a:ln w="9525">
                  <a:noFill/>
                  <a:round/>
                  <a:headEnd/>
                  <a:tailEnd/>
                </a:ln>
              </p:spPr>
              <p:txBody>
                <a:bodyPr/>
                <a:lstStyle/>
                <a:p>
                  <a:endParaRPr lang="de-DE"/>
                </a:p>
              </p:txBody>
            </p:sp>
            <p:sp>
              <p:nvSpPr>
                <p:cNvPr id="17151" name="Freeform 767"/>
                <p:cNvSpPr>
                  <a:spLocks/>
                </p:cNvSpPr>
                <p:nvPr/>
              </p:nvSpPr>
              <p:spPr bwMode="auto">
                <a:xfrm>
                  <a:off x="487" y="3564"/>
                  <a:ext cx="62" cy="30"/>
                </a:xfrm>
                <a:custGeom>
                  <a:avLst/>
                  <a:gdLst/>
                  <a:ahLst/>
                  <a:cxnLst>
                    <a:cxn ang="0">
                      <a:pos x="0" y="2"/>
                    </a:cxn>
                    <a:cxn ang="0">
                      <a:pos x="2" y="2"/>
                    </a:cxn>
                    <a:cxn ang="0">
                      <a:pos x="7" y="0"/>
                    </a:cxn>
                    <a:cxn ang="0">
                      <a:pos x="15" y="0"/>
                    </a:cxn>
                    <a:cxn ang="0">
                      <a:pos x="24" y="0"/>
                    </a:cxn>
                    <a:cxn ang="0">
                      <a:pos x="38" y="0"/>
                    </a:cxn>
                    <a:cxn ang="0">
                      <a:pos x="49" y="2"/>
                    </a:cxn>
                    <a:cxn ang="0">
                      <a:pos x="59" y="2"/>
                    </a:cxn>
                    <a:cxn ang="0">
                      <a:pos x="70" y="6"/>
                    </a:cxn>
                    <a:cxn ang="0">
                      <a:pos x="72" y="6"/>
                    </a:cxn>
                    <a:cxn ang="0">
                      <a:pos x="76" y="8"/>
                    </a:cxn>
                    <a:cxn ang="0">
                      <a:pos x="82" y="11"/>
                    </a:cxn>
                    <a:cxn ang="0">
                      <a:pos x="89" y="15"/>
                    </a:cxn>
                    <a:cxn ang="0">
                      <a:pos x="99" y="23"/>
                    </a:cxn>
                    <a:cxn ang="0">
                      <a:pos x="106" y="32"/>
                    </a:cxn>
                    <a:cxn ang="0">
                      <a:pos x="116" y="44"/>
                    </a:cxn>
                    <a:cxn ang="0">
                      <a:pos x="124" y="59"/>
                    </a:cxn>
                    <a:cxn ang="0">
                      <a:pos x="53" y="59"/>
                    </a:cxn>
                    <a:cxn ang="0">
                      <a:pos x="0" y="2"/>
                    </a:cxn>
                  </a:cxnLst>
                  <a:rect l="0" t="0" r="r" b="b"/>
                  <a:pathLst>
                    <a:path w="124" h="59">
                      <a:moveTo>
                        <a:pt x="0" y="2"/>
                      </a:moveTo>
                      <a:lnTo>
                        <a:pt x="2" y="2"/>
                      </a:lnTo>
                      <a:lnTo>
                        <a:pt x="7" y="0"/>
                      </a:lnTo>
                      <a:lnTo>
                        <a:pt x="15" y="0"/>
                      </a:lnTo>
                      <a:lnTo>
                        <a:pt x="24" y="0"/>
                      </a:lnTo>
                      <a:lnTo>
                        <a:pt x="38" y="0"/>
                      </a:lnTo>
                      <a:lnTo>
                        <a:pt x="49" y="2"/>
                      </a:lnTo>
                      <a:lnTo>
                        <a:pt x="59" y="2"/>
                      </a:lnTo>
                      <a:lnTo>
                        <a:pt x="70" y="6"/>
                      </a:lnTo>
                      <a:lnTo>
                        <a:pt x="72" y="6"/>
                      </a:lnTo>
                      <a:lnTo>
                        <a:pt x="76" y="8"/>
                      </a:lnTo>
                      <a:lnTo>
                        <a:pt x="82" y="11"/>
                      </a:lnTo>
                      <a:lnTo>
                        <a:pt x="89" y="15"/>
                      </a:lnTo>
                      <a:lnTo>
                        <a:pt x="99" y="23"/>
                      </a:lnTo>
                      <a:lnTo>
                        <a:pt x="106" y="32"/>
                      </a:lnTo>
                      <a:lnTo>
                        <a:pt x="116" y="44"/>
                      </a:lnTo>
                      <a:lnTo>
                        <a:pt x="124" y="59"/>
                      </a:lnTo>
                      <a:lnTo>
                        <a:pt x="53" y="59"/>
                      </a:lnTo>
                      <a:lnTo>
                        <a:pt x="0" y="2"/>
                      </a:lnTo>
                      <a:close/>
                    </a:path>
                  </a:pathLst>
                </a:custGeom>
                <a:solidFill>
                  <a:srgbClr val="59FF00"/>
                </a:solidFill>
                <a:ln w="9525">
                  <a:noFill/>
                  <a:round/>
                  <a:headEnd/>
                  <a:tailEnd/>
                </a:ln>
              </p:spPr>
              <p:txBody>
                <a:bodyPr/>
                <a:lstStyle/>
                <a:p>
                  <a:endParaRPr lang="de-DE"/>
                </a:p>
              </p:txBody>
            </p:sp>
            <p:sp>
              <p:nvSpPr>
                <p:cNvPr id="17152" name="Freeform 768"/>
                <p:cNvSpPr>
                  <a:spLocks/>
                </p:cNvSpPr>
                <p:nvPr/>
              </p:nvSpPr>
              <p:spPr bwMode="auto">
                <a:xfrm>
                  <a:off x="466" y="3507"/>
                  <a:ext cx="51" cy="27"/>
                </a:xfrm>
                <a:custGeom>
                  <a:avLst/>
                  <a:gdLst/>
                  <a:ahLst/>
                  <a:cxnLst>
                    <a:cxn ang="0">
                      <a:pos x="101" y="53"/>
                    </a:cxn>
                    <a:cxn ang="0">
                      <a:pos x="101" y="51"/>
                    </a:cxn>
                    <a:cxn ang="0">
                      <a:pos x="97" y="47"/>
                    </a:cxn>
                    <a:cxn ang="0">
                      <a:pos x="93" y="42"/>
                    </a:cxn>
                    <a:cxn ang="0">
                      <a:pos x="87" y="36"/>
                    </a:cxn>
                    <a:cxn ang="0">
                      <a:pos x="80" y="26"/>
                    </a:cxn>
                    <a:cxn ang="0">
                      <a:pos x="72" y="19"/>
                    </a:cxn>
                    <a:cxn ang="0">
                      <a:pos x="64" y="9"/>
                    </a:cxn>
                    <a:cxn ang="0">
                      <a:pos x="57" y="0"/>
                    </a:cxn>
                    <a:cxn ang="0">
                      <a:pos x="0" y="0"/>
                    </a:cxn>
                    <a:cxn ang="0">
                      <a:pos x="4" y="2"/>
                    </a:cxn>
                    <a:cxn ang="0">
                      <a:pos x="9" y="4"/>
                    </a:cxn>
                    <a:cxn ang="0">
                      <a:pos x="19" y="11"/>
                    </a:cxn>
                    <a:cxn ang="0">
                      <a:pos x="32" y="19"/>
                    </a:cxn>
                    <a:cxn ang="0">
                      <a:pos x="45" y="26"/>
                    </a:cxn>
                    <a:cxn ang="0">
                      <a:pos x="64" y="36"/>
                    </a:cxn>
                    <a:cxn ang="0">
                      <a:pos x="82" y="44"/>
                    </a:cxn>
                    <a:cxn ang="0">
                      <a:pos x="101" y="53"/>
                    </a:cxn>
                  </a:cxnLst>
                  <a:rect l="0" t="0" r="r" b="b"/>
                  <a:pathLst>
                    <a:path w="101" h="53">
                      <a:moveTo>
                        <a:pt x="101" y="53"/>
                      </a:moveTo>
                      <a:lnTo>
                        <a:pt x="101" y="51"/>
                      </a:lnTo>
                      <a:lnTo>
                        <a:pt x="97" y="47"/>
                      </a:lnTo>
                      <a:lnTo>
                        <a:pt x="93" y="42"/>
                      </a:lnTo>
                      <a:lnTo>
                        <a:pt x="87" y="36"/>
                      </a:lnTo>
                      <a:lnTo>
                        <a:pt x="80" y="26"/>
                      </a:lnTo>
                      <a:lnTo>
                        <a:pt x="72" y="19"/>
                      </a:lnTo>
                      <a:lnTo>
                        <a:pt x="64" y="9"/>
                      </a:lnTo>
                      <a:lnTo>
                        <a:pt x="57" y="0"/>
                      </a:lnTo>
                      <a:lnTo>
                        <a:pt x="0" y="0"/>
                      </a:lnTo>
                      <a:lnTo>
                        <a:pt x="4" y="2"/>
                      </a:lnTo>
                      <a:lnTo>
                        <a:pt x="9" y="4"/>
                      </a:lnTo>
                      <a:lnTo>
                        <a:pt x="19" y="11"/>
                      </a:lnTo>
                      <a:lnTo>
                        <a:pt x="32" y="19"/>
                      </a:lnTo>
                      <a:lnTo>
                        <a:pt x="45" y="26"/>
                      </a:lnTo>
                      <a:lnTo>
                        <a:pt x="64" y="36"/>
                      </a:lnTo>
                      <a:lnTo>
                        <a:pt x="82" y="44"/>
                      </a:lnTo>
                      <a:lnTo>
                        <a:pt x="101" y="53"/>
                      </a:lnTo>
                      <a:close/>
                    </a:path>
                  </a:pathLst>
                </a:custGeom>
                <a:solidFill>
                  <a:srgbClr val="59FF00"/>
                </a:solidFill>
                <a:ln w="9525">
                  <a:noFill/>
                  <a:round/>
                  <a:headEnd/>
                  <a:tailEnd/>
                </a:ln>
              </p:spPr>
              <p:txBody>
                <a:bodyPr/>
                <a:lstStyle/>
                <a:p>
                  <a:endParaRPr lang="de-DE"/>
                </a:p>
              </p:txBody>
            </p:sp>
            <p:sp>
              <p:nvSpPr>
                <p:cNvPr id="17153" name="Freeform 769"/>
                <p:cNvSpPr>
                  <a:spLocks/>
                </p:cNvSpPr>
                <p:nvPr/>
              </p:nvSpPr>
              <p:spPr bwMode="auto">
                <a:xfrm>
                  <a:off x="443" y="3482"/>
                  <a:ext cx="43" cy="13"/>
                </a:xfrm>
                <a:custGeom>
                  <a:avLst/>
                  <a:gdLst/>
                  <a:ahLst/>
                  <a:cxnLst>
                    <a:cxn ang="0">
                      <a:pos x="88" y="27"/>
                    </a:cxn>
                    <a:cxn ang="0">
                      <a:pos x="69" y="0"/>
                    </a:cxn>
                    <a:cxn ang="0">
                      <a:pos x="0" y="2"/>
                    </a:cxn>
                    <a:cxn ang="0">
                      <a:pos x="0" y="4"/>
                    </a:cxn>
                    <a:cxn ang="0">
                      <a:pos x="6" y="6"/>
                    </a:cxn>
                    <a:cxn ang="0">
                      <a:pos x="11" y="14"/>
                    </a:cxn>
                    <a:cxn ang="0">
                      <a:pos x="23" y="23"/>
                    </a:cxn>
                    <a:cxn ang="0">
                      <a:pos x="88" y="27"/>
                    </a:cxn>
                  </a:cxnLst>
                  <a:rect l="0" t="0" r="r" b="b"/>
                  <a:pathLst>
                    <a:path w="88" h="27">
                      <a:moveTo>
                        <a:pt x="88" y="27"/>
                      </a:moveTo>
                      <a:lnTo>
                        <a:pt x="69" y="0"/>
                      </a:lnTo>
                      <a:lnTo>
                        <a:pt x="0" y="2"/>
                      </a:lnTo>
                      <a:lnTo>
                        <a:pt x="0" y="4"/>
                      </a:lnTo>
                      <a:lnTo>
                        <a:pt x="6" y="6"/>
                      </a:lnTo>
                      <a:lnTo>
                        <a:pt x="11" y="14"/>
                      </a:lnTo>
                      <a:lnTo>
                        <a:pt x="23" y="23"/>
                      </a:lnTo>
                      <a:lnTo>
                        <a:pt x="88" y="27"/>
                      </a:lnTo>
                      <a:close/>
                    </a:path>
                  </a:pathLst>
                </a:custGeom>
                <a:solidFill>
                  <a:srgbClr val="59FF00"/>
                </a:solidFill>
                <a:ln w="9525">
                  <a:noFill/>
                  <a:round/>
                  <a:headEnd/>
                  <a:tailEnd/>
                </a:ln>
              </p:spPr>
              <p:txBody>
                <a:bodyPr/>
                <a:lstStyle/>
                <a:p>
                  <a:endParaRPr lang="de-DE"/>
                </a:p>
              </p:txBody>
            </p:sp>
            <p:sp>
              <p:nvSpPr>
                <p:cNvPr id="17154" name="Freeform 770"/>
                <p:cNvSpPr>
                  <a:spLocks/>
                </p:cNvSpPr>
                <p:nvPr/>
              </p:nvSpPr>
              <p:spPr bwMode="auto">
                <a:xfrm>
                  <a:off x="435" y="3462"/>
                  <a:ext cx="35" cy="11"/>
                </a:xfrm>
                <a:custGeom>
                  <a:avLst/>
                  <a:gdLst/>
                  <a:ahLst/>
                  <a:cxnLst>
                    <a:cxn ang="0">
                      <a:pos x="70" y="21"/>
                    </a:cxn>
                    <a:cxn ang="0">
                      <a:pos x="51" y="0"/>
                    </a:cxn>
                    <a:cxn ang="0">
                      <a:pos x="2" y="0"/>
                    </a:cxn>
                    <a:cxn ang="0">
                      <a:pos x="0" y="2"/>
                    </a:cxn>
                    <a:cxn ang="0">
                      <a:pos x="0" y="6"/>
                    </a:cxn>
                    <a:cxn ang="0">
                      <a:pos x="2" y="12"/>
                    </a:cxn>
                    <a:cxn ang="0">
                      <a:pos x="9" y="19"/>
                    </a:cxn>
                    <a:cxn ang="0">
                      <a:pos x="70" y="21"/>
                    </a:cxn>
                  </a:cxnLst>
                  <a:rect l="0" t="0" r="r" b="b"/>
                  <a:pathLst>
                    <a:path w="70" h="21">
                      <a:moveTo>
                        <a:pt x="70" y="21"/>
                      </a:moveTo>
                      <a:lnTo>
                        <a:pt x="51" y="0"/>
                      </a:lnTo>
                      <a:lnTo>
                        <a:pt x="2" y="0"/>
                      </a:lnTo>
                      <a:lnTo>
                        <a:pt x="0" y="2"/>
                      </a:lnTo>
                      <a:lnTo>
                        <a:pt x="0" y="6"/>
                      </a:lnTo>
                      <a:lnTo>
                        <a:pt x="2" y="12"/>
                      </a:lnTo>
                      <a:lnTo>
                        <a:pt x="9" y="19"/>
                      </a:lnTo>
                      <a:lnTo>
                        <a:pt x="70" y="21"/>
                      </a:lnTo>
                      <a:close/>
                    </a:path>
                  </a:pathLst>
                </a:custGeom>
                <a:solidFill>
                  <a:srgbClr val="59FF00"/>
                </a:solidFill>
                <a:ln w="9525">
                  <a:noFill/>
                  <a:round/>
                  <a:headEnd/>
                  <a:tailEnd/>
                </a:ln>
              </p:spPr>
              <p:txBody>
                <a:bodyPr/>
                <a:lstStyle/>
                <a:p>
                  <a:endParaRPr lang="de-DE"/>
                </a:p>
              </p:txBody>
            </p:sp>
            <p:sp>
              <p:nvSpPr>
                <p:cNvPr id="17155" name="Freeform 771"/>
                <p:cNvSpPr>
                  <a:spLocks/>
                </p:cNvSpPr>
                <p:nvPr/>
              </p:nvSpPr>
              <p:spPr bwMode="auto">
                <a:xfrm>
                  <a:off x="453" y="3438"/>
                  <a:ext cx="30" cy="31"/>
                </a:xfrm>
                <a:custGeom>
                  <a:avLst/>
                  <a:gdLst/>
                  <a:ahLst/>
                  <a:cxnLst>
                    <a:cxn ang="0">
                      <a:pos x="11" y="15"/>
                    </a:cxn>
                    <a:cxn ang="0">
                      <a:pos x="0" y="0"/>
                    </a:cxn>
                    <a:cxn ang="0">
                      <a:pos x="40" y="19"/>
                    </a:cxn>
                    <a:cxn ang="0">
                      <a:pos x="42" y="21"/>
                    </a:cxn>
                    <a:cxn ang="0">
                      <a:pos x="50" y="30"/>
                    </a:cxn>
                    <a:cxn ang="0">
                      <a:pos x="57" y="43"/>
                    </a:cxn>
                    <a:cxn ang="0">
                      <a:pos x="59" y="61"/>
                    </a:cxn>
                    <a:cxn ang="0">
                      <a:pos x="11" y="15"/>
                    </a:cxn>
                  </a:cxnLst>
                  <a:rect l="0" t="0" r="r" b="b"/>
                  <a:pathLst>
                    <a:path w="59" h="61">
                      <a:moveTo>
                        <a:pt x="11" y="15"/>
                      </a:moveTo>
                      <a:lnTo>
                        <a:pt x="0" y="0"/>
                      </a:lnTo>
                      <a:lnTo>
                        <a:pt x="40" y="19"/>
                      </a:lnTo>
                      <a:lnTo>
                        <a:pt x="42" y="21"/>
                      </a:lnTo>
                      <a:lnTo>
                        <a:pt x="50"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17156" name="Freeform 772"/>
                <p:cNvSpPr>
                  <a:spLocks/>
                </p:cNvSpPr>
                <p:nvPr/>
              </p:nvSpPr>
              <p:spPr bwMode="auto">
                <a:xfrm>
                  <a:off x="485" y="3466"/>
                  <a:ext cx="20" cy="31"/>
                </a:xfrm>
                <a:custGeom>
                  <a:avLst/>
                  <a:gdLst/>
                  <a:ahLst/>
                  <a:cxnLst>
                    <a:cxn ang="0">
                      <a:pos x="0" y="19"/>
                    </a:cxn>
                    <a:cxn ang="0">
                      <a:pos x="9" y="0"/>
                    </a:cxn>
                    <a:cxn ang="0">
                      <a:pos x="9" y="2"/>
                    </a:cxn>
                    <a:cxn ang="0">
                      <a:pos x="13" y="2"/>
                    </a:cxn>
                    <a:cxn ang="0">
                      <a:pos x="15" y="6"/>
                    </a:cxn>
                    <a:cxn ang="0">
                      <a:pos x="21" y="9"/>
                    </a:cxn>
                    <a:cxn ang="0">
                      <a:pos x="25" y="15"/>
                    </a:cxn>
                    <a:cxn ang="0">
                      <a:pos x="28" y="23"/>
                    </a:cxn>
                    <a:cxn ang="0">
                      <a:pos x="34" y="32"/>
                    </a:cxn>
                    <a:cxn ang="0">
                      <a:pos x="40" y="42"/>
                    </a:cxn>
                    <a:cxn ang="0">
                      <a:pos x="32" y="63"/>
                    </a:cxn>
                    <a:cxn ang="0">
                      <a:pos x="32" y="61"/>
                    </a:cxn>
                    <a:cxn ang="0">
                      <a:pos x="28" y="57"/>
                    </a:cxn>
                    <a:cxn ang="0">
                      <a:pos x="25" y="51"/>
                    </a:cxn>
                    <a:cxn ang="0">
                      <a:pos x="21" y="46"/>
                    </a:cxn>
                    <a:cxn ang="0">
                      <a:pos x="15" y="38"/>
                    </a:cxn>
                    <a:cxn ang="0">
                      <a:pos x="9" y="30"/>
                    </a:cxn>
                    <a:cxn ang="0">
                      <a:pos x="6" y="23"/>
                    </a:cxn>
                    <a:cxn ang="0">
                      <a:pos x="0" y="19"/>
                    </a:cxn>
                  </a:cxnLst>
                  <a:rect l="0" t="0" r="r" b="b"/>
                  <a:pathLst>
                    <a:path w="40" h="63">
                      <a:moveTo>
                        <a:pt x="0" y="19"/>
                      </a:moveTo>
                      <a:lnTo>
                        <a:pt x="9" y="0"/>
                      </a:lnTo>
                      <a:lnTo>
                        <a:pt x="9" y="2"/>
                      </a:lnTo>
                      <a:lnTo>
                        <a:pt x="13" y="2"/>
                      </a:lnTo>
                      <a:lnTo>
                        <a:pt x="15" y="6"/>
                      </a:lnTo>
                      <a:lnTo>
                        <a:pt x="21" y="9"/>
                      </a:lnTo>
                      <a:lnTo>
                        <a:pt x="25" y="15"/>
                      </a:lnTo>
                      <a:lnTo>
                        <a:pt x="28" y="23"/>
                      </a:lnTo>
                      <a:lnTo>
                        <a:pt x="34" y="32"/>
                      </a:lnTo>
                      <a:lnTo>
                        <a:pt x="40" y="42"/>
                      </a:lnTo>
                      <a:lnTo>
                        <a:pt x="32" y="63"/>
                      </a:lnTo>
                      <a:lnTo>
                        <a:pt x="32" y="61"/>
                      </a:lnTo>
                      <a:lnTo>
                        <a:pt x="28" y="57"/>
                      </a:lnTo>
                      <a:lnTo>
                        <a:pt x="25" y="51"/>
                      </a:lnTo>
                      <a:lnTo>
                        <a:pt x="21" y="46"/>
                      </a:lnTo>
                      <a:lnTo>
                        <a:pt x="15" y="38"/>
                      </a:lnTo>
                      <a:lnTo>
                        <a:pt x="9" y="30"/>
                      </a:lnTo>
                      <a:lnTo>
                        <a:pt x="6" y="23"/>
                      </a:lnTo>
                      <a:lnTo>
                        <a:pt x="0" y="19"/>
                      </a:lnTo>
                      <a:close/>
                    </a:path>
                  </a:pathLst>
                </a:custGeom>
                <a:solidFill>
                  <a:srgbClr val="59FF00"/>
                </a:solidFill>
                <a:ln w="9525">
                  <a:noFill/>
                  <a:round/>
                  <a:headEnd/>
                  <a:tailEnd/>
                </a:ln>
              </p:spPr>
              <p:txBody>
                <a:bodyPr/>
                <a:lstStyle/>
                <a:p>
                  <a:endParaRPr lang="de-DE"/>
                </a:p>
              </p:txBody>
            </p:sp>
            <p:sp>
              <p:nvSpPr>
                <p:cNvPr id="17157" name="Freeform 773"/>
                <p:cNvSpPr>
                  <a:spLocks/>
                </p:cNvSpPr>
                <p:nvPr/>
              </p:nvSpPr>
              <p:spPr bwMode="auto">
                <a:xfrm>
                  <a:off x="508" y="3496"/>
                  <a:ext cx="10" cy="23"/>
                </a:xfrm>
                <a:custGeom>
                  <a:avLst/>
                  <a:gdLst/>
                  <a:ahLst/>
                  <a:cxnLst>
                    <a:cxn ang="0">
                      <a:pos x="0" y="15"/>
                    </a:cxn>
                    <a:cxn ang="0">
                      <a:pos x="5" y="0"/>
                    </a:cxn>
                    <a:cxn ang="0">
                      <a:pos x="19" y="45"/>
                    </a:cxn>
                    <a:cxn ang="0">
                      <a:pos x="0" y="15"/>
                    </a:cxn>
                  </a:cxnLst>
                  <a:rect l="0" t="0" r="r" b="b"/>
                  <a:pathLst>
                    <a:path w="19" h="45">
                      <a:moveTo>
                        <a:pt x="0" y="15"/>
                      </a:moveTo>
                      <a:lnTo>
                        <a:pt x="5" y="0"/>
                      </a:lnTo>
                      <a:lnTo>
                        <a:pt x="19" y="45"/>
                      </a:lnTo>
                      <a:lnTo>
                        <a:pt x="0" y="15"/>
                      </a:lnTo>
                      <a:close/>
                    </a:path>
                  </a:pathLst>
                </a:custGeom>
                <a:solidFill>
                  <a:srgbClr val="59FF00"/>
                </a:solidFill>
                <a:ln w="9525">
                  <a:noFill/>
                  <a:round/>
                  <a:headEnd/>
                  <a:tailEnd/>
                </a:ln>
              </p:spPr>
              <p:txBody>
                <a:bodyPr/>
                <a:lstStyle/>
                <a:p>
                  <a:endParaRPr lang="de-DE"/>
                </a:p>
              </p:txBody>
            </p:sp>
            <p:sp>
              <p:nvSpPr>
                <p:cNvPr id="17158" name="Freeform 774"/>
                <p:cNvSpPr>
                  <a:spLocks/>
                </p:cNvSpPr>
                <p:nvPr/>
              </p:nvSpPr>
              <p:spPr bwMode="auto">
                <a:xfrm>
                  <a:off x="551" y="3503"/>
                  <a:ext cx="13" cy="26"/>
                </a:xfrm>
                <a:custGeom>
                  <a:avLst/>
                  <a:gdLst/>
                  <a:ahLst/>
                  <a:cxnLst>
                    <a:cxn ang="0">
                      <a:pos x="10" y="0"/>
                    </a:cxn>
                    <a:cxn ang="0">
                      <a:pos x="12" y="4"/>
                    </a:cxn>
                    <a:cxn ang="0">
                      <a:pos x="17" y="13"/>
                    </a:cxn>
                    <a:cxn ang="0">
                      <a:pos x="23" y="31"/>
                    </a:cxn>
                    <a:cxn ang="0">
                      <a:pos x="27" y="52"/>
                    </a:cxn>
                    <a:cxn ang="0">
                      <a:pos x="0" y="46"/>
                    </a:cxn>
                    <a:cxn ang="0">
                      <a:pos x="0" y="42"/>
                    </a:cxn>
                    <a:cxn ang="0">
                      <a:pos x="0" y="29"/>
                    </a:cxn>
                    <a:cxn ang="0">
                      <a:pos x="4" y="13"/>
                    </a:cxn>
                    <a:cxn ang="0">
                      <a:pos x="10" y="0"/>
                    </a:cxn>
                  </a:cxnLst>
                  <a:rect l="0" t="0" r="r" b="b"/>
                  <a:pathLst>
                    <a:path w="27" h="52">
                      <a:moveTo>
                        <a:pt x="10" y="0"/>
                      </a:moveTo>
                      <a:lnTo>
                        <a:pt x="12" y="4"/>
                      </a:lnTo>
                      <a:lnTo>
                        <a:pt x="17" y="13"/>
                      </a:lnTo>
                      <a:lnTo>
                        <a:pt x="23" y="31"/>
                      </a:lnTo>
                      <a:lnTo>
                        <a:pt x="27" y="52"/>
                      </a:lnTo>
                      <a:lnTo>
                        <a:pt x="0" y="46"/>
                      </a:lnTo>
                      <a:lnTo>
                        <a:pt x="0" y="42"/>
                      </a:lnTo>
                      <a:lnTo>
                        <a:pt x="0" y="29"/>
                      </a:lnTo>
                      <a:lnTo>
                        <a:pt x="4" y="13"/>
                      </a:lnTo>
                      <a:lnTo>
                        <a:pt x="10" y="0"/>
                      </a:lnTo>
                      <a:close/>
                    </a:path>
                  </a:pathLst>
                </a:custGeom>
                <a:solidFill>
                  <a:srgbClr val="21BA00"/>
                </a:solidFill>
                <a:ln w="9525">
                  <a:noFill/>
                  <a:round/>
                  <a:headEnd/>
                  <a:tailEnd/>
                </a:ln>
              </p:spPr>
              <p:txBody>
                <a:bodyPr/>
                <a:lstStyle/>
                <a:p>
                  <a:endParaRPr lang="de-DE"/>
                </a:p>
              </p:txBody>
            </p:sp>
            <p:sp>
              <p:nvSpPr>
                <p:cNvPr id="17159" name="Freeform 775"/>
                <p:cNvSpPr>
                  <a:spLocks/>
                </p:cNvSpPr>
                <p:nvPr/>
              </p:nvSpPr>
              <p:spPr bwMode="auto">
                <a:xfrm>
                  <a:off x="550" y="3534"/>
                  <a:ext cx="20" cy="33"/>
                </a:xfrm>
                <a:custGeom>
                  <a:avLst/>
                  <a:gdLst/>
                  <a:ahLst/>
                  <a:cxnLst>
                    <a:cxn ang="0">
                      <a:pos x="0" y="0"/>
                    </a:cxn>
                    <a:cxn ang="0">
                      <a:pos x="33" y="11"/>
                    </a:cxn>
                    <a:cxn ang="0">
                      <a:pos x="40" y="65"/>
                    </a:cxn>
                    <a:cxn ang="0">
                      <a:pos x="40" y="65"/>
                    </a:cxn>
                    <a:cxn ang="0">
                      <a:pos x="37" y="63"/>
                    </a:cxn>
                    <a:cxn ang="0">
                      <a:pos x="33" y="59"/>
                    </a:cxn>
                    <a:cxn ang="0">
                      <a:pos x="27" y="53"/>
                    </a:cxn>
                    <a:cxn ang="0">
                      <a:pos x="19" y="46"/>
                    </a:cxn>
                    <a:cxn ang="0">
                      <a:pos x="14" y="34"/>
                    </a:cxn>
                    <a:cxn ang="0">
                      <a:pos x="6" y="19"/>
                    </a:cxn>
                    <a:cxn ang="0">
                      <a:pos x="0" y="0"/>
                    </a:cxn>
                  </a:cxnLst>
                  <a:rect l="0" t="0" r="r" b="b"/>
                  <a:pathLst>
                    <a:path w="40" h="65">
                      <a:moveTo>
                        <a:pt x="0" y="0"/>
                      </a:moveTo>
                      <a:lnTo>
                        <a:pt x="33" y="11"/>
                      </a:lnTo>
                      <a:lnTo>
                        <a:pt x="40" y="65"/>
                      </a:lnTo>
                      <a:lnTo>
                        <a:pt x="40" y="65"/>
                      </a:lnTo>
                      <a:lnTo>
                        <a:pt x="37" y="63"/>
                      </a:lnTo>
                      <a:lnTo>
                        <a:pt x="33" y="59"/>
                      </a:lnTo>
                      <a:lnTo>
                        <a:pt x="27" y="53"/>
                      </a:lnTo>
                      <a:lnTo>
                        <a:pt x="19" y="46"/>
                      </a:lnTo>
                      <a:lnTo>
                        <a:pt x="14" y="34"/>
                      </a:lnTo>
                      <a:lnTo>
                        <a:pt x="6" y="19"/>
                      </a:lnTo>
                      <a:lnTo>
                        <a:pt x="0" y="0"/>
                      </a:lnTo>
                      <a:close/>
                    </a:path>
                  </a:pathLst>
                </a:custGeom>
                <a:solidFill>
                  <a:srgbClr val="21BA00"/>
                </a:solidFill>
                <a:ln w="9525">
                  <a:noFill/>
                  <a:round/>
                  <a:headEnd/>
                  <a:tailEnd/>
                </a:ln>
              </p:spPr>
              <p:txBody>
                <a:bodyPr/>
                <a:lstStyle/>
                <a:p>
                  <a:endParaRPr lang="de-DE"/>
                </a:p>
              </p:txBody>
            </p:sp>
            <p:sp>
              <p:nvSpPr>
                <p:cNvPr id="17160" name="Freeform 776"/>
                <p:cNvSpPr>
                  <a:spLocks/>
                </p:cNvSpPr>
                <p:nvPr/>
              </p:nvSpPr>
              <p:spPr bwMode="auto">
                <a:xfrm>
                  <a:off x="580" y="3529"/>
                  <a:ext cx="18" cy="40"/>
                </a:xfrm>
                <a:custGeom>
                  <a:avLst/>
                  <a:gdLst/>
                  <a:ahLst/>
                  <a:cxnLst>
                    <a:cxn ang="0">
                      <a:pos x="0" y="79"/>
                    </a:cxn>
                    <a:cxn ang="0">
                      <a:pos x="0" y="22"/>
                    </a:cxn>
                    <a:cxn ang="0">
                      <a:pos x="37" y="0"/>
                    </a:cxn>
                    <a:cxn ang="0">
                      <a:pos x="35" y="1"/>
                    </a:cxn>
                    <a:cxn ang="0">
                      <a:pos x="31" y="9"/>
                    </a:cxn>
                    <a:cxn ang="0">
                      <a:pos x="25" y="19"/>
                    </a:cxn>
                    <a:cxn ang="0">
                      <a:pos x="18" y="32"/>
                    </a:cxn>
                    <a:cxn ang="0">
                      <a:pos x="12" y="45"/>
                    </a:cxn>
                    <a:cxn ang="0">
                      <a:pos x="6" y="59"/>
                    </a:cxn>
                    <a:cxn ang="0">
                      <a:pos x="2" y="72"/>
                    </a:cxn>
                    <a:cxn ang="0">
                      <a:pos x="0" y="79"/>
                    </a:cxn>
                  </a:cxnLst>
                  <a:rect l="0" t="0" r="r" b="b"/>
                  <a:pathLst>
                    <a:path w="37" h="79">
                      <a:moveTo>
                        <a:pt x="0" y="79"/>
                      </a:moveTo>
                      <a:lnTo>
                        <a:pt x="0" y="22"/>
                      </a:lnTo>
                      <a:lnTo>
                        <a:pt x="37" y="0"/>
                      </a:lnTo>
                      <a:lnTo>
                        <a:pt x="35" y="1"/>
                      </a:lnTo>
                      <a:lnTo>
                        <a:pt x="31" y="9"/>
                      </a:lnTo>
                      <a:lnTo>
                        <a:pt x="25" y="19"/>
                      </a:lnTo>
                      <a:lnTo>
                        <a:pt x="18" y="32"/>
                      </a:lnTo>
                      <a:lnTo>
                        <a:pt x="12"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17161" name="Freeform 777"/>
                <p:cNvSpPr>
                  <a:spLocks/>
                </p:cNvSpPr>
                <p:nvPr/>
              </p:nvSpPr>
              <p:spPr bwMode="auto">
                <a:xfrm>
                  <a:off x="569" y="3508"/>
                  <a:ext cx="18" cy="24"/>
                </a:xfrm>
                <a:custGeom>
                  <a:avLst/>
                  <a:gdLst/>
                  <a:ahLst/>
                  <a:cxnLst>
                    <a:cxn ang="0">
                      <a:pos x="13" y="47"/>
                    </a:cxn>
                    <a:cxn ang="0">
                      <a:pos x="0" y="0"/>
                    </a:cxn>
                    <a:cxn ang="0">
                      <a:pos x="1" y="2"/>
                    </a:cxn>
                    <a:cxn ang="0">
                      <a:pos x="3" y="3"/>
                    </a:cxn>
                    <a:cxn ang="0">
                      <a:pos x="9" y="7"/>
                    </a:cxn>
                    <a:cxn ang="0">
                      <a:pos x="15" y="11"/>
                    </a:cxn>
                    <a:cxn ang="0">
                      <a:pos x="22" y="17"/>
                    </a:cxn>
                    <a:cxn ang="0">
                      <a:pos x="28" y="21"/>
                    </a:cxn>
                    <a:cxn ang="0">
                      <a:pos x="32" y="26"/>
                    </a:cxn>
                    <a:cxn ang="0">
                      <a:pos x="36" y="30"/>
                    </a:cxn>
                    <a:cxn ang="0">
                      <a:pos x="13" y="47"/>
                    </a:cxn>
                  </a:cxnLst>
                  <a:rect l="0" t="0" r="r" b="b"/>
                  <a:pathLst>
                    <a:path w="36" h="47">
                      <a:moveTo>
                        <a:pt x="13" y="47"/>
                      </a:moveTo>
                      <a:lnTo>
                        <a:pt x="0" y="0"/>
                      </a:lnTo>
                      <a:lnTo>
                        <a:pt x="1" y="2"/>
                      </a:lnTo>
                      <a:lnTo>
                        <a:pt x="3" y="3"/>
                      </a:lnTo>
                      <a:lnTo>
                        <a:pt x="9" y="7"/>
                      </a:lnTo>
                      <a:lnTo>
                        <a:pt x="15" y="11"/>
                      </a:lnTo>
                      <a:lnTo>
                        <a:pt x="22" y="17"/>
                      </a:lnTo>
                      <a:lnTo>
                        <a:pt x="28" y="21"/>
                      </a:lnTo>
                      <a:lnTo>
                        <a:pt x="32" y="26"/>
                      </a:lnTo>
                      <a:lnTo>
                        <a:pt x="36" y="30"/>
                      </a:lnTo>
                      <a:lnTo>
                        <a:pt x="13" y="47"/>
                      </a:lnTo>
                      <a:close/>
                    </a:path>
                  </a:pathLst>
                </a:custGeom>
                <a:solidFill>
                  <a:srgbClr val="21BA00"/>
                </a:solidFill>
                <a:ln w="9525">
                  <a:noFill/>
                  <a:round/>
                  <a:headEnd/>
                  <a:tailEnd/>
                </a:ln>
              </p:spPr>
              <p:txBody>
                <a:bodyPr/>
                <a:lstStyle/>
                <a:p>
                  <a:endParaRPr lang="de-DE"/>
                </a:p>
              </p:txBody>
            </p:sp>
            <p:sp>
              <p:nvSpPr>
                <p:cNvPr id="17162" name="Freeform 778"/>
                <p:cNvSpPr>
                  <a:spLocks/>
                </p:cNvSpPr>
                <p:nvPr/>
              </p:nvSpPr>
              <p:spPr bwMode="auto">
                <a:xfrm>
                  <a:off x="433" y="3440"/>
                  <a:ext cx="21" cy="16"/>
                </a:xfrm>
                <a:custGeom>
                  <a:avLst/>
                  <a:gdLst/>
                  <a:ahLst/>
                  <a:cxnLst>
                    <a:cxn ang="0">
                      <a:pos x="42" y="29"/>
                    </a:cxn>
                    <a:cxn ang="0">
                      <a:pos x="42" y="29"/>
                    </a:cxn>
                    <a:cxn ang="0">
                      <a:pos x="40" y="25"/>
                    </a:cxn>
                    <a:cxn ang="0">
                      <a:pos x="36" y="23"/>
                    </a:cxn>
                    <a:cxn ang="0">
                      <a:pos x="30" y="18"/>
                    </a:cxn>
                    <a:cxn ang="0">
                      <a:pos x="25" y="14"/>
                    </a:cxn>
                    <a:cxn ang="0">
                      <a:pos x="19" y="8"/>
                    </a:cxn>
                    <a:cxn ang="0">
                      <a:pos x="13" y="4"/>
                    </a:cxn>
                    <a:cxn ang="0">
                      <a:pos x="6" y="0"/>
                    </a:cxn>
                    <a:cxn ang="0">
                      <a:pos x="4" y="4"/>
                    </a:cxn>
                    <a:cxn ang="0">
                      <a:pos x="0" y="12"/>
                    </a:cxn>
                    <a:cxn ang="0">
                      <a:pos x="0" y="23"/>
                    </a:cxn>
                    <a:cxn ang="0">
                      <a:pos x="4" y="33"/>
                    </a:cxn>
                    <a:cxn ang="0">
                      <a:pos x="42" y="29"/>
                    </a:cxn>
                  </a:cxnLst>
                  <a:rect l="0" t="0" r="r" b="b"/>
                  <a:pathLst>
                    <a:path w="42" h="33">
                      <a:moveTo>
                        <a:pt x="42" y="29"/>
                      </a:moveTo>
                      <a:lnTo>
                        <a:pt x="42" y="29"/>
                      </a:lnTo>
                      <a:lnTo>
                        <a:pt x="40" y="25"/>
                      </a:lnTo>
                      <a:lnTo>
                        <a:pt x="36" y="23"/>
                      </a:lnTo>
                      <a:lnTo>
                        <a:pt x="30" y="18"/>
                      </a:lnTo>
                      <a:lnTo>
                        <a:pt x="25" y="14"/>
                      </a:lnTo>
                      <a:lnTo>
                        <a:pt x="19" y="8"/>
                      </a:lnTo>
                      <a:lnTo>
                        <a:pt x="13" y="4"/>
                      </a:lnTo>
                      <a:lnTo>
                        <a:pt x="6" y="0"/>
                      </a:lnTo>
                      <a:lnTo>
                        <a:pt x="4" y="4"/>
                      </a:lnTo>
                      <a:lnTo>
                        <a:pt x="0" y="12"/>
                      </a:lnTo>
                      <a:lnTo>
                        <a:pt x="0" y="23"/>
                      </a:lnTo>
                      <a:lnTo>
                        <a:pt x="4" y="33"/>
                      </a:lnTo>
                      <a:lnTo>
                        <a:pt x="42" y="29"/>
                      </a:lnTo>
                      <a:close/>
                    </a:path>
                  </a:pathLst>
                </a:custGeom>
                <a:solidFill>
                  <a:srgbClr val="59FF00"/>
                </a:solidFill>
                <a:ln w="9525">
                  <a:noFill/>
                  <a:round/>
                  <a:headEnd/>
                  <a:tailEnd/>
                </a:ln>
              </p:spPr>
              <p:txBody>
                <a:bodyPr/>
                <a:lstStyle/>
                <a:p>
                  <a:endParaRPr lang="de-DE"/>
                </a:p>
              </p:txBody>
            </p:sp>
            <p:sp>
              <p:nvSpPr>
                <p:cNvPr id="17163" name="Freeform 779"/>
                <p:cNvSpPr>
                  <a:spLocks/>
                </p:cNvSpPr>
                <p:nvPr/>
              </p:nvSpPr>
              <p:spPr bwMode="auto">
                <a:xfrm>
                  <a:off x="551" y="3292"/>
                  <a:ext cx="341" cy="231"/>
                </a:xfrm>
                <a:custGeom>
                  <a:avLst/>
                  <a:gdLst/>
                  <a:ahLst/>
                  <a:cxnLst>
                    <a:cxn ang="0">
                      <a:pos x="317" y="452"/>
                    </a:cxn>
                    <a:cxn ang="0">
                      <a:pos x="343" y="459"/>
                    </a:cxn>
                    <a:cxn ang="0">
                      <a:pos x="381" y="463"/>
                    </a:cxn>
                    <a:cxn ang="0">
                      <a:pos x="402" y="459"/>
                    </a:cxn>
                    <a:cxn ang="0">
                      <a:pos x="456" y="448"/>
                    </a:cxn>
                    <a:cxn ang="0">
                      <a:pos x="500" y="429"/>
                    </a:cxn>
                    <a:cxn ang="0">
                      <a:pos x="530" y="404"/>
                    </a:cxn>
                    <a:cxn ang="0">
                      <a:pos x="580" y="353"/>
                    </a:cxn>
                    <a:cxn ang="0">
                      <a:pos x="679" y="151"/>
                    </a:cxn>
                    <a:cxn ang="0">
                      <a:pos x="637" y="153"/>
                    </a:cxn>
                    <a:cxn ang="0">
                      <a:pos x="572" y="162"/>
                    </a:cxn>
                    <a:cxn ang="0">
                      <a:pos x="542" y="172"/>
                    </a:cxn>
                    <a:cxn ang="0">
                      <a:pos x="502" y="187"/>
                    </a:cxn>
                    <a:cxn ang="0">
                      <a:pos x="452" y="216"/>
                    </a:cxn>
                    <a:cxn ang="0">
                      <a:pos x="441" y="225"/>
                    </a:cxn>
                    <a:cxn ang="0">
                      <a:pos x="416" y="248"/>
                    </a:cxn>
                    <a:cxn ang="0">
                      <a:pos x="402" y="252"/>
                    </a:cxn>
                    <a:cxn ang="0">
                      <a:pos x="387" y="153"/>
                    </a:cxn>
                    <a:cxn ang="0">
                      <a:pos x="380" y="120"/>
                    </a:cxn>
                    <a:cxn ang="0">
                      <a:pos x="351" y="50"/>
                    </a:cxn>
                    <a:cxn ang="0">
                      <a:pos x="317" y="2"/>
                    </a:cxn>
                    <a:cxn ang="0">
                      <a:pos x="296" y="19"/>
                    </a:cxn>
                    <a:cxn ang="0">
                      <a:pos x="269" y="59"/>
                    </a:cxn>
                    <a:cxn ang="0">
                      <a:pos x="258" y="90"/>
                    </a:cxn>
                    <a:cxn ang="0">
                      <a:pos x="240" y="141"/>
                    </a:cxn>
                    <a:cxn ang="0">
                      <a:pos x="227" y="195"/>
                    </a:cxn>
                    <a:cxn ang="0">
                      <a:pos x="218" y="233"/>
                    </a:cxn>
                    <a:cxn ang="0">
                      <a:pos x="208" y="252"/>
                    </a:cxn>
                    <a:cxn ang="0">
                      <a:pos x="195" y="225"/>
                    </a:cxn>
                    <a:cxn ang="0">
                      <a:pos x="174" y="191"/>
                    </a:cxn>
                    <a:cxn ang="0">
                      <a:pos x="158" y="176"/>
                    </a:cxn>
                    <a:cxn ang="0">
                      <a:pos x="122" y="147"/>
                    </a:cxn>
                    <a:cxn ang="0">
                      <a:pos x="80" y="122"/>
                    </a:cxn>
                    <a:cxn ang="0">
                      <a:pos x="0" y="200"/>
                    </a:cxn>
                    <a:cxn ang="0">
                      <a:pos x="6" y="244"/>
                    </a:cxn>
                    <a:cxn ang="0">
                      <a:pos x="21" y="311"/>
                    </a:cxn>
                    <a:cxn ang="0">
                      <a:pos x="38" y="343"/>
                    </a:cxn>
                    <a:cxn ang="0">
                      <a:pos x="78" y="393"/>
                    </a:cxn>
                    <a:cxn ang="0">
                      <a:pos x="138" y="440"/>
                    </a:cxn>
                    <a:cxn ang="0">
                      <a:pos x="145" y="440"/>
                    </a:cxn>
                    <a:cxn ang="0">
                      <a:pos x="166" y="444"/>
                    </a:cxn>
                    <a:cxn ang="0">
                      <a:pos x="193" y="448"/>
                    </a:cxn>
                    <a:cxn ang="0">
                      <a:pos x="227" y="450"/>
                    </a:cxn>
                    <a:cxn ang="0">
                      <a:pos x="259" y="448"/>
                    </a:cxn>
                    <a:cxn ang="0">
                      <a:pos x="275" y="444"/>
                    </a:cxn>
                    <a:cxn ang="0">
                      <a:pos x="288" y="442"/>
                    </a:cxn>
                    <a:cxn ang="0">
                      <a:pos x="311" y="448"/>
                    </a:cxn>
                  </a:cxnLst>
                  <a:rect l="0" t="0" r="r" b="b"/>
                  <a:pathLst>
                    <a:path w="683" h="463">
                      <a:moveTo>
                        <a:pt x="311" y="448"/>
                      </a:moveTo>
                      <a:lnTo>
                        <a:pt x="313" y="450"/>
                      </a:lnTo>
                      <a:lnTo>
                        <a:pt x="317" y="452"/>
                      </a:lnTo>
                      <a:lnTo>
                        <a:pt x="324" y="454"/>
                      </a:lnTo>
                      <a:lnTo>
                        <a:pt x="334" y="455"/>
                      </a:lnTo>
                      <a:lnTo>
                        <a:pt x="343" y="459"/>
                      </a:lnTo>
                      <a:lnTo>
                        <a:pt x="355" y="461"/>
                      </a:lnTo>
                      <a:lnTo>
                        <a:pt x="368" y="463"/>
                      </a:lnTo>
                      <a:lnTo>
                        <a:pt x="381" y="463"/>
                      </a:lnTo>
                      <a:lnTo>
                        <a:pt x="383" y="463"/>
                      </a:lnTo>
                      <a:lnTo>
                        <a:pt x="391" y="461"/>
                      </a:lnTo>
                      <a:lnTo>
                        <a:pt x="402" y="459"/>
                      </a:lnTo>
                      <a:lnTo>
                        <a:pt x="420" y="457"/>
                      </a:lnTo>
                      <a:lnTo>
                        <a:pt x="437" y="454"/>
                      </a:lnTo>
                      <a:lnTo>
                        <a:pt x="456" y="448"/>
                      </a:lnTo>
                      <a:lnTo>
                        <a:pt x="477" y="440"/>
                      </a:lnTo>
                      <a:lnTo>
                        <a:pt x="496" y="431"/>
                      </a:lnTo>
                      <a:lnTo>
                        <a:pt x="500" y="429"/>
                      </a:lnTo>
                      <a:lnTo>
                        <a:pt x="507" y="423"/>
                      </a:lnTo>
                      <a:lnTo>
                        <a:pt x="517" y="415"/>
                      </a:lnTo>
                      <a:lnTo>
                        <a:pt x="530" y="404"/>
                      </a:lnTo>
                      <a:lnTo>
                        <a:pt x="545" y="389"/>
                      </a:lnTo>
                      <a:lnTo>
                        <a:pt x="562" y="372"/>
                      </a:lnTo>
                      <a:lnTo>
                        <a:pt x="580" y="353"/>
                      </a:lnTo>
                      <a:lnTo>
                        <a:pt x="595" y="330"/>
                      </a:lnTo>
                      <a:lnTo>
                        <a:pt x="683" y="151"/>
                      </a:lnTo>
                      <a:lnTo>
                        <a:pt x="679" y="151"/>
                      </a:lnTo>
                      <a:lnTo>
                        <a:pt x="669" y="151"/>
                      </a:lnTo>
                      <a:lnTo>
                        <a:pt x="656" y="153"/>
                      </a:lnTo>
                      <a:lnTo>
                        <a:pt x="637" y="153"/>
                      </a:lnTo>
                      <a:lnTo>
                        <a:pt x="616" y="156"/>
                      </a:lnTo>
                      <a:lnTo>
                        <a:pt x="595" y="158"/>
                      </a:lnTo>
                      <a:lnTo>
                        <a:pt x="572" y="162"/>
                      </a:lnTo>
                      <a:lnTo>
                        <a:pt x="551" y="170"/>
                      </a:lnTo>
                      <a:lnTo>
                        <a:pt x="549" y="170"/>
                      </a:lnTo>
                      <a:lnTo>
                        <a:pt x="542" y="172"/>
                      </a:lnTo>
                      <a:lnTo>
                        <a:pt x="530" y="176"/>
                      </a:lnTo>
                      <a:lnTo>
                        <a:pt x="517" y="179"/>
                      </a:lnTo>
                      <a:lnTo>
                        <a:pt x="502" y="187"/>
                      </a:lnTo>
                      <a:lnTo>
                        <a:pt x="484" y="195"/>
                      </a:lnTo>
                      <a:lnTo>
                        <a:pt x="467" y="204"/>
                      </a:lnTo>
                      <a:lnTo>
                        <a:pt x="452" y="216"/>
                      </a:lnTo>
                      <a:lnTo>
                        <a:pt x="450" y="216"/>
                      </a:lnTo>
                      <a:lnTo>
                        <a:pt x="446" y="219"/>
                      </a:lnTo>
                      <a:lnTo>
                        <a:pt x="441" y="225"/>
                      </a:lnTo>
                      <a:lnTo>
                        <a:pt x="433" y="233"/>
                      </a:lnTo>
                      <a:lnTo>
                        <a:pt x="423" y="240"/>
                      </a:lnTo>
                      <a:lnTo>
                        <a:pt x="416" y="248"/>
                      </a:lnTo>
                      <a:lnTo>
                        <a:pt x="408" y="256"/>
                      </a:lnTo>
                      <a:lnTo>
                        <a:pt x="402" y="261"/>
                      </a:lnTo>
                      <a:lnTo>
                        <a:pt x="402" y="252"/>
                      </a:lnTo>
                      <a:lnTo>
                        <a:pt x="401" y="227"/>
                      </a:lnTo>
                      <a:lnTo>
                        <a:pt x="395" y="191"/>
                      </a:lnTo>
                      <a:lnTo>
                        <a:pt x="387" y="153"/>
                      </a:lnTo>
                      <a:lnTo>
                        <a:pt x="387" y="149"/>
                      </a:lnTo>
                      <a:lnTo>
                        <a:pt x="383" y="137"/>
                      </a:lnTo>
                      <a:lnTo>
                        <a:pt x="380" y="120"/>
                      </a:lnTo>
                      <a:lnTo>
                        <a:pt x="374" y="99"/>
                      </a:lnTo>
                      <a:lnTo>
                        <a:pt x="362" y="77"/>
                      </a:lnTo>
                      <a:lnTo>
                        <a:pt x="351" y="50"/>
                      </a:lnTo>
                      <a:lnTo>
                        <a:pt x="336" y="23"/>
                      </a:lnTo>
                      <a:lnTo>
                        <a:pt x="319" y="0"/>
                      </a:lnTo>
                      <a:lnTo>
                        <a:pt x="317" y="2"/>
                      </a:lnTo>
                      <a:lnTo>
                        <a:pt x="311" y="4"/>
                      </a:lnTo>
                      <a:lnTo>
                        <a:pt x="305" y="12"/>
                      </a:lnTo>
                      <a:lnTo>
                        <a:pt x="296" y="19"/>
                      </a:lnTo>
                      <a:lnTo>
                        <a:pt x="286" y="31"/>
                      </a:lnTo>
                      <a:lnTo>
                        <a:pt x="279" y="44"/>
                      </a:lnTo>
                      <a:lnTo>
                        <a:pt x="269" y="59"/>
                      </a:lnTo>
                      <a:lnTo>
                        <a:pt x="263" y="77"/>
                      </a:lnTo>
                      <a:lnTo>
                        <a:pt x="261" y="80"/>
                      </a:lnTo>
                      <a:lnTo>
                        <a:pt x="258" y="90"/>
                      </a:lnTo>
                      <a:lnTo>
                        <a:pt x="252" y="103"/>
                      </a:lnTo>
                      <a:lnTo>
                        <a:pt x="246" y="122"/>
                      </a:lnTo>
                      <a:lnTo>
                        <a:pt x="240" y="141"/>
                      </a:lnTo>
                      <a:lnTo>
                        <a:pt x="233" y="160"/>
                      </a:lnTo>
                      <a:lnTo>
                        <a:pt x="229" y="177"/>
                      </a:lnTo>
                      <a:lnTo>
                        <a:pt x="227" y="195"/>
                      </a:lnTo>
                      <a:lnTo>
                        <a:pt x="225" y="200"/>
                      </a:lnTo>
                      <a:lnTo>
                        <a:pt x="221" y="216"/>
                      </a:lnTo>
                      <a:lnTo>
                        <a:pt x="218" y="233"/>
                      </a:lnTo>
                      <a:lnTo>
                        <a:pt x="216" y="250"/>
                      </a:lnTo>
                      <a:lnTo>
                        <a:pt x="210" y="256"/>
                      </a:lnTo>
                      <a:lnTo>
                        <a:pt x="208" y="252"/>
                      </a:lnTo>
                      <a:lnTo>
                        <a:pt x="206" y="246"/>
                      </a:lnTo>
                      <a:lnTo>
                        <a:pt x="200" y="236"/>
                      </a:lnTo>
                      <a:lnTo>
                        <a:pt x="195" y="225"/>
                      </a:lnTo>
                      <a:lnTo>
                        <a:pt x="189" y="214"/>
                      </a:lnTo>
                      <a:lnTo>
                        <a:pt x="181" y="202"/>
                      </a:lnTo>
                      <a:lnTo>
                        <a:pt x="174" y="191"/>
                      </a:lnTo>
                      <a:lnTo>
                        <a:pt x="168" y="183"/>
                      </a:lnTo>
                      <a:lnTo>
                        <a:pt x="166" y="181"/>
                      </a:lnTo>
                      <a:lnTo>
                        <a:pt x="158" y="176"/>
                      </a:lnTo>
                      <a:lnTo>
                        <a:pt x="149" y="168"/>
                      </a:lnTo>
                      <a:lnTo>
                        <a:pt x="138" y="156"/>
                      </a:lnTo>
                      <a:lnTo>
                        <a:pt x="122" y="147"/>
                      </a:lnTo>
                      <a:lnTo>
                        <a:pt x="109" y="136"/>
                      </a:lnTo>
                      <a:lnTo>
                        <a:pt x="94" y="128"/>
                      </a:lnTo>
                      <a:lnTo>
                        <a:pt x="80" y="122"/>
                      </a:lnTo>
                      <a:lnTo>
                        <a:pt x="8" y="107"/>
                      </a:lnTo>
                      <a:lnTo>
                        <a:pt x="0" y="196"/>
                      </a:lnTo>
                      <a:lnTo>
                        <a:pt x="0" y="200"/>
                      </a:lnTo>
                      <a:lnTo>
                        <a:pt x="2" y="210"/>
                      </a:lnTo>
                      <a:lnTo>
                        <a:pt x="4" y="225"/>
                      </a:lnTo>
                      <a:lnTo>
                        <a:pt x="6" y="244"/>
                      </a:lnTo>
                      <a:lnTo>
                        <a:pt x="10" y="265"/>
                      </a:lnTo>
                      <a:lnTo>
                        <a:pt x="14" y="288"/>
                      </a:lnTo>
                      <a:lnTo>
                        <a:pt x="21" y="311"/>
                      </a:lnTo>
                      <a:lnTo>
                        <a:pt x="31" y="330"/>
                      </a:lnTo>
                      <a:lnTo>
                        <a:pt x="33" y="334"/>
                      </a:lnTo>
                      <a:lnTo>
                        <a:pt x="38" y="343"/>
                      </a:lnTo>
                      <a:lnTo>
                        <a:pt x="50" y="356"/>
                      </a:lnTo>
                      <a:lnTo>
                        <a:pt x="63" y="374"/>
                      </a:lnTo>
                      <a:lnTo>
                        <a:pt x="78" y="393"/>
                      </a:lnTo>
                      <a:lnTo>
                        <a:pt x="98" y="410"/>
                      </a:lnTo>
                      <a:lnTo>
                        <a:pt x="117" y="427"/>
                      </a:lnTo>
                      <a:lnTo>
                        <a:pt x="138" y="440"/>
                      </a:lnTo>
                      <a:lnTo>
                        <a:pt x="139" y="440"/>
                      </a:lnTo>
                      <a:lnTo>
                        <a:pt x="141" y="440"/>
                      </a:lnTo>
                      <a:lnTo>
                        <a:pt x="145" y="440"/>
                      </a:lnTo>
                      <a:lnTo>
                        <a:pt x="151" y="442"/>
                      </a:lnTo>
                      <a:lnTo>
                        <a:pt x="157" y="444"/>
                      </a:lnTo>
                      <a:lnTo>
                        <a:pt x="166" y="444"/>
                      </a:lnTo>
                      <a:lnTo>
                        <a:pt x="174" y="446"/>
                      </a:lnTo>
                      <a:lnTo>
                        <a:pt x="183" y="448"/>
                      </a:lnTo>
                      <a:lnTo>
                        <a:pt x="193" y="448"/>
                      </a:lnTo>
                      <a:lnTo>
                        <a:pt x="204" y="450"/>
                      </a:lnTo>
                      <a:lnTo>
                        <a:pt x="216" y="450"/>
                      </a:lnTo>
                      <a:lnTo>
                        <a:pt x="227" y="450"/>
                      </a:lnTo>
                      <a:lnTo>
                        <a:pt x="239" y="450"/>
                      </a:lnTo>
                      <a:lnTo>
                        <a:pt x="250" y="450"/>
                      </a:lnTo>
                      <a:lnTo>
                        <a:pt x="259" y="448"/>
                      </a:lnTo>
                      <a:lnTo>
                        <a:pt x="271" y="446"/>
                      </a:lnTo>
                      <a:lnTo>
                        <a:pt x="273" y="446"/>
                      </a:lnTo>
                      <a:lnTo>
                        <a:pt x="275" y="444"/>
                      </a:lnTo>
                      <a:lnTo>
                        <a:pt x="279" y="444"/>
                      </a:lnTo>
                      <a:lnTo>
                        <a:pt x="282" y="442"/>
                      </a:lnTo>
                      <a:lnTo>
                        <a:pt x="288" y="442"/>
                      </a:lnTo>
                      <a:lnTo>
                        <a:pt x="296" y="444"/>
                      </a:lnTo>
                      <a:lnTo>
                        <a:pt x="303" y="446"/>
                      </a:lnTo>
                      <a:lnTo>
                        <a:pt x="311" y="448"/>
                      </a:lnTo>
                      <a:close/>
                    </a:path>
                  </a:pathLst>
                </a:custGeom>
                <a:solidFill>
                  <a:srgbClr val="000000"/>
                </a:solidFill>
                <a:ln w="9525">
                  <a:noFill/>
                  <a:round/>
                  <a:headEnd/>
                  <a:tailEnd/>
                </a:ln>
              </p:spPr>
              <p:txBody>
                <a:bodyPr/>
                <a:lstStyle/>
                <a:p>
                  <a:endParaRPr lang="de-DE"/>
                </a:p>
              </p:txBody>
            </p:sp>
            <p:sp>
              <p:nvSpPr>
                <p:cNvPr id="17164" name="Freeform 780"/>
                <p:cNvSpPr>
                  <a:spLocks/>
                </p:cNvSpPr>
                <p:nvPr/>
              </p:nvSpPr>
              <p:spPr bwMode="auto">
                <a:xfrm>
                  <a:off x="578" y="3260"/>
                  <a:ext cx="80" cy="110"/>
                </a:xfrm>
                <a:custGeom>
                  <a:avLst/>
                  <a:gdLst/>
                  <a:ahLst/>
                  <a:cxnLst>
                    <a:cxn ang="0">
                      <a:pos x="160" y="218"/>
                    </a:cxn>
                    <a:cxn ang="0">
                      <a:pos x="158" y="139"/>
                    </a:cxn>
                    <a:cxn ang="0">
                      <a:pos x="158" y="137"/>
                    </a:cxn>
                    <a:cxn ang="0">
                      <a:pos x="158" y="129"/>
                    </a:cxn>
                    <a:cxn ang="0">
                      <a:pos x="156" y="119"/>
                    </a:cxn>
                    <a:cxn ang="0">
                      <a:pos x="152" y="106"/>
                    </a:cxn>
                    <a:cxn ang="0">
                      <a:pos x="150" y="91"/>
                    </a:cxn>
                    <a:cxn ang="0">
                      <a:pos x="145" y="76"/>
                    </a:cxn>
                    <a:cxn ang="0">
                      <a:pos x="137" y="60"/>
                    </a:cxn>
                    <a:cxn ang="0">
                      <a:pos x="127" y="47"/>
                    </a:cxn>
                    <a:cxn ang="0">
                      <a:pos x="127" y="45"/>
                    </a:cxn>
                    <a:cxn ang="0">
                      <a:pos x="124" y="43"/>
                    </a:cxn>
                    <a:cxn ang="0">
                      <a:pos x="118" y="38"/>
                    </a:cxn>
                    <a:cxn ang="0">
                      <a:pos x="110" y="32"/>
                    </a:cxn>
                    <a:cxn ang="0">
                      <a:pos x="99" y="24"/>
                    </a:cxn>
                    <a:cxn ang="0">
                      <a:pos x="87" y="19"/>
                    </a:cxn>
                    <a:cxn ang="0">
                      <a:pos x="72" y="11"/>
                    </a:cxn>
                    <a:cxn ang="0">
                      <a:pos x="57" y="5"/>
                    </a:cxn>
                    <a:cxn ang="0">
                      <a:pos x="5" y="0"/>
                    </a:cxn>
                    <a:cxn ang="0">
                      <a:pos x="0" y="64"/>
                    </a:cxn>
                    <a:cxn ang="0">
                      <a:pos x="0" y="72"/>
                    </a:cxn>
                    <a:cxn ang="0">
                      <a:pos x="0" y="91"/>
                    </a:cxn>
                    <a:cxn ang="0">
                      <a:pos x="5" y="114"/>
                    </a:cxn>
                    <a:cxn ang="0">
                      <a:pos x="15" y="137"/>
                    </a:cxn>
                    <a:cxn ang="0">
                      <a:pos x="17" y="137"/>
                    </a:cxn>
                    <a:cxn ang="0">
                      <a:pos x="19" y="140"/>
                    </a:cxn>
                    <a:cxn ang="0">
                      <a:pos x="24" y="144"/>
                    </a:cxn>
                    <a:cxn ang="0">
                      <a:pos x="34" y="152"/>
                    </a:cxn>
                    <a:cxn ang="0">
                      <a:pos x="44" y="159"/>
                    </a:cxn>
                    <a:cxn ang="0">
                      <a:pos x="55" y="167"/>
                    </a:cxn>
                    <a:cxn ang="0">
                      <a:pos x="68" y="177"/>
                    </a:cxn>
                    <a:cxn ang="0">
                      <a:pos x="84" y="184"/>
                    </a:cxn>
                    <a:cxn ang="0">
                      <a:pos x="85" y="184"/>
                    </a:cxn>
                    <a:cxn ang="0">
                      <a:pos x="91" y="188"/>
                    </a:cxn>
                    <a:cxn ang="0">
                      <a:pos x="99" y="192"/>
                    </a:cxn>
                    <a:cxn ang="0">
                      <a:pos x="110" y="198"/>
                    </a:cxn>
                    <a:cxn ang="0">
                      <a:pos x="122" y="201"/>
                    </a:cxn>
                    <a:cxn ang="0">
                      <a:pos x="135" y="207"/>
                    </a:cxn>
                    <a:cxn ang="0">
                      <a:pos x="148" y="213"/>
                    </a:cxn>
                    <a:cxn ang="0">
                      <a:pos x="160" y="218"/>
                    </a:cxn>
                  </a:cxnLst>
                  <a:rect l="0" t="0" r="r" b="b"/>
                  <a:pathLst>
                    <a:path w="160" h="218">
                      <a:moveTo>
                        <a:pt x="160" y="218"/>
                      </a:moveTo>
                      <a:lnTo>
                        <a:pt x="158" y="139"/>
                      </a:lnTo>
                      <a:lnTo>
                        <a:pt x="158" y="137"/>
                      </a:lnTo>
                      <a:lnTo>
                        <a:pt x="158" y="129"/>
                      </a:lnTo>
                      <a:lnTo>
                        <a:pt x="156" y="119"/>
                      </a:lnTo>
                      <a:lnTo>
                        <a:pt x="152" y="106"/>
                      </a:lnTo>
                      <a:lnTo>
                        <a:pt x="150" y="91"/>
                      </a:lnTo>
                      <a:lnTo>
                        <a:pt x="145" y="76"/>
                      </a:lnTo>
                      <a:lnTo>
                        <a:pt x="137" y="60"/>
                      </a:lnTo>
                      <a:lnTo>
                        <a:pt x="127" y="47"/>
                      </a:lnTo>
                      <a:lnTo>
                        <a:pt x="127" y="45"/>
                      </a:lnTo>
                      <a:lnTo>
                        <a:pt x="124" y="43"/>
                      </a:lnTo>
                      <a:lnTo>
                        <a:pt x="118" y="38"/>
                      </a:lnTo>
                      <a:lnTo>
                        <a:pt x="110" y="32"/>
                      </a:lnTo>
                      <a:lnTo>
                        <a:pt x="99" y="24"/>
                      </a:lnTo>
                      <a:lnTo>
                        <a:pt x="87" y="19"/>
                      </a:lnTo>
                      <a:lnTo>
                        <a:pt x="72" y="11"/>
                      </a:lnTo>
                      <a:lnTo>
                        <a:pt x="57" y="5"/>
                      </a:lnTo>
                      <a:lnTo>
                        <a:pt x="5" y="0"/>
                      </a:lnTo>
                      <a:lnTo>
                        <a:pt x="0" y="64"/>
                      </a:lnTo>
                      <a:lnTo>
                        <a:pt x="0" y="72"/>
                      </a:lnTo>
                      <a:lnTo>
                        <a:pt x="0" y="91"/>
                      </a:lnTo>
                      <a:lnTo>
                        <a:pt x="5" y="114"/>
                      </a:lnTo>
                      <a:lnTo>
                        <a:pt x="15" y="137"/>
                      </a:lnTo>
                      <a:lnTo>
                        <a:pt x="17" y="137"/>
                      </a:lnTo>
                      <a:lnTo>
                        <a:pt x="19" y="140"/>
                      </a:lnTo>
                      <a:lnTo>
                        <a:pt x="24" y="144"/>
                      </a:lnTo>
                      <a:lnTo>
                        <a:pt x="34" y="152"/>
                      </a:lnTo>
                      <a:lnTo>
                        <a:pt x="44" y="159"/>
                      </a:lnTo>
                      <a:lnTo>
                        <a:pt x="55" y="167"/>
                      </a:lnTo>
                      <a:lnTo>
                        <a:pt x="68" y="177"/>
                      </a:lnTo>
                      <a:lnTo>
                        <a:pt x="84" y="184"/>
                      </a:lnTo>
                      <a:lnTo>
                        <a:pt x="85" y="184"/>
                      </a:lnTo>
                      <a:lnTo>
                        <a:pt x="91" y="188"/>
                      </a:lnTo>
                      <a:lnTo>
                        <a:pt x="99" y="192"/>
                      </a:lnTo>
                      <a:lnTo>
                        <a:pt x="110" y="198"/>
                      </a:lnTo>
                      <a:lnTo>
                        <a:pt x="122" y="201"/>
                      </a:lnTo>
                      <a:lnTo>
                        <a:pt x="135" y="207"/>
                      </a:lnTo>
                      <a:lnTo>
                        <a:pt x="148" y="213"/>
                      </a:lnTo>
                      <a:lnTo>
                        <a:pt x="160" y="218"/>
                      </a:lnTo>
                      <a:close/>
                    </a:path>
                  </a:pathLst>
                </a:custGeom>
                <a:solidFill>
                  <a:srgbClr val="000000"/>
                </a:solidFill>
                <a:ln w="9525">
                  <a:noFill/>
                  <a:round/>
                  <a:headEnd/>
                  <a:tailEnd/>
                </a:ln>
              </p:spPr>
              <p:txBody>
                <a:bodyPr/>
                <a:lstStyle/>
                <a:p>
                  <a:endParaRPr lang="de-DE"/>
                </a:p>
              </p:txBody>
            </p:sp>
            <p:sp>
              <p:nvSpPr>
                <p:cNvPr id="17165" name="Freeform 781"/>
                <p:cNvSpPr>
                  <a:spLocks/>
                </p:cNvSpPr>
                <p:nvPr/>
              </p:nvSpPr>
              <p:spPr bwMode="auto">
                <a:xfrm>
                  <a:off x="755" y="3265"/>
                  <a:ext cx="81" cy="110"/>
                </a:xfrm>
                <a:custGeom>
                  <a:avLst/>
                  <a:gdLst/>
                  <a:ahLst/>
                  <a:cxnLst>
                    <a:cxn ang="0">
                      <a:pos x="2" y="219"/>
                    </a:cxn>
                    <a:cxn ang="0">
                      <a:pos x="6" y="219"/>
                    </a:cxn>
                    <a:cxn ang="0">
                      <a:pos x="13" y="219"/>
                    </a:cxn>
                    <a:cxn ang="0">
                      <a:pos x="23" y="217"/>
                    </a:cxn>
                    <a:cxn ang="0">
                      <a:pos x="36" y="215"/>
                    </a:cxn>
                    <a:cxn ang="0">
                      <a:pos x="50" y="213"/>
                    </a:cxn>
                    <a:cxn ang="0">
                      <a:pos x="65" y="208"/>
                    </a:cxn>
                    <a:cxn ang="0">
                      <a:pos x="78" y="202"/>
                    </a:cxn>
                    <a:cxn ang="0">
                      <a:pos x="88" y="192"/>
                    </a:cxn>
                    <a:cxn ang="0">
                      <a:pos x="90" y="190"/>
                    </a:cxn>
                    <a:cxn ang="0">
                      <a:pos x="94" y="185"/>
                    </a:cxn>
                    <a:cxn ang="0">
                      <a:pos x="99" y="177"/>
                    </a:cxn>
                    <a:cxn ang="0">
                      <a:pos x="107" y="168"/>
                    </a:cxn>
                    <a:cxn ang="0">
                      <a:pos x="114" y="154"/>
                    </a:cxn>
                    <a:cxn ang="0">
                      <a:pos x="120" y="141"/>
                    </a:cxn>
                    <a:cxn ang="0">
                      <a:pos x="128" y="124"/>
                    </a:cxn>
                    <a:cxn ang="0">
                      <a:pos x="134" y="107"/>
                    </a:cxn>
                    <a:cxn ang="0">
                      <a:pos x="135" y="103"/>
                    </a:cxn>
                    <a:cxn ang="0">
                      <a:pos x="139" y="93"/>
                    </a:cxn>
                    <a:cxn ang="0">
                      <a:pos x="143" y="80"/>
                    </a:cxn>
                    <a:cxn ang="0">
                      <a:pos x="149" y="63"/>
                    </a:cxn>
                    <a:cxn ang="0">
                      <a:pos x="154" y="46"/>
                    </a:cxn>
                    <a:cxn ang="0">
                      <a:pos x="158" y="29"/>
                    </a:cxn>
                    <a:cxn ang="0">
                      <a:pos x="160" y="13"/>
                    </a:cxn>
                    <a:cxn ang="0">
                      <a:pos x="162" y="2"/>
                    </a:cxn>
                    <a:cxn ang="0">
                      <a:pos x="160" y="2"/>
                    </a:cxn>
                    <a:cxn ang="0">
                      <a:pos x="154" y="2"/>
                    </a:cxn>
                    <a:cxn ang="0">
                      <a:pos x="147" y="0"/>
                    </a:cxn>
                    <a:cxn ang="0">
                      <a:pos x="137" y="0"/>
                    </a:cxn>
                    <a:cxn ang="0">
                      <a:pos x="126" y="0"/>
                    </a:cxn>
                    <a:cxn ang="0">
                      <a:pos x="114" y="2"/>
                    </a:cxn>
                    <a:cxn ang="0">
                      <a:pos x="101" y="4"/>
                    </a:cxn>
                    <a:cxn ang="0">
                      <a:pos x="88" y="10"/>
                    </a:cxn>
                    <a:cxn ang="0">
                      <a:pos x="86" y="10"/>
                    </a:cxn>
                    <a:cxn ang="0">
                      <a:pos x="80" y="13"/>
                    </a:cxn>
                    <a:cxn ang="0">
                      <a:pos x="73" y="17"/>
                    </a:cxn>
                    <a:cxn ang="0">
                      <a:pos x="63" y="23"/>
                    </a:cxn>
                    <a:cxn ang="0">
                      <a:pos x="52" y="30"/>
                    </a:cxn>
                    <a:cxn ang="0">
                      <a:pos x="40" y="40"/>
                    </a:cxn>
                    <a:cxn ang="0">
                      <a:pos x="33" y="50"/>
                    </a:cxn>
                    <a:cxn ang="0">
                      <a:pos x="27" y="59"/>
                    </a:cxn>
                    <a:cxn ang="0">
                      <a:pos x="25" y="61"/>
                    </a:cxn>
                    <a:cxn ang="0">
                      <a:pos x="21" y="67"/>
                    </a:cxn>
                    <a:cxn ang="0">
                      <a:pos x="17" y="76"/>
                    </a:cxn>
                    <a:cxn ang="0">
                      <a:pos x="12" y="88"/>
                    </a:cxn>
                    <a:cxn ang="0">
                      <a:pos x="6" y="101"/>
                    </a:cxn>
                    <a:cxn ang="0">
                      <a:pos x="4" y="118"/>
                    </a:cxn>
                    <a:cxn ang="0">
                      <a:pos x="0" y="137"/>
                    </a:cxn>
                    <a:cxn ang="0">
                      <a:pos x="0" y="160"/>
                    </a:cxn>
                    <a:cxn ang="0">
                      <a:pos x="2" y="219"/>
                    </a:cxn>
                  </a:cxnLst>
                  <a:rect l="0" t="0" r="r" b="b"/>
                  <a:pathLst>
                    <a:path w="162" h="219">
                      <a:moveTo>
                        <a:pt x="2" y="219"/>
                      </a:moveTo>
                      <a:lnTo>
                        <a:pt x="6" y="219"/>
                      </a:lnTo>
                      <a:lnTo>
                        <a:pt x="13" y="219"/>
                      </a:lnTo>
                      <a:lnTo>
                        <a:pt x="23" y="217"/>
                      </a:lnTo>
                      <a:lnTo>
                        <a:pt x="36" y="215"/>
                      </a:lnTo>
                      <a:lnTo>
                        <a:pt x="50" y="213"/>
                      </a:lnTo>
                      <a:lnTo>
                        <a:pt x="65" y="208"/>
                      </a:lnTo>
                      <a:lnTo>
                        <a:pt x="78" y="202"/>
                      </a:lnTo>
                      <a:lnTo>
                        <a:pt x="88" y="192"/>
                      </a:lnTo>
                      <a:lnTo>
                        <a:pt x="90" y="190"/>
                      </a:lnTo>
                      <a:lnTo>
                        <a:pt x="94" y="185"/>
                      </a:lnTo>
                      <a:lnTo>
                        <a:pt x="99" y="177"/>
                      </a:lnTo>
                      <a:lnTo>
                        <a:pt x="107" y="168"/>
                      </a:lnTo>
                      <a:lnTo>
                        <a:pt x="114" y="154"/>
                      </a:lnTo>
                      <a:lnTo>
                        <a:pt x="120" y="141"/>
                      </a:lnTo>
                      <a:lnTo>
                        <a:pt x="128" y="124"/>
                      </a:lnTo>
                      <a:lnTo>
                        <a:pt x="134" y="107"/>
                      </a:lnTo>
                      <a:lnTo>
                        <a:pt x="135" y="103"/>
                      </a:lnTo>
                      <a:lnTo>
                        <a:pt x="139" y="93"/>
                      </a:lnTo>
                      <a:lnTo>
                        <a:pt x="143" y="80"/>
                      </a:lnTo>
                      <a:lnTo>
                        <a:pt x="149" y="63"/>
                      </a:lnTo>
                      <a:lnTo>
                        <a:pt x="154" y="46"/>
                      </a:lnTo>
                      <a:lnTo>
                        <a:pt x="158" y="29"/>
                      </a:lnTo>
                      <a:lnTo>
                        <a:pt x="160" y="13"/>
                      </a:lnTo>
                      <a:lnTo>
                        <a:pt x="162" y="2"/>
                      </a:lnTo>
                      <a:lnTo>
                        <a:pt x="160" y="2"/>
                      </a:lnTo>
                      <a:lnTo>
                        <a:pt x="154" y="2"/>
                      </a:lnTo>
                      <a:lnTo>
                        <a:pt x="147" y="0"/>
                      </a:lnTo>
                      <a:lnTo>
                        <a:pt x="137" y="0"/>
                      </a:lnTo>
                      <a:lnTo>
                        <a:pt x="126" y="0"/>
                      </a:lnTo>
                      <a:lnTo>
                        <a:pt x="114" y="2"/>
                      </a:lnTo>
                      <a:lnTo>
                        <a:pt x="101" y="4"/>
                      </a:lnTo>
                      <a:lnTo>
                        <a:pt x="88" y="10"/>
                      </a:lnTo>
                      <a:lnTo>
                        <a:pt x="86" y="10"/>
                      </a:lnTo>
                      <a:lnTo>
                        <a:pt x="80" y="13"/>
                      </a:lnTo>
                      <a:lnTo>
                        <a:pt x="73" y="17"/>
                      </a:lnTo>
                      <a:lnTo>
                        <a:pt x="63" y="23"/>
                      </a:lnTo>
                      <a:lnTo>
                        <a:pt x="52" y="30"/>
                      </a:lnTo>
                      <a:lnTo>
                        <a:pt x="40" y="40"/>
                      </a:lnTo>
                      <a:lnTo>
                        <a:pt x="33" y="50"/>
                      </a:lnTo>
                      <a:lnTo>
                        <a:pt x="27" y="59"/>
                      </a:lnTo>
                      <a:lnTo>
                        <a:pt x="25" y="61"/>
                      </a:lnTo>
                      <a:lnTo>
                        <a:pt x="21" y="67"/>
                      </a:lnTo>
                      <a:lnTo>
                        <a:pt x="17" y="76"/>
                      </a:lnTo>
                      <a:lnTo>
                        <a:pt x="12" y="88"/>
                      </a:lnTo>
                      <a:lnTo>
                        <a:pt x="6" y="101"/>
                      </a:lnTo>
                      <a:lnTo>
                        <a:pt x="4" y="118"/>
                      </a:lnTo>
                      <a:lnTo>
                        <a:pt x="0" y="137"/>
                      </a:lnTo>
                      <a:lnTo>
                        <a:pt x="0" y="160"/>
                      </a:lnTo>
                      <a:lnTo>
                        <a:pt x="2" y="219"/>
                      </a:lnTo>
                      <a:close/>
                    </a:path>
                  </a:pathLst>
                </a:custGeom>
                <a:solidFill>
                  <a:srgbClr val="000000"/>
                </a:solidFill>
                <a:ln w="9525">
                  <a:noFill/>
                  <a:round/>
                  <a:headEnd/>
                  <a:tailEnd/>
                </a:ln>
              </p:spPr>
              <p:txBody>
                <a:bodyPr/>
                <a:lstStyle/>
                <a:p>
                  <a:endParaRPr lang="de-DE"/>
                </a:p>
              </p:txBody>
            </p:sp>
            <p:sp>
              <p:nvSpPr>
                <p:cNvPr id="17166" name="Freeform 782"/>
                <p:cNvSpPr>
                  <a:spLocks/>
                </p:cNvSpPr>
                <p:nvPr/>
              </p:nvSpPr>
              <p:spPr bwMode="auto">
                <a:xfrm>
                  <a:off x="617" y="3481"/>
                  <a:ext cx="55" cy="26"/>
                </a:xfrm>
                <a:custGeom>
                  <a:avLst/>
                  <a:gdLst/>
                  <a:ahLst/>
                  <a:cxnLst>
                    <a:cxn ang="0">
                      <a:pos x="110" y="48"/>
                    </a:cxn>
                    <a:cxn ang="0">
                      <a:pos x="57" y="0"/>
                    </a:cxn>
                    <a:cxn ang="0">
                      <a:pos x="55" y="2"/>
                    </a:cxn>
                    <a:cxn ang="0">
                      <a:pos x="53" y="4"/>
                    </a:cxn>
                    <a:cxn ang="0">
                      <a:pos x="47" y="8"/>
                    </a:cxn>
                    <a:cxn ang="0">
                      <a:pos x="42" y="14"/>
                    </a:cxn>
                    <a:cxn ang="0">
                      <a:pos x="34" y="19"/>
                    </a:cxn>
                    <a:cxn ang="0">
                      <a:pos x="23" y="25"/>
                    </a:cxn>
                    <a:cxn ang="0">
                      <a:pos x="13" y="29"/>
                    </a:cxn>
                    <a:cxn ang="0">
                      <a:pos x="0" y="33"/>
                    </a:cxn>
                    <a:cxn ang="0">
                      <a:pos x="0" y="35"/>
                    </a:cxn>
                    <a:cxn ang="0">
                      <a:pos x="0" y="35"/>
                    </a:cxn>
                    <a:cxn ang="0">
                      <a:pos x="4" y="36"/>
                    </a:cxn>
                    <a:cxn ang="0">
                      <a:pos x="7" y="38"/>
                    </a:cxn>
                    <a:cxn ang="0">
                      <a:pos x="13" y="42"/>
                    </a:cxn>
                    <a:cxn ang="0">
                      <a:pos x="23" y="44"/>
                    </a:cxn>
                    <a:cxn ang="0">
                      <a:pos x="34" y="46"/>
                    </a:cxn>
                    <a:cxn ang="0">
                      <a:pos x="49" y="48"/>
                    </a:cxn>
                    <a:cxn ang="0">
                      <a:pos x="51" y="48"/>
                    </a:cxn>
                    <a:cxn ang="0">
                      <a:pos x="57" y="50"/>
                    </a:cxn>
                    <a:cxn ang="0">
                      <a:pos x="63" y="50"/>
                    </a:cxn>
                    <a:cxn ang="0">
                      <a:pos x="72" y="50"/>
                    </a:cxn>
                    <a:cxn ang="0">
                      <a:pos x="82" y="52"/>
                    </a:cxn>
                    <a:cxn ang="0">
                      <a:pos x="91" y="52"/>
                    </a:cxn>
                    <a:cxn ang="0">
                      <a:pos x="101" y="50"/>
                    </a:cxn>
                    <a:cxn ang="0">
                      <a:pos x="110" y="48"/>
                    </a:cxn>
                  </a:cxnLst>
                  <a:rect l="0" t="0" r="r" b="b"/>
                  <a:pathLst>
                    <a:path w="110" h="52">
                      <a:moveTo>
                        <a:pt x="110" y="48"/>
                      </a:moveTo>
                      <a:lnTo>
                        <a:pt x="57" y="0"/>
                      </a:lnTo>
                      <a:lnTo>
                        <a:pt x="55" y="2"/>
                      </a:lnTo>
                      <a:lnTo>
                        <a:pt x="53" y="4"/>
                      </a:lnTo>
                      <a:lnTo>
                        <a:pt x="47" y="8"/>
                      </a:lnTo>
                      <a:lnTo>
                        <a:pt x="42" y="14"/>
                      </a:lnTo>
                      <a:lnTo>
                        <a:pt x="34" y="19"/>
                      </a:lnTo>
                      <a:lnTo>
                        <a:pt x="23" y="25"/>
                      </a:lnTo>
                      <a:lnTo>
                        <a:pt x="13" y="29"/>
                      </a:lnTo>
                      <a:lnTo>
                        <a:pt x="0" y="33"/>
                      </a:lnTo>
                      <a:lnTo>
                        <a:pt x="0" y="35"/>
                      </a:lnTo>
                      <a:lnTo>
                        <a:pt x="0" y="35"/>
                      </a:lnTo>
                      <a:lnTo>
                        <a:pt x="4" y="36"/>
                      </a:lnTo>
                      <a:lnTo>
                        <a:pt x="7" y="38"/>
                      </a:lnTo>
                      <a:lnTo>
                        <a:pt x="13" y="42"/>
                      </a:lnTo>
                      <a:lnTo>
                        <a:pt x="23" y="44"/>
                      </a:lnTo>
                      <a:lnTo>
                        <a:pt x="34" y="46"/>
                      </a:lnTo>
                      <a:lnTo>
                        <a:pt x="49" y="48"/>
                      </a:lnTo>
                      <a:lnTo>
                        <a:pt x="51" y="48"/>
                      </a:lnTo>
                      <a:lnTo>
                        <a:pt x="57" y="50"/>
                      </a:lnTo>
                      <a:lnTo>
                        <a:pt x="63" y="50"/>
                      </a:lnTo>
                      <a:lnTo>
                        <a:pt x="72" y="50"/>
                      </a:lnTo>
                      <a:lnTo>
                        <a:pt x="82" y="52"/>
                      </a:lnTo>
                      <a:lnTo>
                        <a:pt x="91" y="52"/>
                      </a:lnTo>
                      <a:lnTo>
                        <a:pt x="101" y="50"/>
                      </a:lnTo>
                      <a:lnTo>
                        <a:pt x="110" y="48"/>
                      </a:lnTo>
                      <a:close/>
                    </a:path>
                  </a:pathLst>
                </a:custGeom>
                <a:solidFill>
                  <a:srgbClr val="21BA00"/>
                </a:solidFill>
                <a:ln w="9525">
                  <a:noFill/>
                  <a:round/>
                  <a:headEnd/>
                  <a:tailEnd/>
                </a:ln>
              </p:spPr>
              <p:txBody>
                <a:bodyPr/>
                <a:lstStyle/>
                <a:p>
                  <a:endParaRPr lang="de-DE"/>
                </a:p>
              </p:txBody>
            </p:sp>
            <p:sp>
              <p:nvSpPr>
                <p:cNvPr id="17167" name="Freeform 783"/>
                <p:cNvSpPr>
                  <a:spLocks/>
                </p:cNvSpPr>
                <p:nvPr/>
              </p:nvSpPr>
              <p:spPr bwMode="auto">
                <a:xfrm>
                  <a:off x="576" y="3455"/>
                  <a:ext cx="60" cy="33"/>
                </a:xfrm>
                <a:custGeom>
                  <a:avLst/>
                  <a:gdLst/>
                  <a:ahLst/>
                  <a:cxnLst>
                    <a:cxn ang="0">
                      <a:pos x="120" y="42"/>
                    </a:cxn>
                    <a:cxn ang="0">
                      <a:pos x="63" y="65"/>
                    </a:cxn>
                    <a:cxn ang="0">
                      <a:pos x="61" y="65"/>
                    </a:cxn>
                    <a:cxn ang="0">
                      <a:pos x="55" y="61"/>
                    </a:cxn>
                    <a:cxn ang="0">
                      <a:pos x="49" y="55"/>
                    </a:cxn>
                    <a:cxn ang="0">
                      <a:pos x="42" y="49"/>
                    </a:cxn>
                    <a:cxn ang="0">
                      <a:pos x="32" y="40"/>
                    </a:cxn>
                    <a:cxn ang="0">
                      <a:pos x="21" y="28"/>
                    </a:cxn>
                    <a:cxn ang="0">
                      <a:pos x="9" y="15"/>
                    </a:cxn>
                    <a:cxn ang="0">
                      <a:pos x="0" y="0"/>
                    </a:cxn>
                    <a:cxn ang="0">
                      <a:pos x="107" y="11"/>
                    </a:cxn>
                    <a:cxn ang="0">
                      <a:pos x="120" y="42"/>
                    </a:cxn>
                  </a:cxnLst>
                  <a:rect l="0" t="0" r="r" b="b"/>
                  <a:pathLst>
                    <a:path w="120" h="65">
                      <a:moveTo>
                        <a:pt x="120" y="42"/>
                      </a:moveTo>
                      <a:lnTo>
                        <a:pt x="63" y="65"/>
                      </a:lnTo>
                      <a:lnTo>
                        <a:pt x="61" y="65"/>
                      </a:lnTo>
                      <a:lnTo>
                        <a:pt x="55" y="61"/>
                      </a:lnTo>
                      <a:lnTo>
                        <a:pt x="49" y="55"/>
                      </a:lnTo>
                      <a:lnTo>
                        <a:pt x="42" y="49"/>
                      </a:lnTo>
                      <a:lnTo>
                        <a:pt x="32" y="40"/>
                      </a:lnTo>
                      <a:lnTo>
                        <a:pt x="21" y="28"/>
                      </a:lnTo>
                      <a:lnTo>
                        <a:pt x="9" y="15"/>
                      </a:lnTo>
                      <a:lnTo>
                        <a:pt x="0" y="0"/>
                      </a:lnTo>
                      <a:lnTo>
                        <a:pt x="107" y="11"/>
                      </a:lnTo>
                      <a:lnTo>
                        <a:pt x="120" y="42"/>
                      </a:lnTo>
                      <a:close/>
                    </a:path>
                  </a:pathLst>
                </a:custGeom>
                <a:solidFill>
                  <a:srgbClr val="21BA00"/>
                </a:solidFill>
                <a:ln w="9525">
                  <a:noFill/>
                  <a:round/>
                  <a:headEnd/>
                  <a:tailEnd/>
                </a:ln>
              </p:spPr>
              <p:txBody>
                <a:bodyPr/>
                <a:lstStyle/>
                <a:p>
                  <a:endParaRPr lang="de-DE"/>
                </a:p>
              </p:txBody>
            </p:sp>
            <p:sp>
              <p:nvSpPr>
                <p:cNvPr id="17168" name="Freeform 784"/>
                <p:cNvSpPr>
                  <a:spLocks/>
                </p:cNvSpPr>
                <p:nvPr/>
              </p:nvSpPr>
              <p:spPr bwMode="auto">
                <a:xfrm>
                  <a:off x="566" y="3416"/>
                  <a:ext cx="53" cy="34"/>
                </a:xfrm>
                <a:custGeom>
                  <a:avLst/>
                  <a:gdLst/>
                  <a:ahLst/>
                  <a:cxnLst>
                    <a:cxn ang="0">
                      <a:pos x="105" y="66"/>
                    </a:cxn>
                    <a:cxn ang="0">
                      <a:pos x="59" y="9"/>
                    </a:cxn>
                    <a:cxn ang="0">
                      <a:pos x="0" y="0"/>
                    </a:cxn>
                    <a:cxn ang="0">
                      <a:pos x="0" y="6"/>
                    </a:cxn>
                    <a:cxn ang="0">
                      <a:pos x="0" y="17"/>
                    </a:cxn>
                    <a:cxn ang="0">
                      <a:pos x="2" y="34"/>
                    </a:cxn>
                    <a:cxn ang="0">
                      <a:pos x="11" y="55"/>
                    </a:cxn>
                    <a:cxn ang="0">
                      <a:pos x="105" y="66"/>
                    </a:cxn>
                  </a:cxnLst>
                  <a:rect l="0" t="0" r="r" b="b"/>
                  <a:pathLst>
                    <a:path w="105" h="66">
                      <a:moveTo>
                        <a:pt x="105" y="66"/>
                      </a:moveTo>
                      <a:lnTo>
                        <a:pt x="59" y="9"/>
                      </a:lnTo>
                      <a:lnTo>
                        <a:pt x="0" y="0"/>
                      </a:lnTo>
                      <a:lnTo>
                        <a:pt x="0" y="6"/>
                      </a:lnTo>
                      <a:lnTo>
                        <a:pt x="0" y="17"/>
                      </a:lnTo>
                      <a:lnTo>
                        <a:pt x="2" y="34"/>
                      </a:lnTo>
                      <a:lnTo>
                        <a:pt x="11" y="55"/>
                      </a:lnTo>
                      <a:lnTo>
                        <a:pt x="105" y="66"/>
                      </a:lnTo>
                      <a:close/>
                    </a:path>
                  </a:pathLst>
                </a:custGeom>
                <a:solidFill>
                  <a:srgbClr val="21BA00"/>
                </a:solidFill>
                <a:ln w="9525">
                  <a:noFill/>
                  <a:round/>
                  <a:headEnd/>
                  <a:tailEnd/>
                </a:ln>
              </p:spPr>
              <p:txBody>
                <a:bodyPr/>
                <a:lstStyle/>
                <a:p>
                  <a:endParaRPr lang="de-DE"/>
                </a:p>
              </p:txBody>
            </p:sp>
            <p:sp>
              <p:nvSpPr>
                <p:cNvPr id="17169" name="Freeform 785"/>
                <p:cNvSpPr>
                  <a:spLocks/>
                </p:cNvSpPr>
                <p:nvPr/>
              </p:nvSpPr>
              <p:spPr bwMode="auto">
                <a:xfrm>
                  <a:off x="561" y="3372"/>
                  <a:ext cx="25" cy="34"/>
                </a:xfrm>
                <a:custGeom>
                  <a:avLst/>
                  <a:gdLst/>
                  <a:ahLst/>
                  <a:cxnLst>
                    <a:cxn ang="0">
                      <a:pos x="52" y="69"/>
                    </a:cxn>
                    <a:cxn ang="0">
                      <a:pos x="8" y="0"/>
                    </a:cxn>
                    <a:cxn ang="0">
                      <a:pos x="6" y="6"/>
                    </a:cxn>
                    <a:cxn ang="0">
                      <a:pos x="2" y="19"/>
                    </a:cxn>
                    <a:cxn ang="0">
                      <a:pos x="0" y="38"/>
                    </a:cxn>
                    <a:cxn ang="0">
                      <a:pos x="2" y="57"/>
                    </a:cxn>
                    <a:cxn ang="0">
                      <a:pos x="4" y="57"/>
                    </a:cxn>
                    <a:cxn ang="0">
                      <a:pos x="6" y="59"/>
                    </a:cxn>
                    <a:cxn ang="0">
                      <a:pos x="8" y="61"/>
                    </a:cxn>
                    <a:cxn ang="0">
                      <a:pos x="14" y="63"/>
                    </a:cxn>
                    <a:cxn ang="0">
                      <a:pos x="19" y="67"/>
                    </a:cxn>
                    <a:cxn ang="0">
                      <a:pos x="27" y="69"/>
                    </a:cxn>
                    <a:cxn ang="0">
                      <a:pos x="38" y="69"/>
                    </a:cxn>
                    <a:cxn ang="0">
                      <a:pos x="52" y="69"/>
                    </a:cxn>
                  </a:cxnLst>
                  <a:rect l="0" t="0" r="r" b="b"/>
                  <a:pathLst>
                    <a:path w="52" h="69">
                      <a:moveTo>
                        <a:pt x="52" y="69"/>
                      </a:moveTo>
                      <a:lnTo>
                        <a:pt x="8" y="0"/>
                      </a:lnTo>
                      <a:lnTo>
                        <a:pt x="6" y="6"/>
                      </a:lnTo>
                      <a:lnTo>
                        <a:pt x="2" y="19"/>
                      </a:lnTo>
                      <a:lnTo>
                        <a:pt x="0" y="38"/>
                      </a:lnTo>
                      <a:lnTo>
                        <a:pt x="2" y="57"/>
                      </a:lnTo>
                      <a:lnTo>
                        <a:pt x="4" y="57"/>
                      </a:lnTo>
                      <a:lnTo>
                        <a:pt x="6" y="59"/>
                      </a:lnTo>
                      <a:lnTo>
                        <a:pt x="8" y="61"/>
                      </a:lnTo>
                      <a:lnTo>
                        <a:pt x="14" y="63"/>
                      </a:lnTo>
                      <a:lnTo>
                        <a:pt x="19" y="67"/>
                      </a:lnTo>
                      <a:lnTo>
                        <a:pt x="27" y="69"/>
                      </a:lnTo>
                      <a:lnTo>
                        <a:pt x="38" y="69"/>
                      </a:lnTo>
                      <a:lnTo>
                        <a:pt x="52" y="69"/>
                      </a:lnTo>
                      <a:close/>
                    </a:path>
                  </a:pathLst>
                </a:custGeom>
                <a:solidFill>
                  <a:srgbClr val="21BA00"/>
                </a:solidFill>
                <a:ln w="9525">
                  <a:noFill/>
                  <a:round/>
                  <a:headEnd/>
                  <a:tailEnd/>
                </a:ln>
              </p:spPr>
              <p:txBody>
                <a:bodyPr/>
                <a:lstStyle/>
                <a:p>
                  <a:endParaRPr lang="de-DE"/>
                </a:p>
              </p:txBody>
            </p:sp>
            <p:sp>
              <p:nvSpPr>
                <p:cNvPr id="17170" name="Freeform 786"/>
                <p:cNvSpPr>
                  <a:spLocks/>
                </p:cNvSpPr>
                <p:nvPr/>
              </p:nvSpPr>
              <p:spPr bwMode="auto">
                <a:xfrm>
                  <a:off x="564" y="3353"/>
                  <a:ext cx="41" cy="56"/>
                </a:xfrm>
                <a:custGeom>
                  <a:avLst/>
                  <a:gdLst/>
                  <a:ahLst/>
                  <a:cxnLst>
                    <a:cxn ang="0">
                      <a:pos x="76" y="113"/>
                    </a:cxn>
                    <a:cxn ang="0">
                      <a:pos x="0" y="0"/>
                    </a:cxn>
                    <a:cxn ang="0">
                      <a:pos x="2" y="0"/>
                    </a:cxn>
                    <a:cxn ang="0">
                      <a:pos x="10" y="4"/>
                    </a:cxn>
                    <a:cxn ang="0">
                      <a:pos x="21" y="8"/>
                    </a:cxn>
                    <a:cxn ang="0">
                      <a:pos x="34" y="14"/>
                    </a:cxn>
                    <a:cxn ang="0">
                      <a:pos x="48" y="19"/>
                    </a:cxn>
                    <a:cxn ang="0">
                      <a:pos x="61" y="25"/>
                    </a:cxn>
                    <a:cxn ang="0">
                      <a:pos x="72" y="33"/>
                    </a:cxn>
                    <a:cxn ang="0">
                      <a:pos x="80" y="40"/>
                    </a:cxn>
                    <a:cxn ang="0">
                      <a:pos x="80" y="46"/>
                    </a:cxn>
                    <a:cxn ang="0">
                      <a:pos x="80" y="61"/>
                    </a:cxn>
                    <a:cxn ang="0">
                      <a:pos x="78" y="84"/>
                    </a:cxn>
                    <a:cxn ang="0">
                      <a:pos x="76" y="113"/>
                    </a:cxn>
                  </a:cxnLst>
                  <a:rect l="0" t="0" r="r" b="b"/>
                  <a:pathLst>
                    <a:path w="80" h="113">
                      <a:moveTo>
                        <a:pt x="76" y="113"/>
                      </a:moveTo>
                      <a:lnTo>
                        <a:pt x="0" y="0"/>
                      </a:lnTo>
                      <a:lnTo>
                        <a:pt x="2" y="0"/>
                      </a:lnTo>
                      <a:lnTo>
                        <a:pt x="10" y="4"/>
                      </a:lnTo>
                      <a:lnTo>
                        <a:pt x="21" y="8"/>
                      </a:lnTo>
                      <a:lnTo>
                        <a:pt x="34" y="14"/>
                      </a:lnTo>
                      <a:lnTo>
                        <a:pt x="48" y="19"/>
                      </a:lnTo>
                      <a:lnTo>
                        <a:pt x="61" y="25"/>
                      </a:lnTo>
                      <a:lnTo>
                        <a:pt x="72" y="33"/>
                      </a:lnTo>
                      <a:lnTo>
                        <a:pt x="80" y="40"/>
                      </a:lnTo>
                      <a:lnTo>
                        <a:pt x="80" y="46"/>
                      </a:lnTo>
                      <a:lnTo>
                        <a:pt x="80" y="61"/>
                      </a:lnTo>
                      <a:lnTo>
                        <a:pt x="78" y="84"/>
                      </a:lnTo>
                      <a:lnTo>
                        <a:pt x="76" y="113"/>
                      </a:lnTo>
                      <a:close/>
                    </a:path>
                  </a:pathLst>
                </a:custGeom>
                <a:solidFill>
                  <a:srgbClr val="21BA00"/>
                </a:solidFill>
                <a:ln w="9525">
                  <a:noFill/>
                  <a:round/>
                  <a:headEnd/>
                  <a:tailEnd/>
                </a:ln>
              </p:spPr>
              <p:txBody>
                <a:bodyPr/>
                <a:lstStyle/>
                <a:p>
                  <a:endParaRPr lang="de-DE"/>
                </a:p>
              </p:txBody>
            </p:sp>
            <p:sp>
              <p:nvSpPr>
                <p:cNvPr id="17171" name="Freeform 787"/>
                <p:cNvSpPr>
                  <a:spLocks/>
                </p:cNvSpPr>
                <p:nvPr/>
              </p:nvSpPr>
              <p:spPr bwMode="auto">
                <a:xfrm>
                  <a:off x="610" y="3380"/>
                  <a:ext cx="28" cy="66"/>
                </a:xfrm>
                <a:custGeom>
                  <a:avLst/>
                  <a:gdLst/>
                  <a:ahLst/>
                  <a:cxnLst>
                    <a:cxn ang="0">
                      <a:pos x="0" y="86"/>
                    </a:cxn>
                    <a:cxn ang="0">
                      <a:pos x="14" y="0"/>
                    </a:cxn>
                    <a:cxn ang="0">
                      <a:pos x="14" y="2"/>
                    </a:cxn>
                    <a:cxn ang="0">
                      <a:pos x="18" y="4"/>
                    </a:cxn>
                    <a:cxn ang="0">
                      <a:pos x="21" y="8"/>
                    </a:cxn>
                    <a:cxn ang="0">
                      <a:pos x="27" y="12"/>
                    </a:cxn>
                    <a:cxn ang="0">
                      <a:pos x="35" y="19"/>
                    </a:cxn>
                    <a:cxn ang="0">
                      <a:pos x="42" y="27"/>
                    </a:cxn>
                    <a:cxn ang="0">
                      <a:pos x="48" y="39"/>
                    </a:cxn>
                    <a:cxn ang="0">
                      <a:pos x="56" y="50"/>
                    </a:cxn>
                    <a:cxn ang="0">
                      <a:pos x="35" y="132"/>
                    </a:cxn>
                    <a:cxn ang="0">
                      <a:pos x="0" y="86"/>
                    </a:cxn>
                  </a:cxnLst>
                  <a:rect l="0" t="0" r="r" b="b"/>
                  <a:pathLst>
                    <a:path w="56" h="132">
                      <a:moveTo>
                        <a:pt x="0" y="86"/>
                      </a:moveTo>
                      <a:lnTo>
                        <a:pt x="14" y="0"/>
                      </a:lnTo>
                      <a:lnTo>
                        <a:pt x="14" y="2"/>
                      </a:lnTo>
                      <a:lnTo>
                        <a:pt x="18" y="4"/>
                      </a:lnTo>
                      <a:lnTo>
                        <a:pt x="21" y="8"/>
                      </a:lnTo>
                      <a:lnTo>
                        <a:pt x="27" y="12"/>
                      </a:lnTo>
                      <a:lnTo>
                        <a:pt x="35" y="19"/>
                      </a:lnTo>
                      <a:lnTo>
                        <a:pt x="42" y="27"/>
                      </a:lnTo>
                      <a:lnTo>
                        <a:pt x="48" y="39"/>
                      </a:lnTo>
                      <a:lnTo>
                        <a:pt x="56" y="50"/>
                      </a:lnTo>
                      <a:lnTo>
                        <a:pt x="35" y="132"/>
                      </a:lnTo>
                      <a:lnTo>
                        <a:pt x="0" y="86"/>
                      </a:lnTo>
                      <a:close/>
                    </a:path>
                  </a:pathLst>
                </a:custGeom>
                <a:solidFill>
                  <a:srgbClr val="21BA00"/>
                </a:solidFill>
                <a:ln w="9525">
                  <a:noFill/>
                  <a:round/>
                  <a:headEnd/>
                  <a:tailEnd/>
                </a:ln>
              </p:spPr>
              <p:txBody>
                <a:bodyPr/>
                <a:lstStyle/>
                <a:p>
                  <a:endParaRPr lang="de-DE"/>
                </a:p>
              </p:txBody>
            </p:sp>
            <p:sp>
              <p:nvSpPr>
                <p:cNvPr id="17172" name="Freeform 788"/>
                <p:cNvSpPr>
                  <a:spLocks/>
                </p:cNvSpPr>
                <p:nvPr/>
              </p:nvSpPr>
              <p:spPr bwMode="auto">
                <a:xfrm>
                  <a:off x="638" y="3422"/>
                  <a:ext cx="42" cy="74"/>
                </a:xfrm>
                <a:custGeom>
                  <a:avLst/>
                  <a:gdLst/>
                  <a:ahLst/>
                  <a:cxnLst>
                    <a:cxn ang="0">
                      <a:pos x="0" y="69"/>
                    </a:cxn>
                    <a:cxn ang="0">
                      <a:pos x="15" y="0"/>
                    </a:cxn>
                    <a:cxn ang="0">
                      <a:pos x="17" y="4"/>
                    </a:cxn>
                    <a:cxn ang="0">
                      <a:pos x="23" y="14"/>
                    </a:cxn>
                    <a:cxn ang="0">
                      <a:pos x="32" y="29"/>
                    </a:cxn>
                    <a:cxn ang="0">
                      <a:pos x="42" y="48"/>
                    </a:cxn>
                    <a:cxn ang="0">
                      <a:pos x="53" y="71"/>
                    </a:cxn>
                    <a:cxn ang="0">
                      <a:pos x="65" y="94"/>
                    </a:cxn>
                    <a:cxn ang="0">
                      <a:pos x="74" y="118"/>
                    </a:cxn>
                    <a:cxn ang="0">
                      <a:pos x="84" y="141"/>
                    </a:cxn>
                    <a:cxn ang="0">
                      <a:pos x="84" y="149"/>
                    </a:cxn>
                    <a:cxn ang="0">
                      <a:pos x="0" y="69"/>
                    </a:cxn>
                  </a:cxnLst>
                  <a:rect l="0" t="0" r="r" b="b"/>
                  <a:pathLst>
                    <a:path w="84" h="149">
                      <a:moveTo>
                        <a:pt x="0" y="69"/>
                      </a:moveTo>
                      <a:lnTo>
                        <a:pt x="15" y="0"/>
                      </a:lnTo>
                      <a:lnTo>
                        <a:pt x="17" y="4"/>
                      </a:lnTo>
                      <a:lnTo>
                        <a:pt x="23" y="14"/>
                      </a:lnTo>
                      <a:lnTo>
                        <a:pt x="32" y="29"/>
                      </a:lnTo>
                      <a:lnTo>
                        <a:pt x="42" y="48"/>
                      </a:lnTo>
                      <a:lnTo>
                        <a:pt x="53" y="71"/>
                      </a:lnTo>
                      <a:lnTo>
                        <a:pt x="65" y="94"/>
                      </a:lnTo>
                      <a:lnTo>
                        <a:pt x="74" y="118"/>
                      </a:lnTo>
                      <a:lnTo>
                        <a:pt x="84" y="141"/>
                      </a:lnTo>
                      <a:lnTo>
                        <a:pt x="84" y="149"/>
                      </a:lnTo>
                      <a:lnTo>
                        <a:pt x="0" y="69"/>
                      </a:lnTo>
                      <a:close/>
                    </a:path>
                  </a:pathLst>
                </a:custGeom>
                <a:solidFill>
                  <a:srgbClr val="21BA00"/>
                </a:solidFill>
                <a:ln w="9525">
                  <a:noFill/>
                  <a:round/>
                  <a:headEnd/>
                  <a:tailEnd/>
                </a:ln>
              </p:spPr>
              <p:txBody>
                <a:bodyPr/>
                <a:lstStyle/>
                <a:p>
                  <a:endParaRPr lang="de-DE"/>
                </a:p>
              </p:txBody>
            </p:sp>
            <p:sp>
              <p:nvSpPr>
                <p:cNvPr id="17173" name="Freeform 789"/>
                <p:cNvSpPr>
                  <a:spLocks/>
                </p:cNvSpPr>
                <p:nvPr/>
              </p:nvSpPr>
              <p:spPr bwMode="auto">
                <a:xfrm>
                  <a:off x="607" y="3333"/>
                  <a:ext cx="39" cy="24"/>
                </a:xfrm>
                <a:custGeom>
                  <a:avLst/>
                  <a:gdLst/>
                  <a:ahLst/>
                  <a:cxnLst>
                    <a:cxn ang="0">
                      <a:pos x="78" y="50"/>
                    </a:cxn>
                    <a:cxn ang="0">
                      <a:pos x="53" y="4"/>
                    </a:cxn>
                    <a:cxn ang="0">
                      <a:pos x="0" y="0"/>
                    </a:cxn>
                    <a:cxn ang="0">
                      <a:pos x="0" y="2"/>
                    </a:cxn>
                    <a:cxn ang="0">
                      <a:pos x="5" y="8"/>
                    </a:cxn>
                    <a:cxn ang="0">
                      <a:pos x="13" y="14"/>
                    </a:cxn>
                    <a:cxn ang="0">
                      <a:pos x="25" y="21"/>
                    </a:cxn>
                    <a:cxn ang="0">
                      <a:pos x="36" y="31"/>
                    </a:cxn>
                    <a:cxn ang="0">
                      <a:pos x="49" y="38"/>
                    </a:cxn>
                    <a:cxn ang="0">
                      <a:pos x="63" y="44"/>
                    </a:cxn>
                    <a:cxn ang="0">
                      <a:pos x="78" y="50"/>
                    </a:cxn>
                  </a:cxnLst>
                  <a:rect l="0" t="0" r="r" b="b"/>
                  <a:pathLst>
                    <a:path w="78" h="50">
                      <a:moveTo>
                        <a:pt x="78" y="50"/>
                      </a:moveTo>
                      <a:lnTo>
                        <a:pt x="53" y="4"/>
                      </a:lnTo>
                      <a:lnTo>
                        <a:pt x="0" y="0"/>
                      </a:lnTo>
                      <a:lnTo>
                        <a:pt x="0" y="2"/>
                      </a:lnTo>
                      <a:lnTo>
                        <a:pt x="5" y="8"/>
                      </a:lnTo>
                      <a:lnTo>
                        <a:pt x="13" y="14"/>
                      </a:lnTo>
                      <a:lnTo>
                        <a:pt x="25" y="21"/>
                      </a:lnTo>
                      <a:lnTo>
                        <a:pt x="36" y="31"/>
                      </a:lnTo>
                      <a:lnTo>
                        <a:pt x="49" y="38"/>
                      </a:lnTo>
                      <a:lnTo>
                        <a:pt x="63" y="44"/>
                      </a:lnTo>
                      <a:lnTo>
                        <a:pt x="78" y="50"/>
                      </a:lnTo>
                      <a:close/>
                    </a:path>
                  </a:pathLst>
                </a:custGeom>
                <a:solidFill>
                  <a:srgbClr val="21BA00"/>
                </a:solidFill>
                <a:ln w="9525">
                  <a:noFill/>
                  <a:round/>
                  <a:headEnd/>
                  <a:tailEnd/>
                </a:ln>
              </p:spPr>
              <p:txBody>
                <a:bodyPr/>
                <a:lstStyle/>
                <a:p>
                  <a:endParaRPr lang="de-DE"/>
                </a:p>
              </p:txBody>
            </p:sp>
            <p:sp>
              <p:nvSpPr>
                <p:cNvPr id="17174" name="Freeform 790"/>
                <p:cNvSpPr>
                  <a:spLocks/>
                </p:cNvSpPr>
                <p:nvPr/>
              </p:nvSpPr>
              <p:spPr bwMode="auto">
                <a:xfrm>
                  <a:off x="587" y="3300"/>
                  <a:ext cx="40" cy="26"/>
                </a:xfrm>
                <a:custGeom>
                  <a:avLst/>
                  <a:gdLst/>
                  <a:ahLst/>
                  <a:cxnLst>
                    <a:cxn ang="0">
                      <a:pos x="80" y="52"/>
                    </a:cxn>
                    <a:cxn ang="0">
                      <a:pos x="49" y="4"/>
                    </a:cxn>
                    <a:cxn ang="0">
                      <a:pos x="0" y="0"/>
                    </a:cxn>
                    <a:cxn ang="0">
                      <a:pos x="0" y="6"/>
                    </a:cxn>
                    <a:cxn ang="0">
                      <a:pos x="2" y="21"/>
                    </a:cxn>
                    <a:cxn ang="0">
                      <a:pos x="5" y="39"/>
                    </a:cxn>
                    <a:cxn ang="0">
                      <a:pos x="19" y="52"/>
                    </a:cxn>
                    <a:cxn ang="0">
                      <a:pos x="80" y="52"/>
                    </a:cxn>
                  </a:cxnLst>
                  <a:rect l="0" t="0" r="r" b="b"/>
                  <a:pathLst>
                    <a:path w="80" h="52">
                      <a:moveTo>
                        <a:pt x="80" y="52"/>
                      </a:moveTo>
                      <a:lnTo>
                        <a:pt x="49" y="4"/>
                      </a:lnTo>
                      <a:lnTo>
                        <a:pt x="0" y="0"/>
                      </a:lnTo>
                      <a:lnTo>
                        <a:pt x="0" y="6"/>
                      </a:lnTo>
                      <a:lnTo>
                        <a:pt x="2" y="21"/>
                      </a:lnTo>
                      <a:lnTo>
                        <a:pt x="5" y="39"/>
                      </a:lnTo>
                      <a:lnTo>
                        <a:pt x="19" y="52"/>
                      </a:lnTo>
                      <a:lnTo>
                        <a:pt x="80" y="52"/>
                      </a:lnTo>
                      <a:close/>
                    </a:path>
                  </a:pathLst>
                </a:custGeom>
                <a:solidFill>
                  <a:srgbClr val="21BA00"/>
                </a:solidFill>
                <a:ln w="9525">
                  <a:noFill/>
                  <a:round/>
                  <a:headEnd/>
                  <a:tailEnd/>
                </a:ln>
              </p:spPr>
              <p:txBody>
                <a:bodyPr/>
                <a:lstStyle/>
                <a:p>
                  <a:endParaRPr lang="de-DE"/>
                </a:p>
              </p:txBody>
            </p:sp>
            <p:sp>
              <p:nvSpPr>
                <p:cNvPr id="17175" name="Freeform 791"/>
                <p:cNvSpPr>
                  <a:spLocks/>
                </p:cNvSpPr>
                <p:nvPr/>
              </p:nvSpPr>
              <p:spPr bwMode="auto">
                <a:xfrm>
                  <a:off x="588" y="3275"/>
                  <a:ext cx="18" cy="19"/>
                </a:xfrm>
                <a:custGeom>
                  <a:avLst/>
                  <a:gdLst/>
                  <a:ahLst/>
                  <a:cxnLst>
                    <a:cxn ang="0">
                      <a:pos x="36" y="36"/>
                    </a:cxn>
                    <a:cxn ang="0">
                      <a:pos x="0" y="0"/>
                    </a:cxn>
                    <a:cxn ang="0">
                      <a:pos x="0" y="4"/>
                    </a:cxn>
                    <a:cxn ang="0">
                      <a:pos x="0" y="13"/>
                    </a:cxn>
                    <a:cxn ang="0">
                      <a:pos x="0" y="25"/>
                    </a:cxn>
                    <a:cxn ang="0">
                      <a:pos x="0" y="34"/>
                    </a:cxn>
                    <a:cxn ang="0">
                      <a:pos x="36" y="36"/>
                    </a:cxn>
                  </a:cxnLst>
                  <a:rect l="0" t="0" r="r" b="b"/>
                  <a:pathLst>
                    <a:path w="36" h="36">
                      <a:moveTo>
                        <a:pt x="36" y="36"/>
                      </a:moveTo>
                      <a:lnTo>
                        <a:pt x="0" y="0"/>
                      </a:lnTo>
                      <a:lnTo>
                        <a:pt x="0" y="4"/>
                      </a:lnTo>
                      <a:lnTo>
                        <a:pt x="0" y="13"/>
                      </a:lnTo>
                      <a:lnTo>
                        <a:pt x="0" y="25"/>
                      </a:lnTo>
                      <a:lnTo>
                        <a:pt x="0" y="34"/>
                      </a:lnTo>
                      <a:lnTo>
                        <a:pt x="36" y="36"/>
                      </a:lnTo>
                      <a:close/>
                    </a:path>
                  </a:pathLst>
                </a:custGeom>
                <a:solidFill>
                  <a:srgbClr val="21BA00"/>
                </a:solidFill>
                <a:ln w="9525">
                  <a:noFill/>
                  <a:round/>
                  <a:headEnd/>
                  <a:tailEnd/>
                </a:ln>
              </p:spPr>
              <p:txBody>
                <a:bodyPr/>
                <a:lstStyle/>
                <a:p>
                  <a:endParaRPr lang="de-DE"/>
                </a:p>
              </p:txBody>
            </p:sp>
            <p:sp>
              <p:nvSpPr>
                <p:cNvPr id="17176" name="Freeform 792"/>
                <p:cNvSpPr>
                  <a:spLocks/>
                </p:cNvSpPr>
                <p:nvPr/>
              </p:nvSpPr>
              <p:spPr bwMode="auto">
                <a:xfrm>
                  <a:off x="602" y="3274"/>
                  <a:ext cx="23" cy="26"/>
                </a:xfrm>
                <a:custGeom>
                  <a:avLst/>
                  <a:gdLst/>
                  <a:ahLst/>
                  <a:cxnLst>
                    <a:cxn ang="0">
                      <a:pos x="0" y="0"/>
                    </a:cxn>
                    <a:cxn ang="0">
                      <a:pos x="0" y="0"/>
                    </a:cxn>
                    <a:cxn ang="0">
                      <a:pos x="4" y="0"/>
                    </a:cxn>
                    <a:cxn ang="0">
                      <a:pos x="8" y="0"/>
                    </a:cxn>
                    <a:cxn ang="0">
                      <a:pos x="14" y="0"/>
                    </a:cxn>
                    <a:cxn ang="0">
                      <a:pos x="21" y="4"/>
                    </a:cxn>
                    <a:cxn ang="0">
                      <a:pos x="31" y="6"/>
                    </a:cxn>
                    <a:cxn ang="0">
                      <a:pos x="38" y="13"/>
                    </a:cxn>
                    <a:cxn ang="0">
                      <a:pos x="48" y="21"/>
                    </a:cxn>
                    <a:cxn ang="0">
                      <a:pos x="46" y="53"/>
                    </a:cxn>
                    <a:cxn ang="0">
                      <a:pos x="44" y="52"/>
                    </a:cxn>
                    <a:cxn ang="0">
                      <a:pos x="40" y="46"/>
                    </a:cxn>
                    <a:cxn ang="0">
                      <a:pos x="35" y="40"/>
                    </a:cxn>
                    <a:cxn ang="0">
                      <a:pos x="27" y="31"/>
                    </a:cxn>
                    <a:cxn ang="0">
                      <a:pos x="19" y="21"/>
                    </a:cxn>
                    <a:cxn ang="0">
                      <a:pos x="12" y="13"/>
                    </a:cxn>
                    <a:cxn ang="0">
                      <a:pos x="4" y="6"/>
                    </a:cxn>
                    <a:cxn ang="0">
                      <a:pos x="0" y="0"/>
                    </a:cxn>
                  </a:cxnLst>
                  <a:rect l="0" t="0" r="r" b="b"/>
                  <a:pathLst>
                    <a:path w="48" h="53">
                      <a:moveTo>
                        <a:pt x="0" y="0"/>
                      </a:moveTo>
                      <a:lnTo>
                        <a:pt x="0" y="0"/>
                      </a:lnTo>
                      <a:lnTo>
                        <a:pt x="4" y="0"/>
                      </a:lnTo>
                      <a:lnTo>
                        <a:pt x="8" y="0"/>
                      </a:lnTo>
                      <a:lnTo>
                        <a:pt x="14" y="0"/>
                      </a:lnTo>
                      <a:lnTo>
                        <a:pt x="21" y="4"/>
                      </a:lnTo>
                      <a:lnTo>
                        <a:pt x="31" y="6"/>
                      </a:lnTo>
                      <a:lnTo>
                        <a:pt x="38" y="13"/>
                      </a:lnTo>
                      <a:lnTo>
                        <a:pt x="48" y="21"/>
                      </a:lnTo>
                      <a:lnTo>
                        <a:pt x="46" y="53"/>
                      </a:lnTo>
                      <a:lnTo>
                        <a:pt x="44" y="52"/>
                      </a:lnTo>
                      <a:lnTo>
                        <a:pt x="40" y="46"/>
                      </a:lnTo>
                      <a:lnTo>
                        <a:pt x="35" y="40"/>
                      </a:lnTo>
                      <a:lnTo>
                        <a:pt x="27" y="31"/>
                      </a:lnTo>
                      <a:lnTo>
                        <a:pt x="19" y="21"/>
                      </a:lnTo>
                      <a:lnTo>
                        <a:pt x="12" y="13"/>
                      </a:lnTo>
                      <a:lnTo>
                        <a:pt x="4" y="6"/>
                      </a:lnTo>
                      <a:lnTo>
                        <a:pt x="0" y="0"/>
                      </a:lnTo>
                      <a:close/>
                    </a:path>
                  </a:pathLst>
                </a:custGeom>
                <a:solidFill>
                  <a:srgbClr val="21BA00"/>
                </a:solidFill>
                <a:ln w="9525">
                  <a:noFill/>
                  <a:round/>
                  <a:headEnd/>
                  <a:tailEnd/>
                </a:ln>
              </p:spPr>
              <p:txBody>
                <a:bodyPr/>
                <a:lstStyle/>
                <a:p>
                  <a:endParaRPr lang="de-DE"/>
                </a:p>
              </p:txBody>
            </p:sp>
            <p:sp>
              <p:nvSpPr>
                <p:cNvPr id="17177" name="Freeform 793"/>
                <p:cNvSpPr>
                  <a:spLocks/>
                </p:cNvSpPr>
                <p:nvPr/>
              </p:nvSpPr>
              <p:spPr bwMode="auto">
                <a:xfrm>
                  <a:off x="635" y="3297"/>
                  <a:ext cx="16" cy="53"/>
                </a:xfrm>
                <a:custGeom>
                  <a:avLst/>
                  <a:gdLst/>
                  <a:ahLst/>
                  <a:cxnLst>
                    <a:cxn ang="0">
                      <a:pos x="0" y="0"/>
                    </a:cxn>
                    <a:cxn ang="0">
                      <a:pos x="0" y="42"/>
                    </a:cxn>
                    <a:cxn ang="0">
                      <a:pos x="32" y="105"/>
                    </a:cxn>
                    <a:cxn ang="0">
                      <a:pos x="32" y="101"/>
                    </a:cxn>
                    <a:cxn ang="0">
                      <a:pos x="31" y="93"/>
                    </a:cxn>
                    <a:cxn ang="0">
                      <a:pos x="29" y="84"/>
                    </a:cxn>
                    <a:cxn ang="0">
                      <a:pos x="27" y="68"/>
                    </a:cxn>
                    <a:cxn ang="0">
                      <a:pos x="23" y="53"/>
                    </a:cxn>
                    <a:cxn ang="0">
                      <a:pos x="17" y="36"/>
                    </a:cxn>
                    <a:cxn ang="0">
                      <a:pos x="10" y="17"/>
                    </a:cxn>
                    <a:cxn ang="0">
                      <a:pos x="0" y="0"/>
                    </a:cxn>
                  </a:cxnLst>
                  <a:rect l="0" t="0" r="r" b="b"/>
                  <a:pathLst>
                    <a:path w="32" h="105">
                      <a:moveTo>
                        <a:pt x="0" y="0"/>
                      </a:moveTo>
                      <a:lnTo>
                        <a:pt x="0" y="42"/>
                      </a:lnTo>
                      <a:lnTo>
                        <a:pt x="32" y="105"/>
                      </a:lnTo>
                      <a:lnTo>
                        <a:pt x="32" y="101"/>
                      </a:lnTo>
                      <a:lnTo>
                        <a:pt x="31" y="93"/>
                      </a:lnTo>
                      <a:lnTo>
                        <a:pt x="29" y="84"/>
                      </a:lnTo>
                      <a:lnTo>
                        <a:pt x="27" y="68"/>
                      </a:lnTo>
                      <a:lnTo>
                        <a:pt x="23" y="53"/>
                      </a:lnTo>
                      <a:lnTo>
                        <a:pt x="17" y="36"/>
                      </a:lnTo>
                      <a:lnTo>
                        <a:pt x="10" y="17"/>
                      </a:lnTo>
                      <a:lnTo>
                        <a:pt x="0" y="0"/>
                      </a:lnTo>
                      <a:close/>
                    </a:path>
                  </a:pathLst>
                </a:custGeom>
                <a:solidFill>
                  <a:srgbClr val="21BA00"/>
                </a:solidFill>
                <a:ln w="9525">
                  <a:noFill/>
                  <a:round/>
                  <a:headEnd/>
                  <a:tailEnd/>
                </a:ln>
              </p:spPr>
              <p:txBody>
                <a:bodyPr/>
                <a:lstStyle/>
                <a:p>
                  <a:endParaRPr lang="de-DE"/>
                </a:p>
              </p:txBody>
            </p:sp>
            <p:sp>
              <p:nvSpPr>
                <p:cNvPr id="17178" name="Freeform 794"/>
                <p:cNvSpPr>
                  <a:spLocks/>
                </p:cNvSpPr>
                <p:nvPr/>
              </p:nvSpPr>
              <p:spPr bwMode="auto">
                <a:xfrm>
                  <a:off x="668" y="3398"/>
                  <a:ext cx="30" cy="72"/>
                </a:xfrm>
                <a:custGeom>
                  <a:avLst/>
                  <a:gdLst/>
                  <a:ahLst/>
                  <a:cxnLst>
                    <a:cxn ang="0">
                      <a:pos x="59" y="142"/>
                    </a:cxn>
                    <a:cxn ang="0">
                      <a:pos x="53" y="53"/>
                    </a:cxn>
                    <a:cxn ang="0">
                      <a:pos x="5" y="0"/>
                    </a:cxn>
                    <a:cxn ang="0">
                      <a:pos x="4" y="7"/>
                    </a:cxn>
                    <a:cxn ang="0">
                      <a:pos x="2" y="24"/>
                    </a:cxn>
                    <a:cxn ang="0">
                      <a:pos x="0" y="45"/>
                    </a:cxn>
                    <a:cxn ang="0">
                      <a:pos x="2" y="62"/>
                    </a:cxn>
                    <a:cxn ang="0">
                      <a:pos x="59" y="142"/>
                    </a:cxn>
                  </a:cxnLst>
                  <a:rect l="0" t="0" r="r" b="b"/>
                  <a:pathLst>
                    <a:path w="59" h="142">
                      <a:moveTo>
                        <a:pt x="59" y="142"/>
                      </a:moveTo>
                      <a:lnTo>
                        <a:pt x="53" y="53"/>
                      </a:lnTo>
                      <a:lnTo>
                        <a:pt x="5" y="0"/>
                      </a:lnTo>
                      <a:lnTo>
                        <a:pt x="4" y="7"/>
                      </a:lnTo>
                      <a:lnTo>
                        <a:pt x="2" y="24"/>
                      </a:lnTo>
                      <a:lnTo>
                        <a:pt x="0" y="45"/>
                      </a:lnTo>
                      <a:lnTo>
                        <a:pt x="2" y="62"/>
                      </a:lnTo>
                      <a:lnTo>
                        <a:pt x="59" y="142"/>
                      </a:lnTo>
                      <a:close/>
                    </a:path>
                  </a:pathLst>
                </a:custGeom>
                <a:solidFill>
                  <a:srgbClr val="21BA00"/>
                </a:solidFill>
                <a:ln w="9525">
                  <a:noFill/>
                  <a:round/>
                  <a:headEnd/>
                  <a:tailEnd/>
                </a:ln>
              </p:spPr>
              <p:txBody>
                <a:bodyPr/>
                <a:lstStyle/>
                <a:p>
                  <a:endParaRPr lang="de-DE"/>
                </a:p>
              </p:txBody>
            </p:sp>
            <p:sp>
              <p:nvSpPr>
                <p:cNvPr id="17179" name="Freeform 795"/>
                <p:cNvSpPr>
                  <a:spLocks/>
                </p:cNvSpPr>
                <p:nvPr/>
              </p:nvSpPr>
              <p:spPr bwMode="auto">
                <a:xfrm>
                  <a:off x="675" y="3359"/>
                  <a:ext cx="26" cy="47"/>
                </a:xfrm>
                <a:custGeom>
                  <a:avLst/>
                  <a:gdLst/>
                  <a:ahLst/>
                  <a:cxnLst>
                    <a:cxn ang="0">
                      <a:pos x="50" y="93"/>
                    </a:cxn>
                    <a:cxn ang="0">
                      <a:pos x="52" y="57"/>
                    </a:cxn>
                    <a:cxn ang="0">
                      <a:pos x="17" y="0"/>
                    </a:cxn>
                    <a:cxn ang="0">
                      <a:pos x="15" y="3"/>
                    </a:cxn>
                    <a:cxn ang="0">
                      <a:pos x="8" y="13"/>
                    </a:cxn>
                    <a:cxn ang="0">
                      <a:pos x="2" y="28"/>
                    </a:cxn>
                    <a:cxn ang="0">
                      <a:pos x="0" y="53"/>
                    </a:cxn>
                    <a:cxn ang="0">
                      <a:pos x="50" y="93"/>
                    </a:cxn>
                  </a:cxnLst>
                  <a:rect l="0" t="0" r="r" b="b"/>
                  <a:pathLst>
                    <a:path w="52" h="93">
                      <a:moveTo>
                        <a:pt x="50" y="93"/>
                      </a:moveTo>
                      <a:lnTo>
                        <a:pt x="52" y="57"/>
                      </a:lnTo>
                      <a:lnTo>
                        <a:pt x="17" y="0"/>
                      </a:lnTo>
                      <a:lnTo>
                        <a:pt x="15" y="3"/>
                      </a:lnTo>
                      <a:lnTo>
                        <a:pt x="8" y="13"/>
                      </a:lnTo>
                      <a:lnTo>
                        <a:pt x="2" y="28"/>
                      </a:lnTo>
                      <a:lnTo>
                        <a:pt x="0" y="53"/>
                      </a:lnTo>
                      <a:lnTo>
                        <a:pt x="50" y="93"/>
                      </a:lnTo>
                      <a:close/>
                    </a:path>
                  </a:pathLst>
                </a:custGeom>
                <a:solidFill>
                  <a:srgbClr val="21BA00"/>
                </a:solidFill>
                <a:ln w="9525">
                  <a:noFill/>
                  <a:round/>
                  <a:headEnd/>
                  <a:tailEnd/>
                </a:ln>
              </p:spPr>
              <p:txBody>
                <a:bodyPr/>
                <a:lstStyle/>
                <a:p>
                  <a:endParaRPr lang="de-DE"/>
                </a:p>
              </p:txBody>
            </p:sp>
            <p:sp>
              <p:nvSpPr>
                <p:cNvPr id="17180" name="Freeform 796"/>
                <p:cNvSpPr>
                  <a:spLocks/>
                </p:cNvSpPr>
                <p:nvPr/>
              </p:nvSpPr>
              <p:spPr bwMode="auto">
                <a:xfrm>
                  <a:off x="687" y="3314"/>
                  <a:ext cx="16" cy="49"/>
                </a:xfrm>
                <a:custGeom>
                  <a:avLst/>
                  <a:gdLst/>
                  <a:ahLst/>
                  <a:cxnLst>
                    <a:cxn ang="0">
                      <a:pos x="25" y="99"/>
                    </a:cxn>
                    <a:cxn ang="0">
                      <a:pos x="30" y="0"/>
                    </a:cxn>
                    <a:cxn ang="0">
                      <a:pos x="30" y="0"/>
                    </a:cxn>
                    <a:cxn ang="0">
                      <a:pos x="27" y="4"/>
                    </a:cxn>
                    <a:cxn ang="0">
                      <a:pos x="21" y="10"/>
                    </a:cxn>
                    <a:cxn ang="0">
                      <a:pos x="17" y="17"/>
                    </a:cxn>
                    <a:cxn ang="0">
                      <a:pos x="11" y="27"/>
                    </a:cxn>
                    <a:cxn ang="0">
                      <a:pos x="7" y="40"/>
                    </a:cxn>
                    <a:cxn ang="0">
                      <a:pos x="2" y="57"/>
                    </a:cxn>
                    <a:cxn ang="0">
                      <a:pos x="0" y="76"/>
                    </a:cxn>
                    <a:cxn ang="0">
                      <a:pos x="25" y="99"/>
                    </a:cxn>
                  </a:cxnLst>
                  <a:rect l="0" t="0" r="r" b="b"/>
                  <a:pathLst>
                    <a:path w="30" h="99">
                      <a:moveTo>
                        <a:pt x="25" y="99"/>
                      </a:moveTo>
                      <a:lnTo>
                        <a:pt x="30" y="0"/>
                      </a:lnTo>
                      <a:lnTo>
                        <a:pt x="30" y="0"/>
                      </a:lnTo>
                      <a:lnTo>
                        <a:pt x="27" y="4"/>
                      </a:lnTo>
                      <a:lnTo>
                        <a:pt x="21" y="10"/>
                      </a:lnTo>
                      <a:lnTo>
                        <a:pt x="17" y="17"/>
                      </a:lnTo>
                      <a:lnTo>
                        <a:pt x="11" y="27"/>
                      </a:lnTo>
                      <a:lnTo>
                        <a:pt x="7" y="40"/>
                      </a:lnTo>
                      <a:lnTo>
                        <a:pt x="2" y="57"/>
                      </a:lnTo>
                      <a:lnTo>
                        <a:pt x="0" y="76"/>
                      </a:lnTo>
                      <a:lnTo>
                        <a:pt x="25" y="99"/>
                      </a:lnTo>
                      <a:close/>
                    </a:path>
                  </a:pathLst>
                </a:custGeom>
                <a:solidFill>
                  <a:srgbClr val="21BA00"/>
                </a:solidFill>
                <a:ln w="9525">
                  <a:noFill/>
                  <a:round/>
                  <a:headEnd/>
                  <a:tailEnd/>
                </a:ln>
              </p:spPr>
              <p:txBody>
                <a:bodyPr/>
                <a:lstStyle/>
                <a:p>
                  <a:endParaRPr lang="de-DE"/>
                </a:p>
              </p:txBody>
            </p:sp>
            <p:sp>
              <p:nvSpPr>
                <p:cNvPr id="17181" name="Freeform 797"/>
                <p:cNvSpPr>
                  <a:spLocks/>
                </p:cNvSpPr>
                <p:nvPr/>
              </p:nvSpPr>
              <p:spPr bwMode="auto">
                <a:xfrm>
                  <a:off x="708" y="3315"/>
                  <a:ext cx="23" cy="61"/>
                </a:xfrm>
                <a:custGeom>
                  <a:avLst/>
                  <a:gdLst/>
                  <a:ahLst/>
                  <a:cxnLst>
                    <a:cxn ang="0">
                      <a:pos x="0" y="122"/>
                    </a:cxn>
                    <a:cxn ang="0">
                      <a:pos x="9" y="0"/>
                    </a:cxn>
                    <a:cxn ang="0">
                      <a:pos x="11" y="2"/>
                    </a:cxn>
                    <a:cxn ang="0">
                      <a:pos x="15" y="6"/>
                    </a:cxn>
                    <a:cxn ang="0">
                      <a:pos x="19" y="13"/>
                    </a:cxn>
                    <a:cxn ang="0">
                      <a:pos x="25" y="23"/>
                    </a:cxn>
                    <a:cxn ang="0">
                      <a:pos x="32" y="34"/>
                    </a:cxn>
                    <a:cxn ang="0">
                      <a:pos x="38" y="48"/>
                    </a:cxn>
                    <a:cxn ang="0">
                      <a:pos x="44" y="63"/>
                    </a:cxn>
                    <a:cxn ang="0">
                      <a:pos x="45" y="80"/>
                    </a:cxn>
                    <a:cxn ang="0">
                      <a:pos x="45" y="91"/>
                    </a:cxn>
                    <a:cxn ang="0">
                      <a:pos x="0" y="122"/>
                    </a:cxn>
                  </a:cxnLst>
                  <a:rect l="0" t="0" r="r" b="b"/>
                  <a:pathLst>
                    <a:path w="45" h="122">
                      <a:moveTo>
                        <a:pt x="0" y="122"/>
                      </a:moveTo>
                      <a:lnTo>
                        <a:pt x="9" y="0"/>
                      </a:lnTo>
                      <a:lnTo>
                        <a:pt x="11" y="2"/>
                      </a:lnTo>
                      <a:lnTo>
                        <a:pt x="15" y="6"/>
                      </a:lnTo>
                      <a:lnTo>
                        <a:pt x="19" y="13"/>
                      </a:lnTo>
                      <a:lnTo>
                        <a:pt x="25" y="23"/>
                      </a:lnTo>
                      <a:lnTo>
                        <a:pt x="32" y="34"/>
                      </a:lnTo>
                      <a:lnTo>
                        <a:pt x="38" y="48"/>
                      </a:lnTo>
                      <a:lnTo>
                        <a:pt x="44" y="63"/>
                      </a:lnTo>
                      <a:lnTo>
                        <a:pt x="45" y="80"/>
                      </a:lnTo>
                      <a:lnTo>
                        <a:pt x="45" y="91"/>
                      </a:lnTo>
                      <a:lnTo>
                        <a:pt x="0" y="122"/>
                      </a:lnTo>
                      <a:close/>
                    </a:path>
                  </a:pathLst>
                </a:custGeom>
                <a:solidFill>
                  <a:srgbClr val="21BA00"/>
                </a:solidFill>
                <a:ln w="9525">
                  <a:noFill/>
                  <a:round/>
                  <a:headEnd/>
                  <a:tailEnd/>
                </a:ln>
              </p:spPr>
              <p:txBody>
                <a:bodyPr/>
                <a:lstStyle/>
                <a:p>
                  <a:endParaRPr lang="de-DE"/>
                </a:p>
              </p:txBody>
            </p:sp>
            <p:sp>
              <p:nvSpPr>
                <p:cNvPr id="17182" name="Freeform 798"/>
                <p:cNvSpPr>
                  <a:spLocks/>
                </p:cNvSpPr>
                <p:nvPr/>
              </p:nvSpPr>
              <p:spPr bwMode="auto">
                <a:xfrm>
                  <a:off x="708" y="3372"/>
                  <a:ext cx="30" cy="44"/>
                </a:xfrm>
                <a:custGeom>
                  <a:avLst/>
                  <a:gdLst/>
                  <a:ahLst/>
                  <a:cxnLst>
                    <a:cxn ang="0">
                      <a:pos x="0" y="27"/>
                    </a:cxn>
                    <a:cxn ang="0">
                      <a:pos x="49" y="0"/>
                    </a:cxn>
                    <a:cxn ang="0">
                      <a:pos x="51" y="2"/>
                    </a:cxn>
                    <a:cxn ang="0">
                      <a:pos x="55" y="10"/>
                    </a:cxn>
                    <a:cxn ang="0">
                      <a:pos x="59" y="23"/>
                    </a:cxn>
                    <a:cxn ang="0">
                      <a:pos x="59" y="38"/>
                    </a:cxn>
                    <a:cxn ang="0">
                      <a:pos x="4" y="90"/>
                    </a:cxn>
                    <a:cxn ang="0">
                      <a:pos x="0" y="27"/>
                    </a:cxn>
                  </a:cxnLst>
                  <a:rect l="0" t="0" r="r" b="b"/>
                  <a:pathLst>
                    <a:path w="59" h="90">
                      <a:moveTo>
                        <a:pt x="0" y="27"/>
                      </a:moveTo>
                      <a:lnTo>
                        <a:pt x="49" y="0"/>
                      </a:lnTo>
                      <a:lnTo>
                        <a:pt x="51" y="2"/>
                      </a:lnTo>
                      <a:lnTo>
                        <a:pt x="55" y="10"/>
                      </a:lnTo>
                      <a:lnTo>
                        <a:pt x="59" y="23"/>
                      </a:lnTo>
                      <a:lnTo>
                        <a:pt x="59" y="38"/>
                      </a:lnTo>
                      <a:lnTo>
                        <a:pt x="4" y="90"/>
                      </a:lnTo>
                      <a:lnTo>
                        <a:pt x="0" y="27"/>
                      </a:lnTo>
                      <a:close/>
                    </a:path>
                  </a:pathLst>
                </a:custGeom>
                <a:solidFill>
                  <a:srgbClr val="21BA00"/>
                </a:solidFill>
                <a:ln w="9525">
                  <a:noFill/>
                  <a:round/>
                  <a:headEnd/>
                  <a:tailEnd/>
                </a:ln>
              </p:spPr>
              <p:txBody>
                <a:bodyPr/>
                <a:lstStyle/>
                <a:p>
                  <a:endParaRPr lang="de-DE"/>
                </a:p>
              </p:txBody>
            </p:sp>
            <p:sp>
              <p:nvSpPr>
                <p:cNvPr id="17183" name="Freeform 799"/>
                <p:cNvSpPr>
                  <a:spLocks/>
                </p:cNvSpPr>
                <p:nvPr/>
              </p:nvSpPr>
              <p:spPr bwMode="auto">
                <a:xfrm>
                  <a:off x="708" y="3402"/>
                  <a:ext cx="34" cy="95"/>
                </a:xfrm>
                <a:custGeom>
                  <a:avLst/>
                  <a:gdLst/>
                  <a:ahLst/>
                  <a:cxnLst>
                    <a:cxn ang="0">
                      <a:pos x="0" y="52"/>
                    </a:cxn>
                    <a:cxn ang="0">
                      <a:pos x="0" y="191"/>
                    </a:cxn>
                    <a:cxn ang="0">
                      <a:pos x="2" y="189"/>
                    </a:cxn>
                    <a:cxn ang="0">
                      <a:pos x="5" y="185"/>
                    </a:cxn>
                    <a:cxn ang="0">
                      <a:pos x="11" y="179"/>
                    </a:cxn>
                    <a:cxn ang="0">
                      <a:pos x="17" y="170"/>
                    </a:cxn>
                    <a:cxn ang="0">
                      <a:pos x="25" y="158"/>
                    </a:cxn>
                    <a:cxn ang="0">
                      <a:pos x="32" y="147"/>
                    </a:cxn>
                    <a:cxn ang="0">
                      <a:pos x="38" y="132"/>
                    </a:cxn>
                    <a:cxn ang="0">
                      <a:pos x="45" y="116"/>
                    </a:cxn>
                    <a:cxn ang="0">
                      <a:pos x="47" y="103"/>
                    </a:cxn>
                    <a:cxn ang="0">
                      <a:pos x="55" y="71"/>
                    </a:cxn>
                    <a:cxn ang="0">
                      <a:pos x="63" y="33"/>
                    </a:cxn>
                    <a:cxn ang="0">
                      <a:pos x="66" y="0"/>
                    </a:cxn>
                    <a:cxn ang="0">
                      <a:pos x="0" y="52"/>
                    </a:cxn>
                  </a:cxnLst>
                  <a:rect l="0" t="0" r="r" b="b"/>
                  <a:pathLst>
                    <a:path w="66" h="191">
                      <a:moveTo>
                        <a:pt x="0" y="52"/>
                      </a:moveTo>
                      <a:lnTo>
                        <a:pt x="0" y="191"/>
                      </a:lnTo>
                      <a:lnTo>
                        <a:pt x="2" y="189"/>
                      </a:lnTo>
                      <a:lnTo>
                        <a:pt x="5" y="185"/>
                      </a:lnTo>
                      <a:lnTo>
                        <a:pt x="11" y="179"/>
                      </a:lnTo>
                      <a:lnTo>
                        <a:pt x="17" y="170"/>
                      </a:lnTo>
                      <a:lnTo>
                        <a:pt x="25" y="158"/>
                      </a:lnTo>
                      <a:lnTo>
                        <a:pt x="32" y="147"/>
                      </a:lnTo>
                      <a:lnTo>
                        <a:pt x="38" y="132"/>
                      </a:lnTo>
                      <a:lnTo>
                        <a:pt x="45" y="116"/>
                      </a:lnTo>
                      <a:lnTo>
                        <a:pt x="47" y="103"/>
                      </a:lnTo>
                      <a:lnTo>
                        <a:pt x="55" y="71"/>
                      </a:lnTo>
                      <a:lnTo>
                        <a:pt x="63" y="33"/>
                      </a:lnTo>
                      <a:lnTo>
                        <a:pt x="66" y="0"/>
                      </a:lnTo>
                      <a:lnTo>
                        <a:pt x="0" y="52"/>
                      </a:lnTo>
                      <a:close/>
                    </a:path>
                  </a:pathLst>
                </a:custGeom>
                <a:solidFill>
                  <a:srgbClr val="21BA00"/>
                </a:solidFill>
                <a:ln w="9525">
                  <a:noFill/>
                  <a:round/>
                  <a:headEnd/>
                  <a:tailEnd/>
                </a:ln>
              </p:spPr>
              <p:txBody>
                <a:bodyPr/>
                <a:lstStyle/>
                <a:p>
                  <a:endParaRPr lang="de-DE"/>
                </a:p>
              </p:txBody>
            </p:sp>
            <p:sp>
              <p:nvSpPr>
                <p:cNvPr id="17184" name="Freeform 800"/>
                <p:cNvSpPr>
                  <a:spLocks/>
                </p:cNvSpPr>
                <p:nvPr/>
              </p:nvSpPr>
              <p:spPr bwMode="auto">
                <a:xfrm>
                  <a:off x="765" y="3320"/>
                  <a:ext cx="7" cy="42"/>
                </a:xfrm>
                <a:custGeom>
                  <a:avLst/>
                  <a:gdLst/>
                  <a:ahLst/>
                  <a:cxnLst>
                    <a:cxn ang="0">
                      <a:pos x="0" y="84"/>
                    </a:cxn>
                    <a:cxn ang="0">
                      <a:pos x="0" y="20"/>
                    </a:cxn>
                    <a:cxn ang="0">
                      <a:pos x="4" y="0"/>
                    </a:cxn>
                    <a:cxn ang="0">
                      <a:pos x="15" y="46"/>
                    </a:cxn>
                    <a:cxn ang="0">
                      <a:pos x="0" y="84"/>
                    </a:cxn>
                  </a:cxnLst>
                  <a:rect l="0" t="0" r="r" b="b"/>
                  <a:pathLst>
                    <a:path w="15" h="84">
                      <a:moveTo>
                        <a:pt x="0" y="84"/>
                      </a:moveTo>
                      <a:lnTo>
                        <a:pt x="0" y="20"/>
                      </a:lnTo>
                      <a:lnTo>
                        <a:pt x="4" y="0"/>
                      </a:lnTo>
                      <a:lnTo>
                        <a:pt x="15" y="46"/>
                      </a:lnTo>
                      <a:lnTo>
                        <a:pt x="0" y="84"/>
                      </a:lnTo>
                      <a:close/>
                    </a:path>
                  </a:pathLst>
                </a:custGeom>
                <a:solidFill>
                  <a:srgbClr val="21BA00"/>
                </a:solidFill>
                <a:ln w="9525">
                  <a:noFill/>
                  <a:round/>
                  <a:headEnd/>
                  <a:tailEnd/>
                </a:ln>
              </p:spPr>
              <p:txBody>
                <a:bodyPr/>
                <a:lstStyle/>
                <a:p>
                  <a:endParaRPr lang="de-DE"/>
                </a:p>
              </p:txBody>
            </p:sp>
            <p:sp>
              <p:nvSpPr>
                <p:cNvPr id="17185" name="Freeform 801"/>
                <p:cNvSpPr>
                  <a:spLocks/>
                </p:cNvSpPr>
                <p:nvPr/>
              </p:nvSpPr>
              <p:spPr bwMode="auto">
                <a:xfrm>
                  <a:off x="777" y="3292"/>
                  <a:ext cx="10" cy="44"/>
                </a:xfrm>
                <a:custGeom>
                  <a:avLst/>
                  <a:gdLst/>
                  <a:ahLst/>
                  <a:cxnLst>
                    <a:cxn ang="0">
                      <a:pos x="2" y="90"/>
                    </a:cxn>
                    <a:cxn ang="0">
                      <a:pos x="0" y="17"/>
                    </a:cxn>
                    <a:cxn ang="0">
                      <a:pos x="11" y="0"/>
                    </a:cxn>
                    <a:cxn ang="0">
                      <a:pos x="19" y="59"/>
                    </a:cxn>
                    <a:cxn ang="0">
                      <a:pos x="2" y="90"/>
                    </a:cxn>
                  </a:cxnLst>
                  <a:rect l="0" t="0" r="r" b="b"/>
                  <a:pathLst>
                    <a:path w="19" h="90">
                      <a:moveTo>
                        <a:pt x="2" y="90"/>
                      </a:moveTo>
                      <a:lnTo>
                        <a:pt x="0" y="17"/>
                      </a:lnTo>
                      <a:lnTo>
                        <a:pt x="11" y="0"/>
                      </a:lnTo>
                      <a:lnTo>
                        <a:pt x="19" y="59"/>
                      </a:lnTo>
                      <a:lnTo>
                        <a:pt x="2" y="90"/>
                      </a:lnTo>
                      <a:close/>
                    </a:path>
                  </a:pathLst>
                </a:custGeom>
                <a:solidFill>
                  <a:srgbClr val="21BA00"/>
                </a:solidFill>
                <a:ln w="9525">
                  <a:noFill/>
                  <a:round/>
                  <a:headEnd/>
                  <a:tailEnd/>
                </a:ln>
              </p:spPr>
              <p:txBody>
                <a:bodyPr/>
                <a:lstStyle/>
                <a:p>
                  <a:endParaRPr lang="de-DE"/>
                </a:p>
              </p:txBody>
            </p:sp>
            <p:sp>
              <p:nvSpPr>
                <p:cNvPr id="17186" name="Freeform 802"/>
                <p:cNvSpPr>
                  <a:spLocks/>
                </p:cNvSpPr>
                <p:nvPr/>
              </p:nvSpPr>
              <p:spPr bwMode="auto">
                <a:xfrm>
                  <a:off x="789" y="3277"/>
                  <a:ext cx="16" cy="34"/>
                </a:xfrm>
                <a:custGeom>
                  <a:avLst/>
                  <a:gdLst/>
                  <a:ahLst/>
                  <a:cxnLst>
                    <a:cxn ang="0">
                      <a:pos x="9" y="66"/>
                    </a:cxn>
                    <a:cxn ang="0">
                      <a:pos x="0" y="11"/>
                    </a:cxn>
                    <a:cxn ang="0">
                      <a:pos x="2" y="11"/>
                    </a:cxn>
                    <a:cxn ang="0">
                      <a:pos x="5" y="7"/>
                    </a:cxn>
                    <a:cxn ang="0">
                      <a:pos x="11" y="4"/>
                    </a:cxn>
                    <a:cxn ang="0">
                      <a:pos x="17" y="0"/>
                    </a:cxn>
                    <a:cxn ang="0">
                      <a:pos x="30" y="45"/>
                    </a:cxn>
                    <a:cxn ang="0">
                      <a:pos x="9" y="66"/>
                    </a:cxn>
                  </a:cxnLst>
                  <a:rect l="0" t="0" r="r" b="b"/>
                  <a:pathLst>
                    <a:path w="30" h="66">
                      <a:moveTo>
                        <a:pt x="9" y="66"/>
                      </a:moveTo>
                      <a:lnTo>
                        <a:pt x="0" y="11"/>
                      </a:lnTo>
                      <a:lnTo>
                        <a:pt x="2" y="11"/>
                      </a:lnTo>
                      <a:lnTo>
                        <a:pt x="5" y="7"/>
                      </a:lnTo>
                      <a:lnTo>
                        <a:pt x="11" y="4"/>
                      </a:lnTo>
                      <a:lnTo>
                        <a:pt x="17" y="0"/>
                      </a:lnTo>
                      <a:lnTo>
                        <a:pt x="30" y="45"/>
                      </a:lnTo>
                      <a:lnTo>
                        <a:pt x="9" y="66"/>
                      </a:lnTo>
                      <a:close/>
                    </a:path>
                  </a:pathLst>
                </a:custGeom>
                <a:solidFill>
                  <a:srgbClr val="21BA00"/>
                </a:solidFill>
                <a:ln w="9525">
                  <a:noFill/>
                  <a:round/>
                  <a:headEnd/>
                  <a:tailEnd/>
                </a:ln>
              </p:spPr>
              <p:txBody>
                <a:bodyPr/>
                <a:lstStyle/>
                <a:p>
                  <a:endParaRPr lang="de-DE"/>
                </a:p>
              </p:txBody>
            </p:sp>
            <p:sp>
              <p:nvSpPr>
                <p:cNvPr id="17187" name="Freeform 803"/>
                <p:cNvSpPr>
                  <a:spLocks/>
                </p:cNvSpPr>
                <p:nvPr/>
              </p:nvSpPr>
              <p:spPr bwMode="auto">
                <a:xfrm>
                  <a:off x="809" y="3274"/>
                  <a:ext cx="13" cy="16"/>
                </a:xfrm>
                <a:custGeom>
                  <a:avLst/>
                  <a:gdLst/>
                  <a:ahLst/>
                  <a:cxnLst>
                    <a:cxn ang="0">
                      <a:pos x="2" y="33"/>
                    </a:cxn>
                    <a:cxn ang="0">
                      <a:pos x="0" y="6"/>
                    </a:cxn>
                    <a:cxn ang="0">
                      <a:pos x="25" y="0"/>
                    </a:cxn>
                    <a:cxn ang="0">
                      <a:pos x="2" y="33"/>
                    </a:cxn>
                  </a:cxnLst>
                  <a:rect l="0" t="0" r="r" b="b"/>
                  <a:pathLst>
                    <a:path w="25" h="33">
                      <a:moveTo>
                        <a:pt x="2" y="33"/>
                      </a:moveTo>
                      <a:lnTo>
                        <a:pt x="0" y="6"/>
                      </a:lnTo>
                      <a:lnTo>
                        <a:pt x="25" y="0"/>
                      </a:lnTo>
                      <a:lnTo>
                        <a:pt x="2" y="33"/>
                      </a:lnTo>
                      <a:close/>
                    </a:path>
                  </a:pathLst>
                </a:custGeom>
                <a:solidFill>
                  <a:srgbClr val="21BA00"/>
                </a:solidFill>
                <a:ln w="9525">
                  <a:noFill/>
                  <a:round/>
                  <a:headEnd/>
                  <a:tailEnd/>
                </a:ln>
              </p:spPr>
              <p:txBody>
                <a:bodyPr/>
                <a:lstStyle/>
                <a:p>
                  <a:endParaRPr lang="de-DE"/>
                </a:p>
              </p:txBody>
            </p:sp>
            <p:sp>
              <p:nvSpPr>
                <p:cNvPr id="17188" name="Freeform 804"/>
                <p:cNvSpPr>
                  <a:spLocks/>
                </p:cNvSpPr>
                <p:nvPr/>
              </p:nvSpPr>
              <p:spPr bwMode="auto">
                <a:xfrm>
                  <a:off x="775" y="3346"/>
                  <a:ext cx="22" cy="18"/>
                </a:xfrm>
                <a:custGeom>
                  <a:avLst/>
                  <a:gdLst/>
                  <a:ahLst/>
                  <a:cxnLst>
                    <a:cxn ang="0">
                      <a:pos x="0" y="36"/>
                    </a:cxn>
                    <a:cxn ang="0">
                      <a:pos x="13" y="4"/>
                    </a:cxn>
                    <a:cxn ang="0">
                      <a:pos x="44" y="0"/>
                    </a:cxn>
                    <a:cxn ang="0">
                      <a:pos x="44" y="2"/>
                    </a:cxn>
                    <a:cxn ang="0">
                      <a:pos x="44" y="6"/>
                    </a:cxn>
                    <a:cxn ang="0">
                      <a:pos x="42" y="9"/>
                    </a:cxn>
                    <a:cxn ang="0">
                      <a:pos x="40" y="15"/>
                    </a:cxn>
                    <a:cxn ang="0">
                      <a:pos x="34" y="23"/>
                    </a:cxn>
                    <a:cxn ang="0">
                      <a:pos x="27" y="28"/>
                    </a:cxn>
                    <a:cxn ang="0">
                      <a:pos x="15" y="34"/>
                    </a:cxn>
                    <a:cxn ang="0">
                      <a:pos x="0" y="36"/>
                    </a:cxn>
                  </a:cxnLst>
                  <a:rect l="0" t="0" r="r" b="b"/>
                  <a:pathLst>
                    <a:path w="44" h="36">
                      <a:moveTo>
                        <a:pt x="0" y="36"/>
                      </a:moveTo>
                      <a:lnTo>
                        <a:pt x="13" y="4"/>
                      </a:lnTo>
                      <a:lnTo>
                        <a:pt x="44" y="0"/>
                      </a:lnTo>
                      <a:lnTo>
                        <a:pt x="44" y="2"/>
                      </a:lnTo>
                      <a:lnTo>
                        <a:pt x="44" y="6"/>
                      </a:lnTo>
                      <a:lnTo>
                        <a:pt x="42" y="9"/>
                      </a:lnTo>
                      <a:lnTo>
                        <a:pt x="40" y="15"/>
                      </a:lnTo>
                      <a:lnTo>
                        <a:pt x="34" y="23"/>
                      </a:lnTo>
                      <a:lnTo>
                        <a:pt x="27" y="28"/>
                      </a:lnTo>
                      <a:lnTo>
                        <a:pt x="15" y="34"/>
                      </a:lnTo>
                      <a:lnTo>
                        <a:pt x="0" y="36"/>
                      </a:lnTo>
                      <a:close/>
                    </a:path>
                  </a:pathLst>
                </a:custGeom>
                <a:solidFill>
                  <a:srgbClr val="21BA00"/>
                </a:solidFill>
                <a:ln w="9525">
                  <a:noFill/>
                  <a:round/>
                  <a:headEnd/>
                  <a:tailEnd/>
                </a:ln>
              </p:spPr>
              <p:txBody>
                <a:bodyPr/>
                <a:lstStyle/>
                <a:p>
                  <a:endParaRPr lang="de-DE"/>
                </a:p>
              </p:txBody>
            </p:sp>
            <p:sp>
              <p:nvSpPr>
                <p:cNvPr id="17189" name="Freeform 805"/>
                <p:cNvSpPr>
                  <a:spLocks/>
                </p:cNvSpPr>
                <p:nvPr/>
              </p:nvSpPr>
              <p:spPr bwMode="auto">
                <a:xfrm>
                  <a:off x="788" y="3324"/>
                  <a:ext cx="25" cy="13"/>
                </a:xfrm>
                <a:custGeom>
                  <a:avLst/>
                  <a:gdLst/>
                  <a:ahLst/>
                  <a:cxnLst>
                    <a:cxn ang="0">
                      <a:pos x="0" y="25"/>
                    </a:cxn>
                    <a:cxn ang="0">
                      <a:pos x="19" y="0"/>
                    </a:cxn>
                    <a:cxn ang="0">
                      <a:pos x="49" y="4"/>
                    </a:cxn>
                    <a:cxn ang="0">
                      <a:pos x="47" y="6"/>
                    </a:cxn>
                    <a:cxn ang="0">
                      <a:pos x="47" y="10"/>
                    </a:cxn>
                    <a:cxn ang="0">
                      <a:pos x="44" y="13"/>
                    </a:cxn>
                    <a:cxn ang="0">
                      <a:pos x="40" y="19"/>
                    </a:cxn>
                    <a:cxn ang="0">
                      <a:pos x="32" y="23"/>
                    </a:cxn>
                    <a:cxn ang="0">
                      <a:pos x="25" y="27"/>
                    </a:cxn>
                    <a:cxn ang="0">
                      <a:pos x="13" y="27"/>
                    </a:cxn>
                    <a:cxn ang="0">
                      <a:pos x="0" y="25"/>
                    </a:cxn>
                  </a:cxnLst>
                  <a:rect l="0" t="0" r="r" b="b"/>
                  <a:pathLst>
                    <a:path w="49" h="27">
                      <a:moveTo>
                        <a:pt x="0" y="25"/>
                      </a:moveTo>
                      <a:lnTo>
                        <a:pt x="19" y="0"/>
                      </a:lnTo>
                      <a:lnTo>
                        <a:pt x="49" y="4"/>
                      </a:lnTo>
                      <a:lnTo>
                        <a:pt x="47" y="6"/>
                      </a:lnTo>
                      <a:lnTo>
                        <a:pt x="47" y="10"/>
                      </a:lnTo>
                      <a:lnTo>
                        <a:pt x="44" y="13"/>
                      </a:lnTo>
                      <a:lnTo>
                        <a:pt x="40" y="19"/>
                      </a:lnTo>
                      <a:lnTo>
                        <a:pt x="32" y="23"/>
                      </a:lnTo>
                      <a:lnTo>
                        <a:pt x="25" y="27"/>
                      </a:lnTo>
                      <a:lnTo>
                        <a:pt x="13" y="27"/>
                      </a:lnTo>
                      <a:lnTo>
                        <a:pt x="0" y="25"/>
                      </a:lnTo>
                      <a:close/>
                    </a:path>
                  </a:pathLst>
                </a:custGeom>
                <a:solidFill>
                  <a:srgbClr val="21BA00"/>
                </a:solidFill>
                <a:ln w="9525">
                  <a:noFill/>
                  <a:round/>
                  <a:headEnd/>
                  <a:tailEnd/>
                </a:ln>
              </p:spPr>
              <p:txBody>
                <a:bodyPr/>
                <a:lstStyle/>
                <a:p>
                  <a:endParaRPr lang="de-DE"/>
                </a:p>
              </p:txBody>
            </p:sp>
            <p:sp>
              <p:nvSpPr>
                <p:cNvPr id="17190" name="Freeform 806"/>
                <p:cNvSpPr>
                  <a:spLocks/>
                </p:cNvSpPr>
                <p:nvPr/>
              </p:nvSpPr>
              <p:spPr bwMode="auto">
                <a:xfrm>
                  <a:off x="804" y="3304"/>
                  <a:ext cx="15" cy="11"/>
                </a:xfrm>
                <a:custGeom>
                  <a:avLst/>
                  <a:gdLst/>
                  <a:ahLst/>
                  <a:cxnLst>
                    <a:cxn ang="0">
                      <a:pos x="0" y="17"/>
                    </a:cxn>
                    <a:cxn ang="0">
                      <a:pos x="17" y="0"/>
                    </a:cxn>
                    <a:cxn ang="0">
                      <a:pos x="31" y="2"/>
                    </a:cxn>
                    <a:cxn ang="0">
                      <a:pos x="21" y="23"/>
                    </a:cxn>
                    <a:cxn ang="0">
                      <a:pos x="0" y="17"/>
                    </a:cxn>
                  </a:cxnLst>
                  <a:rect l="0" t="0" r="r" b="b"/>
                  <a:pathLst>
                    <a:path w="31" h="23">
                      <a:moveTo>
                        <a:pt x="0" y="17"/>
                      </a:moveTo>
                      <a:lnTo>
                        <a:pt x="17" y="0"/>
                      </a:lnTo>
                      <a:lnTo>
                        <a:pt x="31" y="2"/>
                      </a:lnTo>
                      <a:lnTo>
                        <a:pt x="21" y="23"/>
                      </a:lnTo>
                      <a:lnTo>
                        <a:pt x="0" y="17"/>
                      </a:lnTo>
                      <a:close/>
                    </a:path>
                  </a:pathLst>
                </a:custGeom>
                <a:solidFill>
                  <a:srgbClr val="21BA00"/>
                </a:solidFill>
                <a:ln w="9525">
                  <a:noFill/>
                  <a:round/>
                  <a:headEnd/>
                  <a:tailEnd/>
                </a:ln>
              </p:spPr>
              <p:txBody>
                <a:bodyPr/>
                <a:lstStyle/>
                <a:p>
                  <a:endParaRPr lang="de-DE"/>
                </a:p>
              </p:txBody>
            </p:sp>
            <p:sp>
              <p:nvSpPr>
                <p:cNvPr id="17191" name="Freeform 807"/>
                <p:cNvSpPr>
                  <a:spLocks/>
                </p:cNvSpPr>
                <p:nvPr/>
              </p:nvSpPr>
              <p:spPr bwMode="auto">
                <a:xfrm>
                  <a:off x="819" y="3279"/>
                  <a:ext cx="9" cy="13"/>
                </a:xfrm>
                <a:custGeom>
                  <a:avLst/>
                  <a:gdLst/>
                  <a:ahLst/>
                  <a:cxnLst>
                    <a:cxn ang="0">
                      <a:pos x="0" y="21"/>
                    </a:cxn>
                    <a:cxn ang="0">
                      <a:pos x="19" y="0"/>
                    </a:cxn>
                    <a:cxn ang="0">
                      <a:pos x="11" y="24"/>
                    </a:cxn>
                    <a:cxn ang="0">
                      <a:pos x="0" y="21"/>
                    </a:cxn>
                  </a:cxnLst>
                  <a:rect l="0" t="0" r="r" b="b"/>
                  <a:pathLst>
                    <a:path w="19" h="24">
                      <a:moveTo>
                        <a:pt x="0" y="21"/>
                      </a:moveTo>
                      <a:lnTo>
                        <a:pt x="19" y="0"/>
                      </a:lnTo>
                      <a:lnTo>
                        <a:pt x="11" y="24"/>
                      </a:lnTo>
                      <a:lnTo>
                        <a:pt x="0" y="21"/>
                      </a:lnTo>
                      <a:close/>
                    </a:path>
                  </a:pathLst>
                </a:custGeom>
                <a:solidFill>
                  <a:srgbClr val="21BA00"/>
                </a:solidFill>
                <a:ln w="9525">
                  <a:noFill/>
                  <a:round/>
                  <a:headEnd/>
                  <a:tailEnd/>
                </a:ln>
              </p:spPr>
              <p:txBody>
                <a:bodyPr/>
                <a:lstStyle/>
                <a:p>
                  <a:endParaRPr lang="de-DE"/>
                </a:p>
              </p:txBody>
            </p:sp>
            <p:sp>
              <p:nvSpPr>
                <p:cNvPr id="17192" name="Freeform 808"/>
                <p:cNvSpPr>
                  <a:spLocks/>
                </p:cNvSpPr>
                <p:nvPr/>
              </p:nvSpPr>
              <p:spPr bwMode="auto">
                <a:xfrm>
                  <a:off x="729" y="3455"/>
                  <a:ext cx="17" cy="25"/>
                </a:xfrm>
                <a:custGeom>
                  <a:avLst/>
                  <a:gdLst/>
                  <a:ahLst/>
                  <a:cxnLst>
                    <a:cxn ang="0">
                      <a:pos x="0" y="49"/>
                    </a:cxn>
                    <a:cxn ang="0">
                      <a:pos x="2" y="47"/>
                    </a:cxn>
                    <a:cxn ang="0">
                      <a:pos x="3" y="46"/>
                    </a:cxn>
                    <a:cxn ang="0">
                      <a:pos x="5" y="42"/>
                    </a:cxn>
                    <a:cxn ang="0">
                      <a:pos x="11" y="36"/>
                    </a:cxn>
                    <a:cxn ang="0">
                      <a:pos x="15" y="28"/>
                    </a:cxn>
                    <a:cxn ang="0">
                      <a:pos x="19" y="21"/>
                    </a:cxn>
                    <a:cxn ang="0">
                      <a:pos x="23" y="13"/>
                    </a:cxn>
                    <a:cxn ang="0">
                      <a:pos x="24" y="6"/>
                    </a:cxn>
                    <a:cxn ang="0">
                      <a:pos x="30" y="0"/>
                    </a:cxn>
                    <a:cxn ang="0">
                      <a:pos x="32" y="9"/>
                    </a:cxn>
                    <a:cxn ang="0">
                      <a:pos x="32" y="23"/>
                    </a:cxn>
                    <a:cxn ang="0">
                      <a:pos x="32" y="30"/>
                    </a:cxn>
                    <a:cxn ang="0">
                      <a:pos x="32" y="30"/>
                    </a:cxn>
                    <a:cxn ang="0">
                      <a:pos x="32" y="32"/>
                    </a:cxn>
                    <a:cxn ang="0">
                      <a:pos x="30" y="32"/>
                    </a:cxn>
                    <a:cxn ang="0">
                      <a:pos x="26" y="36"/>
                    </a:cxn>
                    <a:cxn ang="0">
                      <a:pos x="23" y="38"/>
                    </a:cxn>
                    <a:cxn ang="0">
                      <a:pos x="17" y="42"/>
                    </a:cxn>
                    <a:cxn ang="0">
                      <a:pos x="9" y="46"/>
                    </a:cxn>
                    <a:cxn ang="0">
                      <a:pos x="0" y="49"/>
                    </a:cxn>
                  </a:cxnLst>
                  <a:rect l="0" t="0" r="r" b="b"/>
                  <a:pathLst>
                    <a:path w="32" h="49">
                      <a:moveTo>
                        <a:pt x="0" y="49"/>
                      </a:moveTo>
                      <a:lnTo>
                        <a:pt x="2" y="47"/>
                      </a:lnTo>
                      <a:lnTo>
                        <a:pt x="3" y="46"/>
                      </a:lnTo>
                      <a:lnTo>
                        <a:pt x="5" y="42"/>
                      </a:lnTo>
                      <a:lnTo>
                        <a:pt x="11" y="36"/>
                      </a:lnTo>
                      <a:lnTo>
                        <a:pt x="15" y="28"/>
                      </a:lnTo>
                      <a:lnTo>
                        <a:pt x="19" y="21"/>
                      </a:lnTo>
                      <a:lnTo>
                        <a:pt x="23" y="13"/>
                      </a:lnTo>
                      <a:lnTo>
                        <a:pt x="24" y="6"/>
                      </a:lnTo>
                      <a:lnTo>
                        <a:pt x="30" y="0"/>
                      </a:lnTo>
                      <a:lnTo>
                        <a:pt x="32" y="9"/>
                      </a:lnTo>
                      <a:lnTo>
                        <a:pt x="32" y="23"/>
                      </a:lnTo>
                      <a:lnTo>
                        <a:pt x="32" y="30"/>
                      </a:lnTo>
                      <a:lnTo>
                        <a:pt x="32" y="30"/>
                      </a:lnTo>
                      <a:lnTo>
                        <a:pt x="32" y="32"/>
                      </a:lnTo>
                      <a:lnTo>
                        <a:pt x="30" y="32"/>
                      </a:lnTo>
                      <a:lnTo>
                        <a:pt x="26" y="36"/>
                      </a:lnTo>
                      <a:lnTo>
                        <a:pt x="23" y="38"/>
                      </a:lnTo>
                      <a:lnTo>
                        <a:pt x="17" y="42"/>
                      </a:lnTo>
                      <a:lnTo>
                        <a:pt x="9" y="46"/>
                      </a:lnTo>
                      <a:lnTo>
                        <a:pt x="0" y="49"/>
                      </a:lnTo>
                      <a:close/>
                    </a:path>
                  </a:pathLst>
                </a:custGeom>
                <a:solidFill>
                  <a:srgbClr val="21BA00"/>
                </a:solidFill>
                <a:ln w="9525">
                  <a:noFill/>
                  <a:round/>
                  <a:headEnd/>
                  <a:tailEnd/>
                </a:ln>
              </p:spPr>
              <p:txBody>
                <a:bodyPr/>
                <a:lstStyle/>
                <a:p>
                  <a:endParaRPr lang="de-DE"/>
                </a:p>
              </p:txBody>
            </p:sp>
            <p:sp>
              <p:nvSpPr>
                <p:cNvPr id="17193" name="Freeform 809"/>
                <p:cNvSpPr>
                  <a:spLocks/>
                </p:cNvSpPr>
                <p:nvPr/>
              </p:nvSpPr>
              <p:spPr bwMode="auto">
                <a:xfrm>
                  <a:off x="719" y="3486"/>
                  <a:ext cx="74" cy="24"/>
                </a:xfrm>
                <a:custGeom>
                  <a:avLst/>
                  <a:gdLst/>
                  <a:ahLst/>
                  <a:cxnLst>
                    <a:cxn ang="0">
                      <a:pos x="0" y="38"/>
                    </a:cxn>
                    <a:cxn ang="0">
                      <a:pos x="40" y="0"/>
                    </a:cxn>
                    <a:cxn ang="0">
                      <a:pos x="148" y="19"/>
                    </a:cxn>
                    <a:cxn ang="0">
                      <a:pos x="146" y="19"/>
                    </a:cxn>
                    <a:cxn ang="0">
                      <a:pos x="145" y="21"/>
                    </a:cxn>
                    <a:cxn ang="0">
                      <a:pos x="137" y="25"/>
                    </a:cxn>
                    <a:cxn ang="0">
                      <a:pos x="127" y="28"/>
                    </a:cxn>
                    <a:cxn ang="0">
                      <a:pos x="116" y="34"/>
                    </a:cxn>
                    <a:cxn ang="0">
                      <a:pos x="103" y="38"/>
                    </a:cxn>
                    <a:cxn ang="0">
                      <a:pos x="85" y="42"/>
                    </a:cxn>
                    <a:cxn ang="0">
                      <a:pos x="66" y="46"/>
                    </a:cxn>
                    <a:cxn ang="0">
                      <a:pos x="65" y="46"/>
                    </a:cxn>
                    <a:cxn ang="0">
                      <a:pos x="61" y="46"/>
                    </a:cxn>
                    <a:cxn ang="0">
                      <a:pos x="53" y="47"/>
                    </a:cxn>
                    <a:cxn ang="0">
                      <a:pos x="44" y="47"/>
                    </a:cxn>
                    <a:cxn ang="0">
                      <a:pos x="34" y="47"/>
                    </a:cxn>
                    <a:cxn ang="0">
                      <a:pos x="23" y="46"/>
                    </a:cxn>
                    <a:cxn ang="0">
                      <a:pos x="11" y="44"/>
                    </a:cxn>
                    <a:cxn ang="0">
                      <a:pos x="0" y="38"/>
                    </a:cxn>
                  </a:cxnLst>
                  <a:rect l="0" t="0" r="r" b="b"/>
                  <a:pathLst>
                    <a:path w="148" h="47">
                      <a:moveTo>
                        <a:pt x="0" y="38"/>
                      </a:moveTo>
                      <a:lnTo>
                        <a:pt x="40" y="0"/>
                      </a:lnTo>
                      <a:lnTo>
                        <a:pt x="148" y="19"/>
                      </a:lnTo>
                      <a:lnTo>
                        <a:pt x="146" y="19"/>
                      </a:lnTo>
                      <a:lnTo>
                        <a:pt x="145" y="21"/>
                      </a:lnTo>
                      <a:lnTo>
                        <a:pt x="137" y="25"/>
                      </a:lnTo>
                      <a:lnTo>
                        <a:pt x="127" y="28"/>
                      </a:lnTo>
                      <a:lnTo>
                        <a:pt x="116" y="34"/>
                      </a:lnTo>
                      <a:lnTo>
                        <a:pt x="103" y="38"/>
                      </a:lnTo>
                      <a:lnTo>
                        <a:pt x="85" y="42"/>
                      </a:lnTo>
                      <a:lnTo>
                        <a:pt x="66" y="46"/>
                      </a:lnTo>
                      <a:lnTo>
                        <a:pt x="65" y="46"/>
                      </a:lnTo>
                      <a:lnTo>
                        <a:pt x="61" y="46"/>
                      </a:lnTo>
                      <a:lnTo>
                        <a:pt x="53" y="47"/>
                      </a:lnTo>
                      <a:lnTo>
                        <a:pt x="44" y="47"/>
                      </a:lnTo>
                      <a:lnTo>
                        <a:pt x="34" y="47"/>
                      </a:lnTo>
                      <a:lnTo>
                        <a:pt x="23" y="46"/>
                      </a:lnTo>
                      <a:lnTo>
                        <a:pt x="11" y="44"/>
                      </a:lnTo>
                      <a:lnTo>
                        <a:pt x="0" y="38"/>
                      </a:lnTo>
                      <a:close/>
                    </a:path>
                  </a:pathLst>
                </a:custGeom>
                <a:solidFill>
                  <a:srgbClr val="21BA00"/>
                </a:solidFill>
                <a:ln w="9525">
                  <a:noFill/>
                  <a:round/>
                  <a:headEnd/>
                  <a:tailEnd/>
                </a:ln>
              </p:spPr>
              <p:txBody>
                <a:bodyPr/>
                <a:lstStyle/>
                <a:p>
                  <a:endParaRPr lang="de-DE"/>
                </a:p>
              </p:txBody>
            </p:sp>
            <p:sp>
              <p:nvSpPr>
                <p:cNvPr id="17194" name="Freeform 810"/>
                <p:cNvSpPr>
                  <a:spLocks/>
                </p:cNvSpPr>
                <p:nvPr/>
              </p:nvSpPr>
              <p:spPr bwMode="auto">
                <a:xfrm>
                  <a:off x="756" y="3461"/>
                  <a:ext cx="71" cy="27"/>
                </a:xfrm>
                <a:custGeom>
                  <a:avLst/>
                  <a:gdLst/>
                  <a:ahLst/>
                  <a:cxnLst>
                    <a:cxn ang="0">
                      <a:pos x="0" y="31"/>
                    </a:cxn>
                    <a:cxn ang="0">
                      <a:pos x="42" y="0"/>
                    </a:cxn>
                    <a:cxn ang="0">
                      <a:pos x="141" y="19"/>
                    </a:cxn>
                    <a:cxn ang="0">
                      <a:pos x="97" y="54"/>
                    </a:cxn>
                    <a:cxn ang="0">
                      <a:pos x="0" y="31"/>
                    </a:cxn>
                  </a:cxnLst>
                  <a:rect l="0" t="0" r="r" b="b"/>
                  <a:pathLst>
                    <a:path w="141" h="54">
                      <a:moveTo>
                        <a:pt x="0" y="31"/>
                      </a:moveTo>
                      <a:lnTo>
                        <a:pt x="42" y="0"/>
                      </a:lnTo>
                      <a:lnTo>
                        <a:pt x="141" y="19"/>
                      </a:lnTo>
                      <a:lnTo>
                        <a:pt x="97" y="54"/>
                      </a:lnTo>
                      <a:lnTo>
                        <a:pt x="0" y="31"/>
                      </a:lnTo>
                      <a:close/>
                    </a:path>
                  </a:pathLst>
                </a:custGeom>
                <a:solidFill>
                  <a:srgbClr val="21BA00"/>
                </a:solidFill>
                <a:ln w="9525">
                  <a:noFill/>
                  <a:round/>
                  <a:headEnd/>
                  <a:tailEnd/>
                </a:ln>
              </p:spPr>
              <p:txBody>
                <a:bodyPr/>
                <a:lstStyle/>
                <a:p>
                  <a:endParaRPr lang="de-DE"/>
                </a:p>
              </p:txBody>
            </p:sp>
            <p:sp>
              <p:nvSpPr>
                <p:cNvPr id="17195" name="Freeform 811"/>
                <p:cNvSpPr>
                  <a:spLocks/>
                </p:cNvSpPr>
                <p:nvPr/>
              </p:nvSpPr>
              <p:spPr bwMode="auto">
                <a:xfrm>
                  <a:off x="750" y="3415"/>
                  <a:ext cx="23" cy="47"/>
                </a:xfrm>
                <a:custGeom>
                  <a:avLst/>
                  <a:gdLst/>
                  <a:ahLst/>
                  <a:cxnLst>
                    <a:cxn ang="0">
                      <a:pos x="9" y="93"/>
                    </a:cxn>
                    <a:cxn ang="0">
                      <a:pos x="0" y="44"/>
                    </a:cxn>
                    <a:cxn ang="0">
                      <a:pos x="2" y="42"/>
                    </a:cxn>
                    <a:cxn ang="0">
                      <a:pos x="3" y="40"/>
                    </a:cxn>
                    <a:cxn ang="0">
                      <a:pos x="9" y="34"/>
                    </a:cxn>
                    <a:cxn ang="0">
                      <a:pos x="15" y="27"/>
                    </a:cxn>
                    <a:cxn ang="0">
                      <a:pos x="21" y="21"/>
                    </a:cxn>
                    <a:cxn ang="0">
                      <a:pos x="28" y="13"/>
                    </a:cxn>
                    <a:cxn ang="0">
                      <a:pos x="36" y="6"/>
                    </a:cxn>
                    <a:cxn ang="0">
                      <a:pos x="42" y="0"/>
                    </a:cxn>
                    <a:cxn ang="0">
                      <a:pos x="45" y="70"/>
                    </a:cxn>
                    <a:cxn ang="0">
                      <a:pos x="9" y="93"/>
                    </a:cxn>
                  </a:cxnLst>
                  <a:rect l="0" t="0" r="r" b="b"/>
                  <a:pathLst>
                    <a:path w="45" h="93">
                      <a:moveTo>
                        <a:pt x="9" y="93"/>
                      </a:moveTo>
                      <a:lnTo>
                        <a:pt x="0" y="44"/>
                      </a:lnTo>
                      <a:lnTo>
                        <a:pt x="2" y="42"/>
                      </a:lnTo>
                      <a:lnTo>
                        <a:pt x="3" y="40"/>
                      </a:lnTo>
                      <a:lnTo>
                        <a:pt x="9" y="34"/>
                      </a:lnTo>
                      <a:lnTo>
                        <a:pt x="15" y="27"/>
                      </a:lnTo>
                      <a:lnTo>
                        <a:pt x="21" y="21"/>
                      </a:lnTo>
                      <a:lnTo>
                        <a:pt x="28" y="13"/>
                      </a:lnTo>
                      <a:lnTo>
                        <a:pt x="36" y="6"/>
                      </a:lnTo>
                      <a:lnTo>
                        <a:pt x="42" y="0"/>
                      </a:lnTo>
                      <a:lnTo>
                        <a:pt x="45" y="70"/>
                      </a:lnTo>
                      <a:lnTo>
                        <a:pt x="9" y="93"/>
                      </a:lnTo>
                      <a:close/>
                    </a:path>
                  </a:pathLst>
                </a:custGeom>
                <a:solidFill>
                  <a:srgbClr val="21BA00"/>
                </a:solidFill>
                <a:ln w="9525">
                  <a:noFill/>
                  <a:round/>
                  <a:headEnd/>
                  <a:tailEnd/>
                </a:ln>
              </p:spPr>
              <p:txBody>
                <a:bodyPr/>
                <a:lstStyle/>
                <a:p>
                  <a:endParaRPr lang="de-DE"/>
                </a:p>
              </p:txBody>
            </p:sp>
            <p:sp>
              <p:nvSpPr>
                <p:cNvPr id="17196" name="Freeform 812"/>
                <p:cNvSpPr>
                  <a:spLocks/>
                </p:cNvSpPr>
                <p:nvPr/>
              </p:nvSpPr>
              <p:spPr bwMode="auto">
                <a:xfrm>
                  <a:off x="783" y="3388"/>
                  <a:ext cx="42" cy="54"/>
                </a:xfrm>
                <a:custGeom>
                  <a:avLst/>
                  <a:gdLst/>
                  <a:ahLst/>
                  <a:cxnLst>
                    <a:cxn ang="0">
                      <a:pos x="0" y="108"/>
                    </a:cxn>
                    <a:cxn ang="0">
                      <a:pos x="2" y="34"/>
                    </a:cxn>
                    <a:cxn ang="0">
                      <a:pos x="4" y="32"/>
                    </a:cxn>
                    <a:cxn ang="0">
                      <a:pos x="4" y="30"/>
                    </a:cxn>
                    <a:cxn ang="0">
                      <a:pos x="8" y="26"/>
                    </a:cxn>
                    <a:cxn ang="0">
                      <a:pos x="12" y="23"/>
                    </a:cxn>
                    <a:cxn ang="0">
                      <a:pos x="19" y="19"/>
                    </a:cxn>
                    <a:cxn ang="0">
                      <a:pos x="27" y="13"/>
                    </a:cxn>
                    <a:cxn ang="0">
                      <a:pos x="39" y="9"/>
                    </a:cxn>
                    <a:cxn ang="0">
                      <a:pos x="52" y="3"/>
                    </a:cxn>
                    <a:cxn ang="0">
                      <a:pos x="84" y="0"/>
                    </a:cxn>
                    <a:cxn ang="0">
                      <a:pos x="61" y="59"/>
                    </a:cxn>
                    <a:cxn ang="0">
                      <a:pos x="0" y="108"/>
                    </a:cxn>
                  </a:cxnLst>
                  <a:rect l="0" t="0" r="r" b="b"/>
                  <a:pathLst>
                    <a:path w="84" h="108">
                      <a:moveTo>
                        <a:pt x="0" y="108"/>
                      </a:moveTo>
                      <a:lnTo>
                        <a:pt x="2" y="34"/>
                      </a:lnTo>
                      <a:lnTo>
                        <a:pt x="4" y="32"/>
                      </a:lnTo>
                      <a:lnTo>
                        <a:pt x="4" y="30"/>
                      </a:lnTo>
                      <a:lnTo>
                        <a:pt x="8" y="26"/>
                      </a:lnTo>
                      <a:lnTo>
                        <a:pt x="12" y="23"/>
                      </a:lnTo>
                      <a:lnTo>
                        <a:pt x="19" y="19"/>
                      </a:lnTo>
                      <a:lnTo>
                        <a:pt x="27" y="13"/>
                      </a:lnTo>
                      <a:lnTo>
                        <a:pt x="39" y="9"/>
                      </a:lnTo>
                      <a:lnTo>
                        <a:pt x="52" y="3"/>
                      </a:lnTo>
                      <a:lnTo>
                        <a:pt x="84" y="0"/>
                      </a:lnTo>
                      <a:lnTo>
                        <a:pt x="61" y="59"/>
                      </a:lnTo>
                      <a:lnTo>
                        <a:pt x="0" y="108"/>
                      </a:lnTo>
                      <a:close/>
                    </a:path>
                  </a:pathLst>
                </a:custGeom>
                <a:solidFill>
                  <a:srgbClr val="21BA00"/>
                </a:solidFill>
                <a:ln w="9525">
                  <a:noFill/>
                  <a:round/>
                  <a:headEnd/>
                  <a:tailEnd/>
                </a:ln>
              </p:spPr>
              <p:txBody>
                <a:bodyPr/>
                <a:lstStyle/>
                <a:p>
                  <a:endParaRPr lang="de-DE"/>
                </a:p>
              </p:txBody>
            </p:sp>
            <p:sp>
              <p:nvSpPr>
                <p:cNvPr id="17197" name="Freeform 813"/>
                <p:cNvSpPr>
                  <a:spLocks/>
                </p:cNvSpPr>
                <p:nvPr/>
              </p:nvSpPr>
              <p:spPr bwMode="auto">
                <a:xfrm>
                  <a:off x="788" y="3432"/>
                  <a:ext cx="62" cy="30"/>
                </a:xfrm>
                <a:custGeom>
                  <a:avLst/>
                  <a:gdLst/>
                  <a:ahLst/>
                  <a:cxnLst>
                    <a:cxn ang="0">
                      <a:pos x="0" y="38"/>
                    </a:cxn>
                    <a:cxn ang="0">
                      <a:pos x="49" y="0"/>
                    </a:cxn>
                    <a:cxn ang="0">
                      <a:pos x="124" y="8"/>
                    </a:cxn>
                    <a:cxn ang="0">
                      <a:pos x="122" y="10"/>
                    </a:cxn>
                    <a:cxn ang="0">
                      <a:pos x="120" y="16"/>
                    </a:cxn>
                    <a:cxn ang="0">
                      <a:pos x="116" y="21"/>
                    </a:cxn>
                    <a:cxn ang="0">
                      <a:pos x="110" y="29"/>
                    </a:cxn>
                    <a:cxn ang="0">
                      <a:pos x="105" y="38"/>
                    </a:cxn>
                    <a:cxn ang="0">
                      <a:pos x="99" y="48"/>
                    </a:cxn>
                    <a:cxn ang="0">
                      <a:pos x="93" y="56"/>
                    </a:cxn>
                    <a:cxn ang="0">
                      <a:pos x="86" y="61"/>
                    </a:cxn>
                    <a:cxn ang="0">
                      <a:pos x="0" y="38"/>
                    </a:cxn>
                  </a:cxnLst>
                  <a:rect l="0" t="0" r="r" b="b"/>
                  <a:pathLst>
                    <a:path w="124" h="61">
                      <a:moveTo>
                        <a:pt x="0" y="38"/>
                      </a:moveTo>
                      <a:lnTo>
                        <a:pt x="49" y="0"/>
                      </a:lnTo>
                      <a:lnTo>
                        <a:pt x="124" y="8"/>
                      </a:lnTo>
                      <a:lnTo>
                        <a:pt x="122" y="10"/>
                      </a:lnTo>
                      <a:lnTo>
                        <a:pt x="120" y="16"/>
                      </a:lnTo>
                      <a:lnTo>
                        <a:pt x="116" y="21"/>
                      </a:lnTo>
                      <a:lnTo>
                        <a:pt x="110" y="29"/>
                      </a:lnTo>
                      <a:lnTo>
                        <a:pt x="105" y="38"/>
                      </a:lnTo>
                      <a:lnTo>
                        <a:pt x="99" y="48"/>
                      </a:lnTo>
                      <a:lnTo>
                        <a:pt x="93" y="56"/>
                      </a:lnTo>
                      <a:lnTo>
                        <a:pt x="86" y="61"/>
                      </a:lnTo>
                      <a:lnTo>
                        <a:pt x="0" y="38"/>
                      </a:lnTo>
                      <a:close/>
                    </a:path>
                  </a:pathLst>
                </a:custGeom>
                <a:solidFill>
                  <a:srgbClr val="21BA00"/>
                </a:solidFill>
                <a:ln w="9525">
                  <a:noFill/>
                  <a:round/>
                  <a:headEnd/>
                  <a:tailEnd/>
                </a:ln>
              </p:spPr>
              <p:txBody>
                <a:bodyPr/>
                <a:lstStyle/>
                <a:p>
                  <a:endParaRPr lang="de-DE"/>
                </a:p>
              </p:txBody>
            </p:sp>
            <p:sp>
              <p:nvSpPr>
                <p:cNvPr id="17198" name="Freeform 814"/>
                <p:cNvSpPr>
                  <a:spLocks/>
                </p:cNvSpPr>
                <p:nvPr/>
              </p:nvSpPr>
              <p:spPr bwMode="auto">
                <a:xfrm>
                  <a:off x="828" y="3379"/>
                  <a:ext cx="50" cy="46"/>
                </a:xfrm>
                <a:custGeom>
                  <a:avLst/>
                  <a:gdLst/>
                  <a:ahLst/>
                  <a:cxnLst>
                    <a:cxn ang="0">
                      <a:pos x="0" y="80"/>
                    </a:cxn>
                    <a:cxn ang="0">
                      <a:pos x="99" y="0"/>
                    </a:cxn>
                    <a:cxn ang="0">
                      <a:pos x="97" y="3"/>
                    </a:cxn>
                    <a:cxn ang="0">
                      <a:pos x="93" y="13"/>
                    </a:cxn>
                    <a:cxn ang="0">
                      <a:pos x="88" y="26"/>
                    </a:cxn>
                    <a:cxn ang="0">
                      <a:pos x="80" y="40"/>
                    </a:cxn>
                    <a:cxn ang="0">
                      <a:pos x="72" y="57"/>
                    </a:cxn>
                    <a:cxn ang="0">
                      <a:pos x="67" y="72"/>
                    </a:cxn>
                    <a:cxn ang="0">
                      <a:pos x="59" y="83"/>
                    </a:cxn>
                    <a:cxn ang="0">
                      <a:pos x="55" y="91"/>
                    </a:cxn>
                    <a:cxn ang="0">
                      <a:pos x="0" y="80"/>
                    </a:cxn>
                  </a:cxnLst>
                  <a:rect l="0" t="0" r="r" b="b"/>
                  <a:pathLst>
                    <a:path w="99" h="91">
                      <a:moveTo>
                        <a:pt x="0" y="80"/>
                      </a:moveTo>
                      <a:lnTo>
                        <a:pt x="99" y="0"/>
                      </a:lnTo>
                      <a:lnTo>
                        <a:pt x="97" y="3"/>
                      </a:lnTo>
                      <a:lnTo>
                        <a:pt x="93" y="13"/>
                      </a:lnTo>
                      <a:lnTo>
                        <a:pt x="88" y="26"/>
                      </a:lnTo>
                      <a:lnTo>
                        <a:pt x="80" y="40"/>
                      </a:lnTo>
                      <a:lnTo>
                        <a:pt x="72" y="57"/>
                      </a:lnTo>
                      <a:lnTo>
                        <a:pt x="67" y="72"/>
                      </a:lnTo>
                      <a:lnTo>
                        <a:pt x="59" y="83"/>
                      </a:lnTo>
                      <a:lnTo>
                        <a:pt x="55" y="91"/>
                      </a:lnTo>
                      <a:lnTo>
                        <a:pt x="0" y="80"/>
                      </a:lnTo>
                      <a:close/>
                    </a:path>
                  </a:pathLst>
                </a:custGeom>
                <a:solidFill>
                  <a:srgbClr val="21BA00"/>
                </a:solidFill>
                <a:ln w="9525">
                  <a:noFill/>
                  <a:round/>
                  <a:headEnd/>
                  <a:tailEnd/>
                </a:ln>
              </p:spPr>
              <p:txBody>
                <a:bodyPr/>
                <a:lstStyle/>
                <a:p>
                  <a:endParaRPr lang="de-DE"/>
                </a:p>
              </p:txBody>
            </p:sp>
            <p:sp>
              <p:nvSpPr>
                <p:cNvPr id="17199" name="Freeform 815"/>
                <p:cNvSpPr>
                  <a:spLocks/>
                </p:cNvSpPr>
                <p:nvPr/>
              </p:nvSpPr>
              <p:spPr bwMode="auto">
                <a:xfrm>
                  <a:off x="830" y="3376"/>
                  <a:ext cx="39" cy="31"/>
                </a:xfrm>
                <a:custGeom>
                  <a:avLst/>
                  <a:gdLst/>
                  <a:ahLst/>
                  <a:cxnLst>
                    <a:cxn ang="0">
                      <a:pos x="0" y="61"/>
                    </a:cxn>
                    <a:cxn ang="0">
                      <a:pos x="13" y="7"/>
                    </a:cxn>
                    <a:cxn ang="0">
                      <a:pos x="78" y="0"/>
                    </a:cxn>
                    <a:cxn ang="0">
                      <a:pos x="0" y="61"/>
                    </a:cxn>
                  </a:cxnLst>
                  <a:rect l="0" t="0" r="r" b="b"/>
                  <a:pathLst>
                    <a:path w="78" h="61">
                      <a:moveTo>
                        <a:pt x="0" y="61"/>
                      </a:moveTo>
                      <a:lnTo>
                        <a:pt x="13" y="7"/>
                      </a:lnTo>
                      <a:lnTo>
                        <a:pt x="78" y="0"/>
                      </a:lnTo>
                      <a:lnTo>
                        <a:pt x="0" y="61"/>
                      </a:lnTo>
                      <a:close/>
                    </a:path>
                  </a:pathLst>
                </a:custGeom>
                <a:solidFill>
                  <a:srgbClr val="21BA00"/>
                </a:solidFill>
                <a:ln w="9525">
                  <a:noFill/>
                  <a:round/>
                  <a:headEnd/>
                  <a:tailEnd/>
                </a:ln>
              </p:spPr>
              <p:txBody>
                <a:bodyPr/>
                <a:lstStyle/>
                <a:p>
                  <a:endParaRPr lang="de-DE"/>
                </a:p>
              </p:txBody>
            </p:sp>
            <p:sp>
              <p:nvSpPr>
                <p:cNvPr id="17200" name="Freeform 816"/>
                <p:cNvSpPr>
                  <a:spLocks/>
                </p:cNvSpPr>
                <p:nvPr/>
              </p:nvSpPr>
              <p:spPr bwMode="auto">
                <a:xfrm>
                  <a:off x="807" y="3446"/>
                  <a:ext cx="173" cy="207"/>
                </a:xfrm>
                <a:custGeom>
                  <a:avLst/>
                  <a:gdLst/>
                  <a:ahLst/>
                  <a:cxnLst>
                    <a:cxn ang="0">
                      <a:pos x="0" y="236"/>
                    </a:cxn>
                    <a:cxn ang="0">
                      <a:pos x="6" y="183"/>
                    </a:cxn>
                    <a:cxn ang="0">
                      <a:pos x="17" y="150"/>
                    </a:cxn>
                    <a:cxn ang="0">
                      <a:pos x="27" y="135"/>
                    </a:cxn>
                    <a:cxn ang="0">
                      <a:pos x="42" y="110"/>
                    </a:cxn>
                    <a:cxn ang="0">
                      <a:pos x="63" y="86"/>
                    </a:cxn>
                    <a:cxn ang="0">
                      <a:pos x="76" y="72"/>
                    </a:cxn>
                    <a:cxn ang="0">
                      <a:pos x="101" y="53"/>
                    </a:cxn>
                    <a:cxn ang="0">
                      <a:pos x="135" y="28"/>
                    </a:cxn>
                    <a:cxn ang="0">
                      <a:pos x="175" y="7"/>
                    </a:cxn>
                    <a:cxn ang="0">
                      <a:pos x="196" y="4"/>
                    </a:cxn>
                    <a:cxn ang="0">
                      <a:pos x="215" y="2"/>
                    </a:cxn>
                    <a:cxn ang="0">
                      <a:pos x="246" y="2"/>
                    </a:cxn>
                    <a:cxn ang="0">
                      <a:pos x="272" y="0"/>
                    </a:cxn>
                    <a:cxn ang="0">
                      <a:pos x="284" y="6"/>
                    </a:cxn>
                    <a:cxn ang="0">
                      <a:pos x="278" y="36"/>
                    </a:cxn>
                    <a:cxn ang="0">
                      <a:pos x="267" y="66"/>
                    </a:cxn>
                    <a:cxn ang="0">
                      <a:pos x="253" y="89"/>
                    </a:cxn>
                    <a:cxn ang="0">
                      <a:pos x="231" y="126"/>
                    </a:cxn>
                    <a:cxn ang="0">
                      <a:pos x="202" y="160"/>
                    </a:cxn>
                    <a:cxn ang="0">
                      <a:pos x="183" y="177"/>
                    </a:cxn>
                    <a:cxn ang="0">
                      <a:pos x="164" y="188"/>
                    </a:cxn>
                    <a:cxn ang="0">
                      <a:pos x="135" y="206"/>
                    </a:cxn>
                    <a:cxn ang="0">
                      <a:pos x="109" y="221"/>
                    </a:cxn>
                    <a:cxn ang="0">
                      <a:pos x="192" y="257"/>
                    </a:cxn>
                    <a:cxn ang="0">
                      <a:pos x="202" y="261"/>
                    </a:cxn>
                    <a:cxn ang="0">
                      <a:pos x="227" y="268"/>
                    </a:cxn>
                    <a:cxn ang="0">
                      <a:pos x="255" y="280"/>
                    </a:cxn>
                    <a:cxn ang="0">
                      <a:pos x="280" y="295"/>
                    </a:cxn>
                    <a:cxn ang="0">
                      <a:pos x="286" y="303"/>
                    </a:cxn>
                    <a:cxn ang="0">
                      <a:pos x="305" y="324"/>
                    </a:cxn>
                    <a:cxn ang="0">
                      <a:pos x="324" y="356"/>
                    </a:cxn>
                    <a:cxn ang="0">
                      <a:pos x="345" y="396"/>
                    </a:cxn>
                    <a:cxn ang="0">
                      <a:pos x="335" y="400"/>
                    </a:cxn>
                    <a:cxn ang="0">
                      <a:pos x="311" y="407"/>
                    </a:cxn>
                    <a:cxn ang="0">
                      <a:pos x="274" y="415"/>
                    </a:cxn>
                    <a:cxn ang="0">
                      <a:pos x="236" y="415"/>
                    </a:cxn>
                    <a:cxn ang="0">
                      <a:pos x="223" y="413"/>
                    </a:cxn>
                    <a:cxn ang="0">
                      <a:pos x="191" y="404"/>
                    </a:cxn>
                    <a:cxn ang="0">
                      <a:pos x="150" y="388"/>
                    </a:cxn>
                    <a:cxn ang="0">
                      <a:pos x="116" y="364"/>
                    </a:cxn>
                    <a:cxn ang="0">
                      <a:pos x="109" y="358"/>
                    </a:cxn>
                    <a:cxn ang="0">
                      <a:pos x="90" y="341"/>
                    </a:cxn>
                    <a:cxn ang="0">
                      <a:pos x="67" y="316"/>
                    </a:cxn>
                    <a:cxn ang="0">
                      <a:pos x="46" y="287"/>
                    </a:cxn>
                    <a:cxn ang="0">
                      <a:pos x="36" y="276"/>
                    </a:cxn>
                    <a:cxn ang="0">
                      <a:pos x="25" y="249"/>
                    </a:cxn>
                  </a:cxnLst>
                  <a:rect l="0" t="0" r="r" b="b"/>
                  <a:pathLst>
                    <a:path w="345" h="415">
                      <a:moveTo>
                        <a:pt x="0" y="245"/>
                      </a:moveTo>
                      <a:lnTo>
                        <a:pt x="0" y="236"/>
                      </a:lnTo>
                      <a:lnTo>
                        <a:pt x="0" y="213"/>
                      </a:lnTo>
                      <a:lnTo>
                        <a:pt x="6" y="183"/>
                      </a:lnTo>
                      <a:lnTo>
                        <a:pt x="15" y="154"/>
                      </a:lnTo>
                      <a:lnTo>
                        <a:pt x="17" y="150"/>
                      </a:lnTo>
                      <a:lnTo>
                        <a:pt x="21" y="145"/>
                      </a:lnTo>
                      <a:lnTo>
                        <a:pt x="27" y="135"/>
                      </a:lnTo>
                      <a:lnTo>
                        <a:pt x="34" y="124"/>
                      </a:lnTo>
                      <a:lnTo>
                        <a:pt x="42" y="110"/>
                      </a:lnTo>
                      <a:lnTo>
                        <a:pt x="51" y="97"/>
                      </a:lnTo>
                      <a:lnTo>
                        <a:pt x="63" y="86"/>
                      </a:lnTo>
                      <a:lnTo>
                        <a:pt x="74" y="74"/>
                      </a:lnTo>
                      <a:lnTo>
                        <a:pt x="76" y="72"/>
                      </a:lnTo>
                      <a:lnTo>
                        <a:pt x="86" y="65"/>
                      </a:lnTo>
                      <a:lnTo>
                        <a:pt x="101" y="53"/>
                      </a:lnTo>
                      <a:lnTo>
                        <a:pt x="116" y="42"/>
                      </a:lnTo>
                      <a:lnTo>
                        <a:pt x="135" y="28"/>
                      </a:lnTo>
                      <a:lnTo>
                        <a:pt x="156" y="17"/>
                      </a:lnTo>
                      <a:lnTo>
                        <a:pt x="175" y="7"/>
                      </a:lnTo>
                      <a:lnTo>
                        <a:pt x="192" y="4"/>
                      </a:lnTo>
                      <a:lnTo>
                        <a:pt x="196" y="4"/>
                      </a:lnTo>
                      <a:lnTo>
                        <a:pt x="204" y="4"/>
                      </a:lnTo>
                      <a:lnTo>
                        <a:pt x="215" y="2"/>
                      </a:lnTo>
                      <a:lnTo>
                        <a:pt x="231" y="2"/>
                      </a:lnTo>
                      <a:lnTo>
                        <a:pt x="246" y="2"/>
                      </a:lnTo>
                      <a:lnTo>
                        <a:pt x="261" y="0"/>
                      </a:lnTo>
                      <a:lnTo>
                        <a:pt x="272" y="0"/>
                      </a:lnTo>
                      <a:lnTo>
                        <a:pt x="282" y="0"/>
                      </a:lnTo>
                      <a:lnTo>
                        <a:pt x="284" y="6"/>
                      </a:lnTo>
                      <a:lnTo>
                        <a:pt x="284" y="17"/>
                      </a:lnTo>
                      <a:lnTo>
                        <a:pt x="278" y="36"/>
                      </a:lnTo>
                      <a:lnTo>
                        <a:pt x="269" y="63"/>
                      </a:lnTo>
                      <a:lnTo>
                        <a:pt x="267" y="66"/>
                      </a:lnTo>
                      <a:lnTo>
                        <a:pt x="261" y="76"/>
                      </a:lnTo>
                      <a:lnTo>
                        <a:pt x="253" y="89"/>
                      </a:lnTo>
                      <a:lnTo>
                        <a:pt x="244" y="106"/>
                      </a:lnTo>
                      <a:lnTo>
                        <a:pt x="231" y="126"/>
                      </a:lnTo>
                      <a:lnTo>
                        <a:pt x="217" y="145"/>
                      </a:lnTo>
                      <a:lnTo>
                        <a:pt x="202" y="160"/>
                      </a:lnTo>
                      <a:lnTo>
                        <a:pt x="185" y="175"/>
                      </a:lnTo>
                      <a:lnTo>
                        <a:pt x="183" y="177"/>
                      </a:lnTo>
                      <a:lnTo>
                        <a:pt x="173" y="181"/>
                      </a:lnTo>
                      <a:lnTo>
                        <a:pt x="164" y="188"/>
                      </a:lnTo>
                      <a:lnTo>
                        <a:pt x="150" y="196"/>
                      </a:lnTo>
                      <a:lnTo>
                        <a:pt x="135" y="206"/>
                      </a:lnTo>
                      <a:lnTo>
                        <a:pt x="122" y="213"/>
                      </a:lnTo>
                      <a:lnTo>
                        <a:pt x="109" y="221"/>
                      </a:lnTo>
                      <a:lnTo>
                        <a:pt x="99" y="225"/>
                      </a:lnTo>
                      <a:lnTo>
                        <a:pt x="192" y="257"/>
                      </a:lnTo>
                      <a:lnTo>
                        <a:pt x="194" y="259"/>
                      </a:lnTo>
                      <a:lnTo>
                        <a:pt x="202" y="261"/>
                      </a:lnTo>
                      <a:lnTo>
                        <a:pt x="213" y="265"/>
                      </a:lnTo>
                      <a:lnTo>
                        <a:pt x="227" y="268"/>
                      </a:lnTo>
                      <a:lnTo>
                        <a:pt x="242" y="274"/>
                      </a:lnTo>
                      <a:lnTo>
                        <a:pt x="255" y="280"/>
                      </a:lnTo>
                      <a:lnTo>
                        <a:pt x="269" y="287"/>
                      </a:lnTo>
                      <a:lnTo>
                        <a:pt x="280" y="295"/>
                      </a:lnTo>
                      <a:lnTo>
                        <a:pt x="282" y="297"/>
                      </a:lnTo>
                      <a:lnTo>
                        <a:pt x="286" y="303"/>
                      </a:lnTo>
                      <a:lnTo>
                        <a:pt x="293" y="310"/>
                      </a:lnTo>
                      <a:lnTo>
                        <a:pt x="305" y="324"/>
                      </a:lnTo>
                      <a:lnTo>
                        <a:pt x="314" y="337"/>
                      </a:lnTo>
                      <a:lnTo>
                        <a:pt x="324" y="356"/>
                      </a:lnTo>
                      <a:lnTo>
                        <a:pt x="335" y="375"/>
                      </a:lnTo>
                      <a:lnTo>
                        <a:pt x="345" y="396"/>
                      </a:lnTo>
                      <a:lnTo>
                        <a:pt x="343" y="396"/>
                      </a:lnTo>
                      <a:lnTo>
                        <a:pt x="335" y="400"/>
                      </a:lnTo>
                      <a:lnTo>
                        <a:pt x="324" y="404"/>
                      </a:lnTo>
                      <a:lnTo>
                        <a:pt x="311" y="407"/>
                      </a:lnTo>
                      <a:lnTo>
                        <a:pt x="293" y="411"/>
                      </a:lnTo>
                      <a:lnTo>
                        <a:pt x="274" y="415"/>
                      </a:lnTo>
                      <a:lnTo>
                        <a:pt x="255" y="415"/>
                      </a:lnTo>
                      <a:lnTo>
                        <a:pt x="236" y="415"/>
                      </a:lnTo>
                      <a:lnTo>
                        <a:pt x="232" y="415"/>
                      </a:lnTo>
                      <a:lnTo>
                        <a:pt x="223" y="413"/>
                      </a:lnTo>
                      <a:lnTo>
                        <a:pt x="208" y="409"/>
                      </a:lnTo>
                      <a:lnTo>
                        <a:pt x="191" y="404"/>
                      </a:lnTo>
                      <a:lnTo>
                        <a:pt x="170" y="396"/>
                      </a:lnTo>
                      <a:lnTo>
                        <a:pt x="150" y="388"/>
                      </a:lnTo>
                      <a:lnTo>
                        <a:pt x="131" y="377"/>
                      </a:lnTo>
                      <a:lnTo>
                        <a:pt x="116" y="364"/>
                      </a:lnTo>
                      <a:lnTo>
                        <a:pt x="112" y="362"/>
                      </a:lnTo>
                      <a:lnTo>
                        <a:pt x="109" y="358"/>
                      </a:lnTo>
                      <a:lnTo>
                        <a:pt x="99" y="350"/>
                      </a:lnTo>
                      <a:lnTo>
                        <a:pt x="90" y="341"/>
                      </a:lnTo>
                      <a:lnTo>
                        <a:pt x="76" y="329"/>
                      </a:lnTo>
                      <a:lnTo>
                        <a:pt x="67" y="316"/>
                      </a:lnTo>
                      <a:lnTo>
                        <a:pt x="55" y="303"/>
                      </a:lnTo>
                      <a:lnTo>
                        <a:pt x="46" y="287"/>
                      </a:lnTo>
                      <a:lnTo>
                        <a:pt x="42" y="284"/>
                      </a:lnTo>
                      <a:lnTo>
                        <a:pt x="36" y="276"/>
                      </a:lnTo>
                      <a:lnTo>
                        <a:pt x="29" y="263"/>
                      </a:lnTo>
                      <a:lnTo>
                        <a:pt x="25" y="249"/>
                      </a:lnTo>
                      <a:lnTo>
                        <a:pt x="0" y="245"/>
                      </a:lnTo>
                      <a:close/>
                    </a:path>
                  </a:pathLst>
                </a:custGeom>
                <a:solidFill>
                  <a:srgbClr val="000000"/>
                </a:solidFill>
                <a:ln w="9525">
                  <a:noFill/>
                  <a:round/>
                  <a:headEnd/>
                  <a:tailEnd/>
                </a:ln>
              </p:spPr>
              <p:txBody>
                <a:bodyPr/>
                <a:lstStyle/>
                <a:p>
                  <a:endParaRPr lang="de-DE"/>
                </a:p>
              </p:txBody>
            </p:sp>
            <p:sp>
              <p:nvSpPr>
                <p:cNvPr id="17201" name="Freeform 817"/>
                <p:cNvSpPr>
                  <a:spLocks/>
                </p:cNvSpPr>
                <p:nvPr/>
              </p:nvSpPr>
              <p:spPr bwMode="auto">
                <a:xfrm>
                  <a:off x="885" y="3514"/>
                  <a:ext cx="148" cy="65"/>
                </a:xfrm>
                <a:custGeom>
                  <a:avLst/>
                  <a:gdLst/>
                  <a:ahLst/>
                  <a:cxnLst>
                    <a:cxn ang="0">
                      <a:pos x="19" y="74"/>
                    </a:cxn>
                    <a:cxn ang="0">
                      <a:pos x="23" y="69"/>
                    </a:cxn>
                    <a:cxn ang="0">
                      <a:pos x="37" y="55"/>
                    </a:cxn>
                    <a:cxn ang="0">
                      <a:pos x="59" y="36"/>
                    </a:cxn>
                    <a:cxn ang="0">
                      <a:pos x="90" y="21"/>
                    </a:cxn>
                    <a:cxn ang="0">
                      <a:pos x="99" y="15"/>
                    </a:cxn>
                    <a:cxn ang="0">
                      <a:pos x="122" y="10"/>
                    </a:cxn>
                    <a:cxn ang="0">
                      <a:pos x="155" y="2"/>
                    </a:cxn>
                    <a:cxn ang="0">
                      <a:pos x="183" y="0"/>
                    </a:cxn>
                    <a:cxn ang="0">
                      <a:pos x="193" y="0"/>
                    </a:cxn>
                    <a:cxn ang="0">
                      <a:pos x="218" y="6"/>
                    </a:cxn>
                    <a:cxn ang="0">
                      <a:pos x="244" y="15"/>
                    </a:cxn>
                    <a:cxn ang="0">
                      <a:pos x="269" y="36"/>
                    </a:cxn>
                    <a:cxn ang="0">
                      <a:pos x="298" y="76"/>
                    </a:cxn>
                    <a:cxn ang="0">
                      <a:pos x="290" y="84"/>
                    </a:cxn>
                    <a:cxn ang="0">
                      <a:pos x="277" y="95"/>
                    </a:cxn>
                    <a:cxn ang="0">
                      <a:pos x="256" y="109"/>
                    </a:cxn>
                    <a:cxn ang="0">
                      <a:pos x="239" y="114"/>
                    </a:cxn>
                    <a:cxn ang="0">
                      <a:pos x="221" y="120"/>
                    </a:cxn>
                    <a:cxn ang="0">
                      <a:pos x="195" y="126"/>
                    </a:cxn>
                    <a:cxn ang="0">
                      <a:pos x="166" y="131"/>
                    </a:cxn>
                    <a:cxn ang="0">
                      <a:pos x="151" y="131"/>
                    </a:cxn>
                    <a:cxn ang="0">
                      <a:pos x="134" y="130"/>
                    </a:cxn>
                    <a:cxn ang="0">
                      <a:pos x="107" y="124"/>
                    </a:cxn>
                    <a:cxn ang="0">
                      <a:pos x="75" y="114"/>
                    </a:cxn>
                    <a:cxn ang="0">
                      <a:pos x="57" y="105"/>
                    </a:cxn>
                    <a:cxn ang="0">
                      <a:pos x="56" y="103"/>
                    </a:cxn>
                    <a:cxn ang="0">
                      <a:pos x="48" y="97"/>
                    </a:cxn>
                    <a:cxn ang="0">
                      <a:pos x="38" y="90"/>
                    </a:cxn>
                    <a:cxn ang="0">
                      <a:pos x="31" y="84"/>
                    </a:cxn>
                    <a:cxn ang="0">
                      <a:pos x="19" y="86"/>
                    </a:cxn>
                    <a:cxn ang="0">
                      <a:pos x="0" y="86"/>
                    </a:cxn>
                  </a:cxnLst>
                  <a:rect l="0" t="0" r="r" b="b"/>
                  <a:pathLst>
                    <a:path w="298" h="131">
                      <a:moveTo>
                        <a:pt x="0" y="86"/>
                      </a:moveTo>
                      <a:lnTo>
                        <a:pt x="19" y="74"/>
                      </a:lnTo>
                      <a:lnTo>
                        <a:pt x="19" y="72"/>
                      </a:lnTo>
                      <a:lnTo>
                        <a:pt x="23" y="69"/>
                      </a:lnTo>
                      <a:lnTo>
                        <a:pt x="29" y="63"/>
                      </a:lnTo>
                      <a:lnTo>
                        <a:pt x="37" y="55"/>
                      </a:lnTo>
                      <a:lnTo>
                        <a:pt x="48" y="46"/>
                      </a:lnTo>
                      <a:lnTo>
                        <a:pt x="59" y="36"/>
                      </a:lnTo>
                      <a:lnTo>
                        <a:pt x="75" y="29"/>
                      </a:lnTo>
                      <a:lnTo>
                        <a:pt x="90" y="21"/>
                      </a:lnTo>
                      <a:lnTo>
                        <a:pt x="94" y="19"/>
                      </a:lnTo>
                      <a:lnTo>
                        <a:pt x="99" y="15"/>
                      </a:lnTo>
                      <a:lnTo>
                        <a:pt x="111" y="13"/>
                      </a:lnTo>
                      <a:lnTo>
                        <a:pt x="122" y="10"/>
                      </a:lnTo>
                      <a:lnTo>
                        <a:pt x="138" y="4"/>
                      </a:lnTo>
                      <a:lnTo>
                        <a:pt x="155" y="2"/>
                      </a:lnTo>
                      <a:lnTo>
                        <a:pt x="170" y="0"/>
                      </a:lnTo>
                      <a:lnTo>
                        <a:pt x="183" y="0"/>
                      </a:lnTo>
                      <a:lnTo>
                        <a:pt x="187" y="0"/>
                      </a:lnTo>
                      <a:lnTo>
                        <a:pt x="193" y="0"/>
                      </a:lnTo>
                      <a:lnTo>
                        <a:pt x="204" y="2"/>
                      </a:lnTo>
                      <a:lnTo>
                        <a:pt x="218" y="6"/>
                      </a:lnTo>
                      <a:lnTo>
                        <a:pt x="231" y="10"/>
                      </a:lnTo>
                      <a:lnTo>
                        <a:pt x="244" y="15"/>
                      </a:lnTo>
                      <a:lnTo>
                        <a:pt x="258" y="25"/>
                      </a:lnTo>
                      <a:lnTo>
                        <a:pt x="269" y="36"/>
                      </a:lnTo>
                      <a:lnTo>
                        <a:pt x="298" y="76"/>
                      </a:lnTo>
                      <a:lnTo>
                        <a:pt x="298" y="76"/>
                      </a:lnTo>
                      <a:lnTo>
                        <a:pt x="294" y="80"/>
                      </a:lnTo>
                      <a:lnTo>
                        <a:pt x="290" y="84"/>
                      </a:lnTo>
                      <a:lnTo>
                        <a:pt x="284" y="90"/>
                      </a:lnTo>
                      <a:lnTo>
                        <a:pt x="277" y="95"/>
                      </a:lnTo>
                      <a:lnTo>
                        <a:pt x="265" y="103"/>
                      </a:lnTo>
                      <a:lnTo>
                        <a:pt x="256" y="109"/>
                      </a:lnTo>
                      <a:lnTo>
                        <a:pt x="242" y="114"/>
                      </a:lnTo>
                      <a:lnTo>
                        <a:pt x="239" y="114"/>
                      </a:lnTo>
                      <a:lnTo>
                        <a:pt x="233" y="116"/>
                      </a:lnTo>
                      <a:lnTo>
                        <a:pt x="221" y="120"/>
                      </a:lnTo>
                      <a:lnTo>
                        <a:pt x="210" y="122"/>
                      </a:lnTo>
                      <a:lnTo>
                        <a:pt x="195" y="126"/>
                      </a:lnTo>
                      <a:lnTo>
                        <a:pt x="179" y="130"/>
                      </a:lnTo>
                      <a:lnTo>
                        <a:pt x="166" y="131"/>
                      </a:lnTo>
                      <a:lnTo>
                        <a:pt x="153" y="131"/>
                      </a:lnTo>
                      <a:lnTo>
                        <a:pt x="151" y="131"/>
                      </a:lnTo>
                      <a:lnTo>
                        <a:pt x="143" y="131"/>
                      </a:lnTo>
                      <a:lnTo>
                        <a:pt x="134" y="130"/>
                      </a:lnTo>
                      <a:lnTo>
                        <a:pt x="122" y="128"/>
                      </a:lnTo>
                      <a:lnTo>
                        <a:pt x="107" y="124"/>
                      </a:lnTo>
                      <a:lnTo>
                        <a:pt x="92" y="120"/>
                      </a:lnTo>
                      <a:lnTo>
                        <a:pt x="75" y="114"/>
                      </a:lnTo>
                      <a:lnTo>
                        <a:pt x="59" y="107"/>
                      </a:lnTo>
                      <a:lnTo>
                        <a:pt x="57" y="105"/>
                      </a:lnTo>
                      <a:lnTo>
                        <a:pt x="57" y="105"/>
                      </a:lnTo>
                      <a:lnTo>
                        <a:pt x="56" y="103"/>
                      </a:lnTo>
                      <a:lnTo>
                        <a:pt x="52" y="101"/>
                      </a:lnTo>
                      <a:lnTo>
                        <a:pt x="48" y="97"/>
                      </a:lnTo>
                      <a:lnTo>
                        <a:pt x="42" y="93"/>
                      </a:lnTo>
                      <a:lnTo>
                        <a:pt x="38" y="90"/>
                      </a:lnTo>
                      <a:lnTo>
                        <a:pt x="33" y="86"/>
                      </a:lnTo>
                      <a:lnTo>
                        <a:pt x="31" y="84"/>
                      </a:lnTo>
                      <a:lnTo>
                        <a:pt x="27" y="84"/>
                      </a:lnTo>
                      <a:lnTo>
                        <a:pt x="19" y="86"/>
                      </a:lnTo>
                      <a:lnTo>
                        <a:pt x="10" y="93"/>
                      </a:lnTo>
                      <a:lnTo>
                        <a:pt x="0" y="86"/>
                      </a:lnTo>
                      <a:close/>
                    </a:path>
                  </a:pathLst>
                </a:custGeom>
                <a:solidFill>
                  <a:srgbClr val="000000"/>
                </a:solidFill>
                <a:ln w="9525">
                  <a:noFill/>
                  <a:round/>
                  <a:headEnd/>
                  <a:tailEnd/>
                </a:ln>
              </p:spPr>
              <p:txBody>
                <a:bodyPr/>
                <a:lstStyle/>
                <a:p>
                  <a:endParaRPr lang="de-DE"/>
                </a:p>
              </p:txBody>
            </p:sp>
          </p:grpSp>
          <p:grpSp>
            <p:nvGrpSpPr>
              <p:cNvPr id="17202" name="Group 818"/>
              <p:cNvGrpSpPr>
                <a:grpSpLocks/>
              </p:cNvGrpSpPr>
              <p:nvPr/>
            </p:nvGrpSpPr>
            <p:grpSpPr bwMode="auto">
              <a:xfrm>
                <a:off x="-2017" y="312"/>
                <a:ext cx="5613" cy="4001"/>
                <a:chOff x="-2017" y="312"/>
                <a:chExt cx="5613" cy="4001"/>
              </a:xfrm>
            </p:grpSpPr>
            <p:sp>
              <p:nvSpPr>
                <p:cNvPr id="17203" name="Freeform 819"/>
                <p:cNvSpPr>
                  <a:spLocks/>
                </p:cNvSpPr>
                <p:nvPr/>
              </p:nvSpPr>
              <p:spPr bwMode="auto">
                <a:xfrm>
                  <a:off x="816" y="3501"/>
                  <a:ext cx="24" cy="53"/>
                </a:xfrm>
                <a:custGeom>
                  <a:avLst/>
                  <a:gdLst/>
                  <a:ahLst/>
                  <a:cxnLst>
                    <a:cxn ang="0">
                      <a:pos x="0" y="107"/>
                    </a:cxn>
                    <a:cxn ang="0">
                      <a:pos x="48" y="54"/>
                    </a:cxn>
                    <a:cxn ang="0">
                      <a:pos x="48" y="0"/>
                    </a:cxn>
                    <a:cxn ang="0">
                      <a:pos x="46" y="2"/>
                    </a:cxn>
                    <a:cxn ang="0">
                      <a:pos x="44" y="6"/>
                    </a:cxn>
                    <a:cxn ang="0">
                      <a:pos x="38" y="12"/>
                    </a:cxn>
                    <a:cxn ang="0">
                      <a:pos x="34" y="19"/>
                    </a:cxn>
                    <a:cxn ang="0">
                      <a:pos x="29" y="27"/>
                    </a:cxn>
                    <a:cxn ang="0">
                      <a:pos x="23" y="36"/>
                    </a:cxn>
                    <a:cxn ang="0">
                      <a:pos x="17" y="46"/>
                    </a:cxn>
                    <a:cxn ang="0">
                      <a:pos x="12" y="56"/>
                    </a:cxn>
                    <a:cxn ang="0">
                      <a:pos x="0" y="107"/>
                    </a:cxn>
                  </a:cxnLst>
                  <a:rect l="0" t="0" r="r" b="b"/>
                  <a:pathLst>
                    <a:path w="48" h="107">
                      <a:moveTo>
                        <a:pt x="0" y="107"/>
                      </a:moveTo>
                      <a:lnTo>
                        <a:pt x="48" y="54"/>
                      </a:lnTo>
                      <a:lnTo>
                        <a:pt x="48" y="0"/>
                      </a:lnTo>
                      <a:lnTo>
                        <a:pt x="46" y="2"/>
                      </a:lnTo>
                      <a:lnTo>
                        <a:pt x="44" y="6"/>
                      </a:lnTo>
                      <a:lnTo>
                        <a:pt x="38" y="12"/>
                      </a:lnTo>
                      <a:lnTo>
                        <a:pt x="34" y="19"/>
                      </a:lnTo>
                      <a:lnTo>
                        <a:pt x="29" y="27"/>
                      </a:lnTo>
                      <a:lnTo>
                        <a:pt x="23" y="36"/>
                      </a:lnTo>
                      <a:lnTo>
                        <a:pt x="17" y="46"/>
                      </a:lnTo>
                      <a:lnTo>
                        <a:pt x="12" y="56"/>
                      </a:lnTo>
                      <a:lnTo>
                        <a:pt x="0" y="107"/>
                      </a:lnTo>
                      <a:close/>
                    </a:path>
                  </a:pathLst>
                </a:custGeom>
                <a:solidFill>
                  <a:srgbClr val="59FF00"/>
                </a:solidFill>
                <a:ln w="9525">
                  <a:noFill/>
                  <a:round/>
                  <a:headEnd/>
                  <a:tailEnd/>
                </a:ln>
              </p:spPr>
              <p:txBody>
                <a:bodyPr/>
                <a:lstStyle/>
                <a:p>
                  <a:endParaRPr lang="de-DE"/>
                </a:p>
              </p:txBody>
            </p:sp>
            <p:sp>
              <p:nvSpPr>
                <p:cNvPr id="17204" name="Freeform 820"/>
                <p:cNvSpPr>
                  <a:spLocks/>
                </p:cNvSpPr>
                <p:nvPr/>
              </p:nvSpPr>
              <p:spPr bwMode="auto">
                <a:xfrm>
                  <a:off x="847" y="3470"/>
                  <a:ext cx="33" cy="47"/>
                </a:xfrm>
                <a:custGeom>
                  <a:avLst/>
                  <a:gdLst/>
                  <a:ahLst/>
                  <a:cxnLst>
                    <a:cxn ang="0">
                      <a:pos x="2" y="96"/>
                    </a:cxn>
                    <a:cxn ang="0">
                      <a:pos x="0" y="44"/>
                    </a:cxn>
                    <a:cxn ang="0">
                      <a:pos x="2" y="44"/>
                    </a:cxn>
                    <a:cxn ang="0">
                      <a:pos x="2" y="40"/>
                    </a:cxn>
                    <a:cxn ang="0">
                      <a:pos x="6" y="37"/>
                    </a:cxn>
                    <a:cxn ang="0">
                      <a:pos x="10" y="31"/>
                    </a:cxn>
                    <a:cxn ang="0">
                      <a:pos x="15" y="25"/>
                    </a:cxn>
                    <a:cxn ang="0">
                      <a:pos x="21" y="21"/>
                    </a:cxn>
                    <a:cxn ang="0">
                      <a:pos x="27" y="16"/>
                    </a:cxn>
                    <a:cxn ang="0">
                      <a:pos x="32" y="12"/>
                    </a:cxn>
                    <a:cxn ang="0">
                      <a:pos x="65" y="0"/>
                    </a:cxn>
                    <a:cxn ang="0">
                      <a:pos x="63" y="27"/>
                    </a:cxn>
                    <a:cxn ang="0">
                      <a:pos x="2" y="96"/>
                    </a:cxn>
                  </a:cxnLst>
                  <a:rect l="0" t="0" r="r" b="b"/>
                  <a:pathLst>
                    <a:path w="65" h="96">
                      <a:moveTo>
                        <a:pt x="2" y="96"/>
                      </a:moveTo>
                      <a:lnTo>
                        <a:pt x="0" y="44"/>
                      </a:lnTo>
                      <a:lnTo>
                        <a:pt x="2" y="44"/>
                      </a:lnTo>
                      <a:lnTo>
                        <a:pt x="2" y="40"/>
                      </a:lnTo>
                      <a:lnTo>
                        <a:pt x="6" y="37"/>
                      </a:lnTo>
                      <a:lnTo>
                        <a:pt x="10" y="31"/>
                      </a:lnTo>
                      <a:lnTo>
                        <a:pt x="15" y="25"/>
                      </a:lnTo>
                      <a:lnTo>
                        <a:pt x="21" y="21"/>
                      </a:lnTo>
                      <a:lnTo>
                        <a:pt x="27" y="16"/>
                      </a:lnTo>
                      <a:lnTo>
                        <a:pt x="32" y="12"/>
                      </a:lnTo>
                      <a:lnTo>
                        <a:pt x="65" y="0"/>
                      </a:lnTo>
                      <a:lnTo>
                        <a:pt x="63" y="27"/>
                      </a:lnTo>
                      <a:lnTo>
                        <a:pt x="2" y="96"/>
                      </a:lnTo>
                      <a:close/>
                    </a:path>
                  </a:pathLst>
                </a:custGeom>
                <a:solidFill>
                  <a:srgbClr val="59FF00"/>
                </a:solidFill>
                <a:ln w="9525">
                  <a:noFill/>
                  <a:round/>
                  <a:headEnd/>
                  <a:tailEnd/>
                </a:ln>
              </p:spPr>
              <p:txBody>
                <a:bodyPr/>
                <a:lstStyle/>
                <a:p>
                  <a:endParaRPr lang="de-DE"/>
                </a:p>
              </p:txBody>
            </p:sp>
            <p:sp>
              <p:nvSpPr>
                <p:cNvPr id="17205" name="Freeform 821"/>
                <p:cNvSpPr>
                  <a:spLocks/>
                </p:cNvSpPr>
                <p:nvPr/>
              </p:nvSpPr>
              <p:spPr bwMode="auto">
                <a:xfrm>
                  <a:off x="889" y="3454"/>
                  <a:ext cx="40" cy="27"/>
                </a:xfrm>
                <a:custGeom>
                  <a:avLst/>
                  <a:gdLst/>
                  <a:ahLst/>
                  <a:cxnLst>
                    <a:cxn ang="0">
                      <a:pos x="0" y="55"/>
                    </a:cxn>
                    <a:cxn ang="0">
                      <a:pos x="6" y="21"/>
                    </a:cxn>
                    <a:cxn ang="0">
                      <a:pos x="6" y="19"/>
                    </a:cxn>
                    <a:cxn ang="0">
                      <a:pos x="9" y="17"/>
                    </a:cxn>
                    <a:cxn ang="0">
                      <a:pos x="17" y="13"/>
                    </a:cxn>
                    <a:cxn ang="0">
                      <a:pos x="27" y="10"/>
                    </a:cxn>
                    <a:cxn ang="0">
                      <a:pos x="36" y="6"/>
                    </a:cxn>
                    <a:cxn ang="0">
                      <a:pos x="49" y="4"/>
                    </a:cxn>
                    <a:cxn ang="0">
                      <a:pos x="65" y="0"/>
                    </a:cxn>
                    <a:cxn ang="0">
                      <a:pos x="80" y="0"/>
                    </a:cxn>
                    <a:cxn ang="0">
                      <a:pos x="0" y="55"/>
                    </a:cxn>
                  </a:cxnLst>
                  <a:rect l="0" t="0" r="r" b="b"/>
                  <a:pathLst>
                    <a:path w="80" h="55">
                      <a:moveTo>
                        <a:pt x="0" y="55"/>
                      </a:moveTo>
                      <a:lnTo>
                        <a:pt x="6" y="21"/>
                      </a:lnTo>
                      <a:lnTo>
                        <a:pt x="6" y="19"/>
                      </a:lnTo>
                      <a:lnTo>
                        <a:pt x="9" y="17"/>
                      </a:lnTo>
                      <a:lnTo>
                        <a:pt x="17" y="13"/>
                      </a:lnTo>
                      <a:lnTo>
                        <a:pt x="27" y="10"/>
                      </a:lnTo>
                      <a:lnTo>
                        <a:pt x="36" y="6"/>
                      </a:lnTo>
                      <a:lnTo>
                        <a:pt x="49" y="4"/>
                      </a:lnTo>
                      <a:lnTo>
                        <a:pt x="65" y="0"/>
                      </a:lnTo>
                      <a:lnTo>
                        <a:pt x="80" y="0"/>
                      </a:lnTo>
                      <a:lnTo>
                        <a:pt x="0" y="55"/>
                      </a:lnTo>
                      <a:close/>
                    </a:path>
                  </a:pathLst>
                </a:custGeom>
                <a:solidFill>
                  <a:srgbClr val="59FF00"/>
                </a:solidFill>
                <a:ln w="9525">
                  <a:noFill/>
                  <a:round/>
                  <a:headEnd/>
                  <a:tailEnd/>
                </a:ln>
              </p:spPr>
              <p:txBody>
                <a:bodyPr/>
                <a:lstStyle/>
                <a:p>
                  <a:endParaRPr lang="de-DE"/>
                </a:p>
              </p:txBody>
            </p:sp>
            <p:sp>
              <p:nvSpPr>
                <p:cNvPr id="17206" name="Freeform 822"/>
                <p:cNvSpPr>
                  <a:spLocks/>
                </p:cNvSpPr>
                <p:nvPr/>
              </p:nvSpPr>
              <p:spPr bwMode="auto">
                <a:xfrm>
                  <a:off x="907" y="3455"/>
                  <a:ext cx="33" cy="27"/>
                </a:xfrm>
                <a:custGeom>
                  <a:avLst/>
                  <a:gdLst/>
                  <a:ahLst/>
                  <a:cxnLst>
                    <a:cxn ang="0">
                      <a:pos x="0" y="53"/>
                    </a:cxn>
                    <a:cxn ang="0">
                      <a:pos x="67" y="0"/>
                    </a:cxn>
                    <a:cxn ang="0">
                      <a:pos x="65" y="8"/>
                    </a:cxn>
                    <a:cxn ang="0">
                      <a:pos x="61" y="21"/>
                    </a:cxn>
                    <a:cxn ang="0">
                      <a:pos x="54" y="40"/>
                    </a:cxn>
                    <a:cxn ang="0">
                      <a:pos x="46" y="51"/>
                    </a:cxn>
                    <a:cxn ang="0">
                      <a:pos x="0" y="53"/>
                    </a:cxn>
                  </a:cxnLst>
                  <a:rect l="0" t="0" r="r" b="b"/>
                  <a:pathLst>
                    <a:path w="67" h="53">
                      <a:moveTo>
                        <a:pt x="0" y="53"/>
                      </a:moveTo>
                      <a:lnTo>
                        <a:pt x="67" y="0"/>
                      </a:lnTo>
                      <a:lnTo>
                        <a:pt x="65" y="8"/>
                      </a:lnTo>
                      <a:lnTo>
                        <a:pt x="61" y="21"/>
                      </a:lnTo>
                      <a:lnTo>
                        <a:pt x="54" y="40"/>
                      </a:lnTo>
                      <a:lnTo>
                        <a:pt x="46" y="51"/>
                      </a:lnTo>
                      <a:lnTo>
                        <a:pt x="0" y="53"/>
                      </a:lnTo>
                      <a:close/>
                    </a:path>
                  </a:pathLst>
                </a:custGeom>
                <a:solidFill>
                  <a:srgbClr val="59FF00"/>
                </a:solidFill>
                <a:ln w="9525">
                  <a:noFill/>
                  <a:round/>
                  <a:headEnd/>
                  <a:tailEnd/>
                </a:ln>
              </p:spPr>
              <p:txBody>
                <a:bodyPr/>
                <a:lstStyle/>
                <a:p>
                  <a:endParaRPr lang="de-DE"/>
                </a:p>
              </p:txBody>
            </p:sp>
            <p:sp>
              <p:nvSpPr>
                <p:cNvPr id="17207" name="Freeform 823"/>
                <p:cNvSpPr>
                  <a:spLocks/>
                </p:cNvSpPr>
                <p:nvPr/>
              </p:nvSpPr>
              <p:spPr bwMode="auto">
                <a:xfrm>
                  <a:off x="874" y="3489"/>
                  <a:ext cx="51" cy="20"/>
                </a:xfrm>
                <a:custGeom>
                  <a:avLst/>
                  <a:gdLst/>
                  <a:ahLst/>
                  <a:cxnLst>
                    <a:cxn ang="0">
                      <a:pos x="48" y="0"/>
                    </a:cxn>
                    <a:cxn ang="0">
                      <a:pos x="101" y="0"/>
                    </a:cxn>
                    <a:cxn ang="0">
                      <a:pos x="99" y="1"/>
                    </a:cxn>
                    <a:cxn ang="0">
                      <a:pos x="99" y="5"/>
                    </a:cxn>
                    <a:cxn ang="0">
                      <a:pos x="98" y="9"/>
                    </a:cxn>
                    <a:cxn ang="0">
                      <a:pos x="94" y="15"/>
                    </a:cxn>
                    <a:cxn ang="0">
                      <a:pos x="90" y="20"/>
                    </a:cxn>
                    <a:cxn ang="0">
                      <a:pos x="84" y="28"/>
                    </a:cxn>
                    <a:cxn ang="0">
                      <a:pos x="78" y="34"/>
                    </a:cxn>
                    <a:cxn ang="0">
                      <a:pos x="73" y="40"/>
                    </a:cxn>
                    <a:cxn ang="0">
                      <a:pos x="0" y="40"/>
                    </a:cxn>
                    <a:cxn ang="0">
                      <a:pos x="48" y="0"/>
                    </a:cxn>
                  </a:cxnLst>
                  <a:rect l="0" t="0" r="r" b="b"/>
                  <a:pathLst>
                    <a:path w="101" h="40">
                      <a:moveTo>
                        <a:pt x="48" y="0"/>
                      </a:moveTo>
                      <a:lnTo>
                        <a:pt x="101" y="0"/>
                      </a:lnTo>
                      <a:lnTo>
                        <a:pt x="99" y="1"/>
                      </a:lnTo>
                      <a:lnTo>
                        <a:pt x="99" y="5"/>
                      </a:lnTo>
                      <a:lnTo>
                        <a:pt x="98" y="9"/>
                      </a:lnTo>
                      <a:lnTo>
                        <a:pt x="94" y="15"/>
                      </a:lnTo>
                      <a:lnTo>
                        <a:pt x="90" y="20"/>
                      </a:lnTo>
                      <a:lnTo>
                        <a:pt x="84" y="28"/>
                      </a:lnTo>
                      <a:lnTo>
                        <a:pt x="78" y="34"/>
                      </a:lnTo>
                      <a:lnTo>
                        <a:pt x="73" y="40"/>
                      </a:lnTo>
                      <a:lnTo>
                        <a:pt x="0" y="40"/>
                      </a:lnTo>
                      <a:lnTo>
                        <a:pt x="48" y="0"/>
                      </a:lnTo>
                      <a:close/>
                    </a:path>
                  </a:pathLst>
                </a:custGeom>
                <a:solidFill>
                  <a:srgbClr val="59FF00"/>
                </a:solidFill>
                <a:ln w="9525">
                  <a:noFill/>
                  <a:round/>
                  <a:headEnd/>
                  <a:tailEnd/>
                </a:ln>
              </p:spPr>
              <p:txBody>
                <a:bodyPr/>
                <a:lstStyle/>
                <a:p>
                  <a:endParaRPr lang="de-DE"/>
                </a:p>
              </p:txBody>
            </p:sp>
            <p:sp>
              <p:nvSpPr>
                <p:cNvPr id="17208" name="Freeform 824"/>
                <p:cNvSpPr>
                  <a:spLocks/>
                </p:cNvSpPr>
                <p:nvPr/>
              </p:nvSpPr>
              <p:spPr bwMode="auto">
                <a:xfrm>
                  <a:off x="851" y="3517"/>
                  <a:ext cx="52" cy="17"/>
                </a:xfrm>
                <a:custGeom>
                  <a:avLst/>
                  <a:gdLst/>
                  <a:ahLst/>
                  <a:cxnLst>
                    <a:cxn ang="0">
                      <a:pos x="30" y="0"/>
                    </a:cxn>
                    <a:cxn ang="0">
                      <a:pos x="103" y="0"/>
                    </a:cxn>
                    <a:cxn ang="0">
                      <a:pos x="101" y="0"/>
                    </a:cxn>
                    <a:cxn ang="0">
                      <a:pos x="99" y="2"/>
                    </a:cxn>
                    <a:cxn ang="0">
                      <a:pos x="95" y="7"/>
                    </a:cxn>
                    <a:cxn ang="0">
                      <a:pos x="89" y="11"/>
                    </a:cxn>
                    <a:cxn ang="0">
                      <a:pos x="83" y="17"/>
                    </a:cxn>
                    <a:cxn ang="0">
                      <a:pos x="76" y="23"/>
                    </a:cxn>
                    <a:cxn ang="0">
                      <a:pos x="66" y="28"/>
                    </a:cxn>
                    <a:cxn ang="0">
                      <a:pos x="55" y="34"/>
                    </a:cxn>
                    <a:cxn ang="0">
                      <a:pos x="0" y="28"/>
                    </a:cxn>
                    <a:cxn ang="0">
                      <a:pos x="30" y="0"/>
                    </a:cxn>
                  </a:cxnLst>
                  <a:rect l="0" t="0" r="r" b="b"/>
                  <a:pathLst>
                    <a:path w="103" h="34">
                      <a:moveTo>
                        <a:pt x="30" y="0"/>
                      </a:moveTo>
                      <a:lnTo>
                        <a:pt x="103" y="0"/>
                      </a:lnTo>
                      <a:lnTo>
                        <a:pt x="101" y="0"/>
                      </a:lnTo>
                      <a:lnTo>
                        <a:pt x="99" y="2"/>
                      </a:lnTo>
                      <a:lnTo>
                        <a:pt x="95" y="7"/>
                      </a:lnTo>
                      <a:lnTo>
                        <a:pt x="89" y="11"/>
                      </a:lnTo>
                      <a:lnTo>
                        <a:pt x="83" y="17"/>
                      </a:lnTo>
                      <a:lnTo>
                        <a:pt x="76" y="23"/>
                      </a:lnTo>
                      <a:lnTo>
                        <a:pt x="66" y="28"/>
                      </a:lnTo>
                      <a:lnTo>
                        <a:pt x="55" y="34"/>
                      </a:lnTo>
                      <a:lnTo>
                        <a:pt x="0" y="28"/>
                      </a:lnTo>
                      <a:lnTo>
                        <a:pt x="30" y="0"/>
                      </a:lnTo>
                      <a:close/>
                    </a:path>
                  </a:pathLst>
                </a:custGeom>
                <a:solidFill>
                  <a:srgbClr val="59FF00"/>
                </a:solidFill>
                <a:ln w="9525">
                  <a:noFill/>
                  <a:round/>
                  <a:headEnd/>
                  <a:tailEnd/>
                </a:ln>
              </p:spPr>
              <p:txBody>
                <a:bodyPr/>
                <a:lstStyle/>
                <a:p>
                  <a:endParaRPr lang="de-DE"/>
                </a:p>
              </p:txBody>
            </p:sp>
            <p:sp>
              <p:nvSpPr>
                <p:cNvPr id="17209" name="Freeform 825"/>
                <p:cNvSpPr>
                  <a:spLocks/>
                </p:cNvSpPr>
                <p:nvPr/>
              </p:nvSpPr>
              <p:spPr bwMode="auto">
                <a:xfrm>
                  <a:off x="827" y="3540"/>
                  <a:ext cx="37" cy="22"/>
                </a:xfrm>
                <a:custGeom>
                  <a:avLst/>
                  <a:gdLst/>
                  <a:ahLst/>
                  <a:cxnLst>
                    <a:cxn ang="0">
                      <a:pos x="27" y="0"/>
                    </a:cxn>
                    <a:cxn ang="0">
                      <a:pos x="74" y="8"/>
                    </a:cxn>
                    <a:cxn ang="0">
                      <a:pos x="74" y="10"/>
                    </a:cxn>
                    <a:cxn ang="0">
                      <a:pos x="71" y="12"/>
                    </a:cxn>
                    <a:cxn ang="0">
                      <a:pos x="65" y="18"/>
                    </a:cxn>
                    <a:cxn ang="0">
                      <a:pos x="57" y="23"/>
                    </a:cxn>
                    <a:cxn ang="0">
                      <a:pos x="46" y="29"/>
                    </a:cxn>
                    <a:cxn ang="0">
                      <a:pos x="32" y="37"/>
                    </a:cxn>
                    <a:cxn ang="0">
                      <a:pos x="17" y="40"/>
                    </a:cxn>
                    <a:cxn ang="0">
                      <a:pos x="0" y="44"/>
                    </a:cxn>
                    <a:cxn ang="0">
                      <a:pos x="27" y="0"/>
                    </a:cxn>
                  </a:cxnLst>
                  <a:rect l="0" t="0" r="r" b="b"/>
                  <a:pathLst>
                    <a:path w="74" h="44">
                      <a:moveTo>
                        <a:pt x="27" y="0"/>
                      </a:moveTo>
                      <a:lnTo>
                        <a:pt x="74" y="8"/>
                      </a:lnTo>
                      <a:lnTo>
                        <a:pt x="74" y="10"/>
                      </a:lnTo>
                      <a:lnTo>
                        <a:pt x="71" y="12"/>
                      </a:lnTo>
                      <a:lnTo>
                        <a:pt x="65" y="18"/>
                      </a:lnTo>
                      <a:lnTo>
                        <a:pt x="57" y="23"/>
                      </a:lnTo>
                      <a:lnTo>
                        <a:pt x="46" y="29"/>
                      </a:lnTo>
                      <a:lnTo>
                        <a:pt x="32" y="37"/>
                      </a:lnTo>
                      <a:lnTo>
                        <a:pt x="17" y="40"/>
                      </a:lnTo>
                      <a:lnTo>
                        <a:pt x="0" y="44"/>
                      </a:lnTo>
                      <a:lnTo>
                        <a:pt x="27" y="0"/>
                      </a:lnTo>
                      <a:close/>
                    </a:path>
                  </a:pathLst>
                </a:custGeom>
                <a:solidFill>
                  <a:srgbClr val="59FF00"/>
                </a:solidFill>
                <a:ln w="9525">
                  <a:noFill/>
                  <a:round/>
                  <a:headEnd/>
                  <a:tailEnd/>
                </a:ln>
              </p:spPr>
              <p:txBody>
                <a:bodyPr/>
                <a:lstStyle/>
                <a:p>
                  <a:endParaRPr lang="de-DE"/>
                </a:p>
              </p:txBody>
            </p:sp>
            <p:sp>
              <p:nvSpPr>
                <p:cNvPr id="17210" name="Freeform 826"/>
                <p:cNvSpPr>
                  <a:spLocks/>
                </p:cNvSpPr>
                <p:nvPr/>
              </p:nvSpPr>
              <p:spPr bwMode="auto">
                <a:xfrm>
                  <a:off x="840" y="3572"/>
                  <a:ext cx="70" cy="19"/>
                </a:xfrm>
                <a:custGeom>
                  <a:avLst/>
                  <a:gdLst/>
                  <a:ahLst/>
                  <a:cxnLst>
                    <a:cxn ang="0">
                      <a:pos x="0" y="0"/>
                    </a:cxn>
                    <a:cxn ang="0">
                      <a:pos x="4" y="0"/>
                    </a:cxn>
                    <a:cxn ang="0">
                      <a:pos x="13" y="0"/>
                    </a:cxn>
                    <a:cxn ang="0">
                      <a:pos x="26" y="0"/>
                    </a:cxn>
                    <a:cxn ang="0">
                      <a:pos x="44" y="2"/>
                    </a:cxn>
                    <a:cxn ang="0">
                      <a:pos x="65" y="4"/>
                    </a:cxn>
                    <a:cxn ang="0">
                      <a:pos x="85" y="8"/>
                    </a:cxn>
                    <a:cxn ang="0">
                      <a:pos x="106" y="14"/>
                    </a:cxn>
                    <a:cxn ang="0">
                      <a:pos x="127" y="23"/>
                    </a:cxn>
                    <a:cxn ang="0">
                      <a:pos x="141" y="29"/>
                    </a:cxn>
                    <a:cxn ang="0">
                      <a:pos x="80" y="38"/>
                    </a:cxn>
                    <a:cxn ang="0">
                      <a:pos x="0" y="0"/>
                    </a:cxn>
                  </a:cxnLst>
                  <a:rect l="0" t="0" r="r" b="b"/>
                  <a:pathLst>
                    <a:path w="141" h="38">
                      <a:moveTo>
                        <a:pt x="0" y="0"/>
                      </a:moveTo>
                      <a:lnTo>
                        <a:pt x="4" y="0"/>
                      </a:lnTo>
                      <a:lnTo>
                        <a:pt x="13" y="0"/>
                      </a:lnTo>
                      <a:lnTo>
                        <a:pt x="26" y="0"/>
                      </a:lnTo>
                      <a:lnTo>
                        <a:pt x="44" y="2"/>
                      </a:lnTo>
                      <a:lnTo>
                        <a:pt x="65" y="4"/>
                      </a:lnTo>
                      <a:lnTo>
                        <a:pt x="85" y="8"/>
                      </a:lnTo>
                      <a:lnTo>
                        <a:pt x="106" y="14"/>
                      </a:lnTo>
                      <a:lnTo>
                        <a:pt x="127" y="23"/>
                      </a:lnTo>
                      <a:lnTo>
                        <a:pt x="141" y="29"/>
                      </a:lnTo>
                      <a:lnTo>
                        <a:pt x="80" y="38"/>
                      </a:lnTo>
                      <a:lnTo>
                        <a:pt x="0" y="0"/>
                      </a:lnTo>
                      <a:close/>
                    </a:path>
                  </a:pathLst>
                </a:custGeom>
                <a:solidFill>
                  <a:srgbClr val="21BA00"/>
                </a:solidFill>
                <a:ln w="9525">
                  <a:noFill/>
                  <a:round/>
                  <a:headEnd/>
                  <a:tailEnd/>
                </a:ln>
              </p:spPr>
              <p:txBody>
                <a:bodyPr/>
                <a:lstStyle/>
                <a:p>
                  <a:endParaRPr lang="de-DE"/>
                </a:p>
              </p:txBody>
            </p:sp>
            <p:sp>
              <p:nvSpPr>
                <p:cNvPr id="17211" name="Freeform 827"/>
                <p:cNvSpPr>
                  <a:spLocks/>
                </p:cNvSpPr>
                <p:nvPr/>
              </p:nvSpPr>
              <p:spPr bwMode="auto">
                <a:xfrm>
                  <a:off x="839" y="3579"/>
                  <a:ext cx="24" cy="35"/>
                </a:xfrm>
                <a:custGeom>
                  <a:avLst/>
                  <a:gdLst/>
                  <a:ahLst/>
                  <a:cxnLst>
                    <a:cxn ang="0">
                      <a:pos x="0" y="0"/>
                    </a:cxn>
                    <a:cxn ang="0">
                      <a:pos x="47" y="33"/>
                    </a:cxn>
                    <a:cxn ang="0">
                      <a:pos x="47" y="71"/>
                    </a:cxn>
                    <a:cxn ang="0">
                      <a:pos x="46" y="69"/>
                    </a:cxn>
                    <a:cxn ang="0">
                      <a:pos x="42" y="65"/>
                    </a:cxn>
                    <a:cxn ang="0">
                      <a:pos x="36" y="59"/>
                    </a:cxn>
                    <a:cxn ang="0">
                      <a:pos x="28" y="52"/>
                    </a:cxn>
                    <a:cxn ang="0">
                      <a:pos x="21" y="42"/>
                    </a:cxn>
                    <a:cxn ang="0">
                      <a:pos x="13" y="31"/>
                    </a:cxn>
                    <a:cxn ang="0">
                      <a:pos x="6" y="18"/>
                    </a:cxn>
                    <a:cxn ang="0">
                      <a:pos x="0" y="0"/>
                    </a:cxn>
                  </a:cxnLst>
                  <a:rect l="0" t="0" r="r" b="b"/>
                  <a:pathLst>
                    <a:path w="47" h="71">
                      <a:moveTo>
                        <a:pt x="0" y="0"/>
                      </a:moveTo>
                      <a:lnTo>
                        <a:pt x="47" y="33"/>
                      </a:lnTo>
                      <a:lnTo>
                        <a:pt x="47" y="71"/>
                      </a:lnTo>
                      <a:lnTo>
                        <a:pt x="46" y="69"/>
                      </a:lnTo>
                      <a:lnTo>
                        <a:pt x="42" y="65"/>
                      </a:lnTo>
                      <a:lnTo>
                        <a:pt x="36" y="59"/>
                      </a:lnTo>
                      <a:lnTo>
                        <a:pt x="28" y="52"/>
                      </a:lnTo>
                      <a:lnTo>
                        <a:pt x="21" y="42"/>
                      </a:lnTo>
                      <a:lnTo>
                        <a:pt x="13" y="31"/>
                      </a:lnTo>
                      <a:lnTo>
                        <a:pt x="6" y="18"/>
                      </a:lnTo>
                      <a:lnTo>
                        <a:pt x="0" y="0"/>
                      </a:lnTo>
                      <a:close/>
                    </a:path>
                  </a:pathLst>
                </a:custGeom>
                <a:solidFill>
                  <a:srgbClr val="21BA00"/>
                </a:solidFill>
                <a:ln w="9525">
                  <a:noFill/>
                  <a:round/>
                  <a:headEnd/>
                  <a:tailEnd/>
                </a:ln>
              </p:spPr>
              <p:txBody>
                <a:bodyPr/>
                <a:lstStyle/>
                <a:p>
                  <a:endParaRPr lang="de-DE"/>
                </a:p>
              </p:txBody>
            </p:sp>
            <p:sp>
              <p:nvSpPr>
                <p:cNvPr id="17212" name="Freeform 828"/>
                <p:cNvSpPr>
                  <a:spLocks/>
                </p:cNvSpPr>
                <p:nvPr/>
              </p:nvSpPr>
              <p:spPr bwMode="auto">
                <a:xfrm>
                  <a:off x="874"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17213" name="Freeform 829"/>
                <p:cNvSpPr>
                  <a:spLocks/>
                </p:cNvSpPr>
                <p:nvPr/>
              </p:nvSpPr>
              <p:spPr bwMode="auto">
                <a:xfrm>
                  <a:off x="901" y="3611"/>
                  <a:ext cx="30" cy="31"/>
                </a:xfrm>
                <a:custGeom>
                  <a:avLst/>
                  <a:gdLst/>
                  <a:ahLst/>
                  <a:cxnLst>
                    <a:cxn ang="0">
                      <a:pos x="0" y="0"/>
                    </a:cxn>
                    <a:cxn ang="0">
                      <a:pos x="4" y="52"/>
                    </a:cxn>
                    <a:cxn ang="0">
                      <a:pos x="4" y="52"/>
                    </a:cxn>
                    <a:cxn ang="0">
                      <a:pos x="7" y="54"/>
                    </a:cxn>
                    <a:cxn ang="0">
                      <a:pos x="13" y="56"/>
                    </a:cxn>
                    <a:cxn ang="0">
                      <a:pos x="19" y="57"/>
                    </a:cxn>
                    <a:cxn ang="0">
                      <a:pos x="28" y="61"/>
                    </a:cxn>
                    <a:cxn ang="0">
                      <a:pos x="38" y="61"/>
                    </a:cxn>
                    <a:cxn ang="0">
                      <a:pos x="49" y="63"/>
                    </a:cxn>
                    <a:cxn ang="0">
                      <a:pos x="61" y="63"/>
                    </a:cxn>
                    <a:cxn ang="0">
                      <a:pos x="32" y="10"/>
                    </a:cxn>
                    <a:cxn ang="0">
                      <a:pos x="0" y="0"/>
                    </a:cxn>
                  </a:cxnLst>
                  <a:rect l="0" t="0" r="r" b="b"/>
                  <a:pathLst>
                    <a:path w="61" h="63">
                      <a:moveTo>
                        <a:pt x="0" y="0"/>
                      </a:moveTo>
                      <a:lnTo>
                        <a:pt x="4" y="52"/>
                      </a:lnTo>
                      <a:lnTo>
                        <a:pt x="4" y="52"/>
                      </a:lnTo>
                      <a:lnTo>
                        <a:pt x="7" y="54"/>
                      </a:lnTo>
                      <a:lnTo>
                        <a:pt x="13" y="56"/>
                      </a:lnTo>
                      <a:lnTo>
                        <a:pt x="19" y="57"/>
                      </a:lnTo>
                      <a:lnTo>
                        <a:pt x="28" y="61"/>
                      </a:lnTo>
                      <a:lnTo>
                        <a:pt x="38" y="61"/>
                      </a:lnTo>
                      <a:lnTo>
                        <a:pt x="49" y="63"/>
                      </a:lnTo>
                      <a:lnTo>
                        <a:pt x="61" y="63"/>
                      </a:lnTo>
                      <a:lnTo>
                        <a:pt x="32" y="10"/>
                      </a:lnTo>
                      <a:lnTo>
                        <a:pt x="0" y="0"/>
                      </a:lnTo>
                      <a:close/>
                    </a:path>
                  </a:pathLst>
                </a:custGeom>
                <a:solidFill>
                  <a:srgbClr val="21BA00"/>
                </a:solidFill>
                <a:ln w="9525">
                  <a:noFill/>
                  <a:round/>
                  <a:headEnd/>
                  <a:tailEnd/>
                </a:ln>
              </p:spPr>
              <p:txBody>
                <a:bodyPr/>
                <a:lstStyle/>
                <a:p>
                  <a:endParaRPr lang="de-DE"/>
                </a:p>
              </p:txBody>
            </p:sp>
            <p:sp>
              <p:nvSpPr>
                <p:cNvPr id="17214" name="Freeform 830"/>
                <p:cNvSpPr>
                  <a:spLocks/>
                </p:cNvSpPr>
                <p:nvPr/>
              </p:nvSpPr>
              <p:spPr bwMode="auto">
                <a:xfrm>
                  <a:off x="932" y="3624"/>
                  <a:ext cx="32" cy="18"/>
                </a:xfrm>
                <a:custGeom>
                  <a:avLst/>
                  <a:gdLst/>
                  <a:ahLst/>
                  <a:cxnLst>
                    <a:cxn ang="0">
                      <a:pos x="0" y="0"/>
                    </a:cxn>
                    <a:cxn ang="0">
                      <a:pos x="19" y="36"/>
                    </a:cxn>
                    <a:cxn ang="0">
                      <a:pos x="19" y="36"/>
                    </a:cxn>
                    <a:cxn ang="0">
                      <a:pos x="22" y="36"/>
                    </a:cxn>
                    <a:cxn ang="0">
                      <a:pos x="26" y="36"/>
                    </a:cxn>
                    <a:cxn ang="0">
                      <a:pos x="32" y="36"/>
                    </a:cxn>
                    <a:cxn ang="0">
                      <a:pos x="40" y="36"/>
                    </a:cxn>
                    <a:cxn ang="0">
                      <a:pos x="47" y="36"/>
                    </a:cxn>
                    <a:cxn ang="0">
                      <a:pos x="55" y="34"/>
                    </a:cxn>
                    <a:cxn ang="0">
                      <a:pos x="62" y="34"/>
                    </a:cxn>
                    <a:cxn ang="0">
                      <a:pos x="61" y="32"/>
                    </a:cxn>
                    <a:cxn ang="0">
                      <a:pos x="59" y="30"/>
                    </a:cxn>
                    <a:cxn ang="0">
                      <a:pos x="53" y="27"/>
                    </a:cxn>
                    <a:cxn ang="0">
                      <a:pos x="47" y="23"/>
                    </a:cxn>
                    <a:cxn ang="0">
                      <a:pos x="38" y="17"/>
                    </a:cxn>
                    <a:cxn ang="0">
                      <a:pos x="26" y="11"/>
                    </a:cxn>
                    <a:cxn ang="0">
                      <a:pos x="15" y="8"/>
                    </a:cxn>
                    <a:cxn ang="0">
                      <a:pos x="0" y="0"/>
                    </a:cxn>
                  </a:cxnLst>
                  <a:rect l="0" t="0" r="r" b="b"/>
                  <a:pathLst>
                    <a:path w="62" h="36">
                      <a:moveTo>
                        <a:pt x="0" y="0"/>
                      </a:moveTo>
                      <a:lnTo>
                        <a:pt x="19" y="36"/>
                      </a:lnTo>
                      <a:lnTo>
                        <a:pt x="19" y="36"/>
                      </a:lnTo>
                      <a:lnTo>
                        <a:pt x="22" y="36"/>
                      </a:lnTo>
                      <a:lnTo>
                        <a:pt x="26" y="36"/>
                      </a:lnTo>
                      <a:lnTo>
                        <a:pt x="32" y="36"/>
                      </a:lnTo>
                      <a:lnTo>
                        <a:pt x="40" y="36"/>
                      </a:lnTo>
                      <a:lnTo>
                        <a:pt x="47" y="36"/>
                      </a:lnTo>
                      <a:lnTo>
                        <a:pt x="55" y="34"/>
                      </a:lnTo>
                      <a:lnTo>
                        <a:pt x="62" y="34"/>
                      </a:lnTo>
                      <a:lnTo>
                        <a:pt x="61" y="32"/>
                      </a:lnTo>
                      <a:lnTo>
                        <a:pt x="59" y="30"/>
                      </a:lnTo>
                      <a:lnTo>
                        <a:pt x="53" y="27"/>
                      </a:lnTo>
                      <a:lnTo>
                        <a:pt x="47" y="23"/>
                      </a:lnTo>
                      <a:lnTo>
                        <a:pt x="38" y="17"/>
                      </a:lnTo>
                      <a:lnTo>
                        <a:pt x="26" y="11"/>
                      </a:lnTo>
                      <a:lnTo>
                        <a:pt x="15" y="8"/>
                      </a:lnTo>
                      <a:lnTo>
                        <a:pt x="0" y="0"/>
                      </a:lnTo>
                      <a:close/>
                    </a:path>
                  </a:pathLst>
                </a:custGeom>
                <a:solidFill>
                  <a:srgbClr val="21BA00"/>
                </a:solidFill>
                <a:ln w="9525">
                  <a:noFill/>
                  <a:round/>
                  <a:headEnd/>
                  <a:tailEnd/>
                </a:ln>
              </p:spPr>
              <p:txBody>
                <a:bodyPr/>
                <a:lstStyle/>
                <a:p>
                  <a:endParaRPr lang="de-DE"/>
                </a:p>
              </p:txBody>
            </p:sp>
            <p:sp>
              <p:nvSpPr>
                <p:cNvPr id="17215" name="Freeform 831"/>
                <p:cNvSpPr>
                  <a:spLocks/>
                </p:cNvSpPr>
                <p:nvPr/>
              </p:nvSpPr>
              <p:spPr bwMode="auto">
                <a:xfrm>
                  <a:off x="903" y="3590"/>
                  <a:ext cx="37" cy="18"/>
                </a:xfrm>
                <a:custGeom>
                  <a:avLst/>
                  <a:gdLst/>
                  <a:ahLst/>
                  <a:cxnLst>
                    <a:cxn ang="0">
                      <a:pos x="0" y="14"/>
                    </a:cxn>
                    <a:cxn ang="0">
                      <a:pos x="38" y="0"/>
                    </a:cxn>
                    <a:cxn ang="0">
                      <a:pos x="40" y="2"/>
                    </a:cxn>
                    <a:cxn ang="0">
                      <a:pos x="43" y="2"/>
                    </a:cxn>
                    <a:cxn ang="0">
                      <a:pos x="47" y="6"/>
                    </a:cxn>
                    <a:cxn ang="0">
                      <a:pos x="53" y="8"/>
                    </a:cxn>
                    <a:cxn ang="0">
                      <a:pos x="61" y="12"/>
                    </a:cxn>
                    <a:cxn ang="0">
                      <a:pos x="66" y="16"/>
                    </a:cxn>
                    <a:cxn ang="0">
                      <a:pos x="72" y="18"/>
                    </a:cxn>
                    <a:cxn ang="0">
                      <a:pos x="74" y="21"/>
                    </a:cxn>
                    <a:cxn ang="0">
                      <a:pos x="45" y="37"/>
                    </a:cxn>
                    <a:cxn ang="0">
                      <a:pos x="0" y="14"/>
                    </a:cxn>
                  </a:cxnLst>
                  <a:rect l="0" t="0" r="r" b="b"/>
                  <a:pathLst>
                    <a:path w="74" h="37">
                      <a:moveTo>
                        <a:pt x="0" y="14"/>
                      </a:moveTo>
                      <a:lnTo>
                        <a:pt x="38" y="0"/>
                      </a:lnTo>
                      <a:lnTo>
                        <a:pt x="40" y="2"/>
                      </a:lnTo>
                      <a:lnTo>
                        <a:pt x="43" y="2"/>
                      </a:lnTo>
                      <a:lnTo>
                        <a:pt x="47" y="6"/>
                      </a:lnTo>
                      <a:lnTo>
                        <a:pt x="53" y="8"/>
                      </a:lnTo>
                      <a:lnTo>
                        <a:pt x="61" y="12"/>
                      </a:lnTo>
                      <a:lnTo>
                        <a:pt x="66" y="16"/>
                      </a:lnTo>
                      <a:lnTo>
                        <a:pt x="72" y="18"/>
                      </a:lnTo>
                      <a:lnTo>
                        <a:pt x="74" y="21"/>
                      </a:lnTo>
                      <a:lnTo>
                        <a:pt x="45" y="37"/>
                      </a:lnTo>
                      <a:lnTo>
                        <a:pt x="0" y="14"/>
                      </a:lnTo>
                      <a:close/>
                    </a:path>
                  </a:pathLst>
                </a:custGeom>
                <a:solidFill>
                  <a:srgbClr val="21BA00"/>
                </a:solidFill>
                <a:ln w="9525">
                  <a:noFill/>
                  <a:round/>
                  <a:headEnd/>
                  <a:tailEnd/>
                </a:ln>
              </p:spPr>
              <p:txBody>
                <a:bodyPr/>
                <a:lstStyle/>
                <a:p>
                  <a:endParaRPr lang="de-DE"/>
                </a:p>
              </p:txBody>
            </p:sp>
            <p:sp>
              <p:nvSpPr>
                <p:cNvPr id="17216" name="Freeform 832"/>
                <p:cNvSpPr>
                  <a:spLocks/>
                </p:cNvSpPr>
                <p:nvPr/>
              </p:nvSpPr>
              <p:spPr bwMode="auto">
                <a:xfrm>
                  <a:off x="936" y="3610"/>
                  <a:ext cx="29" cy="18"/>
                </a:xfrm>
                <a:custGeom>
                  <a:avLst/>
                  <a:gdLst/>
                  <a:ahLst/>
                  <a:cxnLst>
                    <a:cxn ang="0">
                      <a:pos x="0" y="6"/>
                    </a:cxn>
                    <a:cxn ang="0">
                      <a:pos x="27" y="0"/>
                    </a:cxn>
                    <a:cxn ang="0">
                      <a:pos x="29" y="0"/>
                    </a:cxn>
                    <a:cxn ang="0">
                      <a:pos x="31" y="2"/>
                    </a:cxn>
                    <a:cxn ang="0">
                      <a:pos x="33" y="6"/>
                    </a:cxn>
                    <a:cxn ang="0">
                      <a:pos x="36" y="10"/>
                    </a:cxn>
                    <a:cxn ang="0">
                      <a:pos x="40" y="16"/>
                    </a:cxn>
                    <a:cxn ang="0">
                      <a:pos x="46" y="21"/>
                    </a:cxn>
                    <a:cxn ang="0">
                      <a:pos x="52" y="29"/>
                    </a:cxn>
                    <a:cxn ang="0">
                      <a:pos x="57" y="37"/>
                    </a:cxn>
                    <a:cxn ang="0">
                      <a:pos x="0" y="6"/>
                    </a:cxn>
                  </a:cxnLst>
                  <a:rect l="0" t="0" r="r" b="b"/>
                  <a:pathLst>
                    <a:path w="57" h="37">
                      <a:moveTo>
                        <a:pt x="0" y="6"/>
                      </a:moveTo>
                      <a:lnTo>
                        <a:pt x="27" y="0"/>
                      </a:lnTo>
                      <a:lnTo>
                        <a:pt x="29" y="0"/>
                      </a:lnTo>
                      <a:lnTo>
                        <a:pt x="31" y="2"/>
                      </a:lnTo>
                      <a:lnTo>
                        <a:pt x="33" y="6"/>
                      </a:lnTo>
                      <a:lnTo>
                        <a:pt x="36" y="10"/>
                      </a:lnTo>
                      <a:lnTo>
                        <a:pt x="40" y="16"/>
                      </a:lnTo>
                      <a:lnTo>
                        <a:pt x="46" y="21"/>
                      </a:lnTo>
                      <a:lnTo>
                        <a:pt x="52" y="29"/>
                      </a:lnTo>
                      <a:lnTo>
                        <a:pt x="57" y="37"/>
                      </a:lnTo>
                      <a:lnTo>
                        <a:pt x="0" y="6"/>
                      </a:lnTo>
                      <a:close/>
                    </a:path>
                  </a:pathLst>
                </a:custGeom>
                <a:solidFill>
                  <a:srgbClr val="21BA00"/>
                </a:solidFill>
                <a:ln w="9525">
                  <a:noFill/>
                  <a:round/>
                  <a:headEnd/>
                  <a:tailEnd/>
                </a:ln>
              </p:spPr>
              <p:txBody>
                <a:bodyPr/>
                <a:lstStyle/>
                <a:p>
                  <a:endParaRPr lang="de-DE"/>
                </a:p>
              </p:txBody>
            </p:sp>
            <p:sp>
              <p:nvSpPr>
                <p:cNvPr id="17217" name="Freeform 833"/>
                <p:cNvSpPr>
                  <a:spLocks/>
                </p:cNvSpPr>
                <p:nvPr/>
              </p:nvSpPr>
              <p:spPr bwMode="auto">
                <a:xfrm>
                  <a:off x="911" y="3551"/>
                  <a:ext cx="45" cy="20"/>
                </a:xfrm>
                <a:custGeom>
                  <a:avLst/>
                  <a:gdLst/>
                  <a:ahLst/>
                  <a:cxnLst>
                    <a:cxn ang="0">
                      <a:pos x="0" y="0"/>
                    </a:cxn>
                    <a:cxn ang="0">
                      <a:pos x="51" y="0"/>
                    </a:cxn>
                    <a:cxn ang="0">
                      <a:pos x="89" y="40"/>
                    </a:cxn>
                    <a:cxn ang="0">
                      <a:pos x="87" y="40"/>
                    </a:cxn>
                    <a:cxn ang="0">
                      <a:pos x="80" y="38"/>
                    </a:cxn>
                    <a:cxn ang="0">
                      <a:pos x="68" y="36"/>
                    </a:cxn>
                    <a:cxn ang="0">
                      <a:pos x="55" y="33"/>
                    </a:cxn>
                    <a:cxn ang="0">
                      <a:pos x="38" y="29"/>
                    </a:cxn>
                    <a:cxn ang="0">
                      <a:pos x="24" y="21"/>
                    </a:cxn>
                    <a:cxn ang="0">
                      <a:pos x="11" y="12"/>
                    </a:cxn>
                    <a:cxn ang="0">
                      <a:pos x="0" y="0"/>
                    </a:cxn>
                  </a:cxnLst>
                  <a:rect l="0" t="0" r="r" b="b"/>
                  <a:pathLst>
                    <a:path w="89" h="40">
                      <a:moveTo>
                        <a:pt x="0" y="0"/>
                      </a:moveTo>
                      <a:lnTo>
                        <a:pt x="51" y="0"/>
                      </a:lnTo>
                      <a:lnTo>
                        <a:pt x="89" y="40"/>
                      </a:lnTo>
                      <a:lnTo>
                        <a:pt x="87" y="40"/>
                      </a:lnTo>
                      <a:lnTo>
                        <a:pt x="80" y="38"/>
                      </a:lnTo>
                      <a:lnTo>
                        <a:pt x="68" y="36"/>
                      </a:lnTo>
                      <a:lnTo>
                        <a:pt x="55" y="33"/>
                      </a:lnTo>
                      <a:lnTo>
                        <a:pt x="38" y="29"/>
                      </a:lnTo>
                      <a:lnTo>
                        <a:pt x="24" y="21"/>
                      </a:lnTo>
                      <a:lnTo>
                        <a:pt x="11" y="12"/>
                      </a:lnTo>
                      <a:lnTo>
                        <a:pt x="0" y="0"/>
                      </a:lnTo>
                      <a:close/>
                    </a:path>
                  </a:pathLst>
                </a:custGeom>
                <a:solidFill>
                  <a:srgbClr val="21BA00"/>
                </a:solidFill>
                <a:ln w="9525">
                  <a:noFill/>
                  <a:round/>
                  <a:headEnd/>
                  <a:tailEnd/>
                </a:ln>
              </p:spPr>
              <p:txBody>
                <a:bodyPr/>
                <a:lstStyle/>
                <a:p>
                  <a:endParaRPr lang="de-DE"/>
                </a:p>
              </p:txBody>
            </p:sp>
            <p:sp>
              <p:nvSpPr>
                <p:cNvPr id="17218" name="Freeform 834"/>
                <p:cNvSpPr>
                  <a:spLocks/>
                </p:cNvSpPr>
                <p:nvPr/>
              </p:nvSpPr>
              <p:spPr bwMode="auto">
                <a:xfrm>
                  <a:off x="954" y="3547"/>
                  <a:ext cx="42" cy="20"/>
                </a:xfrm>
                <a:custGeom>
                  <a:avLst/>
                  <a:gdLst/>
                  <a:ahLst/>
                  <a:cxnLst>
                    <a:cxn ang="0">
                      <a:pos x="0" y="2"/>
                    </a:cxn>
                    <a:cxn ang="0">
                      <a:pos x="61" y="0"/>
                    </a:cxn>
                    <a:cxn ang="0">
                      <a:pos x="84" y="28"/>
                    </a:cxn>
                    <a:cxn ang="0">
                      <a:pos x="82" y="28"/>
                    </a:cxn>
                    <a:cxn ang="0">
                      <a:pos x="79" y="28"/>
                    </a:cxn>
                    <a:cxn ang="0">
                      <a:pos x="73" y="30"/>
                    </a:cxn>
                    <a:cxn ang="0">
                      <a:pos x="67" y="34"/>
                    </a:cxn>
                    <a:cxn ang="0">
                      <a:pos x="60" y="36"/>
                    </a:cxn>
                    <a:cxn ang="0">
                      <a:pos x="52" y="38"/>
                    </a:cxn>
                    <a:cxn ang="0">
                      <a:pos x="42" y="38"/>
                    </a:cxn>
                    <a:cxn ang="0">
                      <a:pos x="35" y="40"/>
                    </a:cxn>
                    <a:cxn ang="0">
                      <a:pos x="29" y="38"/>
                    </a:cxn>
                    <a:cxn ang="0">
                      <a:pos x="21" y="34"/>
                    </a:cxn>
                    <a:cxn ang="0">
                      <a:pos x="16" y="28"/>
                    </a:cxn>
                    <a:cxn ang="0">
                      <a:pos x="12" y="21"/>
                    </a:cxn>
                    <a:cxn ang="0">
                      <a:pos x="6" y="15"/>
                    </a:cxn>
                    <a:cxn ang="0">
                      <a:pos x="4" y="9"/>
                    </a:cxn>
                    <a:cxn ang="0">
                      <a:pos x="2" y="4"/>
                    </a:cxn>
                    <a:cxn ang="0">
                      <a:pos x="0" y="2"/>
                    </a:cxn>
                  </a:cxnLst>
                  <a:rect l="0" t="0" r="r" b="b"/>
                  <a:pathLst>
                    <a:path w="84" h="40">
                      <a:moveTo>
                        <a:pt x="0" y="2"/>
                      </a:moveTo>
                      <a:lnTo>
                        <a:pt x="61" y="0"/>
                      </a:lnTo>
                      <a:lnTo>
                        <a:pt x="84" y="28"/>
                      </a:lnTo>
                      <a:lnTo>
                        <a:pt x="82" y="28"/>
                      </a:lnTo>
                      <a:lnTo>
                        <a:pt x="79" y="28"/>
                      </a:lnTo>
                      <a:lnTo>
                        <a:pt x="73" y="30"/>
                      </a:lnTo>
                      <a:lnTo>
                        <a:pt x="67" y="34"/>
                      </a:lnTo>
                      <a:lnTo>
                        <a:pt x="60" y="36"/>
                      </a:lnTo>
                      <a:lnTo>
                        <a:pt x="52" y="38"/>
                      </a:lnTo>
                      <a:lnTo>
                        <a:pt x="42" y="38"/>
                      </a:lnTo>
                      <a:lnTo>
                        <a:pt x="35" y="40"/>
                      </a:lnTo>
                      <a:lnTo>
                        <a:pt x="29" y="38"/>
                      </a:lnTo>
                      <a:lnTo>
                        <a:pt x="21" y="34"/>
                      </a:lnTo>
                      <a:lnTo>
                        <a:pt x="16" y="28"/>
                      </a:lnTo>
                      <a:lnTo>
                        <a:pt x="12"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17219" name="Freeform 835"/>
                <p:cNvSpPr>
                  <a:spLocks/>
                </p:cNvSpPr>
                <p:nvPr/>
              </p:nvSpPr>
              <p:spPr bwMode="auto">
                <a:xfrm>
                  <a:off x="996" y="3548"/>
                  <a:ext cx="28" cy="8"/>
                </a:xfrm>
                <a:custGeom>
                  <a:avLst/>
                  <a:gdLst/>
                  <a:ahLst/>
                  <a:cxnLst>
                    <a:cxn ang="0">
                      <a:pos x="0" y="0"/>
                    </a:cxn>
                    <a:cxn ang="0">
                      <a:pos x="16" y="17"/>
                    </a:cxn>
                    <a:cxn ang="0">
                      <a:pos x="56" y="3"/>
                    </a:cxn>
                    <a:cxn ang="0">
                      <a:pos x="0" y="0"/>
                    </a:cxn>
                  </a:cxnLst>
                  <a:rect l="0" t="0" r="r" b="b"/>
                  <a:pathLst>
                    <a:path w="56" h="17">
                      <a:moveTo>
                        <a:pt x="0" y="0"/>
                      </a:moveTo>
                      <a:lnTo>
                        <a:pt x="16" y="17"/>
                      </a:lnTo>
                      <a:lnTo>
                        <a:pt x="56" y="3"/>
                      </a:lnTo>
                      <a:lnTo>
                        <a:pt x="0" y="0"/>
                      </a:lnTo>
                      <a:close/>
                    </a:path>
                  </a:pathLst>
                </a:custGeom>
                <a:solidFill>
                  <a:srgbClr val="21BA00"/>
                </a:solidFill>
                <a:ln w="9525">
                  <a:noFill/>
                  <a:round/>
                  <a:headEnd/>
                  <a:tailEnd/>
                </a:ln>
              </p:spPr>
              <p:txBody>
                <a:bodyPr/>
                <a:lstStyle/>
                <a:p>
                  <a:endParaRPr lang="de-DE"/>
                </a:p>
              </p:txBody>
            </p:sp>
            <p:sp>
              <p:nvSpPr>
                <p:cNvPr id="17220" name="Freeform 836"/>
                <p:cNvSpPr>
                  <a:spLocks/>
                </p:cNvSpPr>
                <p:nvPr/>
              </p:nvSpPr>
              <p:spPr bwMode="auto">
                <a:xfrm>
                  <a:off x="988" y="3524"/>
                  <a:ext cx="24" cy="14"/>
                </a:xfrm>
                <a:custGeom>
                  <a:avLst/>
                  <a:gdLst/>
                  <a:ahLst/>
                  <a:cxnLst>
                    <a:cxn ang="0">
                      <a:pos x="0" y="29"/>
                    </a:cxn>
                    <a:cxn ang="0">
                      <a:pos x="50" y="23"/>
                    </a:cxn>
                    <a:cxn ang="0">
                      <a:pos x="50" y="21"/>
                    </a:cxn>
                    <a:cxn ang="0">
                      <a:pos x="46" y="19"/>
                    </a:cxn>
                    <a:cxn ang="0">
                      <a:pos x="44" y="17"/>
                    </a:cxn>
                    <a:cxn ang="0">
                      <a:pos x="38" y="13"/>
                    </a:cxn>
                    <a:cxn ang="0">
                      <a:pos x="33" y="8"/>
                    </a:cxn>
                    <a:cxn ang="0">
                      <a:pos x="25" y="6"/>
                    </a:cxn>
                    <a:cxn ang="0">
                      <a:pos x="19" y="2"/>
                    </a:cxn>
                    <a:cxn ang="0">
                      <a:pos x="12" y="0"/>
                    </a:cxn>
                    <a:cxn ang="0">
                      <a:pos x="4" y="2"/>
                    </a:cxn>
                    <a:cxn ang="0">
                      <a:pos x="0" y="11"/>
                    </a:cxn>
                    <a:cxn ang="0">
                      <a:pos x="0" y="23"/>
                    </a:cxn>
                    <a:cxn ang="0">
                      <a:pos x="0" y="29"/>
                    </a:cxn>
                  </a:cxnLst>
                  <a:rect l="0" t="0" r="r" b="b"/>
                  <a:pathLst>
                    <a:path w="50" h="29">
                      <a:moveTo>
                        <a:pt x="0" y="29"/>
                      </a:moveTo>
                      <a:lnTo>
                        <a:pt x="50" y="23"/>
                      </a:lnTo>
                      <a:lnTo>
                        <a:pt x="50" y="21"/>
                      </a:lnTo>
                      <a:lnTo>
                        <a:pt x="46" y="19"/>
                      </a:lnTo>
                      <a:lnTo>
                        <a:pt x="44" y="17"/>
                      </a:lnTo>
                      <a:lnTo>
                        <a:pt x="38" y="13"/>
                      </a:lnTo>
                      <a:lnTo>
                        <a:pt x="33" y="8"/>
                      </a:lnTo>
                      <a:lnTo>
                        <a:pt x="25" y="6"/>
                      </a:lnTo>
                      <a:lnTo>
                        <a:pt x="19" y="2"/>
                      </a:lnTo>
                      <a:lnTo>
                        <a:pt x="12"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17221" name="Freeform 837"/>
                <p:cNvSpPr>
                  <a:spLocks/>
                </p:cNvSpPr>
                <p:nvPr/>
              </p:nvSpPr>
              <p:spPr bwMode="auto">
                <a:xfrm>
                  <a:off x="954" y="3521"/>
                  <a:ext cx="28" cy="15"/>
                </a:xfrm>
                <a:custGeom>
                  <a:avLst/>
                  <a:gdLst/>
                  <a:ahLst/>
                  <a:cxnLst>
                    <a:cxn ang="0">
                      <a:pos x="40" y="31"/>
                    </a:cxn>
                    <a:cxn ang="0">
                      <a:pos x="56" y="0"/>
                    </a:cxn>
                    <a:cxn ang="0">
                      <a:pos x="56" y="0"/>
                    </a:cxn>
                    <a:cxn ang="0">
                      <a:pos x="52" y="0"/>
                    </a:cxn>
                    <a:cxn ang="0">
                      <a:pos x="48" y="0"/>
                    </a:cxn>
                    <a:cxn ang="0">
                      <a:pos x="42" y="0"/>
                    </a:cxn>
                    <a:cxn ang="0">
                      <a:pos x="37" y="2"/>
                    </a:cxn>
                    <a:cxn ang="0">
                      <a:pos x="31" y="2"/>
                    </a:cxn>
                    <a:cxn ang="0">
                      <a:pos x="23" y="4"/>
                    </a:cxn>
                    <a:cxn ang="0">
                      <a:pos x="18" y="8"/>
                    </a:cxn>
                    <a:cxn ang="0">
                      <a:pos x="8" y="16"/>
                    </a:cxn>
                    <a:cxn ang="0">
                      <a:pos x="2" y="21"/>
                    </a:cxn>
                    <a:cxn ang="0">
                      <a:pos x="0" y="27"/>
                    </a:cxn>
                    <a:cxn ang="0">
                      <a:pos x="0" y="29"/>
                    </a:cxn>
                    <a:cxn ang="0">
                      <a:pos x="40" y="31"/>
                    </a:cxn>
                  </a:cxnLst>
                  <a:rect l="0" t="0" r="r" b="b"/>
                  <a:pathLst>
                    <a:path w="56" h="31">
                      <a:moveTo>
                        <a:pt x="40" y="31"/>
                      </a:moveTo>
                      <a:lnTo>
                        <a:pt x="56" y="0"/>
                      </a:lnTo>
                      <a:lnTo>
                        <a:pt x="56" y="0"/>
                      </a:lnTo>
                      <a:lnTo>
                        <a:pt x="52" y="0"/>
                      </a:lnTo>
                      <a:lnTo>
                        <a:pt x="48" y="0"/>
                      </a:lnTo>
                      <a:lnTo>
                        <a:pt x="42" y="0"/>
                      </a:lnTo>
                      <a:lnTo>
                        <a:pt x="37" y="2"/>
                      </a:lnTo>
                      <a:lnTo>
                        <a:pt x="31" y="2"/>
                      </a:lnTo>
                      <a:lnTo>
                        <a:pt x="23" y="4"/>
                      </a:lnTo>
                      <a:lnTo>
                        <a:pt x="18"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17222" name="Freeform 838"/>
                <p:cNvSpPr>
                  <a:spLocks/>
                </p:cNvSpPr>
                <p:nvPr/>
              </p:nvSpPr>
              <p:spPr bwMode="auto">
                <a:xfrm>
                  <a:off x="914" y="3524"/>
                  <a:ext cx="35" cy="21"/>
                </a:xfrm>
                <a:custGeom>
                  <a:avLst/>
                  <a:gdLst/>
                  <a:ahLst/>
                  <a:cxnLst>
                    <a:cxn ang="0">
                      <a:pos x="42" y="32"/>
                    </a:cxn>
                    <a:cxn ang="0">
                      <a:pos x="71" y="0"/>
                    </a:cxn>
                    <a:cxn ang="0">
                      <a:pos x="69" y="0"/>
                    </a:cxn>
                    <a:cxn ang="0">
                      <a:pos x="63" y="2"/>
                    </a:cxn>
                    <a:cxn ang="0">
                      <a:pos x="56" y="6"/>
                    </a:cxn>
                    <a:cxn ang="0">
                      <a:pos x="44" y="10"/>
                    </a:cxn>
                    <a:cxn ang="0">
                      <a:pos x="33" y="15"/>
                    </a:cxn>
                    <a:cxn ang="0">
                      <a:pos x="21" y="21"/>
                    </a:cxn>
                    <a:cxn ang="0">
                      <a:pos x="12" y="29"/>
                    </a:cxn>
                    <a:cxn ang="0">
                      <a:pos x="4" y="34"/>
                    </a:cxn>
                    <a:cxn ang="0">
                      <a:pos x="0" y="40"/>
                    </a:cxn>
                    <a:cxn ang="0">
                      <a:pos x="4" y="42"/>
                    </a:cxn>
                    <a:cxn ang="0">
                      <a:pos x="10" y="42"/>
                    </a:cxn>
                    <a:cxn ang="0">
                      <a:pos x="18" y="40"/>
                    </a:cxn>
                    <a:cxn ang="0">
                      <a:pos x="25" y="38"/>
                    </a:cxn>
                    <a:cxn ang="0">
                      <a:pos x="33" y="34"/>
                    </a:cxn>
                    <a:cxn ang="0">
                      <a:pos x="39" y="32"/>
                    </a:cxn>
                    <a:cxn ang="0">
                      <a:pos x="42" y="32"/>
                    </a:cxn>
                  </a:cxnLst>
                  <a:rect l="0" t="0" r="r" b="b"/>
                  <a:pathLst>
                    <a:path w="71" h="42">
                      <a:moveTo>
                        <a:pt x="42" y="32"/>
                      </a:moveTo>
                      <a:lnTo>
                        <a:pt x="71" y="0"/>
                      </a:lnTo>
                      <a:lnTo>
                        <a:pt x="69" y="0"/>
                      </a:lnTo>
                      <a:lnTo>
                        <a:pt x="63" y="2"/>
                      </a:lnTo>
                      <a:lnTo>
                        <a:pt x="56" y="6"/>
                      </a:lnTo>
                      <a:lnTo>
                        <a:pt x="44" y="10"/>
                      </a:lnTo>
                      <a:lnTo>
                        <a:pt x="33" y="15"/>
                      </a:lnTo>
                      <a:lnTo>
                        <a:pt x="21" y="21"/>
                      </a:lnTo>
                      <a:lnTo>
                        <a:pt x="12" y="29"/>
                      </a:lnTo>
                      <a:lnTo>
                        <a:pt x="4" y="34"/>
                      </a:lnTo>
                      <a:lnTo>
                        <a:pt x="0" y="40"/>
                      </a:lnTo>
                      <a:lnTo>
                        <a:pt x="4" y="42"/>
                      </a:lnTo>
                      <a:lnTo>
                        <a:pt x="10" y="42"/>
                      </a:lnTo>
                      <a:lnTo>
                        <a:pt x="18" y="40"/>
                      </a:lnTo>
                      <a:lnTo>
                        <a:pt x="25" y="38"/>
                      </a:lnTo>
                      <a:lnTo>
                        <a:pt x="33" y="34"/>
                      </a:lnTo>
                      <a:lnTo>
                        <a:pt x="39" y="32"/>
                      </a:lnTo>
                      <a:lnTo>
                        <a:pt x="42" y="32"/>
                      </a:lnTo>
                      <a:close/>
                    </a:path>
                  </a:pathLst>
                </a:custGeom>
                <a:solidFill>
                  <a:srgbClr val="21BA00"/>
                </a:solidFill>
                <a:ln w="9525">
                  <a:noFill/>
                  <a:round/>
                  <a:headEnd/>
                  <a:tailEnd/>
                </a:ln>
              </p:spPr>
              <p:txBody>
                <a:bodyPr/>
                <a:lstStyle/>
                <a:p>
                  <a:endParaRPr lang="de-DE"/>
                </a:p>
              </p:txBody>
            </p:sp>
            <p:sp>
              <p:nvSpPr>
                <p:cNvPr id="17223" name="Freeform 839"/>
                <p:cNvSpPr>
                  <a:spLocks/>
                </p:cNvSpPr>
                <p:nvPr/>
              </p:nvSpPr>
              <p:spPr bwMode="auto">
                <a:xfrm>
                  <a:off x="22" y="3623"/>
                  <a:ext cx="378" cy="405"/>
                </a:xfrm>
                <a:custGeom>
                  <a:avLst/>
                  <a:gdLst/>
                  <a:ahLst/>
                  <a:cxnLst>
                    <a:cxn ang="0">
                      <a:pos x="70" y="809"/>
                    </a:cxn>
                    <a:cxn ang="0">
                      <a:pos x="0" y="691"/>
                    </a:cxn>
                    <a:cxn ang="0">
                      <a:pos x="83" y="743"/>
                    </a:cxn>
                    <a:cxn ang="0">
                      <a:pos x="70" y="653"/>
                    </a:cxn>
                    <a:cxn ang="0">
                      <a:pos x="118" y="707"/>
                    </a:cxn>
                    <a:cxn ang="0">
                      <a:pos x="97" y="598"/>
                    </a:cxn>
                    <a:cxn ang="0">
                      <a:pos x="207" y="716"/>
                    </a:cxn>
                    <a:cxn ang="0">
                      <a:pos x="183" y="581"/>
                    </a:cxn>
                    <a:cxn ang="0">
                      <a:pos x="266" y="697"/>
                    </a:cxn>
                    <a:cxn ang="0">
                      <a:pos x="253" y="514"/>
                    </a:cxn>
                    <a:cxn ang="0">
                      <a:pos x="308" y="691"/>
                    </a:cxn>
                    <a:cxn ang="0">
                      <a:pos x="314" y="289"/>
                    </a:cxn>
                    <a:cxn ang="0">
                      <a:pos x="171" y="150"/>
                    </a:cxn>
                    <a:cxn ang="0">
                      <a:pos x="171" y="150"/>
                    </a:cxn>
                    <a:cxn ang="0">
                      <a:pos x="177" y="116"/>
                    </a:cxn>
                    <a:cxn ang="0">
                      <a:pos x="181" y="107"/>
                    </a:cxn>
                    <a:cxn ang="0">
                      <a:pos x="314" y="223"/>
                    </a:cxn>
                    <a:cxn ang="0">
                      <a:pos x="333" y="4"/>
                    </a:cxn>
                    <a:cxn ang="0">
                      <a:pos x="335" y="6"/>
                    </a:cxn>
                    <a:cxn ang="0">
                      <a:pos x="337" y="6"/>
                    </a:cxn>
                    <a:cxn ang="0">
                      <a:pos x="343" y="10"/>
                    </a:cxn>
                    <a:cxn ang="0">
                      <a:pos x="352" y="11"/>
                    </a:cxn>
                    <a:cxn ang="0">
                      <a:pos x="362" y="11"/>
                    </a:cxn>
                    <a:cxn ang="0">
                      <a:pos x="375" y="10"/>
                    </a:cxn>
                    <a:cxn ang="0">
                      <a:pos x="392" y="6"/>
                    </a:cxn>
                    <a:cxn ang="0">
                      <a:pos x="409" y="0"/>
                    </a:cxn>
                    <a:cxn ang="0">
                      <a:pos x="419" y="145"/>
                    </a:cxn>
                    <a:cxn ang="0">
                      <a:pos x="541" y="63"/>
                    </a:cxn>
                    <a:cxn ang="0">
                      <a:pos x="547" y="95"/>
                    </a:cxn>
                    <a:cxn ang="0">
                      <a:pos x="417" y="202"/>
                    </a:cxn>
                    <a:cxn ang="0">
                      <a:pos x="417" y="560"/>
                    </a:cxn>
                    <a:cxn ang="0">
                      <a:pos x="442" y="718"/>
                    </a:cxn>
                    <a:cxn ang="0">
                      <a:pos x="503" y="469"/>
                    </a:cxn>
                    <a:cxn ang="0">
                      <a:pos x="497" y="699"/>
                    </a:cxn>
                    <a:cxn ang="0">
                      <a:pos x="573" y="440"/>
                    </a:cxn>
                    <a:cxn ang="0">
                      <a:pos x="554" y="718"/>
                    </a:cxn>
                    <a:cxn ang="0">
                      <a:pos x="619" y="598"/>
                    </a:cxn>
                    <a:cxn ang="0">
                      <a:pos x="617" y="737"/>
                    </a:cxn>
                    <a:cxn ang="0">
                      <a:pos x="682" y="644"/>
                    </a:cxn>
                    <a:cxn ang="0">
                      <a:pos x="684" y="710"/>
                    </a:cxn>
                    <a:cxn ang="0">
                      <a:pos x="754" y="674"/>
                    </a:cxn>
                    <a:cxn ang="0">
                      <a:pos x="667" y="802"/>
                    </a:cxn>
                    <a:cxn ang="0">
                      <a:pos x="70" y="809"/>
                    </a:cxn>
                  </a:cxnLst>
                  <a:rect l="0" t="0" r="r" b="b"/>
                  <a:pathLst>
                    <a:path w="754" h="809">
                      <a:moveTo>
                        <a:pt x="70" y="809"/>
                      </a:moveTo>
                      <a:lnTo>
                        <a:pt x="0" y="691"/>
                      </a:lnTo>
                      <a:lnTo>
                        <a:pt x="83" y="743"/>
                      </a:lnTo>
                      <a:lnTo>
                        <a:pt x="70" y="653"/>
                      </a:lnTo>
                      <a:lnTo>
                        <a:pt x="118" y="707"/>
                      </a:lnTo>
                      <a:lnTo>
                        <a:pt x="97" y="598"/>
                      </a:lnTo>
                      <a:lnTo>
                        <a:pt x="207" y="716"/>
                      </a:lnTo>
                      <a:lnTo>
                        <a:pt x="183" y="581"/>
                      </a:lnTo>
                      <a:lnTo>
                        <a:pt x="266" y="697"/>
                      </a:lnTo>
                      <a:lnTo>
                        <a:pt x="253" y="514"/>
                      </a:lnTo>
                      <a:lnTo>
                        <a:pt x="308" y="691"/>
                      </a:lnTo>
                      <a:lnTo>
                        <a:pt x="314" y="289"/>
                      </a:lnTo>
                      <a:lnTo>
                        <a:pt x="171" y="150"/>
                      </a:lnTo>
                      <a:lnTo>
                        <a:pt x="171" y="150"/>
                      </a:lnTo>
                      <a:lnTo>
                        <a:pt x="177" y="116"/>
                      </a:lnTo>
                      <a:lnTo>
                        <a:pt x="181" y="107"/>
                      </a:lnTo>
                      <a:lnTo>
                        <a:pt x="314" y="223"/>
                      </a:lnTo>
                      <a:lnTo>
                        <a:pt x="333" y="4"/>
                      </a:lnTo>
                      <a:lnTo>
                        <a:pt x="335" y="6"/>
                      </a:lnTo>
                      <a:lnTo>
                        <a:pt x="337" y="6"/>
                      </a:lnTo>
                      <a:lnTo>
                        <a:pt x="343" y="10"/>
                      </a:lnTo>
                      <a:lnTo>
                        <a:pt x="352" y="11"/>
                      </a:lnTo>
                      <a:lnTo>
                        <a:pt x="362" y="11"/>
                      </a:lnTo>
                      <a:lnTo>
                        <a:pt x="375" y="10"/>
                      </a:lnTo>
                      <a:lnTo>
                        <a:pt x="392" y="6"/>
                      </a:lnTo>
                      <a:lnTo>
                        <a:pt x="409" y="0"/>
                      </a:lnTo>
                      <a:lnTo>
                        <a:pt x="419" y="145"/>
                      </a:lnTo>
                      <a:lnTo>
                        <a:pt x="541" y="63"/>
                      </a:lnTo>
                      <a:lnTo>
                        <a:pt x="547" y="95"/>
                      </a:lnTo>
                      <a:lnTo>
                        <a:pt x="417" y="202"/>
                      </a:lnTo>
                      <a:lnTo>
                        <a:pt x="417" y="560"/>
                      </a:lnTo>
                      <a:lnTo>
                        <a:pt x="442" y="718"/>
                      </a:lnTo>
                      <a:lnTo>
                        <a:pt x="503" y="469"/>
                      </a:lnTo>
                      <a:lnTo>
                        <a:pt x="497" y="699"/>
                      </a:lnTo>
                      <a:lnTo>
                        <a:pt x="573" y="440"/>
                      </a:lnTo>
                      <a:lnTo>
                        <a:pt x="554" y="718"/>
                      </a:lnTo>
                      <a:lnTo>
                        <a:pt x="619" y="598"/>
                      </a:lnTo>
                      <a:lnTo>
                        <a:pt x="617" y="737"/>
                      </a:lnTo>
                      <a:lnTo>
                        <a:pt x="682" y="644"/>
                      </a:lnTo>
                      <a:lnTo>
                        <a:pt x="684" y="710"/>
                      </a:lnTo>
                      <a:lnTo>
                        <a:pt x="754" y="674"/>
                      </a:lnTo>
                      <a:lnTo>
                        <a:pt x="667" y="802"/>
                      </a:lnTo>
                      <a:lnTo>
                        <a:pt x="70" y="809"/>
                      </a:lnTo>
                      <a:close/>
                    </a:path>
                  </a:pathLst>
                </a:custGeom>
                <a:solidFill>
                  <a:srgbClr val="000000"/>
                </a:solidFill>
                <a:ln w="9525">
                  <a:noFill/>
                  <a:round/>
                  <a:headEnd/>
                  <a:tailEnd/>
                </a:ln>
              </p:spPr>
              <p:txBody>
                <a:bodyPr/>
                <a:lstStyle/>
                <a:p>
                  <a:endParaRPr lang="de-DE"/>
                </a:p>
              </p:txBody>
            </p:sp>
            <p:sp>
              <p:nvSpPr>
                <p:cNvPr id="17224" name="Freeform 840"/>
                <p:cNvSpPr>
                  <a:spLocks/>
                </p:cNvSpPr>
                <p:nvPr/>
              </p:nvSpPr>
              <p:spPr bwMode="auto">
                <a:xfrm>
                  <a:off x="161" y="3945"/>
                  <a:ext cx="14" cy="70"/>
                </a:xfrm>
                <a:custGeom>
                  <a:avLst/>
                  <a:gdLst/>
                  <a:ahLst/>
                  <a:cxnLst>
                    <a:cxn ang="0">
                      <a:pos x="23" y="133"/>
                    </a:cxn>
                    <a:cxn ang="0">
                      <a:pos x="0" y="0"/>
                    </a:cxn>
                    <a:cxn ang="0">
                      <a:pos x="0" y="89"/>
                    </a:cxn>
                    <a:cxn ang="0">
                      <a:pos x="11" y="141"/>
                    </a:cxn>
                    <a:cxn ang="0">
                      <a:pos x="27" y="141"/>
                    </a:cxn>
                    <a:cxn ang="0">
                      <a:pos x="23" y="133"/>
                    </a:cxn>
                  </a:cxnLst>
                  <a:rect l="0" t="0" r="r" b="b"/>
                  <a:pathLst>
                    <a:path w="27" h="141">
                      <a:moveTo>
                        <a:pt x="23" y="133"/>
                      </a:moveTo>
                      <a:lnTo>
                        <a:pt x="0" y="0"/>
                      </a:lnTo>
                      <a:lnTo>
                        <a:pt x="0" y="89"/>
                      </a:lnTo>
                      <a:lnTo>
                        <a:pt x="11" y="141"/>
                      </a:lnTo>
                      <a:lnTo>
                        <a:pt x="27" y="141"/>
                      </a:lnTo>
                      <a:lnTo>
                        <a:pt x="23" y="133"/>
                      </a:lnTo>
                      <a:close/>
                    </a:path>
                  </a:pathLst>
                </a:custGeom>
                <a:solidFill>
                  <a:srgbClr val="00FF59"/>
                </a:solidFill>
                <a:ln w="9525">
                  <a:noFill/>
                  <a:round/>
                  <a:headEnd/>
                  <a:tailEnd/>
                </a:ln>
              </p:spPr>
              <p:txBody>
                <a:bodyPr/>
                <a:lstStyle/>
                <a:p>
                  <a:endParaRPr lang="de-DE"/>
                </a:p>
              </p:txBody>
            </p:sp>
            <p:sp>
              <p:nvSpPr>
                <p:cNvPr id="17225" name="Freeform 841"/>
                <p:cNvSpPr>
                  <a:spLocks/>
                </p:cNvSpPr>
                <p:nvPr/>
              </p:nvSpPr>
              <p:spPr bwMode="auto">
                <a:xfrm>
                  <a:off x="42" y="3942"/>
                  <a:ext cx="118" cy="78"/>
                </a:xfrm>
                <a:custGeom>
                  <a:avLst/>
                  <a:gdLst/>
                  <a:ahLst/>
                  <a:cxnLst>
                    <a:cxn ang="0">
                      <a:pos x="234" y="149"/>
                    </a:cxn>
                    <a:cxn ang="0">
                      <a:pos x="171" y="15"/>
                    </a:cxn>
                    <a:cxn ang="0">
                      <a:pos x="194" y="143"/>
                    </a:cxn>
                    <a:cxn ang="0">
                      <a:pos x="135" y="70"/>
                    </a:cxn>
                    <a:cxn ang="0">
                      <a:pos x="78" y="0"/>
                    </a:cxn>
                    <a:cxn ang="0">
                      <a:pos x="103" y="139"/>
                    </a:cxn>
                    <a:cxn ang="0">
                      <a:pos x="51" y="69"/>
                    </a:cxn>
                    <a:cxn ang="0">
                      <a:pos x="57" y="139"/>
                    </a:cxn>
                    <a:cxn ang="0">
                      <a:pos x="0" y="103"/>
                    </a:cxn>
                    <a:cxn ang="0">
                      <a:pos x="43" y="156"/>
                    </a:cxn>
                    <a:cxn ang="0">
                      <a:pos x="234" y="149"/>
                    </a:cxn>
                  </a:cxnLst>
                  <a:rect l="0" t="0" r="r" b="b"/>
                  <a:pathLst>
                    <a:path w="234" h="156">
                      <a:moveTo>
                        <a:pt x="234" y="149"/>
                      </a:moveTo>
                      <a:lnTo>
                        <a:pt x="171" y="15"/>
                      </a:lnTo>
                      <a:lnTo>
                        <a:pt x="194" y="143"/>
                      </a:lnTo>
                      <a:lnTo>
                        <a:pt x="135" y="70"/>
                      </a:lnTo>
                      <a:lnTo>
                        <a:pt x="78" y="0"/>
                      </a:lnTo>
                      <a:lnTo>
                        <a:pt x="103" y="139"/>
                      </a:lnTo>
                      <a:lnTo>
                        <a:pt x="51" y="69"/>
                      </a:lnTo>
                      <a:lnTo>
                        <a:pt x="57" y="139"/>
                      </a:lnTo>
                      <a:lnTo>
                        <a:pt x="0" y="103"/>
                      </a:lnTo>
                      <a:lnTo>
                        <a:pt x="43" y="156"/>
                      </a:lnTo>
                      <a:lnTo>
                        <a:pt x="234" y="149"/>
                      </a:lnTo>
                      <a:close/>
                    </a:path>
                  </a:pathLst>
                </a:custGeom>
                <a:solidFill>
                  <a:srgbClr val="00FF59"/>
                </a:solidFill>
                <a:ln w="9525">
                  <a:noFill/>
                  <a:round/>
                  <a:headEnd/>
                  <a:tailEnd/>
                </a:ln>
              </p:spPr>
              <p:txBody>
                <a:bodyPr/>
                <a:lstStyle/>
                <a:p>
                  <a:endParaRPr lang="de-DE"/>
                </a:p>
              </p:txBody>
            </p:sp>
            <p:sp>
              <p:nvSpPr>
                <p:cNvPr id="17226" name="Freeform 842"/>
                <p:cNvSpPr>
                  <a:spLocks/>
                </p:cNvSpPr>
                <p:nvPr/>
              </p:nvSpPr>
              <p:spPr bwMode="auto">
                <a:xfrm>
                  <a:off x="247" y="3905"/>
                  <a:ext cx="52" cy="111"/>
                </a:xfrm>
                <a:custGeom>
                  <a:avLst/>
                  <a:gdLst/>
                  <a:ahLst/>
                  <a:cxnLst>
                    <a:cxn ang="0">
                      <a:pos x="0" y="223"/>
                    </a:cxn>
                    <a:cxn ang="0">
                      <a:pos x="0" y="190"/>
                    </a:cxn>
                    <a:cxn ang="0">
                      <a:pos x="33" y="61"/>
                    </a:cxn>
                    <a:cxn ang="0">
                      <a:pos x="42" y="203"/>
                    </a:cxn>
                    <a:cxn ang="0">
                      <a:pos x="103" y="0"/>
                    </a:cxn>
                    <a:cxn ang="0">
                      <a:pos x="82" y="223"/>
                    </a:cxn>
                    <a:cxn ang="0">
                      <a:pos x="0" y="223"/>
                    </a:cxn>
                  </a:cxnLst>
                  <a:rect l="0" t="0" r="r" b="b"/>
                  <a:pathLst>
                    <a:path w="103" h="223">
                      <a:moveTo>
                        <a:pt x="0" y="223"/>
                      </a:moveTo>
                      <a:lnTo>
                        <a:pt x="0" y="190"/>
                      </a:lnTo>
                      <a:lnTo>
                        <a:pt x="33" y="61"/>
                      </a:lnTo>
                      <a:lnTo>
                        <a:pt x="42" y="203"/>
                      </a:lnTo>
                      <a:lnTo>
                        <a:pt x="103" y="0"/>
                      </a:lnTo>
                      <a:lnTo>
                        <a:pt x="82" y="223"/>
                      </a:lnTo>
                      <a:lnTo>
                        <a:pt x="0" y="223"/>
                      </a:lnTo>
                      <a:close/>
                    </a:path>
                  </a:pathLst>
                </a:custGeom>
                <a:solidFill>
                  <a:srgbClr val="00FF59"/>
                </a:solidFill>
                <a:ln w="9525">
                  <a:noFill/>
                  <a:round/>
                  <a:headEnd/>
                  <a:tailEnd/>
                </a:ln>
              </p:spPr>
              <p:txBody>
                <a:bodyPr/>
                <a:lstStyle/>
                <a:p>
                  <a:endParaRPr lang="de-DE"/>
                </a:p>
              </p:txBody>
            </p:sp>
            <p:sp>
              <p:nvSpPr>
                <p:cNvPr id="17227" name="Freeform 843"/>
                <p:cNvSpPr>
                  <a:spLocks/>
                </p:cNvSpPr>
                <p:nvPr/>
              </p:nvSpPr>
              <p:spPr bwMode="auto">
                <a:xfrm>
                  <a:off x="295" y="3960"/>
                  <a:ext cx="28" cy="56"/>
                </a:xfrm>
                <a:custGeom>
                  <a:avLst/>
                  <a:gdLst/>
                  <a:ahLst/>
                  <a:cxnLst>
                    <a:cxn ang="0">
                      <a:pos x="0" y="113"/>
                    </a:cxn>
                    <a:cxn ang="0">
                      <a:pos x="55" y="0"/>
                    </a:cxn>
                    <a:cxn ang="0">
                      <a:pos x="57" y="111"/>
                    </a:cxn>
                    <a:cxn ang="0">
                      <a:pos x="0" y="113"/>
                    </a:cxn>
                  </a:cxnLst>
                  <a:rect l="0" t="0" r="r" b="b"/>
                  <a:pathLst>
                    <a:path w="57" h="113">
                      <a:moveTo>
                        <a:pt x="0" y="113"/>
                      </a:moveTo>
                      <a:lnTo>
                        <a:pt x="55" y="0"/>
                      </a:lnTo>
                      <a:lnTo>
                        <a:pt x="57" y="111"/>
                      </a:lnTo>
                      <a:lnTo>
                        <a:pt x="0" y="113"/>
                      </a:lnTo>
                      <a:close/>
                    </a:path>
                  </a:pathLst>
                </a:custGeom>
                <a:solidFill>
                  <a:srgbClr val="00FF59"/>
                </a:solidFill>
                <a:ln w="9525">
                  <a:noFill/>
                  <a:round/>
                  <a:headEnd/>
                  <a:tailEnd/>
                </a:ln>
              </p:spPr>
              <p:txBody>
                <a:bodyPr/>
                <a:lstStyle/>
                <a:p>
                  <a:endParaRPr lang="de-DE"/>
                </a:p>
              </p:txBody>
            </p:sp>
            <p:sp>
              <p:nvSpPr>
                <p:cNvPr id="17228" name="Freeform 844"/>
                <p:cNvSpPr>
                  <a:spLocks/>
                </p:cNvSpPr>
                <p:nvPr/>
              </p:nvSpPr>
              <p:spPr bwMode="auto">
                <a:xfrm>
                  <a:off x="330" y="3973"/>
                  <a:ext cx="26" cy="42"/>
                </a:xfrm>
                <a:custGeom>
                  <a:avLst/>
                  <a:gdLst/>
                  <a:ahLst/>
                  <a:cxnLst>
                    <a:cxn ang="0">
                      <a:pos x="0" y="84"/>
                    </a:cxn>
                    <a:cxn ang="0">
                      <a:pos x="52" y="0"/>
                    </a:cxn>
                    <a:cxn ang="0">
                      <a:pos x="42" y="80"/>
                    </a:cxn>
                    <a:cxn ang="0">
                      <a:pos x="0" y="84"/>
                    </a:cxn>
                  </a:cxnLst>
                  <a:rect l="0" t="0" r="r" b="b"/>
                  <a:pathLst>
                    <a:path w="52" h="84">
                      <a:moveTo>
                        <a:pt x="0" y="84"/>
                      </a:moveTo>
                      <a:lnTo>
                        <a:pt x="52" y="0"/>
                      </a:lnTo>
                      <a:lnTo>
                        <a:pt x="42" y="80"/>
                      </a:lnTo>
                      <a:lnTo>
                        <a:pt x="0" y="84"/>
                      </a:lnTo>
                      <a:close/>
                    </a:path>
                  </a:pathLst>
                </a:custGeom>
                <a:solidFill>
                  <a:srgbClr val="00FF59"/>
                </a:solidFill>
                <a:ln w="9525">
                  <a:noFill/>
                  <a:round/>
                  <a:headEnd/>
                  <a:tailEnd/>
                </a:ln>
              </p:spPr>
              <p:txBody>
                <a:bodyPr/>
                <a:lstStyle/>
                <a:p>
                  <a:endParaRPr lang="de-DE"/>
                </a:p>
              </p:txBody>
            </p:sp>
            <p:sp>
              <p:nvSpPr>
                <p:cNvPr id="17229" name="Freeform 845"/>
                <p:cNvSpPr>
                  <a:spLocks/>
                </p:cNvSpPr>
                <p:nvPr/>
              </p:nvSpPr>
              <p:spPr bwMode="auto">
                <a:xfrm>
                  <a:off x="359" y="3981"/>
                  <a:ext cx="17" cy="27"/>
                </a:xfrm>
                <a:custGeom>
                  <a:avLst/>
                  <a:gdLst/>
                  <a:ahLst/>
                  <a:cxnLst>
                    <a:cxn ang="0">
                      <a:pos x="0" y="53"/>
                    </a:cxn>
                    <a:cxn ang="0">
                      <a:pos x="10" y="23"/>
                    </a:cxn>
                    <a:cxn ang="0">
                      <a:pos x="35" y="0"/>
                    </a:cxn>
                    <a:cxn ang="0">
                      <a:pos x="27" y="21"/>
                    </a:cxn>
                    <a:cxn ang="0">
                      <a:pos x="0" y="53"/>
                    </a:cxn>
                  </a:cxnLst>
                  <a:rect l="0" t="0" r="r" b="b"/>
                  <a:pathLst>
                    <a:path w="35" h="53">
                      <a:moveTo>
                        <a:pt x="0" y="53"/>
                      </a:moveTo>
                      <a:lnTo>
                        <a:pt x="10" y="23"/>
                      </a:lnTo>
                      <a:lnTo>
                        <a:pt x="35" y="0"/>
                      </a:lnTo>
                      <a:lnTo>
                        <a:pt x="27" y="21"/>
                      </a:lnTo>
                      <a:lnTo>
                        <a:pt x="0" y="53"/>
                      </a:lnTo>
                      <a:close/>
                    </a:path>
                  </a:pathLst>
                </a:custGeom>
                <a:solidFill>
                  <a:srgbClr val="00FF59"/>
                </a:solidFill>
                <a:ln w="9525">
                  <a:noFill/>
                  <a:round/>
                  <a:headEnd/>
                  <a:tailEnd/>
                </a:ln>
              </p:spPr>
              <p:txBody>
                <a:bodyPr/>
                <a:lstStyle/>
                <a:p>
                  <a:endParaRPr lang="de-DE"/>
                </a:p>
              </p:txBody>
            </p:sp>
            <p:sp>
              <p:nvSpPr>
                <p:cNvPr id="17230" name="Freeform 846"/>
                <p:cNvSpPr>
                  <a:spLocks/>
                </p:cNvSpPr>
                <p:nvPr/>
              </p:nvSpPr>
              <p:spPr bwMode="auto">
                <a:xfrm>
                  <a:off x="179" y="3648"/>
                  <a:ext cx="19" cy="368"/>
                </a:xfrm>
                <a:custGeom>
                  <a:avLst/>
                  <a:gdLst/>
                  <a:ahLst/>
                  <a:cxnLst>
                    <a:cxn ang="0">
                      <a:pos x="0" y="737"/>
                    </a:cxn>
                    <a:cxn ang="0">
                      <a:pos x="27" y="0"/>
                    </a:cxn>
                    <a:cxn ang="0">
                      <a:pos x="27" y="1"/>
                    </a:cxn>
                    <a:cxn ang="0">
                      <a:pos x="31" y="1"/>
                    </a:cxn>
                    <a:cxn ang="0">
                      <a:pos x="33" y="3"/>
                    </a:cxn>
                    <a:cxn ang="0">
                      <a:pos x="38" y="0"/>
                    </a:cxn>
                    <a:cxn ang="0">
                      <a:pos x="34" y="737"/>
                    </a:cxn>
                    <a:cxn ang="0">
                      <a:pos x="0" y="737"/>
                    </a:cxn>
                  </a:cxnLst>
                  <a:rect l="0" t="0" r="r" b="b"/>
                  <a:pathLst>
                    <a:path w="38" h="737">
                      <a:moveTo>
                        <a:pt x="0" y="737"/>
                      </a:moveTo>
                      <a:lnTo>
                        <a:pt x="27" y="0"/>
                      </a:lnTo>
                      <a:lnTo>
                        <a:pt x="27" y="1"/>
                      </a:lnTo>
                      <a:lnTo>
                        <a:pt x="31" y="1"/>
                      </a:lnTo>
                      <a:lnTo>
                        <a:pt x="33" y="3"/>
                      </a:lnTo>
                      <a:lnTo>
                        <a:pt x="38" y="0"/>
                      </a:lnTo>
                      <a:lnTo>
                        <a:pt x="34" y="737"/>
                      </a:lnTo>
                      <a:lnTo>
                        <a:pt x="0" y="737"/>
                      </a:lnTo>
                      <a:close/>
                    </a:path>
                  </a:pathLst>
                </a:custGeom>
                <a:solidFill>
                  <a:srgbClr val="875900"/>
                </a:solidFill>
                <a:ln w="9525">
                  <a:noFill/>
                  <a:round/>
                  <a:headEnd/>
                  <a:tailEnd/>
                </a:ln>
              </p:spPr>
              <p:txBody>
                <a:bodyPr/>
                <a:lstStyle/>
                <a:p>
                  <a:endParaRPr lang="de-DE"/>
                </a:p>
              </p:txBody>
            </p:sp>
            <p:sp>
              <p:nvSpPr>
                <p:cNvPr id="17231" name="Freeform 847"/>
                <p:cNvSpPr>
                  <a:spLocks/>
                </p:cNvSpPr>
                <p:nvPr/>
              </p:nvSpPr>
              <p:spPr bwMode="auto">
                <a:xfrm>
                  <a:off x="201" y="3638"/>
                  <a:ext cx="15" cy="377"/>
                </a:xfrm>
                <a:custGeom>
                  <a:avLst/>
                  <a:gdLst/>
                  <a:ahLst/>
                  <a:cxnLst>
                    <a:cxn ang="0">
                      <a:pos x="0" y="754"/>
                    </a:cxn>
                    <a:cxn ang="0">
                      <a:pos x="11" y="1"/>
                    </a:cxn>
                    <a:cxn ang="0">
                      <a:pos x="13" y="1"/>
                    </a:cxn>
                    <a:cxn ang="0">
                      <a:pos x="17" y="3"/>
                    </a:cxn>
                    <a:cxn ang="0">
                      <a:pos x="21" y="1"/>
                    </a:cxn>
                    <a:cxn ang="0">
                      <a:pos x="29" y="0"/>
                    </a:cxn>
                    <a:cxn ang="0">
                      <a:pos x="31" y="754"/>
                    </a:cxn>
                    <a:cxn ang="0">
                      <a:pos x="0" y="754"/>
                    </a:cxn>
                  </a:cxnLst>
                  <a:rect l="0" t="0" r="r" b="b"/>
                  <a:pathLst>
                    <a:path w="31" h="754">
                      <a:moveTo>
                        <a:pt x="0" y="754"/>
                      </a:moveTo>
                      <a:lnTo>
                        <a:pt x="11" y="1"/>
                      </a:lnTo>
                      <a:lnTo>
                        <a:pt x="13" y="1"/>
                      </a:lnTo>
                      <a:lnTo>
                        <a:pt x="17" y="3"/>
                      </a:lnTo>
                      <a:lnTo>
                        <a:pt x="21" y="1"/>
                      </a:lnTo>
                      <a:lnTo>
                        <a:pt x="29" y="0"/>
                      </a:lnTo>
                      <a:lnTo>
                        <a:pt x="31" y="754"/>
                      </a:lnTo>
                      <a:lnTo>
                        <a:pt x="0" y="754"/>
                      </a:lnTo>
                      <a:close/>
                    </a:path>
                  </a:pathLst>
                </a:custGeom>
                <a:solidFill>
                  <a:srgbClr val="875900"/>
                </a:solidFill>
                <a:ln w="9525">
                  <a:noFill/>
                  <a:round/>
                  <a:headEnd/>
                  <a:tailEnd/>
                </a:ln>
              </p:spPr>
              <p:txBody>
                <a:bodyPr/>
                <a:lstStyle/>
                <a:p>
                  <a:endParaRPr lang="de-DE"/>
                </a:p>
              </p:txBody>
            </p:sp>
            <p:sp>
              <p:nvSpPr>
                <p:cNvPr id="17232" name="Freeform 848"/>
                <p:cNvSpPr>
                  <a:spLocks/>
                </p:cNvSpPr>
                <p:nvPr/>
              </p:nvSpPr>
              <p:spPr bwMode="auto">
                <a:xfrm>
                  <a:off x="220" y="3629"/>
                  <a:ext cx="13" cy="384"/>
                </a:xfrm>
                <a:custGeom>
                  <a:avLst/>
                  <a:gdLst/>
                  <a:ahLst/>
                  <a:cxnLst>
                    <a:cxn ang="0">
                      <a:pos x="4" y="770"/>
                    </a:cxn>
                    <a:cxn ang="0">
                      <a:pos x="0" y="8"/>
                    </a:cxn>
                    <a:cxn ang="0">
                      <a:pos x="10" y="0"/>
                    </a:cxn>
                    <a:cxn ang="0">
                      <a:pos x="15" y="587"/>
                    </a:cxn>
                    <a:cxn ang="0">
                      <a:pos x="27" y="768"/>
                    </a:cxn>
                    <a:cxn ang="0">
                      <a:pos x="4" y="770"/>
                    </a:cxn>
                  </a:cxnLst>
                  <a:rect l="0" t="0" r="r" b="b"/>
                  <a:pathLst>
                    <a:path w="27" h="770">
                      <a:moveTo>
                        <a:pt x="4" y="770"/>
                      </a:moveTo>
                      <a:lnTo>
                        <a:pt x="0" y="8"/>
                      </a:lnTo>
                      <a:lnTo>
                        <a:pt x="10" y="0"/>
                      </a:lnTo>
                      <a:lnTo>
                        <a:pt x="15" y="587"/>
                      </a:lnTo>
                      <a:lnTo>
                        <a:pt x="27" y="768"/>
                      </a:lnTo>
                      <a:lnTo>
                        <a:pt x="4" y="770"/>
                      </a:lnTo>
                      <a:close/>
                    </a:path>
                  </a:pathLst>
                </a:custGeom>
                <a:solidFill>
                  <a:srgbClr val="875900"/>
                </a:solidFill>
                <a:ln w="9525">
                  <a:noFill/>
                  <a:round/>
                  <a:headEnd/>
                  <a:tailEnd/>
                </a:ln>
              </p:spPr>
              <p:txBody>
                <a:bodyPr/>
                <a:lstStyle/>
                <a:p>
                  <a:endParaRPr lang="de-DE"/>
                </a:p>
              </p:txBody>
            </p:sp>
            <p:sp>
              <p:nvSpPr>
                <p:cNvPr id="17233" name="Freeform 849"/>
                <p:cNvSpPr>
                  <a:spLocks/>
                </p:cNvSpPr>
                <p:nvPr/>
              </p:nvSpPr>
              <p:spPr bwMode="auto">
                <a:xfrm>
                  <a:off x="233" y="3663"/>
                  <a:ext cx="55" cy="51"/>
                </a:xfrm>
                <a:custGeom>
                  <a:avLst/>
                  <a:gdLst/>
                  <a:ahLst/>
                  <a:cxnLst>
                    <a:cxn ang="0">
                      <a:pos x="4" y="82"/>
                    </a:cxn>
                    <a:cxn ang="0">
                      <a:pos x="110" y="0"/>
                    </a:cxn>
                    <a:cxn ang="0">
                      <a:pos x="110" y="8"/>
                    </a:cxn>
                    <a:cxn ang="0">
                      <a:pos x="0" y="103"/>
                    </a:cxn>
                    <a:cxn ang="0">
                      <a:pos x="4" y="82"/>
                    </a:cxn>
                  </a:cxnLst>
                  <a:rect l="0" t="0" r="r" b="b"/>
                  <a:pathLst>
                    <a:path w="110" h="103">
                      <a:moveTo>
                        <a:pt x="4" y="82"/>
                      </a:moveTo>
                      <a:lnTo>
                        <a:pt x="110" y="0"/>
                      </a:lnTo>
                      <a:lnTo>
                        <a:pt x="110" y="8"/>
                      </a:lnTo>
                      <a:lnTo>
                        <a:pt x="0" y="103"/>
                      </a:lnTo>
                      <a:lnTo>
                        <a:pt x="4" y="82"/>
                      </a:lnTo>
                      <a:close/>
                    </a:path>
                  </a:pathLst>
                </a:custGeom>
                <a:solidFill>
                  <a:srgbClr val="875900"/>
                </a:solidFill>
                <a:ln w="9525">
                  <a:noFill/>
                  <a:round/>
                  <a:headEnd/>
                  <a:tailEnd/>
                </a:ln>
              </p:spPr>
              <p:txBody>
                <a:bodyPr/>
                <a:lstStyle/>
                <a:p>
                  <a:endParaRPr lang="de-DE"/>
                </a:p>
              </p:txBody>
            </p:sp>
            <p:sp>
              <p:nvSpPr>
                <p:cNvPr id="17234" name="Freeform 850"/>
                <p:cNvSpPr>
                  <a:spLocks/>
                </p:cNvSpPr>
                <p:nvPr/>
              </p:nvSpPr>
              <p:spPr bwMode="auto">
                <a:xfrm>
                  <a:off x="114" y="3687"/>
                  <a:ext cx="65" cy="68"/>
                </a:xfrm>
                <a:custGeom>
                  <a:avLst/>
                  <a:gdLst/>
                  <a:ahLst/>
                  <a:cxnLst>
                    <a:cxn ang="0">
                      <a:pos x="129" y="137"/>
                    </a:cxn>
                    <a:cxn ang="0">
                      <a:pos x="125" y="106"/>
                    </a:cxn>
                    <a:cxn ang="0">
                      <a:pos x="5" y="0"/>
                    </a:cxn>
                    <a:cxn ang="0">
                      <a:pos x="0" y="22"/>
                    </a:cxn>
                    <a:cxn ang="0">
                      <a:pos x="129" y="137"/>
                    </a:cxn>
                  </a:cxnLst>
                  <a:rect l="0" t="0" r="r" b="b"/>
                  <a:pathLst>
                    <a:path w="129" h="137">
                      <a:moveTo>
                        <a:pt x="129" y="137"/>
                      </a:moveTo>
                      <a:lnTo>
                        <a:pt x="125" y="106"/>
                      </a:lnTo>
                      <a:lnTo>
                        <a:pt x="5" y="0"/>
                      </a:lnTo>
                      <a:lnTo>
                        <a:pt x="0" y="22"/>
                      </a:lnTo>
                      <a:lnTo>
                        <a:pt x="129" y="137"/>
                      </a:lnTo>
                      <a:close/>
                    </a:path>
                  </a:pathLst>
                </a:custGeom>
                <a:solidFill>
                  <a:srgbClr val="875900"/>
                </a:solidFill>
                <a:ln w="9525">
                  <a:noFill/>
                  <a:round/>
                  <a:headEnd/>
                  <a:tailEnd/>
                </a:ln>
              </p:spPr>
              <p:txBody>
                <a:bodyPr/>
                <a:lstStyle/>
                <a:p>
                  <a:endParaRPr lang="de-DE"/>
                </a:p>
              </p:txBody>
            </p:sp>
            <p:sp>
              <p:nvSpPr>
                <p:cNvPr id="17235" name="Freeform 851"/>
                <p:cNvSpPr>
                  <a:spLocks/>
                </p:cNvSpPr>
                <p:nvPr/>
              </p:nvSpPr>
              <p:spPr bwMode="auto">
                <a:xfrm>
                  <a:off x="-77" y="3643"/>
                  <a:ext cx="188" cy="150"/>
                </a:xfrm>
                <a:custGeom>
                  <a:avLst/>
                  <a:gdLst/>
                  <a:ahLst/>
                  <a:cxnLst>
                    <a:cxn ang="0">
                      <a:pos x="361" y="217"/>
                    </a:cxn>
                    <a:cxn ang="0">
                      <a:pos x="353" y="225"/>
                    </a:cxn>
                    <a:cxn ang="0">
                      <a:pos x="338" y="238"/>
                    </a:cxn>
                    <a:cxn ang="0">
                      <a:pos x="311" y="257"/>
                    </a:cxn>
                    <a:cxn ang="0">
                      <a:pos x="279" y="272"/>
                    </a:cxn>
                    <a:cxn ang="0">
                      <a:pos x="183" y="297"/>
                    </a:cxn>
                    <a:cxn ang="0">
                      <a:pos x="189" y="282"/>
                    </a:cxn>
                    <a:cxn ang="0">
                      <a:pos x="195" y="255"/>
                    </a:cxn>
                    <a:cxn ang="0">
                      <a:pos x="201" y="227"/>
                    </a:cxn>
                    <a:cxn ang="0">
                      <a:pos x="204" y="210"/>
                    </a:cxn>
                    <a:cxn ang="0">
                      <a:pos x="208" y="190"/>
                    </a:cxn>
                    <a:cxn ang="0">
                      <a:pos x="214" y="164"/>
                    </a:cxn>
                    <a:cxn ang="0">
                      <a:pos x="225" y="141"/>
                    </a:cxn>
                    <a:cxn ang="0">
                      <a:pos x="229" y="135"/>
                    </a:cxn>
                    <a:cxn ang="0">
                      <a:pos x="210" y="137"/>
                    </a:cxn>
                    <a:cxn ang="0">
                      <a:pos x="181" y="141"/>
                    </a:cxn>
                    <a:cxn ang="0">
                      <a:pos x="147" y="143"/>
                    </a:cxn>
                    <a:cxn ang="0">
                      <a:pos x="130" y="143"/>
                    </a:cxn>
                    <a:cxn ang="0">
                      <a:pos x="113" y="145"/>
                    </a:cxn>
                    <a:cxn ang="0">
                      <a:pos x="82" y="141"/>
                    </a:cxn>
                    <a:cxn ang="0">
                      <a:pos x="50" y="131"/>
                    </a:cxn>
                    <a:cxn ang="0">
                      <a:pos x="33" y="122"/>
                    </a:cxn>
                    <a:cxn ang="0">
                      <a:pos x="25" y="116"/>
                    </a:cxn>
                    <a:cxn ang="0">
                      <a:pos x="16" y="107"/>
                    </a:cxn>
                    <a:cxn ang="0">
                      <a:pos x="4" y="90"/>
                    </a:cxn>
                    <a:cxn ang="0">
                      <a:pos x="2" y="78"/>
                    </a:cxn>
                    <a:cxn ang="0">
                      <a:pos x="21" y="69"/>
                    </a:cxn>
                    <a:cxn ang="0">
                      <a:pos x="48" y="53"/>
                    </a:cxn>
                    <a:cxn ang="0">
                      <a:pos x="79" y="36"/>
                    </a:cxn>
                    <a:cxn ang="0">
                      <a:pos x="94" y="29"/>
                    </a:cxn>
                    <a:cxn ang="0">
                      <a:pos x="113" y="21"/>
                    </a:cxn>
                    <a:cxn ang="0">
                      <a:pos x="141" y="10"/>
                    </a:cxn>
                    <a:cxn ang="0">
                      <a:pos x="174" y="2"/>
                    </a:cxn>
                    <a:cxn ang="0">
                      <a:pos x="193" y="0"/>
                    </a:cxn>
                    <a:cxn ang="0">
                      <a:pos x="214" y="0"/>
                    </a:cxn>
                    <a:cxn ang="0">
                      <a:pos x="248" y="0"/>
                    </a:cxn>
                    <a:cxn ang="0">
                      <a:pos x="282" y="4"/>
                    </a:cxn>
                    <a:cxn ang="0">
                      <a:pos x="296" y="11"/>
                    </a:cxn>
                    <a:cxn ang="0">
                      <a:pos x="309" y="21"/>
                    </a:cxn>
                    <a:cxn ang="0">
                      <a:pos x="330" y="40"/>
                    </a:cxn>
                    <a:cxn ang="0">
                      <a:pos x="349" y="63"/>
                    </a:cxn>
                    <a:cxn ang="0">
                      <a:pos x="376" y="76"/>
                    </a:cxn>
                  </a:cxnLst>
                  <a:rect l="0" t="0" r="r" b="b"/>
                  <a:pathLst>
                    <a:path w="376" h="299">
                      <a:moveTo>
                        <a:pt x="364" y="103"/>
                      </a:moveTo>
                      <a:lnTo>
                        <a:pt x="361" y="217"/>
                      </a:lnTo>
                      <a:lnTo>
                        <a:pt x="359" y="219"/>
                      </a:lnTo>
                      <a:lnTo>
                        <a:pt x="353" y="225"/>
                      </a:lnTo>
                      <a:lnTo>
                        <a:pt x="347" y="230"/>
                      </a:lnTo>
                      <a:lnTo>
                        <a:pt x="338" y="238"/>
                      </a:lnTo>
                      <a:lnTo>
                        <a:pt x="324" y="248"/>
                      </a:lnTo>
                      <a:lnTo>
                        <a:pt x="311" y="257"/>
                      </a:lnTo>
                      <a:lnTo>
                        <a:pt x="296" y="265"/>
                      </a:lnTo>
                      <a:lnTo>
                        <a:pt x="279" y="272"/>
                      </a:lnTo>
                      <a:lnTo>
                        <a:pt x="183" y="299"/>
                      </a:lnTo>
                      <a:lnTo>
                        <a:pt x="183" y="297"/>
                      </a:lnTo>
                      <a:lnTo>
                        <a:pt x="185" y="289"/>
                      </a:lnTo>
                      <a:lnTo>
                        <a:pt x="189" y="282"/>
                      </a:lnTo>
                      <a:lnTo>
                        <a:pt x="191" y="269"/>
                      </a:lnTo>
                      <a:lnTo>
                        <a:pt x="195" y="255"/>
                      </a:lnTo>
                      <a:lnTo>
                        <a:pt x="199" y="242"/>
                      </a:lnTo>
                      <a:lnTo>
                        <a:pt x="201" y="227"/>
                      </a:lnTo>
                      <a:lnTo>
                        <a:pt x="204" y="213"/>
                      </a:lnTo>
                      <a:lnTo>
                        <a:pt x="204" y="210"/>
                      </a:lnTo>
                      <a:lnTo>
                        <a:pt x="204" y="202"/>
                      </a:lnTo>
                      <a:lnTo>
                        <a:pt x="208" y="190"/>
                      </a:lnTo>
                      <a:lnTo>
                        <a:pt x="210" y="177"/>
                      </a:lnTo>
                      <a:lnTo>
                        <a:pt x="214" y="164"/>
                      </a:lnTo>
                      <a:lnTo>
                        <a:pt x="220" y="152"/>
                      </a:lnTo>
                      <a:lnTo>
                        <a:pt x="225" y="141"/>
                      </a:lnTo>
                      <a:lnTo>
                        <a:pt x="233" y="133"/>
                      </a:lnTo>
                      <a:lnTo>
                        <a:pt x="229" y="135"/>
                      </a:lnTo>
                      <a:lnTo>
                        <a:pt x="222" y="135"/>
                      </a:lnTo>
                      <a:lnTo>
                        <a:pt x="210" y="137"/>
                      </a:lnTo>
                      <a:lnTo>
                        <a:pt x="197" y="139"/>
                      </a:lnTo>
                      <a:lnTo>
                        <a:pt x="181" y="141"/>
                      </a:lnTo>
                      <a:lnTo>
                        <a:pt x="164" y="143"/>
                      </a:lnTo>
                      <a:lnTo>
                        <a:pt x="147" y="143"/>
                      </a:lnTo>
                      <a:lnTo>
                        <a:pt x="132" y="143"/>
                      </a:lnTo>
                      <a:lnTo>
                        <a:pt x="130" y="143"/>
                      </a:lnTo>
                      <a:lnTo>
                        <a:pt x="122" y="145"/>
                      </a:lnTo>
                      <a:lnTo>
                        <a:pt x="113" y="145"/>
                      </a:lnTo>
                      <a:lnTo>
                        <a:pt x="98" y="143"/>
                      </a:lnTo>
                      <a:lnTo>
                        <a:pt x="82" y="141"/>
                      </a:lnTo>
                      <a:lnTo>
                        <a:pt x="67" y="137"/>
                      </a:lnTo>
                      <a:lnTo>
                        <a:pt x="50" y="131"/>
                      </a:lnTo>
                      <a:lnTo>
                        <a:pt x="33" y="122"/>
                      </a:lnTo>
                      <a:lnTo>
                        <a:pt x="33" y="122"/>
                      </a:lnTo>
                      <a:lnTo>
                        <a:pt x="29" y="120"/>
                      </a:lnTo>
                      <a:lnTo>
                        <a:pt x="25" y="116"/>
                      </a:lnTo>
                      <a:lnTo>
                        <a:pt x="21" y="112"/>
                      </a:lnTo>
                      <a:lnTo>
                        <a:pt x="16" y="107"/>
                      </a:lnTo>
                      <a:lnTo>
                        <a:pt x="10" y="99"/>
                      </a:lnTo>
                      <a:lnTo>
                        <a:pt x="4" y="90"/>
                      </a:lnTo>
                      <a:lnTo>
                        <a:pt x="0" y="78"/>
                      </a:lnTo>
                      <a:lnTo>
                        <a:pt x="2" y="78"/>
                      </a:lnTo>
                      <a:lnTo>
                        <a:pt x="10" y="74"/>
                      </a:lnTo>
                      <a:lnTo>
                        <a:pt x="21" y="69"/>
                      </a:lnTo>
                      <a:lnTo>
                        <a:pt x="33" y="61"/>
                      </a:lnTo>
                      <a:lnTo>
                        <a:pt x="48" y="53"/>
                      </a:lnTo>
                      <a:lnTo>
                        <a:pt x="63" y="46"/>
                      </a:lnTo>
                      <a:lnTo>
                        <a:pt x="79" y="36"/>
                      </a:lnTo>
                      <a:lnTo>
                        <a:pt x="92" y="31"/>
                      </a:lnTo>
                      <a:lnTo>
                        <a:pt x="94" y="29"/>
                      </a:lnTo>
                      <a:lnTo>
                        <a:pt x="101" y="25"/>
                      </a:lnTo>
                      <a:lnTo>
                        <a:pt x="113" y="21"/>
                      </a:lnTo>
                      <a:lnTo>
                        <a:pt x="126" y="15"/>
                      </a:lnTo>
                      <a:lnTo>
                        <a:pt x="141" y="10"/>
                      </a:lnTo>
                      <a:lnTo>
                        <a:pt x="159" y="4"/>
                      </a:lnTo>
                      <a:lnTo>
                        <a:pt x="174" y="2"/>
                      </a:lnTo>
                      <a:lnTo>
                        <a:pt x="189" y="0"/>
                      </a:lnTo>
                      <a:lnTo>
                        <a:pt x="193" y="0"/>
                      </a:lnTo>
                      <a:lnTo>
                        <a:pt x="201" y="0"/>
                      </a:lnTo>
                      <a:lnTo>
                        <a:pt x="214" y="0"/>
                      </a:lnTo>
                      <a:lnTo>
                        <a:pt x="231" y="0"/>
                      </a:lnTo>
                      <a:lnTo>
                        <a:pt x="248" y="0"/>
                      </a:lnTo>
                      <a:lnTo>
                        <a:pt x="265" y="2"/>
                      </a:lnTo>
                      <a:lnTo>
                        <a:pt x="282" y="4"/>
                      </a:lnTo>
                      <a:lnTo>
                        <a:pt x="294" y="10"/>
                      </a:lnTo>
                      <a:lnTo>
                        <a:pt x="296" y="11"/>
                      </a:lnTo>
                      <a:lnTo>
                        <a:pt x="302" y="15"/>
                      </a:lnTo>
                      <a:lnTo>
                        <a:pt x="309" y="21"/>
                      </a:lnTo>
                      <a:lnTo>
                        <a:pt x="319" y="29"/>
                      </a:lnTo>
                      <a:lnTo>
                        <a:pt x="330" y="40"/>
                      </a:lnTo>
                      <a:lnTo>
                        <a:pt x="340" y="50"/>
                      </a:lnTo>
                      <a:lnTo>
                        <a:pt x="349" y="63"/>
                      </a:lnTo>
                      <a:lnTo>
                        <a:pt x="355" y="76"/>
                      </a:lnTo>
                      <a:lnTo>
                        <a:pt x="376" y="76"/>
                      </a:lnTo>
                      <a:lnTo>
                        <a:pt x="364" y="103"/>
                      </a:lnTo>
                      <a:close/>
                    </a:path>
                  </a:pathLst>
                </a:custGeom>
                <a:solidFill>
                  <a:srgbClr val="000000"/>
                </a:solidFill>
                <a:ln w="9525">
                  <a:noFill/>
                  <a:round/>
                  <a:headEnd/>
                  <a:tailEnd/>
                </a:ln>
              </p:spPr>
              <p:txBody>
                <a:bodyPr/>
                <a:lstStyle/>
                <a:p>
                  <a:endParaRPr lang="de-DE"/>
                </a:p>
              </p:txBody>
            </p:sp>
            <p:sp>
              <p:nvSpPr>
                <p:cNvPr id="17236" name="Freeform 852"/>
                <p:cNvSpPr>
                  <a:spLocks/>
                </p:cNvSpPr>
                <p:nvPr/>
              </p:nvSpPr>
              <p:spPr bwMode="auto">
                <a:xfrm>
                  <a:off x="76" y="3591"/>
                  <a:ext cx="53" cy="80"/>
                </a:xfrm>
                <a:custGeom>
                  <a:avLst/>
                  <a:gdLst/>
                  <a:ahLst/>
                  <a:cxnLst>
                    <a:cxn ang="0">
                      <a:pos x="63" y="160"/>
                    </a:cxn>
                    <a:cxn ang="0">
                      <a:pos x="61" y="158"/>
                    </a:cxn>
                    <a:cxn ang="0">
                      <a:pos x="56" y="153"/>
                    </a:cxn>
                    <a:cxn ang="0">
                      <a:pos x="46" y="147"/>
                    </a:cxn>
                    <a:cxn ang="0">
                      <a:pos x="37" y="139"/>
                    </a:cxn>
                    <a:cxn ang="0">
                      <a:pos x="27" y="128"/>
                    </a:cxn>
                    <a:cxn ang="0">
                      <a:pos x="18" y="118"/>
                    </a:cxn>
                    <a:cxn ang="0">
                      <a:pos x="10" y="107"/>
                    </a:cxn>
                    <a:cxn ang="0">
                      <a:pos x="6" y="97"/>
                    </a:cxn>
                    <a:cxn ang="0">
                      <a:pos x="6" y="90"/>
                    </a:cxn>
                    <a:cxn ang="0">
                      <a:pos x="2" y="75"/>
                    </a:cxn>
                    <a:cxn ang="0">
                      <a:pos x="0" y="52"/>
                    </a:cxn>
                    <a:cxn ang="0">
                      <a:pos x="4" y="31"/>
                    </a:cxn>
                    <a:cxn ang="0">
                      <a:pos x="23" y="0"/>
                    </a:cxn>
                    <a:cxn ang="0">
                      <a:pos x="107" y="61"/>
                    </a:cxn>
                    <a:cxn ang="0">
                      <a:pos x="63" y="160"/>
                    </a:cxn>
                  </a:cxnLst>
                  <a:rect l="0" t="0" r="r" b="b"/>
                  <a:pathLst>
                    <a:path w="107" h="160">
                      <a:moveTo>
                        <a:pt x="63" y="160"/>
                      </a:moveTo>
                      <a:lnTo>
                        <a:pt x="61" y="158"/>
                      </a:lnTo>
                      <a:lnTo>
                        <a:pt x="56" y="153"/>
                      </a:lnTo>
                      <a:lnTo>
                        <a:pt x="46" y="147"/>
                      </a:lnTo>
                      <a:lnTo>
                        <a:pt x="37" y="139"/>
                      </a:lnTo>
                      <a:lnTo>
                        <a:pt x="27" y="128"/>
                      </a:lnTo>
                      <a:lnTo>
                        <a:pt x="18" y="118"/>
                      </a:lnTo>
                      <a:lnTo>
                        <a:pt x="10" y="107"/>
                      </a:lnTo>
                      <a:lnTo>
                        <a:pt x="6" y="97"/>
                      </a:lnTo>
                      <a:lnTo>
                        <a:pt x="6" y="90"/>
                      </a:lnTo>
                      <a:lnTo>
                        <a:pt x="2" y="75"/>
                      </a:lnTo>
                      <a:lnTo>
                        <a:pt x="0" y="52"/>
                      </a:lnTo>
                      <a:lnTo>
                        <a:pt x="4" y="31"/>
                      </a:lnTo>
                      <a:lnTo>
                        <a:pt x="23" y="0"/>
                      </a:lnTo>
                      <a:lnTo>
                        <a:pt x="107" y="61"/>
                      </a:lnTo>
                      <a:lnTo>
                        <a:pt x="63" y="160"/>
                      </a:lnTo>
                      <a:close/>
                    </a:path>
                  </a:pathLst>
                </a:custGeom>
                <a:solidFill>
                  <a:srgbClr val="000000"/>
                </a:solidFill>
                <a:ln w="9525">
                  <a:noFill/>
                  <a:round/>
                  <a:headEnd/>
                  <a:tailEnd/>
                </a:ln>
              </p:spPr>
              <p:txBody>
                <a:bodyPr/>
                <a:lstStyle/>
                <a:p>
                  <a:endParaRPr lang="de-DE"/>
                </a:p>
              </p:txBody>
            </p:sp>
            <p:sp>
              <p:nvSpPr>
                <p:cNvPr id="17237" name="Freeform 853"/>
                <p:cNvSpPr>
                  <a:spLocks/>
                </p:cNvSpPr>
                <p:nvPr/>
              </p:nvSpPr>
              <p:spPr bwMode="auto">
                <a:xfrm>
                  <a:off x="-17" y="3542"/>
                  <a:ext cx="82" cy="94"/>
                </a:xfrm>
                <a:custGeom>
                  <a:avLst/>
                  <a:gdLst/>
                  <a:ahLst/>
                  <a:cxnLst>
                    <a:cxn ang="0">
                      <a:pos x="163" y="189"/>
                    </a:cxn>
                    <a:cxn ang="0">
                      <a:pos x="163" y="185"/>
                    </a:cxn>
                    <a:cxn ang="0">
                      <a:pos x="163" y="173"/>
                    </a:cxn>
                    <a:cxn ang="0">
                      <a:pos x="161" y="158"/>
                    </a:cxn>
                    <a:cxn ang="0">
                      <a:pos x="158" y="137"/>
                    </a:cxn>
                    <a:cxn ang="0">
                      <a:pos x="152" y="114"/>
                    </a:cxn>
                    <a:cxn ang="0">
                      <a:pos x="144" y="93"/>
                    </a:cxn>
                    <a:cxn ang="0">
                      <a:pos x="135" y="73"/>
                    </a:cxn>
                    <a:cxn ang="0">
                      <a:pos x="123" y="53"/>
                    </a:cxn>
                    <a:cxn ang="0">
                      <a:pos x="121" y="53"/>
                    </a:cxn>
                    <a:cxn ang="0">
                      <a:pos x="121" y="50"/>
                    </a:cxn>
                    <a:cxn ang="0">
                      <a:pos x="118" y="46"/>
                    </a:cxn>
                    <a:cxn ang="0">
                      <a:pos x="114" y="40"/>
                    </a:cxn>
                    <a:cxn ang="0">
                      <a:pos x="108" y="34"/>
                    </a:cxn>
                    <a:cxn ang="0">
                      <a:pos x="101" y="27"/>
                    </a:cxn>
                    <a:cxn ang="0">
                      <a:pos x="91" y="21"/>
                    </a:cxn>
                    <a:cxn ang="0">
                      <a:pos x="81" y="14"/>
                    </a:cxn>
                    <a:cxn ang="0">
                      <a:pos x="80" y="14"/>
                    </a:cxn>
                    <a:cxn ang="0">
                      <a:pos x="74" y="12"/>
                    </a:cxn>
                    <a:cxn ang="0">
                      <a:pos x="64" y="8"/>
                    </a:cxn>
                    <a:cxn ang="0">
                      <a:pos x="53" y="6"/>
                    </a:cxn>
                    <a:cxn ang="0">
                      <a:pos x="40" y="2"/>
                    </a:cxn>
                    <a:cxn ang="0">
                      <a:pos x="26" y="0"/>
                    </a:cxn>
                    <a:cxn ang="0">
                      <a:pos x="13" y="0"/>
                    </a:cxn>
                    <a:cxn ang="0">
                      <a:pos x="0" y="0"/>
                    </a:cxn>
                    <a:cxn ang="0">
                      <a:pos x="0" y="10"/>
                    </a:cxn>
                    <a:cxn ang="0">
                      <a:pos x="0" y="31"/>
                    </a:cxn>
                    <a:cxn ang="0">
                      <a:pos x="1" y="55"/>
                    </a:cxn>
                    <a:cxn ang="0">
                      <a:pos x="9" y="80"/>
                    </a:cxn>
                    <a:cxn ang="0">
                      <a:pos x="11" y="82"/>
                    </a:cxn>
                    <a:cxn ang="0">
                      <a:pos x="13" y="86"/>
                    </a:cxn>
                    <a:cxn ang="0">
                      <a:pos x="17" y="92"/>
                    </a:cxn>
                    <a:cxn ang="0">
                      <a:pos x="20" y="99"/>
                    </a:cxn>
                    <a:cxn ang="0">
                      <a:pos x="28" y="109"/>
                    </a:cxn>
                    <a:cxn ang="0">
                      <a:pos x="38" y="118"/>
                    </a:cxn>
                    <a:cxn ang="0">
                      <a:pos x="49" y="130"/>
                    </a:cxn>
                    <a:cxn ang="0">
                      <a:pos x="62" y="139"/>
                    </a:cxn>
                    <a:cxn ang="0">
                      <a:pos x="64" y="141"/>
                    </a:cxn>
                    <a:cxn ang="0">
                      <a:pos x="72" y="145"/>
                    </a:cxn>
                    <a:cxn ang="0">
                      <a:pos x="81" y="151"/>
                    </a:cxn>
                    <a:cxn ang="0">
                      <a:pos x="95" y="156"/>
                    </a:cxn>
                    <a:cxn ang="0">
                      <a:pos x="110" y="166"/>
                    </a:cxn>
                    <a:cxn ang="0">
                      <a:pos x="127" y="173"/>
                    </a:cxn>
                    <a:cxn ang="0">
                      <a:pos x="144" y="181"/>
                    </a:cxn>
                    <a:cxn ang="0">
                      <a:pos x="163" y="189"/>
                    </a:cxn>
                  </a:cxnLst>
                  <a:rect l="0" t="0" r="r" b="b"/>
                  <a:pathLst>
                    <a:path w="163" h="189">
                      <a:moveTo>
                        <a:pt x="163" y="189"/>
                      </a:moveTo>
                      <a:lnTo>
                        <a:pt x="163" y="185"/>
                      </a:lnTo>
                      <a:lnTo>
                        <a:pt x="163" y="173"/>
                      </a:lnTo>
                      <a:lnTo>
                        <a:pt x="161" y="158"/>
                      </a:lnTo>
                      <a:lnTo>
                        <a:pt x="158" y="137"/>
                      </a:lnTo>
                      <a:lnTo>
                        <a:pt x="152" y="114"/>
                      </a:lnTo>
                      <a:lnTo>
                        <a:pt x="144" y="93"/>
                      </a:lnTo>
                      <a:lnTo>
                        <a:pt x="135" y="73"/>
                      </a:lnTo>
                      <a:lnTo>
                        <a:pt x="123" y="53"/>
                      </a:lnTo>
                      <a:lnTo>
                        <a:pt x="121" y="53"/>
                      </a:lnTo>
                      <a:lnTo>
                        <a:pt x="121" y="50"/>
                      </a:lnTo>
                      <a:lnTo>
                        <a:pt x="118" y="46"/>
                      </a:lnTo>
                      <a:lnTo>
                        <a:pt x="114" y="40"/>
                      </a:lnTo>
                      <a:lnTo>
                        <a:pt x="108" y="34"/>
                      </a:lnTo>
                      <a:lnTo>
                        <a:pt x="101" y="27"/>
                      </a:lnTo>
                      <a:lnTo>
                        <a:pt x="91" y="21"/>
                      </a:lnTo>
                      <a:lnTo>
                        <a:pt x="81" y="14"/>
                      </a:lnTo>
                      <a:lnTo>
                        <a:pt x="80" y="14"/>
                      </a:lnTo>
                      <a:lnTo>
                        <a:pt x="74" y="12"/>
                      </a:lnTo>
                      <a:lnTo>
                        <a:pt x="64" y="8"/>
                      </a:lnTo>
                      <a:lnTo>
                        <a:pt x="53" y="6"/>
                      </a:lnTo>
                      <a:lnTo>
                        <a:pt x="40" y="2"/>
                      </a:lnTo>
                      <a:lnTo>
                        <a:pt x="26" y="0"/>
                      </a:lnTo>
                      <a:lnTo>
                        <a:pt x="13" y="0"/>
                      </a:lnTo>
                      <a:lnTo>
                        <a:pt x="0" y="0"/>
                      </a:lnTo>
                      <a:lnTo>
                        <a:pt x="0" y="10"/>
                      </a:lnTo>
                      <a:lnTo>
                        <a:pt x="0" y="31"/>
                      </a:lnTo>
                      <a:lnTo>
                        <a:pt x="1" y="55"/>
                      </a:lnTo>
                      <a:lnTo>
                        <a:pt x="9" y="80"/>
                      </a:lnTo>
                      <a:lnTo>
                        <a:pt x="11" y="82"/>
                      </a:lnTo>
                      <a:lnTo>
                        <a:pt x="13" y="86"/>
                      </a:lnTo>
                      <a:lnTo>
                        <a:pt x="17" y="92"/>
                      </a:lnTo>
                      <a:lnTo>
                        <a:pt x="20" y="99"/>
                      </a:lnTo>
                      <a:lnTo>
                        <a:pt x="28" y="109"/>
                      </a:lnTo>
                      <a:lnTo>
                        <a:pt x="38" y="118"/>
                      </a:lnTo>
                      <a:lnTo>
                        <a:pt x="49" y="130"/>
                      </a:lnTo>
                      <a:lnTo>
                        <a:pt x="62" y="139"/>
                      </a:lnTo>
                      <a:lnTo>
                        <a:pt x="64" y="141"/>
                      </a:lnTo>
                      <a:lnTo>
                        <a:pt x="72" y="145"/>
                      </a:lnTo>
                      <a:lnTo>
                        <a:pt x="81" y="151"/>
                      </a:lnTo>
                      <a:lnTo>
                        <a:pt x="95" y="156"/>
                      </a:lnTo>
                      <a:lnTo>
                        <a:pt x="110" y="166"/>
                      </a:lnTo>
                      <a:lnTo>
                        <a:pt x="127" y="173"/>
                      </a:lnTo>
                      <a:lnTo>
                        <a:pt x="144" y="181"/>
                      </a:lnTo>
                      <a:lnTo>
                        <a:pt x="163" y="189"/>
                      </a:lnTo>
                      <a:close/>
                    </a:path>
                  </a:pathLst>
                </a:custGeom>
                <a:solidFill>
                  <a:srgbClr val="000000"/>
                </a:solidFill>
                <a:ln w="9525">
                  <a:noFill/>
                  <a:round/>
                  <a:headEnd/>
                  <a:tailEnd/>
                </a:ln>
              </p:spPr>
              <p:txBody>
                <a:bodyPr/>
                <a:lstStyle/>
                <a:p>
                  <a:endParaRPr lang="de-DE"/>
                </a:p>
              </p:txBody>
            </p:sp>
            <p:sp>
              <p:nvSpPr>
                <p:cNvPr id="17238" name="Freeform 854"/>
                <p:cNvSpPr>
                  <a:spLocks/>
                </p:cNvSpPr>
                <p:nvPr/>
              </p:nvSpPr>
              <p:spPr bwMode="auto">
                <a:xfrm>
                  <a:off x="-76" y="3644"/>
                  <a:ext cx="180" cy="148"/>
                </a:xfrm>
                <a:custGeom>
                  <a:avLst/>
                  <a:gdLst/>
                  <a:ahLst/>
                  <a:cxnLst>
                    <a:cxn ang="0">
                      <a:pos x="309" y="25"/>
                    </a:cxn>
                    <a:cxn ang="0">
                      <a:pos x="307" y="21"/>
                    </a:cxn>
                    <a:cxn ang="0">
                      <a:pos x="298" y="13"/>
                    </a:cxn>
                    <a:cxn ang="0">
                      <a:pos x="282" y="6"/>
                    </a:cxn>
                    <a:cxn ang="0">
                      <a:pos x="267" y="0"/>
                    </a:cxn>
                    <a:cxn ang="0">
                      <a:pos x="263" y="0"/>
                    </a:cxn>
                    <a:cxn ang="0">
                      <a:pos x="254" y="0"/>
                    </a:cxn>
                    <a:cxn ang="0">
                      <a:pos x="240" y="0"/>
                    </a:cxn>
                    <a:cxn ang="0">
                      <a:pos x="223" y="0"/>
                    </a:cxn>
                    <a:cxn ang="0">
                      <a:pos x="204" y="0"/>
                    </a:cxn>
                    <a:cxn ang="0">
                      <a:pos x="185" y="2"/>
                    </a:cxn>
                    <a:cxn ang="0">
                      <a:pos x="168" y="4"/>
                    </a:cxn>
                    <a:cxn ang="0">
                      <a:pos x="153" y="8"/>
                    </a:cxn>
                    <a:cxn ang="0">
                      <a:pos x="143" y="11"/>
                    </a:cxn>
                    <a:cxn ang="0">
                      <a:pos x="122" y="19"/>
                    </a:cxn>
                    <a:cxn ang="0">
                      <a:pos x="94" y="30"/>
                    </a:cxn>
                    <a:cxn ang="0">
                      <a:pos x="67" y="42"/>
                    </a:cxn>
                    <a:cxn ang="0">
                      <a:pos x="58" y="46"/>
                    </a:cxn>
                    <a:cxn ang="0">
                      <a:pos x="38" y="55"/>
                    </a:cxn>
                    <a:cxn ang="0">
                      <a:pos x="18" y="68"/>
                    </a:cxn>
                    <a:cxn ang="0">
                      <a:pos x="0" y="80"/>
                    </a:cxn>
                    <a:cxn ang="0">
                      <a:pos x="0" y="82"/>
                    </a:cxn>
                    <a:cxn ang="0">
                      <a:pos x="2" y="89"/>
                    </a:cxn>
                    <a:cxn ang="0">
                      <a:pos x="8" y="101"/>
                    </a:cxn>
                    <a:cxn ang="0">
                      <a:pos x="21" y="114"/>
                    </a:cxn>
                    <a:cxn ang="0">
                      <a:pos x="27" y="120"/>
                    </a:cxn>
                    <a:cxn ang="0">
                      <a:pos x="44" y="129"/>
                    </a:cxn>
                    <a:cxn ang="0">
                      <a:pos x="69" y="139"/>
                    </a:cxn>
                    <a:cxn ang="0">
                      <a:pos x="96" y="143"/>
                    </a:cxn>
                    <a:cxn ang="0">
                      <a:pos x="98" y="143"/>
                    </a:cxn>
                    <a:cxn ang="0">
                      <a:pos x="107" y="143"/>
                    </a:cxn>
                    <a:cxn ang="0">
                      <a:pos x="120" y="143"/>
                    </a:cxn>
                    <a:cxn ang="0">
                      <a:pos x="139" y="141"/>
                    </a:cxn>
                    <a:cxn ang="0">
                      <a:pos x="160" y="139"/>
                    </a:cxn>
                    <a:cxn ang="0">
                      <a:pos x="183" y="137"/>
                    </a:cxn>
                    <a:cxn ang="0">
                      <a:pos x="208" y="133"/>
                    </a:cxn>
                    <a:cxn ang="0">
                      <a:pos x="235" y="128"/>
                    </a:cxn>
                    <a:cxn ang="0">
                      <a:pos x="231" y="131"/>
                    </a:cxn>
                    <a:cxn ang="0">
                      <a:pos x="225" y="143"/>
                    </a:cxn>
                    <a:cxn ang="0">
                      <a:pos x="214" y="166"/>
                    </a:cxn>
                    <a:cxn ang="0">
                      <a:pos x="204" y="204"/>
                    </a:cxn>
                    <a:cxn ang="0">
                      <a:pos x="240" y="278"/>
                    </a:cxn>
                    <a:cxn ang="0">
                      <a:pos x="248" y="276"/>
                    </a:cxn>
                    <a:cxn ang="0">
                      <a:pos x="267" y="270"/>
                    </a:cxn>
                    <a:cxn ang="0">
                      <a:pos x="292" y="261"/>
                    </a:cxn>
                    <a:cxn ang="0">
                      <a:pos x="315" y="247"/>
                    </a:cxn>
                    <a:cxn ang="0">
                      <a:pos x="361" y="105"/>
                    </a:cxn>
                    <a:cxn ang="0">
                      <a:pos x="359" y="93"/>
                    </a:cxn>
                    <a:cxn ang="0">
                      <a:pos x="353" y="72"/>
                    </a:cxn>
                  </a:cxnLst>
                  <a:rect l="0" t="0" r="r" b="b"/>
                  <a:pathLst>
                    <a:path w="361" h="295">
                      <a:moveTo>
                        <a:pt x="353" y="72"/>
                      </a:moveTo>
                      <a:lnTo>
                        <a:pt x="309" y="25"/>
                      </a:lnTo>
                      <a:lnTo>
                        <a:pt x="309" y="23"/>
                      </a:lnTo>
                      <a:lnTo>
                        <a:pt x="307" y="21"/>
                      </a:lnTo>
                      <a:lnTo>
                        <a:pt x="301" y="17"/>
                      </a:lnTo>
                      <a:lnTo>
                        <a:pt x="298" y="13"/>
                      </a:lnTo>
                      <a:lnTo>
                        <a:pt x="290" y="9"/>
                      </a:lnTo>
                      <a:lnTo>
                        <a:pt x="282" y="6"/>
                      </a:lnTo>
                      <a:lnTo>
                        <a:pt x="275" y="2"/>
                      </a:lnTo>
                      <a:lnTo>
                        <a:pt x="267" y="0"/>
                      </a:lnTo>
                      <a:lnTo>
                        <a:pt x="265" y="0"/>
                      </a:lnTo>
                      <a:lnTo>
                        <a:pt x="263" y="0"/>
                      </a:lnTo>
                      <a:lnTo>
                        <a:pt x="260" y="0"/>
                      </a:lnTo>
                      <a:lnTo>
                        <a:pt x="254" y="0"/>
                      </a:lnTo>
                      <a:lnTo>
                        <a:pt x="248" y="0"/>
                      </a:lnTo>
                      <a:lnTo>
                        <a:pt x="240" y="0"/>
                      </a:lnTo>
                      <a:lnTo>
                        <a:pt x="231" y="0"/>
                      </a:lnTo>
                      <a:lnTo>
                        <a:pt x="223" y="0"/>
                      </a:lnTo>
                      <a:lnTo>
                        <a:pt x="214" y="0"/>
                      </a:lnTo>
                      <a:lnTo>
                        <a:pt x="204" y="0"/>
                      </a:lnTo>
                      <a:lnTo>
                        <a:pt x="195" y="2"/>
                      </a:lnTo>
                      <a:lnTo>
                        <a:pt x="185" y="2"/>
                      </a:lnTo>
                      <a:lnTo>
                        <a:pt x="178" y="4"/>
                      </a:lnTo>
                      <a:lnTo>
                        <a:pt x="168" y="4"/>
                      </a:lnTo>
                      <a:lnTo>
                        <a:pt x="160" y="6"/>
                      </a:lnTo>
                      <a:lnTo>
                        <a:pt x="153" y="8"/>
                      </a:lnTo>
                      <a:lnTo>
                        <a:pt x="151" y="8"/>
                      </a:lnTo>
                      <a:lnTo>
                        <a:pt x="143" y="11"/>
                      </a:lnTo>
                      <a:lnTo>
                        <a:pt x="134" y="13"/>
                      </a:lnTo>
                      <a:lnTo>
                        <a:pt x="122" y="19"/>
                      </a:lnTo>
                      <a:lnTo>
                        <a:pt x="109" y="25"/>
                      </a:lnTo>
                      <a:lnTo>
                        <a:pt x="94" y="30"/>
                      </a:lnTo>
                      <a:lnTo>
                        <a:pt x="78" y="36"/>
                      </a:lnTo>
                      <a:lnTo>
                        <a:pt x="67" y="42"/>
                      </a:lnTo>
                      <a:lnTo>
                        <a:pt x="65" y="42"/>
                      </a:lnTo>
                      <a:lnTo>
                        <a:pt x="58" y="46"/>
                      </a:lnTo>
                      <a:lnTo>
                        <a:pt x="50" y="49"/>
                      </a:lnTo>
                      <a:lnTo>
                        <a:pt x="38" y="55"/>
                      </a:lnTo>
                      <a:lnTo>
                        <a:pt x="27" y="61"/>
                      </a:lnTo>
                      <a:lnTo>
                        <a:pt x="18" y="68"/>
                      </a:lnTo>
                      <a:lnTo>
                        <a:pt x="8" y="74"/>
                      </a:lnTo>
                      <a:lnTo>
                        <a:pt x="0" y="80"/>
                      </a:lnTo>
                      <a:lnTo>
                        <a:pt x="0" y="80"/>
                      </a:lnTo>
                      <a:lnTo>
                        <a:pt x="0" y="82"/>
                      </a:lnTo>
                      <a:lnTo>
                        <a:pt x="0" y="86"/>
                      </a:lnTo>
                      <a:lnTo>
                        <a:pt x="2" y="89"/>
                      </a:lnTo>
                      <a:lnTo>
                        <a:pt x="4" y="95"/>
                      </a:lnTo>
                      <a:lnTo>
                        <a:pt x="8" y="101"/>
                      </a:lnTo>
                      <a:lnTo>
                        <a:pt x="14" y="108"/>
                      </a:lnTo>
                      <a:lnTo>
                        <a:pt x="21" y="114"/>
                      </a:lnTo>
                      <a:lnTo>
                        <a:pt x="23" y="116"/>
                      </a:lnTo>
                      <a:lnTo>
                        <a:pt x="27" y="120"/>
                      </a:lnTo>
                      <a:lnTo>
                        <a:pt x="35" y="124"/>
                      </a:lnTo>
                      <a:lnTo>
                        <a:pt x="44" y="129"/>
                      </a:lnTo>
                      <a:lnTo>
                        <a:pt x="56" y="133"/>
                      </a:lnTo>
                      <a:lnTo>
                        <a:pt x="69" y="139"/>
                      </a:lnTo>
                      <a:lnTo>
                        <a:pt x="80" y="141"/>
                      </a:lnTo>
                      <a:lnTo>
                        <a:pt x="96" y="143"/>
                      </a:lnTo>
                      <a:lnTo>
                        <a:pt x="96" y="143"/>
                      </a:lnTo>
                      <a:lnTo>
                        <a:pt x="98" y="143"/>
                      </a:lnTo>
                      <a:lnTo>
                        <a:pt x="101" y="143"/>
                      </a:lnTo>
                      <a:lnTo>
                        <a:pt x="107" y="143"/>
                      </a:lnTo>
                      <a:lnTo>
                        <a:pt x="113" y="143"/>
                      </a:lnTo>
                      <a:lnTo>
                        <a:pt x="120" y="143"/>
                      </a:lnTo>
                      <a:lnTo>
                        <a:pt x="130" y="141"/>
                      </a:lnTo>
                      <a:lnTo>
                        <a:pt x="139" y="141"/>
                      </a:lnTo>
                      <a:lnTo>
                        <a:pt x="149" y="141"/>
                      </a:lnTo>
                      <a:lnTo>
                        <a:pt x="160" y="139"/>
                      </a:lnTo>
                      <a:lnTo>
                        <a:pt x="172" y="139"/>
                      </a:lnTo>
                      <a:lnTo>
                        <a:pt x="183" y="137"/>
                      </a:lnTo>
                      <a:lnTo>
                        <a:pt x="197" y="135"/>
                      </a:lnTo>
                      <a:lnTo>
                        <a:pt x="208" y="133"/>
                      </a:lnTo>
                      <a:lnTo>
                        <a:pt x="221" y="131"/>
                      </a:lnTo>
                      <a:lnTo>
                        <a:pt x="235" y="128"/>
                      </a:lnTo>
                      <a:lnTo>
                        <a:pt x="233" y="129"/>
                      </a:lnTo>
                      <a:lnTo>
                        <a:pt x="231" y="131"/>
                      </a:lnTo>
                      <a:lnTo>
                        <a:pt x="229" y="135"/>
                      </a:lnTo>
                      <a:lnTo>
                        <a:pt x="225" y="143"/>
                      </a:lnTo>
                      <a:lnTo>
                        <a:pt x="220" y="152"/>
                      </a:lnTo>
                      <a:lnTo>
                        <a:pt x="214" y="166"/>
                      </a:lnTo>
                      <a:lnTo>
                        <a:pt x="210" y="183"/>
                      </a:lnTo>
                      <a:lnTo>
                        <a:pt x="204" y="204"/>
                      </a:lnTo>
                      <a:lnTo>
                        <a:pt x="181" y="295"/>
                      </a:lnTo>
                      <a:lnTo>
                        <a:pt x="240" y="278"/>
                      </a:lnTo>
                      <a:lnTo>
                        <a:pt x="242" y="278"/>
                      </a:lnTo>
                      <a:lnTo>
                        <a:pt x="248" y="276"/>
                      </a:lnTo>
                      <a:lnTo>
                        <a:pt x="256" y="274"/>
                      </a:lnTo>
                      <a:lnTo>
                        <a:pt x="267" y="270"/>
                      </a:lnTo>
                      <a:lnTo>
                        <a:pt x="279" y="265"/>
                      </a:lnTo>
                      <a:lnTo>
                        <a:pt x="292" y="261"/>
                      </a:lnTo>
                      <a:lnTo>
                        <a:pt x="303" y="255"/>
                      </a:lnTo>
                      <a:lnTo>
                        <a:pt x="315" y="247"/>
                      </a:lnTo>
                      <a:lnTo>
                        <a:pt x="359" y="221"/>
                      </a:lnTo>
                      <a:lnTo>
                        <a:pt x="361" y="105"/>
                      </a:lnTo>
                      <a:lnTo>
                        <a:pt x="361" y="103"/>
                      </a:lnTo>
                      <a:lnTo>
                        <a:pt x="359" y="93"/>
                      </a:lnTo>
                      <a:lnTo>
                        <a:pt x="355" y="84"/>
                      </a:lnTo>
                      <a:lnTo>
                        <a:pt x="353" y="72"/>
                      </a:lnTo>
                      <a:close/>
                    </a:path>
                  </a:pathLst>
                </a:custGeom>
                <a:solidFill>
                  <a:srgbClr val="000000"/>
                </a:solidFill>
                <a:ln w="9525">
                  <a:noFill/>
                  <a:round/>
                  <a:headEnd/>
                  <a:tailEnd/>
                </a:ln>
              </p:spPr>
              <p:txBody>
                <a:bodyPr/>
                <a:lstStyle/>
                <a:p>
                  <a:endParaRPr lang="de-DE"/>
                </a:p>
              </p:txBody>
            </p:sp>
            <p:sp>
              <p:nvSpPr>
                <p:cNvPr id="17239" name="Freeform 855"/>
                <p:cNvSpPr>
                  <a:spLocks/>
                </p:cNvSpPr>
                <p:nvPr/>
              </p:nvSpPr>
              <p:spPr bwMode="auto">
                <a:xfrm>
                  <a:off x="50" y="3694"/>
                  <a:ext cx="37" cy="13"/>
                </a:xfrm>
                <a:custGeom>
                  <a:avLst/>
                  <a:gdLst/>
                  <a:ahLst/>
                  <a:cxnLst>
                    <a:cxn ang="0">
                      <a:pos x="0" y="23"/>
                    </a:cxn>
                    <a:cxn ang="0">
                      <a:pos x="74" y="0"/>
                    </a:cxn>
                    <a:cxn ang="0">
                      <a:pos x="57" y="25"/>
                    </a:cxn>
                    <a:cxn ang="0">
                      <a:pos x="0" y="23"/>
                    </a:cxn>
                  </a:cxnLst>
                  <a:rect l="0" t="0" r="r" b="b"/>
                  <a:pathLst>
                    <a:path w="74" h="25">
                      <a:moveTo>
                        <a:pt x="0" y="23"/>
                      </a:moveTo>
                      <a:lnTo>
                        <a:pt x="74" y="0"/>
                      </a:lnTo>
                      <a:lnTo>
                        <a:pt x="57" y="25"/>
                      </a:lnTo>
                      <a:lnTo>
                        <a:pt x="0" y="23"/>
                      </a:lnTo>
                      <a:close/>
                    </a:path>
                  </a:pathLst>
                </a:custGeom>
                <a:solidFill>
                  <a:srgbClr val="21BA00"/>
                </a:solidFill>
                <a:ln w="9525">
                  <a:noFill/>
                  <a:round/>
                  <a:headEnd/>
                  <a:tailEnd/>
                </a:ln>
              </p:spPr>
              <p:txBody>
                <a:bodyPr/>
                <a:lstStyle/>
                <a:p>
                  <a:endParaRPr lang="de-DE"/>
                </a:p>
              </p:txBody>
            </p:sp>
            <p:sp>
              <p:nvSpPr>
                <p:cNvPr id="17240" name="Freeform 856"/>
                <p:cNvSpPr>
                  <a:spLocks/>
                </p:cNvSpPr>
                <p:nvPr/>
              </p:nvSpPr>
              <p:spPr bwMode="auto">
                <a:xfrm>
                  <a:off x="85" y="3698"/>
                  <a:ext cx="14" cy="43"/>
                </a:xfrm>
                <a:custGeom>
                  <a:avLst/>
                  <a:gdLst/>
                  <a:ahLst/>
                  <a:cxnLst>
                    <a:cxn ang="0">
                      <a:pos x="0" y="25"/>
                    </a:cxn>
                    <a:cxn ang="0">
                      <a:pos x="18" y="0"/>
                    </a:cxn>
                    <a:cxn ang="0">
                      <a:pos x="27" y="86"/>
                    </a:cxn>
                    <a:cxn ang="0">
                      <a:pos x="27" y="84"/>
                    </a:cxn>
                    <a:cxn ang="0">
                      <a:pos x="25" y="77"/>
                    </a:cxn>
                    <a:cxn ang="0">
                      <a:pos x="21" y="69"/>
                    </a:cxn>
                    <a:cxn ang="0">
                      <a:pos x="19" y="58"/>
                    </a:cxn>
                    <a:cxn ang="0">
                      <a:pos x="16" y="48"/>
                    </a:cxn>
                    <a:cxn ang="0">
                      <a:pos x="10" y="39"/>
                    </a:cxn>
                    <a:cxn ang="0">
                      <a:pos x="6" y="31"/>
                    </a:cxn>
                    <a:cxn ang="0">
                      <a:pos x="0" y="25"/>
                    </a:cxn>
                  </a:cxnLst>
                  <a:rect l="0" t="0" r="r" b="b"/>
                  <a:pathLst>
                    <a:path w="27" h="86">
                      <a:moveTo>
                        <a:pt x="0" y="25"/>
                      </a:moveTo>
                      <a:lnTo>
                        <a:pt x="18" y="0"/>
                      </a:lnTo>
                      <a:lnTo>
                        <a:pt x="27" y="86"/>
                      </a:lnTo>
                      <a:lnTo>
                        <a:pt x="27" y="84"/>
                      </a:lnTo>
                      <a:lnTo>
                        <a:pt x="25" y="77"/>
                      </a:lnTo>
                      <a:lnTo>
                        <a:pt x="21" y="69"/>
                      </a:lnTo>
                      <a:lnTo>
                        <a:pt x="19" y="58"/>
                      </a:lnTo>
                      <a:lnTo>
                        <a:pt x="16" y="48"/>
                      </a:lnTo>
                      <a:lnTo>
                        <a:pt x="10" y="39"/>
                      </a:lnTo>
                      <a:lnTo>
                        <a:pt x="6" y="31"/>
                      </a:lnTo>
                      <a:lnTo>
                        <a:pt x="0" y="25"/>
                      </a:lnTo>
                      <a:close/>
                    </a:path>
                  </a:pathLst>
                </a:custGeom>
                <a:solidFill>
                  <a:srgbClr val="21BA00"/>
                </a:solidFill>
                <a:ln w="9525">
                  <a:noFill/>
                  <a:round/>
                  <a:headEnd/>
                  <a:tailEnd/>
                </a:ln>
              </p:spPr>
              <p:txBody>
                <a:bodyPr/>
                <a:lstStyle/>
                <a:p>
                  <a:endParaRPr lang="de-DE"/>
                </a:p>
              </p:txBody>
            </p:sp>
            <p:sp>
              <p:nvSpPr>
                <p:cNvPr id="17241" name="Freeform 857"/>
                <p:cNvSpPr>
                  <a:spLocks/>
                </p:cNvSpPr>
                <p:nvPr/>
              </p:nvSpPr>
              <p:spPr bwMode="auto">
                <a:xfrm>
                  <a:off x="60" y="3715"/>
                  <a:ext cx="29" cy="50"/>
                </a:xfrm>
                <a:custGeom>
                  <a:avLst/>
                  <a:gdLst/>
                  <a:ahLst/>
                  <a:cxnLst>
                    <a:cxn ang="0">
                      <a:pos x="36" y="0"/>
                    </a:cxn>
                    <a:cxn ang="0">
                      <a:pos x="57" y="72"/>
                    </a:cxn>
                    <a:cxn ang="0">
                      <a:pos x="17" y="99"/>
                    </a:cxn>
                    <a:cxn ang="0">
                      <a:pos x="0" y="34"/>
                    </a:cxn>
                    <a:cxn ang="0">
                      <a:pos x="36" y="0"/>
                    </a:cxn>
                  </a:cxnLst>
                  <a:rect l="0" t="0" r="r" b="b"/>
                  <a:pathLst>
                    <a:path w="57" h="99">
                      <a:moveTo>
                        <a:pt x="36" y="0"/>
                      </a:moveTo>
                      <a:lnTo>
                        <a:pt x="57" y="72"/>
                      </a:lnTo>
                      <a:lnTo>
                        <a:pt x="17" y="99"/>
                      </a:lnTo>
                      <a:lnTo>
                        <a:pt x="0" y="34"/>
                      </a:lnTo>
                      <a:lnTo>
                        <a:pt x="36" y="0"/>
                      </a:lnTo>
                      <a:close/>
                    </a:path>
                  </a:pathLst>
                </a:custGeom>
                <a:solidFill>
                  <a:srgbClr val="21BA00"/>
                </a:solidFill>
                <a:ln w="9525">
                  <a:noFill/>
                  <a:round/>
                  <a:headEnd/>
                  <a:tailEnd/>
                </a:ln>
              </p:spPr>
              <p:txBody>
                <a:bodyPr/>
                <a:lstStyle/>
                <a:p>
                  <a:endParaRPr lang="de-DE"/>
                </a:p>
              </p:txBody>
            </p:sp>
            <p:sp>
              <p:nvSpPr>
                <p:cNvPr id="17242" name="Freeform 858"/>
                <p:cNvSpPr>
                  <a:spLocks/>
                </p:cNvSpPr>
                <p:nvPr/>
              </p:nvSpPr>
              <p:spPr bwMode="auto">
                <a:xfrm>
                  <a:off x="35" y="3715"/>
                  <a:ext cx="30" cy="20"/>
                </a:xfrm>
                <a:custGeom>
                  <a:avLst/>
                  <a:gdLst/>
                  <a:ahLst/>
                  <a:cxnLst>
                    <a:cxn ang="0">
                      <a:pos x="61" y="2"/>
                    </a:cxn>
                    <a:cxn ang="0">
                      <a:pos x="21" y="0"/>
                    </a:cxn>
                    <a:cxn ang="0">
                      <a:pos x="19" y="2"/>
                    </a:cxn>
                    <a:cxn ang="0">
                      <a:pos x="18" y="4"/>
                    </a:cxn>
                    <a:cxn ang="0">
                      <a:pos x="14" y="9"/>
                    </a:cxn>
                    <a:cxn ang="0">
                      <a:pos x="10" y="13"/>
                    </a:cxn>
                    <a:cxn ang="0">
                      <a:pos x="6" y="21"/>
                    </a:cxn>
                    <a:cxn ang="0">
                      <a:pos x="2" y="26"/>
                    </a:cxn>
                    <a:cxn ang="0">
                      <a:pos x="0" y="34"/>
                    </a:cxn>
                    <a:cxn ang="0">
                      <a:pos x="0" y="40"/>
                    </a:cxn>
                    <a:cxn ang="0">
                      <a:pos x="46" y="28"/>
                    </a:cxn>
                    <a:cxn ang="0">
                      <a:pos x="61" y="2"/>
                    </a:cxn>
                  </a:cxnLst>
                  <a:rect l="0" t="0" r="r" b="b"/>
                  <a:pathLst>
                    <a:path w="61" h="40">
                      <a:moveTo>
                        <a:pt x="61" y="2"/>
                      </a:moveTo>
                      <a:lnTo>
                        <a:pt x="21" y="0"/>
                      </a:lnTo>
                      <a:lnTo>
                        <a:pt x="19" y="2"/>
                      </a:lnTo>
                      <a:lnTo>
                        <a:pt x="18" y="4"/>
                      </a:lnTo>
                      <a:lnTo>
                        <a:pt x="14" y="9"/>
                      </a:lnTo>
                      <a:lnTo>
                        <a:pt x="10" y="13"/>
                      </a:lnTo>
                      <a:lnTo>
                        <a:pt x="6" y="21"/>
                      </a:lnTo>
                      <a:lnTo>
                        <a:pt x="2" y="26"/>
                      </a:lnTo>
                      <a:lnTo>
                        <a:pt x="0" y="34"/>
                      </a:lnTo>
                      <a:lnTo>
                        <a:pt x="0" y="40"/>
                      </a:lnTo>
                      <a:lnTo>
                        <a:pt x="46" y="28"/>
                      </a:lnTo>
                      <a:lnTo>
                        <a:pt x="61" y="2"/>
                      </a:lnTo>
                      <a:close/>
                    </a:path>
                  </a:pathLst>
                </a:custGeom>
                <a:solidFill>
                  <a:srgbClr val="21BA00"/>
                </a:solidFill>
                <a:ln w="9525">
                  <a:noFill/>
                  <a:round/>
                  <a:headEnd/>
                  <a:tailEnd/>
                </a:ln>
              </p:spPr>
              <p:txBody>
                <a:bodyPr/>
                <a:lstStyle/>
                <a:p>
                  <a:endParaRPr lang="de-DE"/>
                </a:p>
              </p:txBody>
            </p:sp>
            <p:sp>
              <p:nvSpPr>
                <p:cNvPr id="17243" name="Freeform 859"/>
                <p:cNvSpPr>
                  <a:spLocks/>
                </p:cNvSpPr>
                <p:nvPr/>
              </p:nvSpPr>
              <p:spPr bwMode="auto">
                <a:xfrm>
                  <a:off x="27" y="3740"/>
                  <a:ext cx="21" cy="30"/>
                </a:xfrm>
                <a:custGeom>
                  <a:avLst/>
                  <a:gdLst/>
                  <a:ahLst/>
                  <a:cxnLst>
                    <a:cxn ang="0">
                      <a:pos x="14" y="6"/>
                    </a:cxn>
                    <a:cxn ang="0">
                      <a:pos x="42" y="0"/>
                    </a:cxn>
                    <a:cxn ang="0">
                      <a:pos x="0" y="59"/>
                    </a:cxn>
                    <a:cxn ang="0">
                      <a:pos x="14" y="6"/>
                    </a:cxn>
                  </a:cxnLst>
                  <a:rect l="0" t="0" r="r" b="b"/>
                  <a:pathLst>
                    <a:path w="42" h="59">
                      <a:moveTo>
                        <a:pt x="14" y="6"/>
                      </a:moveTo>
                      <a:lnTo>
                        <a:pt x="42" y="0"/>
                      </a:lnTo>
                      <a:lnTo>
                        <a:pt x="0" y="59"/>
                      </a:lnTo>
                      <a:lnTo>
                        <a:pt x="14" y="6"/>
                      </a:lnTo>
                      <a:close/>
                    </a:path>
                  </a:pathLst>
                </a:custGeom>
                <a:solidFill>
                  <a:srgbClr val="21BA00"/>
                </a:solidFill>
                <a:ln w="9525">
                  <a:noFill/>
                  <a:round/>
                  <a:headEnd/>
                  <a:tailEnd/>
                </a:ln>
              </p:spPr>
              <p:txBody>
                <a:bodyPr/>
                <a:lstStyle/>
                <a:p>
                  <a:endParaRPr lang="de-DE"/>
                </a:p>
              </p:txBody>
            </p:sp>
            <p:sp>
              <p:nvSpPr>
                <p:cNvPr id="17244" name="Freeform 860"/>
                <p:cNvSpPr>
                  <a:spLocks/>
                </p:cNvSpPr>
                <p:nvPr/>
              </p:nvSpPr>
              <p:spPr bwMode="auto">
                <a:xfrm>
                  <a:off x="26" y="3766"/>
                  <a:ext cx="15" cy="14"/>
                </a:xfrm>
                <a:custGeom>
                  <a:avLst/>
                  <a:gdLst/>
                  <a:ahLst/>
                  <a:cxnLst>
                    <a:cxn ang="0">
                      <a:pos x="0" y="28"/>
                    </a:cxn>
                    <a:cxn ang="0">
                      <a:pos x="21" y="0"/>
                    </a:cxn>
                    <a:cxn ang="0">
                      <a:pos x="31" y="21"/>
                    </a:cxn>
                    <a:cxn ang="0">
                      <a:pos x="0" y="28"/>
                    </a:cxn>
                  </a:cxnLst>
                  <a:rect l="0" t="0" r="r" b="b"/>
                  <a:pathLst>
                    <a:path w="31" h="28">
                      <a:moveTo>
                        <a:pt x="0" y="28"/>
                      </a:moveTo>
                      <a:lnTo>
                        <a:pt x="21" y="0"/>
                      </a:lnTo>
                      <a:lnTo>
                        <a:pt x="31" y="21"/>
                      </a:lnTo>
                      <a:lnTo>
                        <a:pt x="0" y="28"/>
                      </a:lnTo>
                      <a:close/>
                    </a:path>
                  </a:pathLst>
                </a:custGeom>
                <a:solidFill>
                  <a:srgbClr val="21BA00"/>
                </a:solidFill>
                <a:ln w="9525">
                  <a:noFill/>
                  <a:round/>
                  <a:headEnd/>
                  <a:tailEnd/>
                </a:ln>
              </p:spPr>
              <p:txBody>
                <a:bodyPr/>
                <a:lstStyle/>
                <a:p>
                  <a:endParaRPr lang="de-DE"/>
                </a:p>
              </p:txBody>
            </p:sp>
            <p:sp>
              <p:nvSpPr>
                <p:cNvPr id="17245" name="Freeform 861"/>
                <p:cNvSpPr>
                  <a:spLocks/>
                </p:cNvSpPr>
                <p:nvPr/>
              </p:nvSpPr>
              <p:spPr bwMode="auto">
                <a:xfrm>
                  <a:off x="43" y="3743"/>
                  <a:ext cx="16" cy="31"/>
                </a:xfrm>
                <a:custGeom>
                  <a:avLst/>
                  <a:gdLst/>
                  <a:ahLst/>
                  <a:cxnLst>
                    <a:cxn ang="0">
                      <a:pos x="0" y="29"/>
                    </a:cxn>
                    <a:cxn ang="0">
                      <a:pos x="21" y="0"/>
                    </a:cxn>
                    <a:cxn ang="0">
                      <a:pos x="32" y="53"/>
                    </a:cxn>
                    <a:cxn ang="0">
                      <a:pos x="9" y="63"/>
                    </a:cxn>
                    <a:cxn ang="0">
                      <a:pos x="0" y="29"/>
                    </a:cxn>
                  </a:cxnLst>
                  <a:rect l="0" t="0" r="r" b="b"/>
                  <a:pathLst>
                    <a:path w="32" h="63">
                      <a:moveTo>
                        <a:pt x="0" y="29"/>
                      </a:moveTo>
                      <a:lnTo>
                        <a:pt x="21" y="0"/>
                      </a:lnTo>
                      <a:lnTo>
                        <a:pt x="32" y="53"/>
                      </a:lnTo>
                      <a:lnTo>
                        <a:pt x="9" y="63"/>
                      </a:lnTo>
                      <a:lnTo>
                        <a:pt x="0" y="29"/>
                      </a:lnTo>
                      <a:close/>
                    </a:path>
                  </a:pathLst>
                </a:custGeom>
                <a:solidFill>
                  <a:srgbClr val="21BA00"/>
                </a:solidFill>
                <a:ln w="9525">
                  <a:noFill/>
                  <a:round/>
                  <a:headEnd/>
                  <a:tailEnd/>
                </a:ln>
              </p:spPr>
              <p:txBody>
                <a:bodyPr/>
                <a:lstStyle/>
                <a:p>
                  <a:endParaRPr lang="de-DE"/>
                </a:p>
              </p:txBody>
            </p:sp>
            <p:sp>
              <p:nvSpPr>
                <p:cNvPr id="17246" name="Freeform 862"/>
                <p:cNvSpPr>
                  <a:spLocks/>
                </p:cNvSpPr>
                <p:nvPr/>
              </p:nvSpPr>
              <p:spPr bwMode="auto">
                <a:xfrm>
                  <a:off x="42" y="3681"/>
                  <a:ext cx="46" cy="17"/>
                </a:xfrm>
                <a:custGeom>
                  <a:avLst/>
                  <a:gdLst/>
                  <a:ahLst/>
                  <a:cxnLst>
                    <a:cxn ang="0">
                      <a:pos x="13" y="0"/>
                    </a:cxn>
                    <a:cxn ang="0">
                      <a:pos x="91" y="0"/>
                    </a:cxn>
                    <a:cxn ang="0">
                      <a:pos x="89" y="0"/>
                    </a:cxn>
                    <a:cxn ang="0">
                      <a:pos x="84" y="4"/>
                    </a:cxn>
                    <a:cxn ang="0">
                      <a:pos x="74" y="10"/>
                    </a:cxn>
                    <a:cxn ang="0">
                      <a:pos x="63" y="15"/>
                    </a:cxn>
                    <a:cxn ang="0">
                      <a:pos x="49" y="21"/>
                    </a:cxn>
                    <a:cxn ang="0">
                      <a:pos x="34" y="27"/>
                    </a:cxn>
                    <a:cxn ang="0">
                      <a:pos x="17" y="31"/>
                    </a:cxn>
                    <a:cxn ang="0">
                      <a:pos x="0" y="34"/>
                    </a:cxn>
                    <a:cxn ang="0">
                      <a:pos x="13" y="0"/>
                    </a:cxn>
                  </a:cxnLst>
                  <a:rect l="0" t="0" r="r" b="b"/>
                  <a:pathLst>
                    <a:path w="91" h="34">
                      <a:moveTo>
                        <a:pt x="13" y="0"/>
                      </a:moveTo>
                      <a:lnTo>
                        <a:pt x="91" y="0"/>
                      </a:lnTo>
                      <a:lnTo>
                        <a:pt x="89" y="0"/>
                      </a:lnTo>
                      <a:lnTo>
                        <a:pt x="84" y="4"/>
                      </a:lnTo>
                      <a:lnTo>
                        <a:pt x="74" y="10"/>
                      </a:lnTo>
                      <a:lnTo>
                        <a:pt x="63" y="15"/>
                      </a:lnTo>
                      <a:lnTo>
                        <a:pt x="49" y="21"/>
                      </a:lnTo>
                      <a:lnTo>
                        <a:pt x="34" y="27"/>
                      </a:lnTo>
                      <a:lnTo>
                        <a:pt x="17" y="31"/>
                      </a:lnTo>
                      <a:lnTo>
                        <a:pt x="0" y="34"/>
                      </a:lnTo>
                      <a:lnTo>
                        <a:pt x="13" y="0"/>
                      </a:lnTo>
                      <a:close/>
                    </a:path>
                  </a:pathLst>
                </a:custGeom>
                <a:solidFill>
                  <a:srgbClr val="59FF00"/>
                </a:solidFill>
                <a:ln w="9525">
                  <a:noFill/>
                  <a:round/>
                  <a:headEnd/>
                  <a:tailEnd/>
                </a:ln>
              </p:spPr>
              <p:txBody>
                <a:bodyPr/>
                <a:lstStyle/>
                <a:p>
                  <a:endParaRPr lang="de-DE"/>
                </a:p>
              </p:txBody>
            </p:sp>
            <p:sp>
              <p:nvSpPr>
                <p:cNvPr id="17247" name="Freeform 863"/>
                <p:cNvSpPr>
                  <a:spLocks/>
                </p:cNvSpPr>
                <p:nvPr/>
              </p:nvSpPr>
              <p:spPr bwMode="auto">
                <a:xfrm>
                  <a:off x="-16" y="3681"/>
                  <a:ext cx="57" cy="27"/>
                </a:xfrm>
                <a:custGeom>
                  <a:avLst/>
                  <a:gdLst/>
                  <a:ahLst/>
                  <a:cxnLst>
                    <a:cxn ang="0">
                      <a:pos x="115" y="0"/>
                    </a:cxn>
                    <a:cxn ang="0">
                      <a:pos x="82" y="42"/>
                    </a:cxn>
                    <a:cxn ang="0">
                      <a:pos x="80" y="42"/>
                    </a:cxn>
                    <a:cxn ang="0">
                      <a:pos x="75" y="44"/>
                    </a:cxn>
                    <a:cxn ang="0">
                      <a:pos x="67" y="46"/>
                    </a:cxn>
                    <a:cxn ang="0">
                      <a:pos x="56" y="50"/>
                    </a:cxn>
                    <a:cxn ang="0">
                      <a:pos x="44" y="52"/>
                    </a:cxn>
                    <a:cxn ang="0">
                      <a:pos x="31" y="54"/>
                    </a:cxn>
                    <a:cxn ang="0">
                      <a:pos x="16" y="54"/>
                    </a:cxn>
                    <a:cxn ang="0">
                      <a:pos x="0" y="54"/>
                    </a:cxn>
                    <a:cxn ang="0">
                      <a:pos x="46" y="0"/>
                    </a:cxn>
                    <a:cxn ang="0">
                      <a:pos x="115" y="0"/>
                    </a:cxn>
                  </a:cxnLst>
                  <a:rect l="0" t="0" r="r" b="b"/>
                  <a:pathLst>
                    <a:path w="115" h="54">
                      <a:moveTo>
                        <a:pt x="115" y="0"/>
                      </a:moveTo>
                      <a:lnTo>
                        <a:pt x="82" y="42"/>
                      </a:lnTo>
                      <a:lnTo>
                        <a:pt x="80" y="42"/>
                      </a:lnTo>
                      <a:lnTo>
                        <a:pt x="75" y="44"/>
                      </a:lnTo>
                      <a:lnTo>
                        <a:pt x="67" y="46"/>
                      </a:lnTo>
                      <a:lnTo>
                        <a:pt x="56" y="50"/>
                      </a:lnTo>
                      <a:lnTo>
                        <a:pt x="44" y="52"/>
                      </a:lnTo>
                      <a:lnTo>
                        <a:pt x="31" y="54"/>
                      </a:lnTo>
                      <a:lnTo>
                        <a:pt x="16" y="54"/>
                      </a:lnTo>
                      <a:lnTo>
                        <a:pt x="0" y="54"/>
                      </a:lnTo>
                      <a:lnTo>
                        <a:pt x="46" y="0"/>
                      </a:lnTo>
                      <a:lnTo>
                        <a:pt x="115" y="0"/>
                      </a:lnTo>
                      <a:close/>
                    </a:path>
                  </a:pathLst>
                </a:custGeom>
                <a:solidFill>
                  <a:srgbClr val="59FF00"/>
                </a:solidFill>
                <a:ln w="9525">
                  <a:noFill/>
                  <a:round/>
                  <a:headEnd/>
                  <a:tailEnd/>
                </a:ln>
              </p:spPr>
              <p:txBody>
                <a:bodyPr/>
                <a:lstStyle/>
                <a:p>
                  <a:endParaRPr lang="de-DE"/>
                </a:p>
              </p:txBody>
            </p:sp>
            <p:sp>
              <p:nvSpPr>
                <p:cNvPr id="17248" name="Freeform 864"/>
                <p:cNvSpPr>
                  <a:spLocks/>
                </p:cNvSpPr>
                <p:nvPr/>
              </p:nvSpPr>
              <p:spPr bwMode="auto">
                <a:xfrm>
                  <a:off x="-42" y="3685"/>
                  <a:ext cx="30" cy="23"/>
                </a:xfrm>
                <a:custGeom>
                  <a:avLst/>
                  <a:gdLst/>
                  <a:ahLst/>
                  <a:cxnLst>
                    <a:cxn ang="0">
                      <a:pos x="61" y="0"/>
                    </a:cxn>
                    <a:cxn ang="0">
                      <a:pos x="38" y="44"/>
                    </a:cxn>
                    <a:cxn ang="0">
                      <a:pos x="36" y="44"/>
                    </a:cxn>
                    <a:cxn ang="0">
                      <a:pos x="32" y="46"/>
                    </a:cxn>
                    <a:cxn ang="0">
                      <a:pos x="29" y="46"/>
                    </a:cxn>
                    <a:cxn ang="0">
                      <a:pos x="23" y="46"/>
                    </a:cxn>
                    <a:cxn ang="0">
                      <a:pos x="15" y="46"/>
                    </a:cxn>
                    <a:cxn ang="0">
                      <a:pos x="10" y="44"/>
                    </a:cxn>
                    <a:cxn ang="0">
                      <a:pos x="4" y="40"/>
                    </a:cxn>
                    <a:cxn ang="0">
                      <a:pos x="0" y="32"/>
                    </a:cxn>
                    <a:cxn ang="0">
                      <a:pos x="0" y="32"/>
                    </a:cxn>
                    <a:cxn ang="0">
                      <a:pos x="0" y="28"/>
                    </a:cxn>
                    <a:cxn ang="0">
                      <a:pos x="2" y="25"/>
                    </a:cxn>
                    <a:cxn ang="0">
                      <a:pos x="4" y="21"/>
                    </a:cxn>
                    <a:cxn ang="0">
                      <a:pos x="8" y="15"/>
                    </a:cxn>
                    <a:cxn ang="0">
                      <a:pos x="11" y="9"/>
                    </a:cxn>
                    <a:cxn ang="0">
                      <a:pos x="17" y="6"/>
                    </a:cxn>
                    <a:cxn ang="0">
                      <a:pos x="23" y="2"/>
                    </a:cxn>
                    <a:cxn ang="0">
                      <a:pos x="61" y="0"/>
                    </a:cxn>
                  </a:cxnLst>
                  <a:rect l="0" t="0" r="r" b="b"/>
                  <a:pathLst>
                    <a:path w="61" h="46">
                      <a:moveTo>
                        <a:pt x="61" y="0"/>
                      </a:moveTo>
                      <a:lnTo>
                        <a:pt x="38" y="44"/>
                      </a:lnTo>
                      <a:lnTo>
                        <a:pt x="36" y="44"/>
                      </a:lnTo>
                      <a:lnTo>
                        <a:pt x="32" y="46"/>
                      </a:lnTo>
                      <a:lnTo>
                        <a:pt x="29" y="46"/>
                      </a:lnTo>
                      <a:lnTo>
                        <a:pt x="23" y="46"/>
                      </a:lnTo>
                      <a:lnTo>
                        <a:pt x="15" y="46"/>
                      </a:lnTo>
                      <a:lnTo>
                        <a:pt x="10" y="44"/>
                      </a:lnTo>
                      <a:lnTo>
                        <a:pt x="4" y="40"/>
                      </a:lnTo>
                      <a:lnTo>
                        <a:pt x="0" y="32"/>
                      </a:lnTo>
                      <a:lnTo>
                        <a:pt x="0" y="32"/>
                      </a:lnTo>
                      <a:lnTo>
                        <a:pt x="0" y="28"/>
                      </a:lnTo>
                      <a:lnTo>
                        <a:pt x="2" y="25"/>
                      </a:lnTo>
                      <a:lnTo>
                        <a:pt x="4" y="21"/>
                      </a:lnTo>
                      <a:lnTo>
                        <a:pt x="8" y="15"/>
                      </a:lnTo>
                      <a:lnTo>
                        <a:pt x="11" y="9"/>
                      </a:lnTo>
                      <a:lnTo>
                        <a:pt x="17" y="6"/>
                      </a:lnTo>
                      <a:lnTo>
                        <a:pt x="23" y="2"/>
                      </a:lnTo>
                      <a:lnTo>
                        <a:pt x="61" y="0"/>
                      </a:lnTo>
                      <a:close/>
                    </a:path>
                  </a:pathLst>
                </a:custGeom>
                <a:solidFill>
                  <a:srgbClr val="59FF00"/>
                </a:solidFill>
                <a:ln w="9525">
                  <a:noFill/>
                  <a:round/>
                  <a:headEnd/>
                  <a:tailEnd/>
                </a:ln>
              </p:spPr>
              <p:txBody>
                <a:bodyPr/>
                <a:lstStyle/>
                <a:p>
                  <a:endParaRPr lang="de-DE"/>
                </a:p>
              </p:txBody>
            </p:sp>
            <p:sp>
              <p:nvSpPr>
                <p:cNvPr id="17249" name="Freeform 865"/>
                <p:cNvSpPr>
                  <a:spLocks/>
                </p:cNvSpPr>
                <p:nvPr/>
              </p:nvSpPr>
              <p:spPr bwMode="auto">
                <a:xfrm>
                  <a:off x="-62" y="3685"/>
                  <a:ext cx="16" cy="15"/>
                </a:xfrm>
                <a:custGeom>
                  <a:avLst/>
                  <a:gdLst/>
                  <a:ahLst/>
                  <a:cxnLst>
                    <a:cxn ang="0">
                      <a:pos x="32" y="0"/>
                    </a:cxn>
                    <a:cxn ang="0">
                      <a:pos x="0" y="9"/>
                    </a:cxn>
                    <a:cxn ang="0">
                      <a:pos x="0" y="9"/>
                    </a:cxn>
                    <a:cxn ang="0">
                      <a:pos x="2" y="11"/>
                    </a:cxn>
                    <a:cxn ang="0">
                      <a:pos x="4" y="13"/>
                    </a:cxn>
                    <a:cxn ang="0">
                      <a:pos x="6" y="17"/>
                    </a:cxn>
                    <a:cxn ang="0">
                      <a:pos x="8" y="21"/>
                    </a:cxn>
                    <a:cxn ang="0">
                      <a:pos x="11" y="25"/>
                    </a:cxn>
                    <a:cxn ang="0">
                      <a:pos x="15" y="28"/>
                    </a:cxn>
                    <a:cxn ang="0">
                      <a:pos x="21" y="30"/>
                    </a:cxn>
                    <a:cxn ang="0">
                      <a:pos x="23" y="30"/>
                    </a:cxn>
                    <a:cxn ang="0">
                      <a:pos x="27" y="26"/>
                    </a:cxn>
                    <a:cxn ang="0">
                      <a:pos x="31" y="17"/>
                    </a:cxn>
                    <a:cxn ang="0">
                      <a:pos x="32" y="0"/>
                    </a:cxn>
                  </a:cxnLst>
                  <a:rect l="0" t="0" r="r" b="b"/>
                  <a:pathLst>
                    <a:path w="32" h="30">
                      <a:moveTo>
                        <a:pt x="32" y="0"/>
                      </a:moveTo>
                      <a:lnTo>
                        <a:pt x="0" y="9"/>
                      </a:lnTo>
                      <a:lnTo>
                        <a:pt x="0" y="9"/>
                      </a:lnTo>
                      <a:lnTo>
                        <a:pt x="2" y="11"/>
                      </a:lnTo>
                      <a:lnTo>
                        <a:pt x="4" y="13"/>
                      </a:lnTo>
                      <a:lnTo>
                        <a:pt x="6" y="17"/>
                      </a:lnTo>
                      <a:lnTo>
                        <a:pt x="8" y="21"/>
                      </a:lnTo>
                      <a:lnTo>
                        <a:pt x="11" y="25"/>
                      </a:lnTo>
                      <a:lnTo>
                        <a:pt x="15" y="28"/>
                      </a:lnTo>
                      <a:lnTo>
                        <a:pt x="21" y="30"/>
                      </a:lnTo>
                      <a:lnTo>
                        <a:pt x="23" y="30"/>
                      </a:lnTo>
                      <a:lnTo>
                        <a:pt x="27" y="26"/>
                      </a:lnTo>
                      <a:lnTo>
                        <a:pt x="31" y="17"/>
                      </a:lnTo>
                      <a:lnTo>
                        <a:pt x="32" y="0"/>
                      </a:lnTo>
                      <a:close/>
                    </a:path>
                  </a:pathLst>
                </a:custGeom>
                <a:solidFill>
                  <a:srgbClr val="59FF00"/>
                </a:solidFill>
                <a:ln w="9525">
                  <a:noFill/>
                  <a:round/>
                  <a:headEnd/>
                  <a:tailEnd/>
                </a:ln>
              </p:spPr>
              <p:txBody>
                <a:bodyPr/>
                <a:lstStyle/>
                <a:p>
                  <a:endParaRPr lang="de-DE"/>
                </a:p>
              </p:txBody>
            </p:sp>
            <p:sp>
              <p:nvSpPr>
                <p:cNvPr id="17250" name="Freeform 866"/>
                <p:cNvSpPr>
                  <a:spLocks/>
                </p:cNvSpPr>
                <p:nvPr/>
              </p:nvSpPr>
              <p:spPr bwMode="auto">
                <a:xfrm>
                  <a:off x="-61" y="3673"/>
                  <a:ext cx="16" cy="6"/>
                </a:xfrm>
                <a:custGeom>
                  <a:avLst/>
                  <a:gdLst/>
                  <a:ahLst/>
                  <a:cxnLst>
                    <a:cxn ang="0">
                      <a:pos x="0" y="11"/>
                    </a:cxn>
                    <a:cxn ang="0">
                      <a:pos x="28" y="0"/>
                    </a:cxn>
                    <a:cxn ang="0">
                      <a:pos x="30" y="6"/>
                    </a:cxn>
                    <a:cxn ang="0">
                      <a:pos x="0" y="11"/>
                    </a:cxn>
                  </a:cxnLst>
                  <a:rect l="0" t="0" r="r" b="b"/>
                  <a:pathLst>
                    <a:path w="30" h="11">
                      <a:moveTo>
                        <a:pt x="0" y="11"/>
                      </a:moveTo>
                      <a:lnTo>
                        <a:pt x="28" y="0"/>
                      </a:lnTo>
                      <a:lnTo>
                        <a:pt x="30" y="6"/>
                      </a:lnTo>
                      <a:lnTo>
                        <a:pt x="0" y="11"/>
                      </a:lnTo>
                      <a:close/>
                    </a:path>
                  </a:pathLst>
                </a:custGeom>
                <a:solidFill>
                  <a:srgbClr val="59FF00"/>
                </a:solidFill>
                <a:ln w="9525">
                  <a:noFill/>
                  <a:round/>
                  <a:headEnd/>
                  <a:tailEnd/>
                </a:ln>
              </p:spPr>
              <p:txBody>
                <a:bodyPr/>
                <a:lstStyle/>
                <a:p>
                  <a:endParaRPr lang="de-DE"/>
                </a:p>
              </p:txBody>
            </p:sp>
            <p:sp>
              <p:nvSpPr>
                <p:cNvPr id="17251" name="Freeform 867"/>
                <p:cNvSpPr>
                  <a:spLocks/>
                </p:cNvSpPr>
                <p:nvPr/>
              </p:nvSpPr>
              <p:spPr bwMode="auto">
                <a:xfrm>
                  <a:off x="-35" y="3661"/>
                  <a:ext cx="29" cy="14"/>
                </a:xfrm>
                <a:custGeom>
                  <a:avLst/>
                  <a:gdLst/>
                  <a:ahLst/>
                  <a:cxnLst>
                    <a:cxn ang="0">
                      <a:pos x="0" y="29"/>
                    </a:cxn>
                    <a:cxn ang="0">
                      <a:pos x="0" y="14"/>
                    </a:cxn>
                    <a:cxn ang="0">
                      <a:pos x="2" y="14"/>
                    </a:cxn>
                    <a:cxn ang="0">
                      <a:pos x="4" y="12"/>
                    </a:cxn>
                    <a:cxn ang="0">
                      <a:pos x="8" y="10"/>
                    </a:cxn>
                    <a:cxn ang="0">
                      <a:pos x="14" y="8"/>
                    </a:cxn>
                    <a:cxn ang="0">
                      <a:pos x="19" y="6"/>
                    </a:cxn>
                    <a:cxn ang="0">
                      <a:pos x="25" y="4"/>
                    </a:cxn>
                    <a:cxn ang="0">
                      <a:pos x="29" y="2"/>
                    </a:cxn>
                    <a:cxn ang="0">
                      <a:pos x="35" y="0"/>
                    </a:cxn>
                    <a:cxn ang="0">
                      <a:pos x="57" y="29"/>
                    </a:cxn>
                    <a:cxn ang="0">
                      <a:pos x="0" y="29"/>
                    </a:cxn>
                  </a:cxnLst>
                  <a:rect l="0" t="0" r="r" b="b"/>
                  <a:pathLst>
                    <a:path w="57" h="29">
                      <a:moveTo>
                        <a:pt x="0" y="29"/>
                      </a:moveTo>
                      <a:lnTo>
                        <a:pt x="0" y="14"/>
                      </a:lnTo>
                      <a:lnTo>
                        <a:pt x="2" y="14"/>
                      </a:lnTo>
                      <a:lnTo>
                        <a:pt x="4" y="12"/>
                      </a:lnTo>
                      <a:lnTo>
                        <a:pt x="8" y="10"/>
                      </a:lnTo>
                      <a:lnTo>
                        <a:pt x="14" y="8"/>
                      </a:lnTo>
                      <a:lnTo>
                        <a:pt x="19" y="6"/>
                      </a:lnTo>
                      <a:lnTo>
                        <a:pt x="25" y="4"/>
                      </a:lnTo>
                      <a:lnTo>
                        <a:pt x="29" y="2"/>
                      </a:lnTo>
                      <a:lnTo>
                        <a:pt x="35" y="0"/>
                      </a:lnTo>
                      <a:lnTo>
                        <a:pt x="57" y="29"/>
                      </a:lnTo>
                      <a:lnTo>
                        <a:pt x="0" y="29"/>
                      </a:lnTo>
                      <a:close/>
                    </a:path>
                  </a:pathLst>
                </a:custGeom>
                <a:solidFill>
                  <a:srgbClr val="59FF00"/>
                </a:solidFill>
                <a:ln w="9525">
                  <a:noFill/>
                  <a:round/>
                  <a:headEnd/>
                  <a:tailEnd/>
                </a:ln>
              </p:spPr>
              <p:txBody>
                <a:bodyPr/>
                <a:lstStyle/>
                <a:p>
                  <a:endParaRPr lang="de-DE"/>
                </a:p>
              </p:txBody>
            </p:sp>
            <p:sp>
              <p:nvSpPr>
                <p:cNvPr id="17252" name="Freeform 868"/>
                <p:cNvSpPr>
                  <a:spLocks/>
                </p:cNvSpPr>
                <p:nvPr/>
              </p:nvSpPr>
              <p:spPr bwMode="auto">
                <a:xfrm>
                  <a:off x="-9" y="3652"/>
                  <a:ext cx="51" cy="22"/>
                </a:xfrm>
                <a:custGeom>
                  <a:avLst/>
                  <a:gdLst/>
                  <a:ahLst/>
                  <a:cxnLst>
                    <a:cxn ang="0">
                      <a:pos x="40" y="44"/>
                    </a:cxn>
                    <a:cxn ang="0">
                      <a:pos x="0" y="15"/>
                    </a:cxn>
                    <a:cxn ang="0">
                      <a:pos x="2" y="15"/>
                    </a:cxn>
                    <a:cxn ang="0">
                      <a:pos x="4" y="14"/>
                    </a:cxn>
                    <a:cxn ang="0">
                      <a:pos x="7" y="12"/>
                    </a:cxn>
                    <a:cxn ang="0">
                      <a:pos x="15" y="8"/>
                    </a:cxn>
                    <a:cxn ang="0">
                      <a:pos x="23" y="6"/>
                    </a:cxn>
                    <a:cxn ang="0">
                      <a:pos x="32" y="4"/>
                    </a:cxn>
                    <a:cxn ang="0">
                      <a:pos x="44" y="0"/>
                    </a:cxn>
                    <a:cxn ang="0">
                      <a:pos x="55" y="0"/>
                    </a:cxn>
                    <a:cxn ang="0">
                      <a:pos x="103" y="46"/>
                    </a:cxn>
                    <a:cxn ang="0">
                      <a:pos x="40" y="44"/>
                    </a:cxn>
                  </a:cxnLst>
                  <a:rect l="0" t="0" r="r" b="b"/>
                  <a:pathLst>
                    <a:path w="103" h="46">
                      <a:moveTo>
                        <a:pt x="40" y="44"/>
                      </a:moveTo>
                      <a:lnTo>
                        <a:pt x="0" y="15"/>
                      </a:lnTo>
                      <a:lnTo>
                        <a:pt x="2" y="15"/>
                      </a:lnTo>
                      <a:lnTo>
                        <a:pt x="4" y="14"/>
                      </a:lnTo>
                      <a:lnTo>
                        <a:pt x="7" y="12"/>
                      </a:lnTo>
                      <a:lnTo>
                        <a:pt x="15" y="8"/>
                      </a:lnTo>
                      <a:lnTo>
                        <a:pt x="23" y="6"/>
                      </a:lnTo>
                      <a:lnTo>
                        <a:pt x="32" y="4"/>
                      </a:lnTo>
                      <a:lnTo>
                        <a:pt x="44" y="0"/>
                      </a:lnTo>
                      <a:lnTo>
                        <a:pt x="55" y="0"/>
                      </a:lnTo>
                      <a:lnTo>
                        <a:pt x="103" y="46"/>
                      </a:lnTo>
                      <a:lnTo>
                        <a:pt x="40" y="44"/>
                      </a:lnTo>
                      <a:close/>
                    </a:path>
                  </a:pathLst>
                </a:custGeom>
                <a:solidFill>
                  <a:srgbClr val="59FF00"/>
                </a:solidFill>
                <a:ln w="9525">
                  <a:noFill/>
                  <a:round/>
                  <a:headEnd/>
                  <a:tailEnd/>
                </a:ln>
              </p:spPr>
              <p:txBody>
                <a:bodyPr/>
                <a:lstStyle/>
                <a:p>
                  <a:endParaRPr lang="de-DE"/>
                </a:p>
              </p:txBody>
            </p:sp>
            <p:sp>
              <p:nvSpPr>
                <p:cNvPr id="17253" name="Freeform 869"/>
                <p:cNvSpPr>
                  <a:spLocks/>
                </p:cNvSpPr>
                <p:nvPr/>
              </p:nvSpPr>
              <p:spPr bwMode="auto">
                <a:xfrm>
                  <a:off x="34" y="3650"/>
                  <a:ext cx="49" cy="24"/>
                </a:xfrm>
                <a:custGeom>
                  <a:avLst/>
                  <a:gdLst/>
                  <a:ahLst/>
                  <a:cxnLst>
                    <a:cxn ang="0">
                      <a:pos x="0" y="2"/>
                    </a:cxn>
                    <a:cxn ang="0">
                      <a:pos x="0" y="2"/>
                    </a:cxn>
                    <a:cxn ang="0">
                      <a:pos x="5" y="2"/>
                    </a:cxn>
                    <a:cxn ang="0">
                      <a:pos x="11" y="2"/>
                    </a:cxn>
                    <a:cxn ang="0">
                      <a:pos x="19" y="0"/>
                    </a:cxn>
                    <a:cxn ang="0">
                      <a:pos x="28" y="2"/>
                    </a:cxn>
                    <a:cxn ang="0">
                      <a:pos x="38" y="2"/>
                    </a:cxn>
                    <a:cxn ang="0">
                      <a:pos x="47" y="4"/>
                    </a:cxn>
                    <a:cxn ang="0">
                      <a:pos x="57" y="6"/>
                    </a:cxn>
                    <a:cxn ang="0">
                      <a:pos x="57" y="6"/>
                    </a:cxn>
                    <a:cxn ang="0">
                      <a:pos x="60" y="8"/>
                    </a:cxn>
                    <a:cxn ang="0">
                      <a:pos x="64" y="10"/>
                    </a:cxn>
                    <a:cxn ang="0">
                      <a:pos x="72" y="14"/>
                    </a:cxn>
                    <a:cxn ang="0">
                      <a:pos x="78" y="21"/>
                    </a:cxn>
                    <a:cxn ang="0">
                      <a:pos x="85" y="29"/>
                    </a:cxn>
                    <a:cxn ang="0">
                      <a:pos x="93" y="38"/>
                    </a:cxn>
                    <a:cxn ang="0">
                      <a:pos x="99" y="50"/>
                    </a:cxn>
                    <a:cxn ang="0">
                      <a:pos x="41" y="50"/>
                    </a:cxn>
                    <a:cxn ang="0">
                      <a:pos x="0" y="2"/>
                    </a:cxn>
                  </a:cxnLst>
                  <a:rect l="0" t="0" r="r" b="b"/>
                  <a:pathLst>
                    <a:path w="99" h="50">
                      <a:moveTo>
                        <a:pt x="0" y="2"/>
                      </a:moveTo>
                      <a:lnTo>
                        <a:pt x="0" y="2"/>
                      </a:lnTo>
                      <a:lnTo>
                        <a:pt x="5" y="2"/>
                      </a:lnTo>
                      <a:lnTo>
                        <a:pt x="11" y="2"/>
                      </a:lnTo>
                      <a:lnTo>
                        <a:pt x="19" y="0"/>
                      </a:lnTo>
                      <a:lnTo>
                        <a:pt x="28" y="2"/>
                      </a:lnTo>
                      <a:lnTo>
                        <a:pt x="38" y="2"/>
                      </a:lnTo>
                      <a:lnTo>
                        <a:pt x="47" y="4"/>
                      </a:lnTo>
                      <a:lnTo>
                        <a:pt x="57" y="6"/>
                      </a:lnTo>
                      <a:lnTo>
                        <a:pt x="57" y="6"/>
                      </a:lnTo>
                      <a:lnTo>
                        <a:pt x="60" y="8"/>
                      </a:lnTo>
                      <a:lnTo>
                        <a:pt x="64" y="10"/>
                      </a:lnTo>
                      <a:lnTo>
                        <a:pt x="72" y="14"/>
                      </a:lnTo>
                      <a:lnTo>
                        <a:pt x="78" y="21"/>
                      </a:lnTo>
                      <a:lnTo>
                        <a:pt x="85" y="29"/>
                      </a:lnTo>
                      <a:lnTo>
                        <a:pt x="93" y="38"/>
                      </a:lnTo>
                      <a:lnTo>
                        <a:pt x="99" y="50"/>
                      </a:lnTo>
                      <a:lnTo>
                        <a:pt x="41" y="50"/>
                      </a:lnTo>
                      <a:lnTo>
                        <a:pt x="0" y="2"/>
                      </a:lnTo>
                      <a:close/>
                    </a:path>
                  </a:pathLst>
                </a:custGeom>
                <a:solidFill>
                  <a:srgbClr val="59FF00"/>
                </a:solidFill>
                <a:ln w="9525">
                  <a:noFill/>
                  <a:round/>
                  <a:headEnd/>
                  <a:tailEnd/>
                </a:ln>
              </p:spPr>
              <p:txBody>
                <a:bodyPr/>
                <a:lstStyle/>
                <a:p>
                  <a:endParaRPr lang="de-DE"/>
                </a:p>
              </p:txBody>
            </p:sp>
            <p:sp>
              <p:nvSpPr>
                <p:cNvPr id="17254" name="Freeform 870"/>
                <p:cNvSpPr>
                  <a:spLocks/>
                </p:cNvSpPr>
                <p:nvPr/>
              </p:nvSpPr>
              <p:spPr bwMode="auto">
                <a:xfrm>
                  <a:off x="17" y="3604"/>
                  <a:ext cx="41" cy="21"/>
                </a:xfrm>
                <a:custGeom>
                  <a:avLst/>
                  <a:gdLst/>
                  <a:ahLst/>
                  <a:cxnLst>
                    <a:cxn ang="0">
                      <a:pos x="82" y="42"/>
                    </a:cxn>
                    <a:cxn ang="0">
                      <a:pos x="80" y="42"/>
                    </a:cxn>
                    <a:cxn ang="0">
                      <a:pos x="78" y="38"/>
                    </a:cxn>
                    <a:cxn ang="0">
                      <a:pos x="75" y="34"/>
                    </a:cxn>
                    <a:cxn ang="0">
                      <a:pos x="71" y="29"/>
                    </a:cxn>
                    <a:cxn ang="0">
                      <a:pos x="65" y="21"/>
                    </a:cxn>
                    <a:cxn ang="0">
                      <a:pos x="59" y="15"/>
                    </a:cxn>
                    <a:cxn ang="0">
                      <a:pos x="52" y="8"/>
                    </a:cxn>
                    <a:cxn ang="0">
                      <a:pos x="46" y="0"/>
                    </a:cxn>
                    <a:cxn ang="0">
                      <a:pos x="0" y="0"/>
                    </a:cxn>
                    <a:cxn ang="0">
                      <a:pos x="2" y="0"/>
                    </a:cxn>
                    <a:cxn ang="0">
                      <a:pos x="6" y="4"/>
                    </a:cxn>
                    <a:cxn ang="0">
                      <a:pos x="15" y="9"/>
                    </a:cxn>
                    <a:cxn ang="0">
                      <a:pos x="25" y="15"/>
                    </a:cxn>
                    <a:cxn ang="0">
                      <a:pos x="36" y="21"/>
                    </a:cxn>
                    <a:cxn ang="0">
                      <a:pos x="52" y="29"/>
                    </a:cxn>
                    <a:cxn ang="0">
                      <a:pos x="65" y="36"/>
                    </a:cxn>
                    <a:cxn ang="0">
                      <a:pos x="82" y="42"/>
                    </a:cxn>
                  </a:cxnLst>
                  <a:rect l="0" t="0" r="r" b="b"/>
                  <a:pathLst>
                    <a:path w="82" h="42">
                      <a:moveTo>
                        <a:pt x="82" y="42"/>
                      </a:moveTo>
                      <a:lnTo>
                        <a:pt x="80" y="42"/>
                      </a:lnTo>
                      <a:lnTo>
                        <a:pt x="78" y="38"/>
                      </a:lnTo>
                      <a:lnTo>
                        <a:pt x="75" y="34"/>
                      </a:lnTo>
                      <a:lnTo>
                        <a:pt x="71" y="29"/>
                      </a:lnTo>
                      <a:lnTo>
                        <a:pt x="65" y="21"/>
                      </a:lnTo>
                      <a:lnTo>
                        <a:pt x="59" y="15"/>
                      </a:lnTo>
                      <a:lnTo>
                        <a:pt x="52" y="8"/>
                      </a:lnTo>
                      <a:lnTo>
                        <a:pt x="46" y="0"/>
                      </a:lnTo>
                      <a:lnTo>
                        <a:pt x="0" y="0"/>
                      </a:lnTo>
                      <a:lnTo>
                        <a:pt x="2" y="0"/>
                      </a:lnTo>
                      <a:lnTo>
                        <a:pt x="6" y="4"/>
                      </a:lnTo>
                      <a:lnTo>
                        <a:pt x="15" y="9"/>
                      </a:lnTo>
                      <a:lnTo>
                        <a:pt x="25" y="15"/>
                      </a:lnTo>
                      <a:lnTo>
                        <a:pt x="36" y="21"/>
                      </a:lnTo>
                      <a:lnTo>
                        <a:pt x="52" y="29"/>
                      </a:lnTo>
                      <a:lnTo>
                        <a:pt x="65" y="36"/>
                      </a:lnTo>
                      <a:lnTo>
                        <a:pt x="82" y="42"/>
                      </a:lnTo>
                      <a:close/>
                    </a:path>
                  </a:pathLst>
                </a:custGeom>
                <a:solidFill>
                  <a:srgbClr val="59FF00"/>
                </a:solidFill>
                <a:ln w="9525">
                  <a:noFill/>
                  <a:round/>
                  <a:headEnd/>
                  <a:tailEnd/>
                </a:ln>
              </p:spPr>
              <p:txBody>
                <a:bodyPr/>
                <a:lstStyle/>
                <a:p>
                  <a:endParaRPr lang="de-DE"/>
                </a:p>
              </p:txBody>
            </p:sp>
            <p:sp>
              <p:nvSpPr>
                <p:cNvPr id="17255" name="Freeform 871"/>
                <p:cNvSpPr>
                  <a:spLocks/>
                </p:cNvSpPr>
                <p:nvPr/>
              </p:nvSpPr>
              <p:spPr bwMode="auto">
                <a:xfrm>
                  <a:off x="-3" y="3584"/>
                  <a:ext cx="36" cy="10"/>
                </a:xfrm>
                <a:custGeom>
                  <a:avLst/>
                  <a:gdLst/>
                  <a:ahLst/>
                  <a:cxnLst>
                    <a:cxn ang="0">
                      <a:pos x="73" y="21"/>
                    </a:cxn>
                    <a:cxn ang="0">
                      <a:pos x="57" y="0"/>
                    </a:cxn>
                    <a:cxn ang="0">
                      <a:pos x="0" y="2"/>
                    </a:cxn>
                    <a:cxn ang="0">
                      <a:pos x="2" y="2"/>
                    </a:cxn>
                    <a:cxn ang="0">
                      <a:pos x="4" y="4"/>
                    </a:cxn>
                    <a:cxn ang="0">
                      <a:pos x="10" y="9"/>
                    </a:cxn>
                    <a:cxn ang="0">
                      <a:pos x="19" y="19"/>
                    </a:cxn>
                    <a:cxn ang="0">
                      <a:pos x="73" y="21"/>
                    </a:cxn>
                  </a:cxnLst>
                  <a:rect l="0" t="0" r="r" b="b"/>
                  <a:pathLst>
                    <a:path w="73" h="21">
                      <a:moveTo>
                        <a:pt x="73" y="21"/>
                      </a:moveTo>
                      <a:lnTo>
                        <a:pt x="57" y="0"/>
                      </a:lnTo>
                      <a:lnTo>
                        <a:pt x="0" y="2"/>
                      </a:lnTo>
                      <a:lnTo>
                        <a:pt x="2" y="2"/>
                      </a:lnTo>
                      <a:lnTo>
                        <a:pt x="4" y="4"/>
                      </a:lnTo>
                      <a:lnTo>
                        <a:pt x="10" y="9"/>
                      </a:lnTo>
                      <a:lnTo>
                        <a:pt x="19" y="19"/>
                      </a:lnTo>
                      <a:lnTo>
                        <a:pt x="73" y="21"/>
                      </a:lnTo>
                      <a:close/>
                    </a:path>
                  </a:pathLst>
                </a:custGeom>
                <a:solidFill>
                  <a:srgbClr val="59FF00"/>
                </a:solidFill>
                <a:ln w="9525">
                  <a:noFill/>
                  <a:round/>
                  <a:headEnd/>
                  <a:tailEnd/>
                </a:ln>
              </p:spPr>
              <p:txBody>
                <a:bodyPr/>
                <a:lstStyle/>
                <a:p>
                  <a:endParaRPr lang="de-DE"/>
                </a:p>
              </p:txBody>
            </p:sp>
            <p:sp>
              <p:nvSpPr>
                <p:cNvPr id="17256" name="Freeform 872"/>
                <p:cNvSpPr>
                  <a:spLocks/>
                </p:cNvSpPr>
                <p:nvPr/>
              </p:nvSpPr>
              <p:spPr bwMode="auto">
                <a:xfrm>
                  <a:off x="-9" y="3568"/>
                  <a:ext cx="28" cy="8"/>
                </a:xfrm>
                <a:custGeom>
                  <a:avLst/>
                  <a:gdLst/>
                  <a:ahLst/>
                  <a:cxnLst>
                    <a:cxn ang="0">
                      <a:pos x="57" y="17"/>
                    </a:cxn>
                    <a:cxn ang="0">
                      <a:pos x="42" y="0"/>
                    </a:cxn>
                    <a:cxn ang="0">
                      <a:pos x="0" y="0"/>
                    </a:cxn>
                    <a:cxn ang="0">
                      <a:pos x="0" y="0"/>
                    </a:cxn>
                    <a:cxn ang="0">
                      <a:pos x="0" y="3"/>
                    </a:cxn>
                    <a:cxn ang="0">
                      <a:pos x="2" y="7"/>
                    </a:cxn>
                    <a:cxn ang="0">
                      <a:pos x="5" y="15"/>
                    </a:cxn>
                    <a:cxn ang="0">
                      <a:pos x="57" y="17"/>
                    </a:cxn>
                  </a:cxnLst>
                  <a:rect l="0" t="0" r="r" b="b"/>
                  <a:pathLst>
                    <a:path w="57" h="17">
                      <a:moveTo>
                        <a:pt x="57" y="17"/>
                      </a:moveTo>
                      <a:lnTo>
                        <a:pt x="42" y="0"/>
                      </a:lnTo>
                      <a:lnTo>
                        <a:pt x="0" y="0"/>
                      </a:lnTo>
                      <a:lnTo>
                        <a:pt x="0" y="0"/>
                      </a:lnTo>
                      <a:lnTo>
                        <a:pt x="0" y="3"/>
                      </a:lnTo>
                      <a:lnTo>
                        <a:pt x="2" y="7"/>
                      </a:lnTo>
                      <a:lnTo>
                        <a:pt x="5" y="15"/>
                      </a:lnTo>
                      <a:lnTo>
                        <a:pt x="57" y="17"/>
                      </a:lnTo>
                      <a:close/>
                    </a:path>
                  </a:pathLst>
                </a:custGeom>
                <a:solidFill>
                  <a:srgbClr val="59FF00"/>
                </a:solidFill>
                <a:ln w="9525">
                  <a:noFill/>
                  <a:round/>
                  <a:headEnd/>
                  <a:tailEnd/>
                </a:ln>
              </p:spPr>
              <p:txBody>
                <a:bodyPr/>
                <a:lstStyle/>
                <a:p>
                  <a:endParaRPr lang="de-DE"/>
                </a:p>
              </p:txBody>
            </p:sp>
            <p:sp>
              <p:nvSpPr>
                <p:cNvPr id="17257" name="Freeform 873"/>
                <p:cNvSpPr>
                  <a:spLocks/>
                </p:cNvSpPr>
                <p:nvPr/>
              </p:nvSpPr>
              <p:spPr bwMode="auto">
                <a:xfrm>
                  <a:off x="5" y="3548"/>
                  <a:ext cx="25" cy="25"/>
                </a:xfrm>
                <a:custGeom>
                  <a:avLst/>
                  <a:gdLst/>
                  <a:ahLst/>
                  <a:cxnLst>
                    <a:cxn ang="0">
                      <a:pos x="10" y="13"/>
                    </a:cxn>
                    <a:cxn ang="0">
                      <a:pos x="0" y="0"/>
                    </a:cxn>
                    <a:cxn ang="0">
                      <a:pos x="33" y="15"/>
                    </a:cxn>
                    <a:cxn ang="0">
                      <a:pos x="35" y="19"/>
                    </a:cxn>
                    <a:cxn ang="0">
                      <a:pos x="40" y="24"/>
                    </a:cxn>
                    <a:cxn ang="0">
                      <a:pos x="46" y="36"/>
                    </a:cxn>
                    <a:cxn ang="0">
                      <a:pos x="50" y="49"/>
                    </a:cxn>
                    <a:cxn ang="0">
                      <a:pos x="10" y="13"/>
                    </a:cxn>
                  </a:cxnLst>
                  <a:rect l="0" t="0" r="r" b="b"/>
                  <a:pathLst>
                    <a:path w="50" h="49">
                      <a:moveTo>
                        <a:pt x="10" y="13"/>
                      </a:moveTo>
                      <a:lnTo>
                        <a:pt x="0" y="0"/>
                      </a:lnTo>
                      <a:lnTo>
                        <a:pt x="33" y="15"/>
                      </a:lnTo>
                      <a:lnTo>
                        <a:pt x="35" y="19"/>
                      </a:lnTo>
                      <a:lnTo>
                        <a:pt x="40" y="24"/>
                      </a:lnTo>
                      <a:lnTo>
                        <a:pt x="46" y="36"/>
                      </a:lnTo>
                      <a:lnTo>
                        <a:pt x="50" y="49"/>
                      </a:lnTo>
                      <a:lnTo>
                        <a:pt x="10" y="13"/>
                      </a:lnTo>
                      <a:close/>
                    </a:path>
                  </a:pathLst>
                </a:custGeom>
                <a:solidFill>
                  <a:srgbClr val="59FF00"/>
                </a:solidFill>
                <a:ln w="9525">
                  <a:noFill/>
                  <a:round/>
                  <a:headEnd/>
                  <a:tailEnd/>
                </a:ln>
              </p:spPr>
              <p:txBody>
                <a:bodyPr/>
                <a:lstStyle/>
                <a:p>
                  <a:endParaRPr lang="de-DE"/>
                </a:p>
              </p:txBody>
            </p:sp>
            <p:sp>
              <p:nvSpPr>
                <p:cNvPr id="17258" name="Freeform 874"/>
                <p:cNvSpPr>
                  <a:spLocks/>
                </p:cNvSpPr>
                <p:nvPr/>
              </p:nvSpPr>
              <p:spPr bwMode="auto">
                <a:xfrm>
                  <a:off x="32" y="3571"/>
                  <a:ext cx="16" cy="25"/>
                </a:xfrm>
                <a:custGeom>
                  <a:avLst/>
                  <a:gdLst/>
                  <a:ahLst/>
                  <a:cxnLst>
                    <a:cxn ang="0">
                      <a:pos x="0" y="16"/>
                    </a:cxn>
                    <a:cxn ang="0">
                      <a:pos x="7" y="0"/>
                    </a:cxn>
                    <a:cxn ang="0">
                      <a:pos x="7" y="0"/>
                    </a:cxn>
                    <a:cxn ang="0">
                      <a:pos x="9" y="2"/>
                    </a:cxn>
                    <a:cxn ang="0">
                      <a:pos x="13" y="4"/>
                    </a:cxn>
                    <a:cxn ang="0">
                      <a:pos x="15" y="8"/>
                    </a:cxn>
                    <a:cxn ang="0">
                      <a:pos x="19" y="12"/>
                    </a:cxn>
                    <a:cxn ang="0">
                      <a:pos x="23" y="17"/>
                    </a:cxn>
                    <a:cxn ang="0">
                      <a:pos x="26" y="25"/>
                    </a:cxn>
                    <a:cxn ang="0">
                      <a:pos x="32" y="35"/>
                    </a:cxn>
                    <a:cxn ang="0">
                      <a:pos x="26" y="52"/>
                    </a:cxn>
                    <a:cxn ang="0">
                      <a:pos x="24" y="50"/>
                    </a:cxn>
                    <a:cxn ang="0">
                      <a:pos x="23" y="46"/>
                    </a:cxn>
                    <a:cxn ang="0">
                      <a:pos x="21" y="42"/>
                    </a:cxn>
                    <a:cxn ang="0">
                      <a:pos x="17" y="36"/>
                    </a:cxn>
                    <a:cxn ang="0">
                      <a:pos x="11" y="31"/>
                    </a:cxn>
                    <a:cxn ang="0">
                      <a:pos x="7" y="25"/>
                    </a:cxn>
                    <a:cxn ang="0">
                      <a:pos x="4" y="19"/>
                    </a:cxn>
                    <a:cxn ang="0">
                      <a:pos x="0" y="16"/>
                    </a:cxn>
                  </a:cxnLst>
                  <a:rect l="0" t="0" r="r" b="b"/>
                  <a:pathLst>
                    <a:path w="32" h="52">
                      <a:moveTo>
                        <a:pt x="0" y="16"/>
                      </a:moveTo>
                      <a:lnTo>
                        <a:pt x="7" y="0"/>
                      </a:lnTo>
                      <a:lnTo>
                        <a:pt x="7" y="0"/>
                      </a:lnTo>
                      <a:lnTo>
                        <a:pt x="9" y="2"/>
                      </a:lnTo>
                      <a:lnTo>
                        <a:pt x="13" y="4"/>
                      </a:lnTo>
                      <a:lnTo>
                        <a:pt x="15" y="8"/>
                      </a:lnTo>
                      <a:lnTo>
                        <a:pt x="19" y="12"/>
                      </a:lnTo>
                      <a:lnTo>
                        <a:pt x="23" y="17"/>
                      </a:lnTo>
                      <a:lnTo>
                        <a:pt x="26" y="25"/>
                      </a:lnTo>
                      <a:lnTo>
                        <a:pt x="32" y="35"/>
                      </a:lnTo>
                      <a:lnTo>
                        <a:pt x="26" y="52"/>
                      </a:lnTo>
                      <a:lnTo>
                        <a:pt x="24" y="50"/>
                      </a:lnTo>
                      <a:lnTo>
                        <a:pt x="23" y="46"/>
                      </a:lnTo>
                      <a:lnTo>
                        <a:pt x="21" y="42"/>
                      </a:lnTo>
                      <a:lnTo>
                        <a:pt x="17" y="36"/>
                      </a:lnTo>
                      <a:lnTo>
                        <a:pt x="11" y="31"/>
                      </a:lnTo>
                      <a:lnTo>
                        <a:pt x="7" y="25"/>
                      </a:lnTo>
                      <a:lnTo>
                        <a:pt x="4" y="19"/>
                      </a:lnTo>
                      <a:lnTo>
                        <a:pt x="0" y="16"/>
                      </a:lnTo>
                      <a:close/>
                    </a:path>
                  </a:pathLst>
                </a:custGeom>
                <a:solidFill>
                  <a:srgbClr val="59FF00"/>
                </a:solidFill>
                <a:ln w="9525">
                  <a:noFill/>
                  <a:round/>
                  <a:headEnd/>
                  <a:tailEnd/>
                </a:ln>
              </p:spPr>
              <p:txBody>
                <a:bodyPr/>
                <a:lstStyle/>
                <a:p>
                  <a:endParaRPr lang="de-DE"/>
                </a:p>
              </p:txBody>
            </p:sp>
            <p:sp>
              <p:nvSpPr>
                <p:cNvPr id="17259" name="Freeform 875"/>
                <p:cNvSpPr>
                  <a:spLocks/>
                </p:cNvSpPr>
                <p:nvPr/>
              </p:nvSpPr>
              <p:spPr bwMode="auto">
                <a:xfrm>
                  <a:off x="50" y="3595"/>
                  <a:ext cx="9" cy="19"/>
                </a:xfrm>
                <a:custGeom>
                  <a:avLst/>
                  <a:gdLst/>
                  <a:ahLst/>
                  <a:cxnLst>
                    <a:cxn ang="0">
                      <a:pos x="0" y="11"/>
                    </a:cxn>
                    <a:cxn ang="0">
                      <a:pos x="6" y="0"/>
                    </a:cxn>
                    <a:cxn ang="0">
                      <a:pos x="17" y="36"/>
                    </a:cxn>
                    <a:cxn ang="0">
                      <a:pos x="0" y="11"/>
                    </a:cxn>
                  </a:cxnLst>
                  <a:rect l="0" t="0" r="r" b="b"/>
                  <a:pathLst>
                    <a:path w="17" h="36">
                      <a:moveTo>
                        <a:pt x="0" y="11"/>
                      </a:moveTo>
                      <a:lnTo>
                        <a:pt x="6" y="0"/>
                      </a:lnTo>
                      <a:lnTo>
                        <a:pt x="17" y="36"/>
                      </a:lnTo>
                      <a:lnTo>
                        <a:pt x="0" y="11"/>
                      </a:lnTo>
                      <a:close/>
                    </a:path>
                  </a:pathLst>
                </a:custGeom>
                <a:solidFill>
                  <a:srgbClr val="59FF00"/>
                </a:solidFill>
                <a:ln w="9525">
                  <a:noFill/>
                  <a:round/>
                  <a:headEnd/>
                  <a:tailEnd/>
                </a:ln>
              </p:spPr>
              <p:txBody>
                <a:bodyPr/>
                <a:lstStyle/>
                <a:p>
                  <a:endParaRPr lang="de-DE"/>
                </a:p>
              </p:txBody>
            </p:sp>
            <p:sp>
              <p:nvSpPr>
                <p:cNvPr id="17260" name="Freeform 876"/>
                <p:cNvSpPr>
                  <a:spLocks/>
                </p:cNvSpPr>
                <p:nvPr/>
              </p:nvSpPr>
              <p:spPr bwMode="auto">
                <a:xfrm>
                  <a:off x="85" y="3600"/>
                  <a:ext cx="11" cy="21"/>
                </a:xfrm>
                <a:custGeom>
                  <a:avLst/>
                  <a:gdLst/>
                  <a:ahLst/>
                  <a:cxnLst>
                    <a:cxn ang="0">
                      <a:pos x="8" y="0"/>
                    </a:cxn>
                    <a:cxn ang="0">
                      <a:pos x="10" y="4"/>
                    </a:cxn>
                    <a:cxn ang="0">
                      <a:pos x="14" y="12"/>
                    </a:cxn>
                    <a:cxn ang="0">
                      <a:pos x="19" y="27"/>
                    </a:cxn>
                    <a:cxn ang="0">
                      <a:pos x="21" y="42"/>
                    </a:cxn>
                    <a:cxn ang="0">
                      <a:pos x="0" y="38"/>
                    </a:cxn>
                    <a:cxn ang="0">
                      <a:pos x="0" y="35"/>
                    </a:cxn>
                    <a:cxn ang="0">
                      <a:pos x="0" y="25"/>
                    </a:cxn>
                    <a:cxn ang="0">
                      <a:pos x="2" y="12"/>
                    </a:cxn>
                    <a:cxn ang="0">
                      <a:pos x="8" y="0"/>
                    </a:cxn>
                  </a:cxnLst>
                  <a:rect l="0" t="0" r="r" b="b"/>
                  <a:pathLst>
                    <a:path w="21" h="42">
                      <a:moveTo>
                        <a:pt x="8" y="0"/>
                      </a:moveTo>
                      <a:lnTo>
                        <a:pt x="10" y="4"/>
                      </a:lnTo>
                      <a:lnTo>
                        <a:pt x="14" y="12"/>
                      </a:lnTo>
                      <a:lnTo>
                        <a:pt x="19" y="27"/>
                      </a:lnTo>
                      <a:lnTo>
                        <a:pt x="21" y="42"/>
                      </a:lnTo>
                      <a:lnTo>
                        <a:pt x="0" y="38"/>
                      </a:lnTo>
                      <a:lnTo>
                        <a:pt x="0" y="35"/>
                      </a:lnTo>
                      <a:lnTo>
                        <a:pt x="0" y="25"/>
                      </a:lnTo>
                      <a:lnTo>
                        <a:pt x="2" y="12"/>
                      </a:lnTo>
                      <a:lnTo>
                        <a:pt x="8" y="0"/>
                      </a:lnTo>
                      <a:close/>
                    </a:path>
                  </a:pathLst>
                </a:custGeom>
                <a:solidFill>
                  <a:srgbClr val="21BA00"/>
                </a:solidFill>
                <a:ln w="9525">
                  <a:noFill/>
                  <a:round/>
                  <a:headEnd/>
                  <a:tailEnd/>
                </a:ln>
              </p:spPr>
              <p:txBody>
                <a:bodyPr/>
                <a:lstStyle/>
                <a:p>
                  <a:endParaRPr lang="de-DE"/>
                </a:p>
              </p:txBody>
            </p:sp>
            <p:sp>
              <p:nvSpPr>
                <p:cNvPr id="17261" name="Freeform 877"/>
                <p:cNvSpPr>
                  <a:spLocks/>
                </p:cNvSpPr>
                <p:nvPr/>
              </p:nvSpPr>
              <p:spPr bwMode="auto">
                <a:xfrm>
                  <a:off x="84" y="3626"/>
                  <a:ext cx="16" cy="27"/>
                </a:xfrm>
                <a:custGeom>
                  <a:avLst/>
                  <a:gdLst/>
                  <a:ahLst/>
                  <a:cxnLst>
                    <a:cxn ang="0">
                      <a:pos x="0" y="0"/>
                    </a:cxn>
                    <a:cxn ang="0">
                      <a:pos x="26" y="9"/>
                    </a:cxn>
                    <a:cxn ang="0">
                      <a:pos x="32" y="53"/>
                    </a:cxn>
                    <a:cxn ang="0">
                      <a:pos x="32" y="53"/>
                    </a:cxn>
                    <a:cxn ang="0">
                      <a:pos x="28" y="51"/>
                    </a:cxn>
                    <a:cxn ang="0">
                      <a:pos x="26" y="49"/>
                    </a:cxn>
                    <a:cxn ang="0">
                      <a:pos x="20" y="44"/>
                    </a:cxn>
                    <a:cxn ang="0">
                      <a:pos x="17" y="38"/>
                    </a:cxn>
                    <a:cxn ang="0">
                      <a:pos x="11" y="28"/>
                    </a:cxn>
                    <a:cxn ang="0">
                      <a:pos x="5" y="15"/>
                    </a:cxn>
                    <a:cxn ang="0">
                      <a:pos x="0" y="0"/>
                    </a:cxn>
                  </a:cxnLst>
                  <a:rect l="0" t="0" r="r" b="b"/>
                  <a:pathLst>
                    <a:path w="32" h="53">
                      <a:moveTo>
                        <a:pt x="0" y="0"/>
                      </a:moveTo>
                      <a:lnTo>
                        <a:pt x="26" y="9"/>
                      </a:lnTo>
                      <a:lnTo>
                        <a:pt x="32" y="53"/>
                      </a:lnTo>
                      <a:lnTo>
                        <a:pt x="32" y="53"/>
                      </a:lnTo>
                      <a:lnTo>
                        <a:pt x="28" y="51"/>
                      </a:lnTo>
                      <a:lnTo>
                        <a:pt x="26" y="49"/>
                      </a:lnTo>
                      <a:lnTo>
                        <a:pt x="20" y="44"/>
                      </a:lnTo>
                      <a:lnTo>
                        <a:pt x="17" y="38"/>
                      </a:lnTo>
                      <a:lnTo>
                        <a:pt x="11" y="28"/>
                      </a:lnTo>
                      <a:lnTo>
                        <a:pt x="5" y="15"/>
                      </a:lnTo>
                      <a:lnTo>
                        <a:pt x="0" y="0"/>
                      </a:lnTo>
                      <a:close/>
                    </a:path>
                  </a:pathLst>
                </a:custGeom>
                <a:solidFill>
                  <a:srgbClr val="21BA00"/>
                </a:solidFill>
                <a:ln w="9525">
                  <a:noFill/>
                  <a:round/>
                  <a:headEnd/>
                  <a:tailEnd/>
                </a:ln>
              </p:spPr>
              <p:txBody>
                <a:bodyPr/>
                <a:lstStyle/>
                <a:p>
                  <a:endParaRPr lang="de-DE"/>
                </a:p>
              </p:txBody>
            </p:sp>
            <p:sp>
              <p:nvSpPr>
                <p:cNvPr id="17262" name="Freeform 878"/>
                <p:cNvSpPr>
                  <a:spLocks/>
                </p:cNvSpPr>
                <p:nvPr/>
              </p:nvSpPr>
              <p:spPr bwMode="auto">
                <a:xfrm>
                  <a:off x="108" y="3621"/>
                  <a:ext cx="15" cy="33"/>
                </a:xfrm>
                <a:custGeom>
                  <a:avLst/>
                  <a:gdLst/>
                  <a:ahLst/>
                  <a:cxnLst>
                    <a:cxn ang="0">
                      <a:pos x="0" y="67"/>
                    </a:cxn>
                    <a:cxn ang="0">
                      <a:pos x="0" y="19"/>
                    </a:cxn>
                    <a:cxn ang="0">
                      <a:pos x="31" y="0"/>
                    </a:cxn>
                    <a:cxn ang="0">
                      <a:pos x="29" y="4"/>
                    </a:cxn>
                    <a:cxn ang="0">
                      <a:pos x="25" y="10"/>
                    </a:cxn>
                    <a:cxn ang="0">
                      <a:pos x="21" y="17"/>
                    </a:cxn>
                    <a:cxn ang="0">
                      <a:pos x="15" y="27"/>
                    </a:cxn>
                    <a:cxn ang="0">
                      <a:pos x="10" y="38"/>
                    </a:cxn>
                    <a:cxn ang="0">
                      <a:pos x="4" y="50"/>
                    </a:cxn>
                    <a:cxn ang="0">
                      <a:pos x="2" y="59"/>
                    </a:cxn>
                    <a:cxn ang="0">
                      <a:pos x="0" y="67"/>
                    </a:cxn>
                  </a:cxnLst>
                  <a:rect l="0" t="0" r="r" b="b"/>
                  <a:pathLst>
                    <a:path w="31" h="67">
                      <a:moveTo>
                        <a:pt x="0" y="67"/>
                      </a:moveTo>
                      <a:lnTo>
                        <a:pt x="0" y="19"/>
                      </a:lnTo>
                      <a:lnTo>
                        <a:pt x="31" y="0"/>
                      </a:lnTo>
                      <a:lnTo>
                        <a:pt x="29" y="4"/>
                      </a:lnTo>
                      <a:lnTo>
                        <a:pt x="25" y="10"/>
                      </a:lnTo>
                      <a:lnTo>
                        <a:pt x="21" y="17"/>
                      </a:lnTo>
                      <a:lnTo>
                        <a:pt x="15" y="27"/>
                      </a:lnTo>
                      <a:lnTo>
                        <a:pt x="10" y="38"/>
                      </a:lnTo>
                      <a:lnTo>
                        <a:pt x="4" y="50"/>
                      </a:lnTo>
                      <a:lnTo>
                        <a:pt x="2" y="59"/>
                      </a:lnTo>
                      <a:lnTo>
                        <a:pt x="0" y="67"/>
                      </a:lnTo>
                      <a:close/>
                    </a:path>
                  </a:pathLst>
                </a:custGeom>
                <a:solidFill>
                  <a:srgbClr val="21BA00"/>
                </a:solidFill>
                <a:ln w="9525">
                  <a:noFill/>
                  <a:round/>
                  <a:headEnd/>
                  <a:tailEnd/>
                </a:ln>
              </p:spPr>
              <p:txBody>
                <a:bodyPr/>
                <a:lstStyle/>
                <a:p>
                  <a:endParaRPr lang="de-DE"/>
                </a:p>
              </p:txBody>
            </p:sp>
            <p:sp>
              <p:nvSpPr>
                <p:cNvPr id="17263" name="Freeform 879"/>
                <p:cNvSpPr>
                  <a:spLocks/>
                </p:cNvSpPr>
                <p:nvPr/>
              </p:nvSpPr>
              <p:spPr bwMode="auto">
                <a:xfrm>
                  <a:off x="100" y="3605"/>
                  <a:ext cx="15" cy="19"/>
                </a:xfrm>
                <a:custGeom>
                  <a:avLst/>
                  <a:gdLst/>
                  <a:ahLst/>
                  <a:cxnLst>
                    <a:cxn ang="0">
                      <a:pos x="11" y="38"/>
                    </a:cxn>
                    <a:cxn ang="0">
                      <a:pos x="0" y="0"/>
                    </a:cxn>
                    <a:cxn ang="0">
                      <a:pos x="2" y="0"/>
                    </a:cxn>
                    <a:cxn ang="0">
                      <a:pos x="4" y="2"/>
                    </a:cxn>
                    <a:cxn ang="0">
                      <a:pos x="8" y="6"/>
                    </a:cxn>
                    <a:cxn ang="0">
                      <a:pos x="13" y="9"/>
                    </a:cxn>
                    <a:cxn ang="0">
                      <a:pos x="19" y="13"/>
                    </a:cxn>
                    <a:cxn ang="0">
                      <a:pos x="23" y="17"/>
                    </a:cxn>
                    <a:cxn ang="0">
                      <a:pos x="27" y="21"/>
                    </a:cxn>
                    <a:cxn ang="0">
                      <a:pos x="31" y="23"/>
                    </a:cxn>
                    <a:cxn ang="0">
                      <a:pos x="11" y="38"/>
                    </a:cxn>
                  </a:cxnLst>
                  <a:rect l="0" t="0" r="r" b="b"/>
                  <a:pathLst>
                    <a:path w="31" h="38">
                      <a:moveTo>
                        <a:pt x="11" y="38"/>
                      </a:moveTo>
                      <a:lnTo>
                        <a:pt x="0" y="0"/>
                      </a:lnTo>
                      <a:lnTo>
                        <a:pt x="2" y="0"/>
                      </a:lnTo>
                      <a:lnTo>
                        <a:pt x="4" y="2"/>
                      </a:lnTo>
                      <a:lnTo>
                        <a:pt x="8" y="6"/>
                      </a:lnTo>
                      <a:lnTo>
                        <a:pt x="13" y="9"/>
                      </a:lnTo>
                      <a:lnTo>
                        <a:pt x="19" y="13"/>
                      </a:lnTo>
                      <a:lnTo>
                        <a:pt x="23" y="17"/>
                      </a:lnTo>
                      <a:lnTo>
                        <a:pt x="27" y="21"/>
                      </a:lnTo>
                      <a:lnTo>
                        <a:pt x="31" y="23"/>
                      </a:lnTo>
                      <a:lnTo>
                        <a:pt x="11" y="38"/>
                      </a:lnTo>
                      <a:close/>
                    </a:path>
                  </a:pathLst>
                </a:custGeom>
                <a:solidFill>
                  <a:srgbClr val="21BA00"/>
                </a:solidFill>
                <a:ln w="9525">
                  <a:noFill/>
                  <a:round/>
                  <a:headEnd/>
                  <a:tailEnd/>
                </a:ln>
              </p:spPr>
              <p:txBody>
                <a:bodyPr/>
                <a:lstStyle/>
                <a:p>
                  <a:endParaRPr lang="de-DE"/>
                </a:p>
              </p:txBody>
            </p:sp>
            <p:sp>
              <p:nvSpPr>
                <p:cNvPr id="17264" name="Freeform 880"/>
                <p:cNvSpPr>
                  <a:spLocks/>
                </p:cNvSpPr>
                <p:nvPr/>
              </p:nvSpPr>
              <p:spPr bwMode="auto">
                <a:xfrm>
                  <a:off x="-11" y="3550"/>
                  <a:ext cx="17" cy="13"/>
                </a:xfrm>
                <a:custGeom>
                  <a:avLst/>
                  <a:gdLst/>
                  <a:ahLst/>
                  <a:cxnLst>
                    <a:cxn ang="0">
                      <a:pos x="34" y="23"/>
                    </a:cxn>
                    <a:cxn ang="0">
                      <a:pos x="34" y="23"/>
                    </a:cxn>
                    <a:cxn ang="0">
                      <a:pos x="32" y="21"/>
                    </a:cxn>
                    <a:cxn ang="0">
                      <a:pos x="29" y="18"/>
                    </a:cxn>
                    <a:cxn ang="0">
                      <a:pos x="25" y="14"/>
                    </a:cxn>
                    <a:cxn ang="0">
                      <a:pos x="21" y="10"/>
                    </a:cxn>
                    <a:cxn ang="0">
                      <a:pos x="15" y="6"/>
                    </a:cxn>
                    <a:cxn ang="0">
                      <a:pos x="9" y="2"/>
                    </a:cxn>
                    <a:cxn ang="0">
                      <a:pos x="4" y="0"/>
                    </a:cxn>
                    <a:cxn ang="0">
                      <a:pos x="2" y="2"/>
                    </a:cxn>
                    <a:cxn ang="0">
                      <a:pos x="0" y="10"/>
                    </a:cxn>
                    <a:cxn ang="0">
                      <a:pos x="0" y="18"/>
                    </a:cxn>
                    <a:cxn ang="0">
                      <a:pos x="2" y="27"/>
                    </a:cxn>
                    <a:cxn ang="0">
                      <a:pos x="34" y="23"/>
                    </a:cxn>
                  </a:cxnLst>
                  <a:rect l="0" t="0" r="r" b="b"/>
                  <a:pathLst>
                    <a:path w="34" h="27">
                      <a:moveTo>
                        <a:pt x="34" y="23"/>
                      </a:moveTo>
                      <a:lnTo>
                        <a:pt x="34" y="23"/>
                      </a:lnTo>
                      <a:lnTo>
                        <a:pt x="32" y="21"/>
                      </a:lnTo>
                      <a:lnTo>
                        <a:pt x="29" y="18"/>
                      </a:lnTo>
                      <a:lnTo>
                        <a:pt x="25" y="14"/>
                      </a:lnTo>
                      <a:lnTo>
                        <a:pt x="21" y="10"/>
                      </a:lnTo>
                      <a:lnTo>
                        <a:pt x="15" y="6"/>
                      </a:lnTo>
                      <a:lnTo>
                        <a:pt x="9" y="2"/>
                      </a:lnTo>
                      <a:lnTo>
                        <a:pt x="4" y="0"/>
                      </a:lnTo>
                      <a:lnTo>
                        <a:pt x="2" y="2"/>
                      </a:lnTo>
                      <a:lnTo>
                        <a:pt x="0" y="10"/>
                      </a:lnTo>
                      <a:lnTo>
                        <a:pt x="0" y="18"/>
                      </a:lnTo>
                      <a:lnTo>
                        <a:pt x="2" y="27"/>
                      </a:lnTo>
                      <a:lnTo>
                        <a:pt x="34" y="23"/>
                      </a:lnTo>
                      <a:close/>
                    </a:path>
                  </a:pathLst>
                </a:custGeom>
                <a:solidFill>
                  <a:srgbClr val="59FF00"/>
                </a:solidFill>
                <a:ln w="9525">
                  <a:noFill/>
                  <a:round/>
                  <a:headEnd/>
                  <a:tailEnd/>
                </a:ln>
              </p:spPr>
              <p:txBody>
                <a:bodyPr/>
                <a:lstStyle/>
                <a:p>
                  <a:endParaRPr lang="de-DE"/>
                </a:p>
              </p:txBody>
            </p:sp>
            <p:sp>
              <p:nvSpPr>
                <p:cNvPr id="17265" name="Freeform 881"/>
                <p:cNvSpPr>
                  <a:spLocks/>
                </p:cNvSpPr>
                <p:nvPr/>
              </p:nvSpPr>
              <p:spPr bwMode="auto">
                <a:xfrm>
                  <a:off x="85" y="3429"/>
                  <a:ext cx="277" cy="187"/>
                </a:xfrm>
                <a:custGeom>
                  <a:avLst/>
                  <a:gdLst/>
                  <a:ahLst/>
                  <a:cxnLst>
                    <a:cxn ang="0">
                      <a:pos x="258" y="365"/>
                    </a:cxn>
                    <a:cxn ang="0">
                      <a:pos x="279" y="373"/>
                    </a:cxn>
                    <a:cxn ang="0">
                      <a:pos x="309" y="375"/>
                    </a:cxn>
                    <a:cxn ang="0">
                      <a:pos x="328" y="373"/>
                    </a:cxn>
                    <a:cxn ang="0">
                      <a:pos x="370" y="363"/>
                    </a:cxn>
                    <a:cxn ang="0">
                      <a:pos x="404" y="348"/>
                    </a:cxn>
                    <a:cxn ang="0">
                      <a:pos x="431" y="327"/>
                    </a:cxn>
                    <a:cxn ang="0">
                      <a:pos x="471" y="287"/>
                    </a:cxn>
                    <a:cxn ang="0">
                      <a:pos x="551" y="121"/>
                    </a:cxn>
                    <a:cxn ang="0">
                      <a:pos x="517" y="123"/>
                    </a:cxn>
                    <a:cxn ang="0">
                      <a:pos x="465" y="131"/>
                    </a:cxn>
                    <a:cxn ang="0">
                      <a:pos x="441" y="139"/>
                    </a:cxn>
                    <a:cxn ang="0">
                      <a:pos x="406" y="150"/>
                    </a:cxn>
                    <a:cxn ang="0">
                      <a:pos x="368" y="173"/>
                    </a:cxn>
                    <a:cxn ang="0">
                      <a:pos x="357" y="182"/>
                    </a:cxn>
                    <a:cxn ang="0">
                      <a:pos x="338" y="201"/>
                    </a:cxn>
                    <a:cxn ang="0">
                      <a:pos x="326" y="203"/>
                    </a:cxn>
                    <a:cxn ang="0">
                      <a:pos x="315" y="123"/>
                    </a:cxn>
                    <a:cxn ang="0">
                      <a:pos x="309" y="97"/>
                    </a:cxn>
                    <a:cxn ang="0">
                      <a:pos x="284" y="40"/>
                    </a:cxn>
                    <a:cxn ang="0">
                      <a:pos x="258" y="0"/>
                    </a:cxn>
                    <a:cxn ang="0">
                      <a:pos x="241" y="15"/>
                    </a:cxn>
                    <a:cxn ang="0">
                      <a:pos x="220" y="47"/>
                    </a:cxn>
                    <a:cxn ang="0">
                      <a:pos x="210" y="72"/>
                    </a:cxn>
                    <a:cxn ang="0">
                      <a:pos x="195" y="114"/>
                    </a:cxn>
                    <a:cxn ang="0">
                      <a:pos x="183" y="158"/>
                    </a:cxn>
                    <a:cxn ang="0">
                      <a:pos x="178" y="188"/>
                    </a:cxn>
                    <a:cxn ang="0">
                      <a:pos x="170" y="203"/>
                    </a:cxn>
                    <a:cxn ang="0">
                      <a:pos x="159" y="182"/>
                    </a:cxn>
                    <a:cxn ang="0">
                      <a:pos x="141" y="156"/>
                    </a:cxn>
                    <a:cxn ang="0">
                      <a:pos x="128" y="142"/>
                    </a:cxn>
                    <a:cxn ang="0">
                      <a:pos x="100" y="118"/>
                    </a:cxn>
                    <a:cxn ang="0">
                      <a:pos x="65" y="99"/>
                    </a:cxn>
                    <a:cxn ang="0">
                      <a:pos x="0" y="161"/>
                    </a:cxn>
                    <a:cxn ang="0">
                      <a:pos x="4" y="198"/>
                    </a:cxn>
                    <a:cxn ang="0">
                      <a:pos x="18" y="251"/>
                    </a:cxn>
                    <a:cxn ang="0">
                      <a:pos x="31" y="278"/>
                    </a:cxn>
                    <a:cxn ang="0">
                      <a:pos x="63" y="318"/>
                    </a:cxn>
                    <a:cxn ang="0">
                      <a:pos x="111" y="358"/>
                    </a:cxn>
                    <a:cxn ang="0">
                      <a:pos x="119" y="358"/>
                    </a:cxn>
                    <a:cxn ang="0">
                      <a:pos x="134" y="361"/>
                    </a:cxn>
                    <a:cxn ang="0">
                      <a:pos x="157" y="363"/>
                    </a:cxn>
                    <a:cxn ang="0">
                      <a:pos x="183" y="365"/>
                    </a:cxn>
                    <a:cxn ang="0">
                      <a:pos x="212" y="363"/>
                    </a:cxn>
                    <a:cxn ang="0">
                      <a:pos x="223" y="361"/>
                    </a:cxn>
                    <a:cxn ang="0">
                      <a:pos x="235" y="359"/>
                    </a:cxn>
                    <a:cxn ang="0">
                      <a:pos x="252" y="363"/>
                    </a:cxn>
                  </a:cxnLst>
                  <a:rect l="0" t="0" r="r" b="b"/>
                  <a:pathLst>
                    <a:path w="553" h="375">
                      <a:moveTo>
                        <a:pt x="252" y="363"/>
                      </a:moveTo>
                      <a:lnTo>
                        <a:pt x="254" y="365"/>
                      </a:lnTo>
                      <a:lnTo>
                        <a:pt x="258" y="365"/>
                      </a:lnTo>
                      <a:lnTo>
                        <a:pt x="263" y="369"/>
                      </a:lnTo>
                      <a:lnTo>
                        <a:pt x="271" y="371"/>
                      </a:lnTo>
                      <a:lnTo>
                        <a:pt x="279" y="373"/>
                      </a:lnTo>
                      <a:lnTo>
                        <a:pt x="288" y="375"/>
                      </a:lnTo>
                      <a:lnTo>
                        <a:pt x="300" y="375"/>
                      </a:lnTo>
                      <a:lnTo>
                        <a:pt x="309" y="375"/>
                      </a:lnTo>
                      <a:lnTo>
                        <a:pt x="311" y="375"/>
                      </a:lnTo>
                      <a:lnTo>
                        <a:pt x="319" y="375"/>
                      </a:lnTo>
                      <a:lnTo>
                        <a:pt x="328" y="373"/>
                      </a:lnTo>
                      <a:lnTo>
                        <a:pt x="340" y="371"/>
                      </a:lnTo>
                      <a:lnTo>
                        <a:pt x="355" y="367"/>
                      </a:lnTo>
                      <a:lnTo>
                        <a:pt x="370" y="363"/>
                      </a:lnTo>
                      <a:lnTo>
                        <a:pt x="387" y="358"/>
                      </a:lnTo>
                      <a:lnTo>
                        <a:pt x="403" y="350"/>
                      </a:lnTo>
                      <a:lnTo>
                        <a:pt x="404" y="348"/>
                      </a:lnTo>
                      <a:lnTo>
                        <a:pt x="412" y="344"/>
                      </a:lnTo>
                      <a:lnTo>
                        <a:pt x="420" y="337"/>
                      </a:lnTo>
                      <a:lnTo>
                        <a:pt x="431" y="327"/>
                      </a:lnTo>
                      <a:lnTo>
                        <a:pt x="443" y="316"/>
                      </a:lnTo>
                      <a:lnTo>
                        <a:pt x="458" y="302"/>
                      </a:lnTo>
                      <a:lnTo>
                        <a:pt x="471" y="287"/>
                      </a:lnTo>
                      <a:lnTo>
                        <a:pt x="484" y="268"/>
                      </a:lnTo>
                      <a:lnTo>
                        <a:pt x="553" y="121"/>
                      </a:lnTo>
                      <a:lnTo>
                        <a:pt x="551" y="121"/>
                      </a:lnTo>
                      <a:lnTo>
                        <a:pt x="544" y="121"/>
                      </a:lnTo>
                      <a:lnTo>
                        <a:pt x="532" y="123"/>
                      </a:lnTo>
                      <a:lnTo>
                        <a:pt x="517" y="123"/>
                      </a:lnTo>
                      <a:lnTo>
                        <a:pt x="500" y="125"/>
                      </a:lnTo>
                      <a:lnTo>
                        <a:pt x="483" y="129"/>
                      </a:lnTo>
                      <a:lnTo>
                        <a:pt x="465" y="131"/>
                      </a:lnTo>
                      <a:lnTo>
                        <a:pt x="448" y="137"/>
                      </a:lnTo>
                      <a:lnTo>
                        <a:pt x="446" y="137"/>
                      </a:lnTo>
                      <a:lnTo>
                        <a:pt x="441" y="139"/>
                      </a:lnTo>
                      <a:lnTo>
                        <a:pt x="431" y="140"/>
                      </a:lnTo>
                      <a:lnTo>
                        <a:pt x="420" y="146"/>
                      </a:lnTo>
                      <a:lnTo>
                        <a:pt x="406" y="150"/>
                      </a:lnTo>
                      <a:lnTo>
                        <a:pt x="393" y="158"/>
                      </a:lnTo>
                      <a:lnTo>
                        <a:pt x="380" y="165"/>
                      </a:lnTo>
                      <a:lnTo>
                        <a:pt x="368" y="173"/>
                      </a:lnTo>
                      <a:lnTo>
                        <a:pt x="366" y="175"/>
                      </a:lnTo>
                      <a:lnTo>
                        <a:pt x="363" y="179"/>
                      </a:lnTo>
                      <a:lnTo>
                        <a:pt x="357" y="182"/>
                      </a:lnTo>
                      <a:lnTo>
                        <a:pt x="351" y="188"/>
                      </a:lnTo>
                      <a:lnTo>
                        <a:pt x="343" y="194"/>
                      </a:lnTo>
                      <a:lnTo>
                        <a:pt x="338" y="201"/>
                      </a:lnTo>
                      <a:lnTo>
                        <a:pt x="332" y="207"/>
                      </a:lnTo>
                      <a:lnTo>
                        <a:pt x="328" y="211"/>
                      </a:lnTo>
                      <a:lnTo>
                        <a:pt x="326" y="203"/>
                      </a:lnTo>
                      <a:lnTo>
                        <a:pt x="324" y="182"/>
                      </a:lnTo>
                      <a:lnTo>
                        <a:pt x="321" y="156"/>
                      </a:lnTo>
                      <a:lnTo>
                        <a:pt x="315" y="123"/>
                      </a:lnTo>
                      <a:lnTo>
                        <a:pt x="313" y="120"/>
                      </a:lnTo>
                      <a:lnTo>
                        <a:pt x="311" y="110"/>
                      </a:lnTo>
                      <a:lnTo>
                        <a:pt x="309" y="97"/>
                      </a:lnTo>
                      <a:lnTo>
                        <a:pt x="303" y="80"/>
                      </a:lnTo>
                      <a:lnTo>
                        <a:pt x="294" y="61"/>
                      </a:lnTo>
                      <a:lnTo>
                        <a:pt x="284" y="40"/>
                      </a:lnTo>
                      <a:lnTo>
                        <a:pt x="273" y="19"/>
                      </a:lnTo>
                      <a:lnTo>
                        <a:pt x="258" y="0"/>
                      </a:lnTo>
                      <a:lnTo>
                        <a:pt x="258" y="0"/>
                      </a:lnTo>
                      <a:lnTo>
                        <a:pt x="252" y="3"/>
                      </a:lnTo>
                      <a:lnTo>
                        <a:pt x="248" y="9"/>
                      </a:lnTo>
                      <a:lnTo>
                        <a:pt x="241" y="15"/>
                      </a:lnTo>
                      <a:lnTo>
                        <a:pt x="233" y="24"/>
                      </a:lnTo>
                      <a:lnTo>
                        <a:pt x="225" y="36"/>
                      </a:lnTo>
                      <a:lnTo>
                        <a:pt x="220" y="47"/>
                      </a:lnTo>
                      <a:lnTo>
                        <a:pt x="214" y="61"/>
                      </a:lnTo>
                      <a:lnTo>
                        <a:pt x="212" y="64"/>
                      </a:lnTo>
                      <a:lnTo>
                        <a:pt x="210" y="72"/>
                      </a:lnTo>
                      <a:lnTo>
                        <a:pt x="204" y="83"/>
                      </a:lnTo>
                      <a:lnTo>
                        <a:pt x="201" y="99"/>
                      </a:lnTo>
                      <a:lnTo>
                        <a:pt x="195" y="114"/>
                      </a:lnTo>
                      <a:lnTo>
                        <a:pt x="189" y="129"/>
                      </a:lnTo>
                      <a:lnTo>
                        <a:pt x="185" y="144"/>
                      </a:lnTo>
                      <a:lnTo>
                        <a:pt x="183" y="158"/>
                      </a:lnTo>
                      <a:lnTo>
                        <a:pt x="181" y="161"/>
                      </a:lnTo>
                      <a:lnTo>
                        <a:pt x="180" y="173"/>
                      </a:lnTo>
                      <a:lnTo>
                        <a:pt x="178" y="188"/>
                      </a:lnTo>
                      <a:lnTo>
                        <a:pt x="176" y="201"/>
                      </a:lnTo>
                      <a:lnTo>
                        <a:pt x="170" y="207"/>
                      </a:lnTo>
                      <a:lnTo>
                        <a:pt x="170" y="203"/>
                      </a:lnTo>
                      <a:lnTo>
                        <a:pt x="166" y="200"/>
                      </a:lnTo>
                      <a:lnTo>
                        <a:pt x="162" y="192"/>
                      </a:lnTo>
                      <a:lnTo>
                        <a:pt x="159" y="182"/>
                      </a:lnTo>
                      <a:lnTo>
                        <a:pt x="153" y="173"/>
                      </a:lnTo>
                      <a:lnTo>
                        <a:pt x="147" y="163"/>
                      </a:lnTo>
                      <a:lnTo>
                        <a:pt x="141" y="156"/>
                      </a:lnTo>
                      <a:lnTo>
                        <a:pt x="136" y="148"/>
                      </a:lnTo>
                      <a:lnTo>
                        <a:pt x="134" y="146"/>
                      </a:lnTo>
                      <a:lnTo>
                        <a:pt x="128" y="142"/>
                      </a:lnTo>
                      <a:lnTo>
                        <a:pt x="120" y="135"/>
                      </a:lnTo>
                      <a:lnTo>
                        <a:pt x="111" y="127"/>
                      </a:lnTo>
                      <a:lnTo>
                        <a:pt x="100" y="118"/>
                      </a:lnTo>
                      <a:lnTo>
                        <a:pt x="88" y="110"/>
                      </a:lnTo>
                      <a:lnTo>
                        <a:pt x="77" y="102"/>
                      </a:lnTo>
                      <a:lnTo>
                        <a:pt x="65" y="99"/>
                      </a:lnTo>
                      <a:lnTo>
                        <a:pt x="6" y="85"/>
                      </a:lnTo>
                      <a:lnTo>
                        <a:pt x="0" y="160"/>
                      </a:lnTo>
                      <a:lnTo>
                        <a:pt x="0" y="161"/>
                      </a:lnTo>
                      <a:lnTo>
                        <a:pt x="0" y="171"/>
                      </a:lnTo>
                      <a:lnTo>
                        <a:pt x="2" y="182"/>
                      </a:lnTo>
                      <a:lnTo>
                        <a:pt x="4" y="198"/>
                      </a:lnTo>
                      <a:lnTo>
                        <a:pt x="8" y="215"/>
                      </a:lnTo>
                      <a:lnTo>
                        <a:pt x="12" y="234"/>
                      </a:lnTo>
                      <a:lnTo>
                        <a:pt x="18" y="251"/>
                      </a:lnTo>
                      <a:lnTo>
                        <a:pt x="25" y="268"/>
                      </a:lnTo>
                      <a:lnTo>
                        <a:pt x="27" y="270"/>
                      </a:lnTo>
                      <a:lnTo>
                        <a:pt x="31" y="278"/>
                      </a:lnTo>
                      <a:lnTo>
                        <a:pt x="40" y="289"/>
                      </a:lnTo>
                      <a:lnTo>
                        <a:pt x="50" y="302"/>
                      </a:lnTo>
                      <a:lnTo>
                        <a:pt x="63" y="318"/>
                      </a:lnTo>
                      <a:lnTo>
                        <a:pt x="79" y="333"/>
                      </a:lnTo>
                      <a:lnTo>
                        <a:pt x="96" y="346"/>
                      </a:lnTo>
                      <a:lnTo>
                        <a:pt x="111" y="358"/>
                      </a:lnTo>
                      <a:lnTo>
                        <a:pt x="113" y="358"/>
                      </a:lnTo>
                      <a:lnTo>
                        <a:pt x="115" y="358"/>
                      </a:lnTo>
                      <a:lnTo>
                        <a:pt x="119" y="358"/>
                      </a:lnTo>
                      <a:lnTo>
                        <a:pt x="122" y="359"/>
                      </a:lnTo>
                      <a:lnTo>
                        <a:pt x="128" y="359"/>
                      </a:lnTo>
                      <a:lnTo>
                        <a:pt x="134" y="361"/>
                      </a:lnTo>
                      <a:lnTo>
                        <a:pt x="141" y="361"/>
                      </a:lnTo>
                      <a:lnTo>
                        <a:pt x="149" y="363"/>
                      </a:lnTo>
                      <a:lnTo>
                        <a:pt x="157" y="363"/>
                      </a:lnTo>
                      <a:lnTo>
                        <a:pt x="166" y="365"/>
                      </a:lnTo>
                      <a:lnTo>
                        <a:pt x="176" y="365"/>
                      </a:lnTo>
                      <a:lnTo>
                        <a:pt x="183" y="365"/>
                      </a:lnTo>
                      <a:lnTo>
                        <a:pt x="193" y="365"/>
                      </a:lnTo>
                      <a:lnTo>
                        <a:pt x="202" y="365"/>
                      </a:lnTo>
                      <a:lnTo>
                        <a:pt x="212" y="363"/>
                      </a:lnTo>
                      <a:lnTo>
                        <a:pt x="220" y="361"/>
                      </a:lnTo>
                      <a:lnTo>
                        <a:pt x="221" y="361"/>
                      </a:lnTo>
                      <a:lnTo>
                        <a:pt x="223" y="361"/>
                      </a:lnTo>
                      <a:lnTo>
                        <a:pt x="225" y="359"/>
                      </a:lnTo>
                      <a:lnTo>
                        <a:pt x="229" y="359"/>
                      </a:lnTo>
                      <a:lnTo>
                        <a:pt x="235" y="359"/>
                      </a:lnTo>
                      <a:lnTo>
                        <a:pt x="241" y="359"/>
                      </a:lnTo>
                      <a:lnTo>
                        <a:pt x="246" y="361"/>
                      </a:lnTo>
                      <a:lnTo>
                        <a:pt x="252" y="363"/>
                      </a:lnTo>
                      <a:close/>
                    </a:path>
                  </a:pathLst>
                </a:custGeom>
                <a:solidFill>
                  <a:srgbClr val="000000"/>
                </a:solidFill>
                <a:ln w="9525">
                  <a:noFill/>
                  <a:round/>
                  <a:headEnd/>
                  <a:tailEnd/>
                </a:ln>
              </p:spPr>
              <p:txBody>
                <a:bodyPr/>
                <a:lstStyle/>
                <a:p>
                  <a:endParaRPr lang="de-DE"/>
                </a:p>
              </p:txBody>
            </p:sp>
            <p:sp>
              <p:nvSpPr>
                <p:cNvPr id="17266" name="Freeform 882"/>
                <p:cNvSpPr>
                  <a:spLocks/>
                </p:cNvSpPr>
                <p:nvPr/>
              </p:nvSpPr>
              <p:spPr bwMode="auto">
                <a:xfrm>
                  <a:off x="106" y="3403"/>
                  <a:ext cx="66" cy="90"/>
                </a:xfrm>
                <a:custGeom>
                  <a:avLst/>
                  <a:gdLst/>
                  <a:ahLst/>
                  <a:cxnLst>
                    <a:cxn ang="0">
                      <a:pos x="132" y="179"/>
                    </a:cxn>
                    <a:cxn ang="0">
                      <a:pos x="130" y="113"/>
                    </a:cxn>
                    <a:cxn ang="0">
                      <a:pos x="130" y="111"/>
                    </a:cxn>
                    <a:cxn ang="0">
                      <a:pos x="130" y="105"/>
                    </a:cxn>
                    <a:cxn ang="0">
                      <a:pos x="128" y="97"/>
                    </a:cxn>
                    <a:cxn ang="0">
                      <a:pos x="126" y="86"/>
                    </a:cxn>
                    <a:cxn ang="0">
                      <a:pos x="124" y="74"/>
                    </a:cxn>
                    <a:cxn ang="0">
                      <a:pos x="119" y="61"/>
                    </a:cxn>
                    <a:cxn ang="0">
                      <a:pos x="113" y="50"/>
                    </a:cxn>
                    <a:cxn ang="0">
                      <a:pos x="105" y="40"/>
                    </a:cxn>
                    <a:cxn ang="0">
                      <a:pos x="105" y="38"/>
                    </a:cxn>
                    <a:cxn ang="0">
                      <a:pos x="101" y="34"/>
                    </a:cxn>
                    <a:cxn ang="0">
                      <a:pos x="98" y="31"/>
                    </a:cxn>
                    <a:cxn ang="0">
                      <a:pos x="90" y="27"/>
                    </a:cxn>
                    <a:cxn ang="0">
                      <a:pos x="82" y="21"/>
                    </a:cxn>
                    <a:cxn ang="0">
                      <a:pos x="73" y="15"/>
                    </a:cxn>
                    <a:cxn ang="0">
                      <a:pos x="59" y="10"/>
                    </a:cxn>
                    <a:cxn ang="0">
                      <a:pos x="48" y="6"/>
                    </a:cxn>
                    <a:cxn ang="0">
                      <a:pos x="6" y="0"/>
                    </a:cxn>
                    <a:cxn ang="0">
                      <a:pos x="2" y="53"/>
                    </a:cxn>
                    <a:cxn ang="0">
                      <a:pos x="0" y="59"/>
                    </a:cxn>
                    <a:cxn ang="0">
                      <a:pos x="2" y="74"/>
                    </a:cxn>
                    <a:cxn ang="0">
                      <a:pos x="6" y="93"/>
                    </a:cxn>
                    <a:cxn ang="0">
                      <a:pos x="14" y="111"/>
                    </a:cxn>
                    <a:cxn ang="0">
                      <a:pos x="16" y="113"/>
                    </a:cxn>
                    <a:cxn ang="0">
                      <a:pos x="18" y="114"/>
                    </a:cxn>
                    <a:cxn ang="0">
                      <a:pos x="23" y="118"/>
                    </a:cxn>
                    <a:cxn ang="0">
                      <a:pos x="29" y="124"/>
                    </a:cxn>
                    <a:cxn ang="0">
                      <a:pos x="37" y="130"/>
                    </a:cxn>
                    <a:cxn ang="0">
                      <a:pos x="46" y="137"/>
                    </a:cxn>
                    <a:cxn ang="0">
                      <a:pos x="58" y="143"/>
                    </a:cxn>
                    <a:cxn ang="0">
                      <a:pos x="69" y="151"/>
                    </a:cxn>
                    <a:cxn ang="0">
                      <a:pos x="71" y="151"/>
                    </a:cxn>
                    <a:cxn ang="0">
                      <a:pos x="77" y="152"/>
                    </a:cxn>
                    <a:cxn ang="0">
                      <a:pos x="82" y="156"/>
                    </a:cxn>
                    <a:cxn ang="0">
                      <a:pos x="90" y="160"/>
                    </a:cxn>
                    <a:cxn ang="0">
                      <a:pos x="101" y="164"/>
                    </a:cxn>
                    <a:cxn ang="0">
                      <a:pos x="111" y="170"/>
                    </a:cxn>
                    <a:cxn ang="0">
                      <a:pos x="122" y="173"/>
                    </a:cxn>
                    <a:cxn ang="0">
                      <a:pos x="132" y="179"/>
                    </a:cxn>
                  </a:cxnLst>
                  <a:rect l="0" t="0" r="r" b="b"/>
                  <a:pathLst>
                    <a:path w="132" h="179">
                      <a:moveTo>
                        <a:pt x="132" y="179"/>
                      </a:moveTo>
                      <a:lnTo>
                        <a:pt x="130" y="113"/>
                      </a:lnTo>
                      <a:lnTo>
                        <a:pt x="130" y="111"/>
                      </a:lnTo>
                      <a:lnTo>
                        <a:pt x="130" y="105"/>
                      </a:lnTo>
                      <a:lnTo>
                        <a:pt x="128" y="97"/>
                      </a:lnTo>
                      <a:lnTo>
                        <a:pt x="126" y="86"/>
                      </a:lnTo>
                      <a:lnTo>
                        <a:pt x="124" y="74"/>
                      </a:lnTo>
                      <a:lnTo>
                        <a:pt x="119" y="61"/>
                      </a:lnTo>
                      <a:lnTo>
                        <a:pt x="113" y="50"/>
                      </a:lnTo>
                      <a:lnTo>
                        <a:pt x="105" y="40"/>
                      </a:lnTo>
                      <a:lnTo>
                        <a:pt x="105" y="38"/>
                      </a:lnTo>
                      <a:lnTo>
                        <a:pt x="101" y="34"/>
                      </a:lnTo>
                      <a:lnTo>
                        <a:pt x="98" y="31"/>
                      </a:lnTo>
                      <a:lnTo>
                        <a:pt x="90" y="27"/>
                      </a:lnTo>
                      <a:lnTo>
                        <a:pt x="82" y="21"/>
                      </a:lnTo>
                      <a:lnTo>
                        <a:pt x="73" y="15"/>
                      </a:lnTo>
                      <a:lnTo>
                        <a:pt x="59" y="10"/>
                      </a:lnTo>
                      <a:lnTo>
                        <a:pt x="48" y="6"/>
                      </a:lnTo>
                      <a:lnTo>
                        <a:pt x="6" y="0"/>
                      </a:lnTo>
                      <a:lnTo>
                        <a:pt x="2" y="53"/>
                      </a:lnTo>
                      <a:lnTo>
                        <a:pt x="0" y="59"/>
                      </a:lnTo>
                      <a:lnTo>
                        <a:pt x="2" y="74"/>
                      </a:lnTo>
                      <a:lnTo>
                        <a:pt x="6" y="93"/>
                      </a:lnTo>
                      <a:lnTo>
                        <a:pt x="14" y="111"/>
                      </a:lnTo>
                      <a:lnTo>
                        <a:pt x="16" y="113"/>
                      </a:lnTo>
                      <a:lnTo>
                        <a:pt x="18" y="114"/>
                      </a:lnTo>
                      <a:lnTo>
                        <a:pt x="23" y="118"/>
                      </a:lnTo>
                      <a:lnTo>
                        <a:pt x="29" y="124"/>
                      </a:lnTo>
                      <a:lnTo>
                        <a:pt x="37" y="130"/>
                      </a:lnTo>
                      <a:lnTo>
                        <a:pt x="46" y="137"/>
                      </a:lnTo>
                      <a:lnTo>
                        <a:pt x="58" y="143"/>
                      </a:lnTo>
                      <a:lnTo>
                        <a:pt x="69" y="151"/>
                      </a:lnTo>
                      <a:lnTo>
                        <a:pt x="71" y="151"/>
                      </a:lnTo>
                      <a:lnTo>
                        <a:pt x="77" y="152"/>
                      </a:lnTo>
                      <a:lnTo>
                        <a:pt x="82" y="156"/>
                      </a:lnTo>
                      <a:lnTo>
                        <a:pt x="90" y="160"/>
                      </a:lnTo>
                      <a:lnTo>
                        <a:pt x="101" y="164"/>
                      </a:lnTo>
                      <a:lnTo>
                        <a:pt x="111" y="170"/>
                      </a:lnTo>
                      <a:lnTo>
                        <a:pt x="122" y="173"/>
                      </a:lnTo>
                      <a:lnTo>
                        <a:pt x="132" y="179"/>
                      </a:lnTo>
                      <a:close/>
                    </a:path>
                  </a:pathLst>
                </a:custGeom>
                <a:solidFill>
                  <a:srgbClr val="000000"/>
                </a:solidFill>
                <a:ln w="9525">
                  <a:noFill/>
                  <a:round/>
                  <a:headEnd/>
                  <a:tailEnd/>
                </a:ln>
              </p:spPr>
              <p:txBody>
                <a:bodyPr/>
                <a:lstStyle/>
                <a:p>
                  <a:endParaRPr lang="de-DE"/>
                </a:p>
              </p:txBody>
            </p:sp>
            <p:sp>
              <p:nvSpPr>
                <p:cNvPr id="17267" name="Freeform 883"/>
                <p:cNvSpPr>
                  <a:spLocks/>
                </p:cNvSpPr>
                <p:nvPr/>
              </p:nvSpPr>
              <p:spPr bwMode="auto">
                <a:xfrm>
                  <a:off x="251" y="3407"/>
                  <a:ext cx="66" cy="89"/>
                </a:xfrm>
                <a:custGeom>
                  <a:avLst/>
                  <a:gdLst/>
                  <a:ahLst/>
                  <a:cxnLst>
                    <a:cxn ang="0">
                      <a:pos x="2" y="179"/>
                    </a:cxn>
                    <a:cxn ang="0">
                      <a:pos x="4" y="179"/>
                    </a:cxn>
                    <a:cxn ang="0">
                      <a:pos x="10" y="177"/>
                    </a:cxn>
                    <a:cxn ang="0">
                      <a:pos x="17" y="177"/>
                    </a:cxn>
                    <a:cxn ang="0">
                      <a:pos x="29" y="175"/>
                    </a:cxn>
                    <a:cxn ang="0">
                      <a:pos x="40" y="173"/>
                    </a:cxn>
                    <a:cxn ang="0">
                      <a:pos x="51" y="169"/>
                    </a:cxn>
                    <a:cxn ang="0">
                      <a:pos x="63" y="164"/>
                    </a:cxn>
                    <a:cxn ang="0">
                      <a:pos x="71" y="156"/>
                    </a:cxn>
                    <a:cxn ang="0">
                      <a:pos x="72" y="154"/>
                    </a:cxn>
                    <a:cxn ang="0">
                      <a:pos x="76" y="150"/>
                    </a:cxn>
                    <a:cxn ang="0">
                      <a:pos x="80" y="144"/>
                    </a:cxn>
                    <a:cxn ang="0">
                      <a:pos x="86" y="135"/>
                    </a:cxn>
                    <a:cxn ang="0">
                      <a:pos x="91" y="125"/>
                    </a:cxn>
                    <a:cxn ang="0">
                      <a:pos x="97" y="114"/>
                    </a:cxn>
                    <a:cxn ang="0">
                      <a:pos x="103" y="101"/>
                    </a:cxn>
                    <a:cxn ang="0">
                      <a:pos x="109" y="85"/>
                    </a:cxn>
                    <a:cxn ang="0">
                      <a:pos x="109" y="84"/>
                    </a:cxn>
                    <a:cxn ang="0">
                      <a:pos x="112" y="76"/>
                    </a:cxn>
                    <a:cxn ang="0">
                      <a:pos x="116" y="65"/>
                    </a:cxn>
                    <a:cxn ang="0">
                      <a:pos x="120" y="51"/>
                    </a:cxn>
                    <a:cxn ang="0">
                      <a:pos x="124" y="36"/>
                    </a:cxn>
                    <a:cxn ang="0">
                      <a:pos x="128" y="23"/>
                    </a:cxn>
                    <a:cxn ang="0">
                      <a:pos x="130" y="11"/>
                    </a:cxn>
                    <a:cxn ang="0">
                      <a:pos x="132" y="2"/>
                    </a:cxn>
                    <a:cxn ang="0">
                      <a:pos x="130" y="2"/>
                    </a:cxn>
                    <a:cxn ang="0">
                      <a:pos x="126" y="2"/>
                    </a:cxn>
                    <a:cxn ang="0">
                      <a:pos x="118" y="0"/>
                    </a:cxn>
                    <a:cxn ang="0">
                      <a:pos x="111" y="0"/>
                    </a:cxn>
                    <a:cxn ang="0">
                      <a:pos x="101" y="0"/>
                    </a:cxn>
                    <a:cxn ang="0">
                      <a:pos x="91" y="2"/>
                    </a:cxn>
                    <a:cxn ang="0">
                      <a:pos x="82" y="4"/>
                    </a:cxn>
                    <a:cxn ang="0">
                      <a:pos x="71" y="7"/>
                    </a:cxn>
                    <a:cxn ang="0">
                      <a:pos x="69" y="7"/>
                    </a:cxn>
                    <a:cxn ang="0">
                      <a:pos x="65" y="11"/>
                    </a:cxn>
                    <a:cxn ang="0">
                      <a:pos x="57" y="15"/>
                    </a:cxn>
                    <a:cxn ang="0">
                      <a:pos x="50" y="19"/>
                    </a:cxn>
                    <a:cxn ang="0">
                      <a:pos x="42" y="25"/>
                    </a:cxn>
                    <a:cxn ang="0">
                      <a:pos x="32" y="32"/>
                    </a:cxn>
                    <a:cxn ang="0">
                      <a:pos x="27" y="40"/>
                    </a:cxn>
                    <a:cxn ang="0">
                      <a:pos x="21" y="49"/>
                    </a:cxn>
                    <a:cxn ang="0">
                      <a:pos x="19" y="49"/>
                    </a:cxn>
                    <a:cxn ang="0">
                      <a:pos x="17" y="55"/>
                    </a:cxn>
                    <a:cxn ang="0">
                      <a:pos x="13" y="61"/>
                    </a:cxn>
                    <a:cxn ang="0">
                      <a:pos x="10" y="70"/>
                    </a:cxn>
                    <a:cxn ang="0">
                      <a:pos x="6" y="82"/>
                    </a:cxn>
                    <a:cxn ang="0">
                      <a:pos x="2" y="97"/>
                    </a:cxn>
                    <a:cxn ang="0">
                      <a:pos x="0" y="112"/>
                    </a:cxn>
                    <a:cxn ang="0">
                      <a:pos x="0" y="129"/>
                    </a:cxn>
                    <a:cxn ang="0">
                      <a:pos x="2" y="179"/>
                    </a:cxn>
                  </a:cxnLst>
                  <a:rect l="0" t="0" r="r" b="b"/>
                  <a:pathLst>
                    <a:path w="132" h="179">
                      <a:moveTo>
                        <a:pt x="2" y="179"/>
                      </a:moveTo>
                      <a:lnTo>
                        <a:pt x="4" y="179"/>
                      </a:lnTo>
                      <a:lnTo>
                        <a:pt x="10" y="177"/>
                      </a:lnTo>
                      <a:lnTo>
                        <a:pt x="17" y="177"/>
                      </a:lnTo>
                      <a:lnTo>
                        <a:pt x="29" y="175"/>
                      </a:lnTo>
                      <a:lnTo>
                        <a:pt x="40" y="173"/>
                      </a:lnTo>
                      <a:lnTo>
                        <a:pt x="51" y="169"/>
                      </a:lnTo>
                      <a:lnTo>
                        <a:pt x="63" y="164"/>
                      </a:lnTo>
                      <a:lnTo>
                        <a:pt x="71" y="156"/>
                      </a:lnTo>
                      <a:lnTo>
                        <a:pt x="72" y="154"/>
                      </a:lnTo>
                      <a:lnTo>
                        <a:pt x="76" y="150"/>
                      </a:lnTo>
                      <a:lnTo>
                        <a:pt x="80" y="144"/>
                      </a:lnTo>
                      <a:lnTo>
                        <a:pt x="86" y="135"/>
                      </a:lnTo>
                      <a:lnTo>
                        <a:pt x="91" y="125"/>
                      </a:lnTo>
                      <a:lnTo>
                        <a:pt x="97" y="114"/>
                      </a:lnTo>
                      <a:lnTo>
                        <a:pt x="103" y="101"/>
                      </a:lnTo>
                      <a:lnTo>
                        <a:pt x="109" y="85"/>
                      </a:lnTo>
                      <a:lnTo>
                        <a:pt x="109" y="84"/>
                      </a:lnTo>
                      <a:lnTo>
                        <a:pt x="112" y="76"/>
                      </a:lnTo>
                      <a:lnTo>
                        <a:pt x="116" y="65"/>
                      </a:lnTo>
                      <a:lnTo>
                        <a:pt x="120" y="51"/>
                      </a:lnTo>
                      <a:lnTo>
                        <a:pt x="124" y="36"/>
                      </a:lnTo>
                      <a:lnTo>
                        <a:pt x="128" y="23"/>
                      </a:lnTo>
                      <a:lnTo>
                        <a:pt x="130" y="11"/>
                      </a:lnTo>
                      <a:lnTo>
                        <a:pt x="132" y="2"/>
                      </a:lnTo>
                      <a:lnTo>
                        <a:pt x="130" y="2"/>
                      </a:lnTo>
                      <a:lnTo>
                        <a:pt x="126" y="2"/>
                      </a:lnTo>
                      <a:lnTo>
                        <a:pt x="118" y="0"/>
                      </a:lnTo>
                      <a:lnTo>
                        <a:pt x="111" y="0"/>
                      </a:lnTo>
                      <a:lnTo>
                        <a:pt x="101" y="0"/>
                      </a:lnTo>
                      <a:lnTo>
                        <a:pt x="91" y="2"/>
                      </a:lnTo>
                      <a:lnTo>
                        <a:pt x="82" y="4"/>
                      </a:lnTo>
                      <a:lnTo>
                        <a:pt x="71" y="7"/>
                      </a:lnTo>
                      <a:lnTo>
                        <a:pt x="69" y="7"/>
                      </a:lnTo>
                      <a:lnTo>
                        <a:pt x="65" y="11"/>
                      </a:lnTo>
                      <a:lnTo>
                        <a:pt x="57" y="15"/>
                      </a:lnTo>
                      <a:lnTo>
                        <a:pt x="50" y="19"/>
                      </a:lnTo>
                      <a:lnTo>
                        <a:pt x="42" y="25"/>
                      </a:lnTo>
                      <a:lnTo>
                        <a:pt x="32" y="32"/>
                      </a:lnTo>
                      <a:lnTo>
                        <a:pt x="27" y="40"/>
                      </a:lnTo>
                      <a:lnTo>
                        <a:pt x="21" y="49"/>
                      </a:lnTo>
                      <a:lnTo>
                        <a:pt x="19" y="49"/>
                      </a:lnTo>
                      <a:lnTo>
                        <a:pt x="17" y="55"/>
                      </a:lnTo>
                      <a:lnTo>
                        <a:pt x="13" y="61"/>
                      </a:lnTo>
                      <a:lnTo>
                        <a:pt x="10" y="70"/>
                      </a:lnTo>
                      <a:lnTo>
                        <a:pt x="6" y="82"/>
                      </a:lnTo>
                      <a:lnTo>
                        <a:pt x="2" y="97"/>
                      </a:lnTo>
                      <a:lnTo>
                        <a:pt x="0" y="112"/>
                      </a:lnTo>
                      <a:lnTo>
                        <a:pt x="0" y="129"/>
                      </a:lnTo>
                      <a:lnTo>
                        <a:pt x="2" y="179"/>
                      </a:lnTo>
                      <a:close/>
                    </a:path>
                  </a:pathLst>
                </a:custGeom>
                <a:solidFill>
                  <a:srgbClr val="000000"/>
                </a:solidFill>
                <a:ln w="9525">
                  <a:noFill/>
                  <a:round/>
                  <a:headEnd/>
                  <a:tailEnd/>
                </a:ln>
              </p:spPr>
              <p:txBody>
                <a:bodyPr/>
                <a:lstStyle/>
                <a:p>
                  <a:endParaRPr lang="de-DE"/>
                </a:p>
              </p:txBody>
            </p:sp>
            <p:sp>
              <p:nvSpPr>
                <p:cNvPr id="17268" name="Freeform 884"/>
                <p:cNvSpPr>
                  <a:spLocks/>
                </p:cNvSpPr>
                <p:nvPr/>
              </p:nvSpPr>
              <p:spPr bwMode="auto">
                <a:xfrm>
                  <a:off x="139" y="3583"/>
                  <a:ext cx="44" cy="21"/>
                </a:xfrm>
                <a:custGeom>
                  <a:avLst/>
                  <a:gdLst/>
                  <a:ahLst/>
                  <a:cxnLst>
                    <a:cxn ang="0">
                      <a:pos x="90" y="40"/>
                    </a:cxn>
                    <a:cxn ang="0">
                      <a:pos x="46" y="0"/>
                    </a:cxn>
                    <a:cxn ang="0">
                      <a:pos x="46" y="0"/>
                    </a:cxn>
                    <a:cxn ang="0">
                      <a:pos x="42" y="4"/>
                    </a:cxn>
                    <a:cxn ang="0">
                      <a:pos x="40" y="6"/>
                    </a:cxn>
                    <a:cxn ang="0">
                      <a:pos x="34" y="11"/>
                    </a:cxn>
                    <a:cxn ang="0">
                      <a:pos x="27" y="15"/>
                    </a:cxn>
                    <a:cxn ang="0">
                      <a:pos x="19" y="19"/>
                    </a:cxn>
                    <a:cxn ang="0">
                      <a:pos x="10" y="23"/>
                    </a:cxn>
                    <a:cxn ang="0">
                      <a:pos x="0" y="27"/>
                    </a:cxn>
                    <a:cxn ang="0">
                      <a:pos x="0" y="27"/>
                    </a:cxn>
                    <a:cxn ang="0">
                      <a:pos x="0" y="27"/>
                    </a:cxn>
                    <a:cxn ang="0">
                      <a:pos x="2" y="29"/>
                    </a:cxn>
                    <a:cxn ang="0">
                      <a:pos x="6" y="31"/>
                    </a:cxn>
                    <a:cxn ang="0">
                      <a:pos x="12" y="32"/>
                    </a:cxn>
                    <a:cxn ang="0">
                      <a:pos x="19" y="34"/>
                    </a:cxn>
                    <a:cxn ang="0">
                      <a:pos x="29" y="36"/>
                    </a:cxn>
                    <a:cxn ang="0">
                      <a:pos x="40" y="40"/>
                    </a:cxn>
                    <a:cxn ang="0">
                      <a:pos x="42" y="40"/>
                    </a:cxn>
                    <a:cxn ang="0">
                      <a:pos x="46" y="40"/>
                    </a:cxn>
                    <a:cxn ang="0">
                      <a:pos x="52" y="40"/>
                    </a:cxn>
                    <a:cxn ang="0">
                      <a:pos x="59" y="40"/>
                    </a:cxn>
                    <a:cxn ang="0">
                      <a:pos x="67" y="42"/>
                    </a:cxn>
                    <a:cxn ang="0">
                      <a:pos x="74" y="42"/>
                    </a:cxn>
                    <a:cxn ang="0">
                      <a:pos x="82" y="40"/>
                    </a:cxn>
                    <a:cxn ang="0">
                      <a:pos x="90" y="40"/>
                    </a:cxn>
                  </a:cxnLst>
                  <a:rect l="0" t="0" r="r" b="b"/>
                  <a:pathLst>
                    <a:path w="90" h="42">
                      <a:moveTo>
                        <a:pt x="90" y="40"/>
                      </a:moveTo>
                      <a:lnTo>
                        <a:pt x="46" y="0"/>
                      </a:lnTo>
                      <a:lnTo>
                        <a:pt x="46" y="0"/>
                      </a:lnTo>
                      <a:lnTo>
                        <a:pt x="42" y="4"/>
                      </a:lnTo>
                      <a:lnTo>
                        <a:pt x="40" y="6"/>
                      </a:lnTo>
                      <a:lnTo>
                        <a:pt x="34" y="11"/>
                      </a:lnTo>
                      <a:lnTo>
                        <a:pt x="27" y="15"/>
                      </a:lnTo>
                      <a:lnTo>
                        <a:pt x="19" y="19"/>
                      </a:lnTo>
                      <a:lnTo>
                        <a:pt x="10" y="23"/>
                      </a:lnTo>
                      <a:lnTo>
                        <a:pt x="0" y="27"/>
                      </a:lnTo>
                      <a:lnTo>
                        <a:pt x="0" y="27"/>
                      </a:lnTo>
                      <a:lnTo>
                        <a:pt x="0" y="27"/>
                      </a:lnTo>
                      <a:lnTo>
                        <a:pt x="2" y="29"/>
                      </a:lnTo>
                      <a:lnTo>
                        <a:pt x="6" y="31"/>
                      </a:lnTo>
                      <a:lnTo>
                        <a:pt x="12" y="32"/>
                      </a:lnTo>
                      <a:lnTo>
                        <a:pt x="19" y="34"/>
                      </a:lnTo>
                      <a:lnTo>
                        <a:pt x="29" y="36"/>
                      </a:lnTo>
                      <a:lnTo>
                        <a:pt x="40" y="40"/>
                      </a:lnTo>
                      <a:lnTo>
                        <a:pt x="42" y="40"/>
                      </a:lnTo>
                      <a:lnTo>
                        <a:pt x="46" y="40"/>
                      </a:lnTo>
                      <a:lnTo>
                        <a:pt x="52" y="40"/>
                      </a:lnTo>
                      <a:lnTo>
                        <a:pt x="59" y="40"/>
                      </a:lnTo>
                      <a:lnTo>
                        <a:pt x="67" y="42"/>
                      </a:lnTo>
                      <a:lnTo>
                        <a:pt x="74" y="42"/>
                      </a:lnTo>
                      <a:lnTo>
                        <a:pt x="82" y="40"/>
                      </a:lnTo>
                      <a:lnTo>
                        <a:pt x="90" y="40"/>
                      </a:lnTo>
                      <a:close/>
                    </a:path>
                  </a:pathLst>
                </a:custGeom>
                <a:solidFill>
                  <a:srgbClr val="21BA00"/>
                </a:solidFill>
                <a:ln w="9525">
                  <a:noFill/>
                  <a:round/>
                  <a:headEnd/>
                  <a:tailEnd/>
                </a:ln>
              </p:spPr>
              <p:txBody>
                <a:bodyPr/>
                <a:lstStyle/>
                <a:p>
                  <a:endParaRPr lang="de-DE"/>
                </a:p>
              </p:txBody>
            </p:sp>
            <p:sp>
              <p:nvSpPr>
                <p:cNvPr id="17269" name="Freeform 885"/>
                <p:cNvSpPr>
                  <a:spLocks/>
                </p:cNvSpPr>
                <p:nvPr/>
              </p:nvSpPr>
              <p:spPr bwMode="auto">
                <a:xfrm>
                  <a:off x="105" y="3562"/>
                  <a:ext cx="49" cy="27"/>
                </a:xfrm>
                <a:custGeom>
                  <a:avLst/>
                  <a:gdLst/>
                  <a:ahLst/>
                  <a:cxnLst>
                    <a:cxn ang="0">
                      <a:pos x="98" y="34"/>
                    </a:cxn>
                    <a:cxn ang="0">
                      <a:pos x="50" y="53"/>
                    </a:cxn>
                    <a:cxn ang="0">
                      <a:pos x="50" y="52"/>
                    </a:cxn>
                    <a:cxn ang="0">
                      <a:pos x="46" y="50"/>
                    </a:cxn>
                    <a:cxn ang="0">
                      <a:pos x="40" y="46"/>
                    </a:cxn>
                    <a:cxn ang="0">
                      <a:pos x="33" y="40"/>
                    </a:cxn>
                    <a:cxn ang="0">
                      <a:pos x="27" y="33"/>
                    </a:cxn>
                    <a:cxn ang="0">
                      <a:pos x="18" y="23"/>
                    </a:cxn>
                    <a:cxn ang="0">
                      <a:pos x="8" y="13"/>
                    </a:cxn>
                    <a:cxn ang="0">
                      <a:pos x="0" y="0"/>
                    </a:cxn>
                    <a:cxn ang="0">
                      <a:pos x="86" y="10"/>
                    </a:cxn>
                    <a:cxn ang="0">
                      <a:pos x="98" y="34"/>
                    </a:cxn>
                  </a:cxnLst>
                  <a:rect l="0" t="0" r="r" b="b"/>
                  <a:pathLst>
                    <a:path w="98" h="53">
                      <a:moveTo>
                        <a:pt x="98" y="34"/>
                      </a:moveTo>
                      <a:lnTo>
                        <a:pt x="50" y="53"/>
                      </a:lnTo>
                      <a:lnTo>
                        <a:pt x="50" y="52"/>
                      </a:lnTo>
                      <a:lnTo>
                        <a:pt x="46" y="50"/>
                      </a:lnTo>
                      <a:lnTo>
                        <a:pt x="40" y="46"/>
                      </a:lnTo>
                      <a:lnTo>
                        <a:pt x="33" y="40"/>
                      </a:lnTo>
                      <a:lnTo>
                        <a:pt x="27" y="33"/>
                      </a:lnTo>
                      <a:lnTo>
                        <a:pt x="18" y="23"/>
                      </a:lnTo>
                      <a:lnTo>
                        <a:pt x="8" y="13"/>
                      </a:lnTo>
                      <a:lnTo>
                        <a:pt x="0" y="0"/>
                      </a:lnTo>
                      <a:lnTo>
                        <a:pt x="86" y="10"/>
                      </a:lnTo>
                      <a:lnTo>
                        <a:pt x="98" y="34"/>
                      </a:lnTo>
                      <a:close/>
                    </a:path>
                  </a:pathLst>
                </a:custGeom>
                <a:solidFill>
                  <a:srgbClr val="21BA00"/>
                </a:solidFill>
                <a:ln w="9525">
                  <a:noFill/>
                  <a:round/>
                  <a:headEnd/>
                  <a:tailEnd/>
                </a:ln>
              </p:spPr>
              <p:txBody>
                <a:bodyPr/>
                <a:lstStyle/>
                <a:p>
                  <a:endParaRPr lang="de-DE"/>
                </a:p>
              </p:txBody>
            </p:sp>
            <p:sp>
              <p:nvSpPr>
                <p:cNvPr id="17270" name="Freeform 886"/>
                <p:cNvSpPr>
                  <a:spLocks/>
                </p:cNvSpPr>
                <p:nvPr/>
              </p:nvSpPr>
              <p:spPr bwMode="auto">
                <a:xfrm>
                  <a:off x="98" y="3530"/>
                  <a:ext cx="42" cy="27"/>
                </a:xfrm>
                <a:custGeom>
                  <a:avLst/>
                  <a:gdLst/>
                  <a:ahLst/>
                  <a:cxnLst>
                    <a:cxn ang="0">
                      <a:pos x="84" y="56"/>
                    </a:cxn>
                    <a:cxn ang="0">
                      <a:pos x="48" y="8"/>
                    </a:cxn>
                    <a:cxn ang="0">
                      <a:pos x="0" y="0"/>
                    </a:cxn>
                    <a:cxn ang="0">
                      <a:pos x="0" y="6"/>
                    </a:cxn>
                    <a:cxn ang="0">
                      <a:pos x="0" y="16"/>
                    </a:cxn>
                    <a:cxn ang="0">
                      <a:pos x="2" y="29"/>
                    </a:cxn>
                    <a:cxn ang="0">
                      <a:pos x="10" y="46"/>
                    </a:cxn>
                    <a:cxn ang="0">
                      <a:pos x="84" y="56"/>
                    </a:cxn>
                  </a:cxnLst>
                  <a:rect l="0" t="0" r="r" b="b"/>
                  <a:pathLst>
                    <a:path w="84" h="56">
                      <a:moveTo>
                        <a:pt x="84" y="56"/>
                      </a:moveTo>
                      <a:lnTo>
                        <a:pt x="48" y="8"/>
                      </a:lnTo>
                      <a:lnTo>
                        <a:pt x="0" y="0"/>
                      </a:lnTo>
                      <a:lnTo>
                        <a:pt x="0" y="6"/>
                      </a:lnTo>
                      <a:lnTo>
                        <a:pt x="0" y="16"/>
                      </a:lnTo>
                      <a:lnTo>
                        <a:pt x="2" y="29"/>
                      </a:lnTo>
                      <a:lnTo>
                        <a:pt x="10" y="46"/>
                      </a:lnTo>
                      <a:lnTo>
                        <a:pt x="84" y="56"/>
                      </a:lnTo>
                      <a:close/>
                    </a:path>
                  </a:pathLst>
                </a:custGeom>
                <a:solidFill>
                  <a:srgbClr val="21BA00"/>
                </a:solidFill>
                <a:ln w="9525">
                  <a:noFill/>
                  <a:round/>
                  <a:headEnd/>
                  <a:tailEnd/>
                </a:ln>
              </p:spPr>
              <p:txBody>
                <a:bodyPr/>
                <a:lstStyle/>
                <a:p>
                  <a:endParaRPr lang="de-DE"/>
                </a:p>
              </p:txBody>
            </p:sp>
            <p:sp>
              <p:nvSpPr>
                <p:cNvPr id="17271" name="Freeform 887"/>
                <p:cNvSpPr>
                  <a:spLocks/>
                </p:cNvSpPr>
                <p:nvPr/>
              </p:nvSpPr>
              <p:spPr bwMode="auto">
                <a:xfrm>
                  <a:off x="93" y="3494"/>
                  <a:ext cx="21" cy="28"/>
                </a:xfrm>
                <a:custGeom>
                  <a:avLst/>
                  <a:gdLst/>
                  <a:ahLst/>
                  <a:cxnLst>
                    <a:cxn ang="0">
                      <a:pos x="42" y="57"/>
                    </a:cxn>
                    <a:cxn ang="0">
                      <a:pos x="5" y="0"/>
                    </a:cxn>
                    <a:cxn ang="0">
                      <a:pos x="3" y="4"/>
                    </a:cxn>
                    <a:cxn ang="0">
                      <a:pos x="2" y="15"/>
                    </a:cxn>
                    <a:cxn ang="0">
                      <a:pos x="0" y="31"/>
                    </a:cxn>
                    <a:cxn ang="0">
                      <a:pos x="2" y="48"/>
                    </a:cxn>
                    <a:cxn ang="0">
                      <a:pos x="2" y="48"/>
                    </a:cxn>
                    <a:cxn ang="0">
                      <a:pos x="3" y="50"/>
                    </a:cxn>
                    <a:cxn ang="0">
                      <a:pos x="5" y="50"/>
                    </a:cxn>
                    <a:cxn ang="0">
                      <a:pos x="11" y="51"/>
                    </a:cxn>
                    <a:cxn ang="0">
                      <a:pos x="15" y="53"/>
                    </a:cxn>
                    <a:cxn ang="0">
                      <a:pos x="23" y="55"/>
                    </a:cxn>
                    <a:cxn ang="0">
                      <a:pos x="30" y="57"/>
                    </a:cxn>
                    <a:cxn ang="0">
                      <a:pos x="42" y="57"/>
                    </a:cxn>
                  </a:cxnLst>
                  <a:rect l="0" t="0" r="r" b="b"/>
                  <a:pathLst>
                    <a:path w="42" h="57">
                      <a:moveTo>
                        <a:pt x="42" y="57"/>
                      </a:moveTo>
                      <a:lnTo>
                        <a:pt x="5" y="0"/>
                      </a:lnTo>
                      <a:lnTo>
                        <a:pt x="3" y="4"/>
                      </a:lnTo>
                      <a:lnTo>
                        <a:pt x="2" y="15"/>
                      </a:lnTo>
                      <a:lnTo>
                        <a:pt x="0" y="31"/>
                      </a:lnTo>
                      <a:lnTo>
                        <a:pt x="2" y="48"/>
                      </a:lnTo>
                      <a:lnTo>
                        <a:pt x="2" y="48"/>
                      </a:lnTo>
                      <a:lnTo>
                        <a:pt x="3" y="50"/>
                      </a:lnTo>
                      <a:lnTo>
                        <a:pt x="5" y="50"/>
                      </a:lnTo>
                      <a:lnTo>
                        <a:pt x="11" y="51"/>
                      </a:lnTo>
                      <a:lnTo>
                        <a:pt x="15" y="53"/>
                      </a:lnTo>
                      <a:lnTo>
                        <a:pt x="23" y="55"/>
                      </a:lnTo>
                      <a:lnTo>
                        <a:pt x="30" y="57"/>
                      </a:lnTo>
                      <a:lnTo>
                        <a:pt x="42" y="57"/>
                      </a:lnTo>
                      <a:close/>
                    </a:path>
                  </a:pathLst>
                </a:custGeom>
                <a:solidFill>
                  <a:srgbClr val="21BA00"/>
                </a:solidFill>
                <a:ln w="9525">
                  <a:noFill/>
                  <a:round/>
                  <a:headEnd/>
                  <a:tailEnd/>
                </a:ln>
              </p:spPr>
              <p:txBody>
                <a:bodyPr/>
                <a:lstStyle/>
                <a:p>
                  <a:endParaRPr lang="de-DE"/>
                </a:p>
              </p:txBody>
            </p:sp>
            <p:sp>
              <p:nvSpPr>
                <p:cNvPr id="17272" name="Freeform 888"/>
                <p:cNvSpPr>
                  <a:spLocks/>
                </p:cNvSpPr>
                <p:nvPr/>
              </p:nvSpPr>
              <p:spPr bwMode="auto">
                <a:xfrm>
                  <a:off x="96" y="3478"/>
                  <a:ext cx="33" cy="46"/>
                </a:xfrm>
                <a:custGeom>
                  <a:avLst/>
                  <a:gdLst/>
                  <a:ahLst/>
                  <a:cxnLst>
                    <a:cxn ang="0">
                      <a:pos x="61" y="91"/>
                    </a:cxn>
                    <a:cxn ang="0">
                      <a:pos x="0" y="0"/>
                    </a:cxn>
                    <a:cxn ang="0">
                      <a:pos x="2" y="0"/>
                    </a:cxn>
                    <a:cxn ang="0">
                      <a:pos x="8" y="1"/>
                    </a:cxn>
                    <a:cxn ang="0">
                      <a:pos x="18" y="5"/>
                    </a:cxn>
                    <a:cxn ang="0">
                      <a:pos x="29" y="9"/>
                    </a:cxn>
                    <a:cxn ang="0">
                      <a:pos x="40" y="15"/>
                    </a:cxn>
                    <a:cxn ang="0">
                      <a:pos x="50" y="21"/>
                    </a:cxn>
                    <a:cxn ang="0">
                      <a:pos x="59" y="26"/>
                    </a:cxn>
                    <a:cxn ang="0">
                      <a:pos x="67" y="32"/>
                    </a:cxn>
                    <a:cxn ang="0">
                      <a:pos x="67" y="38"/>
                    </a:cxn>
                    <a:cxn ang="0">
                      <a:pos x="65" y="49"/>
                    </a:cxn>
                    <a:cxn ang="0">
                      <a:pos x="65" y="68"/>
                    </a:cxn>
                    <a:cxn ang="0">
                      <a:pos x="61" y="91"/>
                    </a:cxn>
                  </a:cxnLst>
                  <a:rect l="0" t="0" r="r" b="b"/>
                  <a:pathLst>
                    <a:path w="67" h="91">
                      <a:moveTo>
                        <a:pt x="61" y="91"/>
                      </a:moveTo>
                      <a:lnTo>
                        <a:pt x="0" y="0"/>
                      </a:lnTo>
                      <a:lnTo>
                        <a:pt x="2" y="0"/>
                      </a:lnTo>
                      <a:lnTo>
                        <a:pt x="8" y="1"/>
                      </a:lnTo>
                      <a:lnTo>
                        <a:pt x="18" y="5"/>
                      </a:lnTo>
                      <a:lnTo>
                        <a:pt x="29" y="9"/>
                      </a:lnTo>
                      <a:lnTo>
                        <a:pt x="40" y="15"/>
                      </a:lnTo>
                      <a:lnTo>
                        <a:pt x="50" y="21"/>
                      </a:lnTo>
                      <a:lnTo>
                        <a:pt x="59" y="26"/>
                      </a:lnTo>
                      <a:lnTo>
                        <a:pt x="67" y="32"/>
                      </a:lnTo>
                      <a:lnTo>
                        <a:pt x="67" y="38"/>
                      </a:lnTo>
                      <a:lnTo>
                        <a:pt x="65" y="49"/>
                      </a:lnTo>
                      <a:lnTo>
                        <a:pt x="65" y="68"/>
                      </a:lnTo>
                      <a:lnTo>
                        <a:pt x="61" y="91"/>
                      </a:lnTo>
                      <a:close/>
                    </a:path>
                  </a:pathLst>
                </a:custGeom>
                <a:solidFill>
                  <a:srgbClr val="21BA00"/>
                </a:solidFill>
                <a:ln w="9525">
                  <a:noFill/>
                  <a:round/>
                  <a:headEnd/>
                  <a:tailEnd/>
                </a:ln>
              </p:spPr>
              <p:txBody>
                <a:bodyPr/>
                <a:lstStyle/>
                <a:p>
                  <a:endParaRPr lang="de-DE"/>
                </a:p>
              </p:txBody>
            </p:sp>
            <p:sp>
              <p:nvSpPr>
                <p:cNvPr id="17273" name="Freeform 889"/>
                <p:cNvSpPr>
                  <a:spLocks/>
                </p:cNvSpPr>
                <p:nvPr/>
              </p:nvSpPr>
              <p:spPr bwMode="auto">
                <a:xfrm>
                  <a:off x="134" y="3501"/>
                  <a:ext cx="22" cy="53"/>
                </a:xfrm>
                <a:custGeom>
                  <a:avLst/>
                  <a:gdLst/>
                  <a:ahLst/>
                  <a:cxnLst>
                    <a:cxn ang="0">
                      <a:pos x="0" y="69"/>
                    </a:cxn>
                    <a:cxn ang="0">
                      <a:pos x="9" y="0"/>
                    </a:cxn>
                    <a:cxn ang="0">
                      <a:pos x="9" y="0"/>
                    </a:cxn>
                    <a:cxn ang="0">
                      <a:pos x="11" y="2"/>
                    </a:cxn>
                    <a:cxn ang="0">
                      <a:pos x="15" y="6"/>
                    </a:cxn>
                    <a:cxn ang="0">
                      <a:pos x="21" y="10"/>
                    </a:cxn>
                    <a:cxn ang="0">
                      <a:pos x="26" y="16"/>
                    </a:cxn>
                    <a:cxn ang="0">
                      <a:pos x="32" y="21"/>
                    </a:cxn>
                    <a:cxn ang="0">
                      <a:pos x="38" y="29"/>
                    </a:cxn>
                    <a:cxn ang="0">
                      <a:pos x="43" y="38"/>
                    </a:cxn>
                    <a:cxn ang="0">
                      <a:pos x="26" y="107"/>
                    </a:cxn>
                    <a:cxn ang="0">
                      <a:pos x="0" y="69"/>
                    </a:cxn>
                  </a:cxnLst>
                  <a:rect l="0" t="0" r="r" b="b"/>
                  <a:pathLst>
                    <a:path w="43" h="107">
                      <a:moveTo>
                        <a:pt x="0" y="69"/>
                      </a:moveTo>
                      <a:lnTo>
                        <a:pt x="9" y="0"/>
                      </a:lnTo>
                      <a:lnTo>
                        <a:pt x="9" y="0"/>
                      </a:lnTo>
                      <a:lnTo>
                        <a:pt x="11" y="2"/>
                      </a:lnTo>
                      <a:lnTo>
                        <a:pt x="15" y="6"/>
                      </a:lnTo>
                      <a:lnTo>
                        <a:pt x="21" y="10"/>
                      </a:lnTo>
                      <a:lnTo>
                        <a:pt x="26" y="16"/>
                      </a:lnTo>
                      <a:lnTo>
                        <a:pt x="32" y="21"/>
                      </a:lnTo>
                      <a:lnTo>
                        <a:pt x="38" y="29"/>
                      </a:lnTo>
                      <a:lnTo>
                        <a:pt x="43" y="38"/>
                      </a:lnTo>
                      <a:lnTo>
                        <a:pt x="26" y="107"/>
                      </a:lnTo>
                      <a:lnTo>
                        <a:pt x="0" y="69"/>
                      </a:lnTo>
                      <a:close/>
                    </a:path>
                  </a:pathLst>
                </a:custGeom>
                <a:solidFill>
                  <a:srgbClr val="21BA00"/>
                </a:solidFill>
                <a:ln w="9525">
                  <a:noFill/>
                  <a:round/>
                  <a:headEnd/>
                  <a:tailEnd/>
                </a:ln>
              </p:spPr>
              <p:txBody>
                <a:bodyPr/>
                <a:lstStyle/>
                <a:p>
                  <a:endParaRPr lang="de-DE"/>
                </a:p>
              </p:txBody>
            </p:sp>
            <p:sp>
              <p:nvSpPr>
                <p:cNvPr id="17274" name="Freeform 890"/>
                <p:cNvSpPr>
                  <a:spLocks/>
                </p:cNvSpPr>
                <p:nvPr/>
              </p:nvSpPr>
              <p:spPr bwMode="auto">
                <a:xfrm>
                  <a:off x="156" y="3534"/>
                  <a:ext cx="34" cy="61"/>
                </a:xfrm>
                <a:custGeom>
                  <a:avLst/>
                  <a:gdLst/>
                  <a:ahLst/>
                  <a:cxnLst>
                    <a:cxn ang="0">
                      <a:pos x="0" y="57"/>
                    </a:cxn>
                    <a:cxn ang="0">
                      <a:pos x="12" y="0"/>
                    </a:cxn>
                    <a:cxn ang="0">
                      <a:pos x="14" y="4"/>
                    </a:cxn>
                    <a:cxn ang="0">
                      <a:pos x="18" y="11"/>
                    </a:cxn>
                    <a:cxn ang="0">
                      <a:pos x="25" y="23"/>
                    </a:cxn>
                    <a:cxn ang="0">
                      <a:pos x="35" y="40"/>
                    </a:cxn>
                    <a:cxn ang="0">
                      <a:pos x="42" y="57"/>
                    </a:cxn>
                    <a:cxn ang="0">
                      <a:pos x="52" y="76"/>
                    </a:cxn>
                    <a:cxn ang="0">
                      <a:pos x="61" y="97"/>
                    </a:cxn>
                    <a:cxn ang="0">
                      <a:pos x="69" y="116"/>
                    </a:cxn>
                    <a:cxn ang="0">
                      <a:pos x="69" y="122"/>
                    </a:cxn>
                    <a:cxn ang="0">
                      <a:pos x="0" y="57"/>
                    </a:cxn>
                  </a:cxnLst>
                  <a:rect l="0" t="0" r="r" b="b"/>
                  <a:pathLst>
                    <a:path w="69" h="122">
                      <a:moveTo>
                        <a:pt x="0" y="57"/>
                      </a:moveTo>
                      <a:lnTo>
                        <a:pt x="12" y="0"/>
                      </a:lnTo>
                      <a:lnTo>
                        <a:pt x="14" y="4"/>
                      </a:lnTo>
                      <a:lnTo>
                        <a:pt x="18" y="11"/>
                      </a:lnTo>
                      <a:lnTo>
                        <a:pt x="25" y="23"/>
                      </a:lnTo>
                      <a:lnTo>
                        <a:pt x="35" y="40"/>
                      </a:lnTo>
                      <a:lnTo>
                        <a:pt x="42" y="57"/>
                      </a:lnTo>
                      <a:lnTo>
                        <a:pt x="52" y="76"/>
                      </a:lnTo>
                      <a:lnTo>
                        <a:pt x="61" y="97"/>
                      </a:lnTo>
                      <a:lnTo>
                        <a:pt x="69" y="116"/>
                      </a:lnTo>
                      <a:lnTo>
                        <a:pt x="69" y="122"/>
                      </a:lnTo>
                      <a:lnTo>
                        <a:pt x="0" y="57"/>
                      </a:lnTo>
                      <a:close/>
                    </a:path>
                  </a:pathLst>
                </a:custGeom>
                <a:solidFill>
                  <a:srgbClr val="21BA00"/>
                </a:solidFill>
                <a:ln w="9525">
                  <a:noFill/>
                  <a:round/>
                  <a:headEnd/>
                  <a:tailEnd/>
                </a:ln>
              </p:spPr>
              <p:txBody>
                <a:bodyPr/>
                <a:lstStyle/>
                <a:p>
                  <a:endParaRPr lang="de-DE"/>
                </a:p>
              </p:txBody>
            </p:sp>
            <p:sp>
              <p:nvSpPr>
                <p:cNvPr id="17275" name="Freeform 891"/>
                <p:cNvSpPr>
                  <a:spLocks/>
                </p:cNvSpPr>
                <p:nvPr/>
              </p:nvSpPr>
              <p:spPr bwMode="auto">
                <a:xfrm>
                  <a:off x="130" y="3462"/>
                  <a:ext cx="32" cy="20"/>
                </a:xfrm>
                <a:custGeom>
                  <a:avLst/>
                  <a:gdLst/>
                  <a:ahLst/>
                  <a:cxnLst>
                    <a:cxn ang="0">
                      <a:pos x="65" y="40"/>
                    </a:cxn>
                    <a:cxn ang="0">
                      <a:pos x="44" y="2"/>
                    </a:cxn>
                    <a:cxn ang="0">
                      <a:pos x="0" y="0"/>
                    </a:cxn>
                    <a:cxn ang="0">
                      <a:pos x="2" y="2"/>
                    </a:cxn>
                    <a:cxn ang="0">
                      <a:pos x="6" y="6"/>
                    </a:cxn>
                    <a:cxn ang="0">
                      <a:pos x="13" y="12"/>
                    </a:cxn>
                    <a:cxn ang="0">
                      <a:pos x="21" y="17"/>
                    </a:cxn>
                    <a:cxn ang="0">
                      <a:pos x="30" y="25"/>
                    </a:cxn>
                    <a:cxn ang="0">
                      <a:pos x="42" y="31"/>
                    </a:cxn>
                    <a:cxn ang="0">
                      <a:pos x="53" y="36"/>
                    </a:cxn>
                    <a:cxn ang="0">
                      <a:pos x="65" y="40"/>
                    </a:cxn>
                  </a:cxnLst>
                  <a:rect l="0" t="0" r="r" b="b"/>
                  <a:pathLst>
                    <a:path w="65" h="40">
                      <a:moveTo>
                        <a:pt x="65" y="40"/>
                      </a:moveTo>
                      <a:lnTo>
                        <a:pt x="44" y="2"/>
                      </a:lnTo>
                      <a:lnTo>
                        <a:pt x="0" y="0"/>
                      </a:lnTo>
                      <a:lnTo>
                        <a:pt x="2" y="2"/>
                      </a:lnTo>
                      <a:lnTo>
                        <a:pt x="6" y="6"/>
                      </a:lnTo>
                      <a:lnTo>
                        <a:pt x="13" y="12"/>
                      </a:lnTo>
                      <a:lnTo>
                        <a:pt x="21" y="17"/>
                      </a:lnTo>
                      <a:lnTo>
                        <a:pt x="30" y="25"/>
                      </a:lnTo>
                      <a:lnTo>
                        <a:pt x="42" y="31"/>
                      </a:lnTo>
                      <a:lnTo>
                        <a:pt x="53" y="36"/>
                      </a:lnTo>
                      <a:lnTo>
                        <a:pt x="65" y="40"/>
                      </a:lnTo>
                      <a:close/>
                    </a:path>
                  </a:pathLst>
                </a:custGeom>
                <a:solidFill>
                  <a:srgbClr val="21BA00"/>
                </a:solidFill>
                <a:ln w="9525">
                  <a:noFill/>
                  <a:round/>
                  <a:headEnd/>
                  <a:tailEnd/>
                </a:ln>
              </p:spPr>
              <p:txBody>
                <a:bodyPr/>
                <a:lstStyle/>
                <a:p>
                  <a:endParaRPr lang="de-DE"/>
                </a:p>
              </p:txBody>
            </p:sp>
            <p:sp>
              <p:nvSpPr>
                <p:cNvPr id="17276" name="Freeform 892"/>
                <p:cNvSpPr>
                  <a:spLocks/>
                </p:cNvSpPr>
                <p:nvPr/>
              </p:nvSpPr>
              <p:spPr bwMode="auto">
                <a:xfrm>
                  <a:off x="115" y="3436"/>
                  <a:ext cx="31" cy="20"/>
                </a:xfrm>
                <a:custGeom>
                  <a:avLst/>
                  <a:gdLst/>
                  <a:ahLst/>
                  <a:cxnLst>
                    <a:cxn ang="0">
                      <a:pos x="62" y="40"/>
                    </a:cxn>
                    <a:cxn ang="0">
                      <a:pos x="40" y="2"/>
                    </a:cxn>
                    <a:cxn ang="0">
                      <a:pos x="0" y="0"/>
                    </a:cxn>
                    <a:cxn ang="0">
                      <a:pos x="0" y="4"/>
                    </a:cxn>
                    <a:cxn ang="0">
                      <a:pos x="0" y="15"/>
                    </a:cxn>
                    <a:cxn ang="0">
                      <a:pos x="5" y="30"/>
                    </a:cxn>
                    <a:cxn ang="0">
                      <a:pos x="13" y="40"/>
                    </a:cxn>
                    <a:cxn ang="0">
                      <a:pos x="62" y="40"/>
                    </a:cxn>
                  </a:cxnLst>
                  <a:rect l="0" t="0" r="r" b="b"/>
                  <a:pathLst>
                    <a:path w="62" h="40">
                      <a:moveTo>
                        <a:pt x="62" y="40"/>
                      </a:moveTo>
                      <a:lnTo>
                        <a:pt x="40" y="2"/>
                      </a:lnTo>
                      <a:lnTo>
                        <a:pt x="0" y="0"/>
                      </a:lnTo>
                      <a:lnTo>
                        <a:pt x="0" y="4"/>
                      </a:lnTo>
                      <a:lnTo>
                        <a:pt x="0" y="15"/>
                      </a:lnTo>
                      <a:lnTo>
                        <a:pt x="5" y="30"/>
                      </a:lnTo>
                      <a:lnTo>
                        <a:pt x="13" y="40"/>
                      </a:lnTo>
                      <a:lnTo>
                        <a:pt x="62" y="40"/>
                      </a:lnTo>
                      <a:close/>
                    </a:path>
                  </a:pathLst>
                </a:custGeom>
                <a:solidFill>
                  <a:srgbClr val="21BA00"/>
                </a:solidFill>
                <a:ln w="9525">
                  <a:noFill/>
                  <a:round/>
                  <a:headEnd/>
                  <a:tailEnd/>
                </a:ln>
              </p:spPr>
              <p:txBody>
                <a:bodyPr/>
                <a:lstStyle/>
                <a:p>
                  <a:endParaRPr lang="de-DE"/>
                </a:p>
              </p:txBody>
            </p:sp>
            <p:sp>
              <p:nvSpPr>
                <p:cNvPr id="17277" name="Freeform 893"/>
                <p:cNvSpPr>
                  <a:spLocks/>
                </p:cNvSpPr>
                <p:nvPr/>
              </p:nvSpPr>
              <p:spPr bwMode="auto">
                <a:xfrm>
                  <a:off x="116" y="3415"/>
                  <a:ext cx="14" cy="16"/>
                </a:xfrm>
                <a:custGeom>
                  <a:avLst/>
                  <a:gdLst/>
                  <a:ahLst/>
                  <a:cxnLst>
                    <a:cxn ang="0">
                      <a:pos x="29" y="30"/>
                    </a:cxn>
                    <a:cxn ang="0">
                      <a:pos x="0" y="0"/>
                    </a:cxn>
                    <a:cxn ang="0">
                      <a:pos x="0" y="4"/>
                    </a:cxn>
                    <a:cxn ang="0">
                      <a:pos x="0" y="11"/>
                    </a:cxn>
                    <a:cxn ang="0">
                      <a:pos x="0" y="21"/>
                    </a:cxn>
                    <a:cxn ang="0">
                      <a:pos x="0" y="28"/>
                    </a:cxn>
                    <a:cxn ang="0">
                      <a:pos x="29" y="30"/>
                    </a:cxn>
                  </a:cxnLst>
                  <a:rect l="0" t="0" r="r" b="b"/>
                  <a:pathLst>
                    <a:path w="29" h="30">
                      <a:moveTo>
                        <a:pt x="29" y="30"/>
                      </a:moveTo>
                      <a:lnTo>
                        <a:pt x="0" y="0"/>
                      </a:lnTo>
                      <a:lnTo>
                        <a:pt x="0" y="4"/>
                      </a:lnTo>
                      <a:lnTo>
                        <a:pt x="0" y="11"/>
                      </a:lnTo>
                      <a:lnTo>
                        <a:pt x="0" y="21"/>
                      </a:lnTo>
                      <a:lnTo>
                        <a:pt x="0" y="28"/>
                      </a:lnTo>
                      <a:lnTo>
                        <a:pt x="29" y="30"/>
                      </a:lnTo>
                      <a:close/>
                    </a:path>
                  </a:pathLst>
                </a:custGeom>
                <a:solidFill>
                  <a:srgbClr val="21BA00"/>
                </a:solidFill>
                <a:ln w="9525">
                  <a:noFill/>
                  <a:round/>
                  <a:headEnd/>
                  <a:tailEnd/>
                </a:ln>
              </p:spPr>
              <p:txBody>
                <a:bodyPr/>
                <a:lstStyle/>
                <a:p>
                  <a:endParaRPr lang="de-DE"/>
                </a:p>
              </p:txBody>
            </p:sp>
            <p:sp>
              <p:nvSpPr>
                <p:cNvPr id="17278" name="Freeform 894"/>
                <p:cNvSpPr>
                  <a:spLocks/>
                </p:cNvSpPr>
                <p:nvPr/>
              </p:nvSpPr>
              <p:spPr bwMode="auto">
                <a:xfrm>
                  <a:off x="126" y="3414"/>
                  <a:ext cx="19" cy="21"/>
                </a:xfrm>
                <a:custGeom>
                  <a:avLst/>
                  <a:gdLst/>
                  <a:ahLst/>
                  <a:cxnLst>
                    <a:cxn ang="0">
                      <a:pos x="0" y="2"/>
                    </a:cxn>
                    <a:cxn ang="0">
                      <a:pos x="0" y="2"/>
                    </a:cxn>
                    <a:cxn ang="0">
                      <a:pos x="4" y="0"/>
                    </a:cxn>
                    <a:cxn ang="0">
                      <a:pos x="6" y="0"/>
                    </a:cxn>
                    <a:cxn ang="0">
                      <a:pos x="12" y="2"/>
                    </a:cxn>
                    <a:cxn ang="0">
                      <a:pos x="18" y="4"/>
                    </a:cxn>
                    <a:cxn ang="0">
                      <a:pos x="25" y="6"/>
                    </a:cxn>
                    <a:cxn ang="0">
                      <a:pos x="31" y="12"/>
                    </a:cxn>
                    <a:cxn ang="0">
                      <a:pos x="38" y="19"/>
                    </a:cxn>
                    <a:cxn ang="0">
                      <a:pos x="37" y="44"/>
                    </a:cxn>
                    <a:cxn ang="0">
                      <a:pos x="37" y="42"/>
                    </a:cxn>
                    <a:cxn ang="0">
                      <a:pos x="33" y="38"/>
                    </a:cxn>
                    <a:cxn ang="0">
                      <a:pos x="27" y="32"/>
                    </a:cxn>
                    <a:cxn ang="0">
                      <a:pos x="21" y="25"/>
                    </a:cxn>
                    <a:cxn ang="0">
                      <a:pos x="16" y="19"/>
                    </a:cxn>
                    <a:cxn ang="0">
                      <a:pos x="10" y="12"/>
                    </a:cxn>
                    <a:cxn ang="0">
                      <a:pos x="4" y="6"/>
                    </a:cxn>
                    <a:cxn ang="0">
                      <a:pos x="0" y="2"/>
                    </a:cxn>
                  </a:cxnLst>
                  <a:rect l="0" t="0" r="r" b="b"/>
                  <a:pathLst>
                    <a:path w="38" h="44">
                      <a:moveTo>
                        <a:pt x="0" y="2"/>
                      </a:moveTo>
                      <a:lnTo>
                        <a:pt x="0" y="2"/>
                      </a:lnTo>
                      <a:lnTo>
                        <a:pt x="4" y="0"/>
                      </a:lnTo>
                      <a:lnTo>
                        <a:pt x="6" y="0"/>
                      </a:lnTo>
                      <a:lnTo>
                        <a:pt x="12" y="2"/>
                      </a:lnTo>
                      <a:lnTo>
                        <a:pt x="18" y="4"/>
                      </a:lnTo>
                      <a:lnTo>
                        <a:pt x="25" y="6"/>
                      </a:lnTo>
                      <a:lnTo>
                        <a:pt x="31" y="12"/>
                      </a:lnTo>
                      <a:lnTo>
                        <a:pt x="38" y="19"/>
                      </a:lnTo>
                      <a:lnTo>
                        <a:pt x="37" y="44"/>
                      </a:lnTo>
                      <a:lnTo>
                        <a:pt x="37" y="42"/>
                      </a:lnTo>
                      <a:lnTo>
                        <a:pt x="33" y="38"/>
                      </a:lnTo>
                      <a:lnTo>
                        <a:pt x="27" y="32"/>
                      </a:lnTo>
                      <a:lnTo>
                        <a:pt x="21" y="25"/>
                      </a:lnTo>
                      <a:lnTo>
                        <a:pt x="16" y="19"/>
                      </a:lnTo>
                      <a:lnTo>
                        <a:pt x="10" y="12"/>
                      </a:lnTo>
                      <a:lnTo>
                        <a:pt x="4" y="6"/>
                      </a:lnTo>
                      <a:lnTo>
                        <a:pt x="0" y="2"/>
                      </a:lnTo>
                      <a:close/>
                    </a:path>
                  </a:pathLst>
                </a:custGeom>
                <a:solidFill>
                  <a:srgbClr val="21BA00"/>
                </a:solidFill>
                <a:ln w="9525">
                  <a:noFill/>
                  <a:round/>
                  <a:headEnd/>
                  <a:tailEnd/>
                </a:ln>
              </p:spPr>
              <p:txBody>
                <a:bodyPr/>
                <a:lstStyle/>
                <a:p>
                  <a:endParaRPr lang="de-DE"/>
                </a:p>
              </p:txBody>
            </p:sp>
            <p:sp>
              <p:nvSpPr>
                <p:cNvPr id="17279" name="Freeform 895"/>
                <p:cNvSpPr>
                  <a:spLocks/>
                </p:cNvSpPr>
                <p:nvPr/>
              </p:nvSpPr>
              <p:spPr bwMode="auto">
                <a:xfrm>
                  <a:off x="153" y="3434"/>
                  <a:ext cx="13" cy="41"/>
                </a:xfrm>
                <a:custGeom>
                  <a:avLst/>
                  <a:gdLst/>
                  <a:ahLst/>
                  <a:cxnLst>
                    <a:cxn ang="0">
                      <a:pos x="0" y="0"/>
                    </a:cxn>
                    <a:cxn ang="0">
                      <a:pos x="0" y="32"/>
                    </a:cxn>
                    <a:cxn ang="0">
                      <a:pos x="26" y="84"/>
                    </a:cxn>
                    <a:cxn ang="0">
                      <a:pos x="26" y="82"/>
                    </a:cxn>
                    <a:cxn ang="0">
                      <a:pos x="26" y="76"/>
                    </a:cxn>
                    <a:cxn ang="0">
                      <a:pos x="25" y="67"/>
                    </a:cxn>
                    <a:cxn ang="0">
                      <a:pos x="23" y="55"/>
                    </a:cxn>
                    <a:cxn ang="0">
                      <a:pos x="19" y="42"/>
                    </a:cxn>
                    <a:cxn ang="0">
                      <a:pos x="13" y="29"/>
                    </a:cxn>
                    <a:cxn ang="0">
                      <a:pos x="7" y="13"/>
                    </a:cxn>
                    <a:cxn ang="0">
                      <a:pos x="0" y="0"/>
                    </a:cxn>
                  </a:cxnLst>
                  <a:rect l="0" t="0" r="r" b="b"/>
                  <a:pathLst>
                    <a:path w="26" h="84">
                      <a:moveTo>
                        <a:pt x="0" y="0"/>
                      </a:moveTo>
                      <a:lnTo>
                        <a:pt x="0" y="32"/>
                      </a:lnTo>
                      <a:lnTo>
                        <a:pt x="26" y="84"/>
                      </a:lnTo>
                      <a:lnTo>
                        <a:pt x="26" y="82"/>
                      </a:lnTo>
                      <a:lnTo>
                        <a:pt x="26" y="76"/>
                      </a:lnTo>
                      <a:lnTo>
                        <a:pt x="25" y="67"/>
                      </a:lnTo>
                      <a:lnTo>
                        <a:pt x="23" y="55"/>
                      </a:lnTo>
                      <a:lnTo>
                        <a:pt x="19" y="42"/>
                      </a:lnTo>
                      <a:lnTo>
                        <a:pt x="13" y="29"/>
                      </a:lnTo>
                      <a:lnTo>
                        <a:pt x="7" y="13"/>
                      </a:lnTo>
                      <a:lnTo>
                        <a:pt x="0" y="0"/>
                      </a:lnTo>
                      <a:close/>
                    </a:path>
                  </a:pathLst>
                </a:custGeom>
                <a:solidFill>
                  <a:srgbClr val="21BA00"/>
                </a:solidFill>
                <a:ln w="9525">
                  <a:noFill/>
                  <a:round/>
                  <a:headEnd/>
                  <a:tailEnd/>
                </a:ln>
              </p:spPr>
              <p:txBody>
                <a:bodyPr/>
                <a:lstStyle/>
                <a:p>
                  <a:endParaRPr lang="de-DE"/>
                </a:p>
              </p:txBody>
            </p:sp>
            <p:sp>
              <p:nvSpPr>
                <p:cNvPr id="17280" name="Freeform 896"/>
                <p:cNvSpPr>
                  <a:spLocks/>
                </p:cNvSpPr>
                <p:nvPr/>
              </p:nvSpPr>
              <p:spPr bwMode="auto">
                <a:xfrm>
                  <a:off x="180" y="3515"/>
                  <a:ext cx="24" cy="59"/>
                </a:xfrm>
                <a:custGeom>
                  <a:avLst/>
                  <a:gdLst/>
                  <a:ahLst/>
                  <a:cxnLst>
                    <a:cxn ang="0">
                      <a:pos x="48" y="116"/>
                    </a:cxn>
                    <a:cxn ang="0">
                      <a:pos x="42" y="44"/>
                    </a:cxn>
                    <a:cxn ang="0">
                      <a:pos x="4" y="0"/>
                    </a:cxn>
                    <a:cxn ang="0">
                      <a:pos x="2" y="6"/>
                    </a:cxn>
                    <a:cxn ang="0">
                      <a:pos x="2" y="19"/>
                    </a:cxn>
                    <a:cxn ang="0">
                      <a:pos x="0" y="38"/>
                    </a:cxn>
                    <a:cxn ang="0">
                      <a:pos x="2" y="51"/>
                    </a:cxn>
                    <a:cxn ang="0">
                      <a:pos x="48" y="116"/>
                    </a:cxn>
                  </a:cxnLst>
                  <a:rect l="0" t="0" r="r" b="b"/>
                  <a:pathLst>
                    <a:path w="48" h="116">
                      <a:moveTo>
                        <a:pt x="48" y="116"/>
                      </a:moveTo>
                      <a:lnTo>
                        <a:pt x="42" y="44"/>
                      </a:lnTo>
                      <a:lnTo>
                        <a:pt x="4" y="0"/>
                      </a:lnTo>
                      <a:lnTo>
                        <a:pt x="2" y="6"/>
                      </a:lnTo>
                      <a:lnTo>
                        <a:pt x="2" y="19"/>
                      </a:lnTo>
                      <a:lnTo>
                        <a:pt x="0" y="38"/>
                      </a:lnTo>
                      <a:lnTo>
                        <a:pt x="2" y="51"/>
                      </a:lnTo>
                      <a:lnTo>
                        <a:pt x="48" y="116"/>
                      </a:lnTo>
                      <a:close/>
                    </a:path>
                  </a:pathLst>
                </a:custGeom>
                <a:solidFill>
                  <a:srgbClr val="21BA00"/>
                </a:solidFill>
                <a:ln w="9525">
                  <a:noFill/>
                  <a:round/>
                  <a:headEnd/>
                  <a:tailEnd/>
                </a:ln>
              </p:spPr>
              <p:txBody>
                <a:bodyPr/>
                <a:lstStyle/>
                <a:p>
                  <a:endParaRPr lang="de-DE"/>
                </a:p>
              </p:txBody>
            </p:sp>
            <p:sp>
              <p:nvSpPr>
                <p:cNvPr id="17281" name="Freeform 897"/>
                <p:cNvSpPr>
                  <a:spLocks/>
                </p:cNvSpPr>
                <p:nvPr/>
              </p:nvSpPr>
              <p:spPr bwMode="auto">
                <a:xfrm>
                  <a:off x="186" y="3484"/>
                  <a:ext cx="20" cy="38"/>
                </a:xfrm>
                <a:custGeom>
                  <a:avLst/>
                  <a:gdLst/>
                  <a:ahLst/>
                  <a:cxnLst>
                    <a:cxn ang="0">
                      <a:pos x="39" y="76"/>
                    </a:cxn>
                    <a:cxn ang="0">
                      <a:pos x="40" y="46"/>
                    </a:cxn>
                    <a:cxn ang="0">
                      <a:pos x="14" y="0"/>
                    </a:cxn>
                    <a:cxn ang="0">
                      <a:pos x="12" y="2"/>
                    </a:cxn>
                    <a:cxn ang="0">
                      <a:pos x="6" y="10"/>
                    </a:cxn>
                    <a:cxn ang="0">
                      <a:pos x="0" y="23"/>
                    </a:cxn>
                    <a:cxn ang="0">
                      <a:pos x="0" y="44"/>
                    </a:cxn>
                    <a:cxn ang="0">
                      <a:pos x="39" y="76"/>
                    </a:cxn>
                  </a:cxnLst>
                  <a:rect l="0" t="0" r="r" b="b"/>
                  <a:pathLst>
                    <a:path w="40" h="76">
                      <a:moveTo>
                        <a:pt x="39" y="76"/>
                      </a:moveTo>
                      <a:lnTo>
                        <a:pt x="40" y="46"/>
                      </a:lnTo>
                      <a:lnTo>
                        <a:pt x="14" y="0"/>
                      </a:lnTo>
                      <a:lnTo>
                        <a:pt x="12" y="2"/>
                      </a:lnTo>
                      <a:lnTo>
                        <a:pt x="6" y="10"/>
                      </a:lnTo>
                      <a:lnTo>
                        <a:pt x="0" y="23"/>
                      </a:lnTo>
                      <a:lnTo>
                        <a:pt x="0" y="44"/>
                      </a:lnTo>
                      <a:lnTo>
                        <a:pt x="39" y="76"/>
                      </a:lnTo>
                      <a:close/>
                    </a:path>
                  </a:pathLst>
                </a:custGeom>
                <a:solidFill>
                  <a:srgbClr val="21BA00"/>
                </a:solidFill>
                <a:ln w="9525">
                  <a:noFill/>
                  <a:round/>
                  <a:headEnd/>
                  <a:tailEnd/>
                </a:ln>
              </p:spPr>
              <p:txBody>
                <a:bodyPr/>
                <a:lstStyle/>
                <a:p>
                  <a:endParaRPr lang="de-DE"/>
                </a:p>
              </p:txBody>
            </p:sp>
            <p:sp>
              <p:nvSpPr>
                <p:cNvPr id="17282" name="Freeform 898"/>
                <p:cNvSpPr>
                  <a:spLocks/>
                </p:cNvSpPr>
                <p:nvPr/>
              </p:nvSpPr>
              <p:spPr bwMode="auto">
                <a:xfrm>
                  <a:off x="196" y="3447"/>
                  <a:ext cx="12" cy="40"/>
                </a:xfrm>
                <a:custGeom>
                  <a:avLst/>
                  <a:gdLst/>
                  <a:ahLst/>
                  <a:cxnLst>
                    <a:cxn ang="0">
                      <a:pos x="20" y="80"/>
                    </a:cxn>
                    <a:cxn ang="0">
                      <a:pos x="25" y="0"/>
                    </a:cxn>
                    <a:cxn ang="0">
                      <a:pos x="25" y="0"/>
                    </a:cxn>
                    <a:cxn ang="0">
                      <a:pos x="21" y="2"/>
                    </a:cxn>
                    <a:cxn ang="0">
                      <a:pos x="18" y="5"/>
                    </a:cxn>
                    <a:cxn ang="0">
                      <a:pos x="14" y="13"/>
                    </a:cxn>
                    <a:cxn ang="0">
                      <a:pos x="10" y="21"/>
                    </a:cxn>
                    <a:cxn ang="0">
                      <a:pos x="6" y="32"/>
                    </a:cxn>
                    <a:cxn ang="0">
                      <a:pos x="2" y="45"/>
                    </a:cxn>
                    <a:cxn ang="0">
                      <a:pos x="0" y="61"/>
                    </a:cxn>
                    <a:cxn ang="0">
                      <a:pos x="20" y="80"/>
                    </a:cxn>
                  </a:cxnLst>
                  <a:rect l="0" t="0" r="r" b="b"/>
                  <a:pathLst>
                    <a:path w="25" h="80">
                      <a:moveTo>
                        <a:pt x="20" y="80"/>
                      </a:moveTo>
                      <a:lnTo>
                        <a:pt x="25" y="0"/>
                      </a:lnTo>
                      <a:lnTo>
                        <a:pt x="25" y="0"/>
                      </a:lnTo>
                      <a:lnTo>
                        <a:pt x="21" y="2"/>
                      </a:lnTo>
                      <a:lnTo>
                        <a:pt x="18" y="5"/>
                      </a:lnTo>
                      <a:lnTo>
                        <a:pt x="14" y="13"/>
                      </a:lnTo>
                      <a:lnTo>
                        <a:pt x="10" y="21"/>
                      </a:lnTo>
                      <a:lnTo>
                        <a:pt x="6" y="32"/>
                      </a:lnTo>
                      <a:lnTo>
                        <a:pt x="2" y="45"/>
                      </a:lnTo>
                      <a:lnTo>
                        <a:pt x="0" y="61"/>
                      </a:lnTo>
                      <a:lnTo>
                        <a:pt x="20" y="80"/>
                      </a:lnTo>
                      <a:close/>
                    </a:path>
                  </a:pathLst>
                </a:custGeom>
                <a:solidFill>
                  <a:srgbClr val="21BA00"/>
                </a:solidFill>
                <a:ln w="9525">
                  <a:noFill/>
                  <a:round/>
                  <a:headEnd/>
                  <a:tailEnd/>
                </a:ln>
              </p:spPr>
              <p:txBody>
                <a:bodyPr/>
                <a:lstStyle/>
                <a:p>
                  <a:endParaRPr lang="de-DE"/>
                </a:p>
              </p:txBody>
            </p:sp>
            <p:sp>
              <p:nvSpPr>
                <p:cNvPr id="17283" name="Freeform 899"/>
                <p:cNvSpPr>
                  <a:spLocks/>
                </p:cNvSpPr>
                <p:nvPr/>
              </p:nvSpPr>
              <p:spPr bwMode="auto">
                <a:xfrm>
                  <a:off x="213" y="3448"/>
                  <a:ext cx="19" cy="49"/>
                </a:xfrm>
                <a:custGeom>
                  <a:avLst/>
                  <a:gdLst/>
                  <a:ahLst/>
                  <a:cxnLst>
                    <a:cxn ang="0">
                      <a:pos x="0" y="99"/>
                    </a:cxn>
                    <a:cxn ang="0">
                      <a:pos x="7" y="0"/>
                    </a:cxn>
                    <a:cxn ang="0">
                      <a:pos x="9" y="2"/>
                    </a:cxn>
                    <a:cxn ang="0">
                      <a:pos x="11" y="5"/>
                    </a:cxn>
                    <a:cxn ang="0">
                      <a:pos x="15" y="11"/>
                    </a:cxn>
                    <a:cxn ang="0">
                      <a:pos x="21" y="19"/>
                    </a:cxn>
                    <a:cxn ang="0">
                      <a:pos x="26" y="28"/>
                    </a:cxn>
                    <a:cxn ang="0">
                      <a:pos x="30" y="40"/>
                    </a:cxn>
                    <a:cxn ang="0">
                      <a:pos x="34" y="51"/>
                    </a:cxn>
                    <a:cxn ang="0">
                      <a:pos x="38" y="64"/>
                    </a:cxn>
                    <a:cxn ang="0">
                      <a:pos x="38" y="74"/>
                    </a:cxn>
                    <a:cxn ang="0">
                      <a:pos x="0" y="99"/>
                    </a:cxn>
                  </a:cxnLst>
                  <a:rect l="0" t="0" r="r" b="b"/>
                  <a:pathLst>
                    <a:path w="38" h="99">
                      <a:moveTo>
                        <a:pt x="0" y="99"/>
                      </a:moveTo>
                      <a:lnTo>
                        <a:pt x="7" y="0"/>
                      </a:lnTo>
                      <a:lnTo>
                        <a:pt x="9" y="2"/>
                      </a:lnTo>
                      <a:lnTo>
                        <a:pt x="11" y="5"/>
                      </a:lnTo>
                      <a:lnTo>
                        <a:pt x="15" y="11"/>
                      </a:lnTo>
                      <a:lnTo>
                        <a:pt x="21" y="19"/>
                      </a:lnTo>
                      <a:lnTo>
                        <a:pt x="26" y="28"/>
                      </a:lnTo>
                      <a:lnTo>
                        <a:pt x="30" y="40"/>
                      </a:lnTo>
                      <a:lnTo>
                        <a:pt x="34" y="51"/>
                      </a:lnTo>
                      <a:lnTo>
                        <a:pt x="38" y="64"/>
                      </a:lnTo>
                      <a:lnTo>
                        <a:pt x="38" y="74"/>
                      </a:lnTo>
                      <a:lnTo>
                        <a:pt x="0" y="99"/>
                      </a:lnTo>
                      <a:close/>
                    </a:path>
                  </a:pathLst>
                </a:custGeom>
                <a:solidFill>
                  <a:srgbClr val="21BA00"/>
                </a:solidFill>
                <a:ln w="9525">
                  <a:noFill/>
                  <a:round/>
                  <a:headEnd/>
                  <a:tailEnd/>
                </a:ln>
              </p:spPr>
              <p:txBody>
                <a:bodyPr/>
                <a:lstStyle/>
                <a:p>
                  <a:endParaRPr lang="de-DE"/>
                </a:p>
              </p:txBody>
            </p:sp>
            <p:sp>
              <p:nvSpPr>
                <p:cNvPr id="17284" name="Freeform 900"/>
                <p:cNvSpPr>
                  <a:spLocks/>
                </p:cNvSpPr>
                <p:nvPr/>
              </p:nvSpPr>
              <p:spPr bwMode="auto">
                <a:xfrm>
                  <a:off x="213" y="3494"/>
                  <a:ext cx="24" cy="36"/>
                </a:xfrm>
                <a:custGeom>
                  <a:avLst/>
                  <a:gdLst/>
                  <a:ahLst/>
                  <a:cxnLst>
                    <a:cxn ang="0">
                      <a:pos x="0" y="23"/>
                    </a:cxn>
                    <a:cxn ang="0">
                      <a:pos x="40" y="0"/>
                    </a:cxn>
                    <a:cxn ang="0">
                      <a:pos x="42" y="2"/>
                    </a:cxn>
                    <a:cxn ang="0">
                      <a:pos x="44" y="10"/>
                    </a:cxn>
                    <a:cxn ang="0">
                      <a:pos x="47" y="19"/>
                    </a:cxn>
                    <a:cxn ang="0">
                      <a:pos x="47" y="32"/>
                    </a:cxn>
                    <a:cxn ang="0">
                      <a:pos x="2" y="72"/>
                    </a:cxn>
                    <a:cxn ang="0">
                      <a:pos x="0" y="23"/>
                    </a:cxn>
                  </a:cxnLst>
                  <a:rect l="0" t="0" r="r" b="b"/>
                  <a:pathLst>
                    <a:path w="47" h="72">
                      <a:moveTo>
                        <a:pt x="0" y="23"/>
                      </a:moveTo>
                      <a:lnTo>
                        <a:pt x="40" y="0"/>
                      </a:lnTo>
                      <a:lnTo>
                        <a:pt x="42" y="2"/>
                      </a:lnTo>
                      <a:lnTo>
                        <a:pt x="44" y="10"/>
                      </a:lnTo>
                      <a:lnTo>
                        <a:pt x="47" y="19"/>
                      </a:lnTo>
                      <a:lnTo>
                        <a:pt x="47" y="32"/>
                      </a:lnTo>
                      <a:lnTo>
                        <a:pt x="2" y="72"/>
                      </a:lnTo>
                      <a:lnTo>
                        <a:pt x="0" y="23"/>
                      </a:lnTo>
                      <a:close/>
                    </a:path>
                  </a:pathLst>
                </a:custGeom>
                <a:solidFill>
                  <a:srgbClr val="21BA00"/>
                </a:solidFill>
                <a:ln w="9525">
                  <a:noFill/>
                  <a:round/>
                  <a:headEnd/>
                  <a:tailEnd/>
                </a:ln>
              </p:spPr>
              <p:txBody>
                <a:bodyPr/>
                <a:lstStyle/>
                <a:p>
                  <a:endParaRPr lang="de-DE"/>
                </a:p>
              </p:txBody>
            </p:sp>
            <p:sp>
              <p:nvSpPr>
                <p:cNvPr id="17285" name="Freeform 901"/>
                <p:cNvSpPr>
                  <a:spLocks/>
                </p:cNvSpPr>
                <p:nvPr/>
              </p:nvSpPr>
              <p:spPr bwMode="auto">
                <a:xfrm>
                  <a:off x="213" y="3519"/>
                  <a:ext cx="27" cy="77"/>
                </a:xfrm>
                <a:custGeom>
                  <a:avLst/>
                  <a:gdLst/>
                  <a:ahLst/>
                  <a:cxnLst>
                    <a:cxn ang="0">
                      <a:pos x="0" y="40"/>
                    </a:cxn>
                    <a:cxn ang="0">
                      <a:pos x="0" y="155"/>
                    </a:cxn>
                    <a:cxn ang="0">
                      <a:pos x="2" y="153"/>
                    </a:cxn>
                    <a:cxn ang="0">
                      <a:pos x="4" y="149"/>
                    </a:cxn>
                    <a:cxn ang="0">
                      <a:pos x="7" y="143"/>
                    </a:cxn>
                    <a:cxn ang="0">
                      <a:pos x="13" y="138"/>
                    </a:cxn>
                    <a:cxn ang="0">
                      <a:pos x="21" y="128"/>
                    </a:cxn>
                    <a:cxn ang="0">
                      <a:pos x="26" y="119"/>
                    </a:cxn>
                    <a:cxn ang="0">
                      <a:pos x="32" y="107"/>
                    </a:cxn>
                    <a:cxn ang="0">
                      <a:pos x="36" y="94"/>
                    </a:cxn>
                    <a:cxn ang="0">
                      <a:pos x="38" y="82"/>
                    </a:cxn>
                    <a:cxn ang="0">
                      <a:pos x="46" y="58"/>
                    </a:cxn>
                    <a:cxn ang="0">
                      <a:pos x="51" y="25"/>
                    </a:cxn>
                    <a:cxn ang="0">
                      <a:pos x="53" y="0"/>
                    </a:cxn>
                    <a:cxn ang="0">
                      <a:pos x="0" y="40"/>
                    </a:cxn>
                  </a:cxnLst>
                  <a:rect l="0" t="0" r="r" b="b"/>
                  <a:pathLst>
                    <a:path w="53" h="155">
                      <a:moveTo>
                        <a:pt x="0" y="40"/>
                      </a:moveTo>
                      <a:lnTo>
                        <a:pt x="0" y="155"/>
                      </a:lnTo>
                      <a:lnTo>
                        <a:pt x="2" y="153"/>
                      </a:lnTo>
                      <a:lnTo>
                        <a:pt x="4" y="149"/>
                      </a:lnTo>
                      <a:lnTo>
                        <a:pt x="7" y="143"/>
                      </a:lnTo>
                      <a:lnTo>
                        <a:pt x="13" y="138"/>
                      </a:lnTo>
                      <a:lnTo>
                        <a:pt x="21" y="128"/>
                      </a:lnTo>
                      <a:lnTo>
                        <a:pt x="26" y="119"/>
                      </a:lnTo>
                      <a:lnTo>
                        <a:pt x="32" y="107"/>
                      </a:lnTo>
                      <a:lnTo>
                        <a:pt x="36" y="94"/>
                      </a:lnTo>
                      <a:lnTo>
                        <a:pt x="38" y="82"/>
                      </a:lnTo>
                      <a:lnTo>
                        <a:pt x="46" y="58"/>
                      </a:lnTo>
                      <a:lnTo>
                        <a:pt x="51" y="25"/>
                      </a:lnTo>
                      <a:lnTo>
                        <a:pt x="53" y="0"/>
                      </a:lnTo>
                      <a:lnTo>
                        <a:pt x="0" y="40"/>
                      </a:lnTo>
                      <a:close/>
                    </a:path>
                  </a:pathLst>
                </a:custGeom>
                <a:solidFill>
                  <a:srgbClr val="21BA00"/>
                </a:solidFill>
                <a:ln w="9525">
                  <a:noFill/>
                  <a:round/>
                  <a:headEnd/>
                  <a:tailEnd/>
                </a:ln>
              </p:spPr>
              <p:txBody>
                <a:bodyPr/>
                <a:lstStyle/>
                <a:p>
                  <a:endParaRPr lang="de-DE"/>
                </a:p>
              </p:txBody>
            </p:sp>
            <p:sp>
              <p:nvSpPr>
                <p:cNvPr id="17286" name="Freeform 902"/>
                <p:cNvSpPr>
                  <a:spLocks/>
                </p:cNvSpPr>
                <p:nvPr/>
              </p:nvSpPr>
              <p:spPr bwMode="auto">
                <a:xfrm>
                  <a:off x="259" y="3453"/>
                  <a:ext cx="6" cy="33"/>
                </a:xfrm>
                <a:custGeom>
                  <a:avLst/>
                  <a:gdLst/>
                  <a:ahLst/>
                  <a:cxnLst>
                    <a:cxn ang="0">
                      <a:pos x="0" y="67"/>
                    </a:cxn>
                    <a:cxn ang="0">
                      <a:pos x="0" y="14"/>
                    </a:cxn>
                    <a:cxn ang="0">
                      <a:pos x="4" y="0"/>
                    </a:cxn>
                    <a:cxn ang="0">
                      <a:pos x="14" y="36"/>
                    </a:cxn>
                    <a:cxn ang="0">
                      <a:pos x="0" y="67"/>
                    </a:cxn>
                  </a:cxnLst>
                  <a:rect l="0" t="0" r="r" b="b"/>
                  <a:pathLst>
                    <a:path w="14" h="67">
                      <a:moveTo>
                        <a:pt x="0" y="67"/>
                      </a:moveTo>
                      <a:lnTo>
                        <a:pt x="0" y="14"/>
                      </a:lnTo>
                      <a:lnTo>
                        <a:pt x="4" y="0"/>
                      </a:lnTo>
                      <a:lnTo>
                        <a:pt x="14" y="36"/>
                      </a:lnTo>
                      <a:lnTo>
                        <a:pt x="0" y="67"/>
                      </a:lnTo>
                      <a:close/>
                    </a:path>
                  </a:pathLst>
                </a:custGeom>
                <a:solidFill>
                  <a:srgbClr val="21BA00"/>
                </a:solidFill>
                <a:ln w="9525">
                  <a:noFill/>
                  <a:round/>
                  <a:headEnd/>
                  <a:tailEnd/>
                </a:ln>
              </p:spPr>
              <p:txBody>
                <a:bodyPr/>
                <a:lstStyle/>
                <a:p>
                  <a:endParaRPr lang="de-DE"/>
                </a:p>
              </p:txBody>
            </p:sp>
            <p:sp>
              <p:nvSpPr>
                <p:cNvPr id="17287" name="Freeform 903"/>
                <p:cNvSpPr>
                  <a:spLocks/>
                </p:cNvSpPr>
                <p:nvPr/>
              </p:nvSpPr>
              <p:spPr bwMode="auto">
                <a:xfrm>
                  <a:off x="269" y="3429"/>
                  <a:ext cx="7" cy="36"/>
                </a:xfrm>
                <a:custGeom>
                  <a:avLst/>
                  <a:gdLst/>
                  <a:ahLst/>
                  <a:cxnLst>
                    <a:cxn ang="0">
                      <a:pos x="2" y="72"/>
                    </a:cxn>
                    <a:cxn ang="0">
                      <a:pos x="0" y="13"/>
                    </a:cxn>
                    <a:cxn ang="0">
                      <a:pos x="10" y="0"/>
                    </a:cxn>
                    <a:cxn ang="0">
                      <a:pos x="14" y="47"/>
                    </a:cxn>
                    <a:cxn ang="0">
                      <a:pos x="2" y="72"/>
                    </a:cxn>
                  </a:cxnLst>
                  <a:rect l="0" t="0" r="r" b="b"/>
                  <a:pathLst>
                    <a:path w="14" h="72">
                      <a:moveTo>
                        <a:pt x="2" y="72"/>
                      </a:moveTo>
                      <a:lnTo>
                        <a:pt x="0" y="13"/>
                      </a:lnTo>
                      <a:lnTo>
                        <a:pt x="10" y="0"/>
                      </a:lnTo>
                      <a:lnTo>
                        <a:pt x="14" y="47"/>
                      </a:lnTo>
                      <a:lnTo>
                        <a:pt x="2" y="72"/>
                      </a:lnTo>
                      <a:close/>
                    </a:path>
                  </a:pathLst>
                </a:custGeom>
                <a:solidFill>
                  <a:srgbClr val="21BA00"/>
                </a:solidFill>
                <a:ln w="9525">
                  <a:noFill/>
                  <a:round/>
                  <a:headEnd/>
                  <a:tailEnd/>
                </a:ln>
              </p:spPr>
              <p:txBody>
                <a:bodyPr/>
                <a:lstStyle/>
                <a:p>
                  <a:endParaRPr lang="de-DE"/>
                </a:p>
              </p:txBody>
            </p:sp>
            <p:sp>
              <p:nvSpPr>
                <p:cNvPr id="17288" name="Freeform 904"/>
                <p:cNvSpPr>
                  <a:spLocks/>
                </p:cNvSpPr>
                <p:nvPr/>
              </p:nvSpPr>
              <p:spPr bwMode="auto">
                <a:xfrm>
                  <a:off x="279" y="3417"/>
                  <a:ext cx="12" cy="27"/>
                </a:xfrm>
                <a:custGeom>
                  <a:avLst/>
                  <a:gdLst/>
                  <a:ahLst/>
                  <a:cxnLst>
                    <a:cxn ang="0">
                      <a:pos x="8" y="53"/>
                    </a:cxn>
                    <a:cxn ang="0">
                      <a:pos x="0" y="9"/>
                    </a:cxn>
                    <a:cxn ang="0">
                      <a:pos x="2" y="7"/>
                    </a:cxn>
                    <a:cxn ang="0">
                      <a:pos x="4" y="5"/>
                    </a:cxn>
                    <a:cxn ang="0">
                      <a:pos x="8" y="2"/>
                    </a:cxn>
                    <a:cxn ang="0">
                      <a:pos x="14" y="0"/>
                    </a:cxn>
                    <a:cxn ang="0">
                      <a:pos x="25" y="38"/>
                    </a:cxn>
                    <a:cxn ang="0">
                      <a:pos x="8" y="53"/>
                    </a:cxn>
                  </a:cxnLst>
                  <a:rect l="0" t="0" r="r" b="b"/>
                  <a:pathLst>
                    <a:path w="25" h="53">
                      <a:moveTo>
                        <a:pt x="8" y="53"/>
                      </a:moveTo>
                      <a:lnTo>
                        <a:pt x="0" y="9"/>
                      </a:lnTo>
                      <a:lnTo>
                        <a:pt x="2" y="7"/>
                      </a:lnTo>
                      <a:lnTo>
                        <a:pt x="4" y="5"/>
                      </a:lnTo>
                      <a:lnTo>
                        <a:pt x="8" y="2"/>
                      </a:lnTo>
                      <a:lnTo>
                        <a:pt x="14" y="0"/>
                      </a:lnTo>
                      <a:lnTo>
                        <a:pt x="25" y="38"/>
                      </a:lnTo>
                      <a:lnTo>
                        <a:pt x="8" y="53"/>
                      </a:lnTo>
                      <a:close/>
                    </a:path>
                  </a:pathLst>
                </a:custGeom>
                <a:solidFill>
                  <a:srgbClr val="21BA00"/>
                </a:solidFill>
                <a:ln w="9525">
                  <a:noFill/>
                  <a:round/>
                  <a:headEnd/>
                  <a:tailEnd/>
                </a:ln>
              </p:spPr>
              <p:txBody>
                <a:bodyPr/>
                <a:lstStyle/>
                <a:p>
                  <a:endParaRPr lang="de-DE"/>
                </a:p>
              </p:txBody>
            </p:sp>
            <p:sp>
              <p:nvSpPr>
                <p:cNvPr id="17289" name="Freeform 905"/>
                <p:cNvSpPr>
                  <a:spLocks/>
                </p:cNvSpPr>
                <p:nvPr/>
              </p:nvSpPr>
              <p:spPr bwMode="auto">
                <a:xfrm>
                  <a:off x="295" y="3415"/>
                  <a:ext cx="10" cy="12"/>
                </a:xfrm>
                <a:custGeom>
                  <a:avLst/>
                  <a:gdLst/>
                  <a:ahLst/>
                  <a:cxnLst>
                    <a:cxn ang="0">
                      <a:pos x="2" y="25"/>
                    </a:cxn>
                    <a:cxn ang="0">
                      <a:pos x="0" y="4"/>
                    </a:cxn>
                    <a:cxn ang="0">
                      <a:pos x="21" y="0"/>
                    </a:cxn>
                    <a:cxn ang="0">
                      <a:pos x="2" y="25"/>
                    </a:cxn>
                  </a:cxnLst>
                  <a:rect l="0" t="0" r="r" b="b"/>
                  <a:pathLst>
                    <a:path w="21" h="25">
                      <a:moveTo>
                        <a:pt x="2" y="25"/>
                      </a:moveTo>
                      <a:lnTo>
                        <a:pt x="0" y="4"/>
                      </a:lnTo>
                      <a:lnTo>
                        <a:pt x="21" y="0"/>
                      </a:lnTo>
                      <a:lnTo>
                        <a:pt x="2" y="25"/>
                      </a:lnTo>
                      <a:close/>
                    </a:path>
                  </a:pathLst>
                </a:custGeom>
                <a:solidFill>
                  <a:srgbClr val="21BA00"/>
                </a:solidFill>
                <a:ln w="9525">
                  <a:noFill/>
                  <a:round/>
                  <a:headEnd/>
                  <a:tailEnd/>
                </a:ln>
              </p:spPr>
              <p:txBody>
                <a:bodyPr/>
                <a:lstStyle/>
                <a:p>
                  <a:endParaRPr lang="de-DE"/>
                </a:p>
              </p:txBody>
            </p:sp>
            <p:sp>
              <p:nvSpPr>
                <p:cNvPr id="17290" name="Freeform 906"/>
                <p:cNvSpPr>
                  <a:spLocks/>
                </p:cNvSpPr>
                <p:nvPr/>
              </p:nvSpPr>
              <p:spPr bwMode="auto">
                <a:xfrm>
                  <a:off x="266" y="3473"/>
                  <a:ext cx="18" cy="15"/>
                </a:xfrm>
                <a:custGeom>
                  <a:avLst/>
                  <a:gdLst/>
                  <a:ahLst/>
                  <a:cxnLst>
                    <a:cxn ang="0">
                      <a:pos x="0" y="31"/>
                    </a:cxn>
                    <a:cxn ang="0">
                      <a:pos x="11" y="4"/>
                    </a:cxn>
                    <a:cxn ang="0">
                      <a:pos x="36" y="0"/>
                    </a:cxn>
                    <a:cxn ang="0">
                      <a:pos x="36" y="2"/>
                    </a:cxn>
                    <a:cxn ang="0">
                      <a:pos x="36" y="4"/>
                    </a:cxn>
                    <a:cxn ang="0">
                      <a:pos x="36" y="10"/>
                    </a:cxn>
                    <a:cxn ang="0">
                      <a:pos x="34" y="13"/>
                    </a:cxn>
                    <a:cxn ang="0">
                      <a:pos x="30" y="19"/>
                    </a:cxn>
                    <a:cxn ang="0">
                      <a:pos x="22" y="23"/>
                    </a:cxn>
                    <a:cxn ang="0">
                      <a:pos x="13" y="29"/>
                    </a:cxn>
                    <a:cxn ang="0">
                      <a:pos x="0" y="31"/>
                    </a:cxn>
                  </a:cxnLst>
                  <a:rect l="0" t="0" r="r" b="b"/>
                  <a:pathLst>
                    <a:path w="36" h="31">
                      <a:moveTo>
                        <a:pt x="0" y="31"/>
                      </a:moveTo>
                      <a:lnTo>
                        <a:pt x="11" y="4"/>
                      </a:lnTo>
                      <a:lnTo>
                        <a:pt x="36" y="0"/>
                      </a:lnTo>
                      <a:lnTo>
                        <a:pt x="36" y="2"/>
                      </a:lnTo>
                      <a:lnTo>
                        <a:pt x="36" y="4"/>
                      </a:lnTo>
                      <a:lnTo>
                        <a:pt x="36" y="10"/>
                      </a:lnTo>
                      <a:lnTo>
                        <a:pt x="34" y="13"/>
                      </a:lnTo>
                      <a:lnTo>
                        <a:pt x="30" y="19"/>
                      </a:lnTo>
                      <a:lnTo>
                        <a:pt x="22" y="23"/>
                      </a:lnTo>
                      <a:lnTo>
                        <a:pt x="13" y="29"/>
                      </a:lnTo>
                      <a:lnTo>
                        <a:pt x="0" y="31"/>
                      </a:lnTo>
                      <a:close/>
                    </a:path>
                  </a:pathLst>
                </a:custGeom>
                <a:solidFill>
                  <a:srgbClr val="21BA00"/>
                </a:solidFill>
                <a:ln w="9525">
                  <a:noFill/>
                  <a:round/>
                  <a:headEnd/>
                  <a:tailEnd/>
                </a:ln>
              </p:spPr>
              <p:txBody>
                <a:bodyPr/>
                <a:lstStyle/>
                <a:p>
                  <a:endParaRPr lang="de-DE"/>
                </a:p>
              </p:txBody>
            </p:sp>
            <p:sp>
              <p:nvSpPr>
                <p:cNvPr id="17291" name="Freeform 907"/>
                <p:cNvSpPr>
                  <a:spLocks/>
                </p:cNvSpPr>
                <p:nvPr/>
              </p:nvSpPr>
              <p:spPr bwMode="auto">
                <a:xfrm>
                  <a:off x="279" y="3454"/>
                  <a:ext cx="19" cy="12"/>
                </a:xfrm>
                <a:custGeom>
                  <a:avLst/>
                  <a:gdLst/>
                  <a:ahLst/>
                  <a:cxnLst>
                    <a:cxn ang="0">
                      <a:pos x="0" y="21"/>
                    </a:cxn>
                    <a:cxn ang="0">
                      <a:pos x="14" y="0"/>
                    </a:cxn>
                    <a:cxn ang="0">
                      <a:pos x="38" y="4"/>
                    </a:cxn>
                    <a:cxn ang="0">
                      <a:pos x="38" y="6"/>
                    </a:cxn>
                    <a:cxn ang="0">
                      <a:pos x="36" y="8"/>
                    </a:cxn>
                    <a:cxn ang="0">
                      <a:pos x="35" y="11"/>
                    </a:cxn>
                    <a:cxn ang="0">
                      <a:pos x="31" y="17"/>
                    </a:cxn>
                    <a:cxn ang="0">
                      <a:pos x="25" y="19"/>
                    </a:cxn>
                    <a:cxn ang="0">
                      <a:pos x="17" y="23"/>
                    </a:cxn>
                    <a:cxn ang="0">
                      <a:pos x="10" y="23"/>
                    </a:cxn>
                    <a:cxn ang="0">
                      <a:pos x="0" y="21"/>
                    </a:cxn>
                  </a:cxnLst>
                  <a:rect l="0" t="0" r="r" b="b"/>
                  <a:pathLst>
                    <a:path w="38" h="23">
                      <a:moveTo>
                        <a:pt x="0" y="21"/>
                      </a:moveTo>
                      <a:lnTo>
                        <a:pt x="14" y="0"/>
                      </a:lnTo>
                      <a:lnTo>
                        <a:pt x="38" y="4"/>
                      </a:lnTo>
                      <a:lnTo>
                        <a:pt x="38" y="6"/>
                      </a:lnTo>
                      <a:lnTo>
                        <a:pt x="36" y="8"/>
                      </a:lnTo>
                      <a:lnTo>
                        <a:pt x="35" y="11"/>
                      </a:lnTo>
                      <a:lnTo>
                        <a:pt x="31" y="17"/>
                      </a:lnTo>
                      <a:lnTo>
                        <a:pt x="25" y="19"/>
                      </a:lnTo>
                      <a:lnTo>
                        <a:pt x="17" y="23"/>
                      </a:lnTo>
                      <a:lnTo>
                        <a:pt x="10" y="23"/>
                      </a:lnTo>
                      <a:lnTo>
                        <a:pt x="0" y="21"/>
                      </a:lnTo>
                      <a:close/>
                    </a:path>
                  </a:pathLst>
                </a:custGeom>
                <a:solidFill>
                  <a:srgbClr val="21BA00"/>
                </a:solidFill>
                <a:ln w="9525">
                  <a:noFill/>
                  <a:round/>
                  <a:headEnd/>
                  <a:tailEnd/>
                </a:ln>
              </p:spPr>
              <p:txBody>
                <a:bodyPr/>
                <a:lstStyle/>
                <a:p>
                  <a:endParaRPr lang="de-DE"/>
                </a:p>
              </p:txBody>
            </p:sp>
            <p:sp>
              <p:nvSpPr>
                <p:cNvPr id="17292" name="Freeform 908"/>
                <p:cNvSpPr>
                  <a:spLocks/>
                </p:cNvSpPr>
                <p:nvPr/>
              </p:nvSpPr>
              <p:spPr bwMode="auto">
                <a:xfrm>
                  <a:off x="290" y="3439"/>
                  <a:ext cx="12" cy="9"/>
                </a:xfrm>
                <a:custGeom>
                  <a:avLst/>
                  <a:gdLst/>
                  <a:ahLst/>
                  <a:cxnLst>
                    <a:cxn ang="0">
                      <a:pos x="0" y="11"/>
                    </a:cxn>
                    <a:cxn ang="0">
                      <a:pos x="13" y="0"/>
                    </a:cxn>
                    <a:cxn ang="0">
                      <a:pos x="25" y="0"/>
                    </a:cxn>
                    <a:cxn ang="0">
                      <a:pos x="17" y="17"/>
                    </a:cxn>
                    <a:cxn ang="0">
                      <a:pos x="0" y="11"/>
                    </a:cxn>
                  </a:cxnLst>
                  <a:rect l="0" t="0" r="r" b="b"/>
                  <a:pathLst>
                    <a:path w="25" h="17">
                      <a:moveTo>
                        <a:pt x="0" y="11"/>
                      </a:moveTo>
                      <a:lnTo>
                        <a:pt x="13" y="0"/>
                      </a:lnTo>
                      <a:lnTo>
                        <a:pt x="25" y="0"/>
                      </a:lnTo>
                      <a:lnTo>
                        <a:pt x="17" y="17"/>
                      </a:lnTo>
                      <a:lnTo>
                        <a:pt x="0" y="11"/>
                      </a:lnTo>
                      <a:close/>
                    </a:path>
                  </a:pathLst>
                </a:custGeom>
                <a:solidFill>
                  <a:srgbClr val="21BA00"/>
                </a:solidFill>
                <a:ln w="9525">
                  <a:noFill/>
                  <a:round/>
                  <a:headEnd/>
                  <a:tailEnd/>
                </a:ln>
              </p:spPr>
              <p:txBody>
                <a:bodyPr/>
                <a:lstStyle/>
                <a:p>
                  <a:endParaRPr lang="de-DE"/>
                </a:p>
              </p:txBody>
            </p:sp>
            <p:sp>
              <p:nvSpPr>
                <p:cNvPr id="17293" name="Freeform 909"/>
                <p:cNvSpPr>
                  <a:spLocks/>
                </p:cNvSpPr>
                <p:nvPr/>
              </p:nvSpPr>
              <p:spPr bwMode="auto">
                <a:xfrm>
                  <a:off x="302" y="3418"/>
                  <a:ext cx="8" cy="11"/>
                </a:xfrm>
                <a:custGeom>
                  <a:avLst/>
                  <a:gdLst/>
                  <a:ahLst/>
                  <a:cxnLst>
                    <a:cxn ang="0">
                      <a:pos x="0" y="17"/>
                    </a:cxn>
                    <a:cxn ang="0">
                      <a:pos x="15" y="0"/>
                    </a:cxn>
                    <a:cxn ang="0">
                      <a:pos x="9" y="21"/>
                    </a:cxn>
                    <a:cxn ang="0">
                      <a:pos x="0" y="17"/>
                    </a:cxn>
                  </a:cxnLst>
                  <a:rect l="0" t="0" r="r" b="b"/>
                  <a:pathLst>
                    <a:path w="15" h="21">
                      <a:moveTo>
                        <a:pt x="0" y="17"/>
                      </a:moveTo>
                      <a:lnTo>
                        <a:pt x="15" y="0"/>
                      </a:lnTo>
                      <a:lnTo>
                        <a:pt x="9" y="21"/>
                      </a:lnTo>
                      <a:lnTo>
                        <a:pt x="0" y="17"/>
                      </a:lnTo>
                      <a:close/>
                    </a:path>
                  </a:pathLst>
                </a:custGeom>
                <a:solidFill>
                  <a:srgbClr val="21BA00"/>
                </a:solidFill>
                <a:ln w="9525">
                  <a:noFill/>
                  <a:round/>
                  <a:headEnd/>
                  <a:tailEnd/>
                </a:ln>
              </p:spPr>
              <p:txBody>
                <a:bodyPr/>
                <a:lstStyle/>
                <a:p>
                  <a:endParaRPr lang="de-DE"/>
                </a:p>
              </p:txBody>
            </p:sp>
            <p:sp>
              <p:nvSpPr>
                <p:cNvPr id="17294" name="Freeform 910"/>
                <p:cNvSpPr>
                  <a:spLocks/>
                </p:cNvSpPr>
                <p:nvPr/>
              </p:nvSpPr>
              <p:spPr bwMode="auto">
                <a:xfrm>
                  <a:off x="230" y="3561"/>
                  <a:ext cx="13" cy="21"/>
                </a:xfrm>
                <a:custGeom>
                  <a:avLst/>
                  <a:gdLst/>
                  <a:ahLst/>
                  <a:cxnLst>
                    <a:cxn ang="0">
                      <a:pos x="0" y="42"/>
                    </a:cxn>
                    <a:cxn ang="0">
                      <a:pos x="0" y="40"/>
                    </a:cxn>
                    <a:cxn ang="0">
                      <a:pos x="2" y="38"/>
                    </a:cxn>
                    <a:cxn ang="0">
                      <a:pos x="4" y="36"/>
                    </a:cxn>
                    <a:cxn ang="0">
                      <a:pos x="8" y="31"/>
                    </a:cxn>
                    <a:cxn ang="0">
                      <a:pos x="12" y="25"/>
                    </a:cxn>
                    <a:cxn ang="0">
                      <a:pos x="15" y="19"/>
                    </a:cxn>
                    <a:cxn ang="0">
                      <a:pos x="17" y="14"/>
                    </a:cxn>
                    <a:cxn ang="0">
                      <a:pos x="21" y="6"/>
                    </a:cxn>
                    <a:cxn ang="0">
                      <a:pos x="23" y="0"/>
                    </a:cxn>
                    <a:cxn ang="0">
                      <a:pos x="27" y="10"/>
                    </a:cxn>
                    <a:cxn ang="0">
                      <a:pos x="27" y="21"/>
                    </a:cxn>
                    <a:cxn ang="0">
                      <a:pos x="27" y="27"/>
                    </a:cxn>
                    <a:cxn ang="0">
                      <a:pos x="27" y="27"/>
                    </a:cxn>
                    <a:cxn ang="0">
                      <a:pos x="27" y="27"/>
                    </a:cxn>
                    <a:cxn ang="0">
                      <a:pos x="23" y="29"/>
                    </a:cxn>
                    <a:cxn ang="0">
                      <a:pos x="21" y="31"/>
                    </a:cxn>
                    <a:cxn ang="0">
                      <a:pos x="19" y="33"/>
                    </a:cxn>
                    <a:cxn ang="0">
                      <a:pos x="13" y="36"/>
                    </a:cxn>
                    <a:cxn ang="0">
                      <a:pos x="8" y="38"/>
                    </a:cxn>
                    <a:cxn ang="0">
                      <a:pos x="0" y="42"/>
                    </a:cxn>
                  </a:cxnLst>
                  <a:rect l="0" t="0" r="r" b="b"/>
                  <a:pathLst>
                    <a:path w="27" h="42">
                      <a:moveTo>
                        <a:pt x="0" y="42"/>
                      </a:moveTo>
                      <a:lnTo>
                        <a:pt x="0" y="40"/>
                      </a:lnTo>
                      <a:lnTo>
                        <a:pt x="2" y="38"/>
                      </a:lnTo>
                      <a:lnTo>
                        <a:pt x="4" y="36"/>
                      </a:lnTo>
                      <a:lnTo>
                        <a:pt x="8" y="31"/>
                      </a:lnTo>
                      <a:lnTo>
                        <a:pt x="12" y="25"/>
                      </a:lnTo>
                      <a:lnTo>
                        <a:pt x="15" y="19"/>
                      </a:lnTo>
                      <a:lnTo>
                        <a:pt x="17" y="14"/>
                      </a:lnTo>
                      <a:lnTo>
                        <a:pt x="21" y="6"/>
                      </a:lnTo>
                      <a:lnTo>
                        <a:pt x="23" y="0"/>
                      </a:lnTo>
                      <a:lnTo>
                        <a:pt x="27" y="10"/>
                      </a:lnTo>
                      <a:lnTo>
                        <a:pt x="27" y="21"/>
                      </a:lnTo>
                      <a:lnTo>
                        <a:pt x="27" y="27"/>
                      </a:lnTo>
                      <a:lnTo>
                        <a:pt x="27" y="27"/>
                      </a:lnTo>
                      <a:lnTo>
                        <a:pt x="27" y="27"/>
                      </a:lnTo>
                      <a:lnTo>
                        <a:pt x="23" y="29"/>
                      </a:lnTo>
                      <a:lnTo>
                        <a:pt x="21" y="31"/>
                      </a:lnTo>
                      <a:lnTo>
                        <a:pt x="19" y="33"/>
                      </a:lnTo>
                      <a:lnTo>
                        <a:pt x="13" y="36"/>
                      </a:lnTo>
                      <a:lnTo>
                        <a:pt x="8" y="38"/>
                      </a:lnTo>
                      <a:lnTo>
                        <a:pt x="0" y="42"/>
                      </a:lnTo>
                      <a:close/>
                    </a:path>
                  </a:pathLst>
                </a:custGeom>
                <a:solidFill>
                  <a:srgbClr val="21BA00"/>
                </a:solidFill>
                <a:ln w="9525">
                  <a:noFill/>
                  <a:round/>
                  <a:headEnd/>
                  <a:tailEnd/>
                </a:ln>
              </p:spPr>
              <p:txBody>
                <a:bodyPr/>
                <a:lstStyle/>
                <a:p>
                  <a:endParaRPr lang="de-DE"/>
                </a:p>
              </p:txBody>
            </p:sp>
            <p:sp>
              <p:nvSpPr>
                <p:cNvPr id="17295" name="Freeform 911"/>
                <p:cNvSpPr>
                  <a:spLocks/>
                </p:cNvSpPr>
                <p:nvPr/>
              </p:nvSpPr>
              <p:spPr bwMode="auto">
                <a:xfrm>
                  <a:off x="221" y="3587"/>
                  <a:ext cx="60" cy="19"/>
                </a:xfrm>
                <a:custGeom>
                  <a:avLst/>
                  <a:gdLst/>
                  <a:ahLst/>
                  <a:cxnLst>
                    <a:cxn ang="0">
                      <a:pos x="0" y="32"/>
                    </a:cxn>
                    <a:cxn ang="0">
                      <a:pos x="32" y="0"/>
                    </a:cxn>
                    <a:cxn ang="0">
                      <a:pos x="120" y="15"/>
                    </a:cxn>
                    <a:cxn ang="0">
                      <a:pos x="120" y="15"/>
                    </a:cxn>
                    <a:cxn ang="0">
                      <a:pos x="116" y="17"/>
                    </a:cxn>
                    <a:cxn ang="0">
                      <a:pos x="110" y="19"/>
                    </a:cxn>
                    <a:cxn ang="0">
                      <a:pos x="105" y="23"/>
                    </a:cxn>
                    <a:cxn ang="0">
                      <a:pos x="95" y="26"/>
                    </a:cxn>
                    <a:cxn ang="0">
                      <a:pos x="82" y="30"/>
                    </a:cxn>
                    <a:cxn ang="0">
                      <a:pos x="70" y="34"/>
                    </a:cxn>
                    <a:cxn ang="0">
                      <a:pos x="55" y="36"/>
                    </a:cxn>
                    <a:cxn ang="0">
                      <a:pos x="53" y="36"/>
                    </a:cxn>
                    <a:cxn ang="0">
                      <a:pos x="49" y="38"/>
                    </a:cxn>
                    <a:cxn ang="0">
                      <a:pos x="44" y="38"/>
                    </a:cxn>
                    <a:cxn ang="0">
                      <a:pos x="36" y="38"/>
                    </a:cxn>
                    <a:cxn ang="0">
                      <a:pos x="27" y="38"/>
                    </a:cxn>
                    <a:cxn ang="0">
                      <a:pos x="17" y="36"/>
                    </a:cxn>
                    <a:cxn ang="0">
                      <a:pos x="9" y="34"/>
                    </a:cxn>
                    <a:cxn ang="0">
                      <a:pos x="0" y="32"/>
                    </a:cxn>
                  </a:cxnLst>
                  <a:rect l="0" t="0" r="r" b="b"/>
                  <a:pathLst>
                    <a:path w="120" h="38">
                      <a:moveTo>
                        <a:pt x="0" y="32"/>
                      </a:moveTo>
                      <a:lnTo>
                        <a:pt x="32" y="0"/>
                      </a:lnTo>
                      <a:lnTo>
                        <a:pt x="120" y="15"/>
                      </a:lnTo>
                      <a:lnTo>
                        <a:pt x="120" y="15"/>
                      </a:lnTo>
                      <a:lnTo>
                        <a:pt x="116" y="17"/>
                      </a:lnTo>
                      <a:lnTo>
                        <a:pt x="110" y="19"/>
                      </a:lnTo>
                      <a:lnTo>
                        <a:pt x="105" y="23"/>
                      </a:lnTo>
                      <a:lnTo>
                        <a:pt x="95" y="26"/>
                      </a:lnTo>
                      <a:lnTo>
                        <a:pt x="82" y="30"/>
                      </a:lnTo>
                      <a:lnTo>
                        <a:pt x="70" y="34"/>
                      </a:lnTo>
                      <a:lnTo>
                        <a:pt x="55" y="36"/>
                      </a:lnTo>
                      <a:lnTo>
                        <a:pt x="53" y="36"/>
                      </a:lnTo>
                      <a:lnTo>
                        <a:pt x="49" y="38"/>
                      </a:lnTo>
                      <a:lnTo>
                        <a:pt x="44" y="38"/>
                      </a:lnTo>
                      <a:lnTo>
                        <a:pt x="36" y="38"/>
                      </a:lnTo>
                      <a:lnTo>
                        <a:pt x="27" y="38"/>
                      </a:lnTo>
                      <a:lnTo>
                        <a:pt x="17" y="36"/>
                      </a:lnTo>
                      <a:lnTo>
                        <a:pt x="9" y="34"/>
                      </a:lnTo>
                      <a:lnTo>
                        <a:pt x="0" y="32"/>
                      </a:lnTo>
                      <a:close/>
                    </a:path>
                  </a:pathLst>
                </a:custGeom>
                <a:solidFill>
                  <a:srgbClr val="21BA00"/>
                </a:solidFill>
                <a:ln w="9525">
                  <a:noFill/>
                  <a:round/>
                  <a:headEnd/>
                  <a:tailEnd/>
                </a:ln>
              </p:spPr>
              <p:txBody>
                <a:bodyPr/>
                <a:lstStyle/>
                <a:p>
                  <a:endParaRPr lang="de-DE"/>
                </a:p>
              </p:txBody>
            </p:sp>
            <p:sp>
              <p:nvSpPr>
                <p:cNvPr id="17296" name="Freeform 912"/>
                <p:cNvSpPr>
                  <a:spLocks/>
                </p:cNvSpPr>
                <p:nvPr/>
              </p:nvSpPr>
              <p:spPr bwMode="auto">
                <a:xfrm>
                  <a:off x="252" y="3567"/>
                  <a:ext cx="57" cy="22"/>
                </a:xfrm>
                <a:custGeom>
                  <a:avLst/>
                  <a:gdLst/>
                  <a:ahLst/>
                  <a:cxnLst>
                    <a:cxn ang="0">
                      <a:pos x="0" y="24"/>
                    </a:cxn>
                    <a:cxn ang="0">
                      <a:pos x="34" y="0"/>
                    </a:cxn>
                    <a:cxn ang="0">
                      <a:pos x="114" y="15"/>
                    </a:cxn>
                    <a:cxn ang="0">
                      <a:pos x="78" y="43"/>
                    </a:cxn>
                    <a:cxn ang="0">
                      <a:pos x="0" y="24"/>
                    </a:cxn>
                  </a:cxnLst>
                  <a:rect l="0" t="0" r="r" b="b"/>
                  <a:pathLst>
                    <a:path w="114" h="43">
                      <a:moveTo>
                        <a:pt x="0" y="24"/>
                      </a:moveTo>
                      <a:lnTo>
                        <a:pt x="34" y="0"/>
                      </a:lnTo>
                      <a:lnTo>
                        <a:pt x="114" y="15"/>
                      </a:lnTo>
                      <a:lnTo>
                        <a:pt x="78" y="43"/>
                      </a:lnTo>
                      <a:lnTo>
                        <a:pt x="0" y="24"/>
                      </a:lnTo>
                      <a:close/>
                    </a:path>
                  </a:pathLst>
                </a:custGeom>
                <a:solidFill>
                  <a:srgbClr val="21BA00"/>
                </a:solidFill>
                <a:ln w="9525">
                  <a:noFill/>
                  <a:round/>
                  <a:headEnd/>
                  <a:tailEnd/>
                </a:ln>
              </p:spPr>
              <p:txBody>
                <a:bodyPr/>
                <a:lstStyle/>
                <a:p>
                  <a:endParaRPr lang="de-DE"/>
                </a:p>
              </p:txBody>
            </p:sp>
            <p:sp>
              <p:nvSpPr>
                <p:cNvPr id="17297" name="Freeform 913"/>
                <p:cNvSpPr>
                  <a:spLocks/>
                </p:cNvSpPr>
                <p:nvPr/>
              </p:nvSpPr>
              <p:spPr bwMode="auto">
                <a:xfrm>
                  <a:off x="247" y="3529"/>
                  <a:ext cx="18" cy="39"/>
                </a:xfrm>
                <a:custGeom>
                  <a:avLst/>
                  <a:gdLst/>
                  <a:ahLst/>
                  <a:cxnLst>
                    <a:cxn ang="0">
                      <a:pos x="8" y="78"/>
                    </a:cxn>
                    <a:cxn ang="0">
                      <a:pos x="0" y="36"/>
                    </a:cxn>
                    <a:cxn ang="0">
                      <a:pos x="0" y="36"/>
                    </a:cxn>
                    <a:cxn ang="0">
                      <a:pos x="4" y="32"/>
                    </a:cxn>
                    <a:cxn ang="0">
                      <a:pos x="8" y="28"/>
                    </a:cxn>
                    <a:cxn ang="0">
                      <a:pos x="12" y="22"/>
                    </a:cxn>
                    <a:cxn ang="0">
                      <a:pos x="18" y="19"/>
                    </a:cxn>
                    <a:cxn ang="0">
                      <a:pos x="23" y="11"/>
                    </a:cxn>
                    <a:cxn ang="0">
                      <a:pos x="29" y="5"/>
                    </a:cxn>
                    <a:cxn ang="0">
                      <a:pos x="35" y="0"/>
                    </a:cxn>
                    <a:cxn ang="0">
                      <a:pos x="37" y="59"/>
                    </a:cxn>
                    <a:cxn ang="0">
                      <a:pos x="8" y="78"/>
                    </a:cxn>
                  </a:cxnLst>
                  <a:rect l="0" t="0" r="r" b="b"/>
                  <a:pathLst>
                    <a:path w="37" h="78">
                      <a:moveTo>
                        <a:pt x="8" y="78"/>
                      </a:moveTo>
                      <a:lnTo>
                        <a:pt x="0" y="36"/>
                      </a:lnTo>
                      <a:lnTo>
                        <a:pt x="0" y="36"/>
                      </a:lnTo>
                      <a:lnTo>
                        <a:pt x="4" y="32"/>
                      </a:lnTo>
                      <a:lnTo>
                        <a:pt x="8" y="28"/>
                      </a:lnTo>
                      <a:lnTo>
                        <a:pt x="12" y="22"/>
                      </a:lnTo>
                      <a:lnTo>
                        <a:pt x="18" y="19"/>
                      </a:lnTo>
                      <a:lnTo>
                        <a:pt x="23" y="11"/>
                      </a:lnTo>
                      <a:lnTo>
                        <a:pt x="29" y="5"/>
                      </a:lnTo>
                      <a:lnTo>
                        <a:pt x="35" y="0"/>
                      </a:lnTo>
                      <a:lnTo>
                        <a:pt x="37" y="59"/>
                      </a:lnTo>
                      <a:lnTo>
                        <a:pt x="8" y="78"/>
                      </a:lnTo>
                      <a:close/>
                    </a:path>
                  </a:pathLst>
                </a:custGeom>
                <a:solidFill>
                  <a:srgbClr val="21BA00"/>
                </a:solidFill>
                <a:ln w="9525">
                  <a:noFill/>
                  <a:round/>
                  <a:headEnd/>
                  <a:tailEnd/>
                </a:ln>
              </p:spPr>
              <p:txBody>
                <a:bodyPr/>
                <a:lstStyle/>
                <a:p>
                  <a:endParaRPr lang="de-DE"/>
                </a:p>
              </p:txBody>
            </p:sp>
            <p:sp>
              <p:nvSpPr>
                <p:cNvPr id="17298" name="Freeform 914"/>
                <p:cNvSpPr>
                  <a:spLocks/>
                </p:cNvSpPr>
                <p:nvPr/>
              </p:nvSpPr>
              <p:spPr bwMode="auto">
                <a:xfrm>
                  <a:off x="274" y="3507"/>
                  <a:ext cx="33" cy="44"/>
                </a:xfrm>
                <a:custGeom>
                  <a:avLst/>
                  <a:gdLst/>
                  <a:ahLst/>
                  <a:cxnLst>
                    <a:cxn ang="0">
                      <a:pos x="0" y="87"/>
                    </a:cxn>
                    <a:cxn ang="0">
                      <a:pos x="0" y="26"/>
                    </a:cxn>
                    <a:cxn ang="0">
                      <a:pos x="2" y="26"/>
                    </a:cxn>
                    <a:cxn ang="0">
                      <a:pos x="2" y="24"/>
                    </a:cxn>
                    <a:cxn ang="0">
                      <a:pos x="4" y="23"/>
                    </a:cxn>
                    <a:cxn ang="0">
                      <a:pos x="9" y="19"/>
                    </a:cxn>
                    <a:cxn ang="0">
                      <a:pos x="13" y="15"/>
                    </a:cxn>
                    <a:cxn ang="0">
                      <a:pos x="21" y="11"/>
                    </a:cxn>
                    <a:cxn ang="0">
                      <a:pos x="30" y="7"/>
                    </a:cxn>
                    <a:cxn ang="0">
                      <a:pos x="40" y="4"/>
                    </a:cxn>
                    <a:cxn ang="0">
                      <a:pos x="66" y="0"/>
                    </a:cxn>
                    <a:cxn ang="0">
                      <a:pos x="47" y="47"/>
                    </a:cxn>
                    <a:cxn ang="0">
                      <a:pos x="0" y="87"/>
                    </a:cxn>
                  </a:cxnLst>
                  <a:rect l="0" t="0" r="r" b="b"/>
                  <a:pathLst>
                    <a:path w="66" h="87">
                      <a:moveTo>
                        <a:pt x="0" y="87"/>
                      </a:moveTo>
                      <a:lnTo>
                        <a:pt x="0" y="26"/>
                      </a:lnTo>
                      <a:lnTo>
                        <a:pt x="2" y="26"/>
                      </a:lnTo>
                      <a:lnTo>
                        <a:pt x="2" y="24"/>
                      </a:lnTo>
                      <a:lnTo>
                        <a:pt x="4" y="23"/>
                      </a:lnTo>
                      <a:lnTo>
                        <a:pt x="9" y="19"/>
                      </a:lnTo>
                      <a:lnTo>
                        <a:pt x="13" y="15"/>
                      </a:lnTo>
                      <a:lnTo>
                        <a:pt x="21" y="11"/>
                      </a:lnTo>
                      <a:lnTo>
                        <a:pt x="30" y="7"/>
                      </a:lnTo>
                      <a:lnTo>
                        <a:pt x="40" y="4"/>
                      </a:lnTo>
                      <a:lnTo>
                        <a:pt x="66" y="0"/>
                      </a:lnTo>
                      <a:lnTo>
                        <a:pt x="47" y="47"/>
                      </a:lnTo>
                      <a:lnTo>
                        <a:pt x="0" y="87"/>
                      </a:lnTo>
                      <a:close/>
                    </a:path>
                  </a:pathLst>
                </a:custGeom>
                <a:solidFill>
                  <a:srgbClr val="21BA00"/>
                </a:solidFill>
                <a:ln w="9525">
                  <a:noFill/>
                  <a:round/>
                  <a:headEnd/>
                  <a:tailEnd/>
                </a:ln>
              </p:spPr>
              <p:txBody>
                <a:bodyPr/>
                <a:lstStyle/>
                <a:p>
                  <a:endParaRPr lang="de-DE"/>
                </a:p>
              </p:txBody>
            </p:sp>
            <p:sp>
              <p:nvSpPr>
                <p:cNvPr id="17299" name="Freeform 915"/>
                <p:cNvSpPr>
                  <a:spLocks/>
                </p:cNvSpPr>
                <p:nvPr/>
              </p:nvSpPr>
              <p:spPr bwMode="auto">
                <a:xfrm>
                  <a:off x="279" y="3542"/>
                  <a:ext cx="49" cy="26"/>
                </a:xfrm>
                <a:custGeom>
                  <a:avLst/>
                  <a:gdLst/>
                  <a:ahLst/>
                  <a:cxnLst>
                    <a:cxn ang="0">
                      <a:pos x="0" y="33"/>
                    </a:cxn>
                    <a:cxn ang="0">
                      <a:pos x="38" y="0"/>
                    </a:cxn>
                    <a:cxn ang="0">
                      <a:pos x="99" y="8"/>
                    </a:cxn>
                    <a:cxn ang="0">
                      <a:pos x="97" y="10"/>
                    </a:cxn>
                    <a:cxn ang="0">
                      <a:pos x="96" y="14"/>
                    </a:cxn>
                    <a:cxn ang="0">
                      <a:pos x="94" y="17"/>
                    </a:cxn>
                    <a:cxn ang="0">
                      <a:pos x="88" y="25"/>
                    </a:cxn>
                    <a:cxn ang="0">
                      <a:pos x="84" y="33"/>
                    </a:cxn>
                    <a:cxn ang="0">
                      <a:pos x="78" y="38"/>
                    </a:cxn>
                    <a:cxn ang="0">
                      <a:pos x="75" y="46"/>
                    </a:cxn>
                    <a:cxn ang="0">
                      <a:pos x="69" y="52"/>
                    </a:cxn>
                    <a:cxn ang="0">
                      <a:pos x="0" y="33"/>
                    </a:cxn>
                  </a:cxnLst>
                  <a:rect l="0" t="0" r="r" b="b"/>
                  <a:pathLst>
                    <a:path w="99" h="52">
                      <a:moveTo>
                        <a:pt x="0" y="33"/>
                      </a:moveTo>
                      <a:lnTo>
                        <a:pt x="38" y="0"/>
                      </a:lnTo>
                      <a:lnTo>
                        <a:pt x="99" y="8"/>
                      </a:lnTo>
                      <a:lnTo>
                        <a:pt x="97" y="10"/>
                      </a:lnTo>
                      <a:lnTo>
                        <a:pt x="96" y="14"/>
                      </a:lnTo>
                      <a:lnTo>
                        <a:pt x="94" y="17"/>
                      </a:lnTo>
                      <a:lnTo>
                        <a:pt x="88" y="25"/>
                      </a:lnTo>
                      <a:lnTo>
                        <a:pt x="84" y="33"/>
                      </a:lnTo>
                      <a:lnTo>
                        <a:pt x="78" y="38"/>
                      </a:lnTo>
                      <a:lnTo>
                        <a:pt x="75" y="46"/>
                      </a:lnTo>
                      <a:lnTo>
                        <a:pt x="69" y="52"/>
                      </a:lnTo>
                      <a:lnTo>
                        <a:pt x="0" y="33"/>
                      </a:lnTo>
                      <a:close/>
                    </a:path>
                  </a:pathLst>
                </a:custGeom>
                <a:solidFill>
                  <a:srgbClr val="21BA00"/>
                </a:solidFill>
                <a:ln w="9525">
                  <a:noFill/>
                  <a:round/>
                  <a:headEnd/>
                  <a:tailEnd/>
                </a:ln>
              </p:spPr>
              <p:txBody>
                <a:bodyPr/>
                <a:lstStyle/>
                <a:p>
                  <a:endParaRPr lang="de-DE"/>
                </a:p>
              </p:txBody>
            </p:sp>
            <p:sp>
              <p:nvSpPr>
                <p:cNvPr id="17300" name="Freeform 916"/>
                <p:cNvSpPr>
                  <a:spLocks/>
                </p:cNvSpPr>
                <p:nvPr/>
              </p:nvSpPr>
              <p:spPr bwMode="auto">
                <a:xfrm>
                  <a:off x="310" y="3500"/>
                  <a:ext cx="40" cy="37"/>
                </a:xfrm>
                <a:custGeom>
                  <a:avLst/>
                  <a:gdLst/>
                  <a:ahLst/>
                  <a:cxnLst>
                    <a:cxn ang="0">
                      <a:pos x="0" y="65"/>
                    </a:cxn>
                    <a:cxn ang="0">
                      <a:pos x="80" y="0"/>
                    </a:cxn>
                    <a:cxn ang="0">
                      <a:pos x="80" y="2"/>
                    </a:cxn>
                    <a:cxn ang="0">
                      <a:pos x="76" y="10"/>
                    </a:cxn>
                    <a:cxn ang="0">
                      <a:pos x="71" y="21"/>
                    </a:cxn>
                    <a:cxn ang="0">
                      <a:pos x="65" y="33"/>
                    </a:cxn>
                    <a:cxn ang="0">
                      <a:pos x="59" y="46"/>
                    </a:cxn>
                    <a:cxn ang="0">
                      <a:pos x="54" y="58"/>
                    </a:cxn>
                    <a:cxn ang="0">
                      <a:pos x="50" y="67"/>
                    </a:cxn>
                    <a:cxn ang="0">
                      <a:pos x="46" y="75"/>
                    </a:cxn>
                    <a:cxn ang="0">
                      <a:pos x="0" y="65"/>
                    </a:cxn>
                  </a:cxnLst>
                  <a:rect l="0" t="0" r="r" b="b"/>
                  <a:pathLst>
                    <a:path w="80" h="75">
                      <a:moveTo>
                        <a:pt x="0" y="65"/>
                      </a:moveTo>
                      <a:lnTo>
                        <a:pt x="80" y="0"/>
                      </a:lnTo>
                      <a:lnTo>
                        <a:pt x="80" y="2"/>
                      </a:lnTo>
                      <a:lnTo>
                        <a:pt x="76" y="10"/>
                      </a:lnTo>
                      <a:lnTo>
                        <a:pt x="71" y="21"/>
                      </a:lnTo>
                      <a:lnTo>
                        <a:pt x="65" y="33"/>
                      </a:lnTo>
                      <a:lnTo>
                        <a:pt x="59" y="46"/>
                      </a:lnTo>
                      <a:lnTo>
                        <a:pt x="54" y="58"/>
                      </a:lnTo>
                      <a:lnTo>
                        <a:pt x="50" y="67"/>
                      </a:lnTo>
                      <a:lnTo>
                        <a:pt x="46" y="75"/>
                      </a:lnTo>
                      <a:lnTo>
                        <a:pt x="0" y="65"/>
                      </a:lnTo>
                      <a:close/>
                    </a:path>
                  </a:pathLst>
                </a:custGeom>
                <a:solidFill>
                  <a:srgbClr val="21BA00"/>
                </a:solidFill>
                <a:ln w="9525">
                  <a:noFill/>
                  <a:round/>
                  <a:headEnd/>
                  <a:tailEnd/>
                </a:ln>
              </p:spPr>
              <p:txBody>
                <a:bodyPr/>
                <a:lstStyle/>
                <a:p>
                  <a:endParaRPr lang="de-DE"/>
                </a:p>
              </p:txBody>
            </p:sp>
            <p:sp>
              <p:nvSpPr>
                <p:cNvPr id="17301" name="Freeform 917"/>
                <p:cNvSpPr>
                  <a:spLocks/>
                </p:cNvSpPr>
                <p:nvPr/>
              </p:nvSpPr>
              <p:spPr bwMode="auto">
                <a:xfrm>
                  <a:off x="312" y="3497"/>
                  <a:ext cx="32" cy="26"/>
                </a:xfrm>
                <a:custGeom>
                  <a:avLst/>
                  <a:gdLst/>
                  <a:ahLst/>
                  <a:cxnLst>
                    <a:cxn ang="0">
                      <a:pos x="0" y="51"/>
                    </a:cxn>
                    <a:cxn ang="0">
                      <a:pos x="11" y="7"/>
                    </a:cxn>
                    <a:cxn ang="0">
                      <a:pos x="65" y="0"/>
                    </a:cxn>
                    <a:cxn ang="0">
                      <a:pos x="0" y="51"/>
                    </a:cxn>
                  </a:cxnLst>
                  <a:rect l="0" t="0" r="r" b="b"/>
                  <a:pathLst>
                    <a:path w="65" h="51">
                      <a:moveTo>
                        <a:pt x="0" y="51"/>
                      </a:moveTo>
                      <a:lnTo>
                        <a:pt x="11" y="7"/>
                      </a:lnTo>
                      <a:lnTo>
                        <a:pt x="65" y="0"/>
                      </a:lnTo>
                      <a:lnTo>
                        <a:pt x="0" y="51"/>
                      </a:lnTo>
                      <a:close/>
                    </a:path>
                  </a:pathLst>
                </a:custGeom>
                <a:solidFill>
                  <a:srgbClr val="21BA00"/>
                </a:solidFill>
                <a:ln w="9525">
                  <a:noFill/>
                  <a:round/>
                  <a:headEnd/>
                  <a:tailEnd/>
                </a:ln>
              </p:spPr>
              <p:txBody>
                <a:bodyPr/>
                <a:lstStyle/>
                <a:p>
                  <a:endParaRPr lang="de-DE"/>
                </a:p>
              </p:txBody>
            </p:sp>
            <p:sp>
              <p:nvSpPr>
                <p:cNvPr id="17302" name="Freeform 918"/>
                <p:cNvSpPr>
                  <a:spLocks/>
                </p:cNvSpPr>
                <p:nvPr/>
              </p:nvSpPr>
              <p:spPr bwMode="auto">
                <a:xfrm>
                  <a:off x="293" y="3554"/>
                  <a:ext cx="140" cy="169"/>
                </a:xfrm>
                <a:custGeom>
                  <a:avLst/>
                  <a:gdLst/>
                  <a:ahLst/>
                  <a:cxnLst>
                    <a:cxn ang="0">
                      <a:pos x="0" y="192"/>
                    </a:cxn>
                    <a:cxn ang="0">
                      <a:pos x="6" y="148"/>
                    </a:cxn>
                    <a:cxn ang="0">
                      <a:pos x="15" y="122"/>
                    </a:cxn>
                    <a:cxn ang="0">
                      <a:pos x="23" y="108"/>
                    </a:cxn>
                    <a:cxn ang="0">
                      <a:pos x="34" y="89"/>
                    </a:cxn>
                    <a:cxn ang="0">
                      <a:pos x="51" y="68"/>
                    </a:cxn>
                    <a:cxn ang="0">
                      <a:pos x="63" y="59"/>
                    </a:cxn>
                    <a:cxn ang="0">
                      <a:pos x="82" y="44"/>
                    </a:cxn>
                    <a:cxn ang="0">
                      <a:pos x="112" y="23"/>
                    </a:cxn>
                    <a:cxn ang="0">
                      <a:pos x="143" y="6"/>
                    </a:cxn>
                    <a:cxn ang="0">
                      <a:pos x="160" y="2"/>
                    </a:cxn>
                    <a:cxn ang="0">
                      <a:pos x="175" y="2"/>
                    </a:cxn>
                    <a:cxn ang="0">
                      <a:pos x="200" y="0"/>
                    </a:cxn>
                    <a:cxn ang="0">
                      <a:pos x="223" y="0"/>
                    </a:cxn>
                    <a:cxn ang="0">
                      <a:pos x="230" y="4"/>
                    </a:cxn>
                    <a:cxn ang="0">
                      <a:pos x="227" y="28"/>
                    </a:cxn>
                    <a:cxn ang="0">
                      <a:pos x="217" y="53"/>
                    </a:cxn>
                    <a:cxn ang="0">
                      <a:pos x="208" y="72"/>
                    </a:cxn>
                    <a:cxn ang="0">
                      <a:pos x="189" y="101"/>
                    </a:cxn>
                    <a:cxn ang="0">
                      <a:pos x="164" y="129"/>
                    </a:cxn>
                    <a:cxn ang="0">
                      <a:pos x="149" y="143"/>
                    </a:cxn>
                    <a:cxn ang="0">
                      <a:pos x="133" y="152"/>
                    </a:cxn>
                    <a:cxn ang="0">
                      <a:pos x="110" y="168"/>
                    </a:cxn>
                    <a:cxn ang="0">
                      <a:pos x="89" y="179"/>
                    </a:cxn>
                    <a:cxn ang="0">
                      <a:pos x="156" y="209"/>
                    </a:cxn>
                    <a:cxn ang="0">
                      <a:pos x="166" y="211"/>
                    </a:cxn>
                    <a:cxn ang="0">
                      <a:pos x="185" y="219"/>
                    </a:cxn>
                    <a:cxn ang="0">
                      <a:pos x="208" y="228"/>
                    </a:cxn>
                    <a:cxn ang="0">
                      <a:pos x="229" y="240"/>
                    </a:cxn>
                    <a:cxn ang="0">
                      <a:pos x="234" y="246"/>
                    </a:cxn>
                    <a:cxn ang="0">
                      <a:pos x="248" y="263"/>
                    </a:cxn>
                    <a:cxn ang="0">
                      <a:pos x="265" y="289"/>
                    </a:cxn>
                    <a:cxn ang="0">
                      <a:pos x="280" y="322"/>
                    </a:cxn>
                    <a:cxn ang="0">
                      <a:pos x="274" y="324"/>
                    </a:cxn>
                    <a:cxn ang="0">
                      <a:pos x="253" y="331"/>
                    </a:cxn>
                    <a:cxn ang="0">
                      <a:pos x="225" y="337"/>
                    </a:cxn>
                    <a:cxn ang="0">
                      <a:pos x="192" y="337"/>
                    </a:cxn>
                    <a:cxn ang="0">
                      <a:pos x="181" y="335"/>
                    </a:cxn>
                    <a:cxn ang="0">
                      <a:pos x="154" y="327"/>
                    </a:cxn>
                    <a:cxn ang="0">
                      <a:pos x="122" y="314"/>
                    </a:cxn>
                    <a:cxn ang="0">
                      <a:pos x="95" y="295"/>
                    </a:cxn>
                    <a:cxn ang="0">
                      <a:pos x="88" y="291"/>
                    </a:cxn>
                    <a:cxn ang="0">
                      <a:pos x="72" y="278"/>
                    </a:cxn>
                    <a:cxn ang="0">
                      <a:pos x="55" y="257"/>
                    </a:cxn>
                    <a:cxn ang="0">
                      <a:pos x="38" y="234"/>
                    </a:cxn>
                    <a:cxn ang="0">
                      <a:pos x="30" y="223"/>
                    </a:cxn>
                    <a:cxn ang="0">
                      <a:pos x="21" y="202"/>
                    </a:cxn>
                  </a:cxnLst>
                  <a:rect l="0" t="0" r="r" b="b"/>
                  <a:pathLst>
                    <a:path w="280" h="337">
                      <a:moveTo>
                        <a:pt x="0" y="200"/>
                      </a:moveTo>
                      <a:lnTo>
                        <a:pt x="0" y="192"/>
                      </a:lnTo>
                      <a:lnTo>
                        <a:pt x="2" y="173"/>
                      </a:lnTo>
                      <a:lnTo>
                        <a:pt x="6" y="148"/>
                      </a:lnTo>
                      <a:lnTo>
                        <a:pt x="13" y="124"/>
                      </a:lnTo>
                      <a:lnTo>
                        <a:pt x="15" y="122"/>
                      </a:lnTo>
                      <a:lnTo>
                        <a:pt x="17" y="118"/>
                      </a:lnTo>
                      <a:lnTo>
                        <a:pt x="23" y="108"/>
                      </a:lnTo>
                      <a:lnTo>
                        <a:pt x="28" y="99"/>
                      </a:lnTo>
                      <a:lnTo>
                        <a:pt x="34" y="89"/>
                      </a:lnTo>
                      <a:lnTo>
                        <a:pt x="44" y="78"/>
                      </a:lnTo>
                      <a:lnTo>
                        <a:pt x="51" y="68"/>
                      </a:lnTo>
                      <a:lnTo>
                        <a:pt x="61" y="61"/>
                      </a:lnTo>
                      <a:lnTo>
                        <a:pt x="63" y="59"/>
                      </a:lnTo>
                      <a:lnTo>
                        <a:pt x="70" y="51"/>
                      </a:lnTo>
                      <a:lnTo>
                        <a:pt x="82" y="44"/>
                      </a:lnTo>
                      <a:lnTo>
                        <a:pt x="95" y="32"/>
                      </a:lnTo>
                      <a:lnTo>
                        <a:pt x="112" y="23"/>
                      </a:lnTo>
                      <a:lnTo>
                        <a:pt x="128" y="13"/>
                      </a:lnTo>
                      <a:lnTo>
                        <a:pt x="143" y="6"/>
                      </a:lnTo>
                      <a:lnTo>
                        <a:pt x="156" y="2"/>
                      </a:lnTo>
                      <a:lnTo>
                        <a:pt x="160" y="2"/>
                      </a:lnTo>
                      <a:lnTo>
                        <a:pt x="166" y="2"/>
                      </a:lnTo>
                      <a:lnTo>
                        <a:pt x="175" y="2"/>
                      </a:lnTo>
                      <a:lnTo>
                        <a:pt x="189" y="0"/>
                      </a:lnTo>
                      <a:lnTo>
                        <a:pt x="200" y="0"/>
                      </a:lnTo>
                      <a:lnTo>
                        <a:pt x="213" y="0"/>
                      </a:lnTo>
                      <a:lnTo>
                        <a:pt x="223" y="0"/>
                      </a:lnTo>
                      <a:lnTo>
                        <a:pt x="230" y="0"/>
                      </a:lnTo>
                      <a:lnTo>
                        <a:pt x="230" y="4"/>
                      </a:lnTo>
                      <a:lnTo>
                        <a:pt x="230" y="13"/>
                      </a:lnTo>
                      <a:lnTo>
                        <a:pt x="227" y="28"/>
                      </a:lnTo>
                      <a:lnTo>
                        <a:pt x="219" y="51"/>
                      </a:lnTo>
                      <a:lnTo>
                        <a:pt x="217" y="53"/>
                      </a:lnTo>
                      <a:lnTo>
                        <a:pt x="213" y="61"/>
                      </a:lnTo>
                      <a:lnTo>
                        <a:pt x="208" y="72"/>
                      </a:lnTo>
                      <a:lnTo>
                        <a:pt x="198" y="86"/>
                      </a:lnTo>
                      <a:lnTo>
                        <a:pt x="189" y="101"/>
                      </a:lnTo>
                      <a:lnTo>
                        <a:pt x="177" y="116"/>
                      </a:lnTo>
                      <a:lnTo>
                        <a:pt x="164" y="129"/>
                      </a:lnTo>
                      <a:lnTo>
                        <a:pt x="150" y="141"/>
                      </a:lnTo>
                      <a:lnTo>
                        <a:pt x="149" y="143"/>
                      </a:lnTo>
                      <a:lnTo>
                        <a:pt x="143" y="147"/>
                      </a:lnTo>
                      <a:lnTo>
                        <a:pt x="133" y="152"/>
                      </a:lnTo>
                      <a:lnTo>
                        <a:pt x="122" y="160"/>
                      </a:lnTo>
                      <a:lnTo>
                        <a:pt x="110" y="168"/>
                      </a:lnTo>
                      <a:lnTo>
                        <a:pt x="99" y="173"/>
                      </a:lnTo>
                      <a:lnTo>
                        <a:pt x="89" y="179"/>
                      </a:lnTo>
                      <a:lnTo>
                        <a:pt x="82" y="183"/>
                      </a:lnTo>
                      <a:lnTo>
                        <a:pt x="156" y="209"/>
                      </a:lnTo>
                      <a:lnTo>
                        <a:pt x="158" y="209"/>
                      </a:lnTo>
                      <a:lnTo>
                        <a:pt x="166" y="211"/>
                      </a:lnTo>
                      <a:lnTo>
                        <a:pt x="173" y="213"/>
                      </a:lnTo>
                      <a:lnTo>
                        <a:pt x="185" y="219"/>
                      </a:lnTo>
                      <a:lnTo>
                        <a:pt x="196" y="223"/>
                      </a:lnTo>
                      <a:lnTo>
                        <a:pt x="208" y="228"/>
                      </a:lnTo>
                      <a:lnTo>
                        <a:pt x="219" y="232"/>
                      </a:lnTo>
                      <a:lnTo>
                        <a:pt x="229" y="240"/>
                      </a:lnTo>
                      <a:lnTo>
                        <a:pt x="229" y="240"/>
                      </a:lnTo>
                      <a:lnTo>
                        <a:pt x="234" y="246"/>
                      </a:lnTo>
                      <a:lnTo>
                        <a:pt x="240" y="253"/>
                      </a:lnTo>
                      <a:lnTo>
                        <a:pt x="248" y="263"/>
                      </a:lnTo>
                      <a:lnTo>
                        <a:pt x="255" y="274"/>
                      </a:lnTo>
                      <a:lnTo>
                        <a:pt x="265" y="289"/>
                      </a:lnTo>
                      <a:lnTo>
                        <a:pt x="274" y="305"/>
                      </a:lnTo>
                      <a:lnTo>
                        <a:pt x="280" y="322"/>
                      </a:lnTo>
                      <a:lnTo>
                        <a:pt x="278" y="322"/>
                      </a:lnTo>
                      <a:lnTo>
                        <a:pt x="274" y="324"/>
                      </a:lnTo>
                      <a:lnTo>
                        <a:pt x="265" y="327"/>
                      </a:lnTo>
                      <a:lnTo>
                        <a:pt x="253" y="331"/>
                      </a:lnTo>
                      <a:lnTo>
                        <a:pt x="240" y="333"/>
                      </a:lnTo>
                      <a:lnTo>
                        <a:pt x="225" y="337"/>
                      </a:lnTo>
                      <a:lnTo>
                        <a:pt x="208" y="337"/>
                      </a:lnTo>
                      <a:lnTo>
                        <a:pt x="192" y="337"/>
                      </a:lnTo>
                      <a:lnTo>
                        <a:pt x="189" y="337"/>
                      </a:lnTo>
                      <a:lnTo>
                        <a:pt x="181" y="335"/>
                      </a:lnTo>
                      <a:lnTo>
                        <a:pt x="169" y="331"/>
                      </a:lnTo>
                      <a:lnTo>
                        <a:pt x="154" y="327"/>
                      </a:lnTo>
                      <a:lnTo>
                        <a:pt x="139" y="322"/>
                      </a:lnTo>
                      <a:lnTo>
                        <a:pt x="122" y="314"/>
                      </a:lnTo>
                      <a:lnTo>
                        <a:pt x="107" y="307"/>
                      </a:lnTo>
                      <a:lnTo>
                        <a:pt x="95" y="295"/>
                      </a:lnTo>
                      <a:lnTo>
                        <a:pt x="93" y="293"/>
                      </a:lnTo>
                      <a:lnTo>
                        <a:pt x="88" y="291"/>
                      </a:lnTo>
                      <a:lnTo>
                        <a:pt x="82" y="284"/>
                      </a:lnTo>
                      <a:lnTo>
                        <a:pt x="72" y="278"/>
                      </a:lnTo>
                      <a:lnTo>
                        <a:pt x="63" y="268"/>
                      </a:lnTo>
                      <a:lnTo>
                        <a:pt x="55" y="257"/>
                      </a:lnTo>
                      <a:lnTo>
                        <a:pt x="46" y="246"/>
                      </a:lnTo>
                      <a:lnTo>
                        <a:pt x="38" y="234"/>
                      </a:lnTo>
                      <a:lnTo>
                        <a:pt x="36" y="230"/>
                      </a:lnTo>
                      <a:lnTo>
                        <a:pt x="30" y="223"/>
                      </a:lnTo>
                      <a:lnTo>
                        <a:pt x="25" y="213"/>
                      </a:lnTo>
                      <a:lnTo>
                        <a:pt x="21" y="202"/>
                      </a:lnTo>
                      <a:lnTo>
                        <a:pt x="0" y="200"/>
                      </a:lnTo>
                      <a:close/>
                    </a:path>
                  </a:pathLst>
                </a:custGeom>
                <a:solidFill>
                  <a:srgbClr val="000000"/>
                </a:solidFill>
                <a:ln w="9525">
                  <a:noFill/>
                  <a:round/>
                  <a:headEnd/>
                  <a:tailEnd/>
                </a:ln>
              </p:spPr>
              <p:txBody>
                <a:bodyPr/>
                <a:lstStyle/>
                <a:p>
                  <a:endParaRPr lang="de-DE"/>
                </a:p>
              </p:txBody>
            </p:sp>
            <p:sp>
              <p:nvSpPr>
                <p:cNvPr id="17303" name="Freeform 919"/>
                <p:cNvSpPr>
                  <a:spLocks/>
                </p:cNvSpPr>
                <p:nvPr/>
              </p:nvSpPr>
              <p:spPr bwMode="auto">
                <a:xfrm>
                  <a:off x="356" y="3609"/>
                  <a:ext cx="121" cy="54"/>
                </a:xfrm>
                <a:custGeom>
                  <a:avLst/>
                  <a:gdLst/>
                  <a:ahLst/>
                  <a:cxnLst>
                    <a:cxn ang="0">
                      <a:pos x="15" y="61"/>
                    </a:cxn>
                    <a:cxn ang="0">
                      <a:pos x="19" y="56"/>
                    </a:cxn>
                    <a:cxn ang="0">
                      <a:pos x="30" y="46"/>
                    </a:cxn>
                    <a:cxn ang="0">
                      <a:pos x="49" y="31"/>
                    </a:cxn>
                    <a:cxn ang="0">
                      <a:pos x="74" y="18"/>
                    </a:cxn>
                    <a:cxn ang="0">
                      <a:pos x="82" y="14"/>
                    </a:cxn>
                    <a:cxn ang="0">
                      <a:pos x="101" y="8"/>
                    </a:cxn>
                    <a:cxn ang="0">
                      <a:pos x="125" y="2"/>
                    </a:cxn>
                    <a:cxn ang="0">
                      <a:pos x="150" y="0"/>
                    </a:cxn>
                    <a:cxn ang="0">
                      <a:pos x="158" y="2"/>
                    </a:cxn>
                    <a:cxn ang="0">
                      <a:pos x="175" y="6"/>
                    </a:cxn>
                    <a:cxn ang="0">
                      <a:pos x="198" y="14"/>
                    </a:cxn>
                    <a:cxn ang="0">
                      <a:pos x="219" y="31"/>
                    </a:cxn>
                    <a:cxn ang="0">
                      <a:pos x="242" y="63"/>
                    </a:cxn>
                    <a:cxn ang="0">
                      <a:pos x="234" y="71"/>
                    </a:cxn>
                    <a:cxn ang="0">
                      <a:pos x="225" y="79"/>
                    </a:cxn>
                    <a:cxn ang="0">
                      <a:pos x="207" y="90"/>
                    </a:cxn>
                    <a:cxn ang="0">
                      <a:pos x="194" y="94"/>
                    </a:cxn>
                    <a:cxn ang="0">
                      <a:pos x="181" y="100"/>
                    </a:cxn>
                    <a:cxn ang="0">
                      <a:pos x="158" y="103"/>
                    </a:cxn>
                    <a:cxn ang="0">
                      <a:pos x="135" y="109"/>
                    </a:cxn>
                    <a:cxn ang="0">
                      <a:pos x="122" y="109"/>
                    </a:cxn>
                    <a:cxn ang="0">
                      <a:pos x="108" y="107"/>
                    </a:cxn>
                    <a:cxn ang="0">
                      <a:pos x="87" y="103"/>
                    </a:cxn>
                    <a:cxn ang="0">
                      <a:pos x="61" y="94"/>
                    </a:cxn>
                    <a:cxn ang="0">
                      <a:pos x="47" y="86"/>
                    </a:cxn>
                    <a:cxn ang="0">
                      <a:pos x="43" y="84"/>
                    </a:cxn>
                    <a:cxn ang="0">
                      <a:pos x="38" y="80"/>
                    </a:cxn>
                    <a:cxn ang="0">
                      <a:pos x="30" y="75"/>
                    </a:cxn>
                    <a:cxn ang="0">
                      <a:pos x="26" y="71"/>
                    </a:cxn>
                    <a:cxn ang="0">
                      <a:pos x="17" y="71"/>
                    </a:cxn>
                    <a:cxn ang="0">
                      <a:pos x="0" y="71"/>
                    </a:cxn>
                  </a:cxnLst>
                  <a:rect l="0" t="0" r="r" b="b"/>
                  <a:pathLst>
                    <a:path w="242" h="109">
                      <a:moveTo>
                        <a:pt x="0" y="71"/>
                      </a:moveTo>
                      <a:lnTo>
                        <a:pt x="15" y="61"/>
                      </a:lnTo>
                      <a:lnTo>
                        <a:pt x="17" y="60"/>
                      </a:lnTo>
                      <a:lnTo>
                        <a:pt x="19" y="56"/>
                      </a:lnTo>
                      <a:lnTo>
                        <a:pt x="24" y="52"/>
                      </a:lnTo>
                      <a:lnTo>
                        <a:pt x="30" y="46"/>
                      </a:lnTo>
                      <a:lnTo>
                        <a:pt x="40" y="39"/>
                      </a:lnTo>
                      <a:lnTo>
                        <a:pt x="49" y="31"/>
                      </a:lnTo>
                      <a:lnTo>
                        <a:pt x="61" y="23"/>
                      </a:lnTo>
                      <a:lnTo>
                        <a:pt x="74" y="18"/>
                      </a:lnTo>
                      <a:lnTo>
                        <a:pt x="76" y="18"/>
                      </a:lnTo>
                      <a:lnTo>
                        <a:pt x="82" y="14"/>
                      </a:lnTo>
                      <a:lnTo>
                        <a:pt x="89" y="12"/>
                      </a:lnTo>
                      <a:lnTo>
                        <a:pt x="101" y="8"/>
                      </a:lnTo>
                      <a:lnTo>
                        <a:pt x="112" y="4"/>
                      </a:lnTo>
                      <a:lnTo>
                        <a:pt x="125" y="2"/>
                      </a:lnTo>
                      <a:lnTo>
                        <a:pt x="137" y="0"/>
                      </a:lnTo>
                      <a:lnTo>
                        <a:pt x="150" y="0"/>
                      </a:lnTo>
                      <a:lnTo>
                        <a:pt x="152" y="0"/>
                      </a:lnTo>
                      <a:lnTo>
                        <a:pt x="158" y="2"/>
                      </a:lnTo>
                      <a:lnTo>
                        <a:pt x="165" y="2"/>
                      </a:lnTo>
                      <a:lnTo>
                        <a:pt x="175" y="6"/>
                      </a:lnTo>
                      <a:lnTo>
                        <a:pt x="186" y="10"/>
                      </a:lnTo>
                      <a:lnTo>
                        <a:pt x="198" y="14"/>
                      </a:lnTo>
                      <a:lnTo>
                        <a:pt x="209" y="21"/>
                      </a:lnTo>
                      <a:lnTo>
                        <a:pt x="219" y="31"/>
                      </a:lnTo>
                      <a:lnTo>
                        <a:pt x="242" y="63"/>
                      </a:lnTo>
                      <a:lnTo>
                        <a:pt x="242" y="63"/>
                      </a:lnTo>
                      <a:lnTo>
                        <a:pt x="240" y="67"/>
                      </a:lnTo>
                      <a:lnTo>
                        <a:pt x="234" y="71"/>
                      </a:lnTo>
                      <a:lnTo>
                        <a:pt x="230" y="75"/>
                      </a:lnTo>
                      <a:lnTo>
                        <a:pt x="225" y="79"/>
                      </a:lnTo>
                      <a:lnTo>
                        <a:pt x="215" y="84"/>
                      </a:lnTo>
                      <a:lnTo>
                        <a:pt x="207" y="90"/>
                      </a:lnTo>
                      <a:lnTo>
                        <a:pt x="196" y="94"/>
                      </a:lnTo>
                      <a:lnTo>
                        <a:pt x="194" y="94"/>
                      </a:lnTo>
                      <a:lnTo>
                        <a:pt x="188" y="96"/>
                      </a:lnTo>
                      <a:lnTo>
                        <a:pt x="181" y="100"/>
                      </a:lnTo>
                      <a:lnTo>
                        <a:pt x="169" y="101"/>
                      </a:lnTo>
                      <a:lnTo>
                        <a:pt x="158" y="103"/>
                      </a:lnTo>
                      <a:lnTo>
                        <a:pt x="146" y="107"/>
                      </a:lnTo>
                      <a:lnTo>
                        <a:pt x="135" y="109"/>
                      </a:lnTo>
                      <a:lnTo>
                        <a:pt x="124" y="109"/>
                      </a:lnTo>
                      <a:lnTo>
                        <a:pt x="122" y="109"/>
                      </a:lnTo>
                      <a:lnTo>
                        <a:pt x="118" y="109"/>
                      </a:lnTo>
                      <a:lnTo>
                        <a:pt x="108" y="107"/>
                      </a:lnTo>
                      <a:lnTo>
                        <a:pt x="99" y="105"/>
                      </a:lnTo>
                      <a:lnTo>
                        <a:pt x="87" y="103"/>
                      </a:lnTo>
                      <a:lnTo>
                        <a:pt x="74" y="100"/>
                      </a:lnTo>
                      <a:lnTo>
                        <a:pt x="61" y="94"/>
                      </a:lnTo>
                      <a:lnTo>
                        <a:pt x="47" y="88"/>
                      </a:lnTo>
                      <a:lnTo>
                        <a:pt x="47" y="86"/>
                      </a:lnTo>
                      <a:lnTo>
                        <a:pt x="47" y="86"/>
                      </a:lnTo>
                      <a:lnTo>
                        <a:pt x="43" y="84"/>
                      </a:lnTo>
                      <a:lnTo>
                        <a:pt x="42" y="82"/>
                      </a:lnTo>
                      <a:lnTo>
                        <a:pt x="38" y="80"/>
                      </a:lnTo>
                      <a:lnTo>
                        <a:pt x="34" y="77"/>
                      </a:lnTo>
                      <a:lnTo>
                        <a:pt x="30" y="75"/>
                      </a:lnTo>
                      <a:lnTo>
                        <a:pt x="26" y="71"/>
                      </a:lnTo>
                      <a:lnTo>
                        <a:pt x="26" y="71"/>
                      </a:lnTo>
                      <a:lnTo>
                        <a:pt x="21" y="69"/>
                      </a:lnTo>
                      <a:lnTo>
                        <a:pt x="17" y="71"/>
                      </a:lnTo>
                      <a:lnTo>
                        <a:pt x="7" y="77"/>
                      </a:lnTo>
                      <a:lnTo>
                        <a:pt x="0" y="71"/>
                      </a:lnTo>
                      <a:close/>
                    </a:path>
                  </a:pathLst>
                </a:custGeom>
                <a:solidFill>
                  <a:srgbClr val="000000"/>
                </a:solidFill>
                <a:ln w="9525">
                  <a:noFill/>
                  <a:round/>
                  <a:headEnd/>
                  <a:tailEnd/>
                </a:ln>
              </p:spPr>
              <p:txBody>
                <a:bodyPr/>
                <a:lstStyle/>
                <a:p>
                  <a:endParaRPr lang="de-DE"/>
                </a:p>
              </p:txBody>
            </p:sp>
            <p:sp>
              <p:nvSpPr>
                <p:cNvPr id="17304" name="Freeform 920"/>
                <p:cNvSpPr>
                  <a:spLocks/>
                </p:cNvSpPr>
                <p:nvPr/>
              </p:nvSpPr>
              <p:spPr bwMode="auto">
                <a:xfrm>
                  <a:off x="301" y="3599"/>
                  <a:ext cx="19" cy="43"/>
                </a:xfrm>
                <a:custGeom>
                  <a:avLst/>
                  <a:gdLst/>
                  <a:ahLst/>
                  <a:cxnLst>
                    <a:cxn ang="0">
                      <a:pos x="0" y="86"/>
                    </a:cxn>
                    <a:cxn ang="0">
                      <a:pos x="38" y="42"/>
                    </a:cxn>
                    <a:cxn ang="0">
                      <a:pos x="38" y="0"/>
                    </a:cxn>
                    <a:cxn ang="0">
                      <a:pos x="38" y="0"/>
                    </a:cxn>
                    <a:cxn ang="0">
                      <a:pos x="34" y="4"/>
                    </a:cxn>
                    <a:cxn ang="0">
                      <a:pos x="31" y="10"/>
                    </a:cxn>
                    <a:cxn ang="0">
                      <a:pos x="27" y="16"/>
                    </a:cxn>
                    <a:cxn ang="0">
                      <a:pos x="23" y="21"/>
                    </a:cxn>
                    <a:cxn ang="0">
                      <a:pos x="17" y="31"/>
                    </a:cxn>
                    <a:cxn ang="0">
                      <a:pos x="13" y="39"/>
                    </a:cxn>
                    <a:cxn ang="0">
                      <a:pos x="10" y="44"/>
                    </a:cxn>
                    <a:cxn ang="0">
                      <a:pos x="0" y="86"/>
                    </a:cxn>
                  </a:cxnLst>
                  <a:rect l="0" t="0" r="r" b="b"/>
                  <a:pathLst>
                    <a:path w="38" h="86">
                      <a:moveTo>
                        <a:pt x="0" y="86"/>
                      </a:moveTo>
                      <a:lnTo>
                        <a:pt x="38" y="42"/>
                      </a:lnTo>
                      <a:lnTo>
                        <a:pt x="38" y="0"/>
                      </a:lnTo>
                      <a:lnTo>
                        <a:pt x="38" y="0"/>
                      </a:lnTo>
                      <a:lnTo>
                        <a:pt x="34" y="4"/>
                      </a:lnTo>
                      <a:lnTo>
                        <a:pt x="31" y="10"/>
                      </a:lnTo>
                      <a:lnTo>
                        <a:pt x="27" y="16"/>
                      </a:lnTo>
                      <a:lnTo>
                        <a:pt x="23" y="21"/>
                      </a:lnTo>
                      <a:lnTo>
                        <a:pt x="17" y="31"/>
                      </a:lnTo>
                      <a:lnTo>
                        <a:pt x="13" y="39"/>
                      </a:lnTo>
                      <a:lnTo>
                        <a:pt x="10" y="44"/>
                      </a:lnTo>
                      <a:lnTo>
                        <a:pt x="0" y="86"/>
                      </a:lnTo>
                      <a:close/>
                    </a:path>
                  </a:pathLst>
                </a:custGeom>
                <a:solidFill>
                  <a:srgbClr val="59FF00"/>
                </a:solidFill>
                <a:ln w="9525">
                  <a:noFill/>
                  <a:round/>
                  <a:headEnd/>
                  <a:tailEnd/>
                </a:ln>
              </p:spPr>
              <p:txBody>
                <a:bodyPr/>
                <a:lstStyle/>
                <a:p>
                  <a:endParaRPr lang="de-DE"/>
                </a:p>
              </p:txBody>
            </p:sp>
            <p:sp>
              <p:nvSpPr>
                <p:cNvPr id="17305" name="Freeform 921"/>
                <p:cNvSpPr>
                  <a:spLocks/>
                </p:cNvSpPr>
                <p:nvPr/>
              </p:nvSpPr>
              <p:spPr bwMode="auto">
                <a:xfrm>
                  <a:off x="326" y="3574"/>
                  <a:ext cx="26" cy="38"/>
                </a:xfrm>
                <a:custGeom>
                  <a:avLst/>
                  <a:gdLst/>
                  <a:ahLst/>
                  <a:cxnLst>
                    <a:cxn ang="0">
                      <a:pos x="1" y="76"/>
                    </a:cxn>
                    <a:cxn ang="0">
                      <a:pos x="0" y="36"/>
                    </a:cxn>
                    <a:cxn ang="0">
                      <a:pos x="0" y="34"/>
                    </a:cxn>
                    <a:cxn ang="0">
                      <a:pos x="1" y="32"/>
                    </a:cxn>
                    <a:cxn ang="0">
                      <a:pos x="3" y="30"/>
                    </a:cxn>
                    <a:cxn ang="0">
                      <a:pos x="7" y="25"/>
                    </a:cxn>
                    <a:cxn ang="0">
                      <a:pos x="11" y="21"/>
                    </a:cxn>
                    <a:cxn ang="0">
                      <a:pos x="15" y="17"/>
                    </a:cxn>
                    <a:cxn ang="0">
                      <a:pos x="21" y="13"/>
                    </a:cxn>
                    <a:cxn ang="0">
                      <a:pos x="26" y="10"/>
                    </a:cxn>
                    <a:cxn ang="0">
                      <a:pos x="51" y="0"/>
                    </a:cxn>
                    <a:cxn ang="0">
                      <a:pos x="49" y="23"/>
                    </a:cxn>
                    <a:cxn ang="0">
                      <a:pos x="1" y="76"/>
                    </a:cxn>
                  </a:cxnLst>
                  <a:rect l="0" t="0" r="r" b="b"/>
                  <a:pathLst>
                    <a:path w="51" h="76">
                      <a:moveTo>
                        <a:pt x="1" y="76"/>
                      </a:moveTo>
                      <a:lnTo>
                        <a:pt x="0" y="36"/>
                      </a:lnTo>
                      <a:lnTo>
                        <a:pt x="0" y="34"/>
                      </a:lnTo>
                      <a:lnTo>
                        <a:pt x="1" y="32"/>
                      </a:lnTo>
                      <a:lnTo>
                        <a:pt x="3" y="30"/>
                      </a:lnTo>
                      <a:lnTo>
                        <a:pt x="7" y="25"/>
                      </a:lnTo>
                      <a:lnTo>
                        <a:pt x="11" y="21"/>
                      </a:lnTo>
                      <a:lnTo>
                        <a:pt x="15" y="17"/>
                      </a:lnTo>
                      <a:lnTo>
                        <a:pt x="21" y="13"/>
                      </a:lnTo>
                      <a:lnTo>
                        <a:pt x="26" y="10"/>
                      </a:lnTo>
                      <a:lnTo>
                        <a:pt x="51" y="0"/>
                      </a:lnTo>
                      <a:lnTo>
                        <a:pt x="49" y="23"/>
                      </a:lnTo>
                      <a:lnTo>
                        <a:pt x="1" y="76"/>
                      </a:lnTo>
                      <a:close/>
                    </a:path>
                  </a:pathLst>
                </a:custGeom>
                <a:solidFill>
                  <a:srgbClr val="59FF00"/>
                </a:solidFill>
                <a:ln w="9525">
                  <a:noFill/>
                  <a:round/>
                  <a:headEnd/>
                  <a:tailEnd/>
                </a:ln>
              </p:spPr>
              <p:txBody>
                <a:bodyPr/>
                <a:lstStyle/>
                <a:p>
                  <a:endParaRPr lang="de-DE"/>
                </a:p>
              </p:txBody>
            </p:sp>
            <p:sp>
              <p:nvSpPr>
                <p:cNvPr id="17306" name="Freeform 922"/>
                <p:cNvSpPr>
                  <a:spLocks/>
                </p:cNvSpPr>
                <p:nvPr/>
              </p:nvSpPr>
              <p:spPr bwMode="auto">
                <a:xfrm>
                  <a:off x="360" y="3560"/>
                  <a:ext cx="33" cy="23"/>
                </a:xfrm>
                <a:custGeom>
                  <a:avLst/>
                  <a:gdLst/>
                  <a:ahLst/>
                  <a:cxnLst>
                    <a:cxn ang="0">
                      <a:pos x="0" y="46"/>
                    </a:cxn>
                    <a:cxn ang="0">
                      <a:pos x="4" y="17"/>
                    </a:cxn>
                    <a:cxn ang="0">
                      <a:pos x="6" y="17"/>
                    </a:cxn>
                    <a:cxn ang="0">
                      <a:pos x="10" y="16"/>
                    </a:cxn>
                    <a:cxn ang="0">
                      <a:pos x="14" y="12"/>
                    </a:cxn>
                    <a:cxn ang="0">
                      <a:pos x="21" y="8"/>
                    </a:cxn>
                    <a:cxn ang="0">
                      <a:pos x="31" y="6"/>
                    </a:cxn>
                    <a:cxn ang="0">
                      <a:pos x="42" y="2"/>
                    </a:cxn>
                    <a:cxn ang="0">
                      <a:pos x="54" y="0"/>
                    </a:cxn>
                    <a:cxn ang="0">
                      <a:pos x="67" y="0"/>
                    </a:cxn>
                    <a:cxn ang="0">
                      <a:pos x="0" y="46"/>
                    </a:cxn>
                  </a:cxnLst>
                  <a:rect l="0" t="0" r="r" b="b"/>
                  <a:pathLst>
                    <a:path w="67" h="46">
                      <a:moveTo>
                        <a:pt x="0" y="46"/>
                      </a:moveTo>
                      <a:lnTo>
                        <a:pt x="4" y="17"/>
                      </a:lnTo>
                      <a:lnTo>
                        <a:pt x="6" y="17"/>
                      </a:lnTo>
                      <a:lnTo>
                        <a:pt x="10" y="16"/>
                      </a:lnTo>
                      <a:lnTo>
                        <a:pt x="14" y="12"/>
                      </a:lnTo>
                      <a:lnTo>
                        <a:pt x="21" y="8"/>
                      </a:lnTo>
                      <a:lnTo>
                        <a:pt x="31" y="6"/>
                      </a:lnTo>
                      <a:lnTo>
                        <a:pt x="42" y="2"/>
                      </a:lnTo>
                      <a:lnTo>
                        <a:pt x="54" y="0"/>
                      </a:lnTo>
                      <a:lnTo>
                        <a:pt x="67" y="0"/>
                      </a:lnTo>
                      <a:lnTo>
                        <a:pt x="0" y="46"/>
                      </a:lnTo>
                      <a:close/>
                    </a:path>
                  </a:pathLst>
                </a:custGeom>
                <a:solidFill>
                  <a:srgbClr val="59FF00"/>
                </a:solidFill>
                <a:ln w="9525">
                  <a:noFill/>
                  <a:round/>
                  <a:headEnd/>
                  <a:tailEnd/>
                </a:ln>
              </p:spPr>
              <p:txBody>
                <a:bodyPr/>
                <a:lstStyle/>
                <a:p>
                  <a:endParaRPr lang="de-DE"/>
                </a:p>
              </p:txBody>
            </p:sp>
            <p:sp>
              <p:nvSpPr>
                <p:cNvPr id="17307" name="Freeform 923"/>
                <p:cNvSpPr>
                  <a:spLocks/>
                </p:cNvSpPr>
                <p:nvPr/>
              </p:nvSpPr>
              <p:spPr bwMode="auto">
                <a:xfrm>
                  <a:off x="374" y="3562"/>
                  <a:ext cx="28" cy="22"/>
                </a:xfrm>
                <a:custGeom>
                  <a:avLst/>
                  <a:gdLst/>
                  <a:ahLst/>
                  <a:cxnLst>
                    <a:cxn ang="0">
                      <a:pos x="0" y="44"/>
                    </a:cxn>
                    <a:cxn ang="0">
                      <a:pos x="55" y="0"/>
                    </a:cxn>
                    <a:cxn ang="0">
                      <a:pos x="53" y="6"/>
                    </a:cxn>
                    <a:cxn ang="0">
                      <a:pos x="49" y="17"/>
                    </a:cxn>
                    <a:cxn ang="0">
                      <a:pos x="44" y="33"/>
                    </a:cxn>
                    <a:cxn ang="0">
                      <a:pos x="38" y="42"/>
                    </a:cxn>
                    <a:cxn ang="0">
                      <a:pos x="0" y="44"/>
                    </a:cxn>
                  </a:cxnLst>
                  <a:rect l="0" t="0" r="r" b="b"/>
                  <a:pathLst>
                    <a:path w="55" h="44">
                      <a:moveTo>
                        <a:pt x="0" y="44"/>
                      </a:moveTo>
                      <a:lnTo>
                        <a:pt x="55" y="0"/>
                      </a:lnTo>
                      <a:lnTo>
                        <a:pt x="53" y="6"/>
                      </a:lnTo>
                      <a:lnTo>
                        <a:pt x="49" y="17"/>
                      </a:lnTo>
                      <a:lnTo>
                        <a:pt x="44" y="33"/>
                      </a:lnTo>
                      <a:lnTo>
                        <a:pt x="38" y="42"/>
                      </a:lnTo>
                      <a:lnTo>
                        <a:pt x="0" y="44"/>
                      </a:lnTo>
                      <a:close/>
                    </a:path>
                  </a:pathLst>
                </a:custGeom>
                <a:solidFill>
                  <a:srgbClr val="59FF00"/>
                </a:solidFill>
                <a:ln w="9525">
                  <a:noFill/>
                  <a:round/>
                  <a:headEnd/>
                  <a:tailEnd/>
                </a:ln>
              </p:spPr>
              <p:txBody>
                <a:bodyPr/>
                <a:lstStyle/>
                <a:p>
                  <a:endParaRPr lang="de-DE"/>
                </a:p>
              </p:txBody>
            </p:sp>
            <p:sp>
              <p:nvSpPr>
                <p:cNvPr id="17308" name="Freeform 924"/>
                <p:cNvSpPr>
                  <a:spLocks/>
                </p:cNvSpPr>
                <p:nvPr/>
              </p:nvSpPr>
              <p:spPr bwMode="auto">
                <a:xfrm>
                  <a:off x="347" y="3590"/>
                  <a:ext cx="41" cy="15"/>
                </a:xfrm>
                <a:custGeom>
                  <a:avLst/>
                  <a:gdLst/>
                  <a:ahLst/>
                  <a:cxnLst>
                    <a:cxn ang="0">
                      <a:pos x="39" y="0"/>
                    </a:cxn>
                    <a:cxn ang="0">
                      <a:pos x="82" y="0"/>
                    </a:cxn>
                    <a:cxn ang="0">
                      <a:pos x="82" y="0"/>
                    </a:cxn>
                    <a:cxn ang="0">
                      <a:pos x="81" y="2"/>
                    </a:cxn>
                    <a:cxn ang="0">
                      <a:pos x="79" y="8"/>
                    </a:cxn>
                    <a:cxn ang="0">
                      <a:pos x="77" y="12"/>
                    </a:cxn>
                    <a:cxn ang="0">
                      <a:pos x="73" y="18"/>
                    </a:cxn>
                    <a:cxn ang="0">
                      <a:pos x="69" y="21"/>
                    </a:cxn>
                    <a:cxn ang="0">
                      <a:pos x="65" y="27"/>
                    </a:cxn>
                    <a:cxn ang="0">
                      <a:pos x="60" y="31"/>
                    </a:cxn>
                    <a:cxn ang="0">
                      <a:pos x="0" y="31"/>
                    </a:cxn>
                    <a:cxn ang="0">
                      <a:pos x="39" y="0"/>
                    </a:cxn>
                  </a:cxnLst>
                  <a:rect l="0" t="0" r="r" b="b"/>
                  <a:pathLst>
                    <a:path w="82" h="31">
                      <a:moveTo>
                        <a:pt x="39" y="0"/>
                      </a:moveTo>
                      <a:lnTo>
                        <a:pt x="82" y="0"/>
                      </a:lnTo>
                      <a:lnTo>
                        <a:pt x="82" y="0"/>
                      </a:lnTo>
                      <a:lnTo>
                        <a:pt x="81" y="2"/>
                      </a:lnTo>
                      <a:lnTo>
                        <a:pt x="79" y="8"/>
                      </a:lnTo>
                      <a:lnTo>
                        <a:pt x="77" y="12"/>
                      </a:lnTo>
                      <a:lnTo>
                        <a:pt x="73" y="18"/>
                      </a:lnTo>
                      <a:lnTo>
                        <a:pt x="69" y="21"/>
                      </a:lnTo>
                      <a:lnTo>
                        <a:pt x="65" y="27"/>
                      </a:lnTo>
                      <a:lnTo>
                        <a:pt x="60" y="31"/>
                      </a:lnTo>
                      <a:lnTo>
                        <a:pt x="0" y="31"/>
                      </a:lnTo>
                      <a:lnTo>
                        <a:pt x="39" y="0"/>
                      </a:lnTo>
                      <a:close/>
                    </a:path>
                  </a:pathLst>
                </a:custGeom>
                <a:solidFill>
                  <a:srgbClr val="59FF00"/>
                </a:solidFill>
                <a:ln w="9525">
                  <a:noFill/>
                  <a:round/>
                  <a:headEnd/>
                  <a:tailEnd/>
                </a:ln>
              </p:spPr>
              <p:txBody>
                <a:bodyPr/>
                <a:lstStyle/>
                <a:p>
                  <a:endParaRPr lang="de-DE"/>
                </a:p>
              </p:txBody>
            </p:sp>
            <p:sp>
              <p:nvSpPr>
                <p:cNvPr id="17309" name="Freeform 925"/>
                <p:cNvSpPr>
                  <a:spLocks/>
                </p:cNvSpPr>
                <p:nvPr/>
              </p:nvSpPr>
              <p:spPr bwMode="auto">
                <a:xfrm>
                  <a:off x="329" y="3612"/>
                  <a:ext cx="41" cy="14"/>
                </a:xfrm>
                <a:custGeom>
                  <a:avLst/>
                  <a:gdLst/>
                  <a:ahLst/>
                  <a:cxnLst>
                    <a:cxn ang="0">
                      <a:pos x="25" y="0"/>
                    </a:cxn>
                    <a:cxn ang="0">
                      <a:pos x="82" y="0"/>
                    </a:cxn>
                    <a:cxn ang="0">
                      <a:pos x="82" y="2"/>
                    </a:cxn>
                    <a:cxn ang="0">
                      <a:pos x="80" y="4"/>
                    </a:cxn>
                    <a:cxn ang="0">
                      <a:pos x="77" y="8"/>
                    </a:cxn>
                    <a:cxn ang="0">
                      <a:pos x="73" y="10"/>
                    </a:cxn>
                    <a:cxn ang="0">
                      <a:pos x="67" y="15"/>
                    </a:cxn>
                    <a:cxn ang="0">
                      <a:pos x="61" y="19"/>
                    </a:cxn>
                    <a:cxn ang="0">
                      <a:pos x="54" y="25"/>
                    </a:cxn>
                    <a:cxn ang="0">
                      <a:pos x="44" y="29"/>
                    </a:cxn>
                    <a:cxn ang="0">
                      <a:pos x="0" y="25"/>
                    </a:cxn>
                    <a:cxn ang="0">
                      <a:pos x="25" y="0"/>
                    </a:cxn>
                  </a:cxnLst>
                  <a:rect l="0" t="0" r="r" b="b"/>
                  <a:pathLst>
                    <a:path w="82" h="29">
                      <a:moveTo>
                        <a:pt x="25" y="0"/>
                      </a:moveTo>
                      <a:lnTo>
                        <a:pt x="82" y="0"/>
                      </a:lnTo>
                      <a:lnTo>
                        <a:pt x="82" y="2"/>
                      </a:lnTo>
                      <a:lnTo>
                        <a:pt x="80" y="4"/>
                      </a:lnTo>
                      <a:lnTo>
                        <a:pt x="77" y="8"/>
                      </a:lnTo>
                      <a:lnTo>
                        <a:pt x="73" y="10"/>
                      </a:lnTo>
                      <a:lnTo>
                        <a:pt x="67" y="15"/>
                      </a:lnTo>
                      <a:lnTo>
                        <a:pt x="61" y="19"/>
                      </a:lnTo>
                      <a:lnTo>
                        <a:pt x="54" y="25"/>
                      </a:lnTo>
                      <a:lnTo>
                        <a:pt x="44" y="29"/>
                      </a:lnTo>
                      <a:lnTo>
                        <a:pt x="0" y="25"/>
                      </a:lnTo>
                      <a:lnTo>
                        <a:pt x="25" y="0"/>
                      </a:lnTo>
                      <a:close/>
                    </a:path>
                  </a:pathLst>
                </a:custGeom>
                <a:solidFill>
                  <a:srgbClr val="59FF00"/>
                </a:solidFill>
                <a:ln w="9525">
                  <a:noFill/>
                  <a:round/>
                  <a:headEnd/>
                  <a:tailEnd/>
                </a:ln>
              </p:spPr>
              <p:txBody>
                <a:bodyPr/>
                <a:lstStyle/>
                <a:p>
                  <a:endParaRPr lang="de-DE"/>
                </a:p>
              </p:txBody>
            </p:sp>
            <p:sp>
              <p:nvSpPr>
                <p:cNvPr id="17310" name="Freeform 926"/>
                <p:cNvSpPr>
                  <a:spLocks/>
                </p:cNvSpPr>
                <p:nvPr/>
              </p:nvSpPr>
              <p:spPr bwMode="auto">
                <a:xfrm>
                  <a:off x="309" y="3631"/>
                  <a:ext cx="31" cy="18"/>
                </a:xfrm>
                <a:custGeom>
                  <a:avLst/>
                  <a:gdLst/>
                  <a:ahLst/>
                  <a:cxnLst>
                    <a:cxn ang="0">
                      <a:pos x="21" y="0"/>
                    </a:cxn>
                    <a:cxn ang="0">
                      <a:pos x="61" y="6"/>
                    </a:cxn>
                    <a:cxn ang="0">
                      <a:pos x="59" y="8"/>
                    </a:cxn>
                    <a:cxn ang="0">
                      <a:pos x="56" y="10"/>
                    </a:cxn>
                    <a:cxn ang="0">
                      <a:pos x="52" y="16"/>
                    </a:cxn>
                    <a:cxn ang="0">
                      <a:pos x="46" y="19"/>
                    </a:cxn>
                    <a:cxn ang="0">
                      <a:pos x="36" y="25"/>
                    </a:cxn>
                    <a:cxn ang="0">
                      <a:pos x="27" y="29"/>
                    </a:cxn>
                    <a:cxn ang="0">
                      <a:pos x="14" y="33"/>
                    </a:cxn>
                    <a:cxn ang="0">
                      <a:pos x="0" y="36"/>
                    </a:cxn>
                    <a:cxn ang="0">
                      <a:pos x="21" y="0"/>
                    </a:cxn>
                  </a:cxnLst>
                  <a:rect l="0" t="0" r="r" b="b"/>
                  <a:pathLst>
                    <a:path w="61" h="36">
                      <a:moveTo>
                        <a:pt x="21" y="0"/>
                      </a:moveTo>
                      <a:lnTo>
                        <a:pt x="61" y="6"/>
                      </a:lnTo>
                      <a:lnTo>
                        <a:pt x="59" y="8"/>
                      </a:lnTo>
                      <a:lnTo>
                        <a:pt x="56" y="10"/>
                      </a:lnTo>
                      <a:lnTo>
                        <a:pt x="52" y="16"/>
                      </a:lnTo>
                      <a:lnTo>
                        <a:pt x="46" y="19"/>
                      </a:lnTo>
                      <a:lnTo>
                        <a:pt x="36" y="25"/>
                      </a:lnTo>
                      <a:lnTo>
                        <a:pt x="27" y="29"/>
                      </a:lnTo>
                      <a:lnTo>
                        <a:pt x="14" y="33"/>
                      </a:lnTo>
                      <a:lnTo>
                        <a:pt x="0" y="36"/>
                      </a:lnTo>
                      <a:lnTo>
                        <a:pt x="21" y="0"/>
                      </a:lnTo>
                      <a:close/>
                    </a:path>
                  </a:pathLst>
                </a:custGeom>
                <a:solidFill>
                  <a:srgbClr val="59FF00"/>
                </a:solidFill>
                <a:ln w="9525">
                  <a:noFill/>
                  <a:round/>
                  <a:headEnd/>
                  <a:tailEnd/>
                </a:ln>
              </p:spPr>
              <p:txBody>
                <a:bodyPr/>
                <a:lstStyle/>
                <a:p>
                  <a:endParaRPr lang="de-DE"/>
                </a:p>
              </p:txBody>
            </p:sp>
            <p:sp>
              <p:nvSpPr>
                <p:cNvPr id="17311" name="Freeform 927"/>
                <p:cNvSpPr>
                  <a:spLocks/>
                </p:cNvSpPr>
                <p:nvPr/>
              </p:nvSpPr>
              <p:spPr bwMode="auto">
                <a:xfrm>
                  <a:off x="320" y="3656"/>
                  <a:ext cx="57" cy="17"/>
                </a:xfrm>
                <a:custGeom>
                  <a:avLst/>
                  <a:gdLst/>
                  <a:ahLst/>
                  <a:cxnLst>
                    <a:cxn ang="0">
                      <a:pos x="0" y="0"/>
                    </a:cxn>
                    <a:cxn ang="0">
                      <a:pos x="2" y="0"/>
                    </a:cxn>
                    <a:cxn ang="0">
                      <a:pos x="12" y="0"/>
                    </a:cxn>
                    <a:cxn ang="0">
                      <a:pos x="23" y="0"/>
                    </a:cxn>
                    <a:cxn ang="0">
                      <a:pos x="36" y="2"/>
                    </a:cxn>
                    <a:cxn ang="0">
                      <a:pos x="54" y="4"/>
                    </a:cxn>
                    <a:cxn ang="0">
                      <a:pos x="71" y="7"/>
                    </a:cxn>
                    <a:cxn ang="0">
                      <a:pos x="88" y="11"/>
                    </a:cxn>
                    <a:cxn ang="0">
                      <a:pos x="103" y="19"/>
                    </a:cxn>
                    <a:cxn ang="0">
                      <a:pos x="115" y="24"/>
                    </a:cxn>
                    <a:cxn ang="0">
                      <a:pos x="65" y="32"/>
                    </a:cxn>
                    <a:cxn ang="0">
                      <a:pos x="0" y="0"/>
                    </a:cxn>
                  </a:cxnLst>
                  <a:rect l="0" t="0" r="r" b="b"/>
                  <a:pathLst>
                    <a:path w="115" h="32">
                      <a:moveTo>
                        <a:pt x="0" y="0"/>
                      </a:moveTo>
                      <a:lnTo>
                        <a:pt x="2" y="0"/>
                      </a:lnTo>
                      <a:lnTo>
                        <a:pt x="12" y="0"/>
                      </a:lnTo>
                      <a:lnTo>
                        <a:pt x="23" y="0"/>
                      </a:lnTo>
                      <a:lnTo>
                        <a:pt x="36" y="2"/>
                      </a:lnTo>
                      <a:lnTo>
                        <a:pt x="54" y="4"/>
                      </a:lnTo>
                      <a:lnTo>
                        <a:pt x="71" y="7"/>
                      </a:lnTo>
                      <a:lnTo>
                        <a:pt x="88" y="11"/>
                      </a:lnTo>
                      <a:lnTo>
                        <a:pt x="103" y="19"/>
                      </a:lnTo>
                      <a:lnTo>
                        <a:pt x="115" y="24"/>
                      </a:lnTo>
                      <a:lnTo>
                        <a:pt x="65" y="32"/>
                      </a:lnTo>
                      <a:lnTo>
                        <a:pt x="0" y="0"/>
                      </a:lnTo>
                      <a:close/>
                    </a:path>
                  </a:pathLst>
                </a:custGeom>
                <a:solidFill>
                  <a:srgbClr val="21BA00"/>
                </a:solidFill>
                <a:ln w="9525">
                  <a:noFill/>
                  <a:round/>
                  <a:headEnd/>
                  <a:tailEnd/>
                </a:ln>
              </p:spPr>
              <p:txBody>
                <a:bodyPr/>
                <a:lstStyle/>
                <a:p>
                  <a:endParaRPr lang="de-DE"/>
                </a:p>
              </p:txBody>
            </p:sp>
            <p:sp>
              <p:nvSpPr>
                <p:cNvPr id="17312" name="Freeform 928"/>
                <p:cNvSpPr>
                  <a:spLocks/>
                </p:cNvSpPr>
                <p:nvPr/>
              </p:nvSpPr>
              <p:spPr bwMode="auto">
                <a:xfrm>
                  <a:off x="319" y="3663"/>
                  <a:ext cx="19" cy="28"/>
                </a:xfrm>
                <a:custGeom>
                  <a:avLst/>
                  <a:gdLst/>
                  <a:ahLst/>
                  <a:cxnLst>
                    <a:cxn ang="0">
                      <a:pos x="0" y="0"/>
                    </a:cxn>
                    <a:cxn ang="0">
                      <a:pos x="38" y="27"/>
                    </a:cxn>
                    <a:cxn ang="0">
                      <a:pos x="38" y="55"/>
                    </a:cxn>
                    <a:cxn ang="0">
                      <a:pos x="38" y="55"/>
                    </a:cxn>
                    <a:cxn ang="0">
                      <a:pos x="35" y="51"/>
                    </a:cxn>
                    <a:cxn ang="0">
                      <a:pos x="31" y="48"/>
                    </a:cxn>
                    <a:cxn ang="0">
                      <a:pos x="23" y="42"/>
                    </a:cxn>
                    <a:cxn ang="0">
                      <a:pos x="17" y="34"/>
                    </a:cxn>
                    <a:cxn ang="0">
                      <a:pos x="12" y="23"/>
                    </a:cxn>
                    <a:cxn ang="0">
                      <a:pos x="4" y="13"/>
                    </a:cxn>
                    <a:cxn ang="0">
                      <a:pos x="0" y="0"/>
                    </a:cxn>
                  </a:cxnLst>
                  <a:rect l="0" t="0" r="r" b="b"/>
                  <a:pathLst>
                    <a:path w="38" h="55">
                      <a:moveTo>
                        <a:pt x="0" y="0"/>
                      </a:moveTo>
                      <a:lnTo>
                        <a:pt x="38" y="27"/>
                      </a:lnTo>
                      <a:lnTo>
                        <a:pt x="38" y="55"/>
                      </a:lnTo>
                      <a:lnTo>
                        <a:pt x="38" y="55"/>
                      </a:lnTo>
                      <a:lnTo>
                        <a:pt x="35" y="51"/>
                      </a:lnTo>
                      <a:lnTo>
                        <a:pt x="31" y="48"/>
                      </a:lnTo>
                      <a:lnTo>
                        <a:pt x="23" y="42"/>
                      </a:lnTo>
                      <a:lnTo>
                        <a:pt x="17" y="34"/>
                      </a:lnTo>
                      <a:lnTo>
                        <a:pt x="12" y="23"/>
                      </a:lnTo>
                      <a:lnTo>
                        <a:pt x="4" y="13"/>
                      </a:lnTo>
                      <a:lnTo>
                        <a:pt x="0" y="0"/>
                      </a:lnTo>
                      <a:close/>
                    </a:path>
                  </a:pathLst>
                </a:custGeom>
                <a:solidFill>
                  <a:srgbClr val="21BA00"/>
                </a:solidFill>
                <a:ln w="9525">
                  <a:noFill/>
                  <a:round/>
                  <a:headEnd/>
                  <a:tailEnd/>
                </a:ln>
              </p:spPr>
              <p:txBody>
                <a:bodyPr/>
                <a:lstStyle/>
                <a:p>
                  <a:endParaRPr lang="de-DE"/>
                </a:p>
              </p:txBody>
            </p:sp>
            <p:sp>
              <p:nvSpPr>
                <p:cNvPr id="17313" name="Freeform 929"/>
                <p:cNvSpPr>
                  <a:spLocks/>
                </p:cNvSpPr>
                <p:nvPr/>
              </p:nvSpPr>
              <p:spPr bwMode="auto">
                <a:xfrm>
                  <a:off x="347" y="3678"/>
                  <a:ext cx="17" cy="30"/>
                </a:xfrm>
                <a:custGeom>
                  <a:avLst/>
                  <a:gdLst/>
                  <a:ahLst/>
                  <a:cxnLst>
                    <a:cxn ang="0">
                      <a:pos x="0" y="40"/>
                    </a:cxn>
                    <a:cxn ang="0">
                      <a:pos x="0" y="0"/>
                    </a:cxn>
                    <a:cxn ang="0">
                      <a:pos x="31" y="8"/>
                    </a:cxn>
                    <a:cxn ang="0">
                      <a:pos x="35" y="60"/>
                    </a:cxn>
                    <a:cxn ang="0">
                      <a:pos x="0" y="40"/>
                    </a:cxn>
                  </a:cxnLst>
                  <a:rect l="0" t="0" r="r" b="b"/>
                  <a:pathLst>
                    <a:path w="35" h="60">
                      <a:moveTo>
                        <a:pt x="0" y="40"/>
                      </a:moveTo>
                      <a:lnTo>
                        <a:pt x="0" y="0"/>
                      </a:lnTo>
                      <a:lnTo>
                        <a:pt x="31" y="8"/>
                      </a:lnTo>
                      <a:lnTo>
                        <a:pt x="35" y="60"/>
                      </a:lnTo>
                      <a:lnTo>
                        <a:pt x="0" y="40"/>
                      </a:lnTo>
                      <a:close/>
                    </a:path>
                  </a:pathLst>
                </a:custGeom>
                <a:solidFill>
                  <a:srgbClr val="21BA00"/>
                </a:solidFill>
                <a:ln w="9525">
                  <a:noFill/>
                  <a:round/>
                  <a:headEnd/>
                  <a:tailEnd/>
                </a:ln>
              </p:spPr>
              <p:txBody>
                <a:bodyPr/>
                <a:lstStyle/>
                <a:p>
                  <a:endParaRPr lang="de-DE"/>
                </a:p>
              </p:txBody>
            </p:sp>
            <p:sp>
              <p:nvSpPr>
                <p:cNvPr id="17314" name="Freeform 930"/>
                <p:cNvSpPr>
                  <a:spLocks/>
                </p:cNvSpPr>
                <p:nvPr/>
              </p:nvSpPr>
              <p:spPr bwMode="auto">
                <a:xfrm>
                  <a:off x="369" y="3689"/>
                  <a:ext cx="25" cy="24"/>
                </a:xfrm>
                <a:custGeom>
                  <a:avLst/>
                  <a:gdLst/>
                  <a:ahLst/>
                  <a:cxnLst>
                    <a:cxn ang="0">
                      <a:pos x="0" y="0"/>
                    </a:cxn>
                    <a:cxn ang="0">
                      <a:pos x="2" y="40"/>
                    </a:cxn>
                    <a:cxn ang="0">
                      <a:pos x="4" y="42"/>
                    </a:cxn>
                    <a:cxn ang="0">
                      <a:pos x="6" y="42"/>
                    </a:cxn>
                    <a:cxn ang="0">
                      <a:pos x="12" y="44"/>
                    </a:cxn>
                    <a:cxn ang="0">
                      <a:pos x="16" y="46"/>
                    </a:cxn>
                    <a:cxn ang="0">
                      <a:pos x="23" y="48"/>
                    </a:cxn>
                    <a:cxn ang="0">
                      <a:pos x="31" y="50"/>
                    </a:cxn>
                    <a:cxn ang="0">
                      <a:pos x="40" y="50"/>
                    </a:cxn>
                    <a:cxn ang="0">
                      <a:pos x="50" y="50"/>
                    </a:cxn>
                    <a:cxn ang="0">
                      <a:pos x="27" y="6"/>
                    </a:cxn>
                    <a:cxn ang="0">
                      <a:pos x="0" y="0"/>
                    </a:cxn>
                  </a:cxnLst>
                  <a:rect l="0" t="0" r="r" b="b"/>
                  <a:pathLst>
                    <a:path w="50" h="50">
                      <a:moveTo>
                        <a:pt x="0" y="0"/>
                      </a:moveTo>
                      <a:lnTo>
                        <a:pt x="2" y="40"/>
                      </a:lnTo>
                      <a:lnTo>
                        <a:pt x="4" y="42"/>
                      </a:lnTo>
                      <a:lnTo>
                        <a:pt x="6" y="42"/>
                      </a:lnTo>
                      <a:lnTo>
                        <a:pt x="12" y="44"/>
                      </a:lnTo>
                      <a:lnTo>
                        <a:pt x="16" y="46"/>
                      </a:lnTo>
                      <a:lnTo>
                        <a:pt x="23" y="48"/>
                      </a:lnTo>
                      <a:lnTo>
                        <a:pt x="31" y="50"/>
                      </a:lnTo>
                      <a:lnTo>
                        <a:pt x="40" y="50"/>
                      </a:lnTo>
                      <a:lnTo>
                        <a:pt x="50" y="50"/>
                      </a:lnTo>
                      <a:lnTo>
                        <a:pt x="27" y="6"/>
                      </a:lnTo>
                      <a:lnTo>
                        <a:pt x="0" y="0"/>
                      </a:lnTo>
                      <a:close/>
                    </a:path>
                  </a:pathLst>
                </a:custGeom>
                <a:solidFill>
                  <a:srgbClr val="21BA00"/>
                </a:solidFill>
                <a:ln w="9525">
                  <a:noFill/>
                  <a:round/>
                  <a:headEnd/>
                  <a:tailEnd/>
                </a:ln>
              </p:spPr>
              <p:txBody>
                <a:bodyPr/>
                <a:lstStyle/>
                <a:p>
                  <a:endParaRPr lang="de-DE"/>
                </a:p>
              </p:txBody>
            </p:sp>
            <p:sp>
              <p:nvSpPr>
                <p:cNvPr id="17315" name="Freeform 931"/>
                <p:cNvSpPr>
                  <a:spLocks/>
                </p:cNvSpPr>
                <p:nvPr/>
              </p:nvSpPr>
              <p:spPr bwMode="auto">
                <a:xfrm>
                  <a:off x="395" y="3699"/>
                  <a:ext cx="26" cy="15"/>
                </a:xfrm>
                <a:custGeom>
                  <a:avLst/>
                  <a:gdLst/>
                  <a:ahLst/>
                  <a:cxnLst>
                    <a:cxn ang="0">
                      <a:pos x="0" y="0"/>
                    </a:cxn>
                    <a:cxn ang="0">
                      <a:pos x="15" y="29"/>
                    </a:cxn>
                    <a:cxn ang="0">
                      <a:pos x="15" y="29"/>
                    </a:cxn>
                    <a:cxn ang="0">
                      <a:pos x="19" y="29"/>
                    </a:cxn>
                    <a:cxn ang="0">
                      <a:pos x="21" y="31"/>
                    </a:cxn>
                    <a:cxn ang="0">
                      <a:pos x="26" y="31"/>
                    </a:cxn>
                    <a:cxn ang="0">
                      <a:pos x="32" y="31"/>
                    </a:cxn>
                    <a:cxn ang="0">
                      <a:pos x="38" y="29"/>
                    </a:cxn>
                    <a:cxn ang="0">
                      <a:pos x="44" y="29"/>
                    </a:cxn>
                    <a:cxn ang="0">
                      <a:pos x="51" y="27"/>
                    </a:cxn>
                    <a:cxn ang="0">
                      <a:pos x="49" y="27"/>
                    </a:cxn>
                    <a:cxn ang="0">
                      <a:pos x="47" y="25"/>
                    </a:cxn>
                    <a:cxn ang="0">
                      <a:pos x="44" y="21"/>
                    </a:cxn>
                    <a:cxn ang="0">
                      <a:pos x="38" y="19"/>
                    </a:cxn>
                    <a:cxn ang="0">
                      <a:pos x="30" y="14"/>
                    </a:cxn>
                    <a:cxn ang="0">
                      <a:pos x="23" y="10"/>
                    </a:cxn>
                    <a:cxn ang="0">
                      <a:pos x="11" y="6"/>
                    </a:cxn>
                    <a:cxn ang="0">
                      <a:pos x="0" y="0"/>
                    </a:cxn>
                  </a:cxnLst>
                  <a:rect l="0" t="0" r="r" b="b"/>
                  <a:pathLst>
                    <a:path w="51" h="31">
                      <a:moveTo>
                        <a:pt x="0" y="0"/>
                      </a:moveTo>
                      <a:lnTo>
                        <a:pt x="15" y="29"/>
                      </a:lnTo>
                      <a:lnTo>
                        <a:pt x="15" y="29"/>
                      </a:lnTo>
                      <a:lnTo>
                        <a:pt x="19" y="29"/>
                      </a:lnTo>
                      <a:lnTo>
                        <a:pt x="21" y="31"/>
                      </a:lnTo>
                      <a:lnTo>
                        <a:pt x="26" y="31"/>
                      </a:lnTo>
                      <a:lnTo>
                        <a:pt x="32" y="31"/>
                      </a:lnTo>
                      <a:lnTo>
                        <a:pt x="38" y="29"/>
                      </a:lnTo>
                      <a:lnTo>
                        <a:pt x="44" y="29"/>
                      </a:lnTo>
                      <a:lnTo>
                        <a:pt x="51" y="27"/>
                      </a:lnTo>
                      <a:lnTo>
                        <a:pt x="49" y="27"/>
                      </a:lnTo>
                      <a:lnTo>
                        <a:pt x="47" y="25"/>
                      </a:lnTo>
                      <a:lnTo>
                        <a:pt x="44" y="21"/>
                      </a:lnTo>
                      <a:lnTo>
                        <a:pt x="38" y="19"/>
                      </a:lnTo>
                      <a:lnTo>
                        <a:pt x="30" y="14"/>
                      </a:lnTo>
                      <a:lnTo>
                        <a:pt x="23" y="10"/>
                      </a:lnTo>
                      <a:lnTo>
                        <a:pt x="11" y="6"/>
                      </a:lnTo>
                      <a:lnTo>
                        <a:pt x="0" y="0"/>
                      </a:lnTo>
                      <a:close/>
                    </a:path>
                  </a:pathLst>
                </a:custGeom>
                <a:solidFill>
                  <a:srgbClr val="21BA00"/>
                </a:solidFill>
                <a:ln w="9525">
                  <a:noFill/>
                  <a:round/>
                  <a:headEnd/>
                  <a:tailEnd/>
                </a:ln>
              </p:spPr>
              <p:txBody>
                <a:bodyPr/>
                <a:lstStyle/>
                <a:p>
                  <a:endParaRPr lang="de-DE"/>
                </a:p>
              </p:txBody>
            </p:sp>
            <p:sp>
              <p:nvSpPr>
                <p:cNvPr id="17316" name="Freeform 932"/>
                <p:cNvSpPr>
                  <a:spLocks/>
                </p:cNvSpPr>
                <p:nvPr/>
              </p:nvSpPr>
              <p:spPr bwMode="auto">
                <a:xfrm>
                  <a:off x="370" y="3672"/>
                  <a:ext cx="32" cy="14"/>
                </a:xfrm>
                <a:custGeom>
                  <a:avLst/>
                  <a:gdLst/>
                  <a:ahLst/>
                  <a:cxnLst>
                    <a:cxn ang="0">
                      <a:pos x="0" y="10"/>
                    </a:cxn>
                    <a:cxn ang="0">
                      <a:pos x="33" y="0"/>
                    </a:cxn>
                    <a:cxn ang="0">
                      <a:pos x="35" y="0"/>
                    </a:cxn>
                    <a:cxn ang="0">
                      <a:pos x="36" y="2"/>
                    </a:cxn>
                    <a:cxn ang="0">
                      <a:pos x="40" y="4"/>
                    </a:cxn>
                    <a:cxn ang="0">
                      <a:pos x="46" y="6"/>
                    </a:cxn>
                    <a:cxn ang="0">
                      <a:pos x="52" y="8"/>
                    </a:cxn>
                    <a:cxn ang="0">
                      <a:pos x="55" y="12"/>
                    </a:cxn>
                    <a:cxn ang="0">
                      <a:pos x="59" y="13"/>
                    </a:cxn>
                    <a:cxn ang="0">
                      <a:pos x="63" y="17"/>
                    </a:cxn>
                    <a:cxn ang="0">
                      <a:pos x="38" y="29"/>
                    </a:cxn>
                    <a:cxn ang="0">
                      <a:pos x="0" y="10"/>
                    </a:cxn>
                  </a:cxnLst>
                  <a:rect l="0" t="0" r="r" b="b"/>
                  <a:pathLst>
                    <a:path w="63" h="29">
                      <a:moveTo>
                        <a:pt x="0" y="10"/>
                      </a:moveTo>
                      <a:lnTo>
                        <a:pt x="33" y="0"/>
                      </a:lnTo>
                      <a:lnTo>
                        <a:pt x="35" y="0"/>
                      </a:lnTo>
                      <a:lnTo>
                        <a:pt x="36" y="2"/>
                      </a:lnTo>
                      <a:lnTo>
                        <a:pt x="40" y="4"/>
                      </a:lnTo>
                      <a:lnTo>
                        <a:pt x="46" y="6"/>
                      </a:lnTo>
                      <a:lnTo>
                        <a:pt x="52" y="8"/>
                      </a:lnTo>
                      <a:lnTo>
                        <a:pt x="55" y="12"/>
                      </a:lnTo>
                      <a:lnTo>
                        <a:pt x="59" y="13"/>
                      </a:lnTo>
                      <a:lnTo>
                        <a:pt x="63" y="17"/>
                      </a:lnTo>
                      <a:lnTo>
                        <a:pt x="38" y="29"/>
                      </a:lnTo>
                      <a:lnTo>
                        <a:pt x="0" y="10"/>
                      </a:lnTo>
                      <a:close/>
                    </a:path>
                  </a:pathLst>
                </a:custGeom>
                <a:solidFill>
                  <a:srgbClr val="21BA00"/>
                </a:solidFill>
                <a:ln w="9525">
                  <a:noFill/>
                  <a:round/>
                  <a:headEnd/>
                  <a:tailEnd/>
                </a:ln>
              </p:spPr>
              <p:txBody>
                <a:bodyPr/>
                <a:lstStyle/>
                <a:p>
                  <a:endParaRPr lang="de-DE"/>
                </a:p>
              </p:txBody>
            </p:sp>
            <p:sp>
              <p:nvSpPr>
                <p:cNvPr id="17317" name="Freeform 933"/>
                <p:cNvSpPr>
                  <a:spLocks/>
                </p:cNvSpPr>
                <p:nvPr/>
              </p:nvSpPr>
              <p:spPr bwMode="auto">
                <a:xfrm>
                  <a:off x="398" y="3687"/>
                  <a:ext cx="24" cy="15"/>
                </a:xfrm>
                <a:custGeom>
                  <a:avLst/>
                  <a:gdLst/>
                  <a:ahLst/>
                  <a:cxnLst>
                    <a:cxn ang="0">
                      <a:pos x="0" y="5"/>
                    </a:cxn>
                    <a:cxn ang="0">
                      <a:pos x="23" y="0"/>
                    </a:cxn>
                    <a:cxn ang="0">
                      <a:pos x="23" y="2"/>
                    </a:cxn>
                    <a:cxn ang="0">
                      <a:pos x="25" y="3"/>
                    </a:cxn>
                    <a:cxn ang="0">
                      <a:pos x="27" y="5"/>
                    </a:cxn>
                    <a:cxn ang="0">
                      <a:pos x="29" y="9"/>
                    </a:cxn>
                    <a:cxn ang="0">
                      <a:pos x="33" y="13"/>
                    </a:cxn>
                    <a:cxn ang="0">
                      <a:pos x="37" y="19"/>
                    </a:cxn>
                    <a:cxn ang="0">
                      <a:pos x="42" y="24"/>
                    </a:cxn>
                    <a:cxn ang="0">
                      <a:pos x="48" y="30"/>
                    </a:cxn>
                    <a:cxn ang="0">
                      <a:pos x="0" y="5"/>
                    </a:cxn>
                  </a:cxnLst>
                  <a:rect l="0" t="0" r="r" b="b"/>
                  <a:pathLst>
                    <a:path w="48" h="30">
                      <a:moveTo>
                        <a:pt x="0" y="5"/>
                      </a:moveTo>
                      <a:lnTo>
                        <a:pt x="23" y="0"/>
                      </a:lnTo>
                      <a:lnTo>
                        <a:pt x="23" y="2"/>
                      </a:lnTo>
                      <a:lnTo>
                        <a:pt x="25" y="3"/>
                      </a:lnTo>
                      <a:lnTo>
                        <a:pt x="27" y="5"/>
                      </a:lnTo>
                      <a:lnTo>
                        <a:pt x="29" y="9"/>
                      </a:lnTo>
                      <a:lnTo>
                        <a:pt x="33" y="13"/>
                      </a:lnTo>
                      <a:lnTo>
                        <a:pt x="37" y="19"/>
                      </a:lnTo>
                      <a:lnTo>
                        <a:pt x="42" y="24"/>
                      </a:lnTo>
                      <a:lnTo>
                        <a:pt x="48" y="30"/>
                      </a:lnTo>
                      <a:lnTo>
                        <a:pt x="0" y="5"/>
                      </a:lnTo>
                      <a:close/>
                    </a:path>
                  </a:pathLst>
                </a:custGeom>
                <a:solidFill>
                  <a:srgbClr val="21BA00"/>
                </a:solidFill>
                <a:ln w="9525">
                  <a:noFill/>
                  <a:round/>
                  <a:headEnd/>
                  <a:tailEnd/>
                </a:ln>
              </p:spPr>
              <p:txBody>
                <a:bodyPr/>
                <a:lstStyle/>
                <a:p>
                  <a:endParaRPr lang="de-DE"/>
                </a:p>
              </p:txBody>
            </p:sp>
            <p:sp>
              <p:nvSpPr>
                <p:cNvPr id="17318" name="Freeform 934"/>
                <p:cNvSpPr>
                  <a:spLocks/>
                </p:cNvSpPr>
                <p:nvPr/>
              </p:nvSpPr>
              <p:spPr bwMode="auto">
                <a:xfrm>
                  <a:off x="378" y="3639"/>
                  <a:ext cx="37" cy="16"/>
                </a:xfrm>
                <a:custGeom>
                  <a:avLst/>
                  <a:gdLst/>
                  <a:ahLst/>
                  <a:cxnLst>
                    <a:cxn ang="0">
                      <a:pos x="0" y="0"/>
                    </a:cxn>
                    <a:cxn ang="0">
                      <a:pos x="42" y="0"/>
                    </a:cxn>
                    <a:cxn ang="0">
                      <a:pos x="75" y="33"/>
                    </a:cxn>
                    <a:cxn ang="0">
                      <a:pos x="71" y="33"/>
                    </a:cxn>
                    <a:cxn ang="0">
                      <a:pos x="65" y="31"/>
                    </a:cxn>
                    <a:cxn ang="0">
                      <a:pos x="56" y="31"/>
                    </a:cxn>
                    <a:cxn ang="0">
                      <a:pos x="44" y="27"/>
                    </a:cxn>
                    <a:cxn ang="0">
                      <a:pos x="31" y="23"/>
                    </a:cxn>
                    <a:cxn ang="0">
                      <a:pos x="20" y="18"/>
                    </a:cxn>
                    <a:cxn ang="0">
                      <a:pos x="10" y="10"/>
                    </a:cxn>
                    <a:cxn ang="0">
                      <a:pos x="0" y="0"/>
                    </a:cxn>
                  </a:cxnLst>
                  <a:rect l="0" t="0" r="r" b="b"/>
                  <a:pathLst>
                    <a:path w="75" h="33">
                      <a:moveTo>
                        <a:pt x="0" y="0"/>
                      </a:moveTo>
                      <a:lnTo>
                        <a:pt x="42" y="0"/>
                      </a:lnTo>
                      <a:lnTo>
                        <a:pt x="75" y="33"/>
                      </a:lnTo>
                      <a:lnTo>
                        <a:pt x="71" y="33"/>
                      </a:lnTo>
                      <a:lnTo>
                        <a:pt x="65" y="31"/>
                      </a:lnTo>
                      <a:lnTo>
                        <a:pt x="56" y="31"/>
                      </a:lnTo>
                      <a:lnTo>
                        <a:pt x="44" y="27"/>
                      </a:lnTo>
                      <a:lnTo>
                        <a:pt x="31" y="23"/>
                      </a:lnTo>
                      <a:lnTo>
                        <a:pt x="20" y="18"/>
                      </a:lnTo>
                      <a:lnTo>
                        <a:pt x="10" y="10"/>
                      </a:lnTo>
                      <a:lnTo>
                        <a:pt x="0" y="0"/>
                      </a:lnTo>
                      <a:close/>
                    </a:path>
                  </a:pathLst>
                </a:custGeom>
                <a:solidFill>
                  <a:srgbClr val="21BA00"/>
                </a:solidFill>
                <a:ln w="9525">
                  <a:noFill/>
                  <a:round/>
                  <a:headEnd/>
                  <a:tailEnd/>
                </a:ln>
              </p:spPr>
              <p:txBody>
                <a:bodyPr/>
                <a:lstStyle/>
                <a:p>
                  <a:endParaRPr lang="de-DE"/>
                </a:p>
              </p:txBody>
            </p:sp>
            <p:sp>
              <p:nvSpPr>
                <p:cNvPr id="17319" name="Freeform 935"/>
                <p:cNvSpPr>
                  <a:spLocks/>
                </p:cNvSpPr>
                <p:nvPr/>
              </p:nvSpPr>
              <p:spPr bwMode="auto">
                <a:xfrm>
                  <a:off x="413" y="3636"/>
                  <a:ext cx="33" cy="17"/>
                </a:xfrm>
                <a:custGeom>
                  <a:avLst/>
                  <a:gdLst/>
                  <a:ahLst/>
                  <a:cxnLst>
                    <a:cxn ang="0">
                      <a:pos x="0" y="2"/>
                    </a:cxn>
                    <a:cxn ang="0">
                      <a:pos x="48" y="0"/>
                    </a:cxn>
                    <a:cxn ang="0">
                      <a:pos x="67" y="23"/>
                    </a:cxn>
                    <a:cxn ang="0">
                      <a:pos x="67" y="23"/>
                    </a:cxn>
                    <a:cxn ang="0">
                      <a:pos x="63" y="24"/>
                    </a:cxn>
                    <a:cxn ang="0">
                      <a:pos x="59" y="24"/>
                    </a:cxn>
                    <a:cxn ang="0">
                      <a:pos x="53" y="26"/>
                    </a:cxn>
                    <a:cxn ang="0">
                      <a:pos x="48" y="28"/>
                    </a:cxn>
                    <a:cxn ang="0">
                      <a:pos x="40" y="30"/>
                    </a:cxn>
                    <a:cxn ang="0">
                      <a:pos x="34" y="30"/>
                    </a:cxn>
                    <a:cxn ang="0">
                      <a:pos x="27" y="32"/>
                    </a:cxn>
                    <a:cxn ang="0">
                      <a:pos x="21" y="30"/>
                    </a:cxn>
                    <a:cxn ang="0">
                      <a:pos x="17" y="26"/>
                    </a:cxn>
                    <a:cxn ang="0">
                      <a:pos x="11" y="23"/>
                    </a:cxn>
                    <a:cxn ang="0">
                      <a:pos x="8" y="17"/>
                    </a:cxn>
                    <a:cxn ang="0">
                      <a:pos x="4" y="11"/>
                    </a:cxn>
                    <a:cxn ang="0">
                      <a:pos x="2" y="7"/>
                    </a:cxn>
                    <a:cxn ang="0">
                      <a:pos x="0" y="4"/>
                    </a:cxn>
                    <a:cxn ang="0">
                      <a:pos x="0" y="2"/>
                    </a:cxn>
                  </a:cxnLst>
                  <a:rect l="0" t="0" r="r" b="b"/>
                  <a:pathLst>
                    <a:path w="67" h="32">
                      <a:moveTo>
                        <a:pt x="0" y="2"/>
                      </a:moveTo>
                      <a:lnTo>
                        <a:pt x="48" y="0"/>
                      </a:lnTo>
                      <a:lnTo>
                        <a:pt x="67" y="23"/>
                      </a:lnTo>
                      <a:lnTo>
                        <a:pt x="67" y="23"/>
                      </a:lnTo>
                      <a:lnTo>
                        <a:pt x="63" y="24"/>
                      </a:lnTo>
                      <a:lnTo>
                        <a:pt x="59" y="24"/>
                      </a:lnTo>
                      <a:lnTo>
                        <a:pt x="53" y="26"/>
                      </a:lnTo>
                      <a:lnTo>
                        <a:pt x="48" y="28"/>
                      </a:lnTo>
                      <a:lnTo>
                        <a:pt x="40" y="30"/>
                      </a:lnTo>
                      <a:lnTo>
                        <a:pt x="34" y="30"/>
                      </a:lnTo>
                      <a:lnTo>
                        <a:pt x="27" y="32"/>
                      </a:lnTo>
                      <a:lnTo>
                        <a:pt x="21" y="30"/>
                      </a:lnTo>
                      <a:lnTo>
                        <a:pt x="17" y="26"/>
                      </a:lnTo>
                      <a:lnTo>
                        <a:pt x="11" y="23"/>
                      </a:lnTo>
                      <a:lnTo>
                        <a:pt x="8" y="17"/>
                      </a:lnTo>
                      <a:lnTo>
                        <a:pt x="4" y="11"/>
                      </a:lnTo>
                      <a:lnTo>
                        <a:pt x="2" y="7"/>
                      </a:lnTo>
                      <a:lnTo>
                        <a:pt x="0" y="4"/>
                      </a:lnTo>
                      <a:lnTo>
                        <a:pt x="0" y="2"/>
                      </a:lnTo>
                      <a:close/>
                    </a:path>
                  </a:pathLst>
                </a:custGeom>
                <a:solidFill>
                  <a:srgbClr val="21BA00"/>
                </a:solidFill>
                <a:ln w="9525">
                  <a:noFill/>
                  <a:round/>
                  <a:headEnd/>
                  <a:tailEnd/>
                </a:ln>
              </p:spPr>
              <p:txBody>
                <a:bodyPr/>
                <a:lstStyle/>
                <a:p>
                  <a:endParaRPr lang="de-DE"/>
                </a:p>
              </p:txBody>
            </p:sp>
            <p:sp>
              <p:nvSpPr>
                <p:cNvPr id="17320" name="Freeform 936"/>
                <p:cNvSpPr>
                  <a:spLocks/>
                </p:cNvSpPr>
                <p:nvPr/>
              </p:nvSpPr>
              <p:spPr bwMode="auto">
                <a:xfrm>
                  <a:off x="446" y="3637"/>
                  <a:ext cx="23" cy="7"/>
                </a:xfrm>
                <a:custGeom>
                  <a:avLst/>
                  <a:gdLst/>
                  <a:ahLst/>
                  <a:cxnLst>
                    <a:cxn ang="0">
                      <a:pos x="0" y="0"/>
                    </a:cxn>
                    <a:cxn ang="0">
                      <a:pos x="13" y="13"/>
                    </a:cxn>
                    <a:cxn ang="0">
                      <a:pos x="45" y="2"/>
                    </a:cxn>
                    <a:cxn ang="0">
                      <a:pos x="0" y="0"/>
                    </a:cxn>
                  </a:cxnLst>
                  <a:rect l="0" t="0" r="r" b="b"/>
                  <a:pathLst>
                    <a:path w="45" h="13">
                      <a:moveTo>
                        <a:pt x="0" y="0"/>
                      </a:moveTo>
                      <a:lnTo>
                        <a:pt x="13" y="13"/>
                      </a:lnTo>
                      <a:lnTo>
                        <a:pt x="45" y="2"/>
                      </a:lnTo>
                      <a:lnTo>
                        <a:pt x="0" y="0"/>
                      </a:lnTo>
                      <a:close/>
                    </a:path>
                  </a:pathLst>
                </a:custGeom>
                <a:solidFill>
                  <a:srgbClr val="21BA00"/>
                </a:solidFill>
                <a:ln w="9525">
                  <a:noFill/>
                  <a:round/>
                  <a:headEnd/>
                  <a:tailEnd/>
                </a:ln>
              </p:spPr>
              <p:txBody>
                <a:bodyPr/>
                <a:lstStyle/>
                <a:p>
                  <a:endParaRPr lang="de-DE"/>
                </a:p>
              </p:txBody>
            </p:sp>
            <p:sp>
              <p:nvSpPr>
                <p:cNvPr id="17321" name="Freeform 937"/>
                <p:cNvSpPr>
                  <a:spLocks/>
                </p:cNvSpPr>
                <p:nvPr/>
              </p:nvSpPr>
              <p:spPr bwMode="auto">
                <a:xfrm>
                  <a:off x="440" y="3617"/>
                  <a:ext cx="20" cy="12"/>
                </a:xfrm>
                <a:custGeom>
                  <a:avLst/>
                  <a:gdLst/>
                  <a:ahLst/>
                  <a:cxnLst>
                    <a:cxn ang="0">
                      <a:pos x="0" y="22"/>
                    </a:cxn>
                    <a:cxn ang="0">
                      <a:pos x="40" y="19"/>
                    </a:cxn>
                    <a:cxn ang="0">
                      <a:pos x="40" y="19"/>
                    </a:cxn>
                    <a:cxn ang="0">
                      <a:pos x="38" y="17"/>
                    </a:cxn>
                    <a:cxn ang="0">
                      <a:pos x="35" y="15"/>
                    </a:cxn>
                    <a:cxn ang="0">
                      <a:pos x="31" y="11"/>
                    </a:cxn>
                    <a:cxn ang="0">
                      <a:pos x="27" y="7"/>
                    </a:cxn>
                    <a:cxn ang="0">
                      <a:pos x="21" y="5"/>
                    </a:cxn>
                    <a:cxn ang="0">
                      <a:pos x="16" y="2"/>
                    </a:cxn>
                    <a:cxn ang="0">
                      <a:pos x="10" y="0"/>
                    </a:cxn>
                    <a:cxn ang="0">
                      <a:pos x="2" y="2"/>
                    </a:cxn>
                    <a:cxn ang="0">
                      <a:pos x="0" y="11"/>
                    </a:cxn>
                    <a:cxn ang="0">
                      <a:pos x="0" y="19"/>
                    </a:cxn>
                    <a:cxn ang="0">
                      <a:pos x="0" y="22"/>
                    </a:cxn>
                  </a:cxnLst>
                  <a:rect l="0" t="0" r="r" b="b"/>
                  <a:pathLst>
                    <a:path w="40" h="22">
                      <a:moveTo>
                        <a:pt x="0" y="22"/>
                      </a:moveTo>
                      <a:lnTo>
                        <a:pt x="40" y="19"/>
                      </a:lnTo>
                      <a:lnTo>
                        <a:pt x="40" y="19"/>
                      </a:lnTo>
                      <a:lnTo>
                        <a:pt x="38" y="17"/>
                      </a:lnTo>
                      <a:lnTo>
                        <a:pt x="35" y="15"/>
                      </a:lnTo>
                      <a:lnTo>
                        <a:pt x="31" y="11"/>
                      </a:lnTo>
                      <a:lnTo>
                        <a:pt x="27" y="7"/>
                      </a:lnTo>
                      <a:lnTo>
                        <a:pt x="21" y="5"/>
                      </a:lnTo>
                      <a:lnTo>
                        <a:pt x="16" y="2"/>
                      </a:lnTo>
                      <a:lnTo>
                        <a:pt x="10" y="0"/>
                      </a:lnTo>
                      <a:lnTo>
                        <a:pt x="2" y="2"/>
                      </a:lnTo>
                      <a:lnTo>
                        <a:pt x="0" y="11"/>
                      </a:lnTo>
                      <a:lnTo>
                        <a:pt x="0" y="19"/>
                      </a:lnTo>
                      <a:lnTo>
                        <a:pt x="0" y="22"/>
                      </a:lnTo>
                      <a:close/>
                    </a:path>
                  </a:pathLst>
                </a:custGeom>
                <a:solidFill>
                  <a:srgbClr val="21BA00"/>
                </a:solidFill>
                <a:ln w="9525">
                  <a:noFill/>
                  <a:round/>
                  <a:headEnd/>
                  <a:tailEnd/>
                </a:ln>
              </p:spPr>
              <p:txBody>
                <a:bodyPr/>
                <a:lstStyle/>
                <a:p>
                  <a:endParaRPr lang="de-DE"/>
                </a:p>
              </p:txBody>
            </p:sp>
            <p:sp>
              <p:nvSpPr>
                <p:cNvPr id="17322" name="Freeform 938"/>
                <p:cNvSpPr>
                  <a:spLocks/>
                </p:cNvSpPr>
                <p:nvPr/>
              </p:nvSpPr>
              <p:spPr bwMode="auto">
                <a:xfrm>
                  <a:off x="413" y="3615"/>
                  <a:ext cx="22" cy="13"/>
                </a:xfrm>
                <a:custGeom>
                  <a:avLst/>
                  <a:gdLst/>
                  <a:ahLst/>
                  <a:cxnLst>
                    <a:cxn ang="0">
                      <a:pos x="30" y="25"/>
                    </a:cxn>
                    <a:cxn ang="0">
                      <a:pos x="44" y="0"/>
                    </a:cxn>
                    <a:cxn ang="0">
                      <a:pos x="44" y="0"/>
                    </a:cxn>
                    <a:cxn ang="0">
                      <a:pos x="40" y="0"/>
                    </a:cxn>
                    <a:cxn ang="0">
                      <a:pos x="38" y="0"/>
                    </a:cxn>
                    <a:cxn ang="0">
                      <a:pos x="34" y="0"/>
                    </a:cxn>
                    <a:cxn ang="0">
                      <a:pos x="29" y="2"/>
                    </a:cxn>
                    <a:cxn ang="0">
                      <a:pos x="23" y="2"/>
                    </a:cxn>
                    <a:cxn ang="0">
                      <a:pos x="17" y="4"/>
                    </a:cxn>
                    <a:cxn ang="0">
                      <a:pos x="13" y="6"/>
                    </a:cxn>
                    <a:cxn ang="0">
                      <a:pos x="6" y="11"/>
                    </a:cxn>
                    <a:cxn ang="0">
                      <a:pos x="0" y="17"/>
                    </a:cxn>
                    <a:cxn ang="0">
                      <a:pos x="0" y="21"/>
                    </a:cxn>
                    <a:cxn ang="0">
                      <a:pos x="0" y="23"/>
                    </a:cxn>
                    <a:cxn ang="0">
                      <a:pos x="30" y="25"/>
                    </a:cxn>
                  </a:cxnLst>
                  <a:rect l="0" t="0" r="r" b="b"/>
                  <a:pathLst>
                    <a:path w="44" h="25">
                      <a:moveTo>
                        <a:pt x="30" y="25"/>
                      </a:moveTo>
                      <a:lnTo>
                        <a:pt x="44" y="0"/>
                      </a:lnTo>
                      <a:lnTo>
                        <a:pt x="44" y="0"/>
                      </a:lnTo>
                      <a:lnTo>
                        <a:pt x="40" y="0"/>
                      </a:lnTo>
                      <a:lnTo>
                        <a:pt x="38" y="0"/>
                      </a:lnTo>
                      <a:lnTo>
                        <a:pt x="34" y="0"/>
                      </a:lnTo>
                      <a:lnTo>
                        <a:pt x="29" y="2"/>
                      </a:lnTo>
                      <a:lnTo>
                        <a:pt x="23" y="2"/>
                      </a:lnTo>
                      <a:lnTo>
                        <a:pt x="17" y="4"/>
                      </a:lnTo>
                      <a:lnTo>
                        <a:pt x="13" y="6"/>
                      </a:lnTo>
                      <a:lnTo>
                        <a:pt x="6" y="11"/>
                      </a:lnTo>
                      <a:lnTo>
                        <a:pt x="0" y="17"/>
                      </a:lnTo>
                      <a:lnTo>
                        <a:pt x="0" y="21"/>
                      </a:lnTo>
                      <a:lnTo>
                        <a:pt x="0" y="23"/>
                      </a:lnTo>
                      <a:lnTo>
                        <a:pt x="30" y="25"/>
                      </a:lnTo>
                      <a:close/>
                    </a:path>
                  </a:pathLst>
                </a:custGeom>
                <a:solidFill>
                  <a:srgbClr val="21BA00"/>
                </a:solidFill>
                <a:ln w="9525">
                  <a:noFill/>
                  <a:round/>
                  <a:headEnd/>
                  <a:tailEnd/>
                </a:ln>
              </p:spPr>
              <p:txBody>
                <a:bodyPr/>
                <a:lstStyle/>
                <a:p>
                  <a:endParaRPr lang="de-DE"/>
                </a:p>
              </p:txBody>
            </p:sp>
            <p:sp>
              <p:nvSpPr>
                <p:cNvPr id="17323" name="Freeform 939"/>
                <p:cNvSpPr>
                  <a:spLocks/>
                </p:cNvSpPr>
                <p:nvPr/>
              </p:nvSpPr>
              <p:spPr bwMode="auto">
                <a:xfrm>
                  <a:off x="381" y="3617"/>
                  <a:ext cx="28" cy="17"/>
                </a:xfrm>
                <a:custGeom>
                  <a:avLst/>
                  <a:gdLst/>
                  <a:ahLst/>
                  <a:cxnLst>
                    <a:cxn ang="0">
                      <a:pos x="33" y="26"/>
                    </a:cxn>
                    <a:cxn ang="0">
                      <a:pos x="57" y="0"/>
                    </a:cxn>
                    <a:cxn ang="0">
                      <a:pos x="55" y="2"/>
                    </a:cxn>
                    <a:cxn ang="0">
                      <a:pos x="50" y="2"/>
                    </a:cxn>
                    <a:cxn ang="0">
                      <a:pos x="44" y="5"/>
                    </a:cxn>
                    <a:cxn ang="0">
                      <a:pos x="34" y="9"/>
                    </a:cxn>
                    <a:cxn ang="0">
                      <a:pos x="25" y="13"/>
                    </a:cxn>
                    <a:cxn ang="0">
                      <a:pos x="15" y="17"/>
                    </a:cxn>
                    <a:cxn ang="0">
                      <a:pos x="8" y="22"/>
                    </a:cxn>
                    <a:cxn ang="0">
                      <a:pos x="2" y="28"/>
                    </a:cxn>
                    <a:cxn ang="0">
                      <a:pos x="0" y="32"/>
                    </a:cxn>
                    <a:cxn ang="0">
                      <a:pos x="2" y="34"/>
                    </a:cxn>
                    <a:cxn ang="0">
                      <a:pos x="6" y="34"/>
                    </a:cxn>
                    <a:cxn ang="0">
                      <a:pos x="12" y="34"/>
                    </a:cxn>
                    <a:cxn ang="0">
                      <a:pos x="19" y="32"/>
                    </a:cxn>
                    <a:cxn ang="0">
                      <a:pos x="25" y="28"/>
                    </a:cxn>
                    <a:cxn ang="0">
                      <a:pos x="31" y="26"/>
                    </a:cxn>
                    <a:cxn ang="0">
                      <a:pos x="33" y="26"/>
                    </a:cxn>
                  </a:cxnLst>
                  <a:rect l="0" t="0" r="r" b="b"/>
                  <a:pathLst>
                    <a:path w="57" h="34">
                      <a:moveTo>
                        <a:pt x="33" y="26"/>
                      </a:moveTo>
                      <a:lnTo>
                        <a:pt x="57" y="0"/>
                      </a:lnTo>
                      <a:lnTo>
                        <a:pt x="55" y="2"/>
                      </a:lnTo>
                      <a:lnTo>
                        <a:pt x="50" y="2"/>
                      </a:lnTo>
                      <a:lnTo>
                        <a:pt x="44" y="5"/>
                      </a:lnTo>
                      <a:lnTo>
                        <a:pt x="34" y="9"/>
                      </a:lnTo>
                      <a:lnTo>
                        <a:pt x="25" y="13"/>
                      </a:lnTo>
                      <a:lnTo>
                        <a:pt x="15" y="17"/>
                      </a:lnTo>
                      <a:lnTo>
                        <a:pt x="8" y="22"/>
                      </a:lnTo>
                      <a:lnTo>
                        <a:pt x="2" y="28"/>
                      </a:lnTo>
                      <a:lnTo>
                        <a:pt x="0" y="32"/>
                      </a:lnTo>
                      <a:lnTo>
                        <a:pt x="2" y="34"/>
                      </a:lnTo>
                      <a:lnTo>
                        <a:pt x="6" y="34"/>
                      </a:lnTo>
                      <a:lnTo>
                        <a:pt x="12" y="34"/>
                      </a:lnTo>
                      <a:lnTo>
                        <a:pt x="19" y="32"/>
                      </a:lnTo>
                      <a:lnTo>
                        <a:pt x="25" y="28"/>
                      </a:lnTo>
                      <a:lnTo>
                        <a:pt x="31" y="26"/>
                      </a:lnTo>
                      <a:lnTo>
                        <a:pt x="33" y="26"/>
                      </a:lnTo>
                      <a:close/>
                    </a:path>
                  </a:pathLst>
                </a:custGeom>
                <a:solidFill>
                  <a:srgbClr val="21BA00"/>
                </a:solidFill>
                <a:ln w="9525">
                  <a:noFill/>
                  <a:round/>
                  <a:headEnd/>
                  <a:tailEnd/>
                </a:ln>
              </p:spPr>
              <p:txBody>
                <a:bodyPr/>
                <a:lstStyle/>
                <a:p>
                  <a:endParaRPr lang="de-DE"/>
                </a:p>
              </p:txBody>
            </p:sp>
            <p:sp>
              <p:nvSpPr>
                <p:cNvPr id="17324" name="Line 940"/>
                <p:cNvSpPr>
                  <a:spLocks noChangeShapeType="1"/>
                </p:cNvSpPr>
                <p:nvPr/>
              </p:nvSpPr>
              <p:spPr bwMode="auto">
                <a:xfrm>
                  <a:off x="-1575" y="4022"/>
                  <a:ext cx="4193" cy="0"/>
                </a:xfrm>
                <a:prstGeom prst="line">
                  <a:avLst/>
                </a:prstGeom>
                <a:noFill/>
                <a:ln w="28575">
                  <a:solidFill>
                    <a:srgbClr val="000000"/>
                  </a:solidFill>
                  <a:round/>
                  <a:headEnd/>
                  <a:tailEnd/>
                </a:ln>
              </p:spPr>
              <p:txBody>
                <a:bodyPr/>
                <a:lstStyle/>
                <a:p>
                  <a:endParaRPr lang="de-DE"/>
                </a:p>
              </p:txBody>
            </p:sp>
            <p:sp>
              <p:nvSpPr>
                <p:cNvPr id="17325" name="Line 941"/>
                <p:cNvSpPr>
                  <a:spLocks noChangeShapeType="1"/>
                </p:cNvSpPr>
                <p:nvPr/>
              </p:nvSpPr>
              <p:spPr bwMode="auto">
                <a:xfrm flipV="1">
                  <a:off x="-1458" y="763"/>
                  <a:ext cx="0" cy="3259"/>
                </a:xfrm>
                <a:prstGeom prst="line">
                  <a:avLst/>
                </a:prstGeom>
                <a:noFill/>
                <a:ln w="25400">
                  <a:solidFill>
                    <a:srgbClr val="000000"/>
                  </a:solidFill>
                  <a:round/>
                  <a:headEnd/>
                  <a:tailEnd/>
                </a:ln>
              </p:spPr>
              <p:txBody>
                <a:bodyPr/>
                <a:lstStyle/>
                <a:p>
                  <a:endParaRPr lang="de-DE"/>
                </a:p>
              </p:txBody>
            </p:sp>
            <p:sp>
              <p:nvSpPr>
                <p:cNvPr id="17326" name="Line 942"/>
                <p:cNvSpPr>
                  <a:spLocks noChangeShapeType="1"/>
                </p:cNvSpPr>
                <p:nvPr/>
              </p:nvSpPr>
              <p:spPr bwMode="auto">
                <a:xfrm>
                  <a:off x="-1554" y="1543"/>
                  <a:ext cx="96" cy="0"/>
                </a:xfrm>
                <a:prstGeom prst="line">
                  <a:avLst/>
                </a:prstGeom>
                <a:noFill/>
                <a:ln w="9525">
                  <a:solidFill>
                    <a:srgbClr val="000000"/>
                  </a:solidFill>
                  <a:round/>
                  <a:headEnd/>
                  <a:tailEnd/>
                </a:ln>
              </p:spPr>
              <p:txBody>
                <a:bodyPr/>
                <a:lstStyle/>
                <a:p>
                  <a:endParaRPr lang="de-DE"/>
                </a:p>
              </p:txBody>
            </p:sp>
            <p:sp>
              <p:nvSpPr>
                <p:cNvPr id="17327" name="Line 943"/>
                <p:cNvSpPr>
                  <a:spLocks noChangeShapeType="1"/>
                </p:cNvSpPr>
                <p:nvPr/>
              </p:nvSpPr>
              <p:spPr bwMode="auto">
                <a:xfrm>
                  <a:off x="-1554" y="2162"/>
                  <a:ext cx="96" cy="0"/>
                </a:xfrm>
                <a:prstGeom prst="line">
                  <a:avLst/>
                </a:prstGeom>
                <a:noFill/>
                <a:ln w="9525">
                  <a:solidFill>
                    <a:srgbClr val="000000"/>
                  </a:solidFill>
                  <a:round/>
                  <a:headEnd/>
                  <a:tailEnd/>
                </a:ln>
              </p:spPr>
              <p:txBody>
                <a:bodyPr/>
                <a:lstStyle/>
                <a:p>
                  <a:endParaRPr lang="de-DE"/>
                </a:p>
              </p:txBody>
            </p:sp>
            <p:sp>
              <p:nvSpPr>
                <p:cNvPr id="17328" name="Line 944"/>
                <p:cNvSpPr>
                  <a:spLocks noChangeShapeType="1"/>
                </p:cNvSpPr>
                <p:nvPr/>
              </p:nvSpPr>
              <p:spPr bwMode="auto">
                <a:xfrm>
                  <a:off x="-1554" y="3401"/>
                  <a:ext cx="96" cy="0"/>
                </a:xfrm>
                <a:prstGeom prst="line">
                  <a:avLst/>
                </a:prstGeom>
                <a:noFill/>
                <a:ln w="9525">
                  <a:solidFill>
                    <a:srgbClr val="000000"/>
                  </a:solidFill>
                  <a:round/>
                  <a:headEnd/>
                  <a:tailEnd/>
                </a:ln>
              </p:spPr>
              <p:txBody>
                <a:bodyPr/>
                <a:lstStyle/>
                <a:p>
                  <a:endParaRPr lang="de-DE"/>
                </a:p>
              </p:txBody>
            </p:sp>
            <p:sp>
              <p:nvSpPr>
                <p:cNvPr id="17329" name="Line 945"/>
                <p:cNvSpPr>
                  <a:spLocks noChangeShapeType="1"/>
                </p:cNvSpPr>
                <p:nvPr/>
              </p:nvSpPr>
              <p:spPr bwMode="auto">
                <a:xfrm>
                  <a:off x="-1554" y="2782"/>
                  <a:ext cx="96" cy="0"/>
                </a:xfrm>
                <a:prstGeom prst="line">
                  <a:avLst/>
                </a:prstGeom>
                <a:noFill/>
                <a:ln w="9525">
                  <a:solidFill>
                    <a:srgbClr val="000000"/>
                  </a:solidFill>
                  <a:round/>
                  <a:headEnd/>
                  <a:tailEnd/>
                </a:ln>
              </p:spPr>
              <p:txBody>
                <a:bodyPr/>
                <a:lstStyle/>
                <a:p>
                  <a:endParaRPr lang="de-DE"/>
                </a:p>
              </p:txBody>
            </p:sp>
            <p:sp>
              <p:nvSpPr>
                <p:cNvPr id="17330" name="Line 946"/>
                <p:cNvSpPr>
                  <a:spLocks noChangeShapeType="1"/>
                </p:cNvSpPr>
                <p:nvPr/>
              </p:nvSpPr>
              <p:spPr bwMode="auto">
                <a:xfrm>
                  <a:off x="-1458" y="1450"/>
                  <a:ext cx="1468" cy="0"/>
                </a:xfrm>
                <a:prstGeom prst="line">
                  <a:avLst/>
                </a:prstGeom>
                <a:noFill/>
                <a:ln w="12700">
                  <a:solidFill>
                    <a:srgbClr val="000000"/>
                  </a:solidFill>
                  <a:round/>
                  <a:headEnd/>
                  <a:tailEnd/>
                </a:ln>
              </p:spPr>
              <p:txBody>
                <a:bodyPr/>
                <a:lstStyle/>
                <a:p>
                  <a:endParaRPr lang="de-DE"/>
                </a:p>
              </p:txBody>
            </p:sp>
            <p:sp>
              <p:nvSpPr>
                <p:cNvPr id="17331" name="Line 947"/>
                <p:cNvSpPr>
                  <a:spLocks noChangeShapeType="1"/>
                </p:cNvSpPr>
                <p:nvPr/>
              </p:nvSpPr>
              <p:spPr bwMode="auto">
                <a:xfrm>
                  <a:off x="-1458" y="1926"/>
                  <a:ext cx="1446" cy="0"/>
                </a:xfrm>
                <a:prstGeom prst="line">
                  <a:avLst/>
                </a:prstGeom>
                <a:noFill/>
                <a:ln w="12700">
                  <a:solidFill>
                    <a:srgbClr val="000000"/>
                  </a:solidFill>
                  <a:round/>
                  <a:headEnd/>
                  <a:tailEnd/>
                </a:ln>
              </p:spPr>
              <p:txBody>
                <a:bodyPr/>
                <a:lstStyle/>
                <a:p>
                  <a:endParaRPr lang="de-DE"/>
                </a:p>
              </p:txBody>
            </p:sp>
            <p:sp>
              <p:nvSpPr>
                <p:cNvPr id="17332" name="Rectangle 948"/>
                <p:cNvSpPr>
                  <a:spLocks noChangeArrowheads="1"/>
                </p:cNvSpPr>
                <p:nvPr/>
              </p:nvSpPr>
              <p:spPr bwMode="auto">
                <a:xfrm>
                  <a:off x="-1306" y="1581"/>
                  <a:ext cx="3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Free </a:t>
                  </a:r>
                  <a:endParaRPr lang="de-DE">
                    <a:solidFill>
                      <a:schemeClr val="bg1"/>
                    </a:solidFill>
                    <a:cs typeface="Arial" charset="0"/>
                  </a:endParaRPr>
                </a:p>
              </p:txBody>
            </p:sp>
            <p:sp>
              <p:nvSpPr>
                <p:cNvPr id="17333" name="Rectangle 949"/>
                <p:cNvSpPr>
                  <a:spLocks noChangeArrowheads="1"/>
                </p:cNvSpPr>
                <p:nvPr/>
              </p:nvSpPr>
              <p:spPr bwMode="auto">
                <a:xfrm>
                  <a:off x="-965" y="1581"/>
                  <a:ext cx="88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Troposphere</a:t>
                  </a:r>
                  <a:endParaRPr lang="de-DE">
                    <a:solidFill>
                      <a:schemeClr val="bg1"/>
                    </a:solidFill>
                    <a:cs typeface="Arial" charset="0"/>
                  </a:endParaRPr>
                </a:p>
              </p:txBody>
            </p:sp>
            <p:sp>
              <p:nvSpPr>
                <p:cNvPr id="17334" name="Rectangle 950"/>
                <p:cNvSpPr>
                  <a:spLocks noChangeArrowheads="1"/>
                </p:cNvSpPr>
                <p:nvPr/>
              </p:nvSpPr>
              <p:spPr bwMode="auto">
                <a:xfrm>
                  <a:off x="-1306" y="1010"/>
                  <a:ext cx="88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Stratosphere</a:t>
                  </a:r>
                  <a:endParaRPr lang="de-DE">
                    <a:solidFill>
                      <a:schemeClr val="bg1"/>
                    </a:solidFill>
                    <a:cs typeface="Arial" charset="0"/>
                  </a:endParaRPr>
                </a:p>
              </p:txBody>
            </p:sp>
            <p:sp>
              <p:nvSpPr>
                <p:cNvPr id="17335" name="Rectangle 951"/>
                <p:cNvSpPr>
                  <a:spLocks noChangeArrowheads="1"/>
                </p:cNvSpPr>
                <p:nvPr/>
              </p:nvSpPr>
              <p:spPr bwMode="auto">
                <a:xfrm>
                  <a:off x="-1032" y="2557"/>
                  <a:ext cx="67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Boundary</a:t>
                  </a:r>
                  <a:endParaRPr lang="de-DE">
                    <a:solidFill>
                      <a:schemeClr val="bg1"/>
                    </a:solidFill>
                    <a:cs typeface="Arial" charset="0"/>
                  </a:endParaRPr>
                </a:p>
              </p:txBody>
            </p:sp>
            <p:sp>
              <p:nvSpPr>
                <p:cNvPr id="17336" name="Rectangle 952"/>
                <p:cNvSpPr>
                  <a:spLocks noChangeArrowheads="1"/>
                </p:cNvSpPr>
                <p:nvPr/>
              </p:nvSpPr>
              <p:spPr bwMode="auto">
                <a:xfrm>
                  <a:off x="-865" y="2729"/>
                  <a:ext cx="33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layer</a:t>
                  </a:r>
                  <a:endParaRPr lang="de-DE">
                    <a:solidFill>
                      <a:schemeClr val="bg1"/>
                    </a:solidFill>
                    <a:cs typeface="Arial" charset="0"/>
                  </a:endParaRPr>
                </a:p>
              </p:txBody>
            </p:sp>
            <p:sp>
              <p:nvSpPr>
                <p:cNvPr id="17337" name="Rectangle 953"/>
                <p:cNvSpPr>
                  <a:spLocks noChangeArrowheads="1"/>
                </p:cNvSpPr>
                <p:nvPr/>
              </p:nvSpPr>
              <p:spPr bwMode="auto">
                <a:xfrm>
                  <a:off x="68" y="2338"/>
                  <a:ext cx="1143" cy="400"/>
                </a:xfrm>
                <a:prstGeom prst="rect">
                  <a:avLst/>
                </a:prstGeom>
                <a:solidFill>
                  <a:srgbClr val="FFFFFF"/>
                </a:solidFill>
                <a:ln w="9525">
                  <a:noFill/>
                  <a:miter lim="800000"/>
                  <a:headEnd/>
                  <a:tailEnd/>
                </a:ln>
              </p:spPr>
              <p:txBody>
                <a:bodyPr/>
                <a:lstStyle/>
                <a:p>
                  <a:endParaRPr lang="de-DE"/>
                </a:p>
              </p:txBody>
            </p:sp>
            <p:sp>
              <p:nvSpPr>
                <p:cNvPr id="17338" name="Rectangle 954"/>
                <p:cNvSpPr>
                  <a:spLocks noChangeArrowheads="1"/>
                </p:cNvSpPr>
                <p:nvPr/>
              </p:nvSpPr>
              <p:spPr bwMode="auto">
                <a:xfrm>
                  <a:off x="306" y="2375"/>
                  <a:ext cx="2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Tall</a:t>
                  </a:r>
                  <a:endParaRPr lang="de-DE">
                    <a:solidFill>
                      <a:schemeClr val="bg1"/>
                    </a:solidFill>
                    <a:cs typeface="Arial" charset="0"/>
                  </a:endParaRPr>
                </a:p>
              </p:txBody>
            </p:sp>
            <p:sp>
              <p:nvSpPr>
                <p:cNvPr id="17339" name="Rectangle 955"/>
                <p:cNvSpPr>
                  <a:spLocks noChangeArrowheads="1"/>
                </p:cNvSpPr>
                <p:nvPr/>
              </p:nvSpPr>
              <p:spPr bwMode="auto">
                <a:xfrm>
                  <a:off x="593" y="2375"/>
                  <a:ext cx="38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tower</a:t>
                  </a:r>
                  <a:endParaRPr lang="de-DE">
                    <a:solidFill>
                      <a:schemeClr val="bg1"/>
                    </a:solidFill>
                    <a:cs typeface="Arial" charset="0"/>
                  </a:endParaRPr>
                </a:p>
              </p:txBody>
            </p:sp>
            <p:sp>
              <p:nvSpPr>
                <p:cNvPr id="17340" name="Rectangle 956"/>
                <p:cNvSpPr>
                  <a:spLocks noChangeArrowheads="1"/>
                </p:cNvSpPr>
                <p:nvPr/>
              </p:nvSpPr>
              <p:spPr bwMode="auto">
                <a:xfrm>
                  <a:off x="368" y="2546"/>
                  <a:ext cx="5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(~500m)</a:t>
                  </a:r>
                  <a:endParaRPr lang="de-DE">
                    <a:solidFill>
                      <a:schemeClr val="bg1"/>
                    </a:solidFill>
                    <a:cs typeface="Arial" charset="0"/>
                  </a:endParaRPr>
                </a:p>
              </p:txBody>
            </p:sp>
            <p:sp>
              <p:nvSpPr>
                <p:cNvPr id="17341" name="Line 957"/>
                <p:cNvSpPr>
                  <a:spLocks noChangeShapeType="1"/>
                </p:cNvSpPr>
                <p:nvPr/>
              </p:nvSpPr>
              <p:spPr bwMode="auto">
                <a:xfrm flipV="1">
                  <a:off x="114" y="2414"/>
                  <a:ext cx="0" cy="1618"/>
                </a:xfrm>
                <a:prstGeom prst="line">
                  <a:avLst/>
                </a:prstGeom>
                <a:noFill/>
                <a:ln w="63500">
                  <a:solidFill>
                    <a:srgbClr val="0000FF"/>
                  </a:solidFill>
                  <a:round/>
                  <a:headEnd/>
                  <a:tailEnd/>
                </a:ln>
              </p:spPr>
              <p:txBody>
                <a:bodyPr/>
                <a:lstStyle/>
                <a:p>
                  <a:endParaRPr lang="de-DE"/>
                </a:p>
              </p:txBody>
            </p:sp>
            <p:sp>
              <p:nvSpPr>
                <p:cNvPr id="17342" name="Line 958"/>
                <p:cNvSpPr>
                  <a:spLocks noChangeShapeType="1"/>
                </p:cNvSpPr>
                <p:nvPr/>
              </p:nvSpPr>
              <p:spPr bwMode="auto">
                <a:xfrm>
                  <a:off x="19" y="2414"/>
                  <a:ext cx="190" cy="0"/>
                </a:xfrm>
                <a:prstGeom prst="line">
                  <a:avLst/>
                </a:prstGeom>
                <a:noFill/>
                <a:ln w="63500">
                  <a:solidFill>
                    <a:srgbClr val="0000FF"/>
                  </a:solidFill>
                  <a:round/>
                  <a:headEnd/>
                  <a:tailEnd/>
                </a:ln>
              </p:spPr>
              <p:txBody>
                <a:bodyPr/>
                <a:lstStyle/>
                <a:p>
                  <a:endParaRPr lang="de-DE"/>
                </a:p>
              </p:txBody>
            </p:sp>
            <p:sp>
              <p:nvSpPr>
                <p:cNvPr id="17343" name="Line 959"/>
                <p:cNvSpPr>
                  <a:spLocks noChangeShapeType="1"/>
                </p:cNvSpPr>
                <p:nvPr/>
              </p:nvSpPr>
              <p:spPr bwMode="auto">
                <a:xfrm>
                  <a:off x="19" y="2747"/>
                  <a:ext cx="190" cy="0"/>
                </a:xfrm>
                <a:prstGeom prst="line">
                  <a:avLst/>
                </a:prstGeom>
                <a:noFill/>
                <a:ln w="63500">
                  <a:solidFill>
                    <a:srgbClr val="0000FF"/>
                  </a:solidFill>
                  <a:round/>
                  <a:headEnd/>
                  <a:tailEnd/>
                </a:ln>
              </p:spPr>
              <p:txBody>
                <a:bodyPr/>
                <a:lstStyle/>
                <a:p>
                  <a:endParaRPr lang="de-DE"/>
                </a:p>
              </p:txBody>
            </p:sp>
            <p:sp>
              <p:nvSpPr>
                <p:cNvPr id="17344" name="Line 960"/>
                <p:cNvSpPr>
                  <a:spLocks noChangeShapeType="1"/>
                </p:cNvSpPr>
                <p:nvPr/>
              </p:nvSpPr>
              <p:spPr bwMode="auto">
                <a:xfrm>
                  <a:off x="19" y="3176"/>
                  <a:ext cx="190" cy="0"/>
                </a:xfrm>
                <a:prstGeom prst="line">
                  <a:avLst/>
                </a:prstGeom>
                <a:noFill/>
                <a:ln w="63500">
                  <a:solidFill>
                    <a:srgbClr val="0000FF"/>
                  </a:solidFill>
                  <a:round/>
                  <a:headEnd/>
                  <a:tailEnd/>
                </a:ln>
              </p:spPr>
              <p:txBody>
                <a:bodyPr/>
                <a:lstStyle/>
                <a:p>
                  <a:endParaRPr lang="de-DE"/>
                </a:p>
              </p:txBody>
            </p:sp>
            <p:pic>
              <p:nvPicPr>
                <p:cNvPr id="17345" name="Picture 961"/>
                <p:cNvPicPr>
                  <a:picLocks noChangeAspect="1" noChangeArrowheads="1"/>
                </p:cNvPicPr>
                <p:nvPr/>
              </p:nvPicPr>
              <p:blipFill>
                <a:blip r:embed="rId4"/>
                <a:srcRect/>
                <a:stretch>
                  <a:fillRect/>
                </a:stretch>
              </p:blipFill>
              <p:spPr bwMode="auto">
                <a:xfrm>
                  <a:off x="100" y="1497"/>
                  <a:ext cx="452" cy="353"/>
                </a:xfrm>
                <a:prstGeom prst="rect">
                  <a:avLst/>
                </a:prstGeom>
                <a:noFill/>
                <a:ln w="9525">
                  <a:noFill/>
                  <a:miter lim="800000"/>
                  <a:headEnd/>
                  <a:tailEnd/>
                </a:ln>
              </p:spPr>
            </p:pic>
            <p:pic>
              <p:nvPicPr>
                <p:cNvPr id="17346" name="Picture 962"/>
                <p:cNvPicPr>
                  <a:picLocks noChangeAspect="1" noChangeArrowheads="1"/>
                </p:cNvPicPr>
                <p:nvPr/>
              </p:nvPicPr>
              <p:blipFill>
                <a:blip r:embed="rId5"/>
                <a:srcRect/>
                <a:stretch>
                  <a:fillRect/>
                </a:stretch>
              </p:blipFill>
              <p:spPr bwMode="auto">
                <a:xfrm>
                  <a:off x="100" y="1497"/>
                  <a:ext cx="452" cy="353"/>
                </a:xfrm>
                <a:prstGeom prst="rect">
                  <a:avLst/>
                </a:prstGeom>
                <a:noFill/>
                <a:ln w="9525">
                  <a:noFill/>
                  <a:miter lim="800000"/>
                  <a:headEnd/>
                  <a:tailEnd/>
                </a:ln>
              </p:spPr>
            </p:pic>
            <p:sp>
              <p:nvSpPr>
                <p:cNvPr id="17347" name="Rectangle 963"/>
                <p:cNvSpPr>
                  <a:spLocks noChangeArrowheads="1"/>
                </p:cNvSpPr>
                <p:nvPr/>
              </p:nvSpPr>
              <p:spPr bwMode="auto">
                <a:xfrm>
                  <a:off x="499" y="1493"/>
                  <a:ext cx="892" cy="401"/>
                </a:xfrm>
                <a:prstGeom prst="rect">
                  <a:avLst/>
                </a:prstGeom>
                <a:solidFill>
                  <a:srgbClr val="FFFFFF"/>
                </a:solidFill>
                <a:ln w="9525">
                  <a:noFill/>
                  <a:miter lim="800000"/>
                  <a:headEnd/>
                  <a:tailEnd/>
                </a:ln>
              </p:spPr>
              <p:txBody>
                <a:bodyPr/>
                <a:lstStyle/>
                <a:p>
                  <a:endParaRPr lang="de-DE"/>
                </a:p>
              </p:txBody>
            </p:sp>
            <p:sp>
              <p:nvSpPr>
                <p:cNvPr id="17348" name="Rectangle 964"/>
                <p:cNvSpPr>
                  <a:spLocks noChangeArrowheads="1"/>
                </p:cNvSpPr>
                <p:nvPr/>
              </p:nvSpPr>
              <p:spPr bwMode="auto">
                <a:xfrm>
                  <a:off x="692" y="1530"/>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Aircraft</a:t>
                  </a:r>
                  <a:endParaRPr lang="de-DE">
                    <a:solidFill>
                      <a:schemeClr val="bg1"/>
                    </a:solidFill>
                    <a:cs typeface="Arial" charset="0"/>
                  </a:endParaRPr>
                </a:p>
              </p:txBody>
            </p:sp>
            <p:sp>
              <p:nvSpPr>
                <p:cNvPr id="17349" name="Rectangle 965"/>
                <p:cNvSpPr>
                  <a:spLocks noChangeArrowheads="1"/>
                </p:cNvSpPr>
                <p:nvPr/>
              </p:nvSpPr>
              <p:spPr bwMode="auto">
                <a:xfrm>
                  <a:off x="652" y="1701"/>
                  <a:ext cx="12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(0</a:t>
                  </a:r>
                  <a:endParaRPr lang="de-DE">
                    <a:solidFill>
                      <a:schemeClr val="bg1"/>
                    </a:solidFill>
                    <a:cs typeface="Arial" charset="0"/>
                  </a:endParaRPr>
                </a:p>
              </p:txBody>
            </p:sp>
            <p:sp>
              <p:nvSpPr>
                <p:cNvPr id="17350" name="Rectangle 966"/>
                <p:cNvSpPr>
                  <a:spLocks noChangeArrowheads="1"/>
                </p:cNvSpPr>
                <p:nvPr/>
              </p:nvSpPr>
              <p:spPr bwMode="auto">
                <a:xfrm>
                  <a:off x="779" y="1701"/>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7351" name="Rectangle 967"/>
                <p:cNvSpPr>
                  <a:spLocks noChangeArrowheads="1"/>
                </p:cNvSpPr>
                <p:nvPr/>
              </p:nvSpPr>
              <p:spPr bwMode="auto">
                <a:xfrm>
                  <a:off x="827" y="1701"/>
                  <a:ext cx="41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20km)</a:t>
                  </a:r>
                  <a:endParaRPr lang="de-DE">
                    <a:solidFill>
                      <a:schemeClr val="bg1"/>
                    </a:solidFill>
                    <a:cs typeface="Arial" charset="0"/>
                  </a:endParaRPr>
                </a:p>
              </p:txBody>
            </p:sp>
            <p:sp>
              <p:nvSpPr>
                <p:cNvPr id="17352" name="Freeform 968"/>
                <p:cNvSpPr>
                  <a:spLocks/>
                </p:cNvSpPr>
                <p:nvPr/>
              </p:nvSpPr>
              <p:spPr bwMode="auto">
                <a:xfrm>
                  <a:off x="1484" y="95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BCFF8C"/>
                </a:solidFill>
                <a:ln w="9525">
                  <a:noFill/>
                  <a:round/>
                  <a:headEnd/>
                  <a:tailEnd/>
                </a:ln>
              </p:spPr>
              <p:txBody>
                <a:bodyPr/>
                <a:lstStyle/>
                <a:p>
                  <a:endParaRPr lang="de-DE"/>
                </a:p>
              </p:txBody>
            </p:sp>
            <p:sp>
              <p:nvSpPr>
                <p:cNvPr id="17353" name="Freeform 969"/>
                <p:cNvSpPr>
                  <a:spLocks/>
                </p:cNvSpPr>
                <p:nvPr/>
              </p:nvSpPr>
              <p:spPr bwMode="auto">
                <a:xfrm>
                  <a:off x="1484" y="843"/>
                  <a:ext cx="207" cy="194"/>
                </a:xfrm>
                <a:custGeom>
                  <a:avLst/>
                  <a:gdLst/>
                  <a:ahLst/>
                  <a:cxnLst>
                    <a:cxn ang="0">
                      <a:pos x="345" y="113"/>
                    </a:cxn>
                    <a:cxn ang="0">
                      <a:pos x="288" y="115"/>
                    </a:cxn>
                    <a:cxn ang="0">
                      <a:pos x="225" y="147"/>
                    </a:cxn>
                    <a:cxn ang="0">
                      <a:pos x="160" y="187"/>
                    </a:cxn>
                    <a:cxn ang="0">
                      <a:pos x="90" y="223"/>
                    </a:cxn>
                    <a:cxn ang="0">
                      <a:pos x="27" y="233"/>
                    </a:cxn>
                    <a:cxn ang="0">
                      <a:pos x="25" y="210"/>
                    </a:cxn>
                    <a:cxn ang="0">
                      <a:pos x="84" y="151"/>
                    </a:cxn>
                    <a:cxn ang="0">
                      <a:pos x="168" y="96"/>
                    </a:cxn>
                    <a:cxn ang="0">
                      <a:pos x="232" y="63"/>
                    </a:cxn>
                    <a:cxn ang="0">
                      <a:pos x="303" y="39"/>
                    </a:cxn>
                    <a:cxn ang="0">
                      <a:pos x="372" y="21"/>
                    </a:cxn>
                    <a:cxn ang="0">
                      <a:pos x="307" y="14"/>
                    </a:cxn>
                    <a:cxn ang="0">
                      <a:pos x="234" y="40"/>
                    </a:cxn>
                    <a:cxn ang="0">
                      <a:pos x="170" y="69"/>
                    </a:cxn>
                    <a:cxn ang="0">
                      <a:pos x="84" y="124"/>
                    </a:cxn>
                    <a:cxn ang="0">
                      <a:pos x="15" y="187"/>
                    </a:cxn>
                    <a:cxn ang="0">
                      <a:pos x="0" y="229"/>
                    </a:cxn>
                    <a:cxn ang="0">
                      <a:pos x="23" y="254"/>
                    </a:cxn>
                    <a:cxn ang="0">
                      <a:pos x="93" y="246"/>
                    </a:cxn>
                    <a:cxn ang="0">
                      <a:pos x="170" y="206"/>
                    </a:cxn>
                    <a:cxn ang="0">
                      <a:pos x="234" y="166"/>
                    </a:cxn>
                    <a:cxn ang="0">
                      <a:pos x="293" y="138"/>
                    </a:cxn>
                    <a:cxn ang="0">
                      <a:pos x="339" y="134"/>
                    </a:cxn>
                    <a:cxn ang="0">
                      <a:pos x="377" y="153"/>
                    </a:cxn>
                    <a:cxn ang="0">
                      <a:pos x="387" y="204"/>
                    </a:cxn>
                    <a:cxn ang="0">
                      <a:pos x="353" y="231"/>
                    </a:cxn>
                    <a:cxn ang="0">
                      <a:pos x="278" y="242"/>
                    </a:cxn>
                    <a:cxn ang="0">
                      <a:pos x="204" y="250"/>
                    </a:cxn>
                    <a:cxn ang="0">
                      <a:pos x="131" y="265"/>
                    </a:cxn>
                    <a:cxn ang="0">
                      <a:pos x="90" y="284"/>
                    </a:cxn>
                    <a:cxn ang="0">
                      <a:pos x="38" y="326"/>
                    </a:cxn>
                    <a:cxn ang="0">
                      <a:pos x="51" y="385"/>
                    </a:cxn>
                    <a:cxn ang="0">
                      <a:pos x="76" y="389"/>
                    </a:cxn>
                    <a:cxn ang="0">
                      <a:pos x="120" y="381"/>
                    </a:cxn>
                    <a:cxn ang="0">
                      <a:pos x="160" y="362"/>
                    </a:cxn>
                    <a:cxn ang="0">
                      <a:pos x="192" y="345"/>
                    </a:cxn>
                    <a:cxn ang="0">
                      <a:pos x="261" y="328"/>
                    </a:cxn>
                    <a:cxn ang="0">
                      <a:pos x="295" y="332"/>
                    </a:cxn>
                    <a:cxn ang="0">
                      <a:pos x="290" y="351"/>
                    </a:cxn>
                    <a:cxn ang="0">
                      <a:pos x="318" y="345"/>
                    </a:cxn>
                    <a:cxn ang="0">
                      <a:pos x="301" y="311"/>
                    </a:cxn>
                    <a:cxn ang="0">
                      <a:pos x="242" y="307"/>
                    </a:cxn>
                    <a:cxn ang="0">
                      <a:pos x="172" y="332"/>
                    </a:cxn>
                    <a:cxn ang="0">
                      <a:pos x="137" y="349"/>
                    </a:cxn>
                    <a:cxn ang="0">
                      <a:pos x="88" y="366"/>
                    </a:cxn>
                    <a:cxn ang="0">
                      <a:pos x="55" y="358"/>
                    </a:cxn>
                    <a:cxn ang="0">
                      <a:pos x="74" y="320"/>
                    </a:cxn>
                    <a:cxn ang="0">
                      <a:pos x="130" y="288"/>
                    </a:cxn>
                    <a:cxn ang="0">
                      <a:pos x="196" y="273"/>
                    </a:cxn>
                    <a:cxn ang="0">
                      <a:pos x="263" y="267"/>
                    </a:cxn>
                    <a:cxn ang="0">
                      <a:pos x="303" y="261"/>
                    </a:cxn>
                    <a:cxn ang="0">
                      <a:pos x="345" y="256"/>
                    </a:cxn>
                    <a:cxn ang="0">
                      <a:pos x="391" y="233"/>
                    </a:cxn>
                    <a:cxn ang="0">
                      <a:pos x="410" y="166"/>
                    </a:cxn>
                  </a:cxnLst>
                  <a:rect l="0" t="0" r="r" b="b"/>
                  <a:pathLst>
                    <a:path w="414" h="389">
                      <a:moveTo>
                        <a:pt x="381" y="130"/>
                      </a:moveTo>
                      <a:lnTo>
                        <a:pt x="375" y="126"/>
                      </a:lnTo>
                      <a:lnTo>
                        <a:pt x="370" y="122"/>
                      </a:lnTo>
                      <a:lnTo>
                        <a:pt x="364" y="119"/>
                      </a:lnTo>
                      <a:lnTo>
                        <a:pt x="356" y="117"/>
                      </a:lnTo>
                      <a:lnTo>
                        <a:pt x="351" y="115"/>
                      </a:lnTo>
                      <a:lnTo>
                        <a:pt x="345" y="113"/>
                      </a:lnTo>
                      <a:lnTo>
                        <a:pt x="337" y="111"/>
                      </a:lnTo>
                      <a:lnTo>
                        <a:pt x="330" y="109"/>
                      </a:lnTo>
                      <a:lnTo>
                        <a:pt x="322" y="109"/>
                      </a:lnTo>
                      <a:lnTo>
                        <a:pt x="314" y="109"/>
                      </a:lnTo>
                      <a:lnTo>
                        <a:pt x="307" y="111"/>
                      </a:lnTo>
                      <a:lnTo>
                        <a:pt x="297" y="113"/>
                      </a:lnTo>
                      <a:lnTo>
                        <a:pt x="288" y="115"/>
                      </a:lnTo>
                      <a:lnTo>
                        <a:pt x="278" y="119"/>
                      </a:lnTo>
                      <a:lnTo>
                        <a:pt x="269" y="124"/>
                      </a:lnTo>
                      <a:lnTo>
                        <a:pt x="257" y="128"/>
                      </a:lnTo>
                      <a:lnTo>
                        <a:pt x="248" y="134"/>
                      </a:lnTo>
                      <a:lnTo>
                        <a:pt x="240" y="138"/>
                      </a:lnTo>
                      <a:lnTo>
                        <a:pt x="232" y="141"/>
                      </a:lnTo>
                      <a:lnTo>
                        <a:pt x="225" y="147"/>
                      </a:lnTo>
                      <a:lnTo>
                        <a:pt x="215" y="153"/>
                      </a:lnTo>
                      <a:lnTo>
                        <a:pt x="208" y="157"/>
                      </a:lnTo>
                      <a:lnTo>
                        <a:pt x="200" y="162"/>
                      </a:lnTo>
                      <a:lnTo>
                        <a:pt x="191" y="168"/>
                      </a:lnTo>
                      <a:lnTo>
                        <a:pt x="181" y="174"/>
                      </a:lnTo>
                      <a:lnTo>
                        <a:pt x="172" y="181"/>
                      </a:lnTo>
                      <a:lnTo>
                        <a:pt x="160" y="187"/>
                      </a:lnTo>
                      <a:lnTo>
                        <a:pt x="151" y="193"/>
                      </a:lnTo>
                      <a:lnTo>
                        <a:pt x="141" y="199"/>
                      </a:lnTo>
                      <a:lnTo>
                        <a:pt x="130" y="204"/>
                      </a:lnTo>
                      <a:lnTo>
                        <a:pt x="120" y="210"/>
                      </a:lnTo>
                      <a:lnTo>
                        <a:pt x="109" y="216"/>
                      </a:lnTo>
                      <a:lnTo>
                        <a:pt x="99" y="219"/>
                      </a:lnTo>
                      <a:lnTo>
                        <a:pt x="90" y="223"/>
                      </a:lnTo>
                      <a:lnTo>
                        <a:pt x="80" y="227"/>
                      </a:lnTo>
                      <a:lnTo>
                        <a:pt x="71" y="229"/>
                      </a:lnTo>
                      <a:lnTo>
                        <a:pt x="59" y="231"/>
                      </a:lnTo>
                      <a:lnTo>
                        <a:pt x="51" y="233"/>
                      </a:lnTo>
                      <a:lnTo>
                        <a:pt x="40" y="233"/>
                      </a:lnTo>
                      <a:lnTo>
                        <a:pt x="30" y="233"/>
                      </a:lnTo>
                      <a:lnTo>
                        <a:pt x="27" y="233"/>
                      </a:lnTo>
                      <a:lnTo>
                        <a:pt x="25" y="231"/>
                      </a:lnTo>
                      <a:lnTo>
                        <a:pt x="23" y="227"/>
                      </a:lnTo>
                      <a:lnTo>
                        <a:pt x="21" y="225"/>
                      </a:lnTo>
                      <a:lnTo>
                        <a:pt x="21" y="225"/>
                      </a:lnTo>
                      <a:lnTo>
                        <a:pt x="21" y="225"/>
                      </a:lnTo>
                      <a:lnTo>
                        <a:pt x="21" y="218"/>
                      </a:lnTo>
                      <a:lnTo>
                        <a:pt x="25" y="210"/>
                      </a:lnTo>
                      <a:lnTo>
                        <a:pt x="29" y="204"/>
                      </a:lnTo>
                      <a:lnTo>
                        <a:pt x="34" y="197"/>
                      </a:lnTo>
                      <a:lnTo>
                        <a:pt x="34" y="197"/>
                      </a:lnTo>
                      <a:lnTo>
                        <a:pt x="46" y="183"/>
                      </a:lnTo>
                      <a:lnTo>
                        <a:pt x="59" y="172"/>
                      </a:lnTo>
                      <a:lnTo>
                        <a:pt x="71" y="162"/>
                      </a:lnTo>
                      <a:lnTo>
                        <a:pt x="84" y="151"/>
                      </a:lnTo>
                      <a:lnTo>
                        <a:pt x="95" y="141"/>
                      </a:lnTo>
                      <a:lnTo>
                        <a:pt x="109" y="132"/>
                      </a:lnTo>
                      <a:lnTo>
                        <a:pt x="122" y="124"/>
                      </a:lnTo>
                      <a:lnTo>
                        <a:pt x="133" y="115"/>
                      </a:lnTo>
                      <a:lnTo>
                        <a:pt x="145" y="107"/>
                      </a:lnTo>
                      <a:lnTo>
                        <a:pt x="158" y="101"/>
                      </a:lnTo>
                      <a:lnTo>
                        <a:pt x="168" y="96"/>
                      </a:lnTo>
                      <a:lnTo>
                        <a:pt x="179" y="90"/>
                      </a:lnTo>
                      <a:lnTo>
                        <a:pt x="189" y="84"/>
                      </a:lnTo>
                      <a:lnTo>
                        <a:pt x="198" y="80"/>
                      </a:lnTo>
                      <a:lnTo>
                        <a:pt x="206" y="77"/>
                      </a:lnTo>
                      <a:lnTo>
                        <a:pt x="212" y="73"/>
                      </a:lnTo>
                      <a:lnTo>
                        <a:pt x="221" y="69"/>
                      </a:lnTo>
                      <a:lnTo>
                        <a:pt x="232" y="63"/>
                      </a:lnTo>
                      <a:lnTo>
                        <a:pt x="242" y="59"/>
                      </a:lnTo>
                      <a:lnTo>
                        <a:pt x="252" y="56"/>
                      </a:lnTo>
                      <a:lnTo>
                        <a:pt x="263" y="52"/>
                      </a:lnTo>
                      <a:lnTo>
                        <a:pt x="273" y="50"/>
                      </a:lnTo>
                      <a:lnTo>
                        <a:pt x="282" y="46"/>
                      </a:lnTo>
                      <a:lnTo>
                        <a:pt x="293" y="42"/>
                      </a:lnTo>
                      <a:lnTo>
                        <a:pt x="303" y="39"/>
                      </a:lnTo>
                      <a:lnTo>
                        <a:pt x="313" y="37"/>
                      </a:lnTo>
                      <a:lnTo>
                        <a:pt x="322" y="33"/>
                      </a:lnTo>
                      <a:lnTo>
                        <a:pt x="332" y="31"/>
                      </a:lnTo>
                      <a:lnTo>
                        <a:pt x="343" y="27"/>
                      </a:lnTo>
                      <a:lnTo>
                        <a:pt x="353" y="25"/>
                      </a:lnTo>
                      <a:lnTo>
                        <a:pt x="362" y="23"/>
                      </a:lnTo>
                      <a:lnTo>
                        <a:pt x="372" y="21"/>
                      </a:lnTo>
                      <a:lnTo>
                        <a:pt x="368" y="0"/>
                      </a:lnTo>
                      <a:lnTo>
                        <a:pt x="358" y="2"/>
                      </a:lnTo>
                      <a:lnTo>
                        <a:pt x="349" y="4"/>
                      </a:lnTo>
                      <a:lnTo>
                        <a:pt x="337" y="6"/>
                      </a:lnTo>
                      <a:lnTo>
                        <a:pt x="328" y="8"/>
                      </a:lnTo>
                      <a:lnTo>
                        <a:pt x="316" y="12"/>
                      </a:lnTo>
                      <a:lnTo>
                        <a:pt x="307" y="14"/>
                      </a:lnTo>
                      <a:lnTo>
                        <a:pt x="297" y="18"/>
                      </a:lnTo>
                      <a:lnTo>
                        <a:pt x="286" y="21"/>
                      </a:lnTo>
                      <a:lnTo>
                        <a:pt x="276" y="23"/>
                      </a:lnTo>
                      <a:lnTo>
                        <a:pt x="265" y="27"/>
                      </a:lnTo>
                      <a:lnTo>
                        <a:pt x="255" y="31"/>
                      </a:lnTo>
                      <a:lnTo>
                        <a:pt x="246" y="35"/>
                      </a:lnTo>
                      <a:lnTo>
                        <a:pt x="234" y="40"/>
                      </a:lnTo>
                      <a:lnTo>
                        <a:pt x="225" y="44"/>
                      </a:lnTo>
                      <a:lnTo>
                        <a:pt x="215" y="48"/>
                      </a:lnTo>
                      <a:lnTo>
                        <a:pt x="204" y="52"/>
                      </a:lnTo>
                      <a:lnTo>
                        <a:pt x="196" y="56"/>
                      </a:lnTo>
                      <a:lnTo>
                        <a:pt x="189" y="59"/>
                      </a:lnTo>
                      <a:lnTo>
                        <a:pt x="179" y="63"/>
                      </a:lnTo>
                      <a:lnTo>
                        <a:pt x="170" y="69"/>
                      </a:lnTo>
                      <a:lnTo>
                        <a:pt x="158" y="75"/>
                      </a:lnTo>
                      <a:lnTo>
                        <a:pt x="147" y="82"/>
                      </a:lnTo>
                      <a:lnTo>
                        <a:pt x="135" y="90"/>
                      </a:lnTo>
                      <a:lnTo>
                        <a:pt x="122" y="98"/>
                      </a:lnTo>
                      <a:lnTo>
                        <a:pt x="109" y="105"/>
                      </a:lnTo>
                      <a:lnTo>
                        <a:pt x="97" y="115"/>
                      </a:lnTo>
                      <a:lnTo>
                        <a:pt x="84" y="124"/>
                      </a:lnTo>
                      <a:lnTo>
                        <a:pt x="71" y="134"/>
                      </a:lnTo>
                      <a:lnTo>
                        <a:pt x="57" y="145"/>
                      </a:lnTo>
                      <a:lnTo>
                        <a:pt x="44" y="157"/>
                      </a:lnTo>
                      <a:lnTo>
                        <a:pt x="30" y="168"/>
                      </a:lnTo>
                      <a:lnTo>
                        <a:pt x="19" y="181"/>
                      </a:lnTo>
                      <a:lnTo>
                        <a:pt x="17" y="181"/>
                      </a:lnTo>
                      <a:lnTo>
                        <a:pt x="15" y="187"/>
                      </a:lnTo>
                      <a:lnTo>
                        <a:pt x="10" y="191"/>
                      </a:lnTo>
                      <a:lnTo>
                        <a:pt x="8" y="197"/>
                      </a:lnTo>
                      <a:lnTo>
                        <a:pt x="4" y="202"/>
                      </a:lnTo>
                      <a:lnTo>
                        <a:pt x="2" y="208"/>
                      </a:lnTo>
                      <a:lnTo>
                        <a:pt x="0" y="216"/>
                      </a:lnTo>
                      <a:lnTo>
                        <a:pt x="0" y="223"/>
                      </a:lnTo>
                      <a:lnTo>
                        <a:pt x="0" y="229"/>
                      </a:lnTo>
                      <a:lnTo>
                        <a:pt x="2" y="235"/>
                      </a:lnTo>
                      <a:lnTo>
                        <a:pt x="4" y="238"/>
                      </a:lnTo>
                      <a:lnTo>
                        <a:pt x="8" y="244"/>
                      </a:lnTo>
                      <a:lnTo>
                        <a:pt x="10" y="246"/>
                      </a:lnTo>
                      <a:lnTo>
                        <a:pt x="15" y="250"/>
                      </a:lnTo>
                      <a:lnTo>
                        <a:pt x="19" y="252"/>
                      </a:lnTo>
                      <a:lnTo>
                        <a:pt x="23" y="254"/>
                      </a:lnTo>
                      <a:lnTo>
                        <a:pt x="29" y="254"/>
                      </a:lnTo>
                      <a:lnTo>
                        <a:pt x="40" y="256"/>
                      </a:lnTo>
                      <a:lnTo>
                        <a:pt x="51" y="254"/>
                      </a:lnTo>
                      <a:lnTo>
                        <a:pt x="61" y="254"/>
                      </a:lnTo>
                      <a:lnTo>
                        <a:pt x="72" y="252"/>
                      </a:lnTo>
                      <a:lnTo>
                        <a:pt x="84" y="248"/>
                      </a:lnTo>
                      <a:lnTo>
                        <a:pt x="93" y="246"/>
                      </a:lnTo>
                      <a:lnTo>
                        <a:pt x="105" y="240"/>
                      </a:lnTo>
                      <a:lnTo>
                        <a:pt x="116" y="237"/>
                      </a:lnTo>
                      <a:lnTo>
                        <a:pt x="126" y="231"/>
                      </a:lnTo>
                      <a:lnTo>
                        <a:pt x="137" y="225"/>
                      </a:lnTo>
                      <a:lnTo>
                        <a:pt x="149" y="219"/>
                      </a:lnTo>
                      <a:lnTo>
                        <a:pt x="158" y="214"/>
                      </a:lnTo>
                      <a:lnTo>
                        <a:pt x="170" y="206"/>
                      </a:lnTo>
                      <a:lnTo>
                        <a:pt x="179" y="200"/>
                      </a:lnTo>
                      <a:lnTo>
                        <a:pt x="191" y="193"/>
                      </a:lnTo>
                      <a:lnTo>
                        <a:pt x="202" y="187"/>
                      </a:lnTo>
                      <a:lnTo>
                        <a:pt x="210" y="181"/>
                      </a:lnTo>
                      <a:lnTo>
                        <a:pt x="219" y="176"/>
                      </a:lnTo>
                      <a:lnTo>
                        <a:pt x="227" y="172"/>
                      </a:lnTo>
                      <a:lnTo>
                        <a:pt x="234" y="166"/>
                      </a:lnTo>
                      <a:lnTo>
                        <a:pt x="242" y="162"/>
                      </a:lnTo>
                      <a:lnTo>
                        <a:pt x="250" y="157"/>
                      </a:lnTo>
                      <a:lnTo>
                        <a:pt x="257" y="153"/>
                      </a:lnTo>
                      <a:lnTo>
                        <a:pt x="265" y="149"/>
                      </a:lnTo>
                      <a:lnTo>
                        <a:pt x="274" y="143"/>
                      </a:lnTo>
                      <a:lnTo>
                        <a:pt x="284" y="139"/>
                      </a:lnTo>
                      <a:lnTo>
                        <a:pt x="293" y="138"/>
                      </a:lnTo>
                      <a:lnTo>
                        <a:pt x="299" y="134"/>
                      </a:lnTo>
                      <a:lnTo>
                        <a:pt x="307" y="134"/>
                      </a:lnTo>
                      <a:lnTo>
                        <a:pt x="314" y="132"/>
                      </a:lnTo>
                      <a:lnTo>
                        <a:pt x="322" y="132"/>
                      </a:lnTo>
                      <a:lnTo>
                        <a:pt x="328" y="132"/>
                      </a:lnTo>
                      <a:lnTo>
                        <a:pt x="333" y="132"/>
                      </a:lnTo>
                      <a:lnTo>
                        <a:pt x="339" y="134"/>
                      </a:lnTo>
                      <a:lnTo>
                        <a:pt x="343" y="134"/>
                      </a:lnTo>
                      <a:lnTo>
                        <a:pt x="349" y="138"/>
                      </a:lnTo>
                      <a:lnTo>
                        <a:pt x="354" y="139"/>
                      </a:lnTo>
                      <a:lnTo>
                        <a:pt x="358" y="141"/>
                      </a:lnTo>
                      <a:lnTo>
                        <a:pt x="364" y="145"/>
                      </a:lnTo>
                      <a:lnTo>
                        <a:pt x="370" y="147"/>
                      </a:lnTo>
                      <a:lnTo>
                        <a:pt x="377" y="153"/>
                      </a:lnTo>
                      <a:lnTo>
                        <a:pt x="383" y="159"/>
                      </a:lnTo>
                      <a:lnTo>
                        <a:pt x="387" y="166"/>
                      </a:lnTo>
                      <a:lnTo>
                        <a:pt x="391" y="174"/>
                      </a:lnTo>
                      <a:lnTo>
                        <a:pt x="393" y="179"/>
                      </a:lnTo>
                      <a:lnTo>
                        <a:pt x="393" y="189"/>
                      </a:lnTo>
                      <a:lnTo>
                        <a:pt x="391" y="197"/>
                      </a:lnTo>
                      <a:lnTo>
                        <a:pt x="387" y="204"/>
                      </a:lnTo>
                      <a:lnTo>
                        <a:pt x="385" y="208"/>
                      </a:lnTo>
                      <a:lnTo>
                        <a:pt x="381" y="212"/>
                      </a:lnTo>
                      <a:lnTo>
                        <a:pt x="375" y="218"/>
                      </a:lnTo>
                      <a:lnTo>
                        <a:pt x="372" y="221"/>
                      </a:lnTo>
                      <a:lnTo>
                        <a:pt x="364" y="225"/>
                      </a:lnTo>
                      <a:lnTo>
                        <a:pt x="358" y="227"/>
                      </a:lnTo>
                      <a:lnTo>
                        <a:pt x="353" y="231"/>
                      </a:lnTo>
                      <a:lnTo>
                        <a:pt x="347" y="233"/>
                      </a:lnTo>
                      <a:lnTo>
                        <a:pt x="335" y="235"/>
                      </a:lnTo>
                      <a:lnTo>
                        <a:pt x="324" y="237"/>
                      </a:lnTo>
                      <a:lnTo>
                        <a:pt x="313" y="238"/>
                      </a:lnTo>
                      <a:lnTo>
                        <a:pt x="301" y="240"/>
                      </a:lnTo>
                      <a:lnTo>
                        <a:pt x="290" y="240"/>
                      </a:lnTo>
                      <a:lnTo>
                        <a:pt x="278" y="242"/>
                      </a:lnTo>
                      <a:lnTo>
                        <a:pt x="267" y="244"/>
                      </a:lnTo>
                      <a:lnTo>
                        <a:pt x="255" y="244"/>
                      </a:lnTo>
                      <a:lnTo>
                        <a:pt x="246" y="246"/>
                      </a:lnTo>
                      <a:lnTo>
                        <a:pt x="234" y="246"/>
                      </a:lnTo>
                      <a:lnTo>
                        <a:pt x="225" y="246"/>
                      </a:lnTo>
                      <a:lnTo>
                        <a:pt x="215" y="248"/>
                      </a:lnTo>
                      <a:lnTo>
                        <a:pt x="204" y="250"/>
                      </a:lnTo>
                      <a:lnTo>
                        <a:pt x="194" y="250"/>
                      </a:lnTo>
                      <a:lnTo>
                        <a:pt x="183" y="252"/>
                      </a:lnTo>
                      <a:lnTo>
                        <a:pt x="173" y="254"/>
                      </a:lnTo>
                      <a:lnTo>
                        <a:pt x="164" y="256"/>
                      </a:lnTo>
                      <a:lnTo>
                        <a:pt x="152" y="259"/>
                      </a:lnTo>
                      <a:lnTo>
                        <a:pt x="143" y="261"/>
                      </a:lnTo>
                      <a:lnTo>
                        <a:pt x="131" y="265"/>
                      </a:lnTo>
                      <a:lnTo>
                        <a:pt x="122" y="267"/>
                      </a:lnTo>
                      <a:lnTo>
                        <a:pt x="112" y="273"/>
                      </a:lnTo>
                      <a:lnTo>
                        <a:pt x="103" y="277"/>
                      </a:lnTo>
                      <a:lnTo>
                        <a:pt x="93" y="282"/>
                      </a:lnTo>
                      <a:lnTo>
                        <a:pt x="91" y="282"/>
                      </a:lnTo>
                      <a:lnTo>
                        <a:pt x="91" y="282"/>
                      </a:lnTo>
                      <a:lnTo>
                        <a:pt x="90" y="284"/>
                      </a:lnTo>
                      <a:lnTo>
                        <a:pt x="90" y="284"/>
                      </a:lnTo>
                      <a:lnTo>
                        <a:pt x="80" y="288"/>
                      </a:lnTo>
                      <a:lnTo>
                        <a:pt x="71" y="294"/>
                      </a:lnTo>
                      <a:lnTo>
                        <a:pt x="61" y="301"/>
                      </a:lnTo>
                      <a:lnTo>
                        <a:pt x="51" y="307"/>
                      </a:lnTo>
                      <a:lnTo>
                        <a:pt x="44" y="317"/>
                      </a:lnTo>
                      <a:lnTo>
                        <a:pt x="38" y="326"/>
                      </a:lnTo>
                      <a:lnTo>
                        <a:pt x="34" y="338"/>
                      </a:lnTo>
                      <a:lnTo>
                        <a:pt x="34" y="351"/>
                      </a:lnTo>
                      <a:lnTo>
                        <a:pt x="34" y="358"/>
                      </a:lnTo>
                      <a:lnTo>
                        <a:pt x="36" y="366"/>
                      </a:lnTo>
                      <a:lnTo>
                        <a:pt x="42" y="376"/>
                      </a:lnTo>
                      <a:lnTo>
                        <a:pt x="48" y="383"/>
                      </a:lnTo>
                      <a:lnTo>
                        <a:pt x="51" y="385"/>
                      </a:lnTo>
                      <a:lnTo>
                        <a:pt x="55" y="387"/>
                      </a:lnTo>
                      <a:lnTo>
                        <a:pt x="59" y="387"/>
                      </a:lnTo>
                      <a:lnTo>
                        <a:pt x="61" y="389"/>
                      </a:lnTo>
                      <a:lnTo>
                        <a:pt x="65" y="389"/>
                      </a:lnTo>
                      <a:lnTo>
                        <a:pt x="69" y="389"/>
                      </a:lnTo>
                      <a:lnTo>
                        <a:pt x="72" y="389"/>
                      </a:lnTo>
                      <a:lnTo>
                        <a:pt x="76" y="389"/>
                      </a:lnTo>
                      <a:lnTo>
                        <a:pt x="82" y="389"/>
                      </a:lnTo>
                      <a:lnTo>
                        <a:pt x="88" y="389"/>
                      </a:lnTo>
                      <a:lnTo>
                        <a:pt x="93" y="387"/>
                      </a:lnTo>
                      <a:lnTo>
                        <a:pt x="101" y="387"/>
                      </a:lnTo>
                      <a:lnTo>
                        <a:pt x="107" y="385"/>
                      </a:lnTo>
                      <a:lnTo>
                        <a:pt x="112" y="383"/>
                      </a:lnTo>
                      <a:lnTo>
                        <a:pt x="120" y="381"/>
                      </a:lnTo>
                      <a:lnTo>
                        <a:pt x="126" y="378"/>
                      </a:lnTo>
                      <a:lnTo>
                        <a:pt x="131" y="376"/>
                      </a:lnTo>
                      <a:lnTo>
                        <a:pt x="137" y="374"/>
                      </a:lnTo>
                      <a:lnTo>
                        <a:pt x="143" y="370"/>
                      </a:lnTo>
                      <a:lnTo>
                        <a:pt x="149" y="368"/>
                      </a:lnTo>
                      <a:lnTo>
                        <a:pt x="154" y="364"/>
                      </a:lnTo>
                      <a:lnTo>
                        <a:pt x="160" y="362"/>
                      </a:lnTo>
                      <a:lnTo>
                        <a:pt x="166" y="358"/>
                      </a:lnTo>
                      <a:lnTo>
                        <a:pt x="172" y="357"/>
                      </a:lnTo>
                      <a:lnTo>
                        <a:pt x="173" y="355"/>
                      </a:lnTo>
                      <a:lnTo>
                        <a:pt x="177" y="353"/>
                      </a:lnTo>
                      <a:lnTo>
                        <a:pt x="179" y="351"/>
                      </a:lnTo>
                      <a:lnTo>
                        <a:pt x="183" y="351"/>
                      </a:lnTo>
                      <a:lnTo>
                        <a:pt x="192" y="345"/>
                      </a:lnTo>
                      <a:lnTo>
                        <a:pt x="204" y="339"/>
                      </a:lnTo>
                      <a:lnTo>
                        <a:pt x="215" y="338"/>
                      </a:lnTo>
                      <a:lnTo>
                        <a:pt x="225" y="334"/>
                      </a:lnTo>
                      <a:lnTo>
                        <a:pt x="234" y="332"/>
                      </a:lnTo>
                      <a:lnTo>
                        <a:pt x="244" y="330"/>
                      </a:lnTo>
                      <a:lnTo>
                        <a:pt x="252" y="328"/>
                      </a:lnTo>
                      <a:lnTo>
                        <a:pt x="261" y="328"/>
                      </a:lnTo>
                      <a:lnTo>
                        <a:pt x="269" y="326"/>
                      </a:lnTo>
                      <a:lnTo>
                        <a:pt x="274" y="328"/>
                      </a:lnTo>
                      <a:lnTo>
                        <a:pt x="280" y="328"/>
                      </a:lnTo>
                      <a:lnTo>
                        <a:pt x="286" y="328"/>
                      </a:lnTo>
                      <a:lnTo>
                        <a:pt x="290" y="330"/>
                      </a:lnTo>
                      <a:lnTo>
                        <a:pt x="293" y="330"/>
                      </a:lnTo>
                      <a:lnTo>
                        <a:pt x="295" y="332"/>
                      </a:lnTo>
                      <a:lnTo>
                        <a:pt x="297" y="334"/>
                      </a:lnTo>
                      <a:lnTo>
                        <a:pt x="297" y="336"/>
                      </a:lnTo>
                      <a:lnTo>
                        <a:pt x="297" y="338"/>
                      </a:lnTo>
                      <a:lnTo>
                        <a:pt x="297" y="339"/>
                      </a:lnTo>
                      <a:lnTo>
                        <a:pt x="295" y="343"/>
                      </a:lnTo>
                      <a:lnTo>
                        <a:pt x="293" y="347"/>
                      </a:lnTo>
                      <a:lnTo>
                        <a:pt x="290" y="351"/>
                      </a:lnTo>
                      <a:lnTo>
                        <a:pt x="284" y="355"/>
                      </a:lnTo>
                      <a:lnTo>
                        <a:pt x="278" y="358"/>
                      </a:lnTo>
                      <a:lnTo>
                        <a:pt x="292" y="378"/>
                      </a:lnTo>
                      <a:lnTo>
                        <a:pt x="301" y="368"/>
                      </a:lnTo>
                      <a:lnTo>
                        <a:pt x="309" y="358"/>
                      </a:lnTo>
                      <a:lnTo>
                        <a:pt x="314" y="351"/>
                      </a:lnTo>
                      <a:lnTo>
                        <a:pt x="318" y="345"/>
                      </a:lnTo>
                      <a:lnTo>
                        <a:pt x="318" y="338"/>
                      </a:lnTo>
                      <a:lnTo>
                        <a:pt x="318" y="332"/>
                      </a:lnTo>
                      <a:lnTo>
                        <a:pt x="318" y="328"/>
                      </a:lnTo>
                      <a:lnTo>
                        <a:pt x="316" y="324"/>
                      </a:lnTo>
                      <a:lnTo>
                        <a:pt x="313" y="318"/>
                      </a:lnTo>
                      <a:lnTo>
                        <a:pt x="307" y="315"/>
                      </a:lnTo>
                      <a:lnTo>
                        <a:pt x="301" y="311"/>
                      </a:lnTo>
                      <a:lnTo>
                        <a:pt x="295" y="309"/>
                      </a:lnTo>
                      <a:lnTo>
                        <a:pt x="288" y="307"/>
                      </a:lnTo>
                      <a:lnTo>
                        <a:pt x="280" y="305"/>
                      </a:lnTo>
                      <a:lnTo>
                        <a:pt x="271" y="305"/>
                      </a:lnTo>
                      <a:lnTo>
                        <a:pt x="261" y="305"/>
                      </a:lnTo>
                      <a:lnTo>
                        <a:pt x="252" y="305"/>
                      </a:lnTo>
                      <a:lnTo>
                        <a:pt x="242" y="307"/>
                      </a:lnTo>
                      <a:lnTo>
                        <a:pt x="231" y="309"/>
                      </a:lnTo>
                      <a:lnTo>
                        <a:pt x="219" y="313"/>
                      </a:lnTo>
                      <a:lnTo>
                        <a:pt x="208" y="317"/>
                      </a:lnTo>
                      <a:lnTo>
                        <a:pt x="196" y="320"/>
                      </a:lnTo>
                      <a:lnTo>
                        <a:pt x="185" y="324"/>
                      </a:lnTo>
                      <a:lnTo>
                        <a:pt x="173" y="330"/>
                      </a:lnTo>
                      <a:lnTo>
                        <a:pt x="172" y="332"/>
                      </a:lnTo>
                      <a:lnTo>
                        <a:pt x="168" y="334"/>
                      </a:lnTo>
                      <a:lnTo>
                        <a:pt x="164" y="336"/>
                      </a:lnTo>
                      <a:lnTo>
                        <a:pt x="162" y="338"/>
                      </a:lnTo>
                      <a:lnTo>
                        <a:pt x="156" y="339"/>
                      </a:lnTo>
                      <a:lnTo>
                        <a:pt x="151" y="343"/>
                      </a:lnTo>
                      <a:lnTo>
                        <a:pt x="143" y="345"/>
                      </a:lnTo>
                      <a:lnTo>
                        <a:pt x="137" y="349"/>
                      </a:lnTo>
                      <a:lnTo>
                        <a:pt x="130" y="353"/>
                      </a:lnTo>
                      <a:lnTo>
                        <a:pt x="122" y="355"/>
                      </a:lnTo>
                      <a:lnTo>
                        <a:pt x="116" y="358"/>
                      </a:lnTo>
                      <a:lnTo>
                        <a:pt x="109" y="360"/>
                      </a:lnTo>
                      <a:lnTo>
                        <a:pt x="101" y="364"/>
                      </a:lnTo>
                      <a:lnTo>
                        <a:pt x="95" y="366"/>
                      </a:lnTo>
                      <a:lnTo>
                        <a:pt x="88" y="366"/>
                      </a:lnTo>
                      <a:lnTo>
                        <a:pt x="82" y="368"/>
                      </a:lnTo>
                      <a:lnTo>
                        <a:pt x="74" y="368"/>
                      </a:lnTo>
                      <a:lnTo>
                        <a:pt x="69" y="368"/>
                      </a:lnTo>
                      <a:lnTo>
                        <a:pt x="65" y="366"/>
                      </a:lnTo>
                      <a:lnTo>
                        <a:pt x="59" y="364"/>
                      </a:lnTo>
                      <a:lnTo>
                        <a:pt x="57" y="362"/>
                      </a:lnTo>
                      <a:lnTo>
                        <a:pt x="55" y="358"/>
                      </a:lnTo>
                      <a:lnTo>
                        <a:pt x="55" y="355"/>
                      </a:lnTo>
                      <a:lnTo>
                        <a:pt x="55" y="351"/>
                      </a:lnTo>
                      <a:lnTo>
                        <a:pt x="55" y="345"/>
                      </a:lnTo>
                      <a:lnTo>
                        <a:pt x="59" y="339"/>
                      </a:lnTo>
                      <a:lnTo>
                        <a:pt x="63" y="332"/>
                      </a:lnTo>
                      <a:lnTo>
                        <a:pt x="69" y="326"/>
                      </a:lnTo>
                      <a:lnTo>
                        <a:pt x="74" y="320"/>
                      </a:lnTo>
                      <a:lnTo>
                        <a:pt x="82" y="315"/>
                      </a:lnTo>
                      <a:lnTo>
                        <a:pt x="90" y="309"/>
                      </a:lnTo>
                      <a:lnTo>
                        <a:pt x="99" y="303"/>
                      </a:lnTo>
                      <a:lnTo>
                        <a:pt x="101" y="301"/>
                      </a:lnTo>
                      <a:lnTo>
                        <a:pt x="111" y="298"/>
                      </a:lnTo>
                      <a:lnTo>
                        <a:pt x="120" y="294"/>
                      </a:lnTo>
                      <a:lnTo>
                        <a:pt x="130" y="288"/>
                      </a:lnTo>
                      <a:lnTo>
                        <a:pt x="139" y="286"/>
                      </a:lnTo>
                      <a:lnTo>
                        <a:pt x="149" y="282"/>
                      </a:lnTo>
                      <a:lnTo>
                        <a:pt x="158" y="280"/>
                      </a:lnTo>
                      <a:lnTo>
                        <a:pt x="168" y="278"/>
                      </a:lnTo>
                      <a:lnTo>
                        <a:pt x="177" y="277"/>
                      </a:lnTo>
                      <a:lnTo>
                        <a:pt x="187" y="275"/>
                      </a:lnTo>
                      <a:lnTo>
                        <a:pt x="196" y="273"/>
                      </a:lnTo>
                      <a:lnTo>
                        <a:pt x="208" y="271"/>
                      </a:lnTo>
                      <a:lnTo>
                        <a:pt x="217" y="271"/>
                      </a:lnTo>
                      <a:lnTo>
                        <a:pt x="227" y="269"/>
                      </a:lnTo>
                      <a:lnTo>
                        <a:pt x="236" y="269"/>
                      </a:lnTo>
                      <a:lnTo>
                        <a:pt x="248" y="267"/>
                      </a:lnTo>
                      <a:lnTo>
                        <a:pt x="257" y="267"/>
                      </a:lnTo>
                      <a:lnTo>
                        <a:pt x="263" y="267"/>
                      </a:lnTo>
                      <a:lnTo>
                        <a:pt x="269" y="265"/>
                      </a:lnTo>
                      <a:lnTo>
                        <a:pt x="274" y="265"/>
                      </a:lnTo>
                      <a:lnTo>
                        <a:pt x="280" y="265"/>
                      </a:lnTo>
                      <a:lnTo>
                        <a:pt x="286" y="263"/>
                      </a:lnTo>
                      <a:lnTo>
                        <a:pt x="292" y="263"/>
                      </a:lnTo>
                      <a:lnTo>
                        <a:pt x="297" y="263"/>
                      </a:lnTo>
                      <a:lnTo>
                        <a:pt x="303" y="261"/>
                      </a:lnTo>
                      <a:lnTo>
                        <a:pt x="309" y="261"/>
                      </a:lnTo>
                      <a:lnTo>
                        <a:pt x="314" y="261"/>
                      </a:lnTo>
                      <a:lnTo>
                        <a:pt x="322" y="259"/>
                      </a:lnTo>
                      <a:lnTo>
                        <a:pt x="328" y="259"/>
                      </a:lnTo>
                      <a:lnTo>
                        <a:pt x="333" y="258"/>
                      </a:lnTo>
                      <a:lnTo>
                        <a:pt x="339" y="258"/>
                      </a:lnTo>
                      <a:lnTo>
                        <a:pt x="345" y="256"/>
                      </a:lnTo>
                      <a:lnTo>
                        <a:pt x="351" y="254"/>
                      </a:lnTo>
                      <a:lnTo>
                        <a:pt x="353" y="254"/>
                      </a:lnTo>
                      <a:lnTo>
                        <a:pt x="360" y="252"/>
                      </a:lnTo>
                      <a:lnTo>
                        <a:pt x="368" y="248"/>
                      </a:lnTo>
                      <a:lnTo>
                        <a:pt x="375" y="244"/>
                      </a:lnTo>
                      <a:lnTo>
                        <a:pt x="383" y="238"/>
                      </a:lnTo>
                      <a:lnTo>
                        <a:pt x="391" y="233"/>
                      </a:lnTo>
                      <a:lnTo>
                        <a:pt x="396" y="227"/>
                      </a:lnTo>
                      <a:lnTo>
                        <a:pt x="402" y="221"/>
                      </a:lnTo>
                      <a:lnTo>
                        <a:pt x="406" y="214"/>
                      </a:lnTo>
                      <a:lnTo>
                        <a:pt x="410" y="202"/>
                      </a:lnTo>
                      <a:lnTo>
                        <a:pt x="414" y="189"/>
                      </a:lnTo>
                      <a:lnTo>
                        <a:pt x="414" y="178"/>
                      </a:lnTo>
                      <a:lnTo>
                        <a:pt x="410" y="166"/>
                      </a:lnTo>
                      <a:lnTo>
                        <a:pt x="406" y="157"/>
                      </a:lnTo>
                      <a:lnTo>
                        <a:pt x="400" y="147"/>
                      </a:lnTo>
                      <a:lnTo>
                        <a:pt x="391" y="138"/>
                      </a:lnTo>
                      <a:lnTo>
                        <a:pt x="381" y="130"/>
                      </a:lnTo>
                      <a:close/>
                    </a:path>
                  </a:pathLst>
                </a:custGeom>
                <a:solidFill>
                  <a:srgbClr val="BCFF8C"/>
                </a:solidFill>
                <a:ln w="9525">
                  <a:noFill/>
                  <a:round/>
                  <a:headEnd/>
                  <a:tailEnd/>
                </a:ln>
              </p:spPr>
              <p:txBody>
                <a:bodyPr/>
                <a:lstStyle/>
                <a:p>
                  <a:endParaRPr lang="de-DE"/>
                </a:p>
              </p:txBody>
            </p:sp>
            <p:sp>
              <p:nvSpPr>
                <p:cNvPr id="17354" name="Freeform 970"/>
                <p:cNvSpPr>
                  <a:spLocks/>
                </p:cNvSpPr>
                <p:nvPr/>
              </p:nvSpPr>
              <p:spPr bwMode="auto">
                <a:xfrm>
                  <a:off x="1766" y="822"/>
                  <a:ext cx="173" cy="207"/>
                </a:xfrm>
                <a:custGeom>
                  <a:avLst/>
                  <a:gdLst/>
                  <a:ahLst/>
                  <a:cxnLst>
                    <a:cxn ang="0">
                      <a:pos x="139" y="407"/>
                    </a:cxn>
                    <a:cxn ang="0">
                      <a:pos x="109" y="380"/>
                    </a:cxn>
                    <a:cxn ang="0">
                      <a:pos x="86" y="312"/>
                    </a:cxn>
                    <a:cxn ang="0">
                      <a:pos x="105" y="241"/>
                    </a:cxn>
                    <a:cxn ang="0">
                      <a:pos x="124" y="198"/>
                    </a:cxn>
                    <a:cxn ang="0">
                      <a:pos x="154" y="112"/>
                    </a:cxn>
                    <a:cxn ang="0">
                      <a:pos x="162" y="45"/>
                    </a:cxn>
                    <a:cxn ang="0">
                      <a:pos x="154" y="21"/>
                    </a:cxn>
                    <a:cxn ang="0">
                      <a:pos x="143" y="22"/>
                    </a:cxn>
                    <a:cxn ang="0">
                      <a:pos x="128" y="36"/>
                    </a:cxn>
                    <a:cxn ang="0">
                      <a:pos x="74" y="121"/>
                    </a:cxn>
                    <a:cxn ang="0">
                      <a:pos x="34" y="234"/>
                    </a:cxn>
                    <a:cxn ang="0">
                      <a:pos x="27" y="342"/>
                    </a:cxn>
                    <a:cxn ang="0">
                      <a:pos x="27" y="390"/>
                    </a:cxn>
                    <a:cxn ang="0">
                      <a:pos x="2" y="274"/>
                    </a:cxn>
                    <a:cxn ang="0">
                      <a:pos x="19" y="203"/>
                    </a:cxn>
                    <a:cxn ang="0">
                      <a:pos x="42" y="142"/>
                    </a:cxn>
                    <a:cxn ang="0">
                      <a:pos x="78" y="70"/>
                    </a:cxn>
                    <a:cxn ang="0">
                      <a:pos x="113" y="21"/>
                    </a:cxn>
                    <a:cxn ang="0">
                      <a:pos x="137" y="1"/>
                    </a:cxn>
                    <a:cxn ang="0">
                      <a:pos x="166" y="3"/>
                    </a:cxn>
                    <a:cxn ang="0">
                      <a:pos x="181" y="24"/>
                    </a:cxn>
                    <a:cxn ang="0">
                      <a:pos x="185" y="68"/>
                    </a:cxn>
                    <a:cxn ang="0">
                      <a:pos x="160" y="165"/>
                    </a:cxn>
                    <a:cxn ang="0">
                      <a:pos x="132" y="232"/>
                    </a:cxn>
                    <a:cxn ang="0">
                      <a:pos x="116" y="274"/>
                    </a:cxn>
                    <a:cxn ang="0">
                      <a:pos x="114" y="348"/>
                    </a:cxn>
                    <a:cxn ang="0">
                      <a:pos x="141" y="384"/>
                    </a:cxn>
                    <a:cxn ang="0">
                      <a:pos x="162" y="392"/>
                    </a:cxn>
                    <a:cxn ang="0">
                      <a:pos x="179" y="390"/>
                    </a:cxn>
                    <a:cxn ang="0">
                      <a:pos x="196" y="380"/>
                    </a:cxn>
                    <a:cxn ang="0">
                      <a:pos x="212" y="352"/>
                    </a:cxn>
                    <a:cxn ang="0">
                      <a:pos x="212" y="270"/>
                    </a:cxn>
                    <a:cxn ang="0">
                      <a:pos x="206" y="165"/>
                    </a:cxn>
                    <a:cxn ang="0">
                      <a:pos x="219" y="80"/>
                    </a:cxn>
                    <a:cxn ang="0">
                      <a:pos x="227" y="57"/>
                    </a:cxn>
                    <a:cxn ang="0">
                      <a:pos x="265" y="15"/>
                    </a:cxn>
                    <a:cxn ang="0">
                      <a:pos x="294" y="13"/>
                    </a:cxn>
                    <a:cxn ang="0">
                      <a:pos x="318" y="30"/>
                    </a:cxn>
                    <a:cxn ang="0">
                      <a:pos x="322" y="83"/>
                    </a:cxn>
                    <a:cxn ang="0">
                      <a:pos x="309" y="137"/>
                    </a:cxn>
                    <a:cxn ang="0">
                      <a:pos x="301" y="158"/>
                    </a:cxn>
                    <a:cxn ang="0">
                      <a:pos x="294" y="253"/>
                    </a:cxn>
                    <a:cxn ang="0">
                      <a:pos x="309" y="274"/>
                    </a:cxn>
                    <a:cxn ang="0">
                      <a:pos x="324" y="259"/>
                    </a:cxn>
                    <a:cxn ang="0">
                      <a:pos x="326" y="287"/>
                    </a:cxn>
                    <a:cxn ang="0">
                      <a:pos x="297" y="295"/>
                    </a:cxn>
                    <a:cxn ang="0">
                      <a:pos x="269" y="224"/>
                    </a:cxn>
                    <a:cxn ang="0">
                      <a:pos x="282" y="146"/>
                    </a:cxn>
                    <a:cxn ang="0">
                      <a:pos x="294" y="112"/>
                    </a:cxn>
                    <a:cxn ang="0">
                      <a:pos x="303" y="62"/>
                    </a:cxn>
                    <a:cxn ang="0">
                      <a:pos x="292" y="34"/>
                    </a:cxn>
                    <a:cxn ang="0">
                      <a:pos x="267" y="38"/>
                    </a:cxn>
                    <a:cxn ang="0">
                      <a:pos x="244" y="74"/>
                    </a:cxn>
                    <a:cxn ang="0">
                      <a:pos x="229" y="146"/>
                    </a:cxn>
                    <a:cxn ang="0">
                      <a:pos x="233" y="245"/>
                    </a:cxn>
                    <a:cxn ang="0">
                      <a:pos x="236" y="342"/>
                    </a:cxn>
                    <a:cxn ang="0">
                      <a:pos x="221" y="382"/>
                    </a:cxn>
                    <a:cxn ang="0">
                      <a:pos x="196" y="407"/>
                    </a:cxn>
                    <a:cxn ang="0">
                      <a:pos x="172" y="413"/>
                    </a:cxn>
                  </a:cxnLst>
                  <a:rect l="0" t="0" r="r" b="b"/>
                  <a:pathLst>
                    <a:path w="347" h="415">
                      <a:moveTo>
                        <a:pt x="166" y="413"/>
                      </a:moveTo>
                      <a:lnTo>
                        <a:pt x="158" y="413"/>
                      </a:lnTo>
                      <a:lnTo>
                        <a:pt x="153" y="413"/>
                      </a:lnTo>
                      <a:lnTo>
                        <a:pt x="147" y="411"/>
                      </a:lnTo>
                      <a:lnTo>
                        <a:pt x="139" y="407"/>
                      </a:lnTo>
                      <a:lnTo>
                        <a:pt x="133" y="405"/>
                      </a:lnTo>
                      <a:lnTo>
                        <a:pt x="128" y="399"/>
                      </a:lnTo>
                      <a:lnTo>
                        <a:pt x="122" y="396"/>
                      </a:lnTo>
                      <a:lnTo>
                        <a:pt x="116" y="390"/>
                      </a:lnTo>
                      <a:lnTo>
                        <a:pt x="109" y="380"/>
                      </a:lnTo>
                      <a:lnTo>
                        <a:pt x="101" y="369"/>
                      </a:lnTo>
                      <a:lnTo>
                        <a:pt x="93" y="358"/>
                      </a:lnTo>
                      <a:lnTo>
                        <a:pt x="90" y="344"/>
                      </a:lnTo>
                      <a:lnTo>
                        <a:pt x="86" y="329"/>
                      </a:lnTo>
                      <a:lnTo>
                        <a:pt x="86" y="312"/>
                      </a:lnTo>
                      <a:lnTo>
                        <a:pt x="90" y="291"/>
                      </a:lnTo>
                      <a:lnTo>
                        <a:pt x="95" y="268"/>
                      </a:lnTo>
                      <a:lnTo>
                        <a:pt x="97" y="259"/>
                      </a:lnTo>
                      <a:lnTo>
                        <a:pt x="101" y="251"/>
                      </a:lnTo>
                      <a:lnTo>
                        <a:pt x="105" y="241"/>
                      </a:lnTo>
                      <a:lnTo>
                        <a:pt x="109" y="234"/>
                      </a:lnTo>
                      <a:lnTo>
                        <a:pt x="113" y="224"/>
                      </a:lnTo>
                      <a:lnTo>
                        <a:pt x="116" y="215"/>
                      </a:lnTo>
                      <a:lnTo>
                        <a:pt x="120" y="207"/>
                      </a:lnTo>
                      <a:lnTo>
                        <a:pt x="124" y="198"/>
                      </a:lnTo>
                      <a:lnTo>
                        <a:pt x="130" y="180"/>
                      </a:lnTo>
                      <a:lnTo>
                        <a:pt x="137" y="161"/>
                      </a:lnTo>
                      <a:lnTo>
                        <a:pt x="145" y="146"/>
                      </a:lnTo>
                      <a:lnTo>
                        <a:pt x="151" y="127"/>
                      </a:lnTo>
                      <a:lnTo>
                        <a:pt x="154" y="112"/>
                      </a:lnTo>
                      <a:lnTo>
                        <a:pt x="160" y="95"/>
                      </a:lnTo>
                      <a:lnTo>
                        <a:pt x="162" y="78"/>
                      </a:lnTo>
                      <a:lnTo>
                        <a:pt x="164" y="62"/>
                      </a:lnTo>
                      <a:lnTo>
                        <a:pt x="164" y="53"/>
                      </a:lnTo>
                      <a:lnTo>
                        <a:pt x="162" y="45"/>
                      </a:lnTo>
                      <a:lnTo>
                        <a:pt x="162" y="38"/>
                      </a:lnTo>
                      <a:lnTo>
                        <a:pt x="160" y="30"/>
                      </a:lnTo>
                      <a:lnTo>
                        <a:pt x="158" y="26"/>
                      </a:lnTo>
                      <a:lnTo>
                        <a:pt x="156" y="22"/>
                      </a:lnTo>
                      <a:lnTo>
                        <a:pt x="154" y="21"/>
                      </a:lnTo>
                      <a:lnTo>
                        <a:pt x="151" y="21"/>
                      </a:lnTo>
                      <a:lnTo>
                        <a:pt x="151" y="21"/>
                      </a:lnTo>
                      <a:lnTo>
                        <a:pt x="151" y="21"/>
                      </a:lnTo>
                      <a:lnTo>
                        <a:pt x="147" y="21"/>
                      </a:lnTo>
                      <a:lnTo>
                        <a:pt x="143" y="22"/>
                      </a:lnTo>
                      <a:lnTo>
                        <a:pt x="141" y="24"/>
                      </a:lnTo>
                      <a:lnTo>
                        <a:pt x="137" y="26"/>
                      </a:lnTo>
                      <a:lnTo>
                        <a:pt x="133" y="28"/>
                      </a:lnTo>
                      <a:lnTo>
                        <a:pt x="132" y="32"/>
                      </a:lnTo>
                      <a:lnTo>
                        <a:pt x="128" y="36"/>
                      </a:lnTo>
                      <a:lnTo>
                        <a:pt x="124" y="40"/>
                      </a:lnTo>
                      <a:lnTo>
                        <a:pt x="124" y="40"/>
                      </a:lnTo>
                      <a:lnTo>
                        <a:pt x="105" y="66"/>
                      </a:lnTo>
                      <a:lnTo>
                        <a:pt x="88" y="95"/>
                      </a:lnTo>
                      <a:lnTo>
                        <a:pt x="74" y="121"/>
                      </a:lnTo>
                      <a:lnTo>
                        <a:pt x="61" y="150"/>
                      </a:lnTo>
                      <a:lnTo>
                        <a:pt x="52" y="175"/>
                      </a:lnTo>
                      <a:lnTo>
                        <a:pt x="44" y="198"/>
                      </a:lnTo>
                      <a:lnTo>
                        <a:pt x="38" y="219"/>
                      </a:lnTo>
                      <a:lnTo>
                        <a:pt x="34" y="234"/>
                      </a:lnTo>
                      <a:lnTo>
                        <a:pt x="29" y="255"/>
                      </a:lnTo>
                      <a:lnTo>
                        <a:pt x="25" y="276"/>
                      </a:lnTo>
                      <a:lnTo>
                        <a:pt x="23" y="299"/>
                      </a:lnTo>
                      <a:lnTo>
                        <a:pt x="23" y="319"/>
                      </a:lnTo>
                      <a:lnTo>
                        <a:pt x="27" y="342"/>
                      </a:lnTo>
                      <a:lnTo>
                        <a:pt x="36" y="365"/>
                      </a:lnTo>
                      <a:lnTo>
                        <a:pt x="50" y="390"/>
                      </a:lnTo>
                      <a:lnTo>
                        <a:pt x="69" y="415"/>
                      </a:lnTo>
                      <a:lnTo>
                        <a:pt x="48" y="415"/>
                      </a:lnTo>
                      <a:lnTo>
                        <a:pt x="27" y="390"/>
                      </a:lnTo>
                      <a:lnTo>
                        <a:pt x="13" y="365"/>
                      </a:lnTo>
                      <a:lnTo>
                        <a:pt x="6" y="340"/>
                      </a:lnTo>
                      <a:lnTo>
                        <a:pt x="2" y="318"/>
                      </a:lnTo>
                      <a:lnTo>
                        <a:pt x="0" y="295"/>
                      </a:lnTo>
                      <a:lnTo>
                        <a:pt x="2" y="274"/>
                      </a:lnTo>
                      <a:lnTo>
                        <a:pt x="6" y="251"/>
                      </a:lnTo>
                      <a:lnTo>
                        <a:pt x="12" y="230"/>
                      </a:lnTo>
                      <a:lnTo>
                        <a:pt x="13" y="222"/>
                      </a:lnTo>
                      <a:lnTo>
                        <a:pt x="17" y="213"/>
                      </a:lnTo>
                      <a:lnTo>
                        <a:pt x="19" y="203"/>
                      </a:lnTo>
                      <a:lnTo>
                        <a:pt x="23" y="192"/>
                      </a:lnTo>
                      <a:lnTo>
                        <a:pt x="27" y="180"/>
                      </a:lnTo>
                      <a:lnTo>
                        <a:pt x="31" y="167"/>
                      </a:lnTo>
                      <a:lnTo>
                        <a:pt x="36" y="156"/>
                      </a:lnTo>
                      <a:lnTo>
                        <a:pt x="42" y="142"/>
                      </a:lnTo>
                      <a:lnTo>
                        <a:pt x="48" y="127"/>
                      </a:lnTo>
                      <a:lnTo>
                        <a:pt x="53" y="114"/>
                      </a:lnTo>
                      <a:lnTo>
                        <a:pt x="61" y="99"/>
                      </a:lnTo>
                      <a:lnTo>
                        <a:pt x="69" y="83"/>
                      </a:lnTo>
                      <a:lnTo>
                        <a:pt x="78" y="70"/>
                      </a:lnTo>
                      <a:lnTo>
                        <a:pt x="86" y="55"/>
                      </a:lnTo>
                      <a:lnTo>
                        <a:pt x="97" y="41"/>
                      </a:lnTo>
                      <a:lnTo>
                        <a:pt x="107" y="26"/>
                      </a:lnTo>
                      <a:lnTo>
                        <a:pt x="107" y="26"/>
                      </a:lnTo>
                      <a:lnTo>
                        <a:pt x="113" y="21"/>
                      </a:lnTo>
                      <a:lnTo>
                        <a:pt x="116" y="17"/>
                      </a:lnTo>
                      <a:lnTo>
                        <a:pt x="120" y="13"/>
                      </a:lnTo>
                      <a:lnTo>
                        <a:pt x="126" y="7"/>
                      </a:lnTo>
                      <a:lnTo>
                        <a:pt x="132" y="5"/>
                      </a:lnTo>
                      <a:lnTo>
                        <a:pt x="137" y="1"/>
                      </a:lnTo>
                      <a:lnTo>
                        <a:pt x="145" y="0"/>
                      </a:lnTo>
                      <a:lnTo>
                        <a:pt x="153" y="0"/>
                      </a:lnTo>
                      <a:lnTo>
                        <a:pt x="156" y="0"/>
                      </a:lnTo>
                      <a:lnTo>
                        <a:pt x="162" y="1"/>
                      </a:lnTo>
                      <a:lnTo>
                        <a:pt x="166" y="3"/>
                      </a:lnTo>
                      <a:lnTo>
                        <a:pt x="170" y="5"/>
                      </a:lnTo>
                      <a:lnTo>
                        <a:pt x="174" y="9"/>
                      </a:lnTo>
                      <a:lnTo>
                        <a:pt x="177" y="13"/>
                      </a:lnTo>
                      <a:lnTo>
                        <a:pt x="179" y="19"/>
                      </a:lnTo>
                      <a:lnTo>
                        <a:pt x="181" y="24"/>
                      </a:lnTo>
                      <a:lnTo>
                        <a:pt x="183" y="30"/>
                      </a:lnTo>
                      <a:lnTo>
                        <a:pt x="185" y="36"/>
                      </a:lnTo>
                      <a:lnTo>
                        <a:pt x="185" y="43"/>
                      </a:lnTo>
                      <a:lnTo>
                        <a:pt x="185" y="49"/>
                      </a:lnTo>
                      <a:lnTo>
                        <a:pt x="185" y="68"/>
                      </a:lnTo>
                      <a:lnTo>
                        <a:pt x="183" y="87"/>
                      </a:lnTo>
                      <a:lnTo>
                        <a:pt x="179" y="106"/>
                      </a:lnTo>
                      <a:lnTo>
                        <a:pt x="174" y="125"/>
                      </a:lnTo>
                      <a:lnTo>
                        <a:pt x="168" y="146"/>
                      </a:lnTo>
                      <a:lnTo>
                        <a:pt x="160" y="165"/>
                      </a:lnTo>
                      <a:lnTo>
                        <a:pt x="153" y="184"/>
                      </a:lnTo>
                      <a:lnTo>
                        <a:pt x="143" y="205"/>
                      </a:lnTo>
                      <a:lnTo>
                        <a:pt x="139" y="215"/>
                      </a:lnTo>
                      <a:lnTo>
                        <a:pt x="135" y="222"/>
                      </a:lnTo>
                      <a:lnTo>
                        <a:pt x="132" y="232"/>
                      </a:lnTo>
                      <a:lnTo>
                        <a:pt x="128" y="240"/>
                      </a:lnTo>
                      <a:lnTo>
                        <a:pt x="126" y="249"/>
                      </a:lnTo>
                      <a:lnTo>
                        <a:pt x="122" y="257"/>
                      </a:lnTo>
                      <a:lnTo>
                        <a:pt x="120" y="266"/>
                      </a:lnTo>
                      <a:lnTo>
                        <a:pt x="116" y="274"/>
                      </a:lnTo>
                      <a:lnTo>
                        <a:pt x="113" y="295"/>
                      </a:lnTo>
                      <a:lnTo>
                        <a:pt x="109" y="310"/>
                      </a:lnTo>
                      <a:lnTo>
                        <a:pt x="109" y="325"/>
                      </a:lnTo>
                      <a:lnTo>
                        <a:pt x="111" y="337"/>
                      </a:lnTo>
                      <a:lnTo>
                        <a:pt x="114" y="348"/>
                      </a:lnTo>
                      <a:lnTo>
                        <a:pt x="120" y="358"/>
                      </a:lnTo>
                      <a:lnTo>
                        <a:pt x="126" y="367"/>
                      </a:lnTo>
                      <a:lnTo>
                        <a:pt x="133" y="377"/>
                      </a:lnTo>
                      <a:lnTo>
                        <a:pt x="137" y="380"/>
                      </a:lnTo>
                      <a:lnTo>
                        <a:pt x="141" y="384"/>
                      </a:lnTo>
                      <a:lnTo>
                        <a:pt x="145" y="386"/>
                      </a:lnTo>
                      <a:lnTo>
                        <a:pt x="149" y="388"/>
                      </a:lnTo>
                      <a:lnTo>
                        <a:pt x="154" y="390"/>
                      </a:lnTo>
                      <a:lnTo>
                        <a:pt x="158" y="392"/>
                      </a:lnTo>
                      <a:lnTo>
                        <a:pt x="162" y="392"/>
                      </a:lnTo>
                      <a:lnTo>
                        <a:pt x="166" y="392"/>
                      </a:lnTo>
                      <a:lnTo>
                        <a:pt x="170" y="392"/>
                      </a:lnTo>
                      <a:lnTo>
                        <a:pt x="174" y="392"/>
                      </a:lnTo>
                      <a:lnTo>
                        <a:pt x="175" y="392"/>
                      </a:lnTo>
                      <a:lnTo>
                        <a:pt x="179" y="390"/>
                      </a:lnTo>
                      <a:lnTo>
                        <a:pt x="183" y="390"/>
                      </a:lnTo>
                      <a:lnTo>
                        <a:pt x="185" y="388"/>
                      </a:lnTo>
                      <a:lnTo>
                        <a:pt x="189" y="386"/>
                      </a:lnTo>
                      <a:lnTo>
                        <a:pt x="193" y="384"/>
                      </a:lnTo>
                      <a:lnTo>
                        <a:pt x="196" y="380"/>
                      </a:lnTo>
                      <a:lnTo>
                        <a:pt x="198" y="377"/>
                      </a:lnTo>
                      <a:lnTo>
                        <a:pt x="202" y="371"/>
                      </a:lnTo>
                      <a:lnTo>
                        <a:pt x="206" y="365"/>
                      </a:lnTo>
                      <a:lnTo>
                        <a:pt x="208" y="359"/>
                      </a:lnTo>
                      <a:lnTo>
                        <a:pt x="212" y="352"/>
                      </a:lnTo>
                      <a:lnTo>
                        <a:pt x="212" y="346"/>
                      </a:lnTo>
                      <a:lnTo>
                        <a:pt x="214" y="339"/>
                      </a:lnTo>
                      <a:lnTo>
                        <a:pt x="214" y="316"/>
                      </a:lnTo>
                      <a:lnTo>
                        <a:pt x="214" y="293"/>
                      </a:lnTo>
                      <a:lnTo>
                        <a:pt x="212" y="270"/>
                      </a:lnTo>
                      <a:lnTo>
                        <a:pt x="210" y="247"/>
                      </a:lnTo>
                      <a:lnTo>
                        <a:pt x="208" y="228"/>
                      </a:lnTo>
                      <a:lnTo>
                        <a:pt x="206" y="207"/>
                      </a:lnTo>
                      <a:lnTo>
                        <a:pt x="206" y="186"/>
                      </a:lnTo>
                      <a:lnTo>
                        <a:pt x="206" y="165"/>
                      </a:lnTo>
                      <a:lnTo>
                        <a:pt x="206" y="144"/>
                      </a:lnTo>
                      <a:lnTo>
                        <a:pt x="210" y="123"/>
                      </a:lnTo>
                      <a:lnTo>
                        <a:pt x="214" y="102"/>
                      </a:lnTo>
                      <a:lnTo>
                        <a:pt x="219" y="81"/>
                      </a:lnTo>
                      <a:lnTo>
                        <a:pt x="219" y="80"/>
                      </a:lnTo>
                      <a:lnTo>
                        <a:pt x="219" y="80"/>
                      </a:lnTo>
                      <a:lnTo>
                        <a:pt x="219" y="78"/>
                      </a:lnTo>
                      <a:lnTo>
                        <a:pt x="219" y="78"/>
                      </a:lnTo>
                      <a:lnTo>
                        <a:pt x="223" y="68"/>
                      </a:lnTo>
                      <a:lnTo>
                        <a:pt x="227" y="57"/>
                      </a:lnTo>
                      <a:lnTo>
                        <a:pt x="233" y="47"/>
                      </a:lnTo>
                      <a:lnTo>
                        <a:pt x="238" y="38"/>
                      </a:lnTo>
                      <a:lnTo>
                        <a:pt x="246" y="28"/>
                      </a:lnTo>
                      <a:lnTo>
                        <a:pt x="254" y="21"/>
                      </a:lnTo>
                      <a:lnTo>
                        <a:pt x="265" y="15"/>
                      </a:lnTo>
                      <a:lnTo>
                        <a:pt x="278" y="13"/>
                      </a:lnTo>
                      <a:lnTo>
                        <a:pt x="280" y="11"/>
                      </a:lnTo>
                      <a:lnTo>
                        <a:pt x="284" y="11"/>
                      </a:lnTo>
                      <a:lnTo>
                        <a:pt x="290" y="11"/>
                      </a:lnTo>
                      <a:lnTo>
                        <a:pt x="294" y="13"/>
                      </a:lnTo>
                      <a:lnTo>
                        <a:pt x="299" y="13"/>
                      </a:lnTo>
                      <a:lnTo>
                        <a:pt x="305" y="15"/>
                      </a:lnTo>
                      <a:lnTo>
                        <a:pt x="309" y="17"/>
                      </a:lnTo>
                      <a:lnTo>
                        <a:pt x="311" y="21"/>
                      </a:lnTo>
                      <a:lnTo>
                        <a:pt x="318" y="30"/>
                      </a:lnTo>
                      <a:lnTo>
                        <a:pt x="322" y="40"/>
                      </a:lnTo>
                      <a:lnTo>
                        <a:pt x="324" y="51"/>
                      </a:lnTo>
                      <a:lnTo>
                        <a:pt x="324" y="62"/>
                      </a:lnTo>
                      <a:lnTo>
                        <a:pt x="324" y="72"/>
                      </a:lnTo>
                      <a:lnTo>
                        <a:pt x="322" y="83"/>
                      </a:lnTo>
                      <a:lnTo>
                        <a:pt x="320" y="95"/>
                      </a:lnTo>
                      <a:lnTo>
                        <a:pt x="318" y="104"/>
                      </a:lnTo>
                      <a:lnTo>
                        <a:pt x="315" y="116"/>
                      </a:lnTo>
                      <a:lnTo>
                        <a:pt x="313" y="125"/>
                      </a:lnTo>
                      <a:lnTo>
                        <a:pt x="309" y="137"/>
                      </a:lnTo>
                      <a:lnTo>
                        <a:pt x="305" y="146"/>
                      </a:lnTo>
                      <a:lnTo>
                        <a:pt x="305" y="148"/>
                      </a:lnTo>
                      <a:lnTo>
                        <a:pt x="305" y="152"/>
                      </a:lnTo>
                      <a:lnTo>
                        <a:pt x="303" y="156"/>
                      </a:lnTo>
                      <a:lnTo>
                        <a:pt x="301" y="158"/>
                      </a:lnTo>
                      <a:lnTo>
                        <a:pt x="295" y="182"/>
                      </a:lnTo>
                      <a:lnTo>
                        <a:pt x="292" y="203"/>
                      </a:lnTo>
                      <a:lnTo>
                        <a:pt x="292" y="222"/>
                      </a:lnTo>
                      <a:lnTo>
                        <a:pt x="292" y="238"/>
                      </a:lnTo>
                      <a:lnTo>
                        <a:pt x="294" y="253"/>
                      </a:lnTo>
                      <a:lnTo>
                        <a:pt x="297" y="262"/>
                      </a:lnTo>
                      <a:lnTo>
                        <a:pt x="301" y="270"/>
                      </a:lnTo>
                      <a:lnTo>
                        <a:pt x="305" y="274"/>
                      </a:lnTo>
                      <a:lnTo>
                        <a:pt x="307" y="274"/>
                      </a:lnTo>
                      <a:lnTo>
                        <a:pt x="309" y="274"/>
                      </a:lnTo>
                      <a:lnTo>
                        <a:pt x="311" y="272"/>
                      </a:lnTo>
                      <a:lnTo>
                        <a:pt x="315" y="270"/>
                      </a:lnTo>
                      <a:lnTo>
                        <a:pt x="316" y="266"/>
                      </a:lnTo>
                      <a:lnTo>
                        <a:pt x="320" y="262"/>
                      </a:lnTo>
                      <a:lnTo>
                        <a:pt x="324" y="259"/>
                      </a:lnTo>
                      <a:lnTo>
                        <a:pt x="326" y="251"/>
                      </a:lnTo>
                      <a:lnTo>
                        <a:pt x="347" y="260"/>
                      </a:lnTo>
                      <a:lnTo>
                        <a:pt x="339" y="274"/>
                      </a:lnTo>
                      <a:lnTo>
                        <a:pt x="332" y="281"/>
                      </a:lnTo>
                      <a:lnTo>
                        <a:pt x="326" y="287"/>
                      </a:lnTo>
                      <a:lnTo>
                        <a:pt x="318" y="293"/>
                      </a:lnTo>
                      <a:lnTo>
                        <a:pt x="313" y="295"/>
                      </a:lnTo>
                      <a:lnTo>
                        <a:pt x="307" y="295"/>
                      </a:lnTo>
                      <a:lnTo>
                        <a:pt x="303" y="295"/>
                      </a:lnTo>
                      <a:lnTo>
                        <a:pt x="297" y="295"/>
                      </a:lnTo>
                      <a:lnTo>
                        <a:pt x="288" y="287"/>
                      </a:lnTo>
                      <a:lnTo>
                        <a:pt x="280" y="276"/>
                      </a:lnTo>
                      <a:lnTo>
                        <a:pt x="275" y="262"/>
                      </a:lnTo>
                      <a:lnTo>
                        <a:pt x="271" y="243"/>
                      </a:lnTo>
                      <a:lnTo>
                        <a:pt x="269" y="224"/>
                      </a:lnTo>
                      <a:lnTo>
                        <a:pt x="271" y="201"/>
                      </a:lnTo>
                      <a:lnTo>
                        <a:pt x="275" y="177"/>
                      </a:lnTo>
                      <a:lnTo>
                        <a:pt x="280" y="152"/>
                      </a:lnTo>
                      <a:lnTo>
                        <a:pt x="282" y="150"/>
                      </a:lnTo>
                      <a:lnTo>
                        <a:pt x="282" y="146"/>
                      </a:lnTo>
                      <a:lnTo>
                        <a:pt x="284" y="142"/>
                      </a:lnTo>
                      <a:lnTo>
                        <a:pt x="284" y="139"/>
                      </a:lnTo>
                      <a:lnTo>
                        <a:pt x="288" y="131"/>
                      </a:lnTo>
                      <a:lnTo>
                        <a:pt x="290" y="121"/>
                      </a:lnTo>
                      <a:lnTo>
                        <a:pt x="294" y="112"/>
                      </a:lnTo>
                      <a:lnTo>
                        <a:pt x="295" y="102"/>
                      </a:lnTo>
                      <a:lnTo>
                        <a:pt x="297" y="91"/>
                      </a:lnTo>
                      <a:lnTo>
                        <a:pt x="301" y="81"/>
                      </a:lnTo>
                      <a:lnTo>
                        <a:pt x="301" y="72"/>
                      </a:lnTo>
                      <a:lnTo>
                        <a:pt x="303" y="62"/>
                      </a:lnTo>
                      <a:lnTo>
                        <a:pt x="301" y="55"/>
                      </a:lnTo>
                      <a:lnTo>
                        <a:pt x="301" y="47"/>
                      </a:lnTo>
                      <a:lnTo>
                        <a:pt x="297" y="40"/>
                      </a:lnTo>
                      <a:lnTo>
                        <a:pt x="295" y="34"/>
                      </a:lnTo>
                      <a:lnTo>
                        <a:pt x="292" y="34"/>
                      </a:lnTo>
                      <a:lnTo>
                        <a:pt x="288" y="34"/>
                      </a:lnTo>
                      <a:lnTo>
                        <a:pt x="284" y="32"/>
                      </a:lnTo>
                      <a:lnTo>
                        <a:pt x="282" y="32"/>
                      </a:lnTo>
                      <a:lnTo>
                        <a:pt x="273" y="34"/>
                      </a:lnTo>
                      <a:lnTo>
                        <a:pt x="267" y="38"/>
                      </a:lnTo>
                      <a:lnTo>
                        <a:pt x="261" y="43"/>
                      </a:lnTo>
                      <a:lnTo>
                        <a:pt x="255" y="49"/>
                      </a:lnTo>
                      <a:lnTo>
                        <a:pt x="252" y="55"/>
                      </a:lnTo>
                      <a:lnTo>
                        <a:pt x="248" y="64"/>
                      </a:lnTo>
                      <a:lnTo>
                        <a:pt x="244" y="74"/>
                      </a:lnTo>
                      <a:lnTo>
                        <a:pt x="240" y="83"/>
                      </a:lnTo>
                      <a:lnTo>
                        <a:pt x="240" y="87"/>
                      </a:lnTo>
                      <a:lnTo>
                        <a:pt x="234" y="106"/>
                      </a:lnTo>
                      <a:lnTo>
                        <a:pt x="231" y="125"/>
                      </a:lnTo>
                      <a:lnTo>
                        <a:pt x="229" y="146"/>
                      </a:lnTo>
                      <a:lnTo>
                        <a:pt x="227" y="165"/>
                      </a:lnTo>
                      <a:lnTo>
                        <a:pt x="227" y="184"/>
                      </a:lnTo>
                      <a:lnTo>
                        <a:pt x="229" y="205"/>
                      </a:lnTo>
                      <a:lnTo>
                        <a:pt x="231" y="224"/>
                      </a:lnTo>
                      <a:lnTo>
                        <a:pt x="233" y="245"/>
                      </a:lnTo>
                      <a:lnTo>
                        <a:pt x="233" y="268"/>
                      </a:lnTo>
                      <a:lnTo>
                        <a:pt x="234" y="293"/>
                      </a:lnTo>
                      <a:lnTo>
                        <a:pt x="236" y="316"/>
                      </a:lnTo>
                      <a:lnTo>
                        <a:pt x="236" y="340"/>
                      </a:lnTo>
                      <a:lnTo>
                        <a:pt x="236" y="342"/>
                      </a:lnTo>
                      <a:lnTo>
                        <a:pt x="234" y="350"/>
                      </a:lnTo>
                      <a:lnTo>
                        <a:pt x="233" y="358"/>
                      </a:lnTo>
                      <a:lnTo>
                        <a:pt x="229" y="365"/>
                      </a:lnTo>
                      <a:lnTo>
                        <a:pt x="227" y="375"/>
                      </a:lnTo>
                      <a:lnTo>
                        <a:pt x="221" y="382"/>
                      </a:lnTo>
                      <a:lnTo>
                        <a:pt x="217" y="390"/>
                      </a:lnTo>
                      <a:lnTo>
                        <a:pt x="212" y="396"/>
                      </a:lnTo>
                      <a:lnTo>
                        <a:pt x="204" y="401"/>
                      </a:lnTo>
                      <a:lnTo>
                        <a:pt x="200" y="403"/>
                      </a:lnTo>
                      <a:lnTo>
                        <a:pt x="196" y="407"/>
                      </a:lnTo>
                      <a:lnTo>
                        <a:pt x="191" y="409"/>
                      </a:lnTo>
                      <a:lnTo>
                        <a:pt x="185" y="411"/>
                      </a:lnTo>
                      <a:lnTo>
                        <a:pt x="181" y="413"/>
                      </a:lnTo>
                      <a:lnTo>
                        <a:pt x="175" y="413"/>
                      </a:lnTo>
                      <a:lnTo>
                        <a:pt x="172" y="413"/>
                      </a:lnTo>
                      <a:lnTo>
                        <a:pt x="166" y="413"/>
                      </a:lnTo>
                      <a:close/>
                    </a:path>
                  </a:pathLst>
                </a:custGeom>
                <a:solidFill>
                  <a:srgbClr val="BCFF8C"/>
                </a:solidFill>
                <a:ln w="9525">
                  <a:noFill/>
                  <a:round/>
                  <a:headEnd/>
                  <a:tailEnd/>
                </a:ln>
              </p:spPr>
              <p:txBody>
                <a:bodyPr/>
                <a:lstStyle/>
                <a:p>
                  <a:endParaRPr lang="de-DE"/>
                </a:p>
              </p:txBody>
            </p:sp>
            <p:sp>
              <p:nvSpPr>
                <p:cNvPr id="17355" name="Freeform 971"/>
                <p:cNvSpPr>
                  <a:spLocks/>
                </p:cNvSpPr>
                <p:nvPr/>
              </p:nvSpPr>
              <p:spPr bwMode="auto">
                <a:xfrm>
                  <a:off x="1413" y="780"/>
                  <a:ext cx="525" cy="244"/>
                </a:xfrm>
                <a:custGeom>
                  <a:avLst/>
                  <a:gdLst/>
                  <a:ahLst/>
                  <a:cxnLst>
                    <a:cxn ang="0">
                      <a:pos x="19" y="487"/>
                    </a:cxn>
                    <a:cxn ang="0">
                      <a:pos x="23" y="480"/>
                    </a:cxn>
                    <a:cxn ang="0">
                      <a:pos x="31" y="459"/>
                    </a:cxn>
                    <a:cxn ang="0">
                      <a:pos x="46" y="428"/>
                    </a:cxn>
                    <a:cxn ang="0">
                      <a:pos x="67" y="390"/>
                    </a:cxn>
                    <a:cxn ang="0">
                      <a:pos x="97" y="344"/>
                    </a:cxn>
                    <a:cxn ang="0">
                      <a:pos x="133" y="297"/>
                    </a:cxn>
                    <a:cxn ang="0">
                      <a:pos x="179" y="247"/>
                    </a:cxn>
                    <a:cxn ang="0">
                      <a:pos x="233" y="196"/>
                    </a:cxn>
                    <a:cxn ang="0">
                      <a:pos x="295" y="150"/>
                    </a:cxn>
                    <a:cxn ang="0">
                      <a:pos x="370" y="106"/>
                    </a:cxn>
                    <a:cxn ang="0">
                      <a:pos x="454" y="70"/>
                    </a:cxn>
                    <a:cxn ang="0">
                      <a:pos x="547" y="44"/>
                    </a:cxn>
                    <a:cxn ang="0">
                      <a:pos x="654" y="26"/>
                    </a:cxn>
                    <a:cxn ang="0">
                      <a:pos x="772" y="23"/>
                    </a:cxn>
                    <a:cxn ang="0">
                      <a:pos x="901" y="34"/>
                    </a:cxn>
                    <a:cxn ang="0">
                      <a:pos x="1046" y="63"/>
                    </a:cxn>
                    <a:cxn ang="0">
                      <a:pos x="1033" y="36"/>
                    </a:cxn>
                    <a:cxn ang="0">
                      <a:pos x="997" y="28"/>
                    </a:cxn>
                    <a:cxn ang="0">
                      <a:pos x="962" y="21"/>
                    </a:cxn>
                    <a:cxn ang="0">
                      <a:pos x="928" y="15"/>
                    </a:cxn>
                    <a:cxn ang="0">
                      <a:pos x="894" y="11"/>
                    </a:cxn>
                    <a:cxn ang="0">
                      <a:pos x="861" y="5"/>
                    </a:cxn>
                    <a:cxn ang="0">
                      <a:pos x="829" y="4"/>
                    </a:cxn>
                    <a:cxn ang="0">
                      <a:pos x="797" y="2"/>
                    </a:cxn>
                    <a:cxn ang="0">
                      <a:pos x="764" y="0"/>
                    </a:cxn>
                    <a:cxn ang="0">
                      <a:pos x="732" y="0"/>
                    </a:cxn>
                    <a:cxn ang="0">
                      <a:pos x="701" y="0"/>
                    </a:cxn>
                    <a:cxn ang="0">
                      <a:pos x="671" y="2"/>
                    </a:cxn>
                    <a:cxn ang="0">
                      <a:pos x="640" y="4"/>
                    </a:cxn>
                    <a:cxn ang="0">
                      <a:pos x="610" y="7"/>
                    </a:cxn>
                    <a:cxn ang="0">
                      <a:pos x="581" y="13"/>
                    </a:cxn>
                    <a:cxn ang="0">
                      <a:pos x="551" y="19"/>
                    </a:cxn>
                    <a:cxn ang="0">
                      <a:pos x="515" y="26"/>
                    </a:cxn>
                    <a:cxn ang="0">
                      <a:pos x="471" y="40"/>
                    </a:cxn>
                    <a:cxn ang="0">
                      <a:pos x="427" y="55"/>
                    </a:cxn>
                    <a:cxn ang="0">
                      <a:pos x="385" y="72"/>
                    </a:cxn>
                    <a:cxn ang="0">
                      <a:pos x="345" y="93"/>
                    </a:cxn>
                    <a:cxn ang="0">
                      <a:pos x="305" y="116"/>
                    </a:cxn>
                    <a:cxn ang="0">
                      <a:pos x="267" y="139"/>
                    </a:cxn>
                    <a:cxn ang="0">
                      <a:pos x="231" y="167"/>
                    </a:cxn>
                    <a:cxn ang="0">
                      <a:pos x="185" y="207"/>
                    </a:cxn>
                    <a:cxn ang="0">
                      <a:pos x="135" y="259"/>
                    </a:cxn>
                    <a:cxn ang="0">
                      <a:pos x="95" y="308"/>
                    </a:cxn>
                    <a:cxn ang="0">
                      <a:pos x="61" y="356"/>
                    </a:cxn>
                    <a:cxn ang="0">
                      <a:pos x="36" y="400"/>
                    </a:cxn>
                    <a:cxn ang="0">
                      <a:pos x="19" y="434"/>
                    </a:cxn>
                    <a:cxn ang="0">
                      <a:pos x="6" y="463"/>
                    </a:cxn>
                    <a:cxn ang="0">
                      <a:pos x="0" y="478"/>
                    </a:cxn>
                    <a:cxn ang="0">
                      <a:pos x="19" y="487"/>
                    </a:cxn>
                  </a:cxnLst>
                  <a:rect l="0" t="0" r="r" b="b"/>
                  <a:pathLst>
                    <a:path w="1050" h="487">
                      <a:moveTo>
                        <a:pt x="19" y="487"/>
                      </a:moveTo>
                      <a:lnTo>
                        <a:pt x="19" y="487"/>
                      </a:lnTo>
                      <a:lnTo>
                        <a:pt x="19" y="485"/>
                      </a:lnTo>
                      <a:lnTo>
                        <a:pt x="23" y="480"/>
                      </a:lnTo>
                      <a:lnTo>
                        <a:pt x="25" y="470"/>
                      </a:lnTo>
                      <a:lnTo>
                        <a:pt x="31" y="459"/>
                      </a:lnTo>
                      <a:lnTo>
                        <a:pt x="38" y="445"/>
                      </a:lnTo>
                      <a:lnTo>
                        <a:pt x="46" y="428"/>
                      </a:lnTo>
                      <a:lnTo>
                        <a:pt x="55" y="411"/>
                      </a:lnTo>
                      <a:lnTo>
                        <a:pt x="67" y="390"/>
                      </a:lnTo>
                      <a:lnTo>
                        <a:pt x="80" y="369"/>
                      </a:lnTo>
                      <a:lnTo>
                        <a:pt x="97" y="344"/>
                      </a:lnTo>
                      <a:lnTo>
                        <a:pt x="114" y="322"/>
                      </a:lnTo>
                      <a:lnTo>
                        <a:pt x="133" y="297"/>
                      </a:lnTo>
                      <a:lnTo>
                        <a:pt x="154" y="272"/>
                      </a:lnTo>
                      <a:lnTo>
                        <a:pt x="179" y="247"/>
                      </a:lnTo>
                      <a:lnTo>
                        <a:pt x="204" y="223"/>
                      </a:lnTo>
                      <a:lnTo>
                        <a:pt x="233" y="196"/>
                      </a:lnTo>
                      <a:lnTo>
                        <a:pt x="263" y="173"/>
                      </a:lnTo>
                      <a:lnTo>
                        <a:pt x="295" y="150"/>
                      </a:lnTo>
                      <a:lnTo>
                        <a:pt x="332" y="127"/>
                      </a:lnTo>
                      <a:lnTo>
                        <a:pt x="370" y="106"/>
                      </a:lnTo>
                      <a:lnTo>
                        <a:pt x="410" y="87"/>
                      </a:lnTo>
                      <a:lnTo>
                        <a:pt x="454" y="70"/>
                      </a:lnTo>
                      <a:lnTo>
                        <a:pt x="499" y="55"/>
                      </a:lnTo>
                      <a:lnTo>
                        <a:pt x="547" y="44"/>
                      </a:lnTo>
                      <a:lnTo>
                        <a:pt x="598" y="34"/>
                      </a:lnTo>
                      <a:lnTo>
                        <a:pt x="654" y="26"/>
                      </a:lnTo>
                      <a:lnTo>
                        <a:pt x="711" y="23"/>
                      </a:lnTo>
                      <a:lnTo>
                        <a:pt x="772" y="23"/>
                      </a:lnTo>
                      <a:lnTo>
                        <a:pt x="835" y="26"/>
                      </a:lnTo>
                      <a:lnTo>
                        <a:pt x="901" y="34"/>
                      </a:lnTo>
                      <a:lnTo>
                        <a:pt x="972" y="45"/>
                      </a:lnTo>
                      <a:lnTo>
                        <a:pt x="1046" y="63"/>
                      </a:lnTo>
                      <a:lnTo>
                        <a:pt x="1050" y="40"/>
                      </a:lnTo>
                      <a:lnTo>
                        <a:pt x="1033" y="36"/>
                      </a:lnTo>
                      <a:lnTo>
                        <a:pt x="1016" y="32"/>
                      </a:lnTo>
                      <a:lnTo>
                        <a:pt x="997" y="28"/>
                      </a:lnTo>
                      <a:lnTo>
                        <a:pt x="980" y="25"/>
                      </a:lnTo>
                      <a:lnTo>
                        <a:pt x="962" y="21"/>
                      </a:lnTo>
                      <a:lnTo>
                        <a:pt x="945" y="19"/>
                      </a:lnTo>
                      <a:lnTo>
                        <a:pt x="928" y="15"/>
                      </a:lnTo>
                      <a:lnTo>
                        <a:pt x="911" y="13"/>
                      </a:lnTo>
                      <a:lnTo>
                        <a:pt x="894" y="11"/>
                      </a:lnTo>
                      <a:lnTo>
                        <a:pt x="879" y="7"/>
                      </a:lnTo>
                      <a:lnTo>
                        <a:pt x="861" y="5"/>
                      </a:lnTo>
                      <a:lnTo>
                        <a:pt x="844" y="5"/>
                      </a:lnTo>
                      <a:lnTo>
                        <a:pt x="829" y="4"/>
                      </a:lnTo>
                      <a:lnTo>
                        <a:pt x="812" y="2"/>
                      </a:lnTo>
                      <a:lnTo>
                        <a:pt x="797" y="2"/>
                      </a:lnTo>
                      <a:lnTo>
                        <a:pt x="780" y="0"/>
                      </a:lnTo>
                      <a:lnTo>
                        <a:pt x="764" y="0"/>
                      </a:lnTo>
                      <a:lnTo>
                        <a:pt x="747" y="0"/>
                      </a:lnTo>
                      <a:lnTo>
                        <a:pt x="732" y="0"/>
                      </a:lnTo>
                      <a:lnTo>
                        <a:pt x="717" y="0"/>
                      </a:lnTo>
                      <a:lnTo>
                        <a:pt x="701" y="0"/>
                      </a:lnTo>
                      <a:lnTo>
                        <a:pt x="684" y="0"/>
                      </a:lnTo>
                      <a:lnTo>
                        <a:pt x="671" y="2"/>
                      </a:lnTo>
                      <a:lnTo>
                        <a:pt x="656" y="4"/>
                      </a:lnTo>
                      <a:lnTo>
                        <a:pt x="640" y="4"/>
                      </a:lnTo>
                      <a:lnTo>
                        <a:pt x="625" y="5"/>
                      </a:lnTo>
                      <a:lnTo>
                        <a:pt x="610" y="7"/>
                      </a:lnTo>
                      <a:lnTo>
                        <a:pt x="595" y="9"/>
                      </a:lnTo>
                      <a:lnTo>
                        <a:pt x="581" y="13"/>
                      </a:lnTo>
                      <a:lnTo>
                        <a:pt x="566" y="15"/>
                      </a:lnTo>
                      <a:lnTo>
                        <a:pt x="551" y="19"/>
                      </a:lnTo>
                      <a:lnTo>
                        <a:pt x="537" y="21"/>
                      </a:lnTo>
                      <a:lnTo>
                        <a:pt x="515" y="26"/>
                      </a:lnTo>
                      <a:lnTo>
                        <a:pt x="492" y="32"/>
                      </a:lnTo>
                      <a:lnTo>
                        <a:pt x="471" y="40"/>
                      </a:lnTo>
                      <a:lnTo>
                        <a:pt x="448" y="47"/>
                      </a:lnTo>
                      <a:lnTo>
                        <a:pt x="427" y="55"/>
                      </a:lnTo>
                      <a:lnTo>
                        <a:pt x="406" y="63"/>
                      </a:lnTo>
                      <a:lnTo>
                        <a:pt x="385" y="72"/>
                      </a:lnTo>
                      <a:lnTo>
                        <a:pt x="364" y="82"/>
                      </a:lnTo>
                      <a:lnTo>
                        <a:pt x="345" y="93"/>
                      </a:lnTo>
                      <a:lnTo>
                        <a:pt x="324" y="105"/>
                      </a:lnTo>
                      <a:lnTo>
                        <a:pt x="305" y="116"/>
                      </a:lnTo>
                      <a:lnTo>
                        <a:pt x="286" y="127"/>
                      </a:lnTo>
                      <a:lnTo>
                        <a:pt x="267" y="139"/>
                      </a:lnTo>
                      <a:lnTo>
                        <a:pt x="250" y="152"/>
                      </a:lnTo>
                      <a:lnTo>
                        <a:pt x="231" y="167"/>
                      </a:lnTo>
                      <a:lnTo>
                        <a:pt x="214" y="181"/>
                      </a:lnTo>
                      <a:lnTo>
                        <a:pt x="185" y="207"/>
                      </a:lnTo>
                      <a:lnTo>
                        <a:pt x="160" y="232"/>
                      </a:lnTo>
                      <a:lnTo>
                        <a:pt x="135" y="259"/>
                      </a:lnTo>
                      <a:lnTo>
                        <a:pt x="114" y="284"/>
                      </a:lnTo>
                      <a:lnTo>
                        <a:pt x="95" y="308"/>
                      </a:lnTo>
                      <a:lnTo>
                        <a:pt x="78" y="333"/>
                      </a:lnTo>
                      <a:lnTo>
                        <a:pt x="61" y="356"/>
                      </a:lnTo>
                      <a:lnTo>
                        <a:pt x="48" y="379"/>
                      </a:lnTo>
                      <a:lnTo>
                        <a:pt x="36" y="400"/>
                      </a:lnTo>
                      <a:lnTo>
                        <a:pt x="27" y="419"/>
                      </a:lnTo>
                      <a:lnTo>
                        <a:pt x="19" y="434"/>
                      </a:lnTo>
                      <a:lnTo>
                        <a:pt x="12" y="449"/>
                      </a:lnTo>
                      <a:lnTo>
                        <a:pt x="6" y="463"/>
                      </a:lnTo>
                      <a:lnTo>
                        <a:pt x="2" y="470"/>
                      </a:lnTo>
                      <a:lnTo>
                        <a:pt x="0" y="478"/>
                      </a:lnTo>
                      <a:lnTo>
                        <a:pt x="0" y="480"/>
                      </a:lnTo>
                      <a:lnTo>
                        <a:pt x="19" y="487"/>
                      </a:lnTo>
                      <a:close/>
                    </a:path>
                  </a:pathLst>
                </a:custGeom>
                <a:solidFill>
                  <a:srgbClr val="BCFF8C"/>
                </a:solidFill>
                <a:ln w="9525">
                  <a:noFill/>
                  <a:round/>
                  <a:headEnd/>
                  <a:tailEnd/>
                </a:ln>
              </p:spPr>
              <p:txBody>
                <a:bodyPr/>
                <a:lstStyle/>
                <a:p>
                  <a:endParaRPr lang="de-DE"/>
                </a:p>
              </p:txBody>
            </p:sp>
            <p:sp>
              <p:nvSpPr>
                <p:cNvPr id="17356" name="Freeform 972"/>
                <p:cNvSpPr>
                  <a:spLocks/>
                </p:cNvSpPr>
                <p:nvPr/>
              </p:nvSpPr>
              <p:spPr bwMode="auto">
                <a:xfrm>
                  <a:off x="1538" y="680"/>
                  <a:ext cx="231" cy="174"/>
                </a:xfrm>
                <a:custGeom>
                  <a:avLst/>
                  <a:gdLst/>
                  <a:ahLst/>
                  <a:cxnLst>
                    <a:cxn ang="0">
                      <a:pos x="0" y="150"/>
                    </a:cxn>
                    <a:cxn ang="0">
                      <a:pos x="19" y="137"/>
                    </a:cxn>
                    <a:cxn ang="0">
                      <a:pos x="156" y="74"/>
                    </a:cxn>
                    <a:cxn ang="0">
                      <a:pos x="108" y="49"/>
                    </a:cxn>
                    <a:cxn ang="0">
                      <a:pos x="183" y="23"/>
                    </a:cxn>
                    <a:cxn ang="0">
                      <a:pos x="204" y="51"/>
                    </a:cxn>
                    <a:cxn ang="0">
                      <a:pos x="325" y="0"/>
                    </a:cxn>
                    <a:cxn ang="0">
                      <a:pos x="325" y="0"/>
                    </a:cxn>
                    <a:cxn ang="0">
                      <a:pos x="327" y="0"/>
                    </a:cxn>
                    <a:cxn ang="0">
                      <a:pos x="331" y="0"/>
                    </a:cxn>
                    <a:cxn ang="0">
                      <a:pos x="337" y="0"/>
                    </a:cxn>
                    <a:cxn ang="0">
                      <a:pos x="343" y="0"/>
                    </a:cxn>
                    <a:cxn ang="0">
                      <a:pos x="350" y="0"/>
                    </a:cxn>
                    <a:cxn ang="0">
                      <a:pos x="358" y="2"/>
                    </a:cxn>
                    <a:cxn ang="0">
                      <a:pos x="366" y="2"/>
                    </a:cxn>
                    <a:cxn ang="0">
                      <a:pos x="373" y="4"/>
                    </a:cxn>
                    <a:cxn ang="0">
                      <a:pos x="383" y="7"/>
                    </a:cxn>
                    <a:cxn ang="0">
                      <a:pos x="390" y="9"/>
                    </a:cxn>
                    <a:cxn ang="0">
                      <a:pos x="398" y="15"/>
                    </a:cxn>
                    <a:cxn ang="0">
                      <a:pos x="406" y="19"/>
                    </a:cxn>
                    <a:cxn ang="0">
                      <a:pos x="413" y="25"/>
                    </a:cxn>
                    <a:cxn ang="0">
                      <a:pos x="421" y="32"/>
                    </a:cxn>
                    <a:cxn ang="0">
                      <a:pos x="427" y="40"/>
                    </a:cxn>
                    <a:cxn ang="0">
                      <a:pos x="436" y="59"/>
                    </a:cxn>
                    <a:cxn ang="0">
                      <a:pos x="444" y="76"/>
                    </a:cxn>
                    <a:cxn ang="0">
                      <a:pos x="451" y="95"/>
                    </a:cxn>
                    <a:cxn ang="0">
                      <a:pos x="457" y="114"/>
                    </a:cxn>
                    <a:cxn ang="0">
                      <a:pos x="461" y="131"/>
                    </a:cxn>
                    <a:cxn ang="0">
                      <a:pos x="461" y="148"/>
                    </a:cxn>
                    <a:cxn ang="0">
                      <a:pos x="457" y="165"/>
                    </a:cxn>
                    <a:cxn ang="0">
                      <a:pos x="451" y="181"/>
                    </a:cxn>
                    <a:cxn ang="0">
                      <a:pos x="364" y="230"/>
                    </a:cxn>
                    <a:cxn ang="0">
                      <a:pos x="415" y="263"/>
                    </a:cxn>
                    <a:cxn ang="0">
                      <a:pos x="358" y="299"/>
                    </a:cxn>
                    <a:cxn ang="0">
                      <a:pos x="320" y="255"/>
                    </a:cxn>
                    <a:cxn ang="0">
                      <a:pos x="177" y="339"/>
                    </a:cxn>
                    <a:cxn ang="0">
                      <a:pos x="175" y="339"/>
                    </a:cxn>
                    <a:cxn ang="0">
                      <a:pos x="169" y="341"/>
                    </a:cxn>
                    <a:cxn ang="0">
                      <a:pos x="164" y="345"/>
                    </a:cxn>
                    <a:cxn ang="0">
                      <a:pos x="154" y="346"/>
                    </a:cxn>
                    <a:cxn ang="0">
                      <a:pos x="143" y="348"/>
                    </a:cxn>
                    <a:cxn ang="0">
                      <a:pos x="131" y="348"/>
                    </a:cxn>
                    <a:cxn ang="0">
                      <a:pos x="118" y="348"/>
                    </a:cxn>
                    <a:cxn ang="0">
                      <a:pos x="104" y="346"/>
                    </a:cxn>
                    <a:cxn ang="0">
                      <a:pos x="97" y="341"/>
                    </a:cxn>
                    <a:cxn ang="0">
                      <a:pos x="89" y="333"/>
                    </a:cxn>
                    <a:cxn ang="0">
                      <a:pos x="82" y="324"/>
                    </a:cxn>
                    <a:cxn ang="0">
                      <a:pos x="72" y="310"/>
                    </a:cxn>
                    <a:cxn ang="0">
                      <a:pos x="63" y="295"/>
                    </a:cxn>
                    <a:cxn ang="0">
                      <a:pos x="55" y="280"/>
                    </a:cxn>
                    <a:cxn ang="0">
                      <a:pos x="47" y="261"/>
                    </a:cxn>
                    <a:cxn ang="0">
                      <a:pos x="38" y="244"/>
                    </a:cxn>
                    <a:cxn ang="0">
                      <a:pos x="30" y="226"/>
                    </a:cxn>
                    <a:cxn ang="0">
                      <a:pos x="22" y="209"/>
                    </a:cxn>
                    <a:cxn ang="0">
                      <a:pos x="17" y="194"/>
                    </a:cxn>
                    <a:cxn ang="0">
                      <a:pos x="11" y="179"/>
                    </a:cxn>
                    <a:cxn ang="0">
                      <a:pos x="5" y="167"/>
                    </a:cxn>
                    <a:cxn ang="0">
                      <a:pos x="3" y="158"/>
                    </a:cxn>
                    <a:cxn ang="0">
                      <a:pos x="0" y="152"/>
                    </a:cxn>
                    <a:cxn ang="0">
                      <a:pos x="0" y="150"/>
                    </a:cxn>
                  </a:cxnLst>
                  <a:rect l="0" t="0" r="r" b="b"/>
                  <a:pathLst>
                    <a:path w="461" h="348">
                      <a:moveTo>
                        <a:pt x="0" y="150"/>
                      </a:moveTo>
                      <a:lnTo>
                        <a:pt x="19" y="137"/>
                      </a:lnTo>
                      <a:lnTo>
                        <a:pt x="156" y="74"/>
                      </a:lnTo>
                      <a:lnTo>
                        <a:pt x="108" y="49"/>
                      </a:lnTo>
                      <a:lnTo>
                        <a:pt x="183" y="23"/>
                      </a:lnTo>
                      <a:lnTo>
                        <a:pt x="204" y="51"/>
                      </a:lnTo>
                      <a:lnTo>
                        <a:pt x="325" y="0"/>
                      </a:lnTo>
                      <a:lnTo>
                        <a:pt x="325" y="0"/>
                      </a:lnTo>
                      <a:lnTo>
                        <a:pt x="327" y="0"/>
                      </a:lnTo>
                      <a:lnTo>
                        <a:pt x="331" y="0"/>
                      </a:lnTo>
                      <a:lnTo>
                        <a:pt x="337" y="0"/>
                      </a:lnTo>
                      <a:lnTo>
                        <a:pt x="343" y="0"/>
                      </a:lnTo>
                      <a:lnTo>
                        <a:pt x="350" y="0"/>
                      </a:lnTo>
                      <a:lnTo>
                        <a:pt x="358" y="2"/>
                      </a:lnTo>
                      <a:lnTo>
                        <a:pt x="366" y="2"/>
                      </a:lnTo>
                      <a:lnTo>
                        <a:pt x="373" y="4"/>
                      </a:lnTo>
                      <a:lnTo>
                        <a:pt x="383" y="7"/>
                      </a:lnTo>
                      <a:lnTo>
                        <a:pt x="390" y="9"/>
                      </a:lnTo>
                      <a:lnTo>
                        <a:pt x="398" y="15"/>
                      </a:lnTo>
                      <a:lnTo>
                        <a:pt x="406" y="19"/>
                      </a:lnTo>
                      <a:lnTo>
                        <a:pt x="413" y="25"/>
                      </a:lnTo>
                      <a:lnTo>
                        <a:pt x="421" y="32"/>
                      </a:lnTo>
                      <a:lnTo>
                        <a:pt x="427" y="40"/>
                      </a:lnTo>
                      <a:lnTo>
                        <a:pt x="436" y="59"/>
                      </a:lnTo>
                      <a:lnTo>
                        <a:pt x="444" y="76"/>
                      </a:lnTo>
                      <a:lnTo>
                        <a:pt x="451" y="95"/>
                      </a:lnTo>
                      <a:lnTo>
                        <a:pt x="457" y="114"/>
                      </a:lnTo>
                      <a:lnTo>
                        <a:pt x="461" y="131"/>
                      </a:lnTo>
                      <a:lnTo>
                        <a:pt x="461" y="148"/>
                      </a:lnTo>
                      <a:lnTo>
                        <a:pt x="457" y="165"/>
                      </a:lnTo>
                      <a:lnTo>
                        <a:pt x="451" y="181"/>
                      </a:lnTo>
                      <a:lnTo>
                        <a:pt x="364" y="230"/>
                      </a:lnTo>
                      <a:lnTo>
                        <a:pt x="415" y="263"/>
                      </a:lnTo>
                      <a:lnTo>
                        <a:pt x="358" y="299"/>
                      </a:lnTo>
                      <a:lnTo>
                        <a:pt x="320" y="255"/>
                      </a:lnTo>
                      <a:lnTo>
                        <a:pt x="177" y="339"/>
                      </a:lnTo>
                      <a:lnTo>
                        <a:pt x="175" y="339"/>
                      </a:lnTo>
                      <a:lnTo>
                        <a:pt x="169" y="341"/>
                      </a:lnTo>
                      <a:lnTo>
                        <a:pt x="164" y="345"/>
                      </a:lnTo>
                      <a:lnTo>
                        <a:pt x="154" y="346"/>
                      </a:lnTo>
                      <a:lnTo>
                        <a:pt x="143" y="348"/>
                      </a:lnTo>
                      <a:lnTo>
                        <a:pt x="131" y="348"/>
                      </a:lnTo>
                      <a:lnTo>
                        <a:pt x="118" y="348"/>
                      </a:lnTo>
                      <a:lnTo>
                        <a:pt x="104" y="346"/>
                      </a:lnTo>
                      <a:lnTo>
                        <a:pt x="97" y="341"/>
                      </a:lnTo>
                      <a:lnTo>
                        <a:pt x="89" y="333"/>
                      </a:lnTo>
                      <a:lnTo>
                        <a:pt x="82" y="324"/>
                      </a:lnTo>
                      <a:lnTo>
                        <a:pt x="72" y="310"/>
                      </a:lnTo>
                      <a:lnTo>
                        <a:pt x="63" y="295"/>
                      </a:lnTo>
                      <a:lnTo>
                        <a:pt x="55" y="280"/>
                      </a:lnTo>
                      <a:lnTo>
                        <a:pt x="47" y="261"/>
                      </a:lnTo>
                      <a:lnTo>
                        <a:pt x="38" y="244"/>
                      </a:lnTo>
                      <a:lnTo>
                        <a:pt x="30" y="226"/>
                      </a:lnTo>
                      <a:lnTo>
                        <a:pt x="22" y="209"/>
                      </a:lnTo>
                      <a:lnTo>
                        <a:pt x="17" y="194"/>
                      </a:lnTo>
                      <a:lnTo>
                        <a:pt x="11" y="179"/>
                      </a:lnTo>
                      <a:lnTo>
                        <a:pt x="5" y="167"/>
                      </a:lnTo>
                      <a:lnTo>
                        <a:pt x="3" y="158"/>
                      </a:lnTo>
                      <a:lnTo>
                        <a:pt x="0" y="152"/>
                      </a:lnTo>
                      <a:lnTo>
                        <a:pt x="0" y="150"/>
                      </a:lnTo>
                      <a:close/>
                    </a:path>
                  </a:pathLst>
                </a:custGeom>
                <a:solidFill>
                  <a:srgbClr val="4CC9FF"/>
                </a:solidFill>
                <a:ln w="9525">
                  <a:noFill/>
                  <a:round/>
                  <a:headEnd/>
                  <a:tailEnd/>
                </a:ln>
              </p:spPr>
              <p:txBody>
                <a:bodyPr/>
                <a:lstStyle/>
                <a:p>
                  <a:endParaRPr lang="de-DE"/>
                </a:p>
              </p:txBody>
            </p:sp>
            <p:sp>
              <p:nvSpPr>
                <p:cNvPr id="17357" name="Freeform 973"/>
                <p:cNvSpPr>
                  <a:spLocks/>
                </p:cNvSpPr>
                <p:nvPr/>
              </p:nvSpPr>
              <p:spPr bwMode="auto">
                <a:xfrm>
                  <a:off x="1413" y="823"/>
                  <a:ext cx="142" cy="49"/>
                </a:xfrm>
                <a:custGeom>
                  <a:avLst/>
                  <a:gdLst/>
                  <a:ahLst/>
                  <a:cxnLst>
                    <a:cxn ang="0">
                      <a:pos x="0" y="86"/>
                    </a:cxn>
                    <a:cxn ang="0">
                      <a:pos x="6" y="88"/>
                    </a:cxn>
                    <a:cxn ang="0">
                      <a:pos x="17" y="90"/>
                    </a:cxn>
                    <a:cxn ang="0">
                      <a:pos x="34" y="94"/>
                    </a:cxn>
                    <a:cxn ang="0">
                      <a:pos x="55" y="98"/>
                    </a:cxn>
                    <a:cxn ang="0">
                      <a:pos x="80" y="99"/>
                    </a:cxn>
                    <a:cxn ang="0">
                      <a:pos x="109" y="99"/>
                    </a:cxn>
                    <a:cxn ang="0">
                      <a:pos x="139" y="96"/>
                    </a:cxn>
                    <a:cxn ang="0">
                      <a:pos x="172" y="92"/>
                    </a:cxn>
                    <a:cxn ang="0">
                      <a:pos x="200" y="82"/>
                    </a:cxn>
                    <a:cxn ang="0">
                      <a:pos x="225" y="71"/>
                    </a:cxn>
                    <a:cxn ang="0">
                      <a:pos x="246" y="60"/>
                    </a:cxn>
                    <a:cxn ang="0">
                      <a:pos x="263" y="48"/>
                    </a:cxn>
                    <a:cxn ang="0">
                      <a:pos x="274" y="39"/>
                    </a:cxn>
                    <a:cxn ang="0">
                      <a:pos x="282" y="29"/>
                    </a:cxn>
                    <a:cxn ang="0">
                      <a:pos x="286" y="25"/>
                    </a:cxn>
                    <a:cxn ang="0">
                      <a:pos x="286" y="23"/>
                    </a:cxn>
                    <a:cxn ang="0">
                      <a:pos x="280" y="21"/>
                    </a:cxn>
                    <a:cxn ang="0">
                      <a:pos x="271" y="16"/>
                    </a:cxn>
                    <a:cxn ang="0">
                      <a:pos x="255" y="10"/>
                    </a:cxn>
                    <a:cxn ang="0">
                      <a:pos x="236" y="4"/>
                    </a:cxn>
                    <a:cxn ang="0">
                      <a:pos x="212" y="0"/>
                    </a:cxn>
                    <a:cxn ang="0">
                      <a:pos x="181" y="0"/>
                    </a:cxn>
                    <a:cxn ang="0">
                      <a:pos x="149" y="4"/>
                    </a:cxn>
                    <a:cxn ang="0">
                      <a:pos x="111" y="14"/>
                    </a:cxn>
                    <a:cxn ang="0">
                      <a:pos x="80" y="25"/>
                    </a:cxn>
                    <a:cxn ang="0">
                      <a:pos x="53" y="39"/>
                    </a:cxn>
                    <a:cxn ang="0">
                      <a:pos x="34" y="52"/>
                    </a:cxn>
                    <a:cxn ang="0">
                      <a:pos x="19" y="63"/>
                    </a:cxn>
                    <a:cxn ang="0">
                      <a:pos x="10" y="73"/>
                    </a:cxn>
                    <a:cxn ang="0">
                      <a:pos x="2" y="82"/>
                    </a:cxn>
                    <a:cxn ang="0">
                      <a:pos x="0" y="86"/>
                    </a:cxn>
                  </a:cxnLst>
                  <a:rect l="0" t="0" r="r" b="b"/>
                  <a:pathLst>
                    <a:path w="286" h="99">
                      <a:moveTo>
                        <a:pt x="0" y="86"/>
                      </a:moveTo>
                      <a:lnTo>
                        <a:pt x="0" y="86"/>
                      </a:lnTo>
                      <a:lnTo>
                        <a:pt x="2" y="88"/>
                      </a:lnTo>
                      <a:lnTo>
                        <a:pt x="6" y="88"/>
                      </a:lnTo>
                      <a:lnTo>
                        <a:pt x="12" y="90"/>
                      </a:lnTo>
                      <a:lnTo>
                        <a:pt x="17" y="90"/>
                      </a:lnTo>
                      <a:lnTo>
                        <a:pt x="25" y="92"/>
                      </a:lnTo>
                      <a:lnTo>
                        <a:pt x="34" y="94"/>
                      </a:lnTo>
                      <a:lnTo>
                        <a:pt x="44" y="96"/>
                      </a:lnTo>
                      <a:lnTo>
                        <a:pt x="55" y="98"/>
                      </a:lnTo>
                      <a:lnTo>
                        <a:pt x="67" y="98"/>
                      </a:lnTo>
                      <a:lnTo>
                        <a:pt x="80" y="99"/>
                      </a:lnTo>
                      <a:lnTo>
                        <a:pt x="93" y="99"/>
                      </a:lnTo>
                      <a:lnTo>
                        <a:pt x="109" y="99"/>
                      </a:lnTo>
                      <a:lnTo>
                        <a:pt x="124" y="98"/>
                      </a:lnTo>
                      <a:lnTo>
                        <a:pt x="139" y="96"/>
                      </a:lnTo>
                      <a:lnTo>
                        <a:pt x="154" y="94"/>
                      </a:lnTo>
                      <a:lnTo>
                        <a:pt x="172" y="92"/>
                      </a:lnTo>
                      <a:lnTo>
                        <a:pt x="187" y="88"/>
                      </a:lnTo>
                      <a:lnTo>
                        <a:pt x="200" y="82"/>
                      </a:lnTo>
                      <a:lnTo>
                        <a:pt x="214" y="77"/>
                      </a:lnTo>
                      <a:lnTo>
                        <a:pt x="225" y="71"/>
                      </a:lnTo>
                      <a:lnTo>
                        <a:pt x="236" y="65"/>
                      </a:lnTo>
                      <a:lnTo>
                        <a:pt x="246" y="60"/>
                      </a:lnTo>
                      <a:lnTo>
                        <a:pt x="255" y="54"/>
                      </a:lnTo>
                      <a:lnTo>
                        <a:pt x="263" y="48"/>
                      </a:lnTo>
                      <a:lnTo>
                        <a:pt x="269" y="42"/>
                      </a:lnTo>
                      <a:lnTo>
                        <a:pt x="274" y="39"/>
                      </a:lnTo>
                      <a:lnTo>
                        <a:pt x="278" y="33"/>
                      </a:lnTo>
                      <a:lnTo>
                        <a:pt x="282" y="29"/>
                      </a:lnTo>
                      <a:lnTo>
                        <a:pt x="286" y="27"/>
                      </a:lnTo>
                      <a:lnTo>
                        <a:pt x="286" y="25"/>
                      </a:lnTo>
                      <a:lnTo>
                        <a:pt x="286" y="25"/>
                      </a:lnTo>
                      <a:lnTo>
                        <a:pt x="286" y="23"/>
                      </a:lnTo>
                      <a:lnTo>
                        <a:pt x="284" y="23"/>
                      </a:lnTo>
                      <a:lnTo>
                        <a:pt x="280" y="21"/>
                      </a:lnTo>
                      <a:lnTo>
                        <a:pt x="276" y="20"/>
                      </a:lnTo>
                      <a:lnTo>
                        <a:pt x="271" y="16"/>
                      </a:lnTo>
                      <a:lnTo>
                        <a:pt x="265" y="12"/>
                      </a:lnTo>
                      <a:lnTo>
                        <a:pt x="255" y="10"/>
                      </a:lnTo>
                      <a:lnTo>
                        <a:pt x="246" y="6"/>
                      </a:lnTo>
                      <a:lnTo>
                        <a:pt x="236" y="4"/>
                      </a:lnTo>
                      <a:lnTo>
                        <a:pt x="223" y="2"/>
                      </a:lnTo>
                      <a:lnTo>
                        <a:pt x="212" y="0"/>
                      </a:lnTo>
                      <a:lnTo>
                        <a:pt x="196" y="0"/>
                      </a:lnTo>
                      <a:lnTo>
                        <a:pt x="181" y="0"/>
                      </a:lnTo>
                      <a:lnTo>
                        <a:pt x="166" y="2"/>
                      </a:lnTo>
                      <a:lnTo>
                        <a:pt x="149" y="4"/>
                      </a:lnTo>
                      <a:lnTo>
                        <a:pt x="130" y="8"/>
                      </a:lnTo>
                      <a:lnTo>
                        <a:pt x="111" y="14"/>
                      </a:lnTo>
                      <a:lnTo>
                        <a:pt x="95" y="20"/>
                      </a:lnTo>
                      <a:lnTo>
                        <a:pt x="80" y="25"/>
                      </a:lnTo>
                      <a:lnTo>
                        <a:pt x="67" y="33"/>
                      </a:lnTo>
                      <a:lnTo>
                        <a:pt x="53" y="39"/>
                      </a:lnTo>
                      <a:lnTo>
                        <a:pt x="44" y="44"/>
                      </a:lnTo>
                      <a:lnTo>
                        <a:pt x="34" y="52"/>
                      </a:lnTo>
                      <a:lnTo>
                        <a:pt x="27" y="58"/>
                      </a:lnTo>
                      <a:lnTo>
                        <a:pt x="19" y="63"/>
                      </a:lnTo>
                      <a:lnTo>
                        <a:pt x="13" y="69"/>
                      </a:lnTo>
                      <a:lnTo>
                        <a:pt x="10" y="73"/>
                      </a:lnTo>
                      <a:lnTo>
                        <a:pt x="6" y="79"/>
                      </a:lnTo>
                      <a:lnTo>
                        <a:pt x="2" y="82"/>
                      </a:lnTo>
                      <a:lnTo>
                        <a:pt x="0" y="84"/>
                      </a:lnTo>
                      <a:lnTo>
                        <a:pt x="0" y="86"/>
                      </a:lnTo>
                      <a:lnTo>
                        <a:pt x="0" y="86"/>
                      </a:lnTo>
                      <a:close/>
                    </a:path>
                  </a:pathLst>
                </a:custGeom>
                <a:solidFill>
                  <a:srgbClr val="3087FF"/>
                </a:solidFill>
                <a:ln w="9525">
                  <a:noFill/>
                  <a:round/>
                  <a:headEnd/>
                  <a:tailEnd/>
                </a:ln>
              </p:spPr>
              <p:txBody>
                <a:bodyPr/>
                <a:lstStyle/>
                <a:p>
                  <a:endParaRPr lang="de-DE"/>
                </a:p>
              </p:txBody>
            </p:sp>
            <p:sp>
              <p:nvSpPr>
                <p:cNvPr id="17358" name="Freeform 974"/>
                <p:cNvSpPr>
                  <a:spLocks/>
                </p:cNvSpPr>
                <p:nvPr/>
              </p:nvSpPr>
              <p:spPr bwMode="auto">
                <a:xfrm>
                  <a:off x="1477" y="845"/>
                  <a:ext cx="45" cy="94"/>
                </a:xfrm>
                <a:custGeom>
                  <a:avLst/>
                  <a:gdLst/>
                  <a:ahLst/>
                  <a:cxnLst>
                    <a:cxn ang="0">
                      <a:pos x="45" y="6"/>
                    </a:cxn>
                    <a:cxn ang="0">
                      <a:pos x="70" y="149"/>
                    </a:cxn>
                    <a:cxn ang="0">
                      <a:pos x="72" y="149"/>
                    </a:cxn>
                    <a:cxn ang="0">
                      <a:pos x="74" y="149"/>
                    </a:cxn>
                    <a:cxn ang="0">
                      <a:pos x="76" y="149"/>
                    </a:cxn>
                    <a:cxn ang="0">
                      <a:pos x="80" y="151"/>
                    </a:cxn>
                    <a:cxn ang="0">
                      <a:pos x="84" y="153"/>
                    </a:cxn>
                    <a:cxn ang="0">
                      <a:pos x="85" y="155"/>
                    </a:cxn>
                    <a:cxn ang="0">
                      <a:pos x="89" y="158"/>
                    </a:cxn>
                    <a:cxn ang="0">
                      <a:pos x="89" y="164"/>
                    </a:cxn>
                    <a:cxn ang="0">
                      <a:pos x="89" y="172"/>
                    </a:cxn>
                    <a:cxn ang="0">
                      <a:pos x="87" y="175"/>
                    </a:cxn>
                    <a:cxn ang="0">
                      <a:pos x="85" y="179"/>
                    </a:cxn>
                    <a:cxn ang="0">
                      <a:pos x="84" y="183"/>
                    </a:cxn>
                    <a:cxn ang="0">
                      <a:pos x="80" y="185"/>
                    </a:cxn>
                    <a:cxn ang="0">
                      <a:pos x="76" y="187"/>
                    </a:cxn>
                    <a:cxn ang="0">
                      <a:pos x="72" y="189"/>
                    </a:cxn>
                    <a:cxn ang="0">
                      <a:pos x="68" y="189"/>
                    </a:cxn>
                    <a:cxn ang="0">
                      <a:pos x="64" y="189"/>
                    </a:cxn>
                    <a:cxn ang="0">
                      <a:pos x="59" y="187"/>
                    </a:cxn>
                    <a:cxn ang="0">
                      <a:pos x="55" y="185"/>
                    </a:cxn>
                    <a:cxn ang="0">
                      <a:pos x="49" y="183"/>
                    </a:cxn>
                    <a:cxn ang="0">
                      <a:pos x="45" y="177"/>
                    </a:cxn>
                    <a:cxn ang="0">
                      <a:pos x="43" y="172"/>
                    </a:cxn>
                    <a:cxn ang="0">
                      <a:pos x="43" y="164"/>
                    </a:cxn>
                    <a:cxn ang="0">
                      <a:pos x="47" y="155"/>
                    </a:cxn>
                    <a:cxn ang="0">
                      <a:pos x="0" y="12"/>
                    </a:cxn>
                    <a:cxn ang="0">
                      <a:pos x="2" y="12"/>
                    </a:cxn>
                    <a:cxn ang="0">
                      <a:pos x="3" y="10"/>
                    </a:cxn>
                    <a:cxn ang="0">
                      <a:pos x="7" y="6"/>
                    </a:cxn>
                    <a:cxn ang="0">
                      <a:pos x="13" y="4"/>
                    </a:cxn>
                    <a:cxn ang="0">
                      <a:pos x="21" y="2"/>
                    </a:cxn>
                    <a:cxn ang="0">
                      <a:pos x="28" y="0"/>
                    </a:cxn>
                    <a:cxn ang="0">
                      <a:pos x="36" y="2"/>
                    </a:cxn>
                    <a:cxn ang="0">
                      <a:pos x="45" y="6"/>
                    </a:cxn>
                  </a:cxnLst>
                  <a:rect l="0" t="0" r="r" b="b"/>
                  <a:pathLst>
                    <a:path w="89" h="189">
                      <a:moveTo>
                        <a:pt x="45" y="6"/>
                      </a:moveTo>
                      <a:lnTo>
                        <a:pt x="70" y="149"/>
                      </a:lnTo>
                      <a:lnTo>
                        <a:pt x="72" y="149"/>
                      </a:lnTo>
                      <a:lnTo>
                        <a:pt x="74" y="149"/>
                      </a:lnTo>
                      <a:lnTo>
                        <a:pt x="76" y="149"/>
                      </a:lnTo>
                      <a:lnTo>
                        <a:pt x="80" y="151"/>
                      </a:lnTo>
                      <a:lnTo>
                        <a:pt x="84" y="153"/>
                      </a:lnTo>
                      <a:lnTo>
                        <a:pt x="85" y="155"/>
                      </a:lnTo>
                      <a:lnTo>
                        <a:pt x="89" y="158"/>
                      </a:lnTo>
                      <a:lnTo>
                        <a:pt x="89" y="164"/>
                      </a:lnTo>
                      <a:lnTo>
                        <a:pt x="89" y="172"/>
                      </a:lnTo>
                      <a:lnTo>
                        <a:pt x="87" y="175"/>
                      </a:lnTo>
                      <a:lnTo>
                        <a:pt x="85" y="179"/>
                      </a:lnTo>
                      <a:lnTo>
                        <a:pt x="84" y="183"/>
                      </a:lnTo>
                      <a:lnTo>
                        <a:pt x="80" y="185"/>
                      </a:lnTo>
                      <a:lnTo>
                        <a:pt x="76" y="187"/>
                      </a:lnTo>
                      <a:lnTo>
                        <a:pt x="72" y="189"/>
                      </a:lnTo>
                      <a:lnTo>
                        <a:pt x="68" y="189"/>
                      </a:lnTo>
                      <a:lnTo>
                        <a:pt x="64" y="189"/>
                      </a:lnTo>
                      <a:lnTo>
                        <a:pt x="59" y="187"/>
                      </a:lnTo>
                      <a:lnTo>
                        <a:pt x="55" y="185"/>
                      </a:lnTo>
                      <a:lnTo>
                        <a:pt x="49" y="183"/>
                      </a:lnTo>
                      <a:lnTo>
                        <a:pt x="45" y="177"/>
                      </a:lnTo>
                      <a:lnTo>
                        <a:pt x="43" y="172"/>
                      </a:lnTo>
                      <a:lnTo>
                        <a:pt x="43" y="164"/>
                      </a:lnTo>
                      <a:lnTo>
                        <a:pt x="47" y="155"/>
                      </a:lnTo>
                      <a:lnTo>
                        <a:pt x="0" y="12"/>
                      </a:lnTo>
                      <a:lnTo>
                        <a:pt x="2" y="12"/>
                      </a:lnTo>
                      <a:lnTo>
                        <a:pt x="3" y="10"/>
                      </a:lnTo>
                      <a:lnTo>
                        <a:pt x="7" y="6"/>
                      </a:lnTo>
                      <a:lnTo>
                        <a:pt x="13" y="4"/>
                      </a:lnTo>
                      <a:lnTo>
                        <a:pt x="21" y="2"/>
                      </a:lnTo>
                      <a:lnTo>
                        <a:pt x="28" y="0"/>
                      </a:lnTo>
                      <a:lnTo>
                        <a:pt x="36" y="2"/>
                      </a:lnTo>
                      <a:lnTo>
                        <a:pt x="45" y="6"/>
                      </a:lnTo>
                      <a:close/>
                    </a:path>
                  </a:pathLst>
                </a:custGeom>
                <a:solidFill>
                  <a:srgbClr val="87E8FF"/>
                </a:solidFill>
                <a:ln w="9525">
                  <a:noFill/>
                  <a:round/>
                  <a:headEnd/>
                  <a:tailEnd/>
                </a:ln>
              </p:spPr>
              <p:txBody>
                <a:bodyPr/>
                <a:lstStyle/>
                <a:p>
                  <a:endParaRPr lang="de-DE"/>
                </a:p>
              </p:txBody>
            </p:sp>
            <p:sp>
              <p:nvSpPr>
                <p:cNvPr id="17359" name="Freeform 975"/>
                <p:cNvSpPr>
                  <a:spLocks/>
                </p:cNvSpPr>
                <p:nvPr/>
              </p:nvSpPr>
              <p:spPr bwMode="auto">
                <a:xfrm>
                  <a:off x="1525" y="753"/>
                  <a:ext cx="93" cy="103"/>
                </a:xfrm>
                <a:custGeom>
                  <a:avLst/>
                  <a:gdLst/>
                  <a:ahLst/>
                  <a:cxnLst>
                    <a:cxn ang="0">
                      <a:pos x="27" y="4"/>
                    </a:cxn>
                    <a:cxn ang="0">
                      <a:pos x="25" y="6"/>
                    </a:cxn>
                    <a:cxn ang="0">
                      <a:pos x="19" y="14"/>
                    </a:cxn>
                    <a:cxn ang="0">
                      <a:pos x="11" y="25"/>
                    </a:cxn>
                    <a:cxn ang="0">
                      <a:pos x="4" y="40"/>
                    </a:cxn>
                    <a:cxn ang="0">
                      <a:pos x="0" y="61"/>
                    </a:cxn>
                    <a:cxn ang="0">
                      <a:pos x="2" y="84"/>
                    </a:cxn>
                    <a:cxn ang="0">
                      <a:pos x="9" y="113"/>
                    </a:cxn>
                    <a:cxn ang="0">
                      <a:pos x="27" y="143"/>
                    </a:cxn>
                    <a:cxn ang="0">
                      <a:pos x="40" y="159"/>
                    </a:cxn>
                    <a:cxn ang="0">
                      <a:pos x="51" y="172"/>
                    </a:cxn>
                    <a:cxn ang="0">
                      <a:pos x="63" y="181"/>
                    </a:cxn>
                    <a:cxn ang="0">
                      <a:pos x="76" y="189"/>
                    </a:cxn>
                    <a:cxn ang="0">
                      <a:pos x="88" y="195"/>
                    </a:cxn>
                    <a:cxn ang="0">
                      <a:pos x="99" y="200"/>
                    </a:cxn>
                    <a:cxn ang="0">
                      <a:pos x="110" y="204"/>
                    </a:cxn>
                    <a:cxn ang="0">
                      <a:pos x="122" y="206"/>
                    </a:cxn>
                    <a:cxn ang="0">
                      <a:pos x="133" y="206"/>
                    </a:cxn>
                    <a:cxn ang="0">
                      <a:pos x="143" y="206"/>
                    </a:cxn>
                    <a:cxn ang="0">
                      <a:pos x="150" y="206"/>
                    </a:cxn>
                    <a:cxn ang="0">
                      <a:pos x="158" y="206"/>
                    </a:cxn>
                    <a:cxn ang="0">
                      <a:pos x="164" y="204"/>
                    </a:cxn>
                    <a:cxn ang="0">
                      <a:pos x="168" y="204"/>
                    </a:cxn>
                    <a:cxn ang="0">
                      <a:pos x="171" y="202"/>
                    </a:cxn>
                    <a:cxn ang="0">
                      <a:pos x="171" y="202"/>
                    </a:cxn>
                    <a:cxn ang="0">
                      <a:pos x="173" y="197"/>
                    </a:cxn>
                    <a:cxn ang="0">
                      <a:pos x="179" y="183"/>
                    </a:cxn>
                    <a:cxn ang="0">
                      <a:pos x="183" y="160"/>
                    </a:cxn>
                    <a:cxn ang="0">
                      <a:pos x="187" y="136"/>
                    </a:cxn>
                    <a:cxn ang="0">
                      <a:pos x="185" y="107"/>
                    </a:cxn>
                    <a:cxn ang="0">
                      <a:pos x="179" y="77"/>
                    </a:cxn>
                    <a:cxn ang="0">
                      <a:pos x="162" y="50"/>
                    </a:cxn>
                    <a:cxn ang="0">
                      <a:pos x="135" y="29"/>
                    </a:cxn>
                    <a:cxn ang="0">
                      <a:pos x="122" y="21"/>
                    </a:cxn>
                    <a:cxn ang="0">
                      <a:pos x="110" y="16"/>
                    </a:cxn>
                    <a:cxn ang="0">
                      <a:pos x="99" y="10"/>
                    </a:cxn>
                    <a:cxn ang="0">
                      <a:pos x="88" y="6"/>
                    </a:cxn>
                    <a:cxn ang="0">
                      <a:pos x="78" y="4"/>
                    </a:cxn>
                    <a:cxn ang="0">
                      <a:pos x="69" y="2"/>
                    </a:cxn>
                    <a:cxn ang="0">
                      <a:pos x="61" y="0"/>
                    </a:cxn>
                    <a:cxn ang="0">
                      <a:pos x="55" y="0"/>
                    </a:cxn>
                    <a:cxn ang="0">
                      <a:pos x="48" y="0"/>
                    </a:cxn>
                    <a:cxn ang="0">
                      <a:pos x="42" y="0"/>
                    </a:cxn>
                    <a:cxn ang="0">
                      <a:pos x="38" y="2"/>
                    </a:cxn>
                    <a:cxn ang="0">
                      <a:pos x="34" y="2"/>
                    </a:cxn>
                    <a:cxn ang="0">
                      <a:pos x="30" y="2"/>
                    </a:cxn>
                    <a:cxn ang="0">
                      <a:pos x="29" y="4"/>
                    </a:cxn>
                    <a:cxn ang="0">
                      <a:pos x="27" y="4"/>
                    </a:cxn>
                    <a:cxn ang="0">
                      <a:pos x="27" y="4"/>
                    </a:cxn>
                  </a:cxnLst>
                  <a:rect l="0" t="0" r="r" b="b"/>
                  <a:pathLst>
                    <a:path w="187" h="206">
                      <a:moveTo>
                        <a:pt x="27" y="4"/>
                      </a:moveTo>
                      <a:lnTo>
                        <a:pt x="25" y="6"/>
                      </a:lnTo>
                      <a:lnTo>
                        <a:pt x="19" y="14"/>
                      </a:lnTo>
                      <a:lnTo>
                        <a:pt x="11" y="25"/>
                      </a:lnTo>
                      <a:lnTo>
                        <a:pt x="4" y="40"/>
                      </a:lnTo>
                      <a:lnTo>
                        <a:pt x="0" y="61"/>
                      </a:lnTo>
                      <a:lnTo>
                        <a:pt x="2" y="84"/>
                      </a:lnTo>
                      <a:lnTo>
                        <a:pt x="9" y="113"/>
                      </a:lnTo>
                      <a:lnTo>
                        <a:pt x="27" y="143"/>
                      </a:lnTo>
                      <a:lnTo>
                        <a:pt x="40" y="159"/>
                      </a:lnTo>
                      <a:lnTo>
                        <a:pt x="51" y="172"/>
                      </a:lnTo>
                      <a:lnTo>
                        <a:pt x="63" y="181"/>
                      </a:lnTo>
                      <a:lnTo>
                        <a:pt x="76" y="189"/>
                      </a:lnTo>
                      <a:lnTo>
                        <a:pt x="88" y="195"/>
                      </a:lnTo>
                      <a:lnTo>
                        <a:pt x="99" y="200"/>
                      </a:lnTo>
                      <a:lnTo>
                        <a:pt x="110" y="204"/>
                      </a:lnTo>
                      <a:lnTo>
                        <a:pt x="122" y="206"/>
                      </a:lnTo>
                      <a:lnTo>
                        <a:pt x="133" y="206"/>
                      </a:lnTo>
                      <a:lnTo>
                        <a:pt x="143" y="206"/>
                      </a:lnTo>
                      <a:lnTo>
                        <a:pt x="150" y="206"/>
                      </a:lnTo>
                      <a:lnTo>
                        <a:pt x="158" y="206"/>
                      </a:lnTo>
                      <a:lnTo>
                        <a:pt x="164" y="204"/>
                      </a:lnTo>
                      <a:lnTo>
                        <a:pt x="168" y="204"/>
                      </a:lnTo>
                      <a:lnTo>
                        <a:pt x="171" y="202"/>
                      </a:lnTo>
                      <a:lnTo>
                        <a:pt x="171" y="202"/>
                      </a:lnTo>
                      <a:lnTo>
                        <a:pt x="173" y="197"/>
                      </a:lnTo>
                      <a:lnTo>
                        <a:pt x="179" y="183"/>
                      </a:lnTo>
                      <a:lnTo>
                        <a:pt x="183" y="160"/>
                      </a:lnTo>
                      <a:lnTo>
                        <a:pt x="187" y="136"/>
                      </a:lnTo>
                      <a:lnTo>
                        <a:pt x="185" y="107"/>
                      </a:lnTo>
                      <a:lnTo>
                        <a:pt x="179" y="77"/>
                      </a:lnTo>
                      <a:lnTo>
                        <a:pt x="162" y="50"/>
                      </a:lnTo>
                      <a:lnTo>
                        <a:pt x="135" y="29"/>
                      </a:lnTo>
                      <a:lnTo>
                        <a:pt x="122" y="21"/>
                      </a:lnTo>
                      <a:lnTo>
                        <a:pt x="110" y="16"/>
                      </a:lnTo>
                      <a:lnTo>
                        <a:pt x="99" y="10"/>
                      </a:lnTo>
                      <a:lnTo>
                        <a:pt x="88" y="6"/>
                      </a:lnTo>
                      <a:lnTo>
                        <a:pt x="78" y="4"/>
                      </a:lnTo>
                      <a:lnTo>
                        <a:pt x="69" y="2"/>
                      </a:lnTo>
                      <a:lnTo>
                        <a:pt x="61" y="0"/>
                      </a:lnTo>
                      <a:lnTo>
                        <a:pt x="55" y="0"/>
                      </a:lnTo>
                      <a:lnTo>
                        <a:pt x="48" y="0"/>
                      </a:lnTo>
                      <a:lnTo>
                        <a:pt x="42" y="0"/>
                      </a:lnTo>
                      <a:lnTo>
                        <a:pt x="38" y="2"/>
                      </a:lnTo>
                      <a:lnTo>
                        <a:pt x="34" y="2"/>
                      </a:lnTo>
                      <a:lnTo>
                        <a:pt x="30" y="2"/>
                      </a:lnTo>
                      <a:lnTo>
                        <a:pt x="29" y="4"/>
                      </a:lnTo>
                      <a:lnTo>
                        <a:pt x="27" y="4"/>
                      </a:lnTo>
                      <a:lnTo>
                        <a:pt x="27" y="4"/>
                      </a:lnTo>
                      <a:close/>
                    </a:path>
                  </a:pathLst>
                </a:custGeom>
                <a:solidFill>
                  <a:srgbClr val="3087FF"/>
                </a:solidFill>
                <a:ln w="9525">
                  <a:noFill/>
                  <a:round/>
                  <a:headEnd/>
                  <a:tailEnd/>
                </a:ln>
              </p:spPr>
              <p:txBody>
                <a:bodyPr/>
                <a:lstStyle/>
                <a:p>
                  <a:endParaRPr lang="de-DE"/>
                </a:p>
              </p:txBody>
            </p:sp>
            <p:sp>
              <p:nvSpPr>
                <p:cNvPr id="17360" name="Freeform 976"/>
                <p:cNvSpPr>
                  <a:spLocks/>
                </p:cNvSpPr>
                <p:nvPr/>
              </p:nvSpPr>
              <p:spPr bwMode="auto">
                <a:xfrm>
                  <a:off x="1627" y="711"/>
                  <a:ext cx="95" cy="83"/>
                </a:xfrm>
                <a:custGeom>
                  <a:avLst/>
                  <a:gdLst/>
                  <a:ahLst/>
                  <a:cxnLst>
                    <a:cxn ang="0">
                      <a:pos x="0" y="61"/>
                    </a:cxn>
                    <a:cxn ang="0">
                      <a:pos x="4" y="61"/>
                    </a:cxn>
                    <a:cxn ang="0">
                      <a:pos x="9" y="64"/>
                    </a:cxn>
                    <a:cxn ang="0">
                      <a:pos x="17" y="72"/>
                    </a:cxn>
                    <a:cxn ang="0">
                      <a:pos x="28" y="82"/>
                    </a:cxn>
                    <a:cxn ang="0">
                      <a:pos x="38" y="95"/>
                    </a:cxn>
                    <a:cxn ang="0">
                      <a:pos x="47" y="114"/>
                    </a:cxn>
                    <a:cxn ang="0">
                      <a:pos x="55" y="137"/>
                    </a:cxn>
                    <a:cxn ang="0">
                      <a:pos x="59" y="165"/>
                    </a:cxn>
                    <a:cxn ang="0">
                      <a:pos x="190" y="102"/>
                    </a:cxn>
                    <a:cxn ang="0">
                      <a:pos x="190" y="99"/>
                    </a:cxn>
                    <a:cxn ang="0">
                      <a:pos x="190" y="89"/>
                    </a:cxn>
                    <a:cxn ang="0">
                      <a:pos x="190" y="74"/>
                    </a:cxn>
                    <a:cxn ang="0">
                      <a:pos x="187" y="57"/>
                    </a:cxn>
                    <a:cxn ang="0">
                      <a:pos x="179" y="40"/>
                    </a:cxn>
                    <a:cxn ang="0">
                      <a:pos x="168" y="23"/>
                    </a:cxn>
                    <a:cxn ang="0">
                      <a:pos x="150" y="9"/>
                    </a:cxn>
                    <a:cxn ang="0">
                      <a:pos x="128" y="0"/>
                    </a:cxn>
                    <a:cxn ang="0">
                      <a:pos x="0" y="61"/>
                    </a:cxn>
                  </a:cxnLst>
                  <a:rect l="0" t="0" r="r" b="b"/>
                  <a:pathLst>
                    <a:path w="190" h="165">
                      <a:moveTo>
                        <a:pt x="0" y="61"/>
                      </a:moveTo>
                      <a:lnTo>
                        <a:pt x="4" y="61"/>
                      </a:lnTo>
                      <a:lnTo>
                        <a:pt x="9" y="64"/>
                      </a:lnTo>
                      <a:lnTo>
                        <a:pt x="17" y="72"/>
                      </a:lnTo>
                      <a:lnTo>
                        <a:pt x="28" y="82"/>
                      </a:lnTo>
                      <a:lnTo>
                        <a:pt x="38" y="95"/>
                      </a:lnTo>
                      <a:lnTo>
                        <a:pt x="47" y="114"/>
                      </a:lnTo>
                      <a:lnTo>
                        <a:pt x="55" y="137"/>
                      </a:lnTo>
                      <a:lnTo>
                        <a:pt x="59" y="165"/>
                      </a:lnTo>
                      <a:lnTo>
                        <a:pt x="190" y="102"/>
                      </a:lnTo>
                      <a:lnTo>
                        <a:pt x="190" y="99"/>
                      </a:lnTo>
                      <a:lnTo>
                        <a:pt x="190" y="89"/>
                      </a:lnTo>
                      <a:lnTo>
                        <a:pt x="190" y="74"/>
                      </a:lnTo>
                      <a:lnTo>
                        <a:pt x="187" y="57"/>
                      </a:lnTo>
                      <a:lnTo>
                        <a:pt x="179" y="40"/>
                      </a:lnTo>
                      <a:lnTo>
                        <a:pt x="168" y="23"/>
                      </a:lnTo>
                      <a:lnTo>
                        <a:pt x="150" y="9"/>
                      </a:lnTo>
                      <a:lnTo>
                        <a:pt x="128" y="0"/>
                      </a:lnTo>
                      <a:lnTo>
                        <a:pt x="0" y="61"/>
                      </a:lnTo>
                      <a:close/>
                    </a:path>
                  </a:pathLst>
                </a:custGeom>
                <a:solidFill>
                  <a:srgbClr val="87E8FF"/>
                </a:solidFill>
                <a:ln w="9525">
                  <a:noFill/>
                  <a:round/>
                  <a:headEnd/>
                  <a:tailEnd/>
                </a:ln>
              </p:spPr>
              <p:txBody>
                <a:bodyPr/>
                <a:lstStyle/>
                <a:p>
                  <a:endParaRPr lang="de-DE"/>
                </a:p>
              </p:txBody>
            </p:sp>
            <p:sp>
              <p:nvSpPr>
                <p:cNvPr id="17361" name="Freeform 977"/>
                <p:cNvSpPr>
                  <a:spLocks/>
                </p:cNvSpPr>
                <p:nvPr/>
              </p:nvSpPr>
              <p:spPr bwMode="auto">
                <a:xfrm>
                  <a:off x="1745" y="663"/>
                  <a:ext cx="129" cy="52"/>
                </a:xfrm>
                <a:custGeom>
                  <a:avLst/>
                  <a:gdLst/>
                  <a:ahLst/>
                  <a:cxnLst>
                    <a:cxn ang="0">
                      <a:pos x="71" y="1"/>
                    </a:cxn>
                    <a:cxn ang="0">
                      <a:pos x="73" y="1"/>
                    </a:cxn>
                    <a:cxn ang="0">
                      <a:pos x="76" y="0"/>
                    </a:cxn>
                    <a:cxn ang="0">
                      <a:pos x="86" y="0"/>
                    </a:cxn>
                    <a:cxn ang="0">
                      <a:pos x="97" y="0"/>
                    </a:cxn>
                    <a:cxn ang="0">
                      <a:pos x="111" y="1"/>
                    </a:cxn>
                    <a:cxn ang="0">
                      <a:pos x="126" y="3"/>
                    </a:cxn>
                    <a:cxn ang="0">
                      <a:pos x="145" y="7"/>
                    </a:cxn>
                    <a:cxn ang="0">
                      <a:pos x="164" y="15"/>
                    </a:cxn>
                    <a:cxn ang="0">
                      <a:pos x="168" y="15"/>
                    </a:cxn>
                    <a:cxn ang="0">
                      <a:pos x="175" y="17"/>
                    </a:cxn>
                    <a:cxn ang="0">
                      <a:pos x="189" y="19"/>
                    </a:cxn>
                    <a:cxn ang="0">
                      <a:pos x="204" y="20"/>
                    </a:cxn>
                    <a:cxn ang="0">
                      <a:pos x="221" y="24"/>
                    </a:cxn>
                    <a:cxn ang="0">
                      <a:pos x="236" y="28"/>
                    </a:cxn>
                    <a:cxn ang="0">
                      <a:pos x="250" y="34"/>
                    </a:cxn>
                    <a:cxn ang="0">
                      <a:pos x="257" y="41"/>
                    </a:cxn>
                    <a:cxn ang="0">
                      <a:pos x="254" y="43"/>
                    </a:cxn>
                    <a:cxn ang="0">
                      <a:pos x="242" y="51"/>
                    </a:cxn>
                    <a:cxn ang="0">
                      <a:pos x="223" y="62"/>
                    </a:cxn>
                    <a:cxn ang="0">
                      <a:pos x="198" y="74"/>
                    </a:cxn>
                    <a:cxn ang="0">
                      <a:pos x="170" y="83"/>
                    </a:cxn>
                    <a:cxn ang="0">
                      <a:pos x="139" y="91"/>
                    </a:cxn>
                    <a:cxn ang="0">
                      <a:pos x="107" y="95"/>
                    </a:cxn>
                    <a:cxn ang="0">
                      <a:pos x="73" y="91"/>
                    </a:cxn>
                    <a:cxn ang="0">
                      <a:pos x="76" y="83"/>
                    </a:cxn>
                    <a:cxn ang="0">
                      <a:pos x="88" y="66"/>
                    </a:cxn>
                    <a:cxn ang="0">
                      <a:pos x="101" y="47"/>
                    </a:cxn>
                    <a:cxn ang="0">
                      <a:pos x="118" y="32"/>
                    </a:cxn>
                    <a:cxn ang="0">
                      <a:pos x="115" y="30"/>
                    </a:cxn>
                    <a:cxn ang="0">
                      <a:pos x="105" y="28"/>
                    </a:cxn>
                    <a:cxn ang="0">
                      <a:pos x="92" y="24"/>
                    </a:cxn>
                    <a:cxn ang="0">
                      <a:pos x="82" y="26"/>
                    </a:cxn>
                    <a:cxn ang="0">
                      <a:pos x="0" y="68"/>
                    </a:cxn>
                  </a:cxnLst>
                  <a:rect l="0" t="0" r="r" b="b"/>
                  <a:pathLst>
                    <a:path w="257" h="104">
                      <a:moveTo>
                        <a:pt x="0" y="68"/>
                      </a:moveTo>
                      <a:lnTo>
                        <a:pt x="71" y="1"/>
                      </a:lnTo>
                      <a:lnTo>
                        <a:pt x="71" y="1"/>
                      </a:lnTo>
                      <a:lnTo>
                        <a:pt x="73" y="1"/>
                      </a:lnTo>
                      <a:lnTo>
                        <a:pt x="74" y="1"/>
                      </a:lnTo>
                      <a:lnTo>
                        <a:pt x="76" y="0"/>
                      </a:lnTo>
                      <a:lnTo>
                        <a:pt x="80" y="0"/>
                      </a:lnTo>
                      <a:lnTo>
                        <a:pt x="86" y="0"/>
                      </a:lnTo>
                      <a:lnTo>
                        <a:pt x="90" y="0"/>
                      </a:lnTo>
                      <a:lnTo>
                        <a:pt x="97" y="0"/>
                      </a:lnTo>
                      <a:lnTo>
                        <a:pt x="103" y="0"/>
                      </a:lnTo>
                      <a:lnTo>
                        <a:pt x="111" y="1"/>
                      </a:lnTo>
                      <a:lnTo>
                        <a:pt x="118" y="1"/>
                      </a:lnTo>
                      <a:lnTo>
                        <a:pt x="126" y="3"/>
                      </a:lnTo>
                      <a:lnTo>
                        <a:pt x="135" y="5"/>
                      </a:lnTo>
                      <a:lnTo>
                        <a:pt x="145" y="7"/>
                      </a:lnTo>
                      <a:lnTo>
                        <a:pt x="155" y="11"/>
                      </a:lnTo>
                      <a:lnTo>
                        <a:pt x="164" y="15"/>
                      </a:lnTo>
                      <a:lnTo>
                        <a:pt x="164" y="15"/>
                      </a:lnTo>
                      <a:lnTo>
                        <a:pt x="168" y="15"/>
                      </a:lnTo>
                      <a:lnTo>
                        <a:pt x="172" y="17"/>
                      </a:lnTo>
                      <a:lnTo>
                        <a:pt x="175" y="17"/>
                      </a:lnTo>
                      <a:lnTo>
                        <a:pt x="183" y="17"/>
                      </a:lnTo>
                      <a:lnTo>
                        <a:pt x="189" y="19"/>
                      </a:lnTo>
                      <a:lnTo>
                        <a:pt x="196" y="19"/>
                      </a:lnTo>
                      <a:lnTo>
                        <a:pt x="204" y="20"/>
                      </a:lnTo>
                      <a:lnTo>
                        <a:pt x="212" y="22"/>
                      </a:lnTo>
                      <a:lnTo>
                        <a:pt x="221" y="24"/>
                      </a:lnTo>
                      <a:lnTo>
                        <a:pt x="229" y="26"/>
                      </a:lnTo>
                      <a:lnTo>
                        <a:pt x="236" y="28"/>
                      </a:lnTo>
                      <a:lnTo>
                        <a:pt x="244" y="30"/>
                      </a:lnTo>
                      <a:lnTo>
                        <a:pt x="250" y="34"/>
                      </a:lnTo>
                      <a:lnTo>
                        <a:pt x="254" y="38"/>
                      </a:lnTo>
                      <a:lnTo>
                        <a:pt x="257" y="41"/>
                      </a:lnTo>
                      <a:lnTo>
                        <a:pt x="257" y="41"/>
                      </a:lnTo>
                      <a:lnTo>
                        <a:pt x="254" y="43"/>
                      </a:lnTo>
                      <a:lnTo>
                        <a:pt x="248" y="47"/>
                      </a:lnTo>
                      <a:lnTo>
                        <a:pt x="242" y="51"/>
                      </a:lnTo>
                      <a:lnTo>
                        <a:pt x="233" y="57"/>
                      </a:lnTo>
                      <a:lnTo>
                        <a:pt x="223" y="62"/>
                      </a:lnTo>
                      <a:lnTo>
                        <a:pt x="212" y="68"/>
                      </a:lnTo>
                      <a:lnTo>
                        <a:pt x="198" y="74"/>
                      </a:lnTo>
                      <a:lnTo>
                        <a:pt x="185" y="80"/>
                      </a:lnTo>
                      <a:lnTo>
                        <a:pt x="170" y="83"/>
                      </a:lnTo>
                      <a:lnTo>
                        <a:pt x="155" y="89"/>
                      </a:lnTo>
                      <a:lnTo>
                        <a:pt x="139" y="91"/>
                      </a:lnTo>
                      <a:lnTo>
                        <a:pt x="124" y="93"/>
                      </a:lnTo>
                      <a:lnTo>
                        <a:pt x="107" y="95"/>
                      </a:lnTo>
                      <a:lnTo>
                        <a:pt x="90" y="93"/>
                      </a:lnTo>
                      <a:lnTo>
                        <a:pt x="73" y="91"/>
                      </a:lnTo>
                      <a:lnTo>
                        <a:pt x="74" y="89"/>
                      </a:lnTo>
                      <a:lnTo>
                        <a:pt x="76" y="83"/>
                      </a:lnTo>
                      <a:lnTo>
                        <a:pt x="82" y="76"/>
                      </a:lnTo>
                      <a:lnTo>
                        <a:pt x="88" y="66"/>
                      </a:lnTo>
                      <a:lnTo>
                        <a:pt x="94" y="57"/>
                      </a:lnTo>
                      <a:lnTo>
                        <a:pt x="101" y="47"/>
                      </a:lnTo>
                      <a:lnTo>
                        <a:pt x="111" y="38"/>
                      </a:lnTo>
                      <a:lnTo>
                        <a:pt x="118" y="32"/>
                      </a:lnTo>
                      <a:lnTo>
                        <a:pt x="118" y="32"/>
                      </a:lnTo>
                      <a:lnTo>
                        <a:pt x="115" y="30"/>
                      </a:lnTo>
                      <a:lnTo>
                        <a:pt x="109" y="28"/>
                      </a:lnTo>
                      <a:lnTo>
                        <a:pt x="105" y="28"/>
                      </a:lnTo>
                      <a:lnTo>
                        <a:pt x="97" y="26"/>
                      </a:lnTo>
                      <a:lnTo>
                        <a:pt x="92" y="24"/>
                      </a:lnTo>
                      <a:lnTo>
                        <a:pt x="86" y="24"/>
                      </a:lnTo>
                      <a:lnTo>
                        <a:pt x="82" y="26"/>
                      </a:lnTo>
                      <a:lnTo>
                        <a:pt x="29" y="104"/>
                      </a:lnTo>
                      <a:lnTo>
                        <a:pt x="0" y="68"/>
                      </a:lnTo>
                      <a:close/>
                    </a:path>
                  </a:pathLst>
                </a:custGeom>
                <a:solidFill>
                  <a:srgbClr val="87E8FF"/>
                </a:solidFill>
                <a:ln w="9525">
                  <a:noFill/>
                  <a:round/>
                  <a:headEnd/>
                  <a:tailEnd/>
                </a:ln>
              </p:spPr>
              <p:txBody>
                <a:bodyPr/>
                <a:lstStyle/>
                <a:p>
                  <a:endParaRPr lang="de-DE"/>
                </a:p>
              </p:txBody>
            </p:sp>
            <p:sp>
              <p:nvSpPr>
                <p:cNvPr id="17362" name="Freeform 978"/>
                <p:cNvSpPr>
                  <a:spLocks/>
                </p:cNvSpPr>
                <p:nvPr/>
              </p:nvSpPr>
              <p:spPr bwMode="auto">
                <a:xfrm>
                  <a:off x="1409" y="783"/>
                  <a:ext cx="172" cy="83"/>
                </a:xfrm>
                <a:custGeom>
                  <a:avLst/>
                  <a:gdLst/>
                  <a:ahLst/>
                  <a:cxnLst>
                    <a:cxn ang="0">
                      <a:pos x="286" y="65"/>
                    </a:cxn>
                    <a:cxn ang="0">
                      <a:pos x="282" y="61"/>
                    </a:cxn>
                    <a:cxn ang="0">
                      <a:pos x="273" y="52"/>
                    </a:cxn>
                    <a:cxn ang="0">
                      <a:pos x="260" y="40"/>
                    </a:cxn>
                    <a:cxn ang="0">
                      <a:pos x="239" y="27"/>
                    </a:cxn>
                    <a:cxn ang="0">
                      <a:pos x="214" y="14"/>
                    </a:cxn>
                    <a:cxn ang="0">
                      <a:pos x="187" y="4"/>
                    </a:cxn>
                    <a:cxn ang="0">
                      <a:pos x="155" y="0"/>
                    </a:cxn>
                    <a:cxn ang="0">
                      <a:pos x="121" y="2"/>
                    </a:cxn>
                    <a:cxn ang="0">
                      <a:pos x="92" y="12"/>
                    </a:cxn>
                    <a:cxn ang="0">
                      <a:pos x="67" y="27"/>
                    </a:cxn>
                    <a:cxn ang="0">
                      <a:pos x="48" y="44"/>
                    </a:cxn>
                    <a:cxn ang="0">
                      <a:pos x="31" y="65"/>
                    </a:cxn>
                    <a:cxn ang="0">
                      <a:pos x="18" y="86"/>
                    </a:cxn>
                    <a:cxn ang="0">
                      <a:pos x="8" y="109"/>
                    </a:cxn>
                    <a:cxn ang="0">
                      <a:pos x="2" y="130"/>
                    </a:cxn>
                    <a:cxn ang="0">
                      <a:pos x="0" y="147"/>
                    </a:cxn>
                    <a:cxn ang="0">
                      <a:pos x="0" y="159"/>
                    </a:cxn>
                    <a:cxn ang="0">
                      <a:pos x="2" y="166"/>
                    </a:cxn>
                    <a:cxn ang="0">
                      <a:pos x="10" y="162"/>
                    </a:cxn>
                    <a:cxn ang="0">
                      <a:pos x="27" y="149"/>
                    </a:cxn>
                    <a:cxn ang="0">
                      <a:pos x="54" y="132"/>
                    </a:cxn>
                    <a:cxn ang="0">
                      <a:pos x="90" y="113"/>
                    </a:cxn>
                    <a:cxn ang="0">
                      <a:pos x="134" y="100"/>
                    </a:cxn>
                    <a:cxn ang="0">
                      <a:pos x="183" y="90"/>
                    </a:cxn>
                    <a:cxn ang="0">
                      <a:pos x="235" y="92"/>
                    </a:cxn>
                    <a:cxn ang="0">
                      <a:pos x="290" y="105"/>
                    </a:cxn>
                    <a:cxn ang="0">
                      <a:pos x="294" y="105"/>
                    </a:cxn>
                    <a:cxn ang="0">
                      <a:pos x="294" y="105"/>
                    </a:cxn>
                    <a:cxn ang="0">
                      <a:pos x="294" y="98"/>
                    </a:cxn>
                    <a:cxn ang="0">
                      <a:pos x="294" y="79"/>
                    </a:cxn>
                    <a:cxn ang="0">
                      <a:pos x="343" y="77"/>
                    </a:cxn>
                    <a:cxn ang="0">
                      <a:pos x="345" y="67"/>
                    </a:cxn>
                    <a:cxn ang="0">
                      <a:pos x="345" y="52"/>
                    </a:cxn>
                    <a:cxn ang="0">
                      <a:pos x="334" y="37"/>
                    </a:cxn>
                  </a:cxnLst>
                  <a:rect l="0" t="0" r="r" b="b"/>
                  <a:pathLst>
                    <a:path w="345" h="166">
                      <a:moveTo>
                        <a:pt x="321" y="29"/>
                      </a:moveTo>
                      <a:lnTo>
                        <a:pt x="286" y="65"/>
                      </a:lnTo>
                      <a:lnTo>
                        <a:pt x="286" y="63"/>
                      </a:lnTo>
                      <a:lnTo>
                        <a:pt x="282" y="61"/>
                      </a:lnTo>
                      <a:lnTo>
                        <a:pt x="279" y="58"/>
                      </a:lnTo>
                      <a:lnTo>
                        <a:pt x="273" y="52"/>
                      </a:lnTo>
                      <a:lnTo>
                        <a:pt x="267" y="46"/>
                      </a:lnTo>
                      <a:lnTo>
                        <a:pt x="260" y="40"/>
                      </a:lnTo>
                      <a:lnTo>
                        <a:pt x="250" y="35"/>
                      </a:lnTo>
                      <a:lnTo>
                        <a:pt x="239" y="27"/>
                      </a:lnTo>
                      <a:lnTo>
                        <a:pt x="227" y="21"/>
                      </a:lnTo>
                      <a:lnTo>
                        <a:pt x="214" y="14"/>
                      </a:lnTo>
                      <a:lnTo>
                        <a:pt x="201" y="8"/>
                      </a:lnTo>
                      <a:lnTo>
                        <a:pt x="187" y="4"/>
                      </a:lnTo>
                      <a:lnTo>
                        <a:pt x="172" y="2"/>
                      </a:lnTo>
                      <a:lnTo>
                        <a:pt x="155" y="0"/>
                      </a:lnTo>
                      <a:lnTo>
                        <a:pt x="138" y="0"/>
                      </a:lnTo>
                      <a:lnTo>
                        <a:pt x="121" y="2"/>
                      </a:lnTo>
                      <a:lnTo>
                        <a:pt x="107" y="8"/>
                      </a:lnTo>
                      <a:lnTo>
                        <a:pt x="92" y="12"/>
                      </a:lnTo>
                      <a:lnTo>
                        <a:pt x="80" y="20"/>
                      </a:lnTo>
                      <a:lnTo>
                        <a:pt x="67" y="27"/>
                      </a:lnTo>
                      <a:lnTo>
                        <a:pt x="58" y="35"/>
                      </a:lnTo>
                      <a:lnTo>
                        <a:pt x="48" y="44"/>
                      </a:lnTo>
                      <a:lnTo>
                        <a:pt x="39" y="54"/>
                      </a:lnTo>
                      <a:lnTo>
                        <a:pt x="31" y="65"/>
                      </a:lnTo>
                      <a:lnTo>
                        <a:pt x="23" y="77"/>
                      </a:lnTo>
                      <a:lnTo>
                        <a:pt x="18" y="86"/>
                      </a:lnTo>
                      <a:lnTo>
                        <a:pt x="12" y="98"/>
                      </a:lnTo>
                      <a:lnTo>
                        <a:pt x="8" y="109"/>
                      </a:lnTo>
                      <a:lnTo>
                        <a:pt x="4" y="120"/>
                      </a:lnTo>
                      <a:lnTo>
                        <a:pt x="2" y="130"/>
                      </a:lnTo>
                      <a:lnTo>
                        <a:pt x="0" y="140"/>
                      </a:lnTo>
                      <a:lnTo>
                        <a:pt x="0" y="147"/>
                      </a:lnTo>
                      <a:lnTo>
                        <a:pt x="0" y="153"/>
                      </a:lnTo>
                      <a:lnTo>
                        <a:pt x="0" y="159"/>
                      </a:lnTo>
                      <a:lnTo>
                        <a:pt x="2" y="162"/>
                      </a:lnTo>
                      <a:lnTo>
                        <a:pt x="2" y="166"/>
                      </a:lnTo>
                      <a:lnTo>
                        <a:pt x="4" y="166"/>
                      </a:lnTo>
                      <a:lnTo>
                        <a:pt x="10" y="162"/>
                      </a:lnTo>
                      <a:lnTo>
                        <a:pt x="18" y="155"/>
                      </a:lnTo>
                      <a:lnTo>
                        <a:pt x="27" y="149"/>
                      </a:lnTo>
                      <a:lnTo>
                        <a:pt x="39" y="141"/>
                      </a:lnTo>
                      <a:lnTo>
                        <a:pt x="54" y="132"/>
                      </a:lnTo>
                      <a:lnTo>
                        <a:pt x="71" y="122"/>
                      </a:lnTo>
                      <a:lnTo>
                        <a:pt x="90" y="113"/>
                      </a:lnTo>
                      <a:lnTo>
                        <a:pt x="111" y="105"/>
                      </a:lnTo>
                      <a:lnTo>
                        <a:pt x="134" y="100"/>
                      </a:lnTo>
                      <a:lnTo>
                        <a:pt x="159" y="94"/>
                      </a:lnTo>
                      <a:lnTo>
                        <a:pt x="183" y="90"/>
                      </a:lnTo>
                      <a:lnTo>
                        <a:pt x="208" y="90"/>
                      </a:lnTo>
                      <a:lnTo>
                        <a:pt x="235" y="92"/>
                      </a:lnTo>
                      <a:lnTo>
                        <a:pt x="263" y="98"/>
                      </a:lnTo>
                      <a:lnTo>
                        <a:pt x="290" y="105"/>
                      </a:lnTo>
                      <a:lnTo>
                        <a:pt x="294" y="107"/>
                      </a:lnTo>
                      <a:lnTo>
                        <a:pt x="294" y="105"/>
                      </a:lnTo>
                      <a:lnTo>
                        <a:pt x="294" y="105"/>
                      </a:lnTo>
                      <a:lnTo>
                        <a:pt x="294" y="105"/>
                      </a:lnTo>
                      <a:lnTo>
                        <a:pt x="294" y="101"/>
                      </a:lnTo>
                      <a:lnTo>
                        <a:pt x="294" y="98"/>
                      </a:lnTo>
                      <a:lnTo>
                        <a:pt x="294" y="88"/>
                      </a:lnTo>
                      <a:lnTo>
                        <a:pt x="294" y="79"/>
                      </a:lnTo>
                      <a:lnTo>
                        <a:pt x="342" y="79"/>
                      </a:lnTo>
                      <a:lnTo>
                        <a:pt x="343" y="77"/>
                      </a:lnTo>
                      <a:lnTo>
                        <a:pt x="343" y="73"/>
                      </a:lnTo>
                      <a:lnTo>
                        <a:pt x="345" y="67"/>
                      </a:lnTo>
                      <a:lnTo>
                        <a:pt x="345" y="60"/>
                      </a:lnTo>
                      <a:lnTo>
                        <a:pt x="345" y="52"/>
                      </a:lnTo>
                      <a:lnTo>
                        <a:pt x="342" y="42"/>
                      </a:lnTo>
                      <a:lnTo>
                        <a:pt x="334" y="37"/>
                      </a:lnTo>
                      <a:lnTo>
                        <a:pt x="321" y="29"/>
                      </a:lnTo>
                      <a:close/>
                    </a:path>
                  </a:pathLst>
                </a:custGeom>
                <a:solidFill>
                  <a:srgbClr val="87E8FF"/>
                </a:solidFill>
                <a:ln w="9525">
                  <a:noFill/>
                  <a:round/>
                  <a:headEnd/>
                  <a:tailEnd/>
                </a:ln>
              </p:spPr>
              <p:txBody>
                <a:bodyPr/>
                <a:lstStyle/>
                <a:p>
                  <a:endParaRPr lang="de-DE"/>
                </a:p>
              </p:txBody>
            </p:sp>
            <p:sp>
              <p:nvSpPr>
                <p:cNvPr id="17363" name="Freeform 979"/>
                <p:cNvSpPr>
                  <a:spLocks/>
                </p:cNvSpPr>
                <p:nvPr/>
              </p:nvSpPr>
              <p:spPr bwMode="auto">
                <a:xfrm>
                  <a:off x="1696" y="801"/>
                  <a:ext cx="275" cy="201"/>
                </a:xfrm>
                <a:custGeom>
                  <a:avLst/>
                  <a:gdLst/>
                  <a:ahLst/>
                  <a:cxnLst>
                    <a:cxn ang="0">
                      <a:pos x="0" y="72"/>
                    </a:cxn>
                    <a:cxn ang="0">
                      <a:pos x="303" y="401"/>
                    </a:cxn>
                    <a:cxn ang="0">
                      <a:pos x="551" y="230"/>
                    </a:cxn>
                    <a:cxn ang="0">
                      <a:pos x="133" y="0"/>
                    </a:cxn>
                    <a:cxn ang="0">
                      <a:pos x="0" y="72"/>
                    </a:cxn>
                  </a:cxnLst>
                  <a:rect l="0" t="0" r="r" b="b"/>
                  <a:pathLst>
                    <a:path w="551" h="401">
                      <a:moveTo>
                        <a:pt x="0" y="72"/>
                      </a:moveTo>
                      <a:lnTo>
                        <a:pt x="303" y="401"/>
                      </a:lnTo>
                      <a:lnTo>
                        <a:pt x="551" y="230"/>
                      </a:lnTo>
                      <a:lnTo>
                        <a:pt x="133" y="0"/>
                      </a:lnTo>
                      <a:lnTo>
                        <a:pt x="0" y="72"/>
                      </a:lnTo>
                      <a:close/>
                    </a:path>
                  </a:pathLst>
                </a:custGeom>
                <a:solidFill>
                  <a:srgbClr val="7F66FF"/>
                </a:solidFill>
                <a:ln w="9525">
                  <a:noFill/>
                  <a:round/>
                  <a:headEnd/>
                  <a:tailEnd/>
                </a:ln>
              </p:spPr>
              <p:txBody>
                <a:bodyPr/>
                <a:lstStyle/>
                <a:p>
                  <a:endParaRPr lang="de-DE"/>
                </a:p>
              </p:txBody>
            </p:sp>
            <p:sp>
              <p:nvSpPr>
                <p:cNvPr id="17364" name="Freeform 980"/>
                <p:cNvSpPr>
                  <a:spLocks/>
                </p:cNvSpPr>
                <p:nvPr/>
              </p:nvSpPr>
              <p:spPr bwMode="auto">
                <a:xfrm>
                  <a:off x="1459" y="591"/>
                  <a:ext cx="205" cy="129"/>
                </a:xfrm>
                <a:custGeom>
                  <a:avLst/>
                  <a:gdLst/>
                  <a:ahLst/>
                  <a:cxnLst>
                    <a:cxn ang="0">
                      <a:pos x="410" y="171"/>
                    </a:cxn>
                    <a:cxn ang="0">
                      <a:pos x="208" y="257"/>
                    </a:cxn>
                    <a:cxn ang="0">
                      <a:pos x="0" y="40"/>
                    </a:cxn>
                    <a:cxn ang="0">
                      <a:pos x="109" y="0"/>
                    </a:cxn>
                    <a:cxn ang="0">
                      <a:pos x="410" y="171"/>
                    </a:cxn>
                  </a:cxnLst>
                  <a:rect l="0" t="0" r="r" b="b"/>
                  <a:pathLst>
                    <a:path w="410" h="257">
                      <a:moveTo>
                        <a:pt x="410" y="171"/>
                      </a:moveTo>
                      <a:lnTo>
                        <a:pt x="208" y="257"/>
                      </a:lnTo>
                      <a:lnTo>
                        <a:pt x="0" y="40"/>
                      </a:lnTo>
                      <a:lnTo>
                        <a:pt x="109" y="0"/>
                      </a:lnTo>
                      <a:lnTo>
                        <a:pt x="410" y="171"/>
                      </a:lnTo>
                      <a:close/>
                    </a:path>
                  </a:pathLst>
                </a:custGeom>
                <a:solidFill>
                  <a:srgbClr val="7F66FF"/>
                </a:solidFill>
                <a:ln w="9525">
                  <a:noFill/>
                  <a:round/>
                  <a:headEnd/>
                  <a:tailEnd/>
                </a:ln>
              </p:spPr>
              <p:txBody>
                <a:bodyPr/>
                <a:lstStyle/>
                <a:p>
                  <a:endParaRPr lang="de-DE"/>
                </a:p>
              </p:txBody>
            </p:sp>
            <p:sp>
              <p:nvSpPr>
                <p:cNvPr id="17365" name="Freeform 981"/>
                <p:cNvSpPr>
                  <a:spLocks/>
                </p:cNvSpPr>
                <p:nvPr/>
              </p:nvSpPr>
              <p:spPr bwMode="auto">
                <a:xfrm>
                  <a:off x="1405" y="588"/>
                  <a:ext cx="572" cy="417"/>
                </a:xfrm>
                <a:custGeom>
                  <a:avLst/>
                  <a:gdLst/>
                  <a:ahLst/>
                  <a:cxnLst>
                    <a:cxn ang="0">
                      <a:pos x="720" y="271"/>
                    </a:cxn>
                    <a:cxn ang="0">
                      <a:pos x="793" y="185"/>
                    </a:cxn>
                    <a:cxn ang="0">
                      <a:pos x="772" y="248"/>
                    </a:cxn>
                    <a:cxn ang="0">
                      <a:pos x="928" y="206"/>
                    </a:cxn>
                    <a:cxn ang="0">
                      <a:pos x="896" y="164"/>
                    </a:cxn>
                    <a:cxn ang="0">
                      <a:pos x="846" y="162"/>
                    </a:cxn>
                    <a:cxn ang="0">
                      <a:pos x="764" y="145"/>
                    </a:cxn>
                    <a:cxn ang="0">
                      <a:pos x="758" y="156"/>
                    </a:cxn>
                    <a:cxn ang="0">
                      <a:pos x="814" y="160"/>
                    </a:cxn>
                    <a:cxn ang="0">
                      <a:pos x="901" y="177"/>
                    </a:cxn>
                    <a:cxn ang="0">
                      <a:pos x="861" y="225"/>
                    </a:cxn>
                    <a:cxn ang="0">
                      <a:pos x="777" y="213"/>
                    </a:cxn>
                    <a:cxn ang="0">
                      <a:pos x="781" y="171"/>
                    </a:cxn>
                    <a:cxn ang="0">
                      <a:pos x="720" y="305"/>
                    </a:cxn>
                    <a:cxn ang="0">
                      <a:pos x="592" y="432"/>
                    </a:cxn>
                    <a:cxn ang="0">
                      <a:pos x="431" y="370"/>
                    </a:cxn>
                    <a:cxn ang="0">
                      <a:pos x="362" y="322"/>
                    </a:cxn>
                    <a:cxn ang="0">
                      <a:pos x="356" y="354"/>
                    </a:cxn>
                    <a:cxn ang="0">
                      <a:pos x="410" y="528"/>
                    </a:cxn>
                    <a:cxn ang="0">
                      <a:pos x="341" y="522"/>
                    </a:cxn>
                    <a:cxn ang="0">
                      <a:pos x="284" y="507"/>
                    </a:cxn>
                    <a:cxn ang="0">
                      <a:pos x="200" y="550"/>
                    </a:cxn>
                    <a:cxn ang="0">
                      <a:pos x="230" y="684"/>
                    </a:cxn>
                    <a:cxn ang="0">
                      <a:pos x="200" y="693"/>
                    </a:cxn>
                    <a:cxn ang="0">
                      <a:pos x="152" y="560"/>
                    </a:cxn>
                    <a:cxn ang="0">
                      <a:pos x="63" y="564"/>
                    </a:cxn>
                    <a:cxn ang="0">
                      <a:pos x="101" y="505"/>
                    </a:cxn>
                    <a:cxn ang="0">
                      <a:pos x="276" y="457"/>
                    </a:cxn>
                    <a:cxn ang="0">
                      <a:pos x="223" y="451"/>
                    </a:cxn>
                    <a:cxn ang="0">
                      <a:pos x="105" y="465"/>
                    </a:cxn>
                    <a:cxn ang="0">
                      <a:pos x="17" y="514"/>
                    </a:cxn>
                    <a:cxn ang="0">
                      <a:pos x="70" y="425"/>
                    </a:cxn>
                    <a:cxn ang="0">
                      <a:pos x="232" y="415"/>
                    </a:cxn>
                    <a:cxn ang="0">
                      <a:pos x="354" y="472"/>
                    </a:cxn>
                    <a:cxn ang="0">
                      <a:pos x="337" y="411"/>
                    </a:cxn>
                    <a:cxn ang="0">
                      <a:pos x="265" y="392"/>
                    </a:cxn>
                    <a:cxn ang="0">
                      <a:pos x="385" y="231"/>
                    </a:cxn>
                    <a:cxn ang="0">
                      <a:pos x="625" y="191"/>
                    </a:cxn>
                    <a:cxn ang="0">
                      <a:pos x="629" y="179"/>
                    </a:cxn>
                    <a:cxn ang="0">
                      <a:pos x="587" y="181"/>
                    </a:cxn>
                    <a:cxn ang="0">
                      <a:pos x="288" y="314"/>
                    </a:cxn>
                    <a:cxn ang="0">
                      <a:pos x="259" y="404"/>
                    </a:cxn>
                    <a:cxn ang="0">
                      <a:pos x="337" y="425"/>
                    </a:cxn>
                    <a:cxn ang="0">
                      <a:pos x="286" y="440"/>
                    </a:cxn>
                    <a:cxn ang="0">
                      <a:pos x="202" y="390"/>
                    </a:cxn>
                    <a:cxn ang="0">
                      <a:pos x="95" y="396"/>
                    </a:cxn>
                    <a:cxn ang="0">
                      <a:pos x="30" y="453"/>
                    </a:cxn>
                    <a:cxn ang="0">
                      <a:pos x="44" y="510"/>
                    </a:cxn>
                    <a:cxn ang="0">
                      <a:pos x="240" y="463"/>
                    </a:cxn>
                    <a:cxn ang="0">
                      <a:pos x="164" y="476"/>
                    </a:cxn>
                    <a:cxn ang="0">
                      <a:pos x="47" y="524"/>
                    </a:cxn>
                    <a:cxn ang="0">
                      <a:pos x="49" y="573"/>
                    </a:cxn>
                    <a:cxn ang="0">
                      <a:pos x="145" y="573"/>
                    </a:cxn>
                    <a:cxn ang="0">
                      <a:pos x="202" y="707"/>
                    </a:cxn>
                    <a:cxn ang="0">
                      <a:pos x="236" y="695"/>
                    </a:cxn>
                    <a:cxn ang="0">
                      <a:pos x="223" y="655"/>
                    </a:cxn>
                    <a:cxn ang="0">
                      <a:pos x="257" y="535"/>
                    </a:cxn>
                    <a:cxn ang="0">
                      <a:pos x="328" y="528"/>
                    </a:cxn>
                    <a:cxn ang="0">
                      <a:pos x="411" y="539"/>
                    </a:cxn>
                    <a:cxn ang="0">
                      <a:pos x="417" y="394"/>
                    </a:cxn>
                    <a:cxn ang="0">
                      <a:pos x="345" y="328"/>
                    </a:cxn>
                    <a:cxn ang="0">
                      <a:pos x="413" y="366"/>
                    </a:cxn>
                    <a:cxn ang="0">
                      <a:pos x="440" y="516"/>
                    </a:cxn>
                  </a:cxnLst>
                  <a:rect l="0" t="0" r="r" b="b"/>
                  <a:pathLst>
                    <a:path w="1143" h="834">
                      <a:moveTo>
                        <a:pt x="714" y="419"/>
                      </a:moveTo>
                      <a:lnTo>
                        <a:pt x="674" y="440"/>
                      </a:lnTo>
                      <a:lnTo>
                        <a:pt x="636" y="419"/>
                      </a:lnTo>
                      <a:lnTo>
                        <a:pt x="724" y="370"/>
                      </a:lnTo>
                      <a:lnTo>
                        <a:pt x="724" y="370"/>
                      </a:lnTo>
                      <a:lnTo>
                        <a:pt x="730" y="349"/>
                      </a:lnTo>
                      <a:lnTo>
                        <a:pt x="734" y="328"/>
                      </a:lnTo>
                      <a:lnTo>
                        <a:pt x="734" y="311"/>
                      </a:lnTo>
                      <a:lnTo>
                        <a:pt x="730" y="295"/>
                      </a:lnTo>
                      <a:lnTo>
                        <a:pt x="726" y="280"/>
                      </a:lnTo>
                      <a:lnTo>
                        <a:pt x="720" y="271"/>
                      </a:lnTo>
                      <a:lnTo>
                        <a:pt x="716" y="261"/>
                      </a:lnTo>
                      <a:lnTo>
                        <a:pt x="713" y="255"/>
                      </a:lnTo>
                      <a:lnTo>
                        <a:pt x="762" y="181"/>
                      </a:lnTo>
                      <a:lnTo>
                        <a:pt x="766" y="181"/>
                      </a:lnTo>
                      <a:lnTo>
                        <a:pt x="770" y="181"/>
                      </a:lnTo>
                      <a:lnTo>
                        <a:pt x="774" y="181"/>
                      </a:lnTo>
                      <a:lnTo>
                        <a:pt x="777" y="181"/>
                      </a:lnTo>
                      <a:lnTo>
                        <a:pt x="781" y="183"/>
                      </a:lnTo>
                      <a:lnTo>
                        <a:pt x="785" y="183"/>
                      </a:lnTo>
                      <a:lnTo>
                        <a:pt x="789" y="185"/>
                      </a:lnTo>
                      <a:lnTo>
                        <a:pt x="793" y="185"/>
                      </a:lnTo>
                      <a:lnTo>
                        <a:pt x="781" y="192"/>
                      </a:lnTo>
                      <a:lnTo>
                        <a:pt x="772" y="202"/>
                      </a:lnTo>
                      <a:lnTo>
                        <a:pt x="764" y="211"/>
                      </a:lnTo>
                      <a:lnTo>
                        <a:pt x="758" y="219"/>
                      </a:lnTo>
                      <a:lnTo>
                        <a:pt x="753" y="227"/>
                      </a:lnTo>
                      <a:lnTo>
                        <a:pt x="749" y="232"/>
                      </a:lnTo>
                      <a:lnTo>
                        <a:pt x="747" y="236"/>
                      </a:lnTo>
                      <a:lnTo>
                        <a:pt x="747" y="238"/>
                      </a:lnTo>
                      <a:lnTo>
                        <a:pt x="743" y="246"/>
                      </a:lnTo>
                      <a:lnTo>
                        <a:pt x="751" y="246"/>
                      </a:lnTo>
                      <a:lnTo>
                        <a:pt x="772" y="248"/>
                      </a:lnTo>
                      <a:lnTo>
                        <a:pt x="793" y="248"/>
                      </a:lnTo>
                      <a:lnTo>
                        <a:pt x="812" y="248"/>
                      </a:lnTo>
                      <a:lnTo>
                        <a:pt x="831" y="244"/>
                      </a:lnTo>
                      <a:lnTo>
                        <a:pt x="848" y="242"/>
                      </a:lnTo>
                      <a:lnTo>
                        <a:pt x="863" y="236"/>
                      </a:lnTo>
                      <a:lnTo>
                        <a:pt x="876" y="232"/>
                      </a:lnTo>
                      <a:lnTo>
                        <a:pt x="890" y="227"/>
                      </a:lnTo>
                      <a:lnTo>
                        <a:pt x="901" y="221"/>
                      </a:lnTo>
                      <a:lnTo>
                        <a:pt x="913" y="215"/>
                      </a:lnTo>
                      <a:lnTo>
                        <a:pt x="920" y="210"/>
                      </a:lnTo>
                      <a:lnTo>
                        <a:pt x="928" y="206"/>
                      </a:lnTo>
                      <a:lnTo>
                        <a:pt x="934" y="200"/>
                      </a:lnTo>
                      <a:lnTo>
                        <a:pt x="939" y="196"/>
                      </a:lnTo>
                      <a:lnTo>
                        <a:pt x="941" y="194"/>
                      </a:lnTo>
                      <a:lnTo>
                        <a:pt x="943" y="194"/>
                      </a:lnTo>
                      <a:lnTo>
                        <a:pt x="947" y="189"/>
                      </a:lnTo>
                      <a:lnTo>
                        <a:pt x="943" y="185"/>
                      </a:lnTo>
                      <a:lnTo>
                        <a:pt x="934" y="179"/>
                      </a:lnTo>
                      <a:lnTo>
                        <a:pt x="924" y="173"/>
                      </a:lnTo>
                      <a:lnTo>
                        <a:pt x="915" y="170"/>
                      </a:lnTo>
                      <a:lnTo>
                        <a:pt x="905" y="166"/>
                      </a:lnTo>
                      <a:lnTo>
                        <a:pt x="896" y="164"/>
                      </a:lnTo>
                      <a:lnTo>
                        <a:pt x="888" y="162"/>
                      </a:lnTo>
                      <a:lnTo>
                        <a:pt x="878" y="162"/>
                      </a:lnTo>
                      <a:lnTo>
                        <a:pt x="871" y="160"/>
                      </a:lnTo>
                      <a:lnTo>
                        <a:pt x="867" y="160"/>
                      </a:lnTo>
                      <a:lnTo>
                        <a:pt x="863" y="160"/>
                      </a:lnTo>
                      <a:lnTo>
                        <a:pt x="859" y="162"/>
                      </a:lnTo>
                      <a:lnTo>
                        <a:pt x="855" y="162"/>
                      </a:lnTo>
                      <a:lnTo>
                        <a:pt x="852" y="162"/>
                      </a:lnTo>
                      <a:lnTo>
                        <a:pt x="850" y="162"/>
                      </a:lnTo>
                      <a:lnTo>
                        <a:pt x="848" y="162"/>
                      </a:lnTo>
                      <a:lnTo>
                        <a:pt x="846" y="162"/>
                      </a:lnTo>
                      <a:lnTo>
                        <a:pt x="836" y="158"/>
                      </a:lnTo>
                      <a:lnTo>
                        <a:pt x="829" y="154"/>
                      </a:lnTo>
                      <a:lnTo>
                        <a:pt x="819" y="151"/>
                      </a:lnTo>
                      <a:lnTo>
                        <a:pt x="812" y="149"/>
                      </a:lnTo>
                      <a:lnTo>
                        <a:pt x="802" y="147"/>
                      </a:lnTo>
                      <a:lnTo>
                        <a:pt x="795" y="145"/>
                      </a:lnTo>
                      <a:lnTo>
                        <a:pt x="787" y="145"/>
                      </a:lnTo>
                      <a:lnTo>
                        <a:pt x="779" y="145"/>
                      </a:lnTo>
                      <a:lnTo>
                        <a:pt x="774" y="145"/>
                      </a:lnTo>
                      <a:lnTo>
                        <a:pt x="770" y="145"/>
                      </a:lnTo>
                      <a:lnTo>
                        <a:pt x="764" y="145"/>
                      </a:lnTo>
                      <a:lnTo>
                        <a:pt x="760" y="145"/>
                      </a:lnTo>
                      <a:lnTo>
                        <a:pt x="756" y="145"/>
                      </a:lnTo>
                      <a:lnTo>
                        <a:pt x="754" y="145"/>
                      </a:lnTo>
                      <a:lnTo>
                        <a:pt x="753" y="147"/>
                      </a:lnTo>
                      <a:lnTo>
                        <a:pt x="751" y="147"/>
                      </a:lnTo>
                      <a:lnTo>
                        <a:pt x="749" y="147"/>
                      </a:lnTo>
                      <a:lnTo>
                        <a:pt x="692" y="200"/>
                      </a:lnTo>
                      <a:lnTo>
                        <a:pt x="699" y="210"/>
                      </a:lnTo>
                      <a:lnTo>
                        <a:pt x="754" y="156"/>
                      </a:lnTo>
                      <a:lnTo>
                        <a:pt x="756" y="156"/>
                      </a:lnTo>
                      <a:lnTo>
                        <a:pt x="758" y="156"/>
                      </a:lnTo>
                      <a:lnTo>
                        <a:pt x="760" y="156"/>
                      </a:lnTo>
                      <a:lnTo>
                        <a:pt x="762" y="156"/>
                      </a:lnTo>
                      <a:lnTo>
                        <a:pt x="764" y="156"/>
                      </a:lnTo>
                      <a:lnTo>
                        <a:pt x="768" y="156"/>
                      </a:lnTo>
                      <a:lnTo>
                        <a:pt x="770" y="156"/>
                      </a:lnTo>
                      <a:lnTo>
                        <a:pt x="774" y="156"/>
                      </a:lnTo>
                      <a:lnTo>
                        <a:pt x="781" y="156"/>
                      </a:lnTo>
                      <a:lnTo>
                        <a:pt x="789" y="156"/>
                      </a:lnTo>
                      <a:lnTo>
                        <a:pt x="798" y="158"/>
                      </a:lnTo>
                      <a:lnTo>
                        <a:pt x="806" y="158"/>
                      </a:lnTo>
                      <a:lnTo>
                        <a:pt x="814" y="160"/>
                      </a:lnTo>
                      <a:lnTo>
                        <a:pt x="823" y="164"/>
                      </a:lnTo>
                      <a:lnTo>
                        <a:pt x="833" y="168"/>
                      </a:lnTo>
                      <a:lnTo>
                        <a:pt x="842" y="171"/>
                      </a:lnTo>
                      <a:lnTo>
                        <a:pt x="844" y="173"/>
                      </a:lnTo>
                      <a:lnTo>
                        <a:pt x="846" y="173"/>
                      </a:lnTo>
                      <a:lnTo>
                        <a:pt x="848" y="173"/>
                      </a:lnTo>
                      <a:lnTo>
                        <a:pt x="854" y="171"/>
                      </a:lnTo>
                      <a:lnTo>
                        <a:pt x="863" y="171"/>
                      </a:lnTo>
                      <a:lnTo>
                        <a:pt x="875" y="171"/>
                      </a:lnTo>
                      <a:lnTo>
                        <a:pt x="886" y="173"/>
                      </a:lnTo>
                      <a:lnTo>
                        <a:pt x="901" y="177"/>
                      </a:lnTo>
                      <a:lnTo>
                        <a:pt x="915" y="181"/>
                      </a:lnTo>
                      <a:lnTo>
                        <a:pt x="930" y="191"/>
                      </a:lnTo>
                      <a:lnTo>
                        <a:pt x="926" y="192"/>
                      </a:lnTo>
                      <a:lnTo>
                        <a:pt x="920" y="196"/>
                      </a:lnTo>
                      <a:lnTo>
                        <a:pt x="915" y="200"/>
                      </a:lnTo>
                      <a:lnTo>
                        <a:pt x="909" y="204"/>
                      </a:lnTo>
                      <a:lnTo>
                        <a:pt x="901" y="208"/>
                      </a:lnTo>
                      <a:lnTo>
                        <a:pt x="892" y="213"/>
                      </a:lnTo>
                      <a:lnTo>
                        <a:pt x="882" y="217"/>
                      </a:lnTo>
                      <a:lnTo>
                        <a:pt x="873" y="221"/>
                      </a:lnTo>
                      <a:lnTo>
                        <a:pt x="861" y="225"/>
                      </a:lnTo>
                      <a:lnTo>
                        <a:pt x="848" y="229"/>
                      </a:lnTo>
                      <a:lnTo>
                        <a:pt x="836" y="232"/>
                      </a:lnTo>
                      <a:lnTo>
                        <a:pt x="823" y="234"/>
                      </a:lnTo>
                      <a:lnTo>
                        <a:pt x="808" y="236"/>
                      </a:lnTo>
                      <a:lnTo>
                        <a:pt x="793" y="236"/>
                      </a:lnTo>
                      <a:lnTo>
                        <a:pt x="777" y="236"/>
                      </a:lnTo>
                      <a:lnTo>
                        <a:pt x="760" y="236"/>
                      </a:lnTo>
                      <a:lnTo>
                        <a:pt x="764" y="231"/>
                      </a:lnTo>
                      <a:lnTo>
                        <a:pt x="766" y="227"/>
                      </a:lnTo>
                      <a:lnTo>
                        <a:pt x="772" y="219"/>
                      </a:lnTo>
                      <a:lnTo>
                        <a:pt x="777" y="213"/>
                      </a:lnTo>
                      <a:lnTo>
                        <a:pt x="783" y="206"/>
                      </a:lnTo>
                      <a:lnTo>
                        <a:pt x="791" y="200"/>
                      </a:lnTo>
                      <a:lnTo>
                        <a:pt x="798" y="194"/>
                      </a:lnTo>
                      <a:lnTo>
                        <a:pt x="806" y="187"/>
                      </a:lnTo>
                      <a:lnTo>
                        <a:pt x="817" y="183"/>
                      </a:lnTo>
                      <a:lnTo>
                        <a:pt x="806" y="177"/>
                      </a:lnTo>
                      <a:lnTo>
                        <a:pt x="804" y="177"/>
                      </a:lnTo>
                      <a:lnTo>
                        <a:pt x="800" y="175"/>
                      </a:lnTo>
                      <a:lnTo>
                        <a:pt x="796" y="173"/>
                      </a:lnTo>
                      <a:lnTo>
                        <a:pt x="789" y="171"/>
                      </a:lnTo>
                      <a:lnTo>
                        <a:pt x="781" y="171"/>
                      </a:lnTo>
                      <a:lnTo>
                        <a:pt x="774" y="170"/>
                      </a:lnTo>
                      <a:lnTo>
                        <a:pt x="766" y="170"/>
                      </a:lnTo>
                      <a:lnTo>
                        <a:pt x="758" y="171"/>
                      </a:lnTo>
                      <a:lnTo>
                        <a:pt x="756" y="171"/>
                      </a:lnTo>
                      <a:lnTo>
                        <a:pt x="699" y="255"/>
                      </a:lnTo>
                      <a:lnTo>
                        <a:pt x="701" y="257"/>
                      </a:lnTo>
                      <a:lnTo>
                        <a:pt x="703" y="261"/>
                      </a:lnTo>
                      <a:lnTo>
                        <a:pt x="707" y="267"/>
                      </a:lnTo>
                      <a:lnTo>
                        <a:pt x="713" y="276"/>
                      </a:lnTo>
                      <a:lnTo>
                        <a:pt x="716" y="288"/>
                      </a:lnTo>
                      <a:lnTo>
                        <a:pt x="720" y="305"/>
                      </a:lnTo>
                      <a:lnTo>
                        <a:pt x="722" y="322"/>
                      </a:lnTo>
                      <a:lnTo>
                        <a:pt x="720" y="341"/>
                      </a:lnTo>
                      <a:lnTo>
                        <a:pt x="714" y="362"/>
                      </a:lnTo>
                      <a:lnTo>
                        <a:pt x="612" y="419"/>
                      </a:lnTo>
                      <a:lnTo>
                        <a:pt x="674" y="451"/>
                      </a:lnTo>
                      <a:lnTo>
                        <a:pt x="713" y="432"/>
                      </a:lnTo>
                      <a:lnTo>
                        <a:pt x="1122" y="657"/>
                      </a:lnTo>
                      <a:lnTo>
                        <a:pt x="884" y="819"/>
                      </a:lnTo>
                      <a:lnTo>
                        <a:pt x="589" y="503"/>
                      </a:lnTo>
                      <a:lnTo>
                        <a:pt x="631" y="480"/>
                      </a:lnTo>
                      <a:lnTo>
                        <a:pt x="592" y="432"/>
                      </a:lnTo>
                      <a:lnTo>
                        <a:pt x="453" y="510"/>
                      </a:lnTo>
                      <a:lnTo>
                        <a:pt x="455" y="501"/>
                      </a:lnTo>
                      <a:lnTo>
                        <a:pt x="457" y="488"/>
                      </a:lnTo>
                      <a:lnTo>
                        <a:pt x="457" y="472"/>
                      </a:lnTo>
                      <a:lnTo>
                        <a:pt x="457" y="455"/>
                      </a:lnTo>
                      <a:lnTo>
                        <a:pt x="457" y="436"/>
                      </a:lnTo>
                      <a:lnTo>
                        <a:pt x="453" y="419"/>
                      </a:lnTo>
                      <a:lnTo>
                        <a:pt x="448" y="400"/>
                      </a:lnTo>
                      <a:lnTo>
                        <a:pt x="438" y="381"/>
                      </a:lnTo>
                      <a:lnTo>
                        <a:pt x="434" y="375"/>
                      </a:lnTo>
                      <a:lnTo>
                        <a:pt x="431" y="370"/>
                      </a:lnTo>
                      <a:lnTo>
                        <a:pt x="425" y="364"/>
                      </a:lnTo>
                      <a:lnTo>
                        <a:pt x="421" y="358"/>
                      </a:lnTo>
                      <a:lnTo>
                        <a:pt x="415" y="352"/>
                      </a:lnTo>
                      <a:lnTo>
                        <a:pt x="410" y="349"/>
                      </a:lnTo>
                      <a:lnTo>
                        <a:pt x="404" y="343"/>
                      </a:lnTo>
                      <a:lnTo>
                        <a:pt x="398" y="339"/>
                      </a:lnTo>
                      <a:lnTo>
                        <a:pt x="390" y="335"/>
                      </a:lnTo>
                      <a:lnTo>
                        <a:pt x="383" y="331"/>
                      </a:lnTo>
                      <a:lnTo>
                        <a:pt x="377" y="328"/>
                      </a:lnTo>
                      <a:lnTo>
                        <a:pt x="370" y="326"/>
                      </a:lnTo>
                      <a:lnTo>
                        <a:pt x="362" y="322"/>
                      </a:lnTo>
                      <a:lnTo>
                        <a:pt x="352" y="320"/>
                      </a:lnTo>
                      <a:lnTo>
                        <a:pt x="345" y="316"/>
                      </a:lnTo>
                      <a:lnTo>
                        <a:pt x="335" y="314"/>
                      </a:lnTo>
                      <a:lnTo>
                        <a:pt x="333" y="314"/>
                      </a:lnTo>
                      <a:lnTo>
                        <a:pt x="289" y="345"/>
                      </a:lnTo>
                      <a:lnTo>
                        <a:pt x="309" y="345"/>
                      </a:lnTo>
                      <a:lnTo>
                        <a:pt x="310" y="345"/>
                      </a:lnTo>
                      <a:lnTo>
                        <a:pt x="318" y="345"/>
                      </a:lnTo>
                      <a:lnTo>
                        <a:pt x="330" y="347"/>
                      </a:lnTo>
                      <a:lnTo>
                        <a:pt x="343" y="349"/>
                      </a:lnTo>
                      <a:lnTo>
                        <a:pt x="356" y="354"/>
                      </a:lnTo>
                      <a:lnTo>
                        <a:pt x="371" y="362"/>
                      </a:lnTo>
                      <a:lnTo>
                        <a:pt x="387" y="373"/>
                      </a:lnTo>
                      <a:lnTo>
                        <a:pt x="400" y="387"/>
                      </a:lnTo>
                      <a:lnTo>
                        <a:pt x="408" y="400"/>
                      </a:lnTo>
                      <a:lnTo>
                        <a:pt x="413" y="413"/>
                      </a:lnTo>
                      <a:lnTo>
                        <a:pt x="417" y="429"/>
                      </a:lnTo>
                      <a:lnTo>
                        <a:pt x="419" y="446"/>
                      </a:lnTo>
                      <a:lnTo>
                        <a:pt x="421" y="465"/>
                      </a:lnTo>
                      <a:lnTo>
                        <a:pt x="419" y="484"/>
                      </a:lnTo>
                      <a:lnTo>
                        <a:pt x="415" y="505"/>
                      </a:lnTo>
                      <a:lnTo>
                        <a:pt x="410" y="528"/>
                      </a:lnTo>
                      <a:lnTo>
                        <a:pt x="406" y="528"/>
                      </a:lnTo>
                      <a:lnTo>
                        <a:pt x="402" y="528"/>
                      </a:lnTo>
                      <a:lnTo>
                        <a:pt x="398" y="530"/>
                      </a:lnTo>
                      <a:lnTo>
                        <a:pt x="392" y="530"/>
                      </a:lnTo>
                      <a:lnTo>
                        <a:pt x="387" y="530"/>
                      </a:lnTo>
                      <a:lnTo>
                        <a:pt x="379" y="530"/>
                      </a:lnTo>
                      <a:lnTo>
                        <a:pt x="373" y="528"/>
                      </a:lnTo>
                      <a:lnTo>
                        <a:pt x="366" y="528"/>
                      </a:lnTo>
                      <a:lnTo>
                        <a:pt x="358" y="526"/>
                      </a:lnTo>
                      <a:lnTo>
                        <a:pt x="350" y="524"/>
                      </a:lnTo>
                      <a:lnTo>
                        <a:pt x="341" y="522"/>
                      </a:lnTo>
                      <a:lnTo>
                        <a:pt x="333" y="518"/>
                      </a:lnTo>
                      <a:lnTo>
                        <a:pt x="326" y="514"/>
                      </a:lnTo>
                      <a:lnTo>
                        <a:pt x="316" y="510"/>
                      </a:lnTo>
                      <a:lnTo>
                        <a:pt x="309" y="505"/>
                      </a:lnTo>
                      <a:lnTo>
                        <a:pt x="301" y="499"/>
                      </a:lnTo>
                      <a:lnTo>
                        <a:pt x="297" y="495"/>
                      </a:lnTo>
                      <a:lnTo>
                        <a:pt x="295" y="499"/>
                      </a:lnTo>
                      <a:lnTo>
                        <a:pt x="293" y="499"/>
                      </a:lnTo>
                      <a:lnTo>
                        <a:pt x="291" y="501"/>
                      </a:lnTo>
                      <a:lnTo>
                        <a:pt x="288" y="503"/>
                      </a:lnTo>
                      <a:lnTo>
                        <a:pt x="284" y="507"/>
                      </a:lnTo>
                      <a:lnTo>
                        <a:pt x="278" y="510"/>
                      </a:lnTo>
                      <a:lnTo>
                        <a:pt x="272" y="512"/>
                      </a:lnTo>
                      <a:lnTo>
                        <a:pt x="265" y="518"/>
                      </a:lnTo>
                      <a:lnTo>
                        <a:pt x="257" y="522"/>
                      </a:lnTo>
                      <a:lnTo>
                        <a:pt x="249" y="526"/>
                      </a:lnTo>
                      <a:lnTo>
                        <a:pt x="240" y="531"/>
                      </a:lnTo>
                      <a:lnTo>
                        <a:pt x="232" y="535"/>
                      </a:lnTo>
                      <a:lnTo>
                        <a:pt x="223" y="539"/>
                      </a:lnTo>
                      <a:lnTo>
                        <a:pt x="215" y="543"/>
                      </a:lnTo>
                      <a:lnTo>
                        <a:pt x="208" y="547"/>
                      </a:lnTo>
                      <a:lnTo>
                        <a:pt x="200" y="550"/>
                      </a:lnTo>
                      <a:lnTo>
                        <a:pt x="194" y="552"/>
                      </a:lnTo>
                      <a:lnTo>
                        <a:pt x="188" y="552"/>
                      </a:lnTo>
                      <a:lnTo>
                        <a:pt x="209" y="665"/>
                      </a:lnTo>
                      <a:lnTo>
                        <a:pt x="213" y="665"/>
                      </a:lnTo>
                      <a:lnTo>
                        <a:pt x="215" y="665"/>
                      </a:lnTo>
                      <a:lnTo>
                        <a:pt x="221" y="667"/>
                      </a:lnTo>
                      <a:lnTo>
                        <a:pt x="225" y="670"/>
                      </a:lnTo>
                      <a:lnTo>
                        <a:pt x="230" y="676"/>
                      </a:lnTo>
                      <a:lnTo>
                        <a:pt x="230" y="678"/>
                      </a:lnTo>
                      <a:lnTo>
                        <a:pt x="230" y="682"/>
                      </a:lnTo>
                      <a:lnTo>
                        <a:pt x="230" y="684"/>
                      </a:lnTo>
                      <a:lnTo>
                        <a:pt x="230" y="686"/>
                      </a:lnTo>
                      <a:lnTo>
                        <a:pt x="227" y="691"/>
                      </a:lnTo>
                      <a:lnTo>
                        <a:pt x="223" y="693"/>
                      </a:lnTo>
                      <a:lnTo>
                        <a:pt x="219" y="695"/>
                      </a:lnTo>
                      <a:lnTo>
                        <a:pt x="215" y="697"/>
                      </a:lnTo>
                      <a:lnTo>
                        <a:pt x="213" y="697"/>
                      </a:lnTo>
                      <a:lnTo>
                        <a:pt x="211" y="697"/>
                      </a:lnTo>
                      <a:lnTo>
                        <a:pt x="209" y="697"/>
                      </a:lnTo>
                      <a:lnTo>
                        <a:pt x="206" y="695"/>
                      </a:lnTo>
                      <a:lnTo>
                        <a:pt x="202" y="695"/>
                      </a:lnTo>
                      <a:lnTo>
                        <a:pt x="200" y="693"/>
                      </a:lnTo>
                      <a:lnTo>
                        <a:pt x="196" y="691"/>
                      </a:lnTo>
                      <a:lnTo>
                        <a:pt x="194" y="689"/>
                      </a:lnTo>
                      <a:lnTo>
                        <a:pt x="194" y="686"/>
                      </a:lnTo>
                      <a:lnTo>
                        <a:pt x="194" y="682"/>
                      </a:lnTo>
                      <a:lnTo>
                        <a:pt x="194" y="676"/>
                      </a:lnTo>
                      <a:lnTo>
                        <a:pt x="198" y="670"/>
                      </a:lnTo>
                      <a:lnTo>
                        <a:pt x="200" y="669"/>
                      </a:lnTo>
                      <a:lnTo>
                        <a:pt x="160" y="560"/>
                      </a:lnTo>
                      <a:lnTo>
                        <a:pt x="156" y="560"/>
                      </a:lnTo>
                      <a:lnTo>
                        <a:pt x="156" y="560"/>
                      </a:lnTo>
                      <a:lnTo>
                        <a:pt x="152" y="560"/>
                      </a:lnTo>
                      <a:lnTo>
                        <a:pt x="150" y="562"/>
                      </a:lnTo>
                      <a:lnTo>
                        <a:pt x="145" y="562"/>
                      </a:lnTo>
                      <a:lnTo>
                        <a:pt x="139" y="564"/>
                      </a:lnTo>
                      <a:lnTo>
                        <a:pt x="131" y="564"/>
                      </a:lnTo>
                      <a:lnTo>
                        <a:pt x="124" y="566"/>
                      </a:lnTo>
                      <a:lnTo>
                        <a:pt x="116" y="566"/>
                      </a:lnTo>
                      <a:lnTo>
                        <a:pt x="107" y="566"/>
                      </a:lnTo>
                      <a:lnTo>
                        <a:pt x="95" y="566"/>
                      </a:lnTo>
                      <a:lnTo>
                        <a:pt x="86" y="566"/>
                      </a:lnTo>
                      <a:lnTo>
                        <a:pt x="74" y="566"/>
                      </a:lnTo>
                      <a:lnTo>
                        <a:pt x="63" y="564"/>
                      </a:lnTo>
                      <a:lnTo>
                        <a:pt x="51" y="562"/>
                      </a:lnTo>
                      <a:lnTo>
                        <a:pt x="40" y="560"/>
                      </a:lnTo>
                      <a:lnTo>
                        <a:pt x="28" y="556"/>
                      </a:lnTo>
                      <a:lnTo>
                        <a:pt x="32" y="552"/>
                      </a:lnTo>
                      <a:lnTo>
                        <a:pt x="38" y="547"/>
                      </a:lnTo>
                      <a:lnTo>
                        <a:pt x="44" y="541"/>
                      </a:lnTo>
                      <a:lnTo>
                        <a:pt x="53" y="533"/>
                      </a:lnTo>
                      <a:lnTo>
                        <a:pt x="63" y="526"/>
                      </a:lnTo>
                      <a:lnTo>
                        <a:pt x="74" y="520"/>
                      </a:lnTo>
                      <a:lnTo>
                        <a:pt x="86" y="512"/>
                      </a:lnTo>
                      <a:lnTo>
                        <a:pt x="101" y="505"/>
                      </a:lnTo>
                      <a:lnTo>
                        <a:pt x="116" y="499"/>
                      </a:lnTo>
                      <a:lnTo>
                        <a:pt x="133" y="493"/>
                      </a:lnTo>
                      <a:lnTo>
                        <a:pt x="152" y="490"/>
                      </a:lnTo>
                      <a:lnTo>
                        <a:pt x="173" y="486"/>
                      </a:lnTo>
                      <a:lnTo>
                        <a:pt x="194" y="484"/>
                      </a:lnTo>
                      <a:lnTo>
                        <a:pt x="219" y="482"/>
                      </a:lnTo>
                      <a:lnTo>
                        <a:pt x="244" y="484"/>
                      </a:lnTo>
                      <a:lnTo>
                        <a:pt x="272" y="488"/>
                      </a:lnTo>
                      <a:lnTo>
                        <a:pt x="276" y="488"/>
                      </a:lnTo>
                      <a:lnTo>
                        <a:pt x="280" y="459"/>
                      </a:lnTo>
                      <a:lnTo>
                        <a:pt x="276" y="457"/>
                      </a:lnTo>
                      <a:lnTo>
                        <a:pt x="274" y="457"/>
                      </a:lnTo>
                      <a:lnTo>
                        <a:pt x="272" y="457"/>
                      </a:lnTo>
                      <a:lnTo>
                        <a:pt x="270" y="457"/>
                      </a:lnTo>
                      <a:lnTo>
                        <a:pt x="267" y="455"/>
                      </a:lnTo>
                      <a:lnTo>
                        <a:pt x="263" y="455"/>
                      </a:lnTo>
                      <a:lnTo>
                        <a:pt x="257" y="453"/>
                      </a:lnTo>
                      <a:lnTo>
                        <a:pt x="251" y="453"/>
                      </a:lnTo>
                      <a:lnTo>
                        <a:pt x="246" y="453"/>
                      </a:lnTo>
                      <a:lnTo>
                        <a:pt x="238" y="451"/>
                      </a:lnTo>
                      <a:lnTo>
                        <a:pt x="230" y="451"/>
                      </a:lnTo>
                      <a:lnTo>
                        <a:pt x="223" y="451"/>
                      </a:lnTo>
                      <a:lnTo>
                        <a:pt x="213" y="450"/>
                      </a:lnTo>
                      <a:lnTo>
                        <a:pt x="204" y="450"/>
                      </a:lnTo>
                      <a:lnTo>
                        <a:pt x="194" y="450"/>
                      </a:lnTo>
                      <a:lnTo>
                        <a:pt x="185" y="451"/>
                      </a:lnTo>
                      <a:lnTo>
                        <a:pt x="173" y="451"/>
                      </a:lnTo>
                      <a:lnTo>
                        <a:pt x="162" y="453"/>
                      </a:lnTo>
                      <a:lnTo>
                        <a:pt x="148" y="453"/>
                      </a:lnTo>
                      <a:lnTo>
                        <a:pt x="137" y="455"/>
                      </a:lnTo>
                      <a:lnTo>
                        <a:pt x="126" y="459"/>
                      </a:lnTo>
                      <a:lnTo>
                        <a:pt x="114" y="461"/>
                      </a:lnTo>
                      <a:lnTo>
                        <a:pt x="105" y="465"/>
                      </a:lnTo>
                      <a:lnTo>
                        <a:pt x="93" y="469"/>
                      </a:lnTo>
                      <a:lnTo>
                        <a:pt x="84" y="472"/>
                      </a:lnTo>
                      <a:lnTo>
                        <a:pt x="74" y="478"/>
                      </a:lnTo>
                      <a:lnTo>
                        <a:pt x="65" y="482"/>
                      </a:lnTo>
                      <a:lnTo>
                        <a:pt x="55" y="488"/>
                      </a:lnTo>
                      <a:lnTo>
                        <a:pt x="46" y="493"/>
                      </a:lnTo>
                      <a:lnTo>
                        <a:pt x="38" y="499"/>
                      </a:lnTo>
                      <a:lnTo>
                        <a:pt x="30" y="507"/>
                      </a:lnTo>
                      <a:lnTo>
                        <a:pt x="23" y="512"/>
                      </a:lnTo>
                      <a:lnTo>
                        <a:pt x="15" y="520"/>
                      </a:lnTo>
                      <a:lnTo>
                        <a:pt x="17" y="514"/>
                      </a:lnTo>
                      <a:lnTo>
                        <a:pt x="19" y="507"/>
                      </a:lnTo>
                      <a:lnTo>
                        <a:pt x="21" y="499"/>
                      </a:lnTo>
                      <a:lnTo>
                        <a:pt x="25" y="491"/>
                      </a:lnTo>
                      <a:lnTo>
                        <a:pt x="27" y="482"/>
                      </a:lnTo>
                      <a:lnTo>
                        <a:pt x="32" y="474"/>
                      </a:lnTo>
                      <a:lnTo>
                        <a:pt x="36" y="465"/>
                      </a:lnTo>
                      <a:lnTo>
                        <a:pt x="42" y="457"/>
                      </a:lnTo>
                      <a:lnTo>
                        <a:pt x="47" y="448"/>
                      </a:lnTo>
                      <a:lnTo>
                        <a:pt x="53" y="440"/>
                      </a:lnTo>
                      <a:lnTo>
                        <a:pt x="63" y="432"/>
                      </a:lnTo>
                      <a:lnTo>
                        <a:pt x="70" y="425"/>
                      </a:lnTo>
                      <a:lnTo>
                        <a:pt x="80" y="417"/>
                      </a:lnTo>
                      <a:lnTo>
                        <a:pt x="91" y="411"/>
                      </a:lnTo>
                      <a:lnTo>
                        <a:pt x="103" y="406"/>
                      </a:lnTo>
                      <a:lnTo>
                        <a:pt x="114" y="402"/>
                      </a:lnTo>
                      <a:lnTo>
                        <a:pt x="135" y="398"/>
                      </a:lnTo>
                      <a:lnTo>
                        <a:pt x="152" y="396"/>
                      </a:lnTo>
                      <a:lnTo>
                        <a:pt x="171" y="396"/>
                      </a:lnTo>
                      <a:lnTo>
                        <a:pt x="188" y="398"/>
                      </a:lnTo>
                      <a:lnTo>
                        <a:pt x="204" y="402"/>
                      </a:lnTo>
                      <a:lnTo>
                        <a:pt x="219" y="408"/>
                      </a:lnTo>
                      <a:lnTo>
                        <a:pt x="232" y="415"/>
                      </a:lnTo>
                      <a:lnTo>
                        <a:pt x="246" y="423"/>
                      </a:lnTo>
                      <a:lnTo>
                        <a:pt x="257" y="430"/>
                      </a:lnTo>
                      <a:lnTo>
                        <a:pt x="267" y="438"/>
                      </a:lnTo>
                      <a:lnTo>
                        <a:pt x="274" y="446"/>
                      </a:lnTo>
                      <a:lnTo>
                        <a:pt x="282" y="451"/>
                      </a:lnTo>
                      <a:lnTo>
                        <a:pt x="288" y="457"/>
                      </a:lnTo>
                      <a:lnTo>
                        <a:pt x="291" y="463"/>
                      </a:lnTo>
                      <a:lnTo>
                        <a:pt x="293" y="465"/>
                      </a:lnTo>
                      <a:lnTo>
                        <a:pt x="295" y="467"/>
                      </a:lnTo>
                      <a:lnTo>
                        <a:pt x="297" y="469"/>
                      </a:lnTo>
                      <a:lnTo>
                        <a:pt x="354" y="472"/>
                      </a:lnTo>
                      <a:lnTo>
                        <a:pt x="356" y="469"/>
                      </a:lnTo>
                      <a:lnTo>
                        <a:pt x="358" y="465"/>
                      </a:lnTo>
                      <a:lnTo>
                        <a:pt x="358" y="453"/>
                      </a:lnTo>
                      <a:lnTo>
                        <a:pt x="358" y="442"/>
                      </a:lnTo>
                      <a:lnTo>
                        <a:pt x="354" y="429"/>
                      </a:lnTo>
                      <a:lnTo>
                        <a:pt x="350" y="425"/>
                      </a:lnTo>
                      <a:lnTo>
                        <a:pt x="349" y="421"/>
                      </a:lnTo>
                      <a:lnTo>
                        <a:pt x="347" y="419"/>
                      </a:lnTo>
                      <a:lnTo>
                        <a:pt x="343" y="415"/>
                      </a:lnTo>
                      <a:lnTo>
                        <a:pt x="339" y="413"/>
                      </a:lnTo>
                      <a:lnTo>
                        <a:pt x="337" y="411"/>
                      </a:lnTo>
                      <a:lnTo>
                        <a:pt x="331" y="410"/>
                      </a:lnTo>
                      <a:lnTo>
                        <a:pt x="328" y="408"/>
                      </a:lnTo>
                      <a:lnTo>
                        <a:pt x="324" y="408"/>
                      </a:lnTo>
                      <a:lnTo>
                        <a:pt x="307" y="427"/>
                      </a:lnTo>
                      <a:lnTo>
                        <a:pt x="303" y="425"/>
                      </a:lnTo>
                      <a:lnTo>
                        <a:pt x="299" y="419"/>
                      </a:lnTo>
                      <a:lnTo>
                        <a:pt x="295" y="415"/>
                      </a:lnTo>
                      <a:lnTo>
                        <a:pt x="288" y="410"/>
                      </a:lnTo>
                      <a:lnTo>
                        <a:pt x="282" y="404"/>
                      </a:lnTo>
                      <a:lnTo>
                        <a:pt x="272" y="398"/>
                      </a:lnTo>
                      <a:lnTo>
                        <a:pt x="265" y="392"/>
                      </a:lnTo>
                      <a:lnTo>
                        <a:pt x="253" y="387"/>
                      </a:lnTo>
                      <a:lnTo>
                        <a:pt x="255" y="383"/>
                      </a:lnTo>
                      <a:lnTo>
                        <a:pt x="255" y="375"/>
                      </a:lnTo>
                      <a:lnTo>
                        <a:pt x="259" y="368"/>
                      </a:lnTo>
                      <a:lnTo>
                        <a:pt x="261" y="360"/>
                      </a:lnTo>
                      <a:lnTo>
                        <a:pt x="267" y="350"/>
                      </a:lnTo>
                      <a:lnTo>
                        <a:pt x="272" y="341"/>
                      </a:lnTo>
                      <a:lnTo>
                        <a:pt x="282" y="331"/>
                      </a:lnTo>
                      <a:lnTo>
                        <a:pt x="291" y="324"/>
                      </a:lnTo>
                      <a:lnTo>
                        <a:pt x="440" y="257"/>
                      </a:lnTo>
                      <a:lnTo>
                        <a:pt x="385" y="231"/>
                      </a:lnTo>
                      <a:lnTo>
                        <a:pt x="316" y="257"/>
                      </a:lnTo>
                      <a:lnTo>
                        <a:pt x="114" y="48"/>
                      </a:lnTo>
                      <a:lnTo>
                        <a:pt x="217" y="12"/>
                      </a:lnTo>
                      <a:lnTo>
                        <a:pt x="507" y="175"/>
                      </a:lnTo>
                      <a:lnTo>
                        <a:pt x="440" y="204"/>
                      </a:lnTo>
                      <a:lnTo>
                        <a:pt x="471" y="244"/>
                      </a:lnTo>
                      <a:lnTo>
                        <a:pt x="591" y="192"/>
                      </a:lnTo>
                      <a:lnTo>
                        <a:pt x="594" y="191"/>
                      </a:lnTo>
                      <a:lnTo>
                        <a:pt x="602" y="191"/>
                      </a:lnTo>
                      <a:lnTo>
                        <a:pt x="613" y="191"/>
                      </a:lnTo>
                      <a:lnTo>
                        <a:pt x="625" y="191"/>
                      </a:lnTo>
                      <a:lnTo>
                        <a:pt x="638" y="194"/>
                      </a:lnTo>
                      <a:lnTo>
                        <a:pt x="653" y="198"/>
                      </a:lnTo>
                      <a:lnTo>
                        <a:pt x="667" y="208"/>
                      </a:lnTo>
                      <a:lnTo>
                        <a:pt x="680" y="219"/>
                      </a:lnTo>
                      <a:lnTo>
                        <a:pt x="690" y="213"/>
                      </a:lnTo>
                      <a:lnTo>
                        <a:pt x="680" y="204"/>
                      </a:lnTo>
                      <a:lnTo>
                        <a:pt x="671" y="196"/>
                      </a:lnTo>
                      <a:lnTo>
                        <a:pt x="661" y="191"/>
                      </a:lnTo>
                      <a:lnTo>
                        <a:pt x="650" y="185"/>
                      </a:lnTo>
                      <a:lnTo>
                        <a:pt x="640" y="183"/>
                      </a:lnTo>
                      <a:lnTo>
                        <a:pt x="629" y="179"/>
                      </a:lnTo>
                      <a:lnTo>
                        <a:pt x="621" y="179"/>
                      </a:lnTo>
                      <a:lnTo>
                        <a:pt x="612" y="179"/>
                      </a:lnTo>
                      <a:lnTo>
                        <a:pt x="608" y="179"/>
                      </a:lnTo>
                      <a:lnTo>
                        <a:pt x="602" y="179"/>
                      </a:lnTo>
                      <a:lnTo>
                        <a:pt x="598" y="179"/>
                      </a:lnTo>
                      <a:lnTo>
                        <a:pt x="594" y="179"/>
                      </a:lnTo>
                      <a:lnTo>
                        <a:pt x="592" y="179"/>
                      </a:lnTo>
                      <a:lnTo>
                        <a:pt x="591" y="179"/>
                      </a:lnTo>
                      <a:lnTo>
                        <a:pt x="589" y="181"/>
                      </a:lnTo>
                      <a:lnTo>
                        <a:pt x="589" y="181"/>
                      </a:lnTo>
                      <a:lnTo>
                        <a:pt x="587" y="181"/>
                      </a:lnTo>
                      <a:lnTo>
                        <a:pt x="474" y="231"/>
                      </a:lnTo>
                      <a:lnTo>
                        <a:pt x="457" y="210"/>
                      </a:lnTo>
                      <a:lnTo>
                        <a:pt x="532" y="177"/>
                      </a:lnTo>
                      <a:lnTo>
                        <a:pt x="219" y="0"/>
                      </a:lnTo>
                      <a:lnTo>
                        <a:pt x="95" y="42"/>
                      </a:lnTo>
                      <a:lnTo>
                        <a:pt x="314" y="271"/>
                      </a:lnTo>
                      <a:lnTo>
                        <a:pt x="385" y="242"/>
                      </a:lnTo>
                      <a:lnTo>
                        <a:pt x="415" y="257"/>
                      </a:lnTo>
                      <a:lnTo>
                        <a:pt x="288" y="314"/>
                      </a:lnTo>
                      <a:lnTo>
                        <a:pt x="288" y="314"/>
                      </a:lnTo>
                      <a:lnTo>
                        <a:pt x="288" y="314"/>
                      </a:lnTo>
                      <a:lnTo>
                        <a:pt x="272" y="326"/>
                      </a:lnTo>
                      <a:lnTo>
                        <a:pt x="261" y="337"/>
                      </a:lnTo>
                      <a:lnTo>
                        <a:pt x="253" y="350"/>
                      </a:lnTo>
                      <a:lnTo>
                        <a:pt x="248" y="362"/>
                      </a:lnTo>
                      <a:lnTo>
                        <a:pt x="246" y="373"/>
                      </a:lnTo>
                      <a:lnTo>
                        <a:pt x="244" y="383"/>
                      </a:lnTo>
                      <a:lnTo>
                        <a:pt x="244" y="389"/>
                      </a:lnTo>
                      <a:lnTo>
                        <a:pt x="244" y="390"/>
                      </a:lnTo>
                      <a:lnTo>
                        <a:pt x="244" y="394"/>
                      </a:lnTo>
                      <a:lnTo>
                        <a:pt x="246" y="396"/>
                      </a:lnTo>
                      <a:lnTo>
                        <a:pt x="259" y="404"/>
                      </a:lnTo>
                      <a:lnTo>
                        <a:pt x="270" y="411"/>
                      </a:lnTo>
                      <a:lnTo>
                        <a:pt x="280" y="417"/>
                      </a:lnTo>
                      <a:lnTo>
                        <a:pt x="288" y="425"/>
                      </a:lnTo>
                      <a:lnTo>
                        <a:pt x="295" y="430"/>
                      </a:lnTo>
                      <a:lnTo>
                        <a:pt x="299" y="434"/>
                      </a:lnTo>
                      <a:lnTo>
                        <a:pt x="301" y="438"/>
                      </a:lnTo>
                      <a:lnTo>
                        <a:pt x="301" y="440"/>
                      </a:lnTo>
                      <a:lnTo>
                        <a:pt x="305" y="446"/>
                      </a:lnTo>
                      <a:lnTo>
                        <a:pt x="328" y="419"/>
                      </a:lnTo>
                      <a:lnTo>
                        <a:pt x="333" y="423"/>
                      </a:lnTo>
                      <a:lnTo>
                        <a:pt x="337" y="425"/>
                      </a:lnTo>
                      <a:lnTo>
                        <a:pt x="341" y="429"/>
                      </a:lnTo>
                      <a:lnTo>
                        <a:pt x="345" y="432"/>
                      </a:lnTo>
                      <a:lnTo>
                        <a:pt x="347" y="440"/>
                      </a:lnTo>
                      <a:lnTo>
                        <a:pt x="349" y="448"/>
                      </a:lnTo>
                      <a:lnTo>
                        <a:pt x="347" y="455"/>
                      </a:lnTo>
                      <a:lnTo>
                        <a:pt x="347" y="461"/>
                      </a:lnTo>
                      <a:lnTo>
                        <a:pt x="303" y="459"/>
                      </a:lnTo>
                      <a:lnTo>
                        <a:pt x="301" y="455"/>
                      </a:lnTo>
                      <a:lnTo>
                        <a:pt x="295" y="451"/>
                      </a:lnTo>
                      <a:lnTo>
                        <a:pt x="291" y="446"/>
                      </a:lnTo>
                      <a:lnTo>
                        <a:pt x="286" y="440"/>
                      </a:lnTo>
                      <a:lnTo>
                        <a:pt x="278" y="432"/>
                      </a:lnTo>
                      <a:lnTo>
                        <a:pt x="270" y="427"/>
                      </a:lnTo>
                      <a:lnTo>
                        <a:pt x="261" y="419"/>
                      </a:lnTo>
                      <a:lnTo>
                        <a:pt x="251" y="413"/>
                      </a:lnTo>
                      <a:lnTo>
                        <a:pt x="246" y="410"/>
                      </a:lnTo>
                      <a:lnTo>
                        <a:pt x="240" y="406"/>
                      </a:lnTo>
                      <a:lnTo>
                        <a:pt x="232" y="402"/>
                      </a:lnTo>
                      <a:lnTo>
                        <a:pt x="225" y="398"/>
                      </a:lnTo>
                      <a:lnTo>
                        <a:pt x="217" y="396"/>
                      </a:lnTo>
                      <a:lnTo>
                        <a:pt x="209" y="392"/>
                      </a:lnTo>
                      <a:lnTo>
                        <a:pt x="202" y="390"/>
                      </a:lnTo>
                      <a:lnTo>
                        <a:pt x="192" y="389"/>
                      </a:lnTo>
                      <a:lnTo>
                        <a:pt x="183" y="387"/>
                      </a:lnTo>
                      <a:lnTo>
                        <a:pt x="173" y="385"/>
                      </a:lnTo>
                      <a:lnTo>
                        <a:pt x="164" y="385"/>
                      </a:lnTo>
                      <a:lnTo>
                        <a:pt x="154" y="383"/>
                      </a:lnTo>
                      <a:lnTo>
                        <a:pt x="145" y="385"/>
                      </a:lnTo>
                      <a:lnTo>
                        <a:pt x="133" y="387"/>
                      </a:lnTo>
                      <a:lnTo>
                        <a:pt x="122" y="389"/>
                      </a:lnTo>
                      <a:lnTo>
                        <a:pt x="110" y="390"/>
                      </a:lnTo>
                      <a:lnTo>
                        <a:pt x="103" y="392"/>
                      </a:lnTo>
                      <a:lnTo>
                        <a:pt x="95" y="396"/>
                      </a:lnTo>
                      <a:lnTo>
                        <a:pt x="89" y="400"/>
                      </a:lnTo>
                      <a:lnTo>
                        <a:pt x="82" y="404"/>
                      </a:lnTo>
                      <a:lnTo>
                        <a:pt x="74" y="408"/>
                      </a:lnTo>
                      <a:lnTo>
                        <a:pt x="68" y="411"/>
                      </a:lnTo>
                      <a:lnTo>
                        <a:pt x="63" y="417"/>
                      </a:lnTo>
                      <a:lnTo>
                        <a:pt x="57" y="421"/>
                      </a:lnTo>
                      <a:lnTo>
                        <a:pt x="51" y="427"/>
                      </a:lnTo>
                      <a:lnTo>
                        <a:pt x="46" y="432"/>
                      </a:lnTo>
                      <a:lnTo>
                        <a:pt x="40" y="440"/>
                      </a:lnTo>
                      <a:lnTo>
                        <a:pt x="34" y="446"/>
                      </a:lnTo>
                      <a:lnTo>
                        <a:pt x="30" y="453"/>
                      </a:lnTo>
                      <a:lnTo>
                        <a:pt x="25" y="461"/>
                      </a:lnTo>
                      <a:lnTo>
                        <a:pt x="21" y="469"/>
                      </a:lnTo>
                      <a:lnTo>
                        <a:pt x="17" y="476"/>
                      </a:lnTo>
                      <a:lnTo>
                        <a:pt x="9" y="501"/>
                      </a:lnTo>
                      <a:lnTo>
                        <a:pt x="4" y="520"/>
                      </a:lnTo>
                      <a:lnTo>
                        <a:pt x="2" y="533"/>
                      </a:lnTo>
                      <a:lnTo>
                        <a:pt x="2" y="539"/>
                      </a:lnTo>
                      <a:lnTo>
                        <a:pt x="0" y="558"/>
                      </a:lnTo>
                      <a:lnTo>
                        <a:pt x="11" y="543"/>
                      </a:lnTo>
                      <a:lnTo>
                        <a:pt x="27" y="524"/>
                      </a:lnTo>
                      <a:lnTo>
                        <a:pt x="44" y="510"/>
                      </a:lnTo>
                      <a:lnTo>
                        <a:pt x="61" y="497"/>
                      </a:lnTo>
                      <a:lnTo>
                        <a:pt x="80" y="486"/>
                      </a:lnTo>
                      <a:lnTo>
                        <a:pt x="99" y="478"/>
                      </a:lnTo>
                      <a:lnTo>
                        <a:pt x="120" y="472"/>
                      </a:lnTo>
                      <a:lnTo>
                        <a:pt x="139" y="467"/>
                      </a:lnTo>
                      <a:lnTo>
                        <a:pt x="158" y="463"/>
                      </a:lnTo>
                      <a:lnTo>
                        <a:pt x="177" y="461"/>
                      </a:lnTo>
                      <a:lnTo>
                        <a:pt x="194" y="461"/>
                      </a:lnTo>
                      <a:lnTo>
                        <a:pt x="211" y="461"/>
                      </a:lnTo>
                      <a:lnTo>
                        <a:pt x="227" y="461"/>
                      </a:lnTo>
                      <a:lnTo>
                        <a:pt x="240" y="463"/>
                      </a:lnTo>
                      <a:lnTo>
                        <a:pt x="251" y="465"/>
                      </a:lnTo>
                      <a:lnTo>
                        <a:pt x="261" y="467"/>
                      </a:lnTo>
                      <a:lnTo>
                        <a:pt x="269" y="467"/>
                      </a:lnTo>
                      <a:lnTo>
                        <a:pt x="267" y="474"/>
                      </a:lnTo>
                      <a:lnTo>
                        <a:pt x="251" y="474"/>
                      </a:lnTo>
                      <a:lnTo>
                        <a:pt x="234" y="472"/>
                      </a:lnTo>
                      <a:lnTo>
                        <a:pt x="219" y="472"/>
                      </a:lnTo>
                      <a:lnTo>
                        <a:pt x="204" y="472"/>
                      </a:lnTo>
                      <a:lnTo>
                        <a:pt x="188" y="472"/>
                      </a:lnTo>
                      <a:lnTo>
                        <a:pt x="175" y="474"/>
                      </a:lnTo>
                      <a:lnTo>
                        <a:pt x="164" y="476"/>
                      </a:lnTo>
                      <a:lnTo>
                        <a:pt x="150" y="478"/>
                      </a:lnTo>
                      <a:lnTo>
                        <a:pt x="139" y="482"/>
                      </a:lnTo>
                      <a:lnTo>
                        <a:pt x="128" y="484"/>
                      </a:lnTo>
                      <a:lnTo>
                        <a:pt x="118" y="488"/>
                      </a:lnTo>
                      <a:lnTo>
                        <a:pt x="108" y="491"/>
                      </a:lnTo>
                      <a:lnTo>
                        <a:pt x="99" y="495"/>
                      </a:lnTo>
                      <a:lnTo>
                        <a:pt x="89" y="499"/>
                      </a:lnTo>
                      <a:lnTo>
                        <a:pt x="82" y="503"/>
                      </a:lnTo>
                      <a:lnTo>
                        <a:pt x="74" y="507"/>
                      </a:lnTo>
                      <a:lnTo>
                        <a:pt x="61" y="514"/>
                      </a:lnTo>
                      <a:lnTo>
                        <a:pt x="47" y="524"/>
                      </a:lnTo>
                      <a:lnTo>
                        <a:pt x="38" y="531"/>
                      </a:lnTo>
                      <a:lnTo>
                        <a:pt x="30" y="539"/>
                      </a:lnTo>
                      <a:lnTo>
                        <a:pt x="23" y="545"/>
                      </a:lnTo>
                      <a:lnTo>
                        <a:pt x="19" y="550"/>
                      </a:lnTo>
                      <a:lnTo>
                        <a:pt x="15" y="554"/>
                      </a:lnTo>
                      <a:lnTo>
                        <a:pt x="15" y="556"/>
                      </a:lnTo>
                      <a:lnTo>
                        <a:pt x="11" y="562"/>
                      </a:lnTo>
                      <a:lnTo>
                        <a:pt x="17" y="564"/>
                      </a:lnTo>
                      <a:lnTo>
                        <a:pt x="28" y="568"/>
                      </a:lnTo>
                      <a:lnTo>
                        <a:pt x="38" y="571"/>
                      </a:lnTo>
                      <a:lnTo>
                        <a:pt x="49" y="573"/>
                      </a:lnTo>
                      <a:lnTo>
                        <a:pt x="61" y="575"/>
                      </a:lnTo>
                      <a:lnTo>
                        <a:pt x="70" y="577"/>
                      </a:lnTo>
                      <a:lnTo>
                        <a:pt x="82" y="577"/>
                      </a:lnTo>
                      <a:lnTo>
                        <a:pt x="91" y="577"/>
                      </a:lnTo>
                      <a:lnTo>
                        <a:pt x="101" y="577"/>
                      </a:lnTo>
                      <a:lnTo>
                        <a:pt x="110" y="577"/>
                      </a:lnTo>
                      <a:lnTo>
                        <a:pt x="118" y="577"/>
                      </a:lnTo>
                      <a:lnTo>
                        <a:pt x="126" y="575"/>
                      </a:lnTo>
                      <a:lnTo>
                        <a:pt x="133" y="575"/>
                      </a:lnTo>
                      <a:lnTo>
                        <a:pt x="139" y="573"/>
                      </a:lnTo>
                      <a:lnTo>
                        <a:pt x="145" y="573"/>
                      </a:lnTo>
                      <a:lnTo>
                        <a:pt x="150" y="573"/>
                      </a:lnTo>
                      <a:lnTo>
                        <a:pt x="154" y="571"/>
                      </a:lnTo>
                      <a:lnTo>
                        <a:pt x="188" y="667"/>
                      </a:lnTo>
                      <a:lnTo>
                        <a:pt x="183" y="678"/>
                      </a:lnTo>
                      <a:lnTo>
                        <a:pt x="183" y="686"/>
                      </a:lnTo>
                      <a:lnTo>
                        <a:pt x="185" y="691"/>
                      </a:lnTo>
                      <a:lnTo>
                        <a:pt x="187" y="697"/>
                      </a:lnTo>
                      <a:lnTo>
                        <a:pt x="188" y="699"/>
                      </a:lnTo>
                      <a:lnTo>
                        <a:pt x="194" y="703"/>
                      </a:lnTo>
                      <a:lnTo>
                        <a:pt x="198" y="705"/>
                      </a:lnTo>
                      <a:lnTo>
                        <a:pt x="202" y="707"/>
                      </a:lnTo>
                      <a:lnTo>
                        <a:pt x="206" y="709"/>
                      </a:lnTo>
                      <a:lnTo>
                        <a:pt x="211" y="709"/>
                      </a:lnTo>
                      <a:lnTo>
                        <a:pt x="215" y="709"/>
                      </a:lnTo>
                      <a:lnTo>
                        <a:pt x="219" y="707"/>
                      </a:lnTo>
                      <a:lnTo>
                        <a:pt x="223" y="707"/>
                      </a:lnTo>
                      <a:lnTo>
                        <a:pt x="225" y="705"/>
                      </a:lnTo>
                      <a:lnTo>
                        <a:pt x="227" y="703"/>
                      </a:lnTo>
                      <a:lnTo>
                        <a:pt x="230" y="701"/>
                      </a:lnTo>
                      <a:lnTo>
                        <a:pt x="232" y="699"/>
                      </a:lnTo>
                      <a:lnTo>
                        <a:pt x="234" y="697"/>
                      </a:lnTo>
                      <a:lnTo>
                        <a:pt x="236" y="695"/>
                      </a:lnTo>
                      <a:lnTo>
                        <a:pt x="238" y="691"/>
                      </a:lnTo>
                      <a:lnTo>
                        <a:pt x="240" y="686"/>
                      </a:lnTo>
                      <a:lnTo>
                        <a:pt x="242" y="682"/>
                      </a:lnTo>
                      <a:lnTo>
                        <a:pt x="242" y="676"/>
                      </a:lnTo>
                      <a:lnTo>
                        <a:pt x="240" y="672"/>
                      </a:lnTo>
                      <a:lnTo>
                        <a:pt x="238" y="669"/>
                      </a:lnTo>
                      <a:lnTo>
                        <a:pt x="236" y="665"/>
                      </a:lnTo>
                      <a:lnTo>
                        <a:pt x="232" y="661"/>
                      </a:lnTo>
                      <a:lnTo>
                        <a:pt x="230" y="659"/>
                      </a:lnTo>
                      <a:lnTo>
                        <a:pt x="227" y="657"/>
                      </a:lnTo>
                      <a:lnTo>
                        <a:pt x="223" y="655"/>
                      </a:lnTo>
                      <a:lnTo>
                        <a:pt x="221" y="655"/>
                      </a:lnTo>
                      <a:lnTo>
                        <a:pt x="217" y="653"/>
                      </a:lnTo>
                      <a:lnTo>
                        <a:pt x="202" y="560"/>
                      </a:lnTo>
                      <a:lnTo>
                        <a:pt x="208" y="558"/>
                      </a:lnTo>
                      <a:lnTo>
                        <a:pt x="215" y="556"/>
                      </a:lnTo>
                      <a:lnTo>
                        <a:pt x="221" y="552"/>
                      </a:lnTo>
                      <a:lnTo>
                        <a:pt x="229" y="550"/>
                      </a:lnTo>
                      <a:lnTo>
                        <a:pt x="236" y="547"/>
                      </a:lnTo>
                      <a:lnTo>
                        <a:pt x="242" y="543"/>
                      </a:lnTo>
                      <a:lnTo>
                        <a:pt x="249" y="539"/>
                      </a:lnTo>
                      <a:lnTo>
                        <a:pt x="257" y="535"/>
                      </a:lnTo>
                      <a:lnTo>
                        <a:pt x="263" y="531"/>
                      </a:lnTo>
                      <a:lnTo>
                        <a:pt x="270" y="528"/>
                      </a:lnTo>
                      <a:lnTo>
                        <a:pt x="276" y="524"/>
                      </a:lnTo>
                      <a:lnTo>
                        <a:pt x="282" y="520"/>
                      </a:lnTo>
                      <a:lnTo>
                        <a:pt x="288" y="516"/>
                      </a:lnTo>
                      <a:lnTo>
                        <a:pt x="291" y="514"/>
                      </a:lnTo>
                      <a:lnTo>
                        <a:pt x="295" y="512"/>
                      </a:lnTo>
                      <a:lnTo>
                        <a:pt x="297" y="510"/>
                      </a:lnTo>
                      <a:lnTo>
                        <a:pt x="307" y="516"/>
                      </a:lnTo>
                      <a:lnTo>
                        <a:pt x="316" y="524"/>
                      </a:lnTo>
                      <a:lnTo>
                        <a:pt x="328" y="528"/>
                      </a:lnTo>
                      <a:lnTo>
                        <a:pt x="337" y="531"/>
                      </a:lnTo>
                      <a:lnTo>
                        <a:pt x="347" y="535"/>
                      </a:lnTo>
                      <a:lnTo>
                        <a:pt x="356" y="537"/>
                      </a:lnTo>
                      <a:lnTo>
                        <a:pt x="366" y="539"/>
                      </a:lnTo>
                      <a:lnTo>
                        <a:pt x="373" y="539"/>
                      </a:lnTo>
                      <a:lnTo>
                        <a:pt x="383" y="541"/>
                      </a:lnTo>
                      <a:lnTo>
                        <a:pt x="390" y="541"/>
                      </a:lnTo>
                      <a:lnTo>
                        <a:pt x="396" y="539"/>
                      </a:lnTo>
                      <a:lnTo>
                        <a:pt x="402" y="539"/>
                      </a:lnTo>
                      <a:lnTo>
                        <a:pt x="408" y="539"/>
                      </a:lnTo>
                      <a:lnTo>
                        <a:pt x="411" y="539"/>
                      </a:lnTo>
                      <a:lnTo>
                        <a:pt x="413" y="537"/>
                      </a:lnTo>
                      <a:lnTo>
                        <a:pt x="415" y="537"/>
                      </a:lnTo>
                      <a:lnTo>
                        <a:pt x="417" y="537"/>
                      </a:lnTo>
                      <a:lnTo>
                        <a:pt x="419" y="533"/>
                      </a:lnTo>
                      <a:lnTo>
                        <a:pt x="425" y="510"/>
                      </a:lnTo>
                      <a:lnTo>
                        <a:pt x="429" y="488"/>
                      </a:lnTo>
                      <a:lnTo>
                        <a:pt x="431" y="465"/>
                      </a:lnTo>
                      <a:lnTo>
                        <a:pt x="431" y="446"/>
                      </a:lnTo>
                      <a:lnTo>
                        <a:pt x="429" y="427"/>
                      </a:lnTo>
                      <a:lnTo>
                        <a:pt x="423" y="410"/>
                      </a:lnTo>
                      <a:lnTo>
                        <a:pt x="417" y="394"/>
                      </a:lnTo>
                      <a:lnTo>
                        <a:pt x="408" y="379"/>
                      </a:lnTo>
                      <a:lnTo>
                        <a:pt x="398" y="370"/>
                      </a:lnTo>
                      <a:lnTo>
                        <a:pt x="387" y="360"/>
                      </a:lnTo>
                      <a:lnTo>
                        <a:pt x="375" y="352"/>
                      </a:lnTo>
                      <a:lnTo>
                        <a:pt x="364" y="347"/>
                      </a:lnTo>
                      <a:lnTo>
                        <a:pt x="352" y="341"/>
                      </a:lnTo>
                      <a:lnTo>
                        <a:pt x="343" y="337"/>
                      </a:lnTo>
                      <a:lnTo>
                        <a:pt x="333" y="335"/>
                      </a:lnTo>
                      <a:lnTo>
                        <a:pt x="324" y="333"/>
                      </a:lnTo>
                      <a:lnTo>
                        <a:pt x="335" y="328"/>
                      </a:lnTo>
                      <a:lnTo>
                        <a:pt x="345" y="328"/>
                      </a:lnTo>
                      <a:lnTo>
                        <a:pt x="350" y="331"/>
                      </a:lnTo>
                      <a:lnTo>
                        <a:pt x="358" y="333"/>
                      </a:lnTo>
                      <a:lnTo>
                        <a:pt x="366" y="335"/>
                      </a:lnTo>
                      <a:lnTo>
                        <a:pt x="373" y="339"/>
                      </a:lnTo>
                      <a:lnTo>
                        <a:pt x="379" y="341"/>
                      </a:lnTo>
                      <a:lnTo>
                        <a:pt x="387" y="345"/>
                      </a:lnTo>
                      <a:lnTo>
                        <a:pt x="392" y="349"/>
                      </a:lnTo>
                      <a:lnTo>
                        <a:pt x="398" y="352"/>
                      </a:lnTo>
                      <a:lnTo>
                        <a:pt x="402" y="356"/>
                      </a:lnTo>
                      <a:lnTo>
                        <a:pt x="408" y="362"/>
                      </a:lnTo>
                      <a:lnTo>
                        <a:pt x="413" y="366"/>
                      </a:lnTo>
                      <a:lnTo>
                        <a:pt x="417" y="371"/>
                      </a:lnTo>
                      <a:lnTo>
                        <a:pt x="421" y="377"/>
                      </a:lnTo>
                      <a:lnTo>
                        <a:pt x="425" y="381"/>
                      </a:lnTo>
                      <a:lnTo>
                        <a:pt x="429" y="387"/>
                      </a:lnTo>
                      <a:lnTo>
                        <a:pt x="438" y="410"/>
                      </a:lnTo>
                      <a:lnTo>
                        <a:pt x="444" y="432"/>
                      </a:lnTo>
                      <a:lnTo>
                        <a:pt x="448" y="453"/>
                      </a:lnTo>
                      <a:lnTo>
                        <a:pt x="446" y="474"/>
                      </a:lnTo>
                      <a:lnTo>
                        <a:pt x="444" y="493"/>
                      </a:lnTo>
                      <a:lnTo>
                        <a:pt x="442" y="507"/>
                      </a:lnTo>
                      <a:lnTo>
                        <a:pt x="440" y="516"/>
                      </a:lnTo>
                      <a:lnTo>
                        <a:pt x="438" y="520"/>
                      </a:lnTo>
                      <a:lnTo>
                        <a:pt x="434" y="533"/>
                      </a:lnTo>
                      <a:lnTo>
                        <a:pt x="589" y="446"/>
                      </a:lnTo>
                      <a:lnTo>
                        <a:pt x="613" y="476"/>
                      </a:lnTo>
                      <a:lnTo>
                        <a:pt x="572" y="499"/>
                      </a:lnTo>
                      <a:lnTo>
                        <a:pt x="884" y="834"/>
                      </a:lnTo>
                      <a:lnTo>
                        <a:pt x="1143" y="655"/>
                      </a:lnTo>
                      <a:lnTo>
                        <a:pt x="714" y="419"/>
                      </a:lnTo>
                      <a:close/>
                    </a:path>
                  </a:pathLst>
                </a:custGeom>
                <a:solidFill>
                  <a:srgbClr val="000000"/>
                </a:solidFill>
                <a:ln w="9525">
                  <a:noFill/>
                  <a:round/>
                  <a:headEnd/>
                  <a:tailEnd/>
                </a:ln>
              </p:spPr>
              <p:txBody>
                <a:bodyPr/>
                <a:lstStyle/>
                <a:p>
                  <a:endParaRPr lang="de-DE"/>
                </a:p>
              </p:txBody>
            </p:sp>
            <p:sp>
              <p:nvSpPr>
                <p:cNvPr id="17366" name="Freeform 982"/>
                <p:cNvSpPr>
                  <a:spLocks/>
                </p:cNvSpPr>
                <p:nvPr/>
              </p:nvSpPr>
              <p:spPr bwMode="auto">
                <a:xfrm>
                  <a:off x="1488" y="605"/>
                  <a:ext cx="426" cy="351"/>
                </a:xfrm>
                <a:custGeom>
                  <a:avLst/>
                  <a:gdLst/>
                  <a:ahLst/>
                  <a:cxnLst>
                    <a:cxn ang="0">
                      <a:pos x="476" y="313"/>
                    </a:cxn>
                    <a:cxn ang="0">
                      <a:pos x="470" y="269"/>
                    </a:cxn>
                    <a:cxn ang="0">
                      <a:pos x="434" y="217"/>
                    </a:cxn>
                    <a:cxn ang="0">
                      <a:pos x="407" y="208"/>
                    </a:cxn>
                    <a:cxn ang="0">
                      <a:pos x="316" y="242"/>
                    </a:cxn>
                    <a:cxn ang="0">
                      <a:pos x="306" y="225"/>
                    </a:cxn>
                    <a:cxn ang="0">
                      <a:pos x="291" y="206"/>
                    </a:cxn>
                    <a:cxn ang="0">
                      <a:pos x="270" y="187"/>
                    </a:cxn>
                    <a:cxn ang="0">
                      <a:pos x="245" y="172"/>
                    </a:cxn>
                    <a:cxn ang="0">
                      <a:pos x="223" y="164"/>
                    </a:cxn>
                    <a:cxn ang="0">
                      <a:pos x="135" y="143"/>
                    </a:cxn>
                    <a:cxn ang="0">
                      <a:pos x="211" y="99"/>
                    </a:cxn>
                    <a:cxn ang="0">
                      <a:pos x="144" y="58"/>
                    </a:cxn>
                    <a:cxn ang="0">
                      <a:pos x="99" y="37"/>
                    </a:cxn>
                    <a:cxn ang="0">
                      <a:pos x="51" y="2"/>
                    </a:cxn>
                    <a:cxn ang="0">
                      <a:pos x="0" y="18"/>
                    </a:cxn>
                    <a:cxn ang="0">
                      <a:pos x="83" y="31"/>
                    </a:cxn>
                    <a:cxn ang="0">
                      <a:pos x="26" y="65"/>
                    </a:cxn>
                    <a:cxn ang="0">
                      <a:pos x="72" y="101"/>
                    </a:cxn>
                    <a:cxn ang="0">
                      <a:pos x="123" y="137"/>
                    </a:cxn>
                    <a:cxn ang="0">
                      <a:pos x="165" y="193"/>
                    </a:cxn>
                    <a:cxn ang="0">
                      <a:pos x="223" y="176"/>
                    </a:cxn>
                    <a:cxn ang="0">
                      <a:pos x="280" y="210"/>
                    </a:cxn>
                    <a:cxn ang="0">
                      <a:pos x="308" y="248"/>
                    </a:cxn>
                    <a:cxn ang="0">
                      <a:pos x="316" y="265"/>
                    </a:cxn>
                    <a:cxn ang="0">
                      <a:pos x="320" y="261"/>
                    </a:cxn>
                    <a:cxn ang="0">
                      <a:pos x="428" y="227"/>
                    </a:cxn>
                    <a:cxn ang="0">
                      <a:pos x="459" y="267"/>
                    </a:cxn>
                    <a:cxn ang="0">
                      <a:pos x="465" y="305"/>
                    </a:cxn>
                    <a:cxn ang="0">
                      <a:pos x="419" y="341"/>
                    </a:cxn>
                    <a:cxn ang="0">
                      <a:pos x="425" y="370"/>
                    </a:cxn>
                    <a:cxn ang="0">
                      <a:pos x="421" y="385"/>
                    </a:cxn>
                    <a:cxn ang="0">
                      <a:pos x="423" y="387"/>
                    </a:cxn>
                    <a:cxn ang="0">
                      <a:pos x="474" y="463"/>
                    </a:cxn>
                    <a:cxn ang="0">
                      <a:pos x="497" y="499"/>
                    </a:cxn>
                    <a:cxn ang="0">
                      <a:pos x="585" y="461"/>
                    </a:cxn>
                    <a:cxn ang="0">
                      <a:pos x="541" y="539"/>
                    </a:cxn>
                    <a:cxn ang="0">
                      <a:pos x="627" y="625"/>
                    </a:cxn>
                    <a:cxn ang="0">
                      <a:pos x="829" y="610"/>
                    </a:cxn>
                    <a:cxn ang="0">
                      <a:pos x="844" y="614"/>
                    </a:cxn>
                    <a:cxn ang="0">
                      <a:pos x="733" y="551"/>
                    </a:cxn>
                    <a:cxn ang="0">
                      <a:pos x="627" y="610"/>
                    </a:cxn>
                    <a:cxn ang="0">
                      <a:pos x="659" y="496"/>
                    </a:cxn>
                    <a:cxn ang="0">
                      <a:pos x="585" y="450"/>
                    </a:cxn>
                    <a:cxn ang="0">
                      <a:pos x="486" y="471"/>
                    </a:cxn>
                    <a:cxn ang="0">
                      <a:pos x="510" y="450"/>
                    </a:cxn>
                    <a:cxn ang="0">
                      <a:pos x="434" y="366"/>
                    </a:cxn>
                    <a:cxn ang="0">
                      <a:pos x="472" y="320"/>
                    </a:cxn>
                  </a:cxnLst>
                  <a:rect l="0" t="0" r="r" b="b"/>
                  <a:pathLst>
                    <a:path w="851" h="703">
                      <a:moveTo>
                        <a:pt x="474" y="320"/>
                      </a:moveTo>
                      <a:lnTo>
                        <a:pt x="476" y="316"/>
                      </a:lnTo>
                      <a:lnTo>
                        <a:pt x="476" y="313"/>
                      </a:lnTo>
                      <a:lnTo>
                        <a:pt x="476" y="301"/>
                      </a:lnTo>
                      <a:lnTo>
                        <a:pt x="474" y="286"/>
                      </a:lnTo>
                      <a:lnTo>
                        <a:pt x="470" y="269"/>
                      </a:lnTo>
                      <a:lnTo>
                        <a:pt x="463" y="250"/>
                      </a:lnTo>
                      <a:lnTo>
                        <a:pt x="451" y="233"/>
                      </a:lnTo>
                      <a:lnTo>
                        <a:pt x="434" y="217"/>
                      </a:lnTo>
                      <a:lnTo>
                        <a:pt x="411" y="208"/>
                      </a:lnTo>
                      <a:lnTo>
                        <a:pt x="409" y="206"/>
                      </a:lnTo>
                      <a:lnTo>
                        <a:pt x="407" y="208"/>
                      </a:lnTo>
                      <a:lnTo>
                        <a:pt x="320" y="250"/>
                      </a:lnTo>
                      <a:lnTo>
                        <a:pt x="320" y="246"/>
                      </a:lnTo>
                      <a:lnTo>
                        <a:pt x="316" y="242"/>
                      </a:lnTo>
                      <a:lnTo>
                        <a:pt x="314" y="237"/>
                      </a:lnTo>
                      <a:lnTo>
                        <a:pt x="310" y="231"/>
                      </a:lnTo>
                      <a:lnTo>
                        <a:pt x="306" y="225"/>
                      </a:lnTo>
                      <a:lnTo>
                        <a:pt x="303" y="219"/>
                      </a:lnTo>
                      <a:lnTo>
                        <a:pt x="297" y="214"/>
                      </a:lnTo>
                      <a:lnTo>
                        <a:pt x="291" y="206"/>
                      </a:lnTo>
                      <a:lnTo>
                        <a:pt x="285" y="200"/>
                      </a:lnTo>
                      <a:lnTo>
                        <a:pt x="278" y="195"/>
                      </a:lnTo>
                      <a:lnTo>
                        <a:pt x="270" y="187"/>
                      </a:lnTo>
                      <a:lnTo>
                        <a:pt x="263" y="181"/>
                      </a:lnTo>
                      <a:lnTo>
                        <a:pt x="255" y="177"/>
                      </a:lnTo>
                      <a:lnTo>
                        <a:pt x="245" y="172"/>
                      </a:lnTo>
                      <a:lnTo>
                        <a:pt x="236" y="168"/>
                      </a:lnTo>
                      <a:lnTo>
                        <a:pt x="224" y="164"/>
                      </a:lnTo>
                      <a:lnTo>
                        <a:pt x="223" y="164"/>
                      </a:lnTo>
                      <a:lnTo>
                        <a:pt x="221" y="164"/>
                      </a:lnTo>
                      <a:lnTo>
                        <a:pt x="171" y="183"/>
                      </a:lnTo>
                      <a:lnTo>
                        <a:pt x="135" y="143"/>
                      </a:lnTo>
                      <a:lnTo>
                        <a:pt x="211" y="111"/>
                      </a:lnTo>
                      <a:lnTo>
                        <a:pt x="221" y="105"/>
                      </a:lnTo>
                      <a:lnTo>
                        <a:pt x="211" y="99"/>
                      </a:lnTo>
                      <a:lnTo>
                        <a:pt x="150" y="58"/>
                      </a:lnTo>
                      <a:lnTo>
                        <a:pt x="146" y="56"/>
                      </a:lnTo>
                      <a:lnTo>
                        <a:pt x="144" y="58"/>
                      </a:lnTo>
                      <a:lnTo>
                        <a:pt x="72" y="90"/>
                      </a:lnTo>
                      <a:lnTo>
                        <a:pt x="40" y="63"/>
                      </a:lnTo>
                      <a:lnTo>
                        <a:pt x="99" y="37"/>
                      </a:lnTo>
                      <a:lnTo>
                        <a:pt x="108" y="33"/>
                      </a:lnTo>
                      <a:lnTo>
                        <a:pt x="99" y="27"/>
                      </a:lnTo>
                      <a:lnTo>
                        <a:pt x="51" y="2"/>
                      </a:lnTo>
                      <a:lnTo>
                        <a:pt x="49" y="0"/>
                      </a:lnTo>
                      <a:lnTo>
                        <a:pt x="45" y="0"/>
                      </a:lnTo>
                      <a:lnTo>
                        <a:pt x="0" y="18"/>
                      </a:lnTo>
                      <a:lnTo>
                        <a:pt x="2" y="29"/>
                      </a:lnTo>
                      <a:lnTo>
                        <a:pt x="47" y="12"/>
                      </a:lnTo>
                      <a:lnTo>
                        <a:pt x="83" y="31"/>
                      </a:lnTo>
                      <a:lnTo>
                        <a:pt x="28" y="56"/>
                      </a:lnTo>
                      <a:lnTo>
                        <a:pt x="21" y="61"/>
                      </a:lnTo>
                      <a:lnTo>
                        <a:pt x="26" y="65"/>
                      </a:lnTo>
                      <a:lnTo>
                        <a:pt x="66" y="99"/>
                      </a:lnTo>
                      <a:lnTo>
                        <a:pt x="70" y="103"/>
                      </a:lnTo>
                      <a:lnTo>
                        <a:pt x="72" y="101"/>
                      </a:lnTo>
                      <a:lnTo>
                        <a:pt x="146" y="69"/>
                      </a:lnTo>
                      <a:lnTo>
                        <a:pt x="198" y="103"/>
                      </a:lnTo>
                      <a:lnTo>
                        <a:pt x="123" y="137"/>
                      </a:lnTo>
                      <a:lnTo>
                        <a:pt x="116" y="139"/>
                      </a:lnTo>
                      <a:lnTo>
                        <a:pt x="122" y="145"/>
                      </a:lnTo>
                      <a:lnTo>
                        <a:pt x="165" y="193"/>
                      </a:lnTo>
                      <a:lnTo>
                        <a:pt x="167" y="195"/>
                      </a:lnTo>
                      <a:lnTo>
                        <a:pt x="171" y="195"/>
                      </a:lnTo>
                      <a:lnTo>
                        <a:pt x="223" y="176"/>
                      </a:lnTo>
                      <a:lnTo>
                        <a:pt x="244" y="183"/>
                      </a:lnTo>
                      <a:lnTo>
                        <a:pt x="263" y="197"/>
                      </a:lnTo>
                      <a:lnTo>
                        <a:pt x="280" y="210"/>
                      </a:lnTo>
                      <a:lnTo>
                        <a:pt x="291" y="223"/>
                      </a:lnTo>
                      <a:lnTo>
                        <a:pt x="301" y="237"/>
                      </a:lnTo>
                      <a:lnTo>
                        <a:pt x="308" y="248"/>
                      </a:lnTo>
                      <a:lnTo>
                        <a:pt x="312" y="256"/>
                      </a:lnTo>
                      <a:lnTo>
                        <a:pt x="314" y="259"/>
                      </a:lnTo>
                      <a:lnTo>
                        <a:pt x="316" y="265"/>
                      </a:lnTo>
                      <a:lnTo>
                        <a:pt x="316" y="263"/>
                      </a:lnTo>
                      <a:lnTo>
                        <a:pt x="318" y="263"/>
                      </a:lnTo>
                      <a:lnTo>
                        <a:pt x="320" y="261"/>
                      </a:lnTo>
                      <a:lnTo>
                        <a:pt x="320" y="261"/>
                      </a:lnTo>
                      <a:lnTo>
                        <a:pt x="409" y="217"/>
                      </a:lnTo>
                      <a:lnTo>
                        <a:pt x="428" y="227"/>
                      </a:lnTo>
                      <a:lnTo>
                        <a:pt x="442" y="238"/>
                      </a:lnTo>
                      <a:lnTo>
                        <a:pt x="453" y="252"/>
                      </a:lnTo>
                      <a:lnTo>
                        <a:pt x="459" y="267"/>
                      </a:lnTo>
                      <a:lnTo>
                        <a:pt x="463" y="282"/>
                      </a:lnTo>
                      <a:lnTo>
                        <a:pt x="465" y="294"/>
                      </a:lnTo>
                      <a:lnTo>
                        <a:pt x="465" y="305"/>
                      </a:lnTo>
                      <a:lnTo>
                        <a:pt x="465" y="313"/>
                      </a:lnTo>
                      <a:lnTo>
                        <a:pt x="423" y="337"/>
                      </a:lnTo>
                      <a:lnTo>
                        <a:pt x="419" y="341"/>
                      </a:lnTo>
                      <a:lnTo>
                        <a:pt x="419" y="345"/>
                      </a:lnTo>
                      <a:lnTo>
                        <a:pt x="423" y="358"/>
                      </a:lnTo>
                      <a:lnTo>
                        <a:pt x="425" y="370"/>
                      </a:lnTo>
                      <a:lnTo>
                        <a:pt x="423" y="379"/>
                      </a:lnTo>
                      <a:lnTo>
                        <a:pt x="423" y="383"/>
                      </a:lnTo>
                      <a:lnTo>
                        <a:pt x="421" y="385"/>
                      </a:lnTo>
                      <a:lnTo>
                        <a:pt x="421" y="385"/>
                      </a:lnTo>
                      <a:lnTo>
                        <a:pt x="423" y="387"/>
                      </a:lnTo>
                      <a:lnTo>
                        <a:pt x="423" y="387"/>
                      </a:lnTo>
                      <a:lnTo>
                        <a:pt x="425" y="387"/>
                      </a:lnTo>
                      <a:lnTo>
                        <a:pt x="497" y="452"/>
                      </a:lnTo>
                      <a:lnTo>
                        <a:pt x="474" y="463"/>
                      </a:lnTo>
                      <a:lnTo>
                        <a:pt x="467" y="467"/>
                      </a:lnTo>
                      <a:lnTo>
                        <a:pt x="472" y="473"/>
                      </a:lnTo>
                      <a:lnTo>
                        <a:pt x="497" y="499"/>
                      </a:lnTo>
                      <a:lnTo>
                        <a:pt x="499" y="501"/>
                      </a:lnTo>
                      <a:lnTo>
                        <a:pt x="503" y="499"/>
                      </a:lnTo>
                      <a:lnTo>
                        <a:pt x="585" y="461"/>
                      </a:lnTo>
                      <a:lnTo>
                        <a:pt x="636" y="494"/>
                      </a:lnTo>
                      <a:lnTo>
                        <a:pt x="548" y="537"/>
                      </a:lnTo>
                      <a:lnTo>
                        <a:pt x="541" y="539"/>
                      </a:lnTo>
                      <a:lnTo>
                        <a:pt x="547" y="545"/>
                      </a:lnTo>
                      <a:lnTo>
                        <a:pt x="623" y="621"/>
                      </a:lnTo>
                      <a:lnTo>
                        <a:pt x="627" y="625"/>
                      </a:lnTo>
                      <a:lnTo>
                        <a:pt x="629" y="623"/>
                      </a:lnTo>
                      <a:lnTo>
                        <a:pt x="731" y="562"/>
                      </a:lnTo>
                      <a:lnTo>
                        <a:pt x="829" y="610"/>
                      </a:lnTo>
                      <a:lnTo>
                        <a:pt x="703" y="694"/>
                      </a:lnTo>
                      <a:lnTo>
                        <a:pt x="709" y="703"/>
                      </a:lnTo>
                      <a:lnTo>
                        <a:pt x="844" y="614"/>
                      </a:lnTo>
                      <a:lnTo>
                        <a:pt x="851" y="608"/>
                      </a:lnTo>
                      <a:lnTo>
                        <a:pt x="842" y="604"/>
                      </a:lnTo>
                      <a:lnTo>
                        <a:pt x="733" y="551"/>
                      </a:lnTo>
                      <a:lnTo>
                        <a:pt x="731" y="549"/>
                      </a:lnTo>
                      <a:lnTo>
                        <a:pt x="730" y="551"/>
                      </a:lnTo>
                      <a:lnTo>
                        <a:pt x="627" y="610"/>
                      </a:lnTo>
                      <a:lnTo>
                        <a:pt x="560" y="543"/>
                      </a:lnTo>
                      <a:lnTo>
                        <a:pt x="649" y="499"/>
                      </a:lnTo>
                      <a:lnTo>
                        <a:pt x="659" y="496"/>
                      </a:lnTo>
                      <a:lnTo>
                        <a:pt x="649" y="490"/>
                      </a:lnTo>
                      <a:lnTo>
                        <a:pt x="587" y="452"/>
                      </a:lnTo>
                      <a:lnTo>
                        <a:pt x="585" y="450"/>
                      </a:lnTo>
                      <a:lnTo>
                        <a:pt x="583" y="450"/>
                      </a:lnTo>
                      <a:lnTo>
                        <a:pt x="503" y="488"/>
                      </a:lnTo>
                      <a:lnTo>
                        <a:pt x="486" y="471"/>
                      </a:lnTo>
                      <a:lnTo>
                        <a:pt x="510" y="459"/>
                      </a:lnTo>
                      <a:lnTo>
                        <a:pt x="516" y="456"/>
                      </a:lnTo>
                      <a:lnTo>
                        <a:pt x="510" y="450"/>
                      </a:lnTo>
                      <a:lnTo>
                        <a:pt x="434" y="381"/>
                      </a:lnTo>
                      <a:lnTo>
                        <a:pt x="434" y="376"/>
                      </a:lnTo>
                      <a:lnTo>
                        <a:pt x="434" y="366"/>
                      </a:lnTo>
                      <a:lnTo>
                        <a:pt x="434" y="356"/>
                      </a:lnTo>
                      <a:lnTo>
                        <a:pt x="432" y="345"/>
                      </a:lnTo>
                      <a:lnTo>
                        <a:pt x="472" y="320"/>
                      </a:lnTo>
                      <a:lnTo>
                        <a:pt x="474" y="320"/>
                      </a:lnTo>
                      <a:close/>
                    </a:path>
                  </a:pathLst>
                </a:custGeom>
                <a:solidFill>
                  <a:srgbClr val="000000"/>
                </a:solidFill>
                <a:ln w="9525">
                  <a:noFill/>
                  <a:round/>
                  <a:headEnd/>
                  <a:tailEnd/>
                </a:ln>
              </p:spPr>
              <p:txBody>
                <a:bodyPr/>
                <a:lstStyle/>
                <a:p>
                  <a:endParaRPr lang="de-DE"/>
                </a:p>
              </p:txBody>
            </p:sp>
            <p:sp>
              <p:nvSpPr>
                <p:cNvPr id="17367" name="Freeform 983"/>
                <p:cNvSpPr>
                  <a:spLocks/>
                </p:cNvSpPr>
                <p:nvPr/>
              </p:nvSpPr>
              <p:spPr bwMode="auto">
                <a:xfrm>
                  <a:off x="1657" y="731"/>
                  <a:ext cx="34" cy="19"/>
                </a:xfrm>
                <a:custGeom>
                  <a:avLst/>
                  <a:gdLst/>
                  <a:ahLst/>
                  <a:cxnLst>
                    <a:cxn ang="0">
                      <a:pos x="0" y="28"/>
                    </a:cxn>
                    <a:cxn ang="0">
                      <a:pos x="4" y="38"/>
                    </a:cxn>
                    <a:cxn ang="0">
                      <a:pos x="67" y="9"/>
                    </a:cxn>
                    <a:cxn ang="0">
                      <a:pos x="63" y="0"/>
                    </a:cxn>
                    <a:cxn ang="0">
                      <a:pos x="0" y="28"/>
                    </a:cxn>
                  </a:cxnLst>
                  <a:rect l="0" t="0" r="r" b="b"/>
                  <a:pathLst>
                    <a:path w="67" h="38">
                      <a:moveTo>
                        <a:pt x="0" y="28"/>
                      </a:moveTo>
                      <a:lnTo>
                        <a:pt x="4" y="38"/>
                      </a:lnTo>
                      <a:lnTo>
                        <a:pt x="67" y="9"/>
                      </a:lnTo>
                      <a:lnTo>
                        <a:pt x="63" y="0"/>
                      </a:lnTo>
                      <a:lnTo>
                        <a:pt x="0" y="28"/>
                      </a:lnTo>
                      <a:close/>
                    </a:path>
                  </a:pathLst>
                </a:custGeom>
                <a:solidFill>
                  <a:srgbClr val="000000"/>
                </a:solidFill>
                <a:ln w="9525">
                  <a:noFill/>
                  <a:round/>
                  <a:headEnd/>
                  <a:tailEnd/>
                </a:ln>
              </p:spPr>
              <p:txBody>
                <a:bodyPr/>
                <a:lstStyle/>
                <a:p>
                  <a:endParaRPr lang="de-DE"/>
                </a:p>
              </p:txBody>
            </p:sp>
            <p:sp>
              <p:nvSpPr>
                <p:cNvPr id="17368" name="Freeform 984"/>
                <p:cNvSpPr>
                  <a:spLocks/>
                </p:cNvSpPr>
                <p:nvPr/>
              </p:nvSpPr>
              <p:spPr bwMode="auto">
                <a:xfrm>
                  <a:off x="1666" y="744"/>
                  <a:ext cx="33" cy="19"/>
                </a:xfrm>
                <a:custGeom>
                  <a:avLst/>
                  <a:gdLst/>
                  <a:ahLst/>
                  <a:cxnLst>
                    <a:cxn ang="0">
                      <a:pos x="67" y="10"/>
                    </a:cxn>
                    <a:cxn ang="0">
                      <a:pos x="63" y="0"/>
                    </a:cxn>
                    <a:cxn ang="0">
                      <a:pos x="0" y="29"/>
                    </a:cxn>
                    <a:cxn ang="0">
                      <a:pos x="4" y="38"/>
                    </a:cxn>
                    <a:cxn ang="0">
                      <a:pos x="67" y="10"/>
                    </a:cxn>
                  </a:cxnLst>
                  <a:rect l="0" t="0" r="r" b="b"/>
                  <a:pathLst>
                    <a:path w="67" h="38">
                      <a:moveTo>
                        <a:pt x="67" y="10"/>
                      </a:moveTo>
                      <a:lnTo>
                        <a:pt x="63" y="0"/>
                      </a:lnTo>
                      <a:lnTo>
                        <a:pt x="0" y="29"/>
                      </a:lnTo>
                      <a:lnTo>
                        <a:pt x="4" y="38"/>
                      </a:lnTo>
                      <a:lnTo>
                        <a:pt x="67" y="10"/>
                      </a:lnTo>
                      <a:close/>
                    </a:path>
                  </a:pathLst>
                </a:custGeom>
                <a:solidFill>
                  <a:srgbClr val="000000"/>
                </a:solidFill>
                <a:ln w="9525">
                  <a:noFill/>
                  <a:round/>
                  <a:headEnd/>
                  <a:tailEnd/>
                </a:ln>
              </p:spPr>
              <p:txBody>
                <a:bodyPr/>
                <a:lstStyle/>
                <a:p>
                  <a:endParaRPr lang="de-DE"/>
                </a:p>
              </p:txBody>
            </p:sp>
            <p:sp>
              <p:nvSpPr>
                <p:cNvPr id="17369" name="Freeform 985"/>
                <p:cNvSpPr>
                  <a:spLocks/>
                </p:cNvSpPr>
                <p:nvPr/>
              </p:nvSpPr>
              <p:spPr bwMode="auto">
                <a:xfrm>
                  <a:off x="1669" y="760"/>
                  <a:ext cx="29" cy="18"/>
                </a:xfrm>
                <a:custGeom>
                  <a:avLst/>
                  <a:gdLst/>
                  <a:ahLst/>
                  <a:cxnLst>
                    <a:cxn ang="0">
                      <a:pos x="59" y="9"/>
                    </a:cxn>
                    <a:cxn ang="0">
                      <a:pos x="55" y="0"/>
                    </a:cxn>
                    <a:cxn ang="0">
                      <a:pos x="0" y="26"/>
                    </a:cxn>
                    <a:cxn ang="0">
                      <a:pos x="5" y="36"/>
                    </a:cxn>
                    <a:cxn ang="0">
                      <a:pos x="59" y="9"/>
                    </a:cxn>
                  </a:cxnLst>
                  <a:rect l="0" t="0" r="r" b="b"/>
                  <a:pathLst>
                    <a:path w="59" h="36">
                      <a:moveTo>
                        <a:pt x="59" y="9"/>
                      </a:moveTo>
                      <a:lnTo>
                        <a:pt x="55" y="0"/>
                      </a:lnTo>
                      <a:lnTo>
                        <a:pt x="0" y="26"/>
                      </a:lnTo>
                      <a:lnTo>
                        <a:pt x="5" y="36"/>
                      </a:lnTo>
                      <a:lnTo>
                        <a:pt x="59" y="9"/>
                      </a:lnTo>
                      <a:close/>
                    </a:path>
                  </a:pathLst>
                </a:custGeom>
                <a:solidFill>
                  <a:srgbClr val="000000"/>
                </a:solidFill>
                <a:ln w="9525">
                  <a:noFill/>
                  <a:round/>
                  <a:headEnd/>
                  <a:tailEnd/>
                </a:ln>
              </p:spPr>
              <p:txBody>
                <a:bodyPr/>
                <a:lstStyle/>
                <a:p>
                  <a:endParaRPr lang="de-DE"/>
                </a:p>
              </p:txBody>
            </p:sp>
            <p:sp>
              <p:nvSpPr>
                <p:cNvPr id="17370" name="Freeform 986"/>
                <p:cNvSpPr>
                  <a:spLocks/>
                </p:cNvSpPr>
                <p:nvPr/>
              </p:nvSpPr>
              <p:spPr bwMode="auto">
                <a:xfrm>
                  <a:off x="1513" y="955"/>
                  <a:ext cx="16" cy="21"/>
                </a:xfrm>
                <a:custGeom>
                  <a:avLst/>
                  <a:gdLst/>
                  <a:ahLst/>
                  <a:cxnLst>
                    <a:cxn ang="0">
                      <a:pos x="0" y="10"/>
                    </a:cxn>
                    <a:cxn ang="0">
                      <a:pos x="33" y="0"/>
                    </a:cxn>
                    <a:cxn ang="0">
                      <a:pos x="25" y="42"/>
                    </a:cxn>
                    <a:cxn ang="0">
                      <a:pos x="0" y="10"/>
                    </a:cxn>
                  </a:cxnLst>
                  <a:rect l="0" t="0" r="r" b="b"/>
                  <a:pathLst>
                    <a:path w="33" h="42">
                      <a:moveTo>
                        <a:pt x="0" y="10"/>
                      </a:moveTo>
                      <a:lnTo>
                        <a:pt x="33" y="0"/>
                      </a:lnTo>
                      <a:lnTo>
                        <a:pt x="25" y="42"/>
                      </a:lnTo>
                      <a:lnTo>
                        <a:pt x="0" y="10"/>
                      </a:lnTo>
                      <a:close/>
                    </a:path>
                  </a:pathLst>
                </a:custGeom>
                <a:solidFill>
                  <a:srgbClr val="7F66FF"/>
                </a:solidFill>
                <a:ln w="9525">
                  <a:noFill/>
                  <a:round/>
                  <a:headEnd/>
                  <a:tailEnd/>
                </a:ln>
              </p:spPr>
              <p:txBody>
                <a:bodyPr/>
                <a:lstStyle/>
                <a:p>
                  <a:endParaRPr lang="de-DE"/>
                </a:p>
              </p:txBody>
            </p:sp>
            <p:sp>
              <p:nvSpPr>
                <p:cNvPr id="17371" name="Freeform 987"/>
                <p:cNvSpPr>
                  <a:spLocks/>
                </p:cNvSpPr>
                <p:nvPr/>
              </p:nvSpPr>
              <p:spPr bwMode="auto">
                <a:xfrm>
                  <a:off x="1522" y="989"/>
                  <a:ext cx="16" cy="21"/>
                </a:xfrm>
                <a:custGeom>
                  <a:avLst/>
                  <a:gdLst/>
                  <a:ahLst/>
                  <a:cxnLst>
                    <a:cxn ang="0">
                      <a:pos x="0" y="9"/>
                    </a:cxn>
                    <a:cxn ang="0">
                      <a:pos x="33" y="0"/>
                    </a:cxn>
                    <a:cxn ang="0">
                      <a:pos x="27" y="42"/>
                    </a:cxn>
                    <a:cxn ang="0">
                      <a:pos x="0" y="9"/>
                    </a:cxn>
                  </a:cxnLst>
                  <a:rect l="0" t="0" r="r" b="b"/>
                  <a:pathLst>
                    <a:path w="33" h="42">
                      <a:moveTo>
                        <a:pt x="0" y="9"/>
                      </a:moveTo>
                      <a:lnTo>
                        <a:pt x="33" y="0"/>
                      </a:lnTo>
                      <a:lnTo>
                        <a:pt x="27" y="42"/>
                      </a:lnTo>
                      <a:lnTo>
                        <a:pt x="0" y="9"/>
                      </a:lnTo>
                      <a:close/>
                    </a:path>
                  </a:pathLst>
                </a:custGeom>
                <a:solidFill>
                  <a:srgbClr val="7F66FF"/>
                </a:solidFill>
                <a:ln w="9525">
                  <a:noFill/>
                  <a:round/>
                  <a:headEnd/>
                  <a:tailEnd/>
                </a:ln>
              </p:spPr>
              <p:txBody>
                <a:bodyPr/>
                <a:lstStyle/>
                <a:p>
                  <a:endParaRPr lang="de-DE"/>
                </a:p>
              </p:txBody>
            </p:sp>
            <p:sp>
              <p:nvSpPr>
                <p:cNvPr id="17372" name="Freeform 988"/>
                <p:cNvSpPr>
                  <a:spLocks/>
                </p:cNvSpPr>
                <p:nvPr/>
              </p:nvSpPr>
              <p:spPr bwMode="auto">
                <a:xfrm>
                  <a:off x="1533" y="1023"/>
                  <a:ext cx="16" cy="22"/>
                </a:xfrm>
                <a:custGeom>
                  <a:avLst/>
                  <a:gdLst/>
                  <a:ahLst/>
                  <a:cxnLst>
                    <a:cxn ang="0">
                      <a:pos x="0" y="12"/>
                    </a:cxn>
                    <a:cxn ang="0">
                      <a:pos x="33" y="0"/>
                    </a:cxn>
                    <a:cxn ang="0">
                      <a:pos x="25" y="44"/>
                    </a:cxn>
                    <a:cxn ang="0">
                      <a:pos x="0" y="12"/>
                    </a:cxn>
                  </a:cxnLst>
                  <a:rect l="0" t="0" r="r" b="b"/>
                  <a:pathLst>
                    <a:path w="33" h="44">
                      <a:moveTo>
                        <a:pt x="0" y="12"/>
                      </a:moveTo>
                      <a:lnTo>
                        <a:pt x="33" y="0"/>
                      </a:lnTo>
                      <a:lnTo>
                        <a:pt x="25" y="44"/>
                      </a:lnTo>
                      <a:lnTo>
                        <a:pt x="0" y="12"/>
                      </a:lnTo>
                      <a:close/>
                    </a:path>
                  </a:pathLst>
                </a:custGeom>
                <a:solidFill>
                  <a:srgbClr val="7F66FF"/>
                </a:solidFill>
                <a:ln w="9525">
                  <a:noFill/>
                  <a:round/>
                  <a:headEnd/>
                  <a:tailEnd/>
                </a:ln>
              </p:spPr>
              <p:txBody>
                <a:bodyPr/>
                <a:lstStyle/>
                <a:p>
                  <a:endParaRPr lang="de-DE"/>
                </a:p>
              </p:txBody>
            </p:sp>
            <p:sp>
              <p:nvSpPr>
                <p:cNvPr id="17373" name="Freeform 989"/>
                <p:cNvSpPr>
                  <a:spLocks/>
                </p:cNvSpPr>
                <p:nvPr/>
              </p:nvSpPr>
              <p:spPr bwMode="auto">
                <a:xfrm>
                  <a:off x="1847" y="793"/>
                  <a:ext cx="17" cy="21"/>
                </a:xfrm>
                <a:custGeom>
                  <a:avLst/>
                  <a:gdLst/>
                  <a:ahLst/>
                  <a:cxnLst>
                    <a:cxn ang="0">
                      <a:pos x="34" y="37"/>
                    </a:cxn>
                    <a:cxn ang="0">
                      <a:pos x="0" y="42"/>
                    </a:cxn>
                    <a:cxn ang="0">
                      <a:pos x="12" y="0"/>
                    </a:cxn>
                    <a:cxn ang="0">
                      <a:pos x="34" y="37"/>
                    </a:cxn>
                  </a:cxnLst>
                  <a:rect l="0" t="0" r="r" b="b"/>
                  <a:pathLst>
                    <a:path w="34" h="42">
                      <a:moveTo>
                        <a:pt x="34" y="37"/>
                      </a:moveTo>
                      <a:lnTo>
                        <a:pt x="0" y="42"/>
                      </a:lnTo>
                      <a:lnTo>
                        <a:pt x="12" y="0"/>
                      </a:lnTo>
                      <a:lnTo>
                        <a:pt x="34" y="37"/>
                      </a:lnTo>
                      <a:close/>
                    </a:path>
                  </a:pathLst>
                </a:custGeom>
                <a:solidFill>
                  <a:srgbClr val="3087FF"/>
                </a:solidFill>
                <a:ln w="9525">
                  <a:noFill/>
                  <a:round/>
                  <a:headEnd/>
                  <a:tailEnd/>
                </a:ln>
              </p:spPr>
              <p:txBody>
                <a:bodyPr/>
                <a:lstStyle/>
                <a:p>
                  <a:endParaRPr lang="de-DE"/>
                </a:p>
              </p:txBody>
            </p:sp>
            <p:sp>
              <p:nvSpPr>
                <p:cNvPr id="17374" name="Freeform 990"/>
                <p:cNvSpPr>
                  <a:spLocks/>
                </p:cNvSpPr>
                <p:nvPr/>
              </p:nvSpPr>
              <p:spPr bwMode="auto">
                <a:xfrm>
                  <a:off x="1839" y="759"/>
                  <a:ext cx="18" cy="21"/>
                </a:xfrm>
                <a:custGeom>
                  <a:avLst/>
                  <a:gdLst/>
                  <a:ahLst/>
                  <a:cxnLst>
                    <a:cxn ang="0">
                      <a:pos x="34" y="34"/>
                    </a:cxn>
                    <a:cxn ang="0">
                      <a:pos x="0" y="42"/>
                    </a:cxn>
                    <a:cxn ang="0">
                      <a:pos x="11" y="0"/>
                    </a:cxn>
                    <a:cxn ang="0">
                      <a:pos x="34" y="34"/>
                    </a:cxn>
                  </a:cxnLst>
                  <a:rect l="0" t="0" r="r" b="b"/>
                  <a:pathLst>
                    <a:path w="34" h="42">
                      <a:moveTo>
                        <a:pt x="34" y="34"/>
                      </a:moveTo>
                      <a:lnTo>
                        <a:pt x="0" y="42"/>
                      </a:lnTo>
                      <a:lnTo>
                        <a:pt x="11" y="0"/>
                      </a:lnTo>
                      <a:lnTo>
                        <a:pt x="34" y="34"/>
                      </a:lnTo>
                      <a:close/>
                    </a:path>
                  </a:pathLst>
                </a:custGeom>
                <a:solidFill>
                  <a:srgbClr val="3087FF"/>
                </a:solidFill>
                <a:ln w="9525">
                  <a:noFill/>
                  <a:round/>
                  <a:headEnd/>
                  <a:tailEnd/>
                </a:ln>
              </p:spPr>
              <p:txBody>
                <a:bodyPr/>
                <a:lstStyle/>
                <a:p>
                  <a:endParaRPr lang="de-DE"/>
                </a:p>
              </p:txBody>
            </p:sp>
            <p:sp>
              <p:nvSpPr>
                <p:cNvPr id="17375" name="Freeform 991"/>
                <p:cNvSpPr>
                  <a:spLocks/>
                </p:cNvSpPr>
                <p:nvPr/>
              </p:nvSpPr>
              <p:spPr bwMode="auto">
                <a:xfrm>
                  <a:off x="1832" y="724"/>
                  <a:ext cx="17" cy="22"/>
                </a:xfrm>
                <a:custGeom>
                  <a:avLst/>
                  <a:gdLst/>
                  <a:ahLst/>
                  <a:cxnLst>
                    <a:cxn ang="0">
                      <a:pos x="34" y="37"/>
                    </a:cxn>
                    <a:cxn ang="0">
                      <a:pos x="0" y="44"/>
                    </a:cxn>
                    <a:cxn ang="0">
                      <a:pos x="11" y="0"/>
                    </a:cxn>
                    <a:cxn ang="0">
                      <a:pos x="34" y="37"/>
                    </a:cxn>
                  </a:cxnLst>
                  <a:rect l="0" t="0" r="r" b="b"/>
                  <a:pathLst>
                    <a:path w="34" h="44">
                      <a:moveTo>
                        <a:pt x="34" y="37"/>
                      </a:moveTo>
                      <a:lnTo>
                        <a:pt x="0" y="44"/>
                      </a:lnTo>
                      <a:lnTo>
                        <a:pt x="11" y="0"/>
                      </a:lnTo>
                      <a:lnTo>
                        <a:pt x="34" y="37"/>
                      </a:lnTo>
                      <a:close/>
                    </a:path>
                  </a:pathLst>
                </a:custGeom>
                <a:solidFill>
                  <a:srgbClr val="3087FF"/>
                </a:solidFill>
                <a:ln w="9525">
                  <a:noFill/>
                  <a:round/>
                  <a:headEnd/>
                  <a:tailEnd/>
                </a:ln>
              </p:spPr>
              <p:txBody>
                <a:bodyPr/>
                <a:lstStyle/>
                <a:p>
                  <a:endParaRPr lang="de-DE"/>
                </a:p>
              </p:txBody>
            </p:sp>
            <p:sp>
              <p:nvSpPr>
                <p:cNvPr id="17376" name="Freeform 992"/>
                <p:cNvSpPr>
                  <a:spLocks/>
                </p:cNvSpPr>
                <p:nvPr/>
              </p:nvSpPr>
              <p:spPr bwMode="auto">
                <a:xfrm>
                  <a:off x="1442" y="800"/>
                  <a:ext cx="19" cy="15"/>
                </a:xfrm>
                <a:custGeom>
                  <a:avLst/>
                  <a:gdLst/>
                  <a:ahLst/>
                  <a:cxnLst>
                    <a:cxn ang="0">
                      <a:pos x="23" y="30"/>
                    </a:cxn>
                    <a:cxn ang="0">
                      <a:pos x="27" y="28"/>
                    </a:cxn>
                    <a:cxn ang="0">
                      <a:pos x="29" y="28"/>
                    </a:cxn>
                    <a:cxn ang="0">
                      <a:pos x="33" y="25"/>
                    </a:cxn>
                    <a:cxn ang="0">
                      <a:pos x="34" y="23"/>
                    </a:cxn>
                    <a:cxn ang="0">
                      <a:pos x="36" y="21"/>
                    </a:cxn>
                    <a:cxn ang="0">
                      <a:pos x="38" y="17"/>
                    </a:cxn>
                    <a:cxn ang="0">
                      <a:pos x="38" y="15"/>
                    </a:cxn>
                    <a:cxn ang="0">
                      <a:pos x="38" y="11"/>
                    </a:cxn>
                    <a:cxn ang="0">
                      <a:pos x="36" y="7"/>
                    </a:cxn>
                    <a:cxn ang="0">
                      <a:pos x="34" y="5"/>
                    </a:cxn>
                    <a:cxn ang="0">
                      <a:pos x="33" y="4"/>
                    </a:cxn>
                    <a:cxn ang="0">
                      <a:pos x="29" y="2"/>
                    </a:cxn>
                    <a:cxn ang="0">
                      <a:pos x="27" y="0"/>
                    </a:cxn>
                    <a:cxn ang="0">
                      <a:pos x="23" y="0"/>
                    </a:cxn>
                    <a:cxn ang="0">
                      <a:pos x="19" y="0"/>
                    </a:cxn>
                    <a:cxn ang="0">
                      <a:pos x="15" y="0"/>
                    </a:cxn>
                    <a:cxn ang="0">
                      <a:pos x="8" y="4"/>
                    </a:cxn>
                    <a:cxn ang="0">
                      <a:pos x="2" y="7"/>
                    </a:cxn>
                    <a:cxn ang="0">
                      <a:pos x="0" y="13"/>
                    </a:cxn>
                    <a:cxn ang="0">
                      <a:pos x="0" y="21"/>
                    </a:cxn>
                    <a:cxn ang="0">
                      <a:pos x="0" y="23"/>
                    </a:cxn>
                    <a:cxn ang="0">
                      <a:pos x="2" y="25"/>
                    </a:cxn>
                    <a:cxn ang="0">
                      <a:pos x="6" y="28"/>
                    </a:cxn>
                    <a:cxn ang="0">
                      <a:pos x="8" y="28"/>
                    </a:cxn>
                    <a:cxn ang="0">
                      <a:pos x="12" y="30"/>
                    </a:cxn>
                    <a:cxn ang="0">
                      <a:pos x="15" y="30"/>
                    </a:cxn>
                    <a:cxn ang="0">
                      <a:pos x="19" y="30"/>
                    </a:cxn>
                    <a:cxn ang="0">
                      <a:pos x="23" y="30"/>
                    </a:cxn>
                  </a:cxnLst>
                  <a:rect l="0" t="0" r="r" b="b"/>
                  <a:pathLst>
                    <a:path w="38" h="30">
                      <a:moveTo>
                        <a:pt x="23" y="30"/>
                      </a:moveTo>
                      <a:lnTo>
                        <a:pt x="27" y="28"/>
                      </a:lnTo>
                      <a:lnTo>
                        <a:pt x="29" y="28"/>
                      </a:lnTo>
                      <a:lnTo>
                        <a:pt x="33" y="25"/>
                      </a:lnTo>
                      <a:lnTo>
                        <a:pt x="34" y="23"/>
                      </a:lnTo>
                      <a:lnTo>
                        <a:pt x="36" y="21"/>
                      </a:lnTo>
                      <a:lnTo>
                        <a:pt x="38" y="17"/>
                      </a:lnTo>
                      <a:lnTo>
                        <a:pt x="38" y="15"/>
                      </a:lnTo>
                      <a:lnTo>
                        <a:pt x="38" y="11"/>
                      </a:lnTo>
                      <a:lnTo>
                        <a:pt x="36" y="7"/>
                      </a:lnTo>
                      <a:lnTo>
                        <a:pt x="34" y="5"/>
                      </a:lnTo>
                      <a:lnTo>
                        <a:pt x="33" y="4"/>
                      </a:lnTo>
                      <a:lnTo>
                        <a:pt x="29" y="2"/>
                      </a:lnTo>
                      <a:lnTo>
                        <a:pt x="27" y="0"/>
                      </a:lnTo>
                      <a:lnTo>
                        <a:pt x="23" y="0"/>
                      </a:lnTo>
                      <a:lnTo>
                        <a:pt x="19" y="0"/>
                      </a:lnTo>
                      <a:lnTo>
                        <a:pt x="15" y="0"/>
                      </a:lnTo>
                      <a:lnTo>
                        <a:pt x="8" y="4"/>
                      </a:lnTo>
                      <a:lnTo>
                        <a:pt x="2" y="7"/>
                      </a:lnTo>
                      <a:lnTo>
                        <a:pt x="0" y="13"/>
                      </a:lnTo>
                      <a:lnTo>
                        <a:pt x="0" y="21"/>
                      </a:lnTo>
                      <a:lnTo>
                        <a:pt x="0" y="23"/>
                      </a:lnTo>
                      <a:lnTo>
                        <a:pt x="2" y="25"/>
                      </a:lnTo>
                      <a:lnTo>
                        <a:pt x="6" y="28"/>
                      </a:lnTo>
                      <a:lnTo>
                        <a:pt x="8" y="28"/>
                      </a:lnTo>
                      <a:lnTo>
                        <a:pt x="12" y="30"/>
                      </a:lnTo>
                      <a:lnTo>
                        <a:pt x="15" y="30"/>
                      </a:lnTo>
                      <a:lnTo>
                        <a:pt x="19" y="30"/>
                      </a:lnTo>
                      <a:lnTo>
                        <a:pt x="23" y="30"/>
                      </a:lnTo>
                      <a:close/>
                    </a:path>
                  </a:pathLst>
                </a:custGeom>
                <a:solidFill>
                  <a:srgbClr val="D8F7FF"/>
                </a:solidFill>
                <a:ln w="9525">
                  <a:noFill/>
                  <a:round/>
                  <a:headEnd/>
                  <a:tailEnd/>
                </a:ln>
              </p:spPr>
              <p:txBody>
                <a:bodyPr/>
                <a:lstStyle/>
                <a:p>
                  <a:endParaRPr lang="de-DE"/>
                </a:p>
              </p:txBody>
            </p:sp>
            <p:sp>
              <p:nvSpPr>
                <p:cNvPr id="17377" name="Freeform 993"/>
                <p:cNvSpPr>
                  <a:spLocks/>
                </p:cNvSpPr>
                <p:nvPr/>
              </p:nvSpPr>
              <p:spPr bwMode="auto">
                <a:xfrm>
                  <a:off x="1827" y="681"/>
                  <a:ext cx="14" cy="10"/>
                </a:xfrm>
                <a:custGeom>
                  <a:avLst/>
                  <a:gdLst/>
                  <a:ahLst/>
                  <a:cxnLst>
                    <a:cxn ang="0">
                      <a:pos x="15" y="21"/>
                    </a:cxn>
                    <a:cxn ang="0">
                      <a:pos x="21" y="21"/>
                    </a:cxn>
                    <a:cxn ang="0">
                      <a:pos x="25" y="17"/>
                    </a:cxn>
                    <a:cxn ang="0">
                      <a:pos x="29" y="13"/>
                    </a:cxn>
                    <a:cxn ang="0">
                      <a:pos x="29" y="7"/>
                    </a:cxn>
                    <a:cxn ang="0">
                      <a:pos x="27" y="4"/>
                    </a:cxn>
                    <a:cxn ang="0">
                      <a:pos x="23" y="0"/>
                    </a:cxn>
                    <a:cxn ang="0">
                      <a:pos x="19" y="0"/>
                    </a:cxn>
                    <a:cxn ang="0">
                      <a:pos x="13" y="0"/>
                    </a:cxn>
                    <a:cxn ang="0">
                      <a:pos x="8" y="0"/>
                    </a:cxn>
                    <a:cxn ang="0">
                      <a:pos x="4" y="4"/>
                    </a:cxn>
                    <a:cxn ang="0">
                      <a:pos x="0" y="7"/>
                    </a:cxn>
                    <a:cxn ang="0">
                      <a:pos x="0" y="11"/>
                    </a:cxn>
                    <a:cxn ang="0">
                      <a:pos x="2" y="15"/>
                    </a:cxn>
                    <a:cxn ang="0">
                      <a:pos x="4" y="19"/>
                    </a:cxn>
                    <a:cxn ang="0">
                      <a:pos x="10" y="21"/>
                    </a:cxn>
                    <a:cxn ang="0">
                      <a:pos x="15" y="21"/>
                    </a:cxn>
                  </a:cxnLst>
                  <a:rect l="0" t="0" r="r" b="b"/>
                  <a:pathLst>
                    <a:path w="29" h="21">
                      <a:moveTo>
                        <a:pt x="15" y="21"/>
                      </a:moveTo>
                      <a:lnTo>
                        <a:pt x="21" y="21"/>
                      </a:lnTo>
                      <a:lnTo>
                        <a:pt x="25" y="17"/>
                      </a:lnTo>
                      <a:lnTo>
                        <a:pt x="29" y="13"/>
                      </a:lnTo>
                      <a:lnTo>
                        <a:pt x="29" y="7"/>
                      </a:lnTo>
                      <a:lnTo>
                        <a:pt x="27" y="4"/>
                      </a:lnTo>
                      <a:lnTo>
                        <a:pt x="23" y="0"/>
                      </a:lnTo>
                      <a:lnTo>
                        <a:pt x="19" y="0"/>
                      </a:lnTo>
                      <a:lnTo>
                        <a:pt x="13" y="0"/>
                      </a:lnTo>
                      <a:lnTo>
                        <a:pt x="8" y="0"/>
                      </a:lnTo>
                      <a:lnTo>
                        <a:pt x="4" y="4"/>
                      </a:lnTo>
                      <a:lnTo>
                        <a:pt x="0" y="7"/>
                      </a:lnTo>
                      <a:lnTo>
                        <a:pt x="0" y="11"/>
                      </a:lnTo>
                      <a:lnTo>
                        <a:pt x="2" y="15"/>
                      </a:lnTo>
                      <a:lnTo>
                        <a:pt x="4" y="19"/>
                      </a:lnTo>
                      <a:lnTo>
                        <a:pt x="10" y="21"/>
                      </a:lnTo>
                      <a:lnTo>
                        <a:pt x="15" y="21"/>
                      </a:lnTo>
                      <a:close/>
                    </a:path>
                  </a:pathLst>
                </a:custGeom>
                <a:solidFill>
                  <a:srgbClr val="D8F7FF"/>
                </a:solidFill>
                <a:ln w="9525">
                  <a:noFill/>
                  <a:round/>
                  <a:headEnd/>
                  <a:tailEnd/>
                </a:ln>
              </p:spPr>
              <p:txBody>
                <a:bodyPr/>
                <a:lstStyle/>
                <a:p>
                  <a:endParaRPr lang="de-DE"/>
                </a:p>
              </p:txBody>
            </p:sp>
            <p:sp>
              <p:nvSpPr>
                <p:cNvPr id="17378" name="Rectangle 994"/>
                <p:cNvSpPr>
                  <a:spLocks noChangeArrowheads="1"/>
                </p:cNvSpPr>
                <p:nvPr/>
              </p:nvSpPr>
              <p:spPr bwMode="auto">
                <a:xfrm>
                  <a:off x="2227" y="3911"/>
                  <a:ext cx="1369" cy="400"/>
                </a:xfrm>
                <a:prstGeom prst="rect">
                  <a:avLst/>
                </a:prstGeom>
                <a:solidFill>
                  <a:srgbClr val="FFFFFF"/>
                </a:solidFill>
                <a:ln w="9525">
                  <a:noFill/>
                  <a:miter lim="800000"/>
                  <a:headEnd/>
                  <a:tailEnd/>
                </a:ln>
              </p:spPr>
              <p:txBody>
                <a:bodyPr/>
                <a:lstStyle/>
                <a:p>
                  <a:endParaRPr lang="de-DE"/>
                </a:p>
              </p:txBody>
            </p:sp>
            <p:sp>
              <p:nvSpPr>
                <p:cNvPr id="17379" name="Rectangle 995"/>
                <p:cNvSpPr>
                  <a:spLocks noChangeArrowheads="1"/>
                </p:cNvSpPr>
                <p:nvPr/>
              </p:nvSpPr>
              <p:spPr bwMode="auto">
                <a:xfrm>
                  <a:off x="2752" y="3947"/>
                  <a:ext cx="32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FTIR</a:t>
                  </a:r>
                  <a:endParaRPr lang="de-DE">
                    <a:solidFill>
                      <a:schemeClr val="bg1"/>
                    </a:solidFill>
                    <a:cs typeface="Arial" charset="0"/>
                  </a:endParaRPr>
                </a:p>
              </p:txBody>
            </p:sp>
            <p:sp>
              <p:nvSpPr>
                <p:cNvPr id="17380" name="Rectangle 996"/>
                <p:cNvSpPr>
                  <a:spLocks noChangeArrowheads="1"/>
                </p:cNvSpPr>
                <p:nvPr/>
              </p:nvSpPr>
              <p:spPr bwMode="auto">
                <a:xfrm>
                  <a:off x="2320" y="4118"/>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7381" name="Rectangle 997"/>
                <p:cNvSpPr>
                  <a:spLocks noChangeArrowheads="1"/>
                </p:cNvSpPr>
                <p:nvPr/>
              </p:nvSpPr>
              <p:spPr bwMode="auto">
                <a:xfrm>
                  <a:off x="2367" y="4118"/>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column</a:t>
                  </a:r>
                  <a:endParaRPr lang="de-DE">
                    <a:solidFill>
                      <a:schemeClr val="bg1"/>
                    </a:solidFill>
                    <a:cs typeface="Arial" charset="0"/>
                  </a:endParaRPr>
                </a:p>
              </p:txBody>
            </p:sp>
            <p:sp>
              <p:nvSpPr>
                <p:cNvPr id="17382" name="Rectangle 998"/>
                <p:cNvSpPr>
                  <a:spLocks noChangeArrowheads="1"/>
                </p:cNvSpPr>
                <p:nvPr/>
              </p:nvSpPr>
              <p:spPr bwMode="auto">
                <a:xfrm>
                  <a:off x="2916" y="4118"/>
                  <a:ext cx="5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average</a:t>
                  </a:r>
                  <a:endParaRPr lang="de-DE">
                    <a:solidFill>
                      <a:schemeClr val="bg1"/>
                    </a:solidFill>
                    <a:cs typeface="Arial" charset="0"/>
                  </a:endParaRPr>
                </a:p>
              </p:txBody>
            </p:sp>
            <p:sp>
              <p:nvSpPr>
                <p:cNvPr id="17383" name="Rectangle 999"/>
                <p:cNvSpPr>
                  <a:spLocks noChangeArrowheads="1"/>
                </p:cNvSpPr>
                <p:nvPr/>
              </p:nvSpPr>
              <p:spPr bwMode="auto">
                <a:xfrm>
                  <a:off x="3455" y="4118"/>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17384" name="Line 1000"/>
                <p:cNvSpPr>
                  <a:spLocks noChangeShapeType="1"/>
                </p:cNvSpPr>
                <p:nvPr/>
              </p:nvSpPr>
              <p:spPr bwMode="auto">
                <a:xfrm flipH="1">
                  <a:off x="2655" y="940"/>
                  <a:ext cx="592" cy="2709"/>
                </a:xfrm>
                <a:prstGeom prst="line">
                  <a:avLst/>
                </a:prstGeom>
                <a:noFill/>
                <a:ln w="34925">
                  <a:solidFill>
                    <a:srgbClr val="FFFF00"/>
                  </a:solidFill>
                  <a:round/>
                  <a:headEnd/>
                  <a:tailEnd/>
                </a:ln>
              </p:spPr>
              <p:txBody>
                <a:bodyPr/>
                <a:lstStyle/>
                <a:p>
                  <a:endParaRPr lang="de-DE"/>
                </a:p>
              </p:txBody>
            </p:sp>
            <p:sp>
              <p:nvSpPr>
                <p:cNvPr id="17385" name="Freeform 1001"/>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close/>
                    </a:path>
                  </a:pathLst>
                </a:custGeom>
                <a:solidFill>
                  <a:srgbClr val="FFFF00"/>
                </a:solidFill>
                <a:ln w="9525">
                  <a:noFill/>
                  <a:round/>
                  <a:headEnd/>
                  <a:tailEnd/>
                </a:ln>
              </p:spPr>
              <p:txBody>
                <a:bodyPr/>
                <a:lstStyle/>
                <a:p>
                  <a:endParaRPr lang="de-DE"/>
                </a:p>
              </p:txBody>
            </p:sp>
            <p:sp>
              <p:nvSpPr>
                <p:cNvPr id="17386" name="Freeform 1002"/>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path>
                  </a:pathLst>
                </a:custGeom>
                <a:noFill/>
                <a:ln w="9525">
                  <a:solidFill>
                    <a:srgbClr val="FFFF00"/>
                  </a:solidFill>
                  <a:prstDash val="solid"/>
                  <a:round/>
                  <a:headEnd/>
                  <a:tailEnd/>
                </a:ln>
              </p:spPr>
              <p:txBody>
                <a:bodyPr/>
                <a:lstStyle/>
                <a:p>
                  <a:endParaRPr lang="de-DE"/>
                </a:p>
              </p:txBody>
            </p:sp>
            <p:sp>
              <p:nvSpPr>
                <p:cNvPr id="17387" name="Line 1003"/>
                <p:cNvSpPr>
                  <a:spLocks noChangeShapeType="1"/>
                </p:cNvSpPr>
                <p:nvPr/>
              </p:nvSpPr>
              <p:spPr bwMode="auto">
                <a:xfrm flipH="1" flipV="1">
                  <a:off x="3074" y="404"/>
                  <a:ext cx="105" cy="85"/>
                </a:xfrm>
                <a:prstGeom prst="line">
                  <a:avLst/>
                </a:prstGeom>
                <a:noFill/>
                <a:ln w="38100">
                  <a:solidFill>
                    <a:srgbClr val="FFFF00"/>
                  </a:solidFill>
                  <a:round/>
                  <a:headEnd/>
                  <a:tailEnd/>
                </a:ln>
              </p:spPr>
              <p:txBody>
                <a:bodyPr/>
                <a:lstStyle/>
                <a:p>
                  <a:endParaRPr lang="de-DE"/>
                </a:p>
              </p:txBody>
            </p:sp>
            <p:sp>
              <p:nvSpPr>
                <p:cNvPr id="17388" name="Line 1004"/>
                <p:cNvSpPr>
                  <a:spLocks noChangeShapeType="1"/>
                </p:cNvSpPr>
                <p:nvPr/>
              </p:nvSpPr>
              <p:spPr bwMode="auto">
                <a:xfrm flipH="1">
                  <a:off x="3306" y="312"/>
                  <a:ext cx="1" cy="119"/>
                </a:xfrm>
                <a:prstGeom prst="line">
                  <a:avLst/>
                </a:prstGeom>
                <a:noFill/>
                <a:ln w="38100">
                  <a:solidFill>
                    <a:srgbClr val="FFFF00"/>
                  </a:solidFill>
                  <a:round/>
                  <a:headEnd/>
                  <a:tailEnd/>
                </a:ln>
              </p:spPr>
              <p:txBody>
                <a:bodyPr/>
                <a:lstStyle/>
                <a:p>
                  <a:endParaRPr lang="de-DE"/>
                </a:p>
              </p:txBody>
            </p:sp>
            <p:sp>
              <p:nvSpPr>
                <p:cNvPr id="17389" name="Line 1005"/>
                <p:cNvSpPr>
                  <a:spLocks noChangeShapeType="1"/>
                </p:cNvSpPr>
                <p:nvPr/>
              </p:nvSpPr>
              <p:spPr bwMode="auto">
                <a:xfrm flipH="1">
                  <a:off x="3411" y="382"/>
                  <a:ext cx="84" cy="94"/>
                </a:xfrm>
                <a:prstGeom prst="line">
                  <a:avLst/>
                </a:prstGeom>
                <a:noFill/>
                <a:ln w="38100">
                  <a:solidFill>
                    <a:srgbClr val="FFFF00"/>
                  </a:solidFill>
                  <a:round/>
                  <a:headEnd/>
                  <a:tailEnd/>
                </a:ln>
              </p:spPr>
              <p:txBody>
                <a:bodyPr/>
                <a:lstStyle/>
                <a:p>
                  <a:endParaRPr lang="de-DE"/>
                </a:p>
              </p:txBody>
            </p:sp>
            <p:sp>
              <p:nvSpPr>
                <p:cNvPr id="17390" name="Line 1006"/>
                <p:cNvSpPr>
                  <a:spLocks noChangeShapeType="1"/>
                </p:cNvSpPr>
                <p:nvPr/>
              </p:nvSpPr>
              <p:spPr bwMode="auto">
                <a:xfrm flipH="1">
                  <a:off x="3462" y="594"/>
                  <a:ext cx="119" cy="1"/>
                </a:xfrm>
                <a:prstGeom prst="line">
                  <a:avLst/>
                </a:prstGeom>
                <a:noFill/>
                <a:ln w="38100">
                  <a:solidFill>
                    <a:srgbClr val="FFFF00"/>
                  </a:solidFill>
                  <a:round/>
                  <a:headEnd/>
                  <a:tailEnd/>
                </a:ln>
              </p:spPr>
              <p:txBody>
                <a:bodyPr/>
                <a:lstStyle/>
                <a:p>
                  <a:endParaRPr lang="de-DE"/>
                </a:p>
              </p:txBody>
            </p:sp>
            <p:sp>
              <p:nvSpPr>
                <p:cNvPr id="17391" name="Line 1007"/>
                <p:cNvSpPr>
                  <a:spLocks noChangeShapeType="1"/>
                </p:cNvSpPr>
                <p:nvPr/>
              </p:nvSpPr>
              <p:spPr bwMode="auto">
                <a:xfrm flipH="1" flipV="1">
                  <a:off x="3395" y="714"/>
                  <a:ext cx="113" cy="95"/>
                </a:xfrm>
                <a:prstGeom prst="line">
                  <a:avLst/>
                </a:prstGeom>
                <a:noFill/>
                <a:ln w="38100">
                  <a:solidFill>
                    <a:srgbClr val="FFFF00"/>
                  </a:solidFill>
                  <a:round/>
                  <a:headEnd/>
                  <a:tailEnd/>
                </a:ln>
              </p:spPr>
              <p:txBody>
                <a:bodyPr/>
                <a:lstStyle/>
                <a:p>
                  <a:endParaRPr lang="de-DE"/>
                </a:p>
              </p:txBody>
            </p:sp>
            <p:sp>
              <p:nvSpPr>
                <p:cNvPr id="17392" name="Line 1008"/>
                <p:cNvSpPr>
                  <a:spLocks noChangeShapeType="1"/>
                </p:cNvSpPr>
                <p:nvPr/>
              </p:nvSpPr>
              <p:spPr bwMode="auto">
                <a:xfrm flipH="1" flipV="1">
                  <a:off x="3015" y="589"/>
                  <a:ext cx="128" cy="1"/>
                </a:xfrm>
                <a:prstGeom prst="line">
                  <a:avLst/>
                </a:prstGeom>
                <a:noFill/>
                <a:ln w="38100">
                  <a:solidFill>
                    <a:srgbClr val="FFFF00"/>
                  </a:solidFill>
                  <a:round/>
                  <a:headEnd/>
                  <a:tailEnd/>
                </a:ln>
              </p:spPr>
              <p:txBody>
                <a:bodyPr/>
                <a:lstStyle/>
                <a:p>
                  <a:endParaRPr lang="de-DE"/>
                </a:p>
              </p:txBody>
            </p:sp>
            <p:sp>
              <p:nvSpPr>
                <p:cNvPr id="17393" name="Line 1009"/>
                <p:cNvSpPr>
                  <a:spLocks noChangeShapeType="1"/>
                </p:cNvSpPr>
                <p:nvPr/>
              </p:nvSpPr>
              <p:spPr bwMode="auto">
                <a:xfrm flipH="1">
                  <a:off x="3102" y="710"/>
                  <a:ext cx="90" cy="98"/>
                </a:xfrm>
                <a:prstGeom prst="line">
                  <a:avLst/>
                </a:prstGeom>
                <a:noFill/>
                <a:ln w="38100">
                  <a:solidFill>
                    <a:srgbClr val="FFFF00"/>
                  </a:solidFill>
                  <a:round/>
                  <a:headEnd/>
                  <a:tailEnd/>
                </a:ln>
              </p:spPr>
              <p:txBody>
                <a:bodyPr/>
                <a:lstStyle/>
                <a:p>
                  <a:endParaRPr lang="de-DE"/>
                </a:p>
              </p:txBody>
            </p:sp>
            <p:sp>
              <p:nvSpPr>
                <p:cNvPr id="17394" name="Line 1010"/>
                <p:cNvSpPr>
                  <a:spLocks noChangeShapeType="1"/>
                </p:cNvSpPr>
                <p:nvPr/>
              </p:nvSpPr>
              <p:spPr bwMode="auto">
                <a:xfrm>
                  <a:off x="-1557" y="981"/>
                  <a:ext cx="96" cy="0"/>
                </a:xfrm>
                <a:prstGeom prst="line">
                  <a:avLst/>
                </a:prstGeom>
                <a:noFill/>
                <a:ln w="9525">
                  <a:solidFill>
                    <a:srgbClr val="000000"/>
                  </a:solidFill>
                  <a:round/>
                  <a:headEnd/>
                  <a:tailEnd/>
                </a:ln>
              </p:spPr>
              <p:txBody>
                <a:bodyPr/>
                <a:lstStyle/>
                <a:p>
                  <a:endParaRPr lang="de-DE"/>
                </a:p>
              </p:txBody>
            </p:sp>
            <p:sp>
              <p:nvSpPr>
                <p:cNvPr id="17395" name="Rectangle 1011"/>
                <p:cNvSpPr>
                  <a:spLocks noChangeArrowheads="1"/>
                </p:cNvSpPr>
                <p:nvPr/>
              </p:nvSpPr>
              <p:spPr bwMode="auto">
                <a:xfrm rot="16200000">
                  <a:off x="-2217" y="2364"/>
                  <a:ext cx="578" cy="173"/>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altitude</a:t>
                  </a:r>
                  <a:endParaRPr lang="de-DE">
                    <a:solidFill>
                      <a:schemeClr val="bg1"/>
                    </a:solidFill>
                    <a:cs typeface="Arial" charset="0"/>
                  </a:endParaRPr>
                </a:p>
              </p:txBody>
            </p:sp>
            <p:sp>
              <p:nvSpPr>
                <p:cNvPr id="17396" name="Rectangle 1012"/>
                <p:cNvSpPr>
                  <a:spLocks noChangeArrowheads="1"/>
                </p:cNvSpPr>
                <p:nvPr/>
              </p:nvSpPr>
              <p:spPr bwMode="auto">
                <a:xfrm rot="16200000">
                  <a:off x="-2102" y="1934"/>
                  <a:ext cx="343" cy="173"/>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(km)</a:t>
                  </a:r>
                  <a:endParaRPr lang="de-DE">
                    <a:solidFill>
                      <a:schemeClr val="bg1"/>
                    </a:solidFill>
                    <a:cs typeface="Arial" charset="0"/>
                  </a:endParaRPr>
                </a:p>
              </p:txBody>
            </p:sp>
            <p:sp>
              <p:nvSpPr>
                <p:cNvPr id="17397" name="Line 1013"/>
                <p:cNvSpPr>
                  <a:spLocks noChangeShapeType="1"/>
                </p:cNvSpPr>
                <p:nvPr/>
              </p:nvSpPr>
              <p:spPr bwMode="auto">
                <a:xfrm>
                  <a:off x="1564" y="1036"/>
                  <a:ext cx="16" cy="2984"/>
                </a:xfrm>
                <a:prstGeom prst="line">
                  <a:avLst/>
                </a:prstGeom>
                <a:noFill/>
                <a:ln w="34925">
                  <a:solidFill>
                    <a:srgbClr val="FFFF00"/>
                  </a:solidFill>
                  <a:round/>
                  <a:headEnd/>
                  <a:tailEnd/>
                </a:ln>
              </p:spPr>
              <p:txBody>
                <a:bodyPr/>
                <a:lstStyle/>
                <a:p>
                  <a:endParaRPr lang="de-DE"/>
                </a:p>
              </p:txBody>
            </p:sp>
            <p:sp>
              <p:nvSpPr>
                <p:cNvPr id="17398" name="Line 1014"/>
                <p:cNvSpPr>
                  <a:spLocks noChangeShapeType="1"/>
                </p:cNvSpPr>
                <p:nvPr/>
              </p:nvSpPr>
              <p:spPr bwMode="auto">
                <a:xfrm flipH="1">
                  <a:off x="1581" y="923"/>
                  <a:ext cx="1561" cy="3090"/>
                </a:xfrm>
                <a:prstGeom prst="line">
                  <a:avLst/>
                </a:prstGeom>
                <a:noFill/>
                <a:ln w="34925">
                  <a:solidFill>
                    <a:srgbClr val="FFFF00"/>
                  </a:solidFill>
                  <a:round/>
                  <a:headEnd/>
                  <a:tailEnd/>
                </a:ln>
              </p:spPr>
              <p:txBody>
                <a:bodyPr/>
                <a:lstStyle/>
                <a:p>
                  <a:endParaRPr lang="de-DE"/>
                </a:p>
              </p:txBody>
            </p:sp>
            <p:sp>
              <p:nvSpPr>
                <p:cNvPr id="17399" name="Freeform 1015"/>
                <p:cNvSpPr>
                  <a:spLocks/>
                </p:cNvSpPr>
                <p:nvPr/>
              </p:nvSpPr>
              <p:spPr bwMode="auto">
                <a:xfrm>
                  <a:off x="2261" y="3704"/>
                  <a:ext cx="495" cy="315"/>
                </a:xfrm>
                <a:custGeom>
                  <a:avLst/>
                  <a:gdLst/>
                  <a:ahLst/>
                  <a:cxnLst>
                    <a:cxn ang="0">
                      <a:pos x="158" y="0"/>
                    </a:cxn>
                    <a:cxn ang="0">
                      <a:pos x="0" y="158"/>
                    </a:cxn>
                    <a:cxn ang="0">
                      <a:pos x="0" y="630"/>
                    </a:cxn>
                    <a:cxn ang="0">
                      <a:pos x="833" y="630"/>
                    </a:cxn>
                    <a:cxn ang="0">
                      <a:pos x="991" y="474"/>
                    </a:cxn>
                    <a:cxn ang="0">
                      <a:pos x="991" y="0"/>
                    </a:cxn>
                    <a:cxn ang="0">
                      <a:pos x="158" y="0"/>
                    </a:cxn>
                  </a:cxnLst>
                  <a:rect l="0" t="0" r="r" b="b"/>
                  <a:pathLst>
                    <a:path w="991" h="630">
                      <a:moveTo>
                        <a:pt x="158" y="0"/>
                      </a:moveTo>
                      <a:lnTo>
                        <a:pt x="0" y="158"/>
                      </a:lnTo>
                      <a:lnTo>
                        <a:pt x="0" y="630"/>
                      </a:lnTo>
                      <a:lnTo>
                        <a:pt x="833" y="630"/>
                      </a:lnTo>
                      <a:lnTo>
                        <a:pt x="991" y="474"/>
                      </a:lnTo>
                      <a:lnTo>
                        <a:pt x="991" y="0"/>
                      </a:lnTo>
                      <a:lnTo>
                        <a:pt x="158" y="0"/>
                      </a:lnTo>
                      <a:close/>
                    </a:path>
                  </a:pathLst>
                </a:custGeom>
                <a:solidFill>
                  <a:srgbClr val="FFFFFF"/>
                </a:solidFill>
                <a:ln w="9525">
                  <a:noFill/>
                  <a:round/>
                  <a:headEnd/>
                  <a:tailEnd/>
                </a:ln>
              </p:spPr>
              <p:txBody>
                <a:bodyPr/>
                <a:lstStyle/>
                <a:p>
                  <a:endParaRPr lang="de-DE"/>
                </a:p>
              </p:txBody>
            </p:sp>
            <p:sp>
              <p:nvSpPr>
                <p:cNvPr id="17400" name="Freeform 1016"/>
                <p:cNvSpPr>
                  <a:spLocks/>
                </p:cNvSpPr>
                <p:nvPr/>
              </p:nvSpPr>
              <p:spPr bwMode="auto">
                <a:xfrm>
                  <a:off x="2261" y="3704"/>
                  <a:ext cx="495" cy="79"/>
                </a:xfrm>
                <a:custGeom>
                  <a:avLst/>
                  <a:gdLst/>
                  <a:ahLst/>
                  <a:cxnLst>
                    <a:cxn ang="0">
                      <a:pos x="0" y="158"/>
                    </a:cxn>
                    <a:cxn ang="0">
                      <a:pos x="833" y="158"/>
                    </a:cxn>
                    <a:cxn ang="0">
                      <a:pos x="991" y="0"/>
                    </a:cxn>
                    <a:cxn ang="0">
                      <a:pos x="158" y="0"/>
                    </a:cxn>
                    <a:cxn ang="0">
                      <a:pos x="0" y="158"/>
                    </a:cxn>
                  </a:cxnLst>
                  <a:rect l="0" t="0" r="r" b="b"/>
                  <a:pathLst>
                    <a:path w="991" h="158">
                      <a:moveTo>
                        <a:pt x="0" y="158"/>
                      </a:moveTo>
                      <a:lnTo>
                        <a:pt x="833" y="158"/>
                      </a:lnTo>
                      <a:lnTo>
                        <a:pt x="991" y="0"/>
                      </a:lnTo>
                      <a:lnTo>
                        <a:pt x="158" y="0"/>
                      </a:lnTo>
                      <a:lnTo>
                        <a:pt x="0" y="158"/>
                      </a:lnTo>
                      <a:close/>
                    </a:path>
                  </a:pathLst>
                </a:custGeom>
                <a:solidFill>
                  <a:srgbClr val="FFFFFF"/>
                </a:solidFill>
                <a:ln w="9525">
                  <a:noFill/>
                  <a:round/>
                  <a:headEnd/>
                  <a:tailEnd/>
                </a:ln>
              </p:spPr>
              <p:txBody>
                <a:bodyPr/>
                <a:lstStyle/>
                <a:p>
                  <a:endParaRPr lang="de-DE"/>
                </a:p>
              </p:txBody>
            </p:sp>
            <p:sp>
              <p:nvSpPr>
                <p:cNvPr id="17401" name="Freeform 1017"/>
                <p:cNvSpPr>
                  <a:spLocks/>
                </p:cNvSpPr>
                <p:nvPr/>
              </p:nvSpPr>
              <p:spPr bwMode="auto">
                <a:xfrm>
                  <a:off x="2677" y="3704"/>
                  <a:ext cx="79" cy="315"/>
                </a:xfrm>
                <a:custGeom>
                  <a:avLst/>
                  <a:gdLst/>
                  <a:ahLst/>
                  <a:cxnLst>
                    <a:cxn ang="0">
                      <a:pos x="0" y="158"/>
                    </a:cxn>
                    <a:cxn ang="0">
                      <a:pos x="158" y="0"/>
                    </a:cxn>
                    <a:cxn ang="0">
                      <a:pos x="158" y="474"/>
                    </a:cxn>
                    <a:cxn ang="0">
                      <a:pos x="0" y="630"/>
                    </a:cxn>
                    <a:cxn ang="0">
                      <a:pos x="0" y="158"/>
                    </a:cxn>
                  </a:cxnLst>
                  <a:rect l="0" t="0" r="r" b="b"/>
                  <a:pathLst>
                    <a:path w="158" h="630">
                      <a:moveTo>
                        <a:pt x="0" y="158"/>
                      </a:moveTo>
                      <a:lnTo>
                        <a:pt x="158" y="0"/>
                      </a:lnTo>
                      <a:lnTo>
                        <a:pt x="158" y="474"/>
                      </a:lnTo>
                      <a:lnTo>
                        <a:pt x="0" y="630"/>
                      </a:lnTo>
                      <a:lnTo>
                        <a:pt x="0" y="158"/>
                      </a:lnTo>
                      <a:close/>
                    </a:path>
                  </a:pathLst>
                </a:custGeom>
                <a:solidFill>
                  <a:srgbClr val="CDCDCD"/>
                </a:solidFill>
                <a:ln w="9525">
                  <a:noFill/>
                  <a:round/>
                  <a:headEnd/>
                  <a:tailEnd/>
                </a:ln>
              </p:spPr>
              <p:txBody>
                <a:bodyPr/>
                <a:lstStyle/>
                <a:p>
                  <a:endParaRPr lang="de-DE"/>
                </a:p>
              </p:txBody>
            </p:sp>
            <p:sp>
              <p:nvSpPr>
                <p:cNvPr id="17402" name="Freeform 1018"/>
                <p:cNvSpPr>
                  <a:spLocks/>
                </p:cNvSpPr>
                <p:nvPr/>
              </p:nvSpPr>
              <p:spPr bwMode="auto">
                <a:xfrm>
                  <a:off x="2261" y="3704"/>
                  <a:ext cx="495" cy="315"/>
                </a:xfrm>
                <a:custGeom>
                  <a:avLst/>
                  <a:gdLst/>
                  <a:ahLst/>
                  <a:cxnLst>
                    <a:cxn ang="0">
                      <a:pos x="158" y="0"/>
                    </a:cxn>
                    <a:cxn ang="0">
                      <a:pos x="0" y="158"/>
                    </a:cxn>
                    <a:cxn ang="0">
                      <a:pos x="0" y="630"/>
                    </a:cxn>
                    <a:cxn ang="0">
                      <a:pos x="833" y="630"/>
                    </a:cxn>
                    <a:cxn ang="0">
                      <a:pos x="991" y="474"/>
                    </a:cxn>
                    <a:cxn ang="0">
                      <a:pos x="991" y="0"/>
                    </a:cxn>
                    <a:cxn ang="0">
                      <a:pos x="158" y="0"/>
                    </a:cxn>
                  </a:cxnLst>
                  <a:rect l="0" t="0" r="r" b="b"/>
                  <a:pathLst>
                    <a:path w="991" h="630">
                      <a:moveTo>
                        <a:pt x="158" y="0"/>
                      </a:moveTo>
                      <a:lnTo>
                        <a:pt x="0" y="158"/>
                      </a:lnTo>
                      <a:lnTo>
                        <a:pt x="0" y="630"/>
                      </a:lnTo>
                      <a:lnTo>
                        <a:pt x="833" y="630"/>
                      </a:lnTo>
                      <a:lnTo>
                        <a:pt x="991" y="474"/>
                      </a:lnTo>
                      <a:lnTo>
                        <a:pt x="991" y="0"/>
                      </a:lnTo>
                      <a:lnTo>
                        <a:pt x="158" y="0"/>
                      </a:lnTo>
                      <a:close/>
                    </a:path>
                  </a:pathLst>
                </a:custGeom>
                <a:noFill/>
                <a:ln w="38100">
                  <a:solidFill>
                    <a:srgbClr val="000000"/>
                  </a:solidFill>
                  <a:prstDash val="solid"/>
                  <a:round/>
                  <a:headEnd/>
                  <a:tailEnd/>
                </a:ln>
              </p:spPr>
              <p:txBody>
                <a:bodyPr/>
                <a:lstStyle/>
                <a:p>
                  <a:endParaRPr lang="de-DE"/>
                </a:p>
              </p:txBody>
            </p:sp>
          </p:grpSp>
          <p:grpSp>
            <p:nvGrpSpPr>
              <p:cNvPr id="17403" name="Group 1019"/>
              <p:cNvGrpSpPr>
                <a:grpSpLocks/>
              </p:cNvGrpSpPr>
              <p:nvPr/>
            </p:nvGrpSpPr>
            <p:grpSpPr bwMode="auto">
              <a:xfrm>
                <a:off x="-1173" y="638"/>
                <a:ext cx="3929" cy="3390"/>
                <a:chOff x="-1173" y="638"/>
                <a:chExt cx="3929" cy="3390"/>
              </a:xfrm>
            </p:grpSpPr>
            <p:sp>
              <p:nvSpPr>
                <p:cNvPr id="17404" name="Freeform 1020"/>
                <p:cNvSpPr>
                  <a:spLocks/>
                </p:cNvSpPr>
                <p:nvPr/>
              </p:nvSpPr>
              <p:spPr bwMode="auto">
                <a:xfrm>
                  <a:off x="2261" y="3704"/>
                  <a:ext cx="495" cy="79"/>
                </a:xfrm>
                <a:custGeom>
                  <a:avLst/>
                  <a:gdLst/>
                  <a:ahLst/>
                  <a:cxnLst>
                    <a:cxn ang="0">
                      <a:pos x="0" y="158"/>
                    </a:cxn>
                    <a:cxn ang="0">
                      <a:pos x="833" y="158"/>
                    </a:cxn>
                    <a:cxn ang="0">
                      <a:pos x="991" y="0"/>
                    </a:cxn>
                  </a:cxnLst>
                  <a:rect l="0" t="0" r="r" b="b"/>
                  <a:pathLst>
                    <a:path w="991" h="158">
                      <a:moveTo>
                        <a:pt x="0" y="158"/>
                      </a:moveTo>
                      <a:lnTo>
                        <a:pt x="833" y="158"/>
                      </a:lnTo>
                      <a:lnTo>
                        <a:pt x="991" y="0"/>
                      </a:lnTo>
                    </a:path>
                  </a:pathLst>
                </a:custGeom>
                <a:noFill/>
                <a:ln w="38100">
                  <a:solidFill>
                    <a:srgbClr val="000000"/>
                  </a:solidFill>
                  <a:prstDash val="solid"/>
                  <a:round/>
                  <a:headEnd/>
                  <a:tailEnd/>
                </a:ln>
              </p:spPr>
              <p:txBody>
                <a:bodyPr/>
                <a:lstStyle/>
                <a:p>
                  <a:endParaRPr lang="de-DE"/>
                </a:p>
              </p:txBody>
            </p:sp>
            <p:sp>
              <p:nvSpPr>
                <p:cNvPr id="17405" name="Line 1021"/>
                <p:cNvSpPr>
                  <a:spLocks noChangeShapeType="1"/>
                </p:cNvSpPr>
                <p:nvPr/>
              </p:nvSpPr>
              <p:spPr bwMode="auto">
                <a:xfrm>
                  <a:off x="2677" y="3783"/>
                  <a:ext cx="0" cy="236"/>
                </a:xfrm>
                <a:prstGeom prst="line">
                  <a:avLst/>
                </a:prstGeom>
                <a:noFill/>
                <a:ln w="38100">
                  <a:solidFill>
                    <a:srgbClr val="000000"/>
                  </a:solidFill>
                  <a:round/>
                  <a:headEnd/>
                  <a:tailEnd/>
                </a:ln>
              </p:spPr>
              <p:txBody>
                <a:bodyPr/>
                <a:lstStyle/>
                <a:p>
                  <a:endParaRPr lang="de-DE"/>
                </a:p>
              </p:txBody>
            </p:sp>
            <p:sp>
              <p:nvSpPr>
                <p:cNvPr id="17406" name="Freeform 1022"/>
                <p:cNvSpPr>
                  <a:spLocks/>
                </p:cNvSpPr>
                <p:nvPr/>
              </p:nvSpPr>
              <p:spPr bwMode="auto">
                <a:xfrm>
                  <a:off x="2541" y="3662"/>
                  <a:ext cx="179" cy="91"/>
                </a:xfrm>
                <a:custGeom>
                  <a:avLst/>
                  <a:gdLst/>
                  <a:ahLst/>
                  <a:cxnLst>
                    <a:cxn ang="0">
                      <a:pos x="44" y="0"/>
                    </a:cxn>
                    <a:cxn ang="0">
                      <a:pos x="0" y="46"/>
                    </a:cxn>
                    <a:cxn ang="0">
                      <a:pos x="0" y="181"/>
                    </a:cxn>
                    <a:cxn ang="0">
                      <a:pos x="313" y="181"/>
                    </a:cxn>
                    <a:cxn ang="0">
                      <a:pos x="359" y="137"/>
                    </a:cxn>
                    <a:cxn ang="0">
                      <a:pos x="359" y="0"/>
                    </a:cxn>
                    <a:cxn ang="0">
                      <a:pos x="44" y="0"/>
                    </a:cxn>
                  </a:cxnLst>
                  <a:rect l="0" t="0" r="r" b="b"/>
                  <a:pathLst>
                    <a:path w="359" h="181">
                      <a:moveTo>
                        <a:pt x="44" y="0"/>
                      </a:moveTo>
                      <a:lnTo>
                        <a:pt x="0" y="46"/>
                      </a:lnTo>
                      <a:lnTo>
                        <a:pt x="0" y="181"/>
                      </a:lnTo>
                      <a:lnTo>
                        <a:pt x="313" y="181"/>
                      </a:lnTo>
                      <a:lnTo>
                        <a:pt x="359" y="137"/>
                      </a:lnTo>
                      <a:lnTo>
                        <a:pt x="359" y="0"/>
                      </a:lnTo>
                      <a:lnTo>
                        <a:pt x="44" y="0"/>
                      </a:lnTo>
                      <a:close/>
                    </a:path>
                  </a:pathLst>
                </a:custGeom>
                <a:solidFill>
                  <a:srgbClr val="FFFFFF"/>
                </a:solidFill>
                <a:ln w="9525">
                  <a:noFill/>
                  <a:round/>
                  <a:headEnd/>
                  <a:tailEnd/>
                </a:ln>
              </p:spPr>
              <p:txBody>
                <a:bodyPr/>
                <a:lstStyle/>
                <a:p>
                  <a:endParaRPr lang="de-DE"/>
                </a:p>
              </p:txBody>
            </p:sp>
            <p:sp>
              <p:nvSpPr>
                <p:cNvPr id="17407" name="Freeform 1023"/>
                <p:cNvSpPr>
                  <a:spLocks/>
                </p:cNvSpPr>
                <p:nvPr/>
              </p:nvSpPr>
              <p:spPr bwMode="auto">
                <a:xfrm>
                  <a:off x="2541" y="3662"/>
                  <a:ext cx="179" cy="23"/>
                </a:xfrm>
                <a:custGeom>
                  <a:avLst/>
                  <a:gdLst/>
                  <a:ahLst/>
                  <a:cxnLst>
                    <a:cxn ang="0">
                      <a:pos x="0" y="46"/>
                    </a:cxn>
                    <a:cxn ang="0">
                      <a:pos x="313" y="46"/>
                    </a:cxn>
                    <a:cxn ang="0">
                      <a:pos x="359" y="0"/>
                    </a:cxn>
                    <a:cxn ang="0">
                      <a:pos x="44" y="0"/>
                    </a:cxn>
                    <a:cxn ang="0">
                      <a:pos x="0" y="46"/>
                    </a:cxn>
                  </a:cxnLst>
                  <a:rect l="0" t="0" r="r" b="b"/>
                  <a:pathLst>
                    <a:path w="359" h="46">
                      <a:moveTo>
                        <a:pt x="0" y="46"/>
                      </a:moveTo>
                      <a:lnTo>
                        <a:pt x="313" y="46"/>
                      </a:lnTo>
                      <a:lnTo>
                        <a:pt x="359" y="0"/>
                      </a:lnTo>
                      <a:lnTo>
                        <a:pt x="44" y="0"/>
                      </a:lnTo>
                      <a:lnTo>
                        <a:pt x="0" y="46"/>
                      </a:lnTo>
                      <a:close/>
                    </a:path>
                  </a:pathLst>
                </a:custGeom>
                <a:solidFill>
                  <a:srgbClr val="FFFFFF"/>
                </a:solidFill>
                <a:ln w="9525">
                  <a:noFill/>
                  <a:round/>
                  <a:headEnd/>
                  <a:tailEnd/>
                </a:ln>
              </p:spPr>
              <p:txBody>
                <a:bodyPr/>
                <a:lstStyle/>
                <a:p>
                  <a:endParaRPr lang="de-DE"/>
                </a:p>
              </p:txBody>
            </p:sp>
            <p:sp>
              <p:nvSpPr>
                <p:cNvPr id="32768" name="Freeform 1024"/>
                <p:cNvSpPr>
                  <a:spLocks/>
                </p:cNvSpPr>
                <p:nvPr/>
              </p:nvSpPr>
              <p:spPr bwMode="auto">
                <a:xfrm>
                  <a:off x="2697" y="3662"/>
                  <a:ext cx="23" cy="91"/>
                </a:xfrm>
                <a:custGeom>
                  <a:avLst/>
                  <a:gdLst/>
                  <a:ahLst/>
                  <a:cxnLst>
                    <a:cxn ang="0">
                      <a:pos x="0" y="46"/>
                    </a:cxn>
                    <a:cxn ang="0">
                      <a:pos x="46" y="0"/>
                    </a:cxn>
                    <a:cxn ang="0">
                      <a:pos x="46" y="137"/>
                    </a:cxn>
                    <a:cxn ang="0">
                      <a:pos x="0" y="181"/>
                    </a:cxn>
                    <a:cxn ang="0">
                      <a:pos x="0" y="46"/>
                    </a:cxn>
                  </a:cxnLst>
                  <a:rect l="0" t="0" r="r" b="b"/>
                  <a:pathLst>
                    <a:path w="46" h="181">
                      <a:moveTo>
                        <a:pt x="0" y="46"/>
                      </a:moveTo>
                      <a:lnTo>
                        <a:pt x="46" y="0"/>
                      </a:lnTo>
                      <a:lnTo>
                        <a:pt x="46" y="137"/>
                      </a:lnTo>
                      <a:lnTo>
                        <a:pt x="0" y="181"/>
                      </a:lnTo>
                      <a:lnTo>
                        <a:pt x="0" y="46"/>
                      </a:lnTo>
                      <a:close/>
                    </a:path>
                  </a:pathLst>
                </a:custGeom>
                <a:solidFill>
                  <a:srgbClr val="CDCDCD"/>
                </a:solidFill>
                <a:ln w="9525">
                  <a:noFill/>
                  <a:round/>
                  <a:headEnd/>
                  <a:tailEnd/>
                </a:ln>
              </p:spPr>
              <p:txBody>
                <a:bodyPr/>
                <a:lstStyle/>
                <a:p>
                  <a:endParaRPr lang="de-DE"/>
                </a:p>
              </p:txBody>
            </p:sp>
            <p:sp>
              <p:nvSpPr>
                <p:cNvPr id="32769" name="Freeform 1025"/>
                <p:cNvSpPr>
                  <a:spLocks/>
                </p:cNvSpPr>
                <p:nvPr/>
              </p:nvSpPr>
              <p:spPr bwMode="auto">
                <a:xfrm>
                  <a:off x="2541" y="3662"/>
                  <a:ext cx="179" cy="91"/>
                </a:xfrm>
                <a:custGeom>
                  <a:avLst/>
                  <a:gdLst/>
                  <a:ahLst/>
                  <a:cxnLst>
                    <a:cxn ang="0">
                      <a:pos x="44" y="0"/>
                    </a:cxn>
                    <a:cxn ang="0">
                      <a:pos x="0" y="46"/>
                    </a:cxn>
                    <a:cxn ang="0">
                      <a:pos x="0" y="181"/>
                    </a:cxn>
                    <a:cxn ang="0">
                      <a:pos x="313" y="181"/>
                    </a:cxn>
                    <a:cxn ang="0">
                      <a:pos x="359" y="137"/>
                    </a:cxn>
                    <a:cxn ang="0">
                      <a:pos x="359" y="0"/>
                    </a:cxn>
                    <a:cxn ang="0">
                      <a:pos x="44" y="0"/>
                    </a:cxn>
                  </a:cxnLst>
                  <a:rect l="0" t="0" r="r" b="b"/>
                  <a:pathLst>
                    <a:path w="359" h="181">
                      <a:moveTo>
                        <a:pt x="44" y="0"/>
                      </a:moveTo>
                      <a:lnTo>
                        <a:pt x="0" y="46"/>
                      </a:lnTo>
                      <a:lnTo>
                        <a:pt x="0" y="181"/>
                      </a:lnTo>
                      <a:lnTo>
                        <a:pt x="313" y="181"/>
                      </a:lnTo>
                      <a:lnTo>
                        <a:pt x="359" y="137"/>
                      </a:lnTo>
                      <a:lnTo>
                        <a:pt x="359" y="0"/>
                      </a:lnTo>
                      <a:lnTo>
                        <a:pt x="44" y="0"/>
                      </a:lnTo>
                      <a:close/>
                    </a:path>
                  </a:pathLst>
                </a:custGeom>
                <a:noFill/>
                <a:ln w="38100">
                  <a:solidFill>
                    <a:srgbClr val="000000"/>
                  </a:solidFill>
                  <a:prstDash val="solid"/>
                  <a:round/>
                  <a:headEnd/>
                  <a:tailEnd/>
                </a:ln>
              </p:spPr>
              <p:txBody>
                <a:bodyPr/>
                <a:lstStyle/>
                <a:p>
                  <a:endParaRPr lang="de-DE"/>
                </a:p>
              </p:txBody>
            </p:sp>
            <p:sp>
              <p:nvSpPr>
                <p:cNvPr id="32770" name="Freeform 1026"/>
                <p:cNvSpPr>
                  <a:spLocks/>
                </p:cNvSpPr>
                <p:nvPr/>
              </p:nvSpPr>
              <p:spPr bwMode="auto">
                <a:xfrm>
                  <a:off x="2541" y="3662"/>
                  <a:ext cx="179" cy="23"/>
                </a:xfrm>
                <a:custGeom>
                  <a:avLst/>
                  <a:gdLst/>
                  <a:ahLst/>
                  <a:cxnLst>
                    <a:cxn ang="0">
                      <a:pos x="0" y="46"/>
                    </a:cxn>
                    <a:cxn ang="0">
                      <a:pos x="313" y="46"/>
                    </a:cxn>
                    <a:cxn ang="0">
                      <a:pos x="359" y="0"/>
                    </a:cxn>
                  </a:cxnLst>
                  <a:rect l="0" t="0" r="r" b="b"/>
                  <a:pathLst>
                    <a:path w="359" h="46">
                      <a:moveTo>
                        <a:pt x="0" y="46"/>
                      </a:moveTo>
                      <a:lnTo>
                        <a:pt x="313" y="46"/>
                      </a:lnTo>
                      <a:lnTo>
                        <a:pt x="359" y="0"/>
                      </a:lnTo>
                    </a:path>
                  </a:pathLst>
                </a:custGeom>
                <a:noFill/>
                <a:ln w="38100">
                  <a:solidFill>
                    <a:srgbClr val="000000"/>
                  </a:solidFill>
                  <a:prstDash val="solid"/>
                  <a:round/>
                  <a:headEnd/>
                  <a:tailEnd/>
                </a:ln>
              </p:spPr>
              <p:txBody>
                <a:bodyPr/>
                <a:lstStyle/>
                <a:p>
                  <a:endParaRPr lang="de-DE"/>
                </a:p>
              </p:txBody>
            </p:sp>
            <p:sp>
              <p:nvSpPr>
                <p:cNvPr id="32771" name="Line 1027"/>
                <p:cNvSpPr>
                  <a:spLocks noChangeShapeType="1"/>
                </p:cNvSpPr>
                <p:nvPr/>
              </p:nvSpPr>
              <p:spPr bwMode="auto">
                <a:xfrm>
                  <a:off x="2697" y="3685"/>
                  <a:ext cx="0" cy="68"/>
                </a:xfrm>
                <a:prstGeom prst="line">
                  <a:avLst/>
                </a:prstGeom>
                <a:noFill/>
                <a:ln w="38100">
                  <a:solidFill>
                    <a:srgbClr val="000000"/>
                  </a:solidFill>
                  <a:round/>
                  <a:headEnd/>
                  <a:tailEnd/>
                </a:ln>
              </p:spPr>
              <p:txBody>
                <a:bodyPr/>
                <a:lstStyle/>
                <a:p>
                  <a:endParaRPr lang="de-DE"/>
                </a:p>
              </p:txBody>
            </p:sp>
            <p:sp>
              <p:nvSpPr>
                <p:cNvPr id="32772" name="Rectangle 1028"/>
                <p:cNvSpPr>
                  <a:spLocks noChangeArrowheads="1"/>
                </p:cNvSpPr>
                <p:nvPr/>
              </p:nvSpPr>
              <p:spPr bwMode="auto">
                <a:xfrm>
                  <a:off x="400" y="3611"/>
                  <a:ext cx="1048" cy="401"/>
                </a:xfrm>
                <a:prstGeom prst="rect">
                  <a:avLst/>
                </a:prstGeom>
                <a:solidFill>
                  <a:srgbClr val="FFFFFF"/>
                </a:solidFill>
                <a:ln w="9525">
                  <a:noFill/>
                  <a:miter lim="800000"/>
                  <a:headEnd/>
                  <a:tailEnd/>
                </a:ln>
              </p:spPr>
              <p:txBody>
                <a:bodyPr/>
                <a:lstStyle/>
                <a:p>
                  <a:endParaRPr lang="de-DE"/>
                </a:p>
              </p:txBody>
            </p:sp>
            <p:sp>
              <p:nvSpPr>
                <p:cNvPr id="32773" name="Rectangle 1029"/>
                <p:cNvSpPr>
                  <a:spLocks noChangeArrowheads="1"/>
                </p:cNvSpPr>
                <p:nvPr/>
              </p:nvSpPr>
              <p:spPr bwMode="auto">
                <a:xfrm>
                  <a:off x="554" y="3647"/>
                  <a:ext cx="52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Surface</a:t>
                  </a:r>
                  <a:endParaRPr lang="de-DE">
                    <a:solidFill>
                      <a:schemeClr val="bg1"/>
                    </a:solidFill>
                    <a:cs typeface="Arial" charset="0"/>
                  </a:endParaRPr>
                </a:p>
              </p:txBody>
            </p:sp>
            <p:sp>
              <p:nvSpPr>
                <p:cNvPr id="32774" name="Rectangle 1030"/>
                <p:cNvSpPr>
                  <a:spLocks noChangeArrowheads="1"/>
                </p:cNvSpPr>
                <p:nvPr/>
              </p:nvSpPr>
              <p:spPr bwMode="auto">
                <a:xfrm>
                  <a:off x="1117" y="3647"/>
                  <a:ext cx="21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air </a:t>
                  </a:r>
                  <a:endParaRPr lang="de-DE">
                    <a:solidFill>
                      <a:schemeClr val="bg1"/>
                    </a:solidFill>
                    <a:cs typeface="Arial" charset="0"/>
                  </a:endParaRPr>
                </a:p>
              </p:txBody>
            </p:sp>
            <p:sp>
              <p:nvSpPr>
                <p:cNvPr id="32775" name="Rectangle 1031"/>
                <p:cNvSpPr>
                  <a:spLocks noChangeArrowheads="1"/>
                </p:cNvSpPr>
                <p:nvPr/>
              </p:nvSpPr>
              <p:spPr bwMode="auto">
                <a:xfrm>
                  <a:off x="609" y="3817"/>
                  <a:ext cx="63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sampling</a:t>
                  </a:r>
                  <a:endParaRPr lang="de-DE">
                    <a:solidFill>
                      <a:schemeClr val="bg1"/>
                    </a:solidFill>
                    <a:cs typeface="Arial" charset="0"/>
                  </a:endParaRPr>
                </a:p>
              </p:txBody>
            </p:sp>
            <p:sp>
              <p:nvSpPr>
                <p:cNvPr id="32776" name="Rectangle 1032"/>
                <p:cNvSpPr>
                  <a:spLocks noChangeArrowheads="1"/>
                </p:cNvSpPr>
                <p:nvPr/>
              </p:nvSpPr>
              <p:spPr bwMode="auto">
                <a:xfrm>
                  <a:off x="209" y="638"/>
                  <a:ext cx="1298" cy="401"/>
                </a:xfrm>
                <a:prstGeom prst="rect">
                  <a:avLst/>
                </a:prstGeom>
                <a:solidFill>
                  <a:srgbClr val="FFFFFF"/>
                </a:solidFill>
                <a:ln w="9525">
                  <a:noFill/>
                  <a:miter lim="800000"/>
                  <a:headEnd/>
                  <a:tailEnd/>
                </a:ln>
              </p:spPr>
              <p:txBody>
                <a:bodyPr/>
                <a:lstStyle/>
                <a:p>
                  <a:endParaRPr lang="de-DE"/>
                </a:p>
              </p:txBody>
            </p:sp>
            <p:sp>
              <p:nvSpPr>
                <p:cNvPr id="32777" name="Rectangle 1033"/>
                <p:cNvSpPr>
                  <a:spLocks noChangeArrowheads="1"/>
                </p:cNvSpPr>
                <p:nvPr/>
              </p:nvSpPr>
              <p:spPr bwMode="auto">
                <a:xfrm>
                  <a:off x="584" y="675"/>
                  <a:ext cx="55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Satellite</a:t>
                  </a:r>
                  <a:endParaRPr lang="de-DE">
                    <a:solidFill>
                      <a:schemeClr val="bg1"/>
                    </a:solidFill>
                    <a:cs typeface="Arial" charset="0"/>
                  </a:endParaRPr>
                </a:p>
              </p:txBody>
            </p:sp>
            <p:sp>
              <p:nvSpPr>
                <p:cNvPr id="32778" name="Rectangle 1034"/>
                <p:cNvSpPr>
                  <a:spLocks noChangeArrowheads="1"/>
                </p:cNvSpPr>
                <p:nvPr/>
              </p:nvSpPr>
              <p:spPr bwMode="auto">
                <a:xfrm>
                  <a:off x="266" y="847"/>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32779" name="Rectangle 1035"/>
                <p:cNvSpPr>
                  <a:spLocks noChangeArrowheads="1"/>
                </p:cNvSpPr>
                <p:nvPr/>
              </p:nvSpPr>
              <p:spPr bwMode="auto">
                <a:xfrm>
                  <a:off x="314" y="847"/>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column</a:t>
                  </a:r>
                  <a:endParaRPr lang="de-DE">
                    <a:solidFill>
                      <a:schemeClr val="bg1"/>
                    </a:solidFill>
                    <a:cs typeface="Arial" charset="0"/>
                  </a:endParaRPr>
                </a:p>
              </p:txBody>
            </p:sp>
            <p:sp>
              <p:nvSpPr>
                <p:cNvPr id="32780" name="Rectangle 1036"/>
                <p:cNvSpPr>
                  <a:spLocks noChangeArrowheads="1"/>
                </p:cNvSpPr>
                <p:nvPr/>
              </p:nvSpPr>
              <p:spPr bwMode="auto">
                <a:xfrm>
                  <a:off x="863" y="847"/>
                  <a:ext cx="5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average</a:t>
                  </a:r>
                  <a:endParaRPr lang="de-DE">
                    <a:solidFill>
                      <a:schemeClr val="bg1"/>
                    </a:solidFill>
                    <a:cs typeface="Arial" charset="0"/>
                  </a:endParaRPr>
                </a:p>
              </p:txBody>
            </p:sp>
            <p:sp>
              <p:nvSpPr>
                <p:cNvPr id="32781" name="Rectangle 1037"/>
                <p:cNvSpPr>
                  <a:spLocks noChangeArrowheads="1"/>
                </p:cNvSpPr>
                <p:nvPr/>
              </p:nvSpPr>
              <p:spPr bwMode="auto">
                <a:xfrm>
                  <a:off x="1402" y="847"/>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32782" name="Freeform 1038"/>
                <p:cNvSpPr>
                  <a:spLocks/>
                </p:cNvSpPr>
                <p:nvPr/>
              </p:nvSpPr>
              <p:spPr bwMode="auto">
                <a:xfrm>
                  <a:off x="-1051" y="3531"/>
                  <a:ext cx="463" cy="497"/>
                </a:xfrm>
                <a:custGeom>
                  <a:avLst/>
                  <a:gdLst/>
                  <a:ahLst/>
                  <a:cxnLst>
                    <a:cxn ang="0">
                      <a:pos x="87" y="994"/>
                    </a:cxn>
                    <a:cxn ang="0">
                      <a:pos x="0" y="850"/>
                    </a:cxn>
                    <a:cxn ang="0">
                      <a:pos x="101" y="914"/>
                    </a:cxn>
                    <a:cxn ang="0">
                      <a:pos x="87" y="802"/>
                    </a:cxn>
                    <a:cxn ang="0">
                      <a:pos x="145" y="869"/>
                    </a:cxn>
                    <a:cxn ang="0">
                      <a:pos x="120" y="735"/>
                    </a:cxn>
                    <a:cxn ang="0">
                      <a:pos x="255" y="880"/>
                    </a:cxn>
                    <a:cxn ang="0">
                      <a:pos x="225" y="714"/>
                    </a:cxn>
                    <a:cxn ang="0">
                      <a:pos x="328" y="855"/>
                    </a:cxn>
                    <a:cxn ang="0">
                      <a:pos x="312" y="631"/>
                    </a:cxn>
                    <a:cxn ang="0">
                      <a:pos x="379" y="850"/>
                    </a:cxn>
                    <a:cxn ang="0">
                      <a:pos x="385" y="356"/>
                    </a:cxn>
                    <a:cxn ang="0">
                      <a:pos x="209" y="185"/>
                    </a:cxn>
                    <a:cxn ang="0">
                      <a:pos x="209" y="185"/>
                    </a:cxn>
                    <a:cxn ang="0">
                      <a:pos x="217" y="143"/>
                    </a:cxn>
                    <a:cxn ang="0">
                      <a:pos x="221" y="132"/>
                    </a:cxn>
                    <a:cxn ang="0">
                      <a:pos x="387" y="273"/>
                    </a:cxn>
                    <a:cxn ang="0">
                      <a:pos x="410" y="6"/>
                    </a:cxn>
                    <a:cxn ang="0">
                      <a:pos x="411" y="6"/>
                    </a:cxn>
                    <a:cxn ang="0">
                      <a:pos x="415" y="8"/>
                    </a:cxn>
                    <a:cxn ang="0">
                      <a:pos x="421" y="10"/>
                    </a:cxn>
                    <a:cxn ang="0">
                      <a:pos x="432" y="14"/>
                    </a:cxn>
                    <a:cxn ang="0">
                      <a:pos x="446" y="14"/>
                    </a:cxn>
                    <a:cxn ang="0">
                      <a:pos x="461" y="12"/>
                    </a:cxn>
                    <a:cxn ang="0">
                      <a:pos x="480" y="8"/>
                    </a:cxn>
                    <a:cxn ang="0">
                      <a:pos x="503" y="0"/>
                    </a:cxn>
                    <a:cxn ang="0">
                      <a:pos x="514" y="179"/>
                    </a:cxn>
                    <a:cxn ang="0">
                      <a:pos x="665" y="76"/>
                    </a:cxn>
                    <a:cxn ang="0">
                      <a:pos x="673" y="116"/>
                    </a:cxn>
                    <a:cxn ang="0">
                      <a:pos x="512" y="248"/>
                    </a:cxn>
                    <a:cxn ang="0">
                      <a:pos x="512" y="690"/>
                    </a:cxn>
                    <a:cxn ang="0">
                      <a:pos x="543" y="882"/>
                    </a:cxn>
                    <a:cxn ang="0">
                      <a:pos x="617" y="577"/>
                    </a:cxn>
                    <a:cxn ang="0">
                      <a:pos x="612" y="859"/>
                    </a:cxn>
                    <a:cxn ang="0">
                      <a:pos x="705" y="541"/>
                    </a:cxn>
                    <a:cxn ang="0">
                      <a:pos x="680" y="882"/>
                    </a:cxn>
                    <a:cxn ang="0">
                      <a:pos x="760" y="735"/>
                    </a:cxn>
                    <a:cxn ang="0">
                      <a:pos x="758" y="907"/>
                    </a:cxn>
                    <a:cxn ang="0">
                      <a:pos x="838" y="791"/>
                    </a:cxn>
                    <a:cxn ang="0">
                      <a:pos x="840" y="874"/>
                    </a:cxn>
                    <a:cxn ang="0">
                      <a:pos x="926" y="829"/>
                    </a:cxn>
                    <a:cxn ang="0">
                      <a:pos x="819" y="985"/>
                    </a:cxn>
                    <a:cxn ang="0">
                      <a:pos x="87" y="994"/>
                    </a:cxn>
                  </a:cxnLst>
                  <a:rect l="0" t="0" r="r" b="b"/>
                  <a:pathLst>
                    <a:path w="926" h="994">
                      <a:moveTo>
                        <a:pt x="87" y="994"/>
                      </a:moveTo>
                      <a:lnTo>
                        <a:pt x="0" y="850"/>
                      </a:lnTo>
                      <a:lnTo>
                        <a:pt x="101" y="914"/>
                      </a:lnTo>
                      <a:lnTo>
                        <a:pt x="87" y="802"/>
                      </a:lnTo>
                      <a:lnTo>
                        <a:pt x="145" y="869"/>
                      </a:lnTo>
                      <a:lnTo>
                        <a:pt x="120" y="735"/>
                      </a:lnTo>
                      <a:lnTo>
                        <a:pt x="255" y="880"/>
                      </a:lnTo>
                      <a:lnTo>
                        <a:pt x="225" y="714"/>
                      </a:lnTo>
                      <a:lnTo>
                        <a:pt x="328" y="855"/>
                      </a:lnTo>
                      <a:lnTo>
                        <a:pt x="312" y="631"/>
                      </a:lnTo>
                      <a:lnTo>
                        <a:pt x="379" y="850"/>
                      </a:lnTo>
                      <a:lnTo>
                        <a:pt x="385" y="356"/>
                      </a:lnTo>
                      <a:lnTo>
                        <a:pt x="209" y="185"/>
                      </a:lnTo>
                      <a:lnTo>
                        <a:pt x="209" y="185"/>
                      </a:lnTo>
                      <a:lnTo>
                        <a:pt x="217" y="143"/>
                      </a:lnTo>
                      <a:lnTo>
                        <a:pt x="221" y="132"/>
                      </a:lnTo>
                      <a:lnTo>
                        <a:pt x="387" y="273"/>
                      </a:lnTo>
                      <a:lnTo>
                        <a:pt x="410" y="6"/>
                      </a:lnTo>
                      <a:lnTo>
                        <a:pt x="411" y="6"/>
                      </a:lnTo>
                      <a:lnTo>
                        <a:pt x="415" y="8"/>
                      </a:lnTo>
                      <a:lnTo>
                        <a:pt x="421" y="10"/>
                      </a:lnTo>
                      <a:lnTo>
                        <a:pt x="432" y="14"/>
                      </a:lnTo>
                      <a:lnTo>
                        <a:pt x="446" y="14"/>
                      </a:lnTo>
                      <a:lnTo>
                        <a:pt x="461" y="12"/>
                      </a:lnTo>
                      <a:lnTo>
                        <a:pt x="480" y="8"/>
                      </a:lnTo>
                      <a:lnTo>
                        <a:pt x="503" y="0"/>
                      </a:lnTo>
                      <a:lnTo>
                        <a:pt x="514" y="179"/>
                      </a:lnTo>
                      <a:lnTo>
                        <a:pt x="665" y="76"/>
                      </a:lnTo>
                      <a:lnTo>
                        <a:pt x="673" y="116"/>
                      </a:lnTo>
                      <a:lnTo>
                        <a:pt x="512" y="248"/>
                      </a:lnTo>
                      <a:lnTo>
                        <a:pt x="512" y="690"/>
                      </a:lnTo>
                      <a:lnTo>
                        <a:pt x="543" y="882"/>
                      </a:lnTo>
                      <a:lnTo>
                        <a:pt x="617" y="577"/>
                      </a:lnTo>
                      <a:lnTo>
                        <a:pt x="612" y="859"/>
                      </a:lnTo>
                      <a:lnTo>
                        <a:pt x="705" y="541"/>
                      </a:lnTo>
                      <a:lnTo>
                        <a:pt x="680" y="882"/>
                      </a:lnTo>
                      <a:lnTo>
                        <a:pt x="760" y="735"/>
                      </a:lnTo>
                      <a:lnTo>
                        <a:pt x="758" y="907"/>
                      </a:lnTo>
                      <a:lnTo>
                        <a:pt x="838" y="791"/>
                      </a:lnTo>
                      <a:lnTo>
                        <a:pt x="840" y="874"/>
                      </a:lnTo>
                      <a:lnTo>
                        <a:pt x="926" y="829"/>
                      </a:lnTo>
                      <a:lnTo>
                        <a:pt x="819" y="985"/>
                      </a:lnTo>
                      <a:lnTo>
                        <a:pt x="87" y="994"/>
                      </a:lnTo>
                      <a:close/>
                    </a:path>
                  </a:pathLst>
                </a:custGeom>
                <a:solidFill>
                  <a:srgbClr val="000000"/>
                </a:solidFill>
                <a:ln w="9525">
                  <a:noFill/>
                  <a:round/>
                  <a:headEnd/>
                  <a:tailEnd/>
                </a:ln>
              </p:spPr>
              <p:txBody>
                <a:bodyPr/>
                <a:lstStyle/>
                <a:p>
                  <a:endParaRPr lang="de-DE"/>
                </a:p>
              </p:txBody>
            </p:sp>
            <p:sp>
              <p:nvSpPr>
                <p:cNvPr id="32783" name="Freeform 1039"/>
                <p:cNvSpPr>
                  <a:spLocks/>
                </p:cNvSpPr>
                <p:nvPr/>
              </p:nvSpPr>
              <p:spPr bwMode="auto">
                <a:xfrm>
                  <a:off x="-879" y="3926"/>
                  <a:ext cx="15" cy="86"/>
                </a:xfrm>
                <a:custGeom>
                  <a:avLst/>
                  <a:gdLst/>
                  <a:ahLst/>
                  <a:cxnLst>
                    <a:cxn ang="0">
                      <a:pos x="27" y="163"/>
                    </a:cxn>
                    <a:cxn ang="0">
                      <a:pos x="0" y="0"/>
                    </a:cxn>
                    <a:cxn ang="0">
                      <a:pos x="0" y="110"/>
                    </a:cxn>
                    <a:cxn ang="0">
                      <a:pos x="11" y="173"/>
                    </a:cxn>
                    <a:cxn ang="0">
                      <a:pos x="30" y="173"/>
                    </a:cxn>
                    <a:cxn ang="0">
                      <a:pos x="27" y="163"/>
                    </a:cxn>
                  </a:cxnLst>
                  <a:rect l="0" t="0" r="r" b="b"/>
                  <a:pathLst>
                    <a:path w="30" h="173">
                      <a:moveTo>
                        <a:pt x="27" y="163"/>
                      </a:moveTo>
                      <a:lnTo>
                        <a:pt x="0" y="0"/>
                      </a:lnTo>
                      <a:lnTo>
                        <a:pt x="0" y="110"/>
                      </a:lnTo>
                      <a:lnTo>
                        <a:pt x="11" y="173"/>
                      </a:lnTo>
                      <a:lnTo>
                        <a:pt x="30" y="173"/>
                      </a:lnTo>
                      <a:lnTo>
                        <a:pt x="27" y="163"/>
                      </a:lnTo>
                      <a:close/>
                    </a:path>
                  </a:pathLst>
                </a:custGeom>
                <a:solidFill>
                  <a:srgbClr val="00FF59"/>
                </a:solidFill>
                <a:ln w="9525">
                  <a:noFill/>
                  <a:round/>
                  <a:headEnd/>
                  <a:tailEnd/>
                </a:ln>
              </p:spPr>
              <p:txBody>
                <a:bodyPr/>
                <a:lstStyle/>
                <a:p>
                  <a:endParaRPr lang="de-DE"/>
                </a:p>
              </p:txBody>
            </p:sp>
            <p:sp>
              <p:nvSpPr>
                <p:cNvPr id="32784" name="Freeform 1040"/>
                <p:cNvSpPr>
                  <a:spLocks/>
                </p:cNvSpPr>
                <p:nvPr/>
              </p:nvSpPr>
              <p:spPr bwMode="auto">
                <a:xfrm>
                  <a:off x="-1026" y="3923"/>
                  <a:ext cx="144" cy="95"/>
                </a:xfrm>
                <a:custGeom>
                  <a:avLst/>
                  <a:gdLst/>
                  <a:ahLst/>
                  <a:cxnLst>
                    <a:cxn ang="0">
                      <a:pos x="288" y="181"/>
                    </a:cxn>
                    <a:cxn ang="0">
                      <a:pos x="210" y="17"/>
                    </a:cxn>
                    <a:cxn ang="0">
                      <a:pos x="239" y="175"/>
                    </a:cxn>
                    <a:cxn ang="0">
                      <a:pos x="166" y="86"/>
                    </a:cxn>
                    <a:cxn ang="0">
                      <a:pos x="96" y="0"/>
                    </a:cxn>
                    <a:cxn ang="0">
                      <a:pos x="126" y="169"/>
                    </a:cxn>
                    <a:cxn ang="0">
                      <a:pos x="61" y="84"/>
                    </a:cxn>
                    <a:cxn ang="0">
                      <a:pos x="71" y="169"/>
                    </a:cxn>
                    <a:cxn ang="0">
                      <a:pos x="0" y="126"/>
                    </a:cxn>
                    <a:cxn ang="0">
                      <a:pos x="52" y="190"/>
                    </a:cxn>
                    <a:cxn ang="0">
                      <a:pos x="288" y="181"/>
                    </a:cxn>
                  </a:cxnLst>
                  <a:rect l="0" t="0" r="r" b="b"/>
                  <a:pathLst>
                    <a:path w="288" h="190">
                      <a:moveTo>
                        <a:pt x="288" y="181"/>
                      </a:moveTo>
                      <a:lnTo>
                        <a:pt x="210" y="17"/>
                      </a:lnTo>
                      <a:lnTo>
                        <a:pt x="239" y="175"/>
                      </a:lnTo>
                      <a:lnTo>
                        <a:pt x="166" y="86"/>
                      </a:lnTo>
                      <a:lnTo>
                        <a:pt x="96" y="0"/>
                      </a:lnTo>
                      <a:lnTo>
                        <a:pt x="126" y="169"/>
                      </a:lnTo>
                      <a:lnTo>
                        <a:pt x="61" y="84"/>
                      </a:lnTo>
                      <a:lnTo>
                        <a:pt x="71" y="169"/>
                      </a:lnTo>
                      <a:lnTo>
                        <a:pt x="0" y="126"/>
                      </a:lnTo>
                      <a:lnTo>
                        <a:pt x="52" y="190"/>
                      </a:lnTo>
                      <a:lnTo>
                        <a:pt x="288" y="181"/>
                      </a:lnTo>
                      <a:close/>
                    </a:path>
                  </a:pathLst>
                </a:custGeom>
                <a:solidFill>
                  <a:srgbClr val="00FF59"/>
                </a:solidFill>
                <a:ln w="9525">
                  <a:noFill/>
                  <a:round/>
                  <a:headEnd/>
                  <a:tailEnd/>
                </a:ln>
              </p:spPr>
              <p:txBody>
                <a:bodyPr/>
                <a:lstStyle/>
                <a:p>
                  <a:endParaRPr lang="de-DE"/>
                </a:p>
              </p:txBody>
            </p:sp>
            <p:sp>
              <p:nvSpPr>
                <p:cNvPr id="32785" name="Freeform 1041"/>
                <p:cNvSpPr>
                  <a:spLocks/>
                </p:cNvSpPr>
                <p:nvPr/>
              </p:nvSpPr>
              <p:spPr bwMode="auto">
                <a:xfrm>
                  <a:off x="-774" y="3876"/>
                  <a:ext cx="63" cy="137"/>
                </a:xfrm>
                <a:custGeom>
                  <a:avLst/>
                  <a:gdLst/>
                  <a:ahLst/>
                  <a:cxnLst>
                    <a:cxn ang="0">
                      <a:pos x="0" y="274"/>
                    </a:cxn>
                    <a:cxn ang="0">
                      <a:pos x="0" y="234"/>
                    </a:cxn>
                    <a:cxn ang="0">
                      <a:pos x="40" y="74"/>
                    </a:cxn>
                    <a:cxn ang="0">
                      <a:pos x="52" y="249"/>
                    </a:cxn>
                    <a:cxn ang="0">
                      <a:pos x="126" y="0"/>
                    </a:cxn>
                    <a:cxn ang="0">
                      <a:pos x="101" y="274"/>
                    </a:cxn>
                    <a:cxn ang="0">
                      <a:pos x="0" y="274"/>
                    </a:cxn>
                  </a:cxnLst>
                  <a:rect l="0" t="0" r="r" b="b"/>
                  <a:pathLst>
                    <a:path w="126" h="274">
                      <a:moveTo>
                        <a:pt x="0" y="274"/>
                      </a:moveTo>
                      <a:lnTo>
                        <a:pt x="0" y="234"/>
                      </a:lnTo>
                      <a:lnTo>
                        <a:pt x="40" y="74"/>
                      </a:lnTo>
                      <a:lnTo>
                        <a:pt x="52" y="249"/>
                      </a:lnTo>
                      <a:lnTo>
                        <a:pt x="126" y="0"/>
                      </a:lnTo>
                      <a:lnTo>
                        <a:pt x="101" y="274"/>
                      </a:lnTo>
                      <a:lnTo>
                        <a:pt x="0" y="274"/>
                      </a:lnTo>
                      <a:close/>
                    </a:path>
                  </a:pathLst>
                </a:custGeom>
                <a:solidFill>
                  <a:srgbClr val="00FF59"/>
                </a:solidFill>
                <a:ln w="9525">
                  <a:noFill/>
                  <a:round/>
                  <a:headEnd/>
                  <a:tailEnd/>
                </a:ln>
              </p:spPr>
              <p:txBody>
                <a:bodyPr/>
                <a:lstStyle/>
                <a:p>
                  <a:endParaRPr lang="de-DE"/>
                </a:p>
              </p:txBody>
            </p:sp>
            <p:sp>
              <p:nvSpPr>
                <p:cNvPr id="32786" name="Freeform 1042"/>
                <p:cNvSpPr>
                  <a:spLocks/>
                </p:cNvSpPr>
                <p:nvPr/>
              </p:nvSpPr>
              <p:spPr bwMode="auto">
                <a:xfrm>
                  <a:off x="-716" y="3945"/>
                  <a:ext cx="35" cy="68"/>
                </a:xfrm>
                <a:custGeom>
                  <a:avLst/>
                  <a:gdLst/>
                  <a:ahLst/>
                  <a:cxnLst>
                    <a:cxn ang="0">
                      <a:pos x="0" y="137"/>
                    </a:cxn>
                    <a:cxn ang="0">
                      <a:pos x="68" y="0"/>
                    </a:cxn>
                    <a:cxn ang="0">
                      <a:pos x="70" y="135"/>
                    </a:cxn>
                    <a:cxn ang="0">
                      <a:pos x="0" y="137"/>
                    </a:cxn>
                  </a:cxnLst>
                  <a:rect l="0" t="0" r="r" b="b"/>
                  <a:pathLst>
                    <a:path w="70" h="137">
                      <a:moveTo>
                        <a:pt x="0" y="137"/>
                      </a:moveTo>
                      <a:lnTo>
                        <a:pt x="68" y="0"/>
                      </a:lnTo>
                      <a:lnTo>
                        <a:pt x="70" y="135"/>
                      </a:lnTo>
                      <a:lnTo>
                        <a:pt x="0" y="137"/>
                      </a:lnTo>
                      <a:close/>
                    </a:path>
                  </a:pathLst>
                </a:custGeom>
                <a:solidFill>
                  <a:srgbClr val="00FF59"/>
                </a:solidFill>
                <a:ln w="9525">
                  <a:noFill/>
                  <a:round/>
                  <a:headEnd/>
                  <a:tailEnd/>
                </a:ln>
              </p:spPr>
              <p:txBody>
                <a:bodyPr/>
                <a:lstStyle/>
                <a:p>
                  <a:endParaRPr lang="de-DE"/>
                </a:p>
              </p:txBody>
            </p:sp>
            <p:sp>
              <p:nvSpPr>
                <p:cNvPr id="32787" name="Freeform 1043"/>
                <p:cNvSpPr>
                  <a:spLocks/>
                </p:cNvSpPr>
                <p:nvPr/>
              </p:nvSpPr>
              <p:spPr bwMode="auto">
                <a:xfrm>
                  <a:off x="-673" y="3961"/>
                  <a:ext cx="32" cy="51"/>
                </a:xfrm>
                <a:custGeom>
                  <a:avLst/>
                  <a:gdLst/>
                  <a:ahLst/>
                  <a:cxnLst>
                    <a:cxn ang="0">
                      <a:pos x="0" y="103"/>
                    </a:cxn>
                    <a:cxn ang="0">
                      <a:pos x="65" y="0"/>
                    </a:cxn>
                    <a:cxn ang="0">
                      <a:pos x="54" y="99"/>
                    </a:cxn>
                    <a:cxn ang="0">
                      <a:pos x="0" y="103"/>
                    </a:cxn>
                  </a:cxnLst>
                  <a:rect l="0" t="0" r="r" b="b"/>
                  <a:pathLst>
                    <a:path w="65" h="103">
                      <a:moveTo>
                        <a:pt x="0" y="103"/>
                      </a:moveTo>
                      <a:lnTo>
                        <a:pt x="65" y="0"/>
                      </a:lnTo>
                      <a:lnTo>
                        <a:pt x="54" y="99"/>
                      </a:lnTo>
                      <a:lnTo>
                        <a:pt x="0" y="103"/>
                      </a:lnTo>
                      <a:close/>
                    </a:path>
                  </a:pathLst>
                </a:custGeom>
                <a:solidFill>
                  <a:srgbClr val="00FF59"/>
                </a:solidFill>
                <a:ln w="9525">
                  <a:noFill/>
                  <a:round/>
                  <a:headEnd/>
                  <a:tailEnd/>
                </a:ln>
              </p:spPr>
              <p:txBody>
                <a:bodyPr/>
                <a:lstStyle/>
                <a:p>
                  <a:endParaRPr lang="de-DE"/>
                </a:p>
              </p:txBody>
            </p:sp>
            <p:sp>
              <p:nvSpPr>
                <p:cNvPr id="32788" name="Freeform 1044"/>
                <p:cNvSpPr>
                  <a:spLocks/>
                </p:cNvSpPr>
                <p:nvPr/>
              </p:nvSpPr>
              <p:spPr bwMode="auto">
                <a:xfrm>
                  <a:off x="-637" y="3971"/>
                  <a:ext cx="21" cy="32"/>
                </a:xfrm>
                <a:custGeom>
                  <a:avLst/>
                  <a:gdLst/>
                  <a:ahLst/>
                  <a:cxnLst>
                    <a:cxn ang="0">
                      <a:pos x="0" y="65"/>
                    </a:cxn>
                    <a:cxn ang="0">
                      <a:pos x="11" y="29"/>
                    </a:cxn>
                    <a:cxn ang="0">
                      <a:pos x="42" y="0"/>
                    </a:cxn>
                    <a:cxn ang="0">
                      <a:pos x="32" y="25"/>
                    </a:cxn>
                    <a:cxn ang="0">
                      <a:pos x="0" y="65"/>
                    </a:cxn>
                  </a:cxnLst>
                  <a:rect l="0" t="0" r="r" b="b"/>
                  <a:pathLst>
                    <a:path w="42" h="65">
                      <a:moveTo>
                        <a:pt x="0" y="65"/>
                      </a:moveTo>
                      <a:lnTo>
                        <a:pt x="11" y="29"/>
                      </a:lnTo>
                      <a:lnTo>
                        <a:pt x="42" y="0"/>
                      </a:lnTo>
                      <a:lnTo>
                        <a:pt x="32" y="25"/>
                      </a:lnTo>
                      <a:lnTo>
                        <a:pt x="0" y="65"/>
                      </a:lnTo>
                      <a:close/>
                    </a:path>
                  </a:pathLst>
                </a:custGeom>
                <a:solidFill>
                  <a:srgbClr val="00FF59"/>
                </a:solidFill>
                <a:ln w="9525">
                  <a:noFill/>
                  <a:round/>
                  <a:headEnd/>
                  <a:tailEnd/>
                </a:ln>
              </p:spPr>
              <p:txBody>
                <a:bodyPr/>
                <a:lstStyle/>
                <a:p>
                  <a:endParaRPr lang="de-DE"/>
                </a:p>
              </p:txBody>
            </p:sp>
            <p:sp>
              <p:nvSpPr>
                <p:cNvPr id="32789" name="Freeform 1045"/>
                <p:cNvSpPr>
                  <a:spLocks/>
                </p:cNvSpPr>
                <p:nvPr/>
              </p:nvSpPr>
              <p:spPr bwMode="auto">
                <a:xfrm>
                  <a:off x="-859" y="3561"/>
                  <a:ext cx="24" cy="452"/>
                </a:xfrm>
                <a:custGeom>
                  <a:avLst/>
                  <a:gdLst/>
                  <a:ahLst/>
                  <a:cxnLst>
                    <a:cxn ang="0">
                      <a:pos x="0" y="905"/>
                    </a:cxn>
                    <a:cxn ang="0">
                      <a:pos x="34" y="0"/>
                    </a:cxn>
                    <a:cxn ang="0">
                      <a:pos x="34" y="0"/>
                    </a:cxn>
                    <a:cxn ang="0">
                      <a:pos x="36" y="2"/>
                    </a:cxn>
                    <a:cxn ang="0">
                      <a:pos x="42" y="4"/>
                    </a:cxn>
                    <a:cxn ang="0">
                      <a:pos x="48" y="0"/>
                    </a:cxn>
                    <a:cxn ang="0">
                      <a:pos x="42" y="905"/>
                    </a:cxn>
                    <a:cxn ang="0">
                      <a:pos x="0" y="905"/>
                    </a:cxn>
                  </a:cxnLst>
                  <a:rect l="0" t="0" r="r" b="b"/>
                  <a:pathLst>
                    <a:path w="48" h="905">
                      <a:moveTo>
                        <a:pt x="0" y="905"/>
                      </a:moveTo>
                      <a:lnTo>
                        <a:pt x="34" y="0"/>
                      </a:lnTo>
                      <a:lnTo>
                        <a:pt x="34" y="0"/>
                      </a:lnTo>
                      <a:lnTo>
                        <a:pt x="36" y="2"/>
                      </a:lnTo>
                      <a:lnTo>
                        <a:pt x="42" y="4"/>
                      </a:lnTo>
                      <a:lnTo>
                        <a:pt x="48" y="0"/>
                      </a:lnTo>
                      <a:lnTo>
                        <a:pt x="42" y="905"/>
                      </a:lnTo>
                      <a:lnTo>
                        <a:pt x="0" y="905"/>
                      </a:lnTo>
                      <a:close/>
                    </a:path>
                  </a:pathLst>
                </a:custGeom>
                <a:solidFill>
                  <a:srgbClr val="875900"/>
                </a:solidFill>
                <a:ln w="9525">
                  <a:noFill/>
                  <a:round/>
                  <a:headEnd/>
                  <a:tailEnd/>
                </a:ln>
              </p:spPr>
              <p:txBody>
                <a:bodyPr/>
                <a:lstStyle/>
                <a:p>
                  <a:endParaRPr lang="de-DE"/>
                </a:p>
              </p:txBody>
            </p:sp>
            <p:sp>
              <p:nvSpPr>
                <p:cNvPr id="32790" name="Freeform 1046"/>
                <p:cNvSpPr>
                  <a:spLocks/>
                </p:cNvSpPr>
                <p:nvPr/>
              </p:nvSpPr>
              <p:spPr bwMode="auto">
                <a:xfrm>
                  <a:off x="-831" y="3549"/>
                  <a:ext cx="18" cy="463"/>
                </a:xfrm>
                <a:custGeom>
                  <a:avLst/>
                  <a:gdLst/>
                  <a:ahLst/>
                  <a:cxnLst>
                    <a:cxn ang="0">
                      <a:pos x="0" y="927"/>
                    </a:cxn>
                    <a:cxn ang="0">
                      <a:pos x="15" y="1"/>
                    </a:cxn>
                    <a:cxn ang="0">
                      <a:pos x="15" y="3"/>
                    </a:cxn>
                    <a:cxn ang="0">
                      <a:pos x="19" y="5"/>
                    </a:cxn>
                    <a:cxn ang="0">
                      <a:pos x="25" y="3"/>
                    </a:cxn>
                    <a:cxn ang="0">
                      <a:pos x="34" y="0"/>
                    </a:cxn>
                    <a:cxn ang="0">
                      <a:pos x="36" y="927"/>
                    </a:cxn>
                    <a:cxn ang="0">
                      <a:pos x="0" y="927"/>
                    </a:cxn>
                  </a:cxnLst>
                  <a:rect l="0" t="0" r="r" b="b"/>
                  <a:pathLst>
                    <a:path w="36" h="927">
                      <a:moveTo>
                        <a:pt x="0" y="927"/>
                      </a:moveTo>
                      <a:lnTo>
                        <a:pt x="15" y="1"/>
                      </a:lnTo>
                      <a:lnTo>
                        <a:pt x="15" y="3"/>
                      </a:lnTo>
                      <a:lnTo>
                        <a:pt x="19" y="5"/>
                      </a:lnTo>
                      <a:lnTo>
                        <a:pt x="25" y="3"/>
                      </a:lnTo>
                      <a:lnTo>
                        <a:pt x="34" y="0"/>
                      </a:lnTo>
                      <a:lnTo>
                        <a:pt x="36" y="927"/>
                      </a:lnTo>
                      <a:lnTo>
                        <a:pt x="0" y="927"/>
                      </a:lnTo>
                      <a:close/>
                    </a:path>
                  </a:pathLst>
                </a:custGeom>
                <a:solidFill>
                  <a:srgbClr val="875900"/>
                </a:solidFill>
                <a:ln w="9525">
                  <a:noFill/>
                  <a:round/>
                  <a:headEnd/>
                  <a:tailEnd/>
                </a:ln>
              </p:spPr>
              <p:txBody>
                <a:bodyPr/>
                <a:lstStyle/>
                <a:p>
                  <a:endParaRPr lang="de-DE"/>
                </a:p>
              </p:txBody>
            </p:sp>
            <p:sp>
              <p:nvSpPr>
                <p:cNvPr id="32791" name="Freeform 1047"/>
                <p:cNvSpPr>
                  <a:spLocks/>
                </p:cNvSpPr>
                <p:nvPr/>
              </p:nvSpPr>
              <p:spPr bwMode="auto">
                <a:xfrm>
                  <a:off x="-809" y="3538"/>
                  <a:ext cx="18" cy="473"/>
                </a:xfrm>
                <a:custGeom>
                  <a:avLst/>
                  <a:gdLst/>
                  <a:ahLst/>
                  <a:cxnLst>
                    <a:cxn ang="0">
                      <a:pos x="6" y="944"/>
                    </a:cxn>
                    <a:cxn ang="0">
                      <a:pos x="0" y="7"/>
                    </a:cxn>
                    <a:cxn ang="0">
                      <a:pos x="11" y="0"/>
                    </a:cxn>
                    <a:cxn ang="0">
                      <a:pos x="19" y="719"/>
                    </a:cxn>
                    <a:cxn ang="0">
                      <a:pos x="34" y="940"/>
                    </a:cxn>
                    <a:cxn ang="0">
                      <a:pos x="6" y="944"/>
                    </a:cxn>
                  </a:cxnLst>
                  <a:rect l="0" t="0" r="r" b="b"/>
                  <a:pathLst>
                    <a:path w="34" h="944">
                      <a:moveTo>
                        <a:pt x="6" y="944"/>
                      </a:moveTo>
                      <a:lnTo>
                        <a:pt x="0" y="7"/>
                      </a:lnTo>
                      <a:lnTo>
                        <a:pt x="11" y="0"/>
                      </a:lnTo>
                      <a:lnTo>
                        <a:pt x="19" y="719"/>
                      </a:lnTo>
                      <a:lnTo>
                        <a:pt x="34" y="940"/>
                      </a:lnTo>
                      <a:lnTo>
                        <a:pt x="6" y="944"/>
                      </a:lnTo>
                      <a:close/>
                    </a:path>
                  </a:pathLst>
                </a:custGeom>
                <a:solidFill>
                  <a:srgbClr val="875900"/>
                </a:solidFill>
                <a:ln w="9525">
                  <a:noFill/>
                  <a:round/>
                  <a:headEnd/>
                  <a:tailEnd/>
                </a:ln>
              </p:spPr>
              <p:txBody>
                <a:bodyPr/>
                <a:lstStyle/>
                <a:p>
                  <a:endParaRPr lang="de-DE"/>
                </a:p>
              </p:txBody>
            </p:sp>
            <p:sp>
              <p:nvSpPr>
                <p:cNvPr id="32792" name="Freeform 1048"/>
                <p:cNvSpPr>
                  <a:spLocks/>
                </p:cNvSpPr>
                <p:nvPr/>
              </p:nvSpPr>
              <p:spPr bwMode="auto">
                <a:xfrm>
                  <a:off x="-791" y="3579"/>
                  <a:ext cx="67" cy="64"/>
                </a:xfrm>
                <a:custGeom>
                  <a:avLst/>
                  <a:gdLst/>
                  <a:ahLst/>
                  <a:cxnLst>
                    <a:cxn ang="0">
                      <a:pos x="2" y="103"/>
                    </a:cxn>
                    <a:cxn ang="0">
                      <a:pos x="135" y="0"/>
                    </a:cxn>
                    <a:cxn ang="0">
                      <a:pos x="135" y="10"/>
                    </a:cxn>
                    <a:cxn ang="0">
                      <a:pos x="0" y="128"/>
                    </a:cxn>
                    <a:cxn ang="0">
                      <a:pos x="2" y="103"/>
                    </a:cxn>
                  </a:cxnLst>
                  <a:rect l="0" t="0" r="r" b="b"/>
                  <a:pathLst>
                    <a:path w="135" h="128">
                      <a:moveTo>
                        <a:pt x="2" y="103"/>
                      </a:moveTo>
                      <a:lnTo>
                        <a:pt x="135" y="0"/>
                      </a:lnTo>
                      <a:lnTo>
                        <a:pt x="135" y="10"/>
                      </a:lnTo>
                      <a:lnTo>
                        <a:pt x="0" y="128"/>
                      </a:lnTo>
                      <a:lnTo>
                        <a:pt x="2" y="103"/>
                      </a:lnTo>
                      <a:close/>
                    </a:path>
                  </a:pathLst>
                </a:custGeom>
                <a:solidFill>
                  <a:srgbClr val="875900"/>
                </a:solidFill>
                <a:ln w="9525">
                  <a:noFill/>
                  <a:round/>
                  <a:headEnd/>
                  <a:tailEnd/>
                </a:ln>
              </p:spPr>
              <p:txBody>
                <a:bodyPr/>
                <a:lstStyle/>
                <a:p>
                  <a:endParaRPr lang="de-DE"/>
                </a:p>
              </p:txBody>
            </p:sp>
            <p:sp>
              <p:nvSpPr>
                <p:cNvPr id="32793" name="Freeform 1049"/>
                <p:cNvSpPr>
                  <a:spLocks/>
                </p:cNvSpPr>
                <p:nvPr/>
              </p:nvSpPr>
              <p:spPr bwMode="auto">
                <a:xfrm>
                  <a:off x="-938" y="3609"/>
                  <a:ext cx="79" cy="84"/>
                </a:xfrm>
                <a:custGeom>
                  <a:avLst/>
                  <a:gdLst/>
                  <a:ahLst/>
                  <a:cxnLst>
                    <a:cxn ang="0">
                      <a:pos x="158" y="170"/>
                    </a:cxn>
                    <a:cxn ang="0">
                      <a:pos x="154" y="132"/>
                    </a:cxn>
                    <a:cxn ang="0">
                      <a:pos x="7" y="0"/>
                    </a:cxn>
                    <a:cxn ang="0">
                      <a:pos x="0" y="27"/>
                    </a:cxn>
                    <a:cxn ang="0">
                      <a:pos x="158" y="170"/>
                    </a:cxn>
                  </a:cxnLst>
                  <a:rect l="0" t="0" r="r" b="b"/>
                  <a:pathLst>
                    <a:path w="158" h="170">
                      <a:moveTo>
                        <a:pt x="158" y="170"/>
                      </a:moveTo>
                      <a:lnTo>
                        <a:pt x="154" y="132"/>
                      </a:lnTo>
                      <a:lnTo>
                        <a:pt x="7" y="0"/>
                      </a:lnTo>
                      <a:lnTo>
                        <a:pt x="0" y="27"/>
                      </a:lnTo>
                      <a:lnTo>
                        <a:pt x="158" y="170"/>
                      </a:lnTo>
                      <a:close/>
                    </a:path>
                  </a:pathLst>
                </a:custGeom>
                <a:solidFill>
                  <a:srgbClr val="875900"/>
                </a:solidFill>
                <a:ln w="9525">
                  <a:noFill/>
                  <a:round/>
                  <a:headEnd/>
                  <a:tailEnd/>
                </a:ln>
              </p:spPr>
              <p:txBody>
                <a:bodyPr/>
                <a:lstStyle/>
                <a:p>
                  <a:endParaRPr lang="de-DE"/>
                </a:p>
              </p:txBody>
            </p:sp>
            <p:sp>
              <p:nvSpPr>
                <p:cNvPr id="32794" name="Freeform 1050"/>
                <p:cNvSpPr>
                  <a:spLocks/>
                </p:cNvSpPr>
                <p:nvPr/>
              </p:nvSpPr>
              <p:spPr bwMode="auto">
                <a:xfrm>
                  <a:off x="-1173" y="3554"/>
                  <a:ext cx="231" cy="185"/>
                </a:xfrm>
                <a:custGeom>
                  <a:avLst/>
                  <a:gdLst/>
                  <a:ahLst/>
                  <a:cxnLst>
                    <a:cxn ang="0">
                      <a:pos x="442" y="268"/>
                    </a:cxn>
                    <a:cxn ang="0">
                      <a:pos x="434" y="276"/>
                    </a:cxn>
                    <a:cxn ang="0">
                      <a:pos x="413" y="295"/>
                    </a:cxn>
                    <a:cxn ang="0">
                      <a:pos x="383" y="318"/>
                    </a:cxn>
                    <a:cxn ang="0">
                      <a:pos x="343" y="337"/>
                    </a:cxn>
                    <a:cxn ang="0">
                      <a:pos x="225" y="366"/>
                    </a:cxn>
                    <a:cxn ang="0">
                      <a:pos x="230" y="347"/>
                    </a:cxn>
                    <a:cxn ang="0">
                      <a:pos x="238" y="316"/>
                    </a:cxn>
                    <a:cxn ang="0">
                      <a:pos x="246" y="280"/>
                    </a:cxn>
                    <a:cxn ang="0">
                      <a:pos x="251" y="259"/>
                    </a:cxn>
                    <a:cxn ang="0">
                      <a:pos x="253"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59" y="162"/>
                    </a:cxn>
                    <a:cxn ang="0">
                      <a:pos x="40" y="150"/>
                    </a:cxn>
                    <a:cxn ang="0">
                      <a:pos x="30" y="145"/>
                    </a:cxn>
                    <a:cxn ang="0">
                      <a:pos x="19" y="133"/>
                    </a:cxn>
                    <a:cxn ang="0">
                      <a:pos x="6" y="112"/>
                    </a:cxn>
                    <a:cxn ang="0">
                      <a:pos x="4" y="97"/>
                    </a:cxn>
                    <a:cxn ang="0">
                      <a:pos x="25"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5" y="8"/>
                    </a:cxn>
                    <a:cxn ang="0">
                      <a:pos x="364" y="13"/>
                    </a:cxn>
                    <a:cxn ang="0">
                      <a:pos x="379" y="27"/>
                    </a:cxn>
                    <a:cxn ang="0">
                      <a:pos x="404" y="49"/>
                    </a:cxn>
                    <a:cxn ang="0">
                      <a:pos x="427" y="78"/>
                    </a:cxn>
                    <a:cxn ang="0">
                      <a:pos x="461" y="95"/>
                    </a:cxn>
                  </a:cxnLst>
                  <a:rect l="0" t="0" r="r" b="b"/>
                  <a:pathLst>
                    <a:path w="461" h="369">
                      <a:moveTo>
                        <a:pt x="448" y="126"/>
                      </a:moveTo>
                      <a:lnTo>
                        <a:pt x="442" y="268"/>
                      </a:lnTo>
                      <a:lnTo>
                        <a:pt x="440" y="270"/>
                      </a:lnTo>
                      <a:lnTo>
                        <a:pt x="434" y="276"/>
                      </a:lnTo>
                      <a:lnTo>
                        <a:pt x="425" y="286"/>
                      </a:lnTo>
                      <a:lnTo>
                        <a:pt x="413" y="295"/>
                      </a:lnTo>
                      <a:lnTo>
                        <a:pt x="398" y="305"/>
                      </a:lnTo>
                      <a:lnTo>
                        <a:pt x="383" y="318"/>
                      </a:lnTo>
                      <a:lnTo>
                        <a:pt x="364" y="327"/>
                      </a:lnTo>
                      <a:lnTo>
                        <a:pt x="343" y="337"/>
                      </a:lnTo>
                      <a:lnTo>
                        <a:pt x="225" y="369"/>
                      </a:lnTo>
                      <a:lnTo>
                        <a:pt x="225" y="366"/>
                      </a:lnTo>
                      <a:lnTo>
                        <a:pt x="229" y="358"/>
                      </a:lnTo>
                      <a:lnTo>
                        <a:pt x="230" y="347"/>
                      </a:lnTo>
                      <a:lnTo>
                        <a:pt x="234" y="331"/>
                      </a:lnTo>
                      <a:lnTo>
                        <a:pt x="238" y="316"/>
                      </a:lnTo>
                      <a:lnTo>
                        <a:pt x="244" y="297"/>
                      </a:lnTo>
                      <a:lnTo>
                        <a:pt x="246" y="280"/>
                      </a:lnTo>
                      <a:lnTo>
                        <a:pt x="250" y="263"/>
                      </a:lnTo>
                      <a:lnTo>
                        <a:pt x="251" y="259"/>
                      </a:lnTo>
                      <a:lnTo>
                        <a:pt x="251" y="249"/>
                      </a:lnTo>
                      <a:lnTo>
                        <a:pt x="253" y="236"/>
                      </a:lnTo>
                      <a:lnTo>
                        <a:pt x="257" y="219"/>
                      </a:lnTo>
                      <a:lnTo>
                        <a:pt x="263" y="204"/>
                      </a:lnTo>
                      <a:lnTo>
                        <a:pt x="269" y="187"/>
                      </a:lnTo>
                      <a:lnTo>
                        <a:pt x="276" y="173"/>
                      </a:lnTo>
                      <a:lnTo>
                        <a:pt x="286" y="166"/>
                      </a:lnTo>
                      <a:lnTo>
                        <a:pt x="282" y="166"/>
                      </a:lnTo>
                      <a:lnTo>
                        <a:pt x="272" y="168"/>
                      </a:lnTo>
                      <a:lnTo>
                        <a:pt x="259" y="169"/>
                      </a:lnTo>
                      <a:lnTo>
                        <a:pt x="240" y="171"/>
                      </a:lnTo>
                      <a:lnTo>
                        <a:pt x="221" y="173"/>
                      </a:lnTo>
                      <a:lnTo>
                        <a:pt x="200" y="175"/>
                      </a:lnTo>
                      <a:lnTo>
                        <a:pt x="181" y="177"/>
                      </a:lnTo>
                      <a:lnTo>
                        <a:pt x="162" y="177"/>
                      </a:lnTo>
                      <a:lnTo>
                        <a:pt x="160" y="177"/>
                      </a:lnTo>
                      <a:lnTo>
                        <a:pt x="150" y="179"/>
                      </a:lnTo>
                      <a:lnTo>
                        <a:pt x="137" y="179"/>
                      </a:lnTo>
                      <a:lnTo>
                        <a:pt x="120" y="177"/>
                      </a:lnTo>
                      <a:lnTo>
                        <a:pt x="101" y="175"/>
                      </a:lnTo>
                      <a:lnTo>
                        <a:pt x="80" y="171"/>
                      </a:lnTo>
                      <a:lnTo>
                        <a:pt x="59" y="162"/>
                      </a:lnTo>
                      <a:lnTo>
                        <a:pt x="40" y="152"/>
                      </a:lnTo>
                      <a:lnTo>
                        <a:pt x="40" y="150"/>
                      </a:lnTo>
                      <a:lnTo>
                        <a:pt x="36" y="148"/>
                      </a:lnTo>
                      <a:lnTo>
                        <a:pt x="30" y="145"/>
                      </a:lnTo>
                      <a:lnTo>
                        <a:pt x="25" y="139"/>
                      </a:lnTo>
                      <a:lnTo>
                        <a:pt x="19" y="133"/>
                      </a:lnTo>
                      <a:lnTo>
                        <a:pt x="13" y="124"/>
                      </a:lnTo>
                      <a:lnTo>
                        <a:pt x="6" y="112"/>
                      </a:lnTo>
                      <a:lnTo>
                        <a:pt x="0" y="99"/>
                      </a:lnTo>
                      <a:lnTo>
                        <a:pt x="4" y="97"/>
                      </a:lnTo>
                      <a:lnTo>
                        <a:pt x="11" y="91"/>
                      </a:lnTo>
                      <a:lnTo>
                        <a:pt x="25" y="86"/>
                      </a:lnTo>
                      <a:lnTo>
                        <a:pt x="40" y="76"/>
                      </a:lnTo>
                      <a:lnTo>
                        <a:pt x="59" y="67"/>
                      </a:lnTo>
                      <a:lnTo>
                        <a:pt x="78" y="57"/>
                      </a:lnTo>
                      <a:lnTo>
                        <a:pt x="95" y="48"/>
                      </a:lnTo>
                      <a:lnTo>
                        <a:pt x="112" y="38"/>
                      </a:lnTo>
                      <a:lnTo>
                        <a:pt x="114" y="36"/>
                      </a:lnTo>
                      <a:lnTo>
                        <a:pt x="124" y="32"/>
                      </a:lnTo>
                      <a:lnTo>
                        <a:pt x="137" y="27"/>
                      </a:lnTo>
                      <a:lnTo>
                        <a:pt x="154" y="19"/>
                      </a:lnTo>
                      <a:lnTo>
                        <a:pt x="173" y="13"/>
                      </a:lnTo>
                      <a:lnTo>
                        <a:pt x="192" y="8"/>
                      </a:lnTo>
                      <a:lnTo>
                        <a:pt x="213" y="2"/>
                      </a:lnTo>
                      <a:lnTo>
                        <a:pt x="232" y="0"/>
                      </a:lnTo>
                      <a:lnTo>
                        <a:pt x="236" y="0"/>
                      </a:lnTo>
                      <a:lnTo>
                        <a:pt x="246" y="0"/>
                      </a:lnTo>
                      <a:lnTo>
                        <a:pt x="263" y="0"/>
                      </a:lnTo>
                      <a:lnTo>
                        <a:pt x="284" y="0"/>
                      </a:lnTo>
                      <a:lnTo>
                        <a:pt x="305" y="0"/>
                      </a:lnTo>
                      <a:lnTo>
                        <a:pt x="326" y="4"/>
                      </a:lnTo>
                      <a:lnTo>
                        <a:pt x="345" y="8"/>
                      </a:lnTo>
                      <a:lnTo>
                        <a:pt x="362" y="13"/>
                      </a:lnTo>
                      <a:lnTo>
                        <a:pt x="364" y="13"/>
                      </a:lnTo>
                      <a:lnTo>
                        <a:pt x="372" y="19"/>
                      </a:lnTo>
                      <a:lnTo>
                        <a:pt x="379" y="27"/>
                      </a:lnTo>
                      <a:lnTo>
                        <a:pt x="391" y="36"/>
                      </a:lnTo>
                      <a:lnTo>
                        <a:pt x="404" y="49"/>
                      </a:lnTo>
                      <a:lnTo>
                        <a:pt x="415" y="63"/>
                      </a:lnTo>
                      <a:lnTo>
                        <a:pt x="427" y="78"/>
                      </a:lnTo>
                      <a:lnTo>
                        <a:pt x="436" y="93"/>
                      </a:lnTo>
                      <a:lnTo>
                        <a:pt x="461" y="95"/>
                      </a:lnTo>
                      <a:lnTo>
                        <a:pt x="448" y="126"/>
                      </a:lnTo>
                      <a:close/>
                    </a:path>
                  </a:pathLst>
                </a:custGeom>
                <a:solidFill>
                  <a:srgbClr val="000000"/>
                </a:solidFill>
                <a:ln w="9525">
                  <a:noFill/>
                  <a:round/>
                  <a:headEnd/>
                  <a:tailEnd/>
                </a:ln>
              </p:spPr>
              <p:txBody>
                <a:bodyPr/>
                <a:lstStyle/>
                <a:p>
                  <a:endParaRPr lang="de-DE"/>
                </a:p>
              </p:txBody>
            </p:sp>
            <p:sp>
              <p:nvSpPr>
                <p:cNvPr id="32795" name="Freeform 1051"/>
                <p:cNvSpPr>
                  <a:spLocks/>
                </p:cNvSpPr>
                <p:nvPr/>
              </p:nvSpPr>
              <p:spPr bwMode="auto">
                <a:xfrm>
                  <a:off x="-985" y="3491"/>
                  <a:ext cx="65" cy="98"/>
                </a:xfrm>
                <a:custGeom>
                  <a:avLst/>
                  <a:gdLst/>
                  <a:ahLst/>
                  <a:cxnLst>
                    <a:cxn ang="0">
                      <a:pos x="77" y="196"/>
                    </a:cxn>
                    <a:cxn ang="0">
                      <a:pos x="75" y="195"/>
                    </a:cxn>
                    <a:cxn ang="0">
                      <a:pos x="67" y="189"/>
                    </a:cxn>
                    <a:cxn ang="0">
                      <a:pos x="56" y="181"/>
                    </a:cxn>
                    <a:cxn ang="0">
                      <a:pos x="44" y="170"/>
                    </a:cxn>
                    <a:cxn ang="0">
                      <a:pos x="33" y="158"/>
                    </a:cxn>
                    <a:cxn ang="0">
                      <a:pos x="21" y="145"/>
                    </a:cxn>
                    <a:cxn ang="0">
                      <a:pos x="12" y="132"/>
                    </a:cxn>
                    <a:cxn ang="0">
                      <a:pos x="8" y="120"/>
                    </a:cxn>
                    <a:cxn ang="0">
                      <a:pos x="6" y="111"/>
                    </a:cxn>
                    <a:cxn ang="0">
                      <a:pos x="2" y="90"/>
                    </a:cxn>
                    <a:cxn ang="0">
                      <a:pos x="0" y="63"/>
                    </a:cxn>
                    <a:cxn ang="0">
                      <a:pos x="4" y="38"/>
                    </a:cxn>
                    <a:cxn ang="0">
                      <a:pos x="29" y="0"/>
                    </a:cxn>
                    <a:cxn ang="0">
                      <a:pos x="130" y="77"/>
                    </a:cxn>
                    <a:cxn ang="0">
                      <a:pos x="77" y="196"/>
                    </a:cxn>
                  </a:cxnLst>
                  <a:rect l="0" t="0" r="r" b="b"/>
                  <a:pathLst>
                    <a:path w="130" h="196">
                      <a:moveTo>
                        <a:pt x="77" y="196"/>
                      </a:moveTo>
                      <a:lnTo>
                        <a:pt x="75" y="195"/>
                      </a:lnTo>
                      <a:lnTo>
                        <a:pt x="67" y="189"/>
                      </a:lnTo>
                      <a:lnTo>
                        <a:pt x="56" y="181"/>
                      </a:lnTo>
                      <a:lnTo>
                        <a:pt x="44" y="170"/>
                      </a:lnTo>
                      <a:lnTo>
                        <a:pt x="33" y="158"/>
                      </a:lnTo>
                      <a:lnTo>
                        <a:pt x="21" y="145"/>
                      </a:lnTo>
                      <a:lnTo>
                        <a:pt x="12" y="132"/>
                      </a:lnTo>
                      <a:lnTo>
                        <a:pt x="8" y="120"/>
                      </a:lnTo>
                      <a:lnTo>
                        <a:pt x="6" y="111"/>
                      </a:lnTo>
                      <a:lnTo>
                        <a:pt x="2" y="90"/>
                      </a:lnTo>
                      <a:lnTo>
                        <a:pt x="0" y="63"/>
                      </a:lnTo>
                      <a:lnTo>
                        <a:pt x="4" y="38"/>
                      </a:lnTo>
                      <a:lnTo>
                        <a:pt x="29" y="0"/>
                      </a:lnTo>
                      <a:lnTo>
                        <a:pt x="130" y="77"/>
                      </a:lnTo>
                      <a:lnTo>
                        <a:pt x="77" y="196"/>
                      </a:lnTo>
                      <a:close/>
                    </a:path>
                  </a:pathLst>
                </a:custGeom>
                <a:solidFill>
                  <a:srgbClr val="000000"/>
                </a:solidFill>
                <a:ln w="9525">
                  <a:noFill/>
                  <a:round/>
                  <a:headEnd/>
                  <a:tailEnd/>
                </a:ln>
              </p:spPr>
              <p:txBody>
                <a:bodyPr/>
                <a:lstStyle/>
                <a:p>
                  <a:endParaRPr lang="de-DE"/>
                </a:p>
              </p:txBody>
            </p:sp>
            <p:sp>
              <p:nvSpPr>
                <p:cNvPr id="32796" name="Freeform 1052"/>
                <p:cNvSpPr>
                  <a:spLocks/>
                </p:cNvSpPr>
                <p:nvPr/>
              </p:nvSpPr>
              <p:spPr bwMode="auto">
                <a:xfrm>
                  <a:off x="-1099" y="3431"/>
                  <a:ext cx="102" cy="116"/>
                </a:xfrm>
                <a:custGeom>
                  <a:avLst/>
                  <a:gdLst/>
                  <a:ahLst/>
                  <a:cxnLst>
                    <a:cxn ang="0">
                      <a:pos x="204" y="233"/>
                    </a:cxn>
                    <a:cxn ang="0">
                      <a:pos x="204" y="229"/>
                    </a:cxn>
                    <a:cxn ang="0">
                      <a:pos x="202" y="216"/>
                    </a:cxn>
                    <a:cxn ang="0">
                      <a:pos x="198" y="195"/>
                    </a:cxn>
                    <a:cxn ang="0">
                      <a:pos x="194" y="170"/>
                    </a:cxn>
                    <a:cxn ang="0">
                      <a:pos x="188" y="143"/>
                    </a:cxn>
                    <a:cxn ang="0">
                      <a:pos x="179" y="115"/>
                    </a:cxn>
                    <a:cxn ang="0">
                      <a:pos x="167" y="90"/>
                    </a:cxn>
                    <a:cxn ang="0">
                      <a:pos x="152" y="67"/>
                    </a:cxn>
                    <a:cxn ang="0">
                      <a:pos x="152" y="65"/>
                    </a:cxn>
                    <a:cxn ang="0">
                      <a:pos x="150" y="61"/>
                    </a:cxn>
                    <a:cxn ang="0">
                      <a:pos x="144" y="56"/>
                    </a:cxn>
                    <a:cxn ang="0">
                      <a:pos x="141" y="50"/>
                    </a:cxn>
                    <a:cxn ang="0">
                      <a:pos x="133" y="42"/>
                    </a:cxn>
                    <a:cxn ang="0">
                      <a:pos x="125" y="35"/>
                    </a:cxn>
                    <a:cxn ang="0">
                      <a:pos x="114" y="27"/>
                    </a:cxn>
                    <a:cxn ang="0">
                      <a:pos x="101" y="18"/>
                    </a:cxn>
                    <a:cxn ang="0">
                      <a:pos x="99" y="18"/>
                    </a:cxn>
                    <a:cxn ang="0">
                      <a:pos x="91" y="16"/>
                    </a:cxn>
                    <a:cxn ang="0">
                      <a:pos x="80" y="12"/>
                    </a:cxn>
                    <a:cxn ang="0">
                      <a:pos x="66" y="8"/>
                    </a:cxn>
                    <a:cxn ang="0">
                      <a:pos x="51" y="4"/>
                    </a:cxn>
                    <a:cxn ang="0">
                      <a:pos x="34" y="2"/>
                    </a:cxn>
                    <a:cxn ang="0">
                      <a:pos x="17" y="0"/>
                    </a:cxn>
                    <a:cxn ang="0">
                      <a:pos x="2" y="2"/>
                    </a:cxn>
                    <a:cxn ang="0">
                      <a:pos x="0" y="12"/>
                    </a:cxn>
                    <a:cxn ang="0">
                      <a:pos x="0" y="38"/>
                    </a:cxn>
                    <a:cxn ang="0">
                      <a:pos x="3" y="69"/>
                    </a:cxn>
                    <a:cxn ang="0">
                      <a:pos x="13" y="99"/>
                    </a:cxn>
                    <a:cxn ang="0">
                      <a:pos x="13" y="101"/>
                    </a:cxn>
                    <a:cxn ang="0">
                      <a:pos x="17" y="105"/>
                    </a:cxn>
                    <a:cxn ang="0">
                      <a:pos x="21" y="113"/>
                    </a:cxn>
                    <a:cxn ang="0">
                      <a:pos x="26" y="122"/>
                    </a:cxn>
                    <a:cxn ang="0">
                      <a:pos x="36" y="134"/>
                    </a:cxn>
                    <a:cxn ang="0">
                      <a:pos x="45" y="147"/>
                    </a:cxn>
                    <a:cxn ang="0">
                      <a:pos x="61" y="160"/>
                    </a:cxn>
                    <a:cxn ang="0">
                      <a:pos x="78" y="174"/>
                    </a:cxn>
                    <a:cxn ang="0">
                      <a:pos x="80" y="176"/>
                    </a:cxn>
                    <a:cxn ang="0">
                      <a:pos x="89" y="179"/>
                    </a:cxn>
                    <a:cxn ang="0">
                      <a:pos x="101" y="185"/>
                    </a:cxn>
                    <a:cxn ang="0">
                      <a:pos x="118" y="195"/>
                    </a:cxn>
                    <a:cxn ang="0">
                      <a:pos x="137" y="204"/>
                    </a:cxn>
                    <a:cxn ang="0">
                      <a:pos x="158" y="214"/>
                    </a:cxn>
                    <a:cxn ang="0">
                      <a:pos x="179" y="223"/>
                    </a:cxn>
                    <a:cxn ang="0">
                      <a:pos x="204" y="233"/>
                    </a:cxn>
                  </a:cxnLst>
                  <a:rect l="0" t="0" r="r" b="b"/>
                  <a:pathLst>
                    <a:path w="204" h="233">
                      <a:moveTo>
                        <a:pt x="204" y="233"/>
                      </a:moveTo>
                      <a:lnTo>
                        <a:pt x="204" y="229"/>
                      </a:lnTo>
                      <a:lnTo>
                        <a:pt x="202" y="216"/>
                      </a:lnTo>
                      <a:lnTo>
                        <a:pt x="198" y="195"/>
                      </a:lnTo>
                      <a:lnTo>
                        <a:pt x="194" y="170"/>
                      </a:lnTo>
                      <a:lnTo>
                        <a:pt x="188" y="143"/>
                      </a:lnTo>
                      <a:lnTo>
                        <a:pt x="179" y="115"/>
                      </a:lnTo>
                      <a:lnTo>
                        <a:pt x="167" y="90"/>
                      </a:lnTo>
                      <a:lnTo>
                        <a:pt x="152" y="67"/>
                      </a:lnTo>
                      <a:lnTo>
                        <a:pt x="152" y="65"/>
                      </a:lnTo>
                      <a:lnTo>
                        <a:pt x="150" y="61"/>
                      </a:lnTo>
                      <a:lnTo>
                        <a:pt x="144" y="56"/>
                      </a:lnTo>
                      <a:lnTo>
                        <a:pt x="141" y="50"/>
                      </a:lnTo>
                      <a:lnTo>
                        <a:pt x="133" y="42"/>
                      </a:lnTo>
                      <a:lnTo>
                        <a:pt x="125" y="35"/>
                      </a:lnTo>
                      <a:lnTo>
                        <a:pt x="114" y="27"/>
                      </a:lnTo>
                      <a:lnTo>
                        <a:pt x="101" y="18"/>
                      </a:lnTo>
                      <a:lnTo>
                        <a:pt x="99" y="18"/>
                      </a:lnTo>
                      <a:lnTo>
                        <a:pt x="91" y="16"/>
                      </a:lnTo>
                      <a:lnTo>
                        <a:pt x="80" y="12"/>
                      </a:lnTo>
                      <a:lnTo>
                        <a:pt x="66" y="8"/>
                      </a:lnTo>
                      <a:lnTo>
                        <a:pt x="51" y="4"/>
                      </a:lnTo>
                      <a:lnTo>
                        <a:pt x="34" y="2"/>
                      </a:lnTo>
                      <a:lnTo>
                        <a:pt x="17" y="0"/>
                      </a:lnTo>
                      <a:lnTo>
                        <a:pt x="2" y="2"/>
                      </a:lnTo>
                      <a:lnTo>
                        <a:pt x="0" y="12"/>
                      </a:lnTo>
                      <a:lnTo>
                        <a:pt x="0" y="38"/>
                      </a:lnTo>
                      <a:lnTo>
                        <a:pt x="3" y="69"/>
                      </a:lnTo>
                      <a:lnTo>
                        <a:pt x="13" y="99"/>
                      </a:lnTo>
                      <a:lnTo>
                        <a:pt x="13" y="101"/>
                      </a:lnTo>
                      <a:lnTo>
                        <a:pt x="17" y="105"/>
                      </a:lnTo>
                      <a:lnTo>
                        <a:pt x="21" y="113"/>
                      </a:lnTo>
                      <a:lnTo>
                        <a:pt x="26" y="122"/>
                      </a:lnTo>
                      <a:lnTo>
                        <a:pt x="36" y="134"/>
                      </a:lnTo>
                      <a:lnTo>
                        <a:pt x="45" y="147"/>
                      </a:lnTo>
                      <a:lnTo>
                        <a:pt x="61" y="160"/>
                      </a:lnTo>
                      <a:lnTo>
                        <a:pt x="78" y="174"/>
                      </a:lnTo>
                      <a:lnTo>
                        <a:pt x="80" y="176"/>
                      </a:lnTo>
                      <a:lnTo>
                        <a:pt x="89" y="179"/>
                      </a:lnTo>
                      <a:lnTo>
                        <a:pt x="101" y="185"/>
                      </a:lnTo>
                      <a:lnTo>
                        <a:pt x="118" y="195"/>
                      </a:lnTo>
                      <a:lnTo>
                        <a:pt x="137" y="204"/>
                      </a:lnTo>
                      <a:lnTo>
                        <a:pt x="158" y="214"/>
                      </a:lnTo>
                      <a:lnTo>
                        <a:pt x="179" y="223"/>
                      </a:lnTo>
                      <a:lnTo>
                        <a:pt x="204" y="233"/>
                      </a:lnTo>
                      <a:close/>
                    </a:path>
                  </a:pathLst>
                </a:custGeom>
                <a:solidFill>
                  <a:srgbClr val="000000"/>
                </a:solidFill>
                <a:ln w="9525">
                  <a:noFill/>
                  <a:round/>
                  <a:headEnd/>
                  <a:tailEnd/>
                </a:ln>
              </p:spPr>
              <p:txBody>
                <a:bodyPr/>
                <a:lstStyle/>
                <a:p>
                  <a:endParaRPr lang="de-DE"/>
                </a:p>
              </p:txBody>
            </p:sp>
            <p:sp>
              <p:nvSpPr>
                <p:cNvPr id="32797" name="Freeform 1053"/>
                <p:cNvSpPr>
                  <a:spLocks/>
                </p:cNvSpPr>
                <p:nvPr/>
              </p:nvSpPr>
              <p:spPr bwMode="auto">
                <a:xfrm>
                  <a:off x="-1172" y="3556"/>
                  <a:ext cx="221" cy="181"/>
                </a:xfrm>
                <a:custGeom>
                  <a:avLst/>
                  <a:gdLst/>
                  <a:ahLst/>
                  <a:cxnLst>
                    <a:cxn ang="0">
                      <a:pos x="381" y="30"/>
                    </a:cxn>
                    <a:cxn ang="0">
                      <a:pos x="377" y="24"/>
                    </a:cxn>
                    <a:cxn ang="0">
                      <a:pos x="366" y="17"/>
                    </a:cxn>
                    <a:cxn ang="0">
                      <a:pos x="349" y="5"/>
                    </a:cxn>
                    <a:cxn ang="0">
                      <a:pos x="328" y="0"/>
                    </a:cxn>
                    <a:cxn ang="0">
                      <a:pos x="324" y="0"/>
                    </a:cxn>
                    <a:cxn ang="0">
                      <a:pos x="310" y="0"/>
                    </a:cxn>
                    <a:cxn ang="0">
                      <a:pos x="295" y="0"/>
                    </a:cxn>
                    <a:cxn ang="0">
                      <a:pos x="274" y="0"/>
                    </a:cxn>
                    <a:cxn ang="0">
                      <a:pos x="251" y="0"/>
                    </a:cxn>
                    <a:cxn ang="0">
                      <a:pos x="228" y="2"/>
                    </a:cxn>
                    <a:cxn ang="0">
                      <a:pos x="206" y="5"/>
                    </a:cxn>
                    <a:cxn ang="0">
                      <a:pos x="188" y="9"/>
                    </a:cxn>
                    <a:cxn ang="0">
                      <a:pos x="177" y="13"/>
                    </a:cxn>
                    <a:cxn ang="0">
                      <a:pos x="150" y="23"/>
                    </a:cxn>
                    <a:cxn ang="0">
                      <a:pos x="114" y="36"/>
                    </a:cxn>
                    <a:cxn ang="0">
                      <a:pos x="82" y="49"/>
                    </a:cxn>
                    <a:cxn ang="0">
                      <a:pos x="70" y="55"/>
                    </a:cxn>
                    <a:cxn ang="0">
                      <a:pos x="47" y="66"/>
                    </a:cxn>
                    <a:cxn ang="0">
                      <a:pos x="21" y="82"/>
                    </a:cxn>
                    <a:cxn ang="0">
                      <a:pos x="0" y="97"/>
                    </a:cxn>
                    <a:cxn ang="0">
                      <a:pos x="0" y="101"/>
                    </a:cxn>
                    <a:cxn ang="0">
                      <a:pos x="4" y="110"/>
                    </a:cxn>
                    <a:cxn ang="0">
                      <a:pos x="11" y="124"/>
                    </a:cxn>
                    <a:cxn ang="0">
                      <a:pos x="26" y="141"/>
                    </a:cxn>
                    <a:cxn ang="0">
                      <a:pos x="34" y="146"/>
                    </a:cxn>
                    <a:cxn ang="0">
                      <a:pos x="55" y="158"/>
                    </a:cxn>
                    <a:cxn ang="0">
                      <a:pos x="84" y="169"/>
                    </a:cxn>
                    <a:cxn ang="0">
                      <a:pos x="116" y="175"/>
                    </a:cxn>
                    <a:cxn ang="0">
                      <a:pos x="120" y="175"/>
                    </a:cxn>
                    <a:cxn ang="0">
                      <a:pos x="131" y="175"/>
                    </a:cxn>
                    <a:cxn ang="0">
                      <a:pos x="148" y="175"/>
                    </a:cxn>
                    <a:cxn ang="0">
                      <a:pos x="171" y="173"/>
                    </a:cxn>
                    <a:cxn ang="0">
                      <a:pos x="196" y="171"/>
                    </a:cxn>
                    <a:cxn ang="0">
                      <a:pos x="227" y="167"/>
                    </a:cxn>
                    <a:cxn ang="0">
                      <a:pos x="257" y="162"/>
                    </a:cxn>
                    <a:cxn ang="0">
                      <a:pos x="288" y="156"/>
                    </a:cxn>
                    <a:cxn ang="0">
                      <a:pos x="284" y="162"/>
                    </a:cxn>
                    <a:cxn ang="0">
                      <a:pos x="276" y="175"/>
                    </a:cxn>
                    <a:cxn ang="0">
                      <a:pos x="263" y="204"/>
                    </a:cxn>
                    <a:cxn ang="0">
                      <a:pos x="249" y="249"/>
                    </a:cxn>
                    <a:cxn ang="0">
                      <a:pos x="295" y="341"/>
                    </a:cxn>
                    <a:cxn ang="0">
                      <a:pos x="303" y="339"/>
                    </a:cxn>
                    <a:cxn ang="0">
                      <a:pos x="328" y="331"/>
                    </a:cxn>
                    <a:cxn ang="0">
                      <a:pos x="358" y="320"/>
                    </a:cxn>
                    <a:cxn ang="0">
                      <a:pos x="387" y="304"/>
                    </a:cxn>
                    <a:cxn ang="0">
                      <a:pos x="442" y="129"/>
                    </a:cxn>
                    <a:cxn ang="0">
                      <a:pos x="440" y="116"/>
                    </a:cxn>
                    <a:cxn ang="0">
                      <a:pos x="434" y="87"/>
                    </a:cxn>
                  </a:cxnLst>
                  <a:rect l="0" t="0" r="r" b="b"/>
                  <a:pathLst>
                    <a:path w="442" h="362">
                      <a:moveTo>
                        <a:pt x="434" y="87"/>
                      </a:moveTo>
                      <a:lnTo>
                        <a:pt x="381" y="30"/>
                      </a:lnTo>
                      <a:lnTo>
                        <a:pt x="379" y="28"/>
                      </a:lnTo>
                      <a:lnTo>
                        <a:pt x="377" y="24"/>
                      </a:lnTo>
                      <a:lnTo>
                        <a:pt x="371" y="21"/>
                      </a:lnTo>
                      <a:lnTo>
                        <a:pt x="366" y="17"/>
                      </a:lnTo>
                      <a:lnTo>
                        <a:pt x="356" y="11"/>
                      </a:lnTo>
                      <a:lnTo>
                        <a:pt x="349" y="5"/>
                      </a:lnTo>
                      <a:lnTo>
                        <a:pt x="337" y="2"/>
                      </a:lnTo>
                      <a:lnTo>
                        <a:pt x="328" y="0"/>
                      </a:lnTo>
                      <a:lnTo>
                        <a:pt x="326" y="0"/>
                      </a:lnTo>
                      <a:lnTo>
                        <a:pt x="324" y="0"/>
                      </a:lnTo>
                      <a:lnTo>
                        <a:pt x="318" y="0"/>
                      </a:lnTo>
                      <a:lnTo>
                        <a:pt x="310" y="0"/>
                      </a:lnTo>
                      <a:lnTo>
                        <a:pt x="303" y="0"/>
                      </a:lnTo>
                      <a:lnTo>
                        <a:pt x="295" y="0"/>
                      </a:lnTo>
                      <a:lnTo>
                        <a:pt x="284" y="0"/>
                      </a:lnTo>
                      <a:lnTo>
                        <a:pt x="274" y="0"/>
                      </a:lnTo>
                      <a:lnTo>
                        <a:pt x="263" y="0"/>
                      </a:lnTo>
                      <a:lnTo>
                        <a:pt x="251" y="0"/>
                      </a:lnTo>
                      <a:lnTo>
                        <a:pt x="240" y="2"/>
                      </a:lnTo>
                      <a:lnTo>
                        <a:pt x="228" y="2"/>
                      </a:lnTo>
                      <a:lnTo>
                        <a:pt x="217" y="4"/>
                      </a:lnTo>
                      <a:lnTo>
                        <a:pt x="206" y="5"/>
                      </a:lnTo>
                      <a:lnTo>
                        <a:pt x="196" y="7"/>
                      </a:lnTo>
                      <a:lnTo>
                        <a:pt x="188" y="9"/>
                      </a:lnTo>
                      <a:lnTo>
                        <a:pt x="185" y="9"/>
                      </a:lnTo>
                      <a:lnTo>
                        <a:pt x="177" y="13"/>
                      </a:lnTo>
                      <a:lnTo>
                        <a:pt x="164" y="17"/>
                      </a:lnTo>
                      <a:lnTo>
                        <a:pt x="150" y="23"/>
                      </a:lnTo>
                      <a:lnTo>
                        <a:pt x="133" y="30"/>
                      </a:lnTo>
                      <a:lnTo>
                        <a:pt x="114" y="36"/>
                      </a:lnTo>
                      <a:lnTo>
                        <a:pt x="97" y="44"/>
                      </a:lnTo>
                      <a:lnTo>
                        <a:pt x="82" y="49"/>
                      </a:lnTo>
                      <a:lnTo>
                        <a:pt x="78" y="51"/>
                      </a:lnTo>
                      <a:lnTo>
                        <a:pt x="70" y="55"/>
                      </a:lnTo>
                      <a:lnTo>
                        <a:pt x="61" y="61"/>
                      </a:lnTo>
                      <a:lnTo>
                        <a:pt x="47" y="66"/>
                      </a:lnTo>
                      <a:lnTo>
                        <a:pt x="34" y="74"/>
                      </a:lnTo>
                      <a:lnTo>
                        <a:pt x="21" y="82"/>
                      </a:lnTo>
                      <a:lnTo>
                        <a:pt x="9" y="89"/>
                      </a:lnTo>
                      <a:lnTo>
                        <a:pt x="0" y="97"/>
                      </a:lnTo>
                      <a:lnTo>
                        <a:pt x="0" y="97"/>
                      </a:lnTo>
                      <a:lnTo>
                        <a:pt x="0" y="101"/>
                      </a:lnTo>
                      <a:lnTo>
                        <a:pt x="2" y="104"/>
                      </a:lnTo>
                      <a:lnTo>
                        <a:pt x="4" y="110"/>
                      </a:lnTo>
                      <a:lnTo>
                        <a:pt x="6" y="116"/>
                      </a:lnTo>
                      <a:lnTo>
                        <a:pt x="11" y="124"/>
                      </a:lnTo>
                      <a:lnTo>
                        <a:pt x="17" y="133"/>
                      </a:lnTo>
                      <a:lnTo>
                        <a:pt x="26" y="141"/>
                      </a:lnTo>
                      <a:lnTo>
                        <a:pt x="28" y="143"/>
                      </a:lnTo>
                      <a:lnTo>
                        <a:pt x="34" y="146"/>
                      </a:lnTo>
                      <a:lnTo>
                        <a:pt x="44" y="150"/>
                      </a:lnTo>
                      <a:lnTo>
                        <a:pt x="55" y="158"/>
                      </a:lnTo>
                      <a:lnTo>
                        <a:pt x="68" y="164"/>
                      </a:lnTo>
                      <a:lnTo>
                        <a:pt x="84" y="169"/>
                      </a:lnTo>
                      <a:lnTo>
                        <a:pt x="99" y="173"/>
                      </a:lnTo>
                      <a:lnTo>
                        <a:pt x="116" y="175"/>
                      </a:lnTo>
                      <a:lnTo>
                        <a:pt x="118" y="175"/>
                      </a:lnTo>
                      <a:lnTo>
                        <a:pt x="120" y="175"/>
                      </a:lnTo>
                      <a:lnTo>
                        <a:pt x="124" y="175"/>
                      </a:lnTo>
                      <a:lnTo>
                        <a:pt x="131" y="175"/>
                      </a:lnTo>
                      <a:lnTo>
                        <a:pt x="139" y="175"/>
                      </a:lnTo>
                      <a:lnTo>
                        <a:pt x="148" y="175"/>
                      </a:lnTo>
                      <a:lnTo>
                        <a:pt x="158" y="173"/>
                      </a:lnTo>
                      <a:lnTo>
                        <a:pt x="171" y="173"/>
                      </a:lnTo>
                      <a:lnTo>
                        <a:pt x="185" y="171"/>
                      </a:lnTo>
                      <a:lnTo>
                        <a:pt x="196" y="171"/>
                      </a:lnTo>
                      <a:lnTo>
                        <a:pt x="211" y="169"/>
                      </a:lnTo>
                      <a:lnTo>
                        <a:pt x="227" y="167"/>
                      </a:lnTo>
                      <a:lnTo>
                        <a:pt x="242" y="165"/>
                      </a:lnTo>
                      <a:lnTo>
                        <a:pt x="257" y="162"/>
                      </a:lnTo>
                      <a:lnTo>
                        <a:pt x="272" y="160"/>
                      </a:lnTo>
                      <a:lnTo>
                        <a:pt x="288" y="156"/>
                      </a:lnTo>
                      <a:lnTo>
                        <a:pt x="288" y="158"/>
                      </a:lnTo>
                      <a:lnTo>
                        <a:pt x="284" y="162"/>
                      </a:lnTo>
                      <a:lnTo>
                        <a:pt x="282" y="167"/>
                      </a:lnTo>
                      <a:lnTo>
                        <a:pt x="276" y="175"/>
                      </a:lnTo>
                      <a:lnTo>
                        <a:pt x="270" y="188"/>
                      </a:lnTo>
                      <a:lnTo>
                        <a:pt x="263" y="204"/>
                      </a:lnTo>
                      <a:lnTo>
                        <a:pt x="257" y="224"/>
                      </a:lnTo>
                      <a:lnTo>
                        <a:pt x="249" y="249"/>
                      </a:lnTo>
                      <a:lnTo>
                        <a:pt x="223" y="362"/>
                      </a:lnTo>
                      <a:lnTo>
                        <a:pt x="295" y="341"/>
                      </a:lnTo>
                      <a:lnTo>
                        <a:pt x="297" y="341"/>
                      </a:lnTo>
                      <a:lnTo>
                        <a:pt x="303" y="339"/>
                      </a:lnTo>
                      <a:lnTo>
                        <a:pt x="314" y="335"/>
                      </a:lnTo>
                      <a:lnTo>
                        <a:pt x="328" y="331"/>
                      </a:lnTo>
                      <a:lnTo>
                        <a:pt x="343" y="325"/>
                      </a:lnTo>
                      <a:lnTo>
                        <a:pt x="358" y="320"/>
                      </a:lnTo>
                      <a:lnTo>
                        <a:pt x="373" y="312"/>
                      </a:lnTo>
                      <a:lnTo>
                        <a:pt x="387" y="304"/>
                      </a:lnTo>
                      <a:lnTo>
                        <a:pt x="440" y="270"/>
                      </a:lnTo>
                      <a:lnTo>
                        <a:pt x="442" y="129"/>
                      </a:lnTo>
                      <a:lnTo>
                        <a:pt x="442" y="125"/>
                      </a:lnTo>
                      <a:lnTo>
                        <a:pt x="440" y="116"/>
                      </a:lnTo>
                      <a:lnTo>
                        <a:pt x="436" y="103"/>
                      </a:lnTo>
                      <a:lnTo>
                        <a:pt x="434" y="87"/>
                      </a:lnTo>
                      <a:close/>
                    </a:path>
                  </a:pathLst>
                </a:custGeom>
                <a:solidFill>
                  <a:srgbClr val="000000"/>
                </a:solidFill>
                <a:ln w="9525">
                  <a:noFill/>
                  <a:round/>
                  <a:headEnd/>
                  <a:tailEnd/>
                </a:ln>
              </p:spPr>
              <p:txBody>
                <a:bodyPr/>
                <a:lstStyle/>
                <a:p>
                  <a:endParaRPr lang="de-DE"/>
                </a:p>
              </p:txBody>
            </p:sp>
            <p:sp>
              <p:nvSpPr>
                <p:cNvPr id="32798" name="Freeform 1054"/>
                <p:cNvSpPr>
                  <a:spLocks/>
                </p:cNvSpPr>
                <p:nvPr/>
              </p:nvSpPr>
              <p:spPr bwMode="auto">
                <a:xfrm>
                  <a:off x="-1016" y="3618"/>
                  <a:ext cx="45" cy="15"/>
                </a:xfrm>
                <a:custGeom>
                  <a:avLst/>
                  <a:gdLst/>
                  <a:ahLst/>
                  <a:cxnLst>
                    <a:cxn ang="0">
                      <a:pos x="0" y="28"/>
                    </a:cxn>
                    <a:cxn ang="0">
                      <a:pos x="92" y="0"/>
                    </a:cxn>
                    <a:cxn ang="0">
                      <a:pos x="71" y="30"/>
                    </a:cxn>
                    <a:cxn ang="0">
                      <a:pos x="0" y="28"/>
                    </a:cxn>
                  </a:cxnLst>
                  <a:rect l="0" t="0" r="r" b="b"/>
                  <a:pathLst>
                    <a:path w="92" h="30">
                      <a:moveTo>
                        <a:pt x="0" y="28"/>
                      </a:moveTo>
                      <a:lnTo>
                        <a:pt x="92" y="0"/>
                      </a:lnTo>
                      <a:lnTo>
                        <a:pt x="71" y="30"/>
                      </a:lnTo>
                      <a:lnTo>
                        <a:pt x="0" y="28"/>
                      </a:lnTo>
                      <a:close/>
                    </a:path>
                  </a:pathLst>
                </a:custGeom>
                <a:solidFill>
                  <a:srgbClr val="21BA00"/>
                </a:solidFill>
                <a:ln w="9525">
                  <a:noFill/>
                  <a:round/>
                  <a:headEnd/>
                  <a:tailEnd/>
                </a:ln>
              </p:spPr>
              <p:txBody>
                <a:bodyPr/>
                <a:lstStyle/>
                <a:p>
                  <a:endParaRPr lang="de-DE"/>
                </a:p>
              </p:txBody>
            </p:sp>
            <p:sp>
              <p:nvSpPr>
                <p:cNvPr id="32799" name="Freeform 1055"/>
                <p:cNvSpPr>
                  <a:spLocks/>
                </p:cNvSpPr>
                <p:nvPr/>
              </p:nvSpPr>
              <p:spPr bwMode="auto">
                <a:xfrm>
                  <a:off x="-973" y="3623"/>
                  <a:ext cx="16" cy="52"/>
                </a:xfrm>
                <a:custGeom>
                  <a:avLst/>
                  <a:gdLst/>
                  <a:ahLst/>
                  <a:cxnLst>
                    <a:cxn ang="0">
                      <a:pos x="0" y="31"/>
                    </a:cxn>
                    <a:cxn ang="0">
                      <a:pos x="21" y="0"/>
                    </a:cxn>
                    <a:cxn ang="0">
                      <a:pos x="33" y="105"/>
                    </a:cxn>
                    <a:cxn ang="0">
                      <a:pos x="33" y="101"/>
                    </a:cxn>
                    <a:cxn ang="0">
                      <a:pos x="31" y="95"/>
                    </a:cxn>
                    <a:cxn ang="0">
                      <a:pos x="27" y="84"/>
                    </a:cxn>
                    <a:cxn ang="0">
                      <a:pos x="23" y="71"/>
                    </a:cxn>
                    <a:cxn ang="0">
                      <a:pos x="17" y="57"/>
                    </a:cxn>
                    <a:cxn ang="0">
                      <a:pos x="14" y="46"/>
                    </a:cxn>
                    <a:cxn ang="0">
                      <a:pos x="6" y="36"/>
                    </a:cxn>
                    <a:cxn ang="0">
                      <a:pos x="0" y="31"/>
                    </a:cxn>
                  </a:cxnLst>
                  <a:rect l="0" t="0" r="r" b="b"/>
                  <a:pathLst>
                    <a:path w="33" h="105">
                      <a:moveTo>
                        <a:pt x="0" y="31"/>
                      </a:moveTo>
                      <a:lnTo>
                        <a:pt x="21" y="0"/>
                      </a:lnTo>
                      <a:lnTo>
                        <a:pt x="33" y="105"/>
                      </a:lnTo>
                      <a:lnTo>
                        <a:pt x="33" y="101"/>
                      </a:lnTo>
                      <a:lnTo>
                        <a:pt x="31" y="95"/>
                      </a:lnTo>
                      <a:lnTo>
                        <a:pt x="27" y="84"/>
                      </a:lnTo>
                      <a:lnTo>
                        <a:pt x="23" y="71"/>
                      </a:lnTo>
                      <a:lnTo>
                        <a:pt x="17" y="57"/>
                      </a:lnTo>
                      <a:lnTo>
                        <a:pt x="14" y="46"/>
                      </a:lnTo>
                      <a:lnTo>
                        <a:pt x="6" y="36"/>
                      </a:lnTo>
                      <a:lnTo>
                        <a:pt x="0" y="31"/>
                      </a:lnTo>
                      <a:close/>
                    </a:path>
                  </a:pathLst>
                </a:custGeom>
                <a:solidFill>
                  <a:srgbClr val="21BA00"/>
                </a:solidFill>
                <a:ln w="9525">
                  <a:noFill/>
                  <a:round/>
                  <a:headEnd/>
                  <a:tailEnd/>
                </a:ln>
              </p:spPr>
              <p:txBody>
                <a:bodyPr/>
                <a:lstStyle/>
                <a:p>
                  <a:endParaRPr lang="de-DE"/>
                </a:p>
              </p:txBody>
            </p:sp>
            <p:sp>
              <p:nvSpPr>
                <p:cNvPr id="32800" name="Freeform 1056"/>
                <p:cNvSpPr>
                  <a:spLocks/>
                </p:cNvSpPr>
                <p:nvPr/>
              </p:nvSpPr>
              <p:spPr bwMode="auto">
                <a:xfrm>
                  <a:off x="-1003" y="3644"/>
                  <a:ext cx="34" cy="60"/>
                </a:xfrm>
                <a:custGeom>
                  <a:avLst/>
                  <a:gdLst/>
                  <a:ahLst/>
                  <a:cxnLst>
                    <a:cxn ang="0">
                      <a:pos x="44" y="0"/>
                    </a:cxn>
                    <a:cxn ang="0">
                      <a:pos x="69" y="88"/>
                    </a:cxn>
                    <a:cxn ang="0">
                      <a:pos x="19" y="120"/>
                    </a:cxn>
                    <a:cxn ang="0">
                      <a:pos x="0" y="42"/>
                    </a:cxn>
                    <a:cxn ang="0">
                      <a:pos x="44" y="0"/>
                    </a:cxn>
                  </a:cxnLst>
                  <a:rect l="0" t="0" r="r" b="b"/>
                  <a:pathLst>
                    <a:path w="69" h="120">
                      <a:moveTo>
                        <a:pt x="44" y="0"/>
                      </a:moveTo>
                      <a:lnTo>
                        <a:pt x="69" y="88"/>
                      </a:lnTo>
                      <a:lnTo>
                        <a:pt x="19" y="120"/>
                      </a:lnTo>
                      <a:lnTo>
                        <a:pt x="0" y="42"/>
                      </a:lnTo>
                      <a:lnTo>
                        <a:pt x="44" y="0"/>
                      </a:lnTo>
                      <a:close/>
                    </a:path>
                  </a:pathLst>
                </a:custGeom>
                <a:solidFill>
                  <a:srgbClr val="21BA00"/>
                </a:solidFill>
                <a:ln w="9525">
                  <a:noFill/>
                  <a:round/>
                  <a:headEnd/>
                  <a:tailEnd/>
                </a:ln>
              </p:spPr>
              <p:txBody>
                <a:bodyPr/>
                <a:lstStyle/>
                <a:p>
                  <a:endParaRPr lang="de-DE"/>
                </a:p>
              </p:txBody>
            </p:sp>
            <p:sp>
              <p:nvSpPr>
                <p:cNvPr id="32801" name="Freeform 1057"/>
                <p:cNvSpPr>
                  <a:spLocks/>
                </p:cNvSpPr>
                <p:nvPr/>
              </p:nvSpPr>
              <p:spPr bwMode="auto">
                <a:xfrm>
                  <a:off x="-1036" y="3644"/>
                  <a:ext cx="39" cy="25"/>
                </a:xfrm>
                <a:custGeom>
                  <a:avLst/>
                  <a:gdLst/>
                  <a:ahLst/>
                  <a:cxnLst>
                    <a:cxn ang="0">
                      <a:pos x="79" y="2"/>
                    </a:cxn>
                    <a:cxn ang="0">
                      <a:pos x="27" y="0"/>
                    </a:cxn>
                    <a:cxn ang="0">
                      <a:pos x="27" y="2"/>
                    </a:cxn>
                    <a:cxn ang="0">
                      <a:pos x="23" y="6"/>
                    </a:cxn>
                    <a:cxn ang="0">
                      <a:pos x="19" y="11"/>
                    </a:cxn>
                    <a:cxn ang="0">
                      <a:pos x="14" y="17"/>
                    </a:cxn>
                    <a:cxn ang="0">
                      <a:pos x="10" y="25"/>
                    </a:cxn>
                    <a:cxn ang="0">
                      <a:pos x="6" y="32"/>
                    </a:cxn>
                    <a:cxn ang="0">
                      <a:pos x="2" y="42"/>
                    </a:cxn>
                    <a:cxn ang="0">
                      <a:pos x="0" y="49"/>
                    </a:cxn>
                    <a:cxn ang="0">
                      <a:pos x="58" y="34"/>
                    </a:cxn>
                    <a:cxn ang="0">
                      <a:pos x="79" y="2"/>
                    </a:cxn>
                  </a:cxnLst>
                  <a:rect l="0" t="0" r="r" b="b"/>
                  <a:pathLst>
                    <a:path w="79" h="49">
                      <a:moveTo>
                        <a:pt x="79" y="2"/>
                      </a:moveTo>
                      <a:lnTo>
                        <a:pt x="27" y="0"/>
                      </a:lnTo>
                      <a:lnTo>
                        <a:pt x="27" y="2"/>
                      </a:lnTo>
                      <a:lnTo>
                        <a:pt x="23" y="6"/>
                      </a:lnTo>
                      <a:lnTo>
                        <a:pt x="19" y="11"/>
                      </a:lnTo>
                      <a:lnTo>
                        <a:pt x="14" y="17"/>
                      </a:lnTo>
                      <a:lnTo>
                        <a:pt x="10" y="25"/>
                      </a:lnTo>
                      <a:lnTo>
                        <a:pt x="6" y="32"/>
                      </a:lnTo>
                      <a:lnTo>
                        <a:pt x="2" y="42"/>
                      </a:lnTo>
                      <a:lnTo>
                        <a:pt x="0" y="49"/>
                      </a:lnTo>
                      <a:lnTo>
                        <a:pt x="58" y="34"/>
                      </a:lnTo>
                      <a:lnTo>
                        <a:pt x="79" y="2"/>
                      </a:lnTo>
                      <a:close/>
                    </a:path>
                  </a:pathLst>
                </a:custGeom>
                <a:solidFill>
                  <a:srgbClr val="21BA00"/>
                </a:solidFill>
                <a:ln w="9525">
                  <a:noFill/>
                  <a:round/>
                  <a:headEnd/>
                  <a:tailEnd/>
                </a:ln>
              </p:spPr>
              <p:txBody>
                <a:bodyPr/>
                <a:lstStyle/>
                <a:p>
                  <a:endParaRPr lang="de-DE"/>
                </a:p>
              </p:txBody>
            </p:sp>
            <p:sp>
              <p:nvSpPr>
                <p:cNvPr id="32802" name="Freeform 1058"/>
                <p:cNvSpPr>
                  <a:spLocks/>
                </p:cNvSpPr>
                <p:nvPr/>
              </p:nvSpPr>
              <p:spPr bwMode="auto">
                <a:xfrm>
                  <a:off x="-1045" y="3674"/>
                  <a:ext cx="25" cy="37"/>
                </a:xfrm>
                <a:custGeom>
                  <a:avLst/>
                  <a:gdLst/>
                  <a:ahLst/>
                  <a:cxnLst>
                    <a:cxn ang="0">
                      <a:pos x="16" y="6"/>
                    </a:cxn>
                    <a:cxn ang="0">
                      <a:pos x="50" y="0"/>
                    </a:cxn>
                    <a:cxn ang="0">
                      <a:pos x="0" y="72"/>
                    </a:cxn>
                    <a:cxn ang="0">
                      <a:pos x="16" y="6"/>
                    </a:cxn>
                  </a:cxnLst>
                  <a:rect l="0" t="0" r="r" b="b"/>
                  <a:pathLst>
                    <a:path w="50" h="72">
                      <a:moveTo>
                        <a:pt x="16" y="6"/>
                      </a:moveTo>
                      <a:lnTo>
                        <a:pt x="50" y="0"/>
                      </a:lnTo>
                      <a:lnTo>
                        <a:pt x="0" y="72"/>
                      </a:lnTo>
                      <a:lnTo>
                        <a:pt x="16" y="6"/>
                      </a:lnTo>
                      <a:close/>
                    </a:path>
                  </a:pathLst>
                </a:custGeom>
                <a:solidFill>
                  <a:srgbClr val="21BA00"/>
                </a:solidFill>
                <a:ln w="9525">
                  <a:noFill/>
                  <a:round/>
                  <a:headEnd/>
                  <a:tailEnd/>
                </a:ln>
              </p:spPr>
              <p:txBody>
                <a:bodyPr/>
                <a:lstStyle/>
                <a:p>
                  <a:endParaRPr lang="de-DE"/>
                </a:p>
              </p:txBody>
            </p:sp>
            <p:sp>
              <p:nvSpPr>
                <p:cNvPr id="32803" name="Freeform 1059"/>
                <p:cNvSpPr>
                  <a:spLocks/>
                </p:cNvSpPr>
                <p:nvPr/>
              </p:nvSpPr>
              <p:spPr bwMode="auto">
                <a:xfrm>
                  <a:off x="-1047" y="3707"/>
                  <a:ext cx="19" cy="17"/>
                </a:xfrm>
                <a:custGeom>
                  <a:avLst/>
                  <a:gdLst/>
                  <a:ahLst/>
                  <a:cxnLst>
                    <a:cxn ang="0">
                      <a:pos x="0" y="34"/>
                    </a:cxn>
                    <a:cxn ang="0">
                      <a:pos x="27" y="0"/>
                    </a:cxn>
                    <a:cxn ang="0">
                      <a:pos x="39" y="24"/>
                    </a:cxn>
                    <a:cxn ang="0">
                      <a:pos x="0" y="34"/>
                    </a:cxn>
                  </a:cxnLst>
                  <a:rect l="0" t="0" r="r" b="b"/>
                  <a:pathLst>
                    <a:path w="39" h="34">
                      <a:moveTo>
                        <a:pt x="0" y="34"/>
                      </a:moveTo>
                      <a:lnTo>
                        <a:pt x="27" y="0"/>
                      </a:lnTo>
                      <a:lnTo>
                        <a:pt x="39" y="24"/>
                      </a:lnTo>
                      <a:lnTo>
                        <a:pt x="0" y="34"/>
                      </a:lnTo>
                      <a:close/>
                    </a:path>
                  </a:pathLst>
                </a:custGeom>
                <a:solidFill>
                  <a:srgbClr val="21BA00"/>
                </a:solidFill>
                <a:ln w="9525">
                  <a:noFill/>
                  <a:round/>
                  <a:headEnd/>
                  <a:tailEnd/>
                </a:ln>
              </p:spPr>
              <p:txBody>
                <a:bodyPr/>
                <a:lstStyle/>
                <a:p>
                  <a:endParaRPr lang="de-DE"/>
                </a:p>
              </p:txBody>
            </p:sp>
            <p:sp>
              <p:nvSpPr>
                <p:cNvPr id="32804" name="Freeform 1060"/>
                <p:cNvSpPr>
                  <a:spLocks/>
                </p:cNvSpPr>
                <p:nvPr/>
              </p:nvSpPr>
              <p:spPr bwMode="auto">
                <a:xfrm>
                  <a:off x="-1026" y="3677"/>
                  <a:ext cx="21" cy="39"/>
                </a:xfrm>
                <a:custGeom>
                  <a:avLst/>
                  <a:gdLst/>
                  <a:ahLst/>
                  <a:cxnLst>
                    <a:cxn ang="0">
                      <a:pos x="0" y="38"/>
                    </a:cxn>
                    <a:cxn ang="0">
                      <a:pos x="27" y="0"/>
                    </a:cxn>
                    <a:cxn ang="0">
                      <a:pos x="42" y="66"/>
                    </a:cxn>
                    <a:cxn ang="0">
                      <a:pos x="12" y="78"/>
                    </a:cxn>
                    <a:cxn ang="0">
                      <a:pos x="0" y="38"/>
                    </a:cxn>
                  </a:cxnLst>
                  <a:rect l="0" t="0" r="r" b="b"/>
                  <a:pathLst>
                    <a:path w="42" h="78">
                      <a:moveTo>
                        <a:pt x="0" y="38"/>
                      </a:moveTo>
                      <a:lnTo>
                        <a:pt x="27" y="0"/>
                      </a:lnTo>
                      <a:lnTo>
                        <a:pt x="42" y="66"/>
                      </a:lnTo>
                      <a:lnTo>
                        <a:pt x="12" y="78"/>
                      </a:lnTo>
                      <a:lnTo>
                        <a:pt x="0" y="38"/>
                      </a:lnTo>
                      <a:close/>
                    </a:path>
                  </a:pathLst>
                </a:custGeom>
                <a:solidFill>
                  <a:srgbClr val="21BA00"/>
                </a:solidFill>
                <a:ln w="9525">
                  <a:noFill/>
                  <a:round/>
                  <a:headEnd/>
                  <a:tailEnd/>
                </a:ln>
              </p:spPr>
              <p:txBody>
                <a:bodyPr/>
                <a:lstStyle/>
                <a:p>
                  <a:endParaRPr lang="de-DE"/>
                </a:p>
              </p:txBody>
            </p:sp>
            <p:sp>
              <p:nvSpPr>
                <p:cNvPr id="32805" name="Freeform 1061"/>
                <p:cNvSpPr>
                  <a:spLocks/>
                </p:cNvSpPr>
                <p:nvPr/>
              </p:nvSpPr>
              <p:spPr bwMode="auto">
                <a:xfrm>
                  <a:off x="-1027" y="3601"/>
                  <a:ext cx="56" cy="22"/>
                </a:xfrm>
                <a:custGeom>
                  <a:avLst/>
                  <a:gdLst/>
                  <a:ahLst/>
                  <a:cxnLst>
                    <a:cxn ang="0">
                      <a:pos x="18" y="0"/>
                    </a:cxn>
                    <a:cxn ang="0">
                      <a:pos x="113" y="0"/>
                    </a:cxn>
                    <a:cxn ang="0">
                      <a:pos x="111" y="2"/>
                    </a:cxn>
                    <a:cxn ang="0">
                      <a:pos x="105" y="6"/>
                    </a:cxn>
                    <a:cxn ang="0">
                      <a:pos x="94" y="14"/>
                    </a:cxn>
                    <a:cxn ang="0">
                      <a:pos x="79" y="19"/>
                    </a:cxn>
                    <a:cxn ang="0">
                      <a:pos x="61" y="27"/>
                    </a:cxn>
                    <a:cxn ang="0">
                      <a:pos x="42" y="35"/>
                    </a:cxn>
                    <a:cxn ang="0">
                      <a:pos x="21" y="40"/>
                    </a:cxn>
                    <a:cxn ang="0">
                      <a:pos x="0" y="44"/>
                    </a:cxn>
                    <a:cxn ang="0">
                      <a:pos x="18" y="0"/>
                    </a:cxn>
                  </a:cxnLst>
                  <a:rect l="0" t="0" r="r" b="b"/>
                  <a:pathLst>
                    <a:path w="113" h="44">
                      <a:moveTo>
                        <a:pt x="18" y="0"/>
                      </a:moveTo>
                      <a:lnTo>
                        <a:pt x="113" y="0"/>
                      </a:lnTo>
                      <a:lnTo>
                        <a:pt x="111" y="2"/>
                      </a:lnTo>
                      <a:lnTo>
                        <a:pt x="105" y="6"/>
                      </a:lnTo>
                      <a:lnTo>
                        <a:pt x="94" y="14"/>
                      </a:lnTo>
                      <a:lnTo>
                        <a:pt x="79" y="19"/>
                      </a:lnTo>
                      <a:lnTo>
                        <a:pt x="61" y="27"/>
                      </a:lnTo>
                      <a:lnTo>
                        <a:pt x="42" y="35"/>
                      </a:lnTo>
                      <a:lnTo>
                        <a:pt x="21" y="40"/>
                      </a:lnTo>
                      <a:lnTo>
                        <a:pt x="0" y="44"/>
                      </a:lnTo>
                      <a:lnTo>
                        <a:pt x="18" y="0"/>
                      </a:lnTo>
                      <a:close/>
                    </a:path>
                  </a:pathLst>
                </a:custGeom>
                <a:solidFill>
                  <a:srgbClr val="59FF00"/>
                </a:solidFill>
                <a:ln w="9525">
                  <a:noFill/>
                  <a:round/>
                  <a:headEnd/>
                  <a:tailEnd/>
                </a:ln>
              </p:spPr>
              <p:txBody>
                <a:bodyPr/>
                <a:lstStyle/>
                <a:p>
                  <a:endParaRPr lang="de-DE"/>
                </a:p>
              </p:txBody>
            </p:sp>
            <p:sp>
              <p:nvSpPr>
                <p:cNvPr id="32806" name="Freeform 1062"/>
                <p:cNvSpPr>
                  <a:spLocks/>
                </p:cNvSpPr>
                <p:nvPr/>
              </p:nvSpPr>
              <p:spPr bwMode="auto">
                <a:xfrm>
                  <a:off x="-1097" y="3601"/>
                  <a:ext cx="69" cy="33"/>
                </a:xfrm>
                <a:custGeom>
                  <a:avLst/>
                  <a:gdLst/>
                  <a:ahLst/>
                  <a:cxnLst>
                    <a:cxn ang="0">
                      <a:pos x="140" y="0"/>
                    </a:cxn>
                    <a:cxn ang="0">
                      <a:pos x="100" y="54"/>
                    </a:cxn>
                    <a:cxn ang="0">
                      <a:pos x="98" y="54"/>
                    </a:cxn>
                    <a:cxn ang="0">
                      <a:pos x="92" y="55"/>
                    </a:cxn>
                    <a:cxn ang="0">
                      <a:pos x="82" y="59"/>
                    </a:cxn>
                    <a:cxn ang="0">
                      <a:pos x="69" y="61"/>
                    </a:cxn>
                    <a:cxn ang="0">
                      <a:pos x="54" y="65"/>
                    </a:cxn>
                    <a:cxn ang="0">
                      <a:pos x="37" y="67"/>
                    </a:cxn>
                    <a:cxn ang="0">
                      <a:pos x="20" y="67"/>
                    </a:cxn>
                    <a:cxn ang="0">
                      <a:pos x="0" y="67"/>
                    </a:cxn>
                    <a:cxn ang="0">
                      <a:pos x="56" y="0"/>
                    </a:cxn>
                    <a:cxn ang="0">
                      <a:pos x="140" y="0"/>
                    </a:cxn>
                  </a:cxnLst>
                  <a:rect l="0" t="0" r="r" b="b"/>
                  <a:pathLst>
                    <a:path w="140" h="67">
                      <a:moveTo>
                        <a:pt x="140" y="0"/>
                      </a:moveTo>
                      <a:lnTo>
                        <a:pt x="100" y="54"/>
                      </a:lnTo>
                      <a:lnTo>
                        <a:pt x="98" y="54"/>
                      </a:lnTo>
                      <a:lnTo>
                        <a:pt x="92" y="55"/>
                      </a:lnTo>
                      <a:lnTo>
                        <a:pt x="82" y="59"/>
                      </a:lnTo>
                      <a:lnTo>
                        <a:pt x="69" y="61"/>
                      </a:lnTo>
                      <a:lnTo>
                        <a:pt x="54" y="65"/>
                      </a:lnTo>
                      <a:lnTo>
                        <a:pt x="37" y="67"/>
                      </a:lnTo>
                      <a:lnTo>
                        <a:pt x="20" y="67"/>
                      </a:lnTo>
                      <a:lnTo>
                        <a:pt x="0" y="67"/>
                      </a:lnTo>
                      <a:lnTo>
                        <a:pt x="56" y="0"/>
                      </a:lnTo>
                      <a:lnTo>
                        <a:pt x="140" y="0"/>
                      </a:lnTo>
                      <a:close/>
                    </a:path>
                  </a:pathLst>
                </a:custGeom>
                <a:solidFill>
                  <a:srgbClr val="59FF00"/>
                </a:solidFill>
                <a:ln w="9525">
                  <a:noFill/>
                  <a:round/>
                  <a:headEnd/>
                  <a:tailEnd/>
                </a:ln>
              </p:spPr>
              <p:txBody>
                <a:bodyPr/>
                <a:lstStyle/>
                <a:p>
                  <a:endParaRPr lang="de-DE"/>
                </a:p>
              </p:txBody>
            </p:sp>
            <p:sp>
              <p:nvSpPr>
                <p:cNvPr id="32807" name="Freeform 1063"/>
                <p:cNvSpPr>
                  <a:spLocks/>
                </p:cNvSpPr>
                <p:nvPr/>
              </p:nvSpPr>
              <p:spPr bwMode="auto">
                <a:xfrm>
                  <a:off x="-1131" y="3607"/>
                  <a:ext cx="38" cy="27"/>
                </a:xfrm>
                <a:custGeom>
                  <a:avLst/>
                  <a:gdLst/>
                  <a:ahLst/>
                  <a:cxnLst>
                    <a:cxn ang="0">
                      <a:pos x="76" y="0"/>
                    </a:cxn>
                    <a:cxn ang="0">
                      <a:pos x="45" y="53"/>
                    </a:cxn>
                    <a:cxn ang="0">
                      <a:pos x="44" y="55"/>
                    </a:cxn>
                    <a:cxn ang="0">
                      <a:pos x="42" y="55"/>
                    </a:cxn>
                    <a:cxn ang="0">
                      <a:pos x="36" y="55"/>
                    </a:cxn>
                    <a:cxn ang="0">
                      <a:pos x="28" y="55"/>
                    </a:cxn>
                    <a:cxn ang="0">
                      <a:pos x="21" y="55"/>
                    </a:cxn>
                    <a:cxn ang="0">
                      <a:pos x="13" y="53"/>
                    </a:cxn>
                    <a:cxn ang="0">
                      <a:pos x="5" y="47"/>
                    </a:cxn>
                    <a:cxn ang="0">
                      <a:pos x="0" y="40"/>
                    </a:cxn>
                    <a:cxn ang="0">
                      <a:pos x="0" y="38"/>
                    </a:cxn>
                    <a:cxn ang="0">
                      <a:pos x="2" y="34"/>
                    </a:cxn>
                    <a:cxn ang="0">
                      <a:pos x="4" y="30"/>
                    </a:cxn>
                    <a:cxn ang="0">
                      <a:pos x="5" y="24"/>
                    </a:cxn>
                    <a:cxn ang="0">
                      <a:pos x="9" y="17"/>
                    </a:cxn>
                    <a:cxn ang="0">
                      <a:pos x="15" y="11"/>
                    </a:cxn>
                    <a:cxn ang="0">
                      <a:pos x="21" y="7"/>
                    </a:cxn>
                    <a:cxn ang="0">
                      <a:pos x="28" y="2"/>
                    </a:cxn>
                    <a:cxn ang="0">
                      <a:pos x="76" y="0"/>
                    </a:cxn>
                  </a:cxnLst>
                  <a:rect l="0" t="0" r="r" b="b"/>
                  <a:pathLst>
                    <a:path w="76" h="55">
                      <a:moveTo>
                        <a:pt x="76" y="0"/>
                      </a:moveTo>
                      <a:lnTo>
                        <a:pt x="45" y="53"/>
                      </a:lnTo>
                      <a:lnTo>
                        <a:pt x="44" y="55"/>
                      </a:lnTo>
                      <a:lnTo>
                        <a:pt x="42" y="55"/>
                      </a:lnTo>
                      <a:lnTo>
                        <a:pt x="36" y="55"/>
                      </a:lnTo>
                      <a:lnTo>
                        <a:pt x="28" y="55"/>
                      </a:lnTo>
                      <a:lnTo>
                        <a:pt x="21" y="55"/>
                      </a:lnTo>
                      <a:lnTo>
                        <a:pt x="13" y="53"/>
                      </a:lnTo>
                      <a:lnTo>
                        <a:pt x="5" y="47"/>
                      </a:lnTo>
                      <a:lnTo>
                        <a:pt x="0" y="40"/>
                      </a:lnTo>
                      <a:lnTo>
                        <a:pt x="0" y="38"/>
                      </a:lnTo>
                      <a:lnTo>
                        <a:pt x="2" y="34"/>
                      </a:lnTo>
                      <a:lnTo>
                        <a:pt x="4" y="30"/>
                      </a:lnTo>
                      <a:lnTo>
                        <a:pt x="5" y="24"/>
                      </a:lnTo>
                      <a:lnTo>
                        <a:pt x="9" y="17"/>
                      </a:lnTo>
                      <a:lnTo>
                        <a:pt x="15" y="11"/>
                      </a:lnTo>
                      <a:lnTo>
                        <a:pt x="21" y="7"/>
                      </a:lnTo>
                      <a:lnTo>
                        <a:pt x="28" y="2"/>
                      </a:lnTo>
                      <a:lnTo>
                        <a:pt x="76" y="0"/>
                      </a:lnTo>
                      <a:close/>
                    </a:path>
                  </a:pathLst>
                </a:custGeom>
                <a:solidFill>
                  <a:srgbClr val="59FF00"/>
                </a:solidFill>
                <a:ln w="9525">
                  <a:noFill/>
                  <a:round/>
                  <a:headEnd/>
                  <a:tailEnd/>
                </a:ln>
              </p:spPr>
              <p:txBody>
                <a:bodyPr/>
                <a:lstStyle/>
                <a:p>
                  <a:endParaRPr lang="de-DE"/>
                </a:p>
              </p:txBody>
            </p:sp>
            <p:sp>
              <p:nvSpPr>
                <p:cNvPr id="32808" name="Freeform 1064"/>
                <p:cNvSpPr>
                  <a:spLocks/>
                </p:cNvSpPr>
                <p:nvPr/>
              </p:nvSpPr>
              <p:spPr bwMode="auto">
                <a:xfrm>
                  <a:off x="-1155" y="3607"/>
                  <a:ext cx="20" cy="19"/>
                </a:xfrm>
                <a:custGeom>
                  <a:avLst/>
                  <a:gdLst/>
                  <a:ahLst/>
                  <a:cxnLst>
                    <a:cxn ang="0">
                      <a:pos x="40" y="0"/>
                    </a:cxn>
                    <a:cxn ang="0">
                      <a:pos x="0" y="9"/>
                    </a:cxn>
                    <a:cxn ang="0">
                      <a:pos x="2" y="11"/>
                    </a:cxn>
                    <a:cxn ang="0">
                      <a:pos x="2" y="13"/>
                    </a:cxn>
                    <a:cxn ang="0">
                      <a:pos x="6" y="17"/>
                    </a:cxn>
                    <a:cxn ang="0">
                      <a:pos x="8" y="21"/>
                    </a:cxn>
                    <a:cxn ang="0">
                      <a:pos x="12" y="26"/>
                    </a:cxn>
                    <a:cxn ang="0">
                      <a:pos x="15" y="30"/>
                    </a:cxn>
                    <a:cxn ang="0">
                      <a:pos x="21" y="34"/>
                    </a:cxn>
                    <a:cxn ang="0">
                      <a:pos x="27" y="38"/>
                    </a:cxn>
                    <a:cxn ang="0">
                      <a:pos x="29" y="36"/>
                    </a:cxn>
                    <a:cxn ang="0">
                      <a:pos x="33" y="32"/>
                    </a:cxn>
                    <a:cxn ang="0">
                      <a:pos x="38" y="21"/>
                    </a:cxn>
                    <a:cxn ang="0">
                      <a:pos x="40" y="0"/>
                    </a:cxn>
                  </a:cxnLst>
                  <a:rect l="0" t="0" r="r" b="b"/>
                  <a:pathLst>
                    <a:path w="40" h="38">
                      <a:moveTo>
                        <a:pt x="40" y="0"/>
                      </a:moveTo>
                      <a:lnTo>
                        <a:pt x="0" y="9"/>
                      </a:lnTo>
                      <a:lnTo>
                        <a:pt x="2" y="11"/>
                      </a:lnTo>
                      <a:lnTo>
                        <a:pt x="2" y="13"/>
                      </a:lnTo>
                      <a:lnTo>
                        <a:pt x="6" y="17"/>
                      </a:lnTo>
                      <a:lnTo>
                        <a:pt x="8" y="21"/>
                      </a:lnTo>
                      <a:lnTo>
                        <a:pt x="12" y="26"/>
                      </a:lnTo>
                      <a:lnTo>
                        <a:pt x="15" y="30"/>
                      </a:lnTo>
                      <a:lnTo>
                        <a:pt x="21" y="34"/>
                      </a:lnTo>
                      <a:lnTo>
                        <a:pt x="27" y="38"/>
                      </a:lnTo>
                      <a:lnTo>
                        <a:pt x="29" y="36"/>
                      </a:lnTo>
                      <a:lnTo>
                        <a:pt x="33" y="32"/>
                      </a:lnTo>
                      <a:lnTo>
                        <a:pt x="38" y="21"/>
                      </a:lnTo>
                      <a:lnTo>
                        <a:pt x="40" y="0"/>
                      </a:lnTo>
                      <a:close/>
                    </a:path>
                  </a:pathLst>
                </a:custGeom>
                <a:solidFill>
                  <a:srgbClr val="59FF00"/>
                </a:solidFill>
                <a:ln w="9525">
                  <a:noFill/>
                  <a:round/>
                  <a:headEnd/>
                  <a:tailEnd/>
                </a:ln>
              </p:spPr>
              <p:txBody>
                <a:bodyPr/>
                <a:lstStyle/>
                <a:p>
                  <a:endParaRPr lang="de-DE"/>
                </a:p>
              </p:txBody>
            </p:sp>
            <p:sp>
              <p:nvSpPr>
                <p:cNvPr id="32809" name="Freeform 1065"/>
                <p:cNvSpPr>
                  <a:spLocks/>
                </p:cNvSpPr>
                <p:nvPr/>
              </p:nvSpPr>
              <p:spPr bwMode="auto">
                <a:xfrm>
                  <a:off x="-1153" y="3592"/>
                  <a:ext cx="19"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32810" name="Freeform 1066"/>
                <p:cNvSpPr>
                  <a:spLocks/>
                </p:cNvSpPr>
                <p:nvPr/>
              </p:nvSpPr>
              <p:spPr bwMode="auto">
                <a:xfrm>
                  <a:off x="-1120" y="3577"/>
                  <a:ext cx="34" cy="17"/>
                </a:xfrm>
                <a:custGeom>
                  <a:avLst/>
                  <a:gdLst/>
                  <a:ahLst/>
                  <a:cxnLst>
                    <a:cxn ang="0">
                      <a:pos x="0" y="34"/>
                    </a:cxn>
                    <a:cxn ang="0">
                      <a:pos x="0" y="15"/>
                    </a:cxn>
                    <a:cxn ang="0">
                      <a:pos x="0" y="15"/>
                    </a:cxn>
                    <a:cxn ang="0">
                      <a:pos x="4" y="13"/>
                    </a:cxn>
                    <a:cxn ang="0">
                      <a:pos x="7" y="13"/>
                    </a:cxn>
                    <a:cxn ang="0">
                      <a:pos x="15" y="9"/>
                    </a:cxn>
                    <a:cxn ang="0">
                      <a:pos x="21" y="7"/>
                    </a:cxn>
                    <a:cxn ang="0">
                      <a:pos x="28" y="5"/>
                    </a:cxn>
                    <a:cxn ang="0">
                      <a:pos x="34" y="2"/>
                    </a:cxn>
                    <a:cxn ang="0">
                      <a:pos x="42" y="0"/>
                    </a:cxn>
                    <a:cxn ang="0">
                      <a:pos x="68" y="34"/>
                    </a:cxn>
                    <a:cxn ang="0">
                      <a:pos x="0" y="34"/>
                    </a:cxn>
                  </a:cxnLst>
                  <a:rect l="0" t="0" r="r" b="b"/>
                  <a:pathLst>
                    <a:path w="68" h="34">
                      <a:moveTo>
                        <a:pt x="0" y="34"/>
                      </a:moveTo>
                      <a:lnTo>
                        <a:pt x="0" y="15"/>
                      </a:lnTo>
                      <a:lnTo>
                        <a:pt x="0" y="15"/>
                      </a:lnTo>
                      <a:lnTo>
                        <a:pt x="4" y="13"/>
                      </a:lnTo>
                      <a:lnTo>
                        <a:pt x="7" y="13"/>
                      </a:lnTo>
                      <a:lnTo>
                        <a:pt x="15" y="9"/>
                      </a:lnTo>
                      <a:lnTo>
                        <a:pt x="21" y="7"/>
                      </a:lnTo>
                      <a:lnTo>
                        <a:pt x="28" y="5"/>
                      </a:lnTo>
                      <a:lnTo>
                        <a:pt x="34" y="2"/>
                      </a:lnTo>
                      <a:lnTo>
                        <a:pt x="42" y="0"/>
                      </a:lnTo>
                      <a:lnTo>
                        <a:pt x="68" y="34"/>
                      </a:lnTo>
                      <a:lnTo>
                        <a:pt x="0" y="34"/>
                      </a:lnTo>
                      <a:close/>
                    </a:path>
                  </a:pathLst>
                </a:custGeom>
                <a:solidFill>
                  <a:srgbClr val="59FF00"/>
                </a:solidFill>
                <a:ln w="9525">
                  <a:noFill/>
                  <a:round/>
                  <a:headEnd/>
                  <a:tailEnd/>
                </a:ln>
              </p:spPr>
              <p:txBody>
                <a:bodyPr/>
                <a:lstStyle/>
                <a:p>
                  <a:endParaRPr lang="de-DE"/>
                </a:p>
              </p:txBody>
            </p:sp>
            <p:sp>
              <p:nvSpPr>
                <p:cNvPr id="32811" name="Freeform 1067"/>
                <p:cNvSpPr>
                  <a:spLocks/>
                </p:cNvSpPr>
                <p:nvPr/>
              </p:nvSpPr>
              <p:spPr bwMode="auto">
                <a:xfrm>
                  <a:off x="-1090" y="3565"/>
                  <a:ext cx="63" cy="29"/>
                </a:xfrm>
                <a:custGeom>
                  <a:avLst/>
                  <a:gdLst/>
                  <a:ahLst/>
                  <a:cxnLst>
                    <a:cxn ang="0">
                      <a:pos x="49" y="53"/>
                    </a:cxn>
                    <a:cxn ang="0">
                      <a:pos x="0" y="19"/>
                    </a:cxn>
                    <a:cxn ang="0">
                      <a:pos x="2" y="19"/>
                    </a:cxn>
                    <a:cxn ang="0">
                      <a:pos x="5" y="17"/>
                    </a:cxn>
                    <a:cxn ang="0">
                      <a:pos x="11" y="15"/>
                    </a:cxn>
                    <a:cxn ang="0">
                      <a:pos x="19" y="11"/>
                    </a:cxn>
                    <a:cxn ang="0">
                      <a:pos x="28" y="7"/>
                    </a:cxn>
                    <a:cxn ang="0">
                      <a:pos x="40" y="6"/>
                    </a:cxn>
                    <a:cxn ang="0">
                      <a:pos x="53" y="2"/>
                    </a:cxn>
                    <a:cxn ang="0">
                      <a:pos x="68" y="0"/>
                    </a:cxn>
                    <a:cxn ang="0">
                      <a:pos x="125" y="57"/>
                    </a:cxn>
                    <a:cxn ang="0">
                      <a:pos x="49" y="53"/>
                    </a:cxn>
                  </a:cxnLst>
                  <a:rect l="0" t="0" r="r" b="b"/>
                  <a:pathLst>
                    <a:path w="125" h="57">
                      <a:moveTo>
                        <a:pt x="49" y="53"/>
                      </a:moveTo>
                      <a:lnTo>
                        <a:pt x="0" y="19"/>
                      </a:lnTo>
                      <a:lnTo>
                        <a:pt x="2" y="19"/>
                      </a:lnTo>
                      <a:lnTo>
                        <a:pt x="5" y="17"/>
                      </a:lnTo>
                      <a:lnTo>
                        <a:pt x="11" y="15"/>
                      </a:lnTo>
                      <a:lnTo>
                        <a:pt x="19" y="11"/>
                      </a:lnTo>
                      <a:lnTo>
                        <a:pt x="28" y="7"/>
                      </a:lnTo>
                      <a:lnTo>
                        <a:pt x="40" y="6"/>
                      </a:lnTo>
                      <a:lnTo>
                        <a:pt x="53" y="2"/>
                      </a:lnTo>
                      <a:lnTo>
                        <a:pt x="68" y="0"/>
                      </a:lnTo>
                      <a:lnTo>
                        <a:pt x="125" y="57"/>
                      </a:lnTo>
                      <a:lnTo>
                        <a:pt x="49" y="53"/>
                      </a:lnTo>
                      <a:close/>
                    </a:path>
                  </a:pathLst>
                </a:custGeom>
                <a:solidFill>
                  <a:srgbClr val="59FF00"/>
                </a:solidFill>
                <a:ln w="9525">
                  <a:noFill/>
                  <a:round/>
                  <a:headEnd/>
                  <a:tailEnd/>
                </a:ln>
              </p:spPr>
              <p:txBody>
                <a:bodyPr/>
                <a:lstStyle/>
                <a:p>
                  <a:endParaRPr lang="de-DE"/>
                </a:p>
              </p:txBody>
            </p:sp>
            <p:sp>
              <p:nvSpPr>
                <p:cNvPr id="32812" name="Freeform 1068"/>
                <p:cNvSpPr>
                  <a:spLocks/>
                </p:cNvSpPr>
                <p:nvPr/>
              </p:nvSpPr>
              <p:spPr bwMode="auto">
                <a:xfrm>
                  <a:off x="-1037" y="3564"/>
                  <a:ext cx="62" cy="30"/>
                </a:xfrm>
                <a:custGeom>
                  <a:avLst/>
                  <a:gdLst/>
                  <a:ahLst/>
                  <a:cxnLst>
                    <a:cxn ang="0">
                      <a:pos x="0" y="2"/>
                    </a:cxn>
                    <a:cxn ang="0">
                      <a:pos x="1" y="2"/>
                    </a:cxn>
                    <a:cxn ang="0">
                      <a:pos x="7" y="0"/>
                    </a:cxn>
                    <a:cxn ang="0">
                      <a:pos x="15" y="0"/>
                    </a:cxn>
                    <a:cxn ang="0">
                      <a:pos x="24" y="0"/>
                    </a:cxn>
                    <a:cxn ang="0">
                      <a:pos x="36" y="0"/>
                    </a:cxn>
                    <a:cxn ang="0">
                      <a:pos x="47" y="2"/>
                    </a:cxn>
                    <a:cxn ang="0">
                      <a:pos x="59" y="2"/>
                    </a:cxn>
                    <a:cxn ang="0">
                      <a:pos x="70" y="6"/>
                    </a:cxn>
                    <a:cxn ang="0">
                      <a:pos x="72" y="6"/>
                    </a:cxn>
                    <a:cxn ang="0">
                      <a:pos x="74" y="8"/>
                    </a:cxn>
                    <a:cxn ang="0">
                      <a:pos x="81" y="11"/>
                    </a:cxn>
                    <a:cxn ang="0">
                      <a:pos x="89" y="15"/>
                    </a:cxn>
                    <a:cxn ang="0">
                      <a:pos x="97" y="23"/>
                    </a:cxn>
                    <a:cxn ang="0">
                      <a:pos x="106" y="32"/>
                    </a:cxn>
                    <a:cxn ang="0">
                      <a:pos x="114" y="44"/>
                    </a:cxn>
                    <a:cxn ang="0">
                      <a:pos x="123" y="59"/>
                    </a:cxn>
                    <a:cxn ang="0">
                      <a:pos x="53" y="59"/>
                    </a:cxn>
                    <a:cxn ang="0">
                      <a:pos x="0" y="2"/>
                    </a:cxn>
                  </a:cxnLst>
                  <a:rect l="0" t="0" r="r" b="b"/>
                  <a:pathLst>
                    <a:path w="123" h="59">
                      <a:moveTo>
                        <a:pt x="0" y="2"/>
                      </a:moveTo>
                      <a:lnTo>
                        <a:pt x="1" y="2"/>
                      </a:lnTo>
                      <a:lnTo>
                        <a:pt x="7" y="0"/>
                      </a:lnTo>
                      <a:lnTo>
                        <a:pt x="15" y="0"/>
                      </a:lnTo>
                      <a:lnTo>
                        <a:pt x="24" y="0"/>
                      </a:lnTo>
                      <a:lnTo>
                        <a:pt x="36" y="0"/>
                      </a:lnTo>
                      <a:lnTo>
                        <a:pt x="47" y="2"/>
                      </a:lnTo>
                      <a:lnTo>
                        <a:pt x="59" y="2"/>
                      </a:lnTo>
                      <a:lnTo>
                        <a:pt x="70" y="6"/>
                      </a:lnTo>
                      <a:lnTo>
                        <a:pt x="72" y="6"/>
                      </a:lnTo>
                      <a:lnTo>
                        <a:pt x="74" y="8"/>
                      </a:lnTo>
                      <a:lnTo>
                        <a:pt x="81" y="11"/>
                      </a:lnTo>
                      <a:lnTo>
                        <a:pt x="89" y="15"/>
                      </a:lnTo>
                      <a:lnTo>
                        <a:pt x="97" y="23"/>
                      </a:lnTo>
                      <a:lnTo>
                        <a:pt x="106" y="32"/>
                      </a:lnTo>
                      <a:lnTo>
                        <a:pt x="114" y="44"/>
                      </a:lnTo>
                      <a:lnTo>
                        <a:pt x="123" y="59"/>
                      </a:lnTo>
                      <a:lnTo>
                        <a:pt x="53" y="59"/>
                      </a:lnTo>
                      <a:lnTo>
                        <a:pt x="0" y="2"/>
                      </a:lnTo>
                      <a:close/>
                    </a:path>
                  </a:pathLst>
                </a:custGeom>
                <a:solidFill>
                  <a:srgbClr val="59FF00"/>
                </a:solidFill>
                <a:ln w="9525">
                  <a:noFill/>
                  <a:round/>
                  <a:headEnd/>
                  <a:tailEnd/>
                </a:ln>
              </p:spPr>
              <p:txBody>
                <a:bodyPr/>
                <a:lstStyle/>
                <a:p>
                  <a:endParaRPr lang="de-DE"/>
                </a:p>
              </p:txBody>
            </p:sp>
            <p:sp>
              <p:nvSpPr>
                <p:cNvPr id="32813" name="Freeform 1069"/>
                <p:cNvSpPr>
                  <a:spLocks/>
                </p:cNvSpPr>
                <p:nvPr/>
              </p:nvSpPr>
              <p:spPr bwMode="auto">
                <a:xfrm>
                  <a:off x="-1058" y="3507"/>
                  <a:ext cx="50" cy="27"/>
                </a:xfrm>
                <a:custGeom>
                  <a:avLst/>
                  <a:gdLst/>
                  <a:ahLst/>
                  <a:cxnLst>
                    <a:cxn ang="0">
                      <a:pos x="101" y="53"/>
                    </a:cxn>
                    <a:cxn ang="0">
                      <a:pos x="99" y="51"/>
                    </a:cxn>
                    <a:cxn ang="0">
                      <a:pos x="97" y="47"/>
                    </a:cxn>
                    <a:cxn ang="0">
                      <a:pos x="93" y="42"/>
                    </a:cxn>
                    <a:cxn ang="0">
                      <a:pos x="87" y="36"/>
                    </a:cxn>
                    <a:cxn ang="0">
                      <a:pos x="80" y="26"/>
                    </a:cxn>
                    <a:cxn ang="0">
                      <a:pos x="72" y="19"/>
                    </a:cxn>
                    <a:cxn ang="0">
                      <a:pos x="64" y="9"/>
                    </a:cxn>
                    <a:cxn ang="0">
                      <a:pos x="57" y="0"/>
                    </a:cxn>
                    <a:cxn ang="0">
                      <a:pos x="0" y="0"/>
                    </a:cxn>
                    <a:cxn ang="0">
                      <a:pos x="3" y="2"/>
                    </a:cxn>
                    <a:cxn ang="0">
                      <a:pos x="9" y="4"/>
                    </a:cxn>
                    <a:cxn ang="0">
                      <a:pos x="19" y="11"/>
                    </a:cxn>
                    <a:cxn ang="0">
                      <a:pos x="30" y="19"/>
                    </a:cxn>
                    <a:cxn ang="0">
                      <a:pos x="45" y="26"/>
                    </a:cxn>
                    <a:cxn ang="0">
                      <a:pos x="62" y="36"/>
                    </a:cxn>
                    <a:cxn ang="0">
                      <a:pos x="82" y="44"/>
                    </a:cxn>
                    <a:cxn ang="0">
                      <a:pos x="101" y="53"/>
                    </a:cxn>
                  </a:cxnLst>
                  <a:rect l="0" t="0" r="r" b="b"/>
                  <a:pathLst>
                    <a:path w="101" h="53">
                      <a:moveTo>
                        <a:pt x="101" y="53"/>
                      </a:moveTo>
                      <a:lnTo>
                        <a:pt x="99" y="51"/>
                      </a:lnTo>
                      <a:lnTo>
                        <a:pt x="97" y="47"/>
                      </a:lnTo>
                      <a:lnTo>
                        <a:pt x="93" y="42"/>
                      </a:lnTo>
                      <a:lnTo>
                        <a:pt x="87" y="36"/>
                      </a:lnTo>
                      <a:lnTo>
                        <a:pt x="80" y="26"/>
                      </a:lnTo>
                      <a:lnTo>
                        <a:pt x="72" y="19"/>
                      </a:lnTo>
                      <a:lnTo>
                        <a:pt x="64" y="9"/>
                      </a:lnTo>
                      <a:lnTo>
                        <a:pt x="57" y="0"/>
                      </a:lnTo>
                      <a:lnTo>
                        <a:pt x="0" y="0"/>
                      </a:lnTo>
                      <a:lnTo>
                        <a:pt x="3" y="2"/>
                      </a:lnTo>
                      <a:lnTo>
                        <a:pt x="9" y="4"/>
                      </a:lnTo>
                      <a:lnTo>
                        <a:pt x="19" y="11"/>
                      </a:lnTo>
                      <a:lnTo>
                        <a:pt x="30" y="19"/>
                      </a:lnTo>
                      <a:lnTo>
                        <a:pt x="45" y="26"/>
                      </a:lnTo>
                      <a:lnTo>
                        <a:pt x="62" y="36"/>
                      </a:lnTo>
                      <a:lnTo>
                        <a:pt x="82" y="44"/>
                      </a:lnTo>
                      <a:lnTo>
                        <a:pt x="101" y="53"/>
                      </a:lnTo>
                      <a:close/>
                    </a:path>
                  </a:pathLst>
                </a:custGeom>
                <a:solidFill>
                  <a:srgbClr val="59FF00"/>
                </a:solidFill>
                <a:ln w="9525">
                  <a:noFill/>
                  <a:round/>
                  <a:headEnd/>
                  <a:tailEnd/>
                </a:ln>
              </p:spPr>
              <p:txBody>
                <a:bodyPr/>
                <a:lstStyle/>
                <a:p>
                  <a:endParaRPr lang="de-DE"/>
                </a:p>
              </p:txBody>
            </p:sp>
            <p:sp>
              <p:nvSpPr>
                <p:cNvPr id="32814" name="Freeform 1070"/>
                <p:cNvSpPr>
                  <a:spLocks/>
                </p:cNvSpPr>
                <p:nvPr/>
              </p:nvSpPr>
              <p:spPr bwMode="auto">
                <a:xfrm>
                  <a:off x="-1082" y="3482"/>
                  <a:ext cx="44" cy="13"/>
                </a:xfrm>
                <a:custGeom>
                  <a:avLst/>
                  <a:gdLst/>
                  <a:ahLst/>
                  <a:cxnLst>
                    <a:cxn ang="0">
                      <a:pos x="88" y="27"/>
                    </a:cxn>
                    <a:cxn ang="0">
                      <a:pos x="69" y="0"/>
                    </a:cxn>
                    <a:cxn ang="0">
                      <a:pos x="0" y="2"/>
                    </a:cxn>
                    <a:cxn ang="0">
                      <a:pos x="0" y="4"/>
                    </a:cxn>
                    <a:cxn ang="0">
                      <a:pos x="6" y="6"/>
                    </a:cxn>
                    <a:cxn ang="0">
                      <a:pos x="11" y="14"/>
                    </a:cxn>
                    <a:cxn ang="0">
                      <a:pos x="23" y="23"/>
                    </a:cxn>
                    <a:cxn ang="0">
                      <a:pos x="88" y="27"/>
                    </a:cxn>
                  </a:cxnLst>
                  <a:rect l="0" t="0" r="r" b="b"/>
                  <a:pathLst>
                    <a:path w="88" h="27">
                      <a:moveTo>
                        <a:pt x="88" y="27"/>
                      </a:moveTo>
                      <a:lnTo>
                        <a:pt x="69" y="0"/>
                      </a:lnTo>
                      <a:lnTo>
                        <a:pt x="0" y="2"/>
                      </a:lnTo>
                      <a:lnTo>
                        <a:pt x="0" y="4"/>
                      </a:lnTo>
                      <a:lnTo>
                        <a:pt x="6" y="6"/>
                      </a:lnTo>
                      <a:lnTo>
                        <a:pt x="11" y="14"/>
                      </a:lnTo>
                      <a:lnTo>
                        <a:pt x="23" y="23"/>
                      </a:lnTo>
                      <a:lnTo>
                        <a:pt x="88" y="27"/>
                      </a:lnTo>
                      <a:close/>
                    </a:path>
                  </a:pathLst>
                </a:custGeom>
                <a:solidFill>
                  <a:srgbClr val="59FF00"/>
                </a:solidFill>
                <a:ln w="9525">
                  <a:noFill/>
                  <a:round/>
                  <a:headEnd/>
                  <a:tailEnd/>
                </a:ln>
              </p:spPr>
              <p:txBody>
                <a:bodyPr/>
                <a:lstStyle/>
                <a:p>
                  <a:endParaRPr lang="de-DE"/>
                </a:p>
              </p:txBody>
            </p:sp>
            <p:sp>
              <p:nvSpPr>
                <p:cNvPr id="32815" name="Freeform 1071"/>
                <p:cNvSpPr>
                  <a:spLocks/>
                </p:cNvSpPr>
                <p:nvPr/>
              </p:nvSpPr>
              <p:spPr bwMode="auto">
                <a:xfrm>
                  <a:off x="-1090" y="3462"/>
                  <a:ext cx="36" cy="11"/>
                </a:xfrm>
                <a:custGeom>
                  <a:avLst/>
                  <a:gdLst/>
                  <a:ahLst/>
                  <a:cxnLst>
                    <a:cxn ang="0">
                      <a:pos x="70" y="21"/>
                    </a:cxn>
                    <a:cxn ang="0">
                      <a:pos x="51" y="0"/>
                    </a:cxn>
                    <a:cxn ang="0">
                      <a:pos x="0" y="0"/>
                    </a:cxn>
                    <a:cxn ang="0">
                      <a:pos x="0" y="2"/>
                    </a:cxn>
                    <a:cxn ang="0">
                      <a:pos x="0" y="6"/>
                    </a:cxn>
                    <a:cxn ang="0">
                      <a:pos x="2" y="12"/>
                    </a:cxn>
                    <a:cxn ang="0">
                      <a:pos x="7" y="19"/>
                    </a:cxn>
                    <a:cxn ang="0">
                      <a:pos x="70" y="21"/>
                    </a:cxn>
                  </a:cxnLst>
                  <a:rect l="0" t="0" r="r" b="b"/>
                  <a:pathLst>
                    <a:path w="70" h="21">
                      <a:moveTo>
                        <a:pt x="70" y="21"/>
                      </a:moveTo>
                      <a:lnTo>
                        <a:pt x="51" y="0"/>
                      </a:lnTo>
                      <a:lnTo>
                        <a:pt x="0" y="0"/>
                      </a:lnTo>
                      <a:lnTo>
                        <a:pt x="0" y="2"/>
                      </a:lnTo>
                      <a:lnTo>
                        <a:pt x="0" y="6"/>
                      </a:lnTo>
                      <a:lnTo>
                        <a:pt x="2" y="12"/>
                      </a:lnTo>
                      <a:lnTo>
                        <a:pt x="7" y="19"/>
                      </a:lnTo>
                      <a:lnTo>
                        <a:pt x="70" y="21"/>
                      </a:lnTo>
                      <a:close/>
                    </a:path>
                  </a:pathLst>
                </a:custGeom>
                <a:solidFill>
                  <a:srgbClr val="59FF00"/>
                </a:solidFill>
                <a:ln w="9525">
                  <a:noFill/>
                  <a:round/>
                  <a:headEnd/>
                  <a:tailEnd/>
                </a:ln>
              </p:spPr>
              <p:txBody>
                <a:bodyPr/>
                <a:lstStyle/>
                <a:p>
                  <a:endParaRPr lang="de-DE"/>
                </a:p>
              </p:txBody>
            </p:sp>
            <p:sp>
              <p:nvSpPr>
                <p:cNvPr id="32816" name="Freeform 1072"/>
                <p:cNvSpPr>
                  <a:spLocks/>
                </p:cNvSpPr>
                <p:nvPr/>
              </p:nvSpPr>
              <p:spPr bwMode="auto">
                <a:xfrm>
                  <a:off x="-1072" y="3438"/>
                  <a:ext cx="30" cy="31"/>
                </a:xfrm>
                <a:custGeom>
                  <a:avLst/>
                  <a:gdLst/>
                  <a:ahLst/>
                  <a:cxnLst>
                    <a:cxn ang="0">
                      <a:pos x="11" y="15"/>
                    </a:cxn>
                    <a:cxn ang="0">
                      <a:pos x="0" y="0"/>
                    </a:cxn>
                    <a:cxn ang="0">
                      <a:pos x="38" y="19"/>
                    </a:cxn>
                    <a:cxn ang="0">
                      <a:pos x="42" y="21"/>
                    </a:cxn>
                    <a:cxn ang="0">
                      <a:pos x="49" y="30"/>
                    </a:cxn>
                    <a:cxn ang="0">
                      <a:pos x="57" y="43"/>
                    </a:cxn>
                    <a:cxn ang="0">
                      <a:pos x="59" y="61"/>
                    </a:cxn>
                    <a:cxn ang="0">
                      <a:pos x="11" y="15"/>
                    </a:cxn>
                  </a:cxnLst>
                  <a:rect l="0" t="0" r="r" b="b"/>
                  <a:pathLst>
                    <a:path w="59" h="61">
                      <a:moveTo>
                        <a:pt x="11" y="15"/>
                      </a:moveTo>
                      <a:lnTo>
                        <a:pt x="0" y="0"/>
                      </a:lnTo>
                      <a:lnTo>
                        <a:pt x="38" y="19"/>
                      </a:lnTo>
                      <a:lnTo>
                        <a:pt x="42" y="21"/>
                      </a:lnTo>
                      <a:lnTo>
                        <a:pt x="49"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32817" name="Freeform 1073"/>
                <p:cNvSpPr>
                  <a:spLocks/>
                </p:cNvSpPr>
                <p:nvPr/>
              </p:nvSpPr>
              <p:spPr bwMode="auto">
                <a:xfrm>
                  <a:off x="-1039" y="3466"/>
                  <a:ext cx="19" cy="31"/>
                </a:xfrm>
                <a:custGeom>
                  <a:avLst/>
                  <a:gdLst/>
                  <a:ahLst/>
                  <a:cxnLst>
                    <a:cxn ang="0">
                      <a:pos x="0" y="19"/>
                    </a:cxn>
                    <a:cxn ang="0">
                      <a:pos x="9" y="0"/>
                    </a:cxn>
                    <a:cxn ang="0">
                      <a:pos x="9" y="2"/>
                    </a:cxn>
                    <a:cxn ang="0">
                      <a:pos x="11" y="2"/>
                    </a:cxn>
                    <a:cxn ang="0">
                      <a:pos x="15" y="6"/>
                    </a:cxn>
                    <a:cxn ang="0">
                      <a:pos x="19" y="9"/>
                    </a:cxn>
                    <a:cxn ang="0">
                      <a:pos x="24" y="15"/>
                    </a:cxn>
                    <a:cxn ang="0">
                      <a:pos x="28" y="23"/>
                    </a:cxn>
                    <a:cxn ang="0">
                      <a:pos x="34" y="32"/>
                    </a:cxn>
                    <a:cxn ang="0">
                      <a:pos x="38" y="42"/>
                    </a:cxn>
                    <a:cxn ang="0">
                      <a:pos x="32" y="63"/>
                    </a:cxn>
                    <a:cxn ang="0">
                      <a:pos x="32" y="61"/>
                    </a:cxn>
                    <a:cxn ang="0">
                      <a:pos x="28" y="57"/>
                    </a:cxn>
                    <a:cxn ang="0">
                      <a:pos x="24" y="51"/>
                    </a:cxn>
                    <a:cxn ang="0">
                      <a:pos x="21" y="46"/>
                    </a:cxn>
                    <a:cxn ang="0">
                      <a:pos x="15" y="38"/>
                    </a:cxn>
                    <a:cxn ang="0">
                      <a:pos x="9" y="30"/>
                    </a:cxn>
                    <a:cxn ang="0">
                      <a:pos x="5" y="23"/>
                    </a:cxn>
                    <a:cxn ang="0">
                      <a:pos x="0" y="19"/>
                    </a:cxn>
                  </a:cxnLst>
                  <a:rect l="0" t="0" r="r" b="b"/>
                  <a:pathLst>
                    <a:path w="38" h="63">
                      <a:moveTo>
                        <a:pt x="0" y="19"/>
                      </a:moveTo>
                      <a:lnTo>
                        <a:pt x="9" y="0"/>
                      </a:lnTo>
                      <a:lnTo>
                        <a:pt x="9" y="2"/>
                      </a:lnTo>
                      <a:lnTo>
                        <a:pt x="11" y="2"/>
                      </a:lnTo>
                      <a:lnTo>
                        <a:pt x="15" y="6"/>
                      </a:lnTo>
                      <a:lnTo>
                        <a:pt x="19" y="9"/>
                      </a:lnTo>
                      <a:lnTo>
                        <a:pt x="24" y="15"/>
                      </a:lnTo>
                      <a:lnTo>
                        <a:pt x="28" y="23"/>
                      </a:lnTo>
                      <a:lnTo>
                        <a:pt x="34" y="32"/>
                      </a:lnTo>
                      <a:lnTo>
                        <a:pt x="38" y="42"/>
                      </a:lnTo>
                      <a:lnTo>
                        <a:pt x="32" y="63"/>
                      </a:lnTo>
                      <a:lnTo>
                        <a:pt x="32" y="61"/>
                      </a:lnTo>
                      <a:lnTo>
                        <a:pt x="28" y="57"/>
                      </a:lnTo>
                      <a:lnTo>
                        <a:pt x="24" y="51"/>
                      </a:lnTo>
                      <a:lnTo>
                        <a:pt x="21" y="46"/>
                      </a:lnTo>
                      <a:lnTo>
                        <a:pt x="15" y="38"/>
                      </a:lnTo>
                      <a:lnTo>
                        <a:pt x="9" y="30"/>
                      </a:lnTo>
                      <a:lnTo>
                        <a:pt x="5" y="23"/>
                      </a:lnTo>
                      <a:lnTo>
                        <a:pt x="0" y="19"/>
                      </a:lnTo>
                      <a:close/>
                    </a:path>
                  </a:pathLst>
                </a:custGeom>
                <a:solidFill>
                  <a:srgbClr val="59FF00"/>
                </a:solidFill>
                <a:ln w="9525">
                  <a:noFill/>
                  <a:round/>
                  <a:headEnd/>
                  <a:tailEnd/>
                </a:ln>
              </p:spPr>
              <p:txBody>
                <a:bodyPr/>
                <a:lstStyle/>
                <a:p>
                  <a:endParaRPr lang="de-DE"/>
                </a:p>
              </p:txBody>
            </p:sp>
            <p:sp>
              <p:nvSpPr>
                <p:cNvPr id="32818" name="Freeform 1074"/>
                <p:cNvSpPr>
                  <a:spLocks/>
                </p:cNvSpPr>
                <p:nvPr/>
              </p:nvSpPr>
              <p:spPr bwMode="auto">
                <a:xfrm>
                  <a:off x="-1016" y="3496"/>
                  <a:ext cx="9" cy="23"/>
                </a:xfrm>
                <a:custGeom>
                  <a:avLst/>
                  <a:gdLst/>
                  <a:ahLst/>
                  <a:cxnLst>
                    <a:cxn ang="0">
                      <a:pos x="0" y="15"/>
                    </a:cxn>
                    <a:cxn ang="0">
                      <a:pos x="6" y="0"/>
                    </a:cxn>
                    <a:cxn ang="0">
                      <a:pos x="19" y="45"/>
                    </a:cxn>
                    <a:cxn ang="0">
                      <a:pos x="0" y="15"/>
                    </a:cxn>
                  </a:cxnLst>
                  <a:rect l="0" t="0" r="r" b="b"/>
                  <a:pathLst>
                    <a:path w="19" h="45">
                      <a:moveTo>
                        <a:pt x="0" y="15"/>
                      </a:moveTo>
                      <a:lnTo>
                        <a:pt x="6" y="0"/>
                      </a:lnTo>
                      <a:lnTo>
                        <a:pt x="19" y="45"/>
                      </a:lnTo>
                      <a:lnTo>
                        <a:pt x="0" y="15"/>
                      </a:lnTo>
                      <a:close/>
                    </a:path>
                  </a:pathLst>
                </a:custGeom>
                <a:solidFill>
                  <a:srgbClr val="59FF00"/>
                </a:solidFill>
                <a:ln w="9525">
                  <a:noFill/>
                  <a:round/>
                  <a:headEnd/>
                  <a:tailEnd/>
                </a:ln>
              </p:spPr>
              <p:txBody>
                <a:bodyPr/>
                <a:lstStyle/>
                <a:p>
                  <a:endParaRPr lang="de-DE"/>
                </a:p>
              </p:txBody>
            </p:sp>
            <p:sp>
              <p:nvSpPr>
                <p:cNvPr id="32819" name="Freeform 1075"/>
                <p:cNvSpPr>
                  <a:spLocks/>
                </p:cNvSpPr>
                <p:nvPr/>
              </p:nvSpPr>
              <p:spPr bwMode="auto">
                <a:xfrm>
                  <a:off x="-973" y="3503"/>
                  <a:ext cx="13" cy="26"/>
                </a:xfrm>
                <a:custGeom>
                  <a:avLst/>
                  <a:gdLst/>
                  <a:ahLst/>
                  <a:cxnLst>
                    <a:cxn ang="0">
                      <a:pos x="10" y="0"/>
                    </a:cxn>
                    <a:cxn ang="0">
                      <a:pos x="12" y="4"/>
                    </a:cxn>
                    <a:cxn ang="0">
                      <a:pos x="17" y="13"/>
                    </a:cxn>
                    <a:cxn ang="0">
                      <a:pos x="23" y="31"/>
                    </a:cxn>
                    <a:cxn ang="0">
                      <a:pos x="27" y="52"/>
                    </a:cxn>
                    <a:cxn ang="0">
                      <a:pos x="0" y="46"/>
                    </a:cxn>
                    <a:cxn ang="0">
                      <a:pos x="0" y="42"/>
                    </a:cxn>
                    <a:cxn ang="0">
                      <a:pos x="0" y="29"/>
                    </a:cxn>
                    <a:cxn ang="0">
                      <a:pos x="2" y="13"/>
                    </a:cxn>
                    <a:cxn ang="0">
                      <a:pos x="10" y="0"/>
                    </a:cxn>
                  </a:cxnLst>
                  <a:rect l="0" t="0" r="r" b="b"/>
                  <a:pathLst>
                    <a:path w="27" h="52">
                      <a:moveTo>
                        <a:pt x="10" y="0"/>
                      </a:moveTo>
                      <a:lnTo>
                        <a:pt x="12" y="4"/>
                      </a:lnTo>
                      <a:lnTo>
                        <a:pt x="17" y="13"/>
                      </a:lnTo>
                      <a:lnTo>
                        <a:pt x="23" y="31"/>
                      </a:lnTo>
                      <a:lnTo>
                        <a:pt x="27" y="52"/>
                      </a:lnTo>
                      <a:lnTo>
                        <a:pt x="0" y="46"/>
                      </a:lnTo>
                      <a:lnTo>
                        <a:pt x="0" y="42"/>
                      </a:lnTo>
                      <a:lnTo>
                        <a:pt x="0" y="29"/>
                      </a:lnTo>
                      <a:lnTo>
                        <a:pt x="2" y="13"/>
                      </a:lnTo>
                      <a:lnTo>
                        <a:pt x="10" y="0"/>
                      </a:lnTo>
                      <a:close/>
                    </a:path>
                  </a:pathLst>
                </a:custGeom>
                <a:solidFill>
                  <a:srgbClr val="21BA00"/>
                </a:solidFill>
                <a:ln w="9525">
                  <a:noFill/>
                  <a:round/>
                  <a:headEnd/>
                  <a:tailEnd/>
                </a:ln>
              </p:spPr>
              <p:txBody>
                <a:bodyPr/>
                <a:lstStyle/>
                <a:p>
                  <a:endParaRPr lang="de-DE"/>
                </a:p>
              </p:txBody>
            </p:sp>
            <p:sp>
              <p:nvSpPr>
                <p:cNvPr id="32820" name="Freeform 1076"/>
                <p:cNvSpPr>
                  <a:spLocks/>
                </p:cNvSpPr>
                <p:nvPr/>
              </p:nvSpPr>
              <p:spPr bwMode="auto">
                <a:xfrm>
                  <a:off x="-974" y="3534"/>
                  <a:ext cx="20" cy="33"/>
                </a:xfrm>
                <a:custGeom>
                  <a:avLst/>
                  <a:gdLst/>
                  <a:ahLst/>
                  <a:cxnLst>
                    <a:cxn ang="0">
                      <a:pos x="0" y="0"/>
                    </a:cxn>
                    <a:cxn ang="0">
                      <a:pos x="33" y="11"/>
                    </a:cxn>
                    <a:cxn ang="0">
                      <a:pos x="40" y="65"/>
                    </a:cxn>
                    <a:cxn ang="0">
                      <a:pos x="38" y="65"/>
                    </a:cxn>
                    <a:cxn ang="0">
                      <a:pos x="35" y="63"/>
                    </a:cxn>
                    <a:cxn ang="0">
                      <a:pos x="31" y="59"/>
                    </a:cxn>
                    <a:cxn ang="0">
                      <a:pos x="27" y="53"/>
                    </a:cxn>
                    <a:cxn ang="0">
                      <a:pos x="19" y="46"/>
                    </a:cxn>
                    <a:cxn ang="0">
                      <a:pos x="14" y="34"/>
                    </a:cxn>
                    <a:cxn ang="0">
                      <a:pos x="6" y="19"/>
                    </a:cxn>
                    <a:cxn ang="0">
                      <a:pos x="0" y="0"/>
                    </a:cxn>
                  </a:cxnLst>
                  <a:rect l="0" t="0" r="r" b="b"/>
                  <a:pathLst>
                    <a:path w="40" h="65">
                      <a:moveTo>
                        <a:pt x="0" y="0"/>
                      </a:moveTo>
                      <a:lnTo>
                        <a:pt x="33" y="11"/>
                      </a:lnTo>
                      <a:lnTo>
                        <a:pt x="40" y="65"/>
                      </a:lnTo>
                      <a:lnTo>
                        <a:pt x="38" y="65"/>
                      </a:lnTo>
                      <a:lnTo>
                        <a:pt x="35" y="63"/>
                      </a:lnTo>
                      <a:lnTo>
                        <a:pt x="31" y="59"/>
                      </a:lnTo>
                      <a:lnTo>
                        <a:pt x="27" y="53"/>
                      </a:lnTo>
                      <a:lnTo>
                        <a:pt x="19" y="46"/>
                      </a:lnTo>
                      <a:lnTo>
                        <a:pt x="14" y="34"/>
                      </a:lnTo>
                      <a:lnTo>
                        <a:pt x="6" y="19"/>
                      </a:lnTo>
                      <a:lnTo>
                        <a:pt x="0" y="0"/>
                      </a:lnTo>
                      <a:close/>
                    </a:path>
                  </a:pathLst>
                </a:custGeom>
                <a:solidFill>
                  <a:srgbClr val="21BA00"/>
                </a:solidFill>
                <a:ln w="9525">
                  <a:noFill/>
                  <a:round/>
                  <a:headEnd/>
                  <a:tailEnd/>
                </a:ln>
              </p:spPr>
              <p:txBody>
                <a:bodyPr/>
                <a:lstStyle/>
                <a:p>
                  <a:endParaRPr lang="de-DE"/>
                </a:p>
              </p:txBody>
            </p:sp>
            <p:sp>
              <p:nvSpPr>
                <p:cNvPr id="32821" name="Freeform 1077"/>
                <p:cNvSpPr>
                  <a:spLocks/>
                </p:cNvSpPr>
                <p:nvPr/>
              </p:nvSpPr>
              <p:spPr bwMode="auto">
                <a:xfrm>
                  <a:off x="-946" y="3529"/>
                  <a:ext cx="19" cy="40"/>
                </a:xfrm>
                <a:custGeom>
                  <a:avLst/>
                  <a:gdLst/>
                  <a:ahLst/>
                  <a:cxnLst>
                    <a:cxn ang="0">
                      <a:pos x="0" y="79"/>
                    </a:cxn>
                    <a:cxn ang="0">
                      <a:pos x="0" y="22"/>
                    </a:cxn>
                    <a:cxn ang="0">
                      <a:pos x="39" y="0"/>
                    </a:cxn>
                    <a:cxn ang="0">
                      <a:pos x="37" y="1"/>
                    </a:cxn>
                    <a:cxn ang="0">
                      <a:pos x="31" y="9"/>
                    </a:cxn>
                    <a:cxn ang="0">
                      <a:pos x="25" y="19"/>
                    </a:cxn>
                    <a:cxn ang="0">
                      <a:pos x="20" y="32"/>
                    </a:cxn>
                    <a:cxn ang="0">
                      <a:pos x="12" y="45"/>
                    </a:cxn>
                    <a:cxn ang="0">
                      <a:pos x="6" y="59"/>
                    </a:cxn>
                    <a:cxn ang="0">
                      <a:pos x="2" y="72"/>
                    </a:cxn>
                    <a:cxn ang="0">
                      <a:pos x="0" y="79"/>
                    </a:cxn>
                  </a:cxnLst>
                  <a:rect l="0" t="0" r="r" b="b"/>
                  <a:pathLst>
                    <a:path w="39" h="79">
                      <a:moveTo>
                        <a:pt x="0" y="79"/>
                      </a:moveTo>
                      <a:lnTo>
                        <a:pt x="0" y="22"/>
                      </a:lnTo>
                      <a:lnTo>
                        <a:pt x="39" y="0"/>
                      </a:lnTo>
                      <a:lnTo>
                        <a:pt x="37" y="1"/>
                      </a:lnTo>
                      <a:lnTo>
                        <a:pt x="31" y="9"/>
                      </a:lnTo>
                      <a:lnTo>
                        <a:pt x="25" y="19"/>
                      </a:lnTo>
                      <a:lnTo>
                        <a:pt x="20" y="32"/>
                      </a:lnTo>
                      <a:lnTo>
                        <a:pt x="12"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32822" name="Freeform 1078"/>
                <p:cNvSpPr>
                  <a:spLocks/>
                </p:cNvSpPr>
                <p:nvPr/>
              </p:nvSpPr>
              <p:spPr bwMode="auto">
                <a:xfrm>
                  <a:off x="-956" y="3508"/>
                  <a:ext cx="19" cy="24"/>
                </a:xfrm>
                <a:custGeom>
                  <a:avLst/>
                  <a:gdLst/>
                  <a:ahLst/>
                  <a:cxnLst>
                    <a:cxn ang="0">
                      <a:pos x="14" y="47"/>
                    </a:cxn>
                    <a:cxn ang="0">
                      <a:pos x="0" y="0"/>
                    </a:cxn>
                    <a:cxn ang="0">
                      <a:pos x="2" y="2"/>
                    </a:cxn>
                    <a:cxn ang="0">
                      <a:pos x="6" y="3"/>
                    </a:cxn>
                    <a:cxn ang="0">
                      <a:pos x="12" y="7"/>
                    </a:cxn>
                    <a:cxn ang="0">
                      <a:pos x="18" y="11"/>
                    </a:cxn>
                    <a:cxn ang="0">
                      <a:pos x="23" y="17"/>
                    </a:cxn>
                    <a:cxn ang="0">
                      <a:pos x="29" y="21"/>
                    </a:cxn>
                    <a:cxn ang="0">
                      <a:pos x="35" y="26"/>
                    </a:cxn>
                    <a:cxn ang="0">
                      <a:pos x="39" y="30"/>
                    </a:cxn>
                    <a:cxn ang="0">
                      <a:pos x="14" y="47"/>
                    </a:cxn>
                  </a:cxnLst>
                  <a:rect l="0" t="0" r="r" b="b"/>
                  <a:pathLst>
                    <a:path w="39" h="47">
                      <a:moveTo>
                        <a:pt x="14" y="47"/>
                      </a:moveTo>
                      <a:lnTo>
                        <a:pt x="0" y="0"/>
                      </a:lnTo>
                      <a:lnTo>
                        <a:pt x="2" y="2"/>
                      </a:lnTo>
                      <a:lnTo>
                        <a:pt x="6" y="3"/>
                      </a:lnTo>
                      <a:lnTo>
                        <a:pt x="12" y="7"/>
                      </a:lnTo>
                      <a:lnTo>
                        <a:pt x="18" y="11"/>
                      </a:lnTo>
                      <a:lnTo>
                        <a:pt x="23" y="17"/>
                      </a:lnTo>
                      <a:lnTo>
                        <a:pt x="29" y="21"/>
                      </a:lnTo>
                      <a:lnTo>
                        <a:pt x="35" y="26"/>
                      </a:lnTo>
                      <a:lnTo>
                        <a:pt x="39" y="30"/>
                      </a:lnTo>
                      <a:lnTo>
                        <a:pt x="14" y="47"/>
                      </a:lnTo>
                      <a:close/>
                    </a:path>
                  </a:pathLst>
                </a:custGeom>
                <a:solidFill>
                  <a:srgbClr val="21BA00"/>
                </a:solidFill>
                <a:ln w="9525">
                  <a:noFill/>
                  <a:round/>
                  <a:headEnd/>
                  <a:tailEnd/>
                </a:ln>
              </p:spPr>
              <p:txBody>
                <a:bodyPr/>
                <a:lstStyle/>
                <a:p>
                  <a:endParaRPr lang="de-DE"/>
                </a:p>
              </p:txBody>
            </p:sp>
            <p:sp>
              <p:nvSpPr>
                <p:cNvPr id="32823" name="Freeform 1079"/>
                <p:cNvSpPr>
                  <a:spLocks/>
                </p:cNvSpPr>
                <p:nvPr/>
              </p:nvSpPr>
              <p:spPr bwMode="auto">
                <a:xfrm>
                  <a:off x="-1093" y="3440"/>
                  <a:ext cx="22" cy="16"/>
                </a:xfrm>
                <a:custGeom>
                  <a:avLst/>
                  <a:gdLst/>
                  <a:ahLst/>
                  <a:cxnLst>
                    <a:cxn ang="0">
                      <a:pos x="44" y="29"/>
                    </a:cxn>
                    <a:cxn ang="0">
                      <a:pos x="44" y="29"/>
                    </a:cxn>
                    <a:cxn ang="0">
                      <a:pos x="40" y="25"/>
                    </a:cxn>
                    <a:cxn ang="0">
                      <a:pos x="38" y="23"/>
                    </a:cxn>
                    <a:cxn ang="0">
                      <a:pos x="32" y="18"/>
                    </a:cxn>
                    <a:cxn ang="0">
                      <a:pos x="27" y="14"/>
                    </a:cxn>
                    <a:cxn ang="0">
                      <a:pos x="21" y="8"/>
                    </a:cxn>
                    <a:cxn ang="0">
                      <a:pos x="13" y="4"/>
                    </a:cxn>
                    <a:cxn ang="0">
                      <a:pos x="6" y="0"/>
                    </a:cxn>
                    <a:cxn ang="0">
                      <a:pos x="6" y="4"/>
                    </a:cxn>
                    <a:cxn ang="0">
                      <a:pos x="2" y="12"/>
                    </a:cxn>
                    <a:cxn ang="0">
                      <a:pos x="0" y="23"/>
                    </a:cxn>
                    <a:cxn ang="0">
                      <a:pos x="6" y="33"/>
                    </a:cxn>
                    <a:cxn ang="0">
                      <a:pos x="44" y="29"/>
                    </a:cxn>
                  </a:cxnLst>
                  <a:rect l="0" t="0" r="r" b="b"/>
                  <a:pathLst>
                    <a:path w="44" h="33">
                      <a:moveTo>
                        <a:pt x="44" y="29"/>
                      </a:moveTo>
                      <a:lnTo>
                        <a:pt x="44" y="29"/>
                      </a:lnTo>
                      <a:lnTo>
                        <a:pt x="40" y="25"/>
                      </a:lnTo>
                      <a:lnTo>
                        <a:pt x="38" y="23"/>
                      </a:lnTo>
                      <a:lnTo>
                        <a:pt x="32" y="18"/>
                      </a:lnTo>
                      <a:lnTo>
                        <a:pt x="27" y="14"/>
                      </a:lnTo>
                      <a:lnTo>
                        <a:pt x="21" y="8"/>
                      </a:lnTo>
                      <a:lnTo>
                        <a:pt x="13" y="4"/>
                      </a:lnTo>
                      <a:lnTo>
                        <a:pt x="6" y="0"/>
                      </a:lnTo>
                      <a:lnTo>
                        <a:pt x="6" y="4"/>
                      </a:lnTo>
                      <a:lnTo>
                        <a:pt x="2" y="12"/>
                      </a:lnTo>
                      <a:lnTo>
                        <a:pt x="0" y="23"/>
                      </a:lnTo>
                      <a:lnTo>
                        <a:pt x="6" y="33"/>
                      </a:lnTo>
                      <a:lnTo>
                        <a:pt x="44" y="29"/>
                      </a:lnTo>
                      <a:close/>
                    </a:path>
                  </a:pathLst>
                </a:custGeom>
                <a:solidFill>
                  <a:srgbClr val="59FF00"/>
                </a:solidFill>
                <a:ln w="9525">
                  <a:noFill/>
                  <a:round/>
                  <a:headEnd/>
                  <a:tailEnd/>
                </a:ln>
              </p:spPr>
              <p:txBody>
                <a:bodyPr/>
                <a:lstStyle/>
                <a:p>
                  <a:endParaRPr lang="de-DE"/>
                </a:p>
              </p:txBody>
            </p:sp>
            <p:sp>
              <p:nvSpPr>
                <p:cNvPr id="32824" name="Freeform 1080"/>
                <p:cNvSpPr>
                  <a:spLocks/>
                </p:cNvSpPr>
                <p:nvPr/>
              </p:nvSpPr>
              <p:spPr bwMode="auto">
                <a:xfrm>
                  <a:off x="-973" y="3292"/>
                  <a:ext cx="340" cy="231"/>
                </a:xfrm>
                <a:custGeom>
                  <a:avLst/>
                  <a:gdLst/>
                  <a:ahLst/>
                  <a:cxnLst>
                    <a:cxn ang="0">
                      <a:pos x="317" y="452"/>
                    </a:cxn>
                    <a:cxn ang="0">
                      <a:pos x="343" y="459"/>
                    </a:cxn>
                    <a:cxn ang="0">
                      <a:pos x="379" y="463"/>
                    </a:cxn>
                    <a:cxn ang="0">
                      <a:pos x="402" y="459"/>
                    </a:cxn>
                    <a:cxn ang="0">
                      <a:pos x="454" y="448"/>
                    </a:cxn>
                    <a:cxn ang="0">
                      <a:pos x="498" y="429"/>
                    </a:cxn>
                    <a:cxn ang="0">
                      <a:pos x="530" y="404"/>
                    </a:cxn>
                    <a:cxn ang="0">
                      <a:pos x="578" y="353"/>
                    </a:cxn>
                    <a:cxn ang="0">
                      <a:pos x="677" y="151"/>
                    </a:cxn>
                    <a:cxn ang="0">
                      <a:pos x="635" y="153"/>
                    </a:cxn>
                    <a:cxn ang="0">
                      <a:pos x="572" y="162"/>
                    </a:cxn>
                    <a:cxn ang="0">
                      <a:pos x="540" y="172"/>
                    </a:cxn>
                    <a:cxn ang="0">
                      <a:pos x="499" y="187"/>
                    </a:cxn>
                    <a:cxn ang="0">
                      <a:pos x="452" y="216"/>
                    </a:cxn>
                    <a:cxn ang="0">
                      <a:pos x="438" y="225"/>
                    </a:cxn>
                    <a:cxn ang="0">
                      <a:pos x="414" y="248"/>
                    </a:cxn>
                    <a:cxn ang="0">
                      <a:pos x="400" y="252"/>
                    </a:cxn>
                    <a:cxn ang="0">
                      <a:pos x="385" y="153"/>
                    </a:cxn>
                    <a:cxn ang="0">
                      <a:pos x="379" y="120"/>
                    </a:cxn>
                    <a:cxn ang="0">
                      <a:pos x="351" y="50"/>
                    </a:cxn>
                    <a:cxn ang="0">
                      <a:pos x="315" y="2"/>
                    </a:cxn>
                    <a:cxn ang="0">
                      <a:pos x="296" y="19"/>
                    </a:cxn>
                    <a:cxn ang="0">
                      <a:pos x="269" y="59"/>
                    </a:cxn>
                    <a:cxn ang="0">
                      <a:pos x="257" y="90"/>
                    </a:cxn>
                    <a:cxn ang="0">
                      <a:pos x="238" y="141"/>
                    </a:cxn>
                    <a:cxn ang="0">
                      <a:pos x="225" y="195"/>
                    </a:cxn>
                    <a:cxn ang="0">
                      <a:pos x="217" y="233"/>
                    </a:cxn>
                    <a:cxn ang="0">
                      <a:pos x="208" y="252"/>
                    </a:cxn>
                    <a:cxn ang="0">
                      <a:pos x="195" y="225"/>
                    </a:cxn>
                    <a:cxn ang="0">
                      <a:pos x="174" y="191"/>
                    </a:cxn>
                    <a:cxn ang="0">
                      <a:pos x="158" y="176"/>
                    </a:cxn>
                    <a:cxn ang="0">
                      <a:pos x="122" y="147"/>
                    </a:cxn>
                    <a:cxn ang="0">
                      <a:pos x="80" y="122"/>
                    </a:cxn>
                    <a:cxn ang="0">
                      <a:pos x="0" y="200"/>
                    </a:cxn>
                    <a:cxn ang="0">
                      <a:pos x="6" y="244"/>
                    </a:cxn>
                    <a:cxn ang="0">
                      <a:pos x="21" y="311"/>
                    </a:cxn>
                    <a:cxn ang="0">
                      <a:pos x="38" y="343"/>
                    </a:cxn>
                    <a:cxn ang="0">
                      <a:pos x="78" y="393"/>
                    </a:cxn>
                    <a:cxn ang="0">
                      <a:pos x="137" y="440"/>
                    </a:cxn>
                    <a:cxn ang="0">
                      <a:pos x="145" y="440"/>
                    </a:cxn>
                    <a:cxn ang="0">
                      <a:pos x="164" y="444"/>
                    </a:cxn>
                    <a:cxn ang="0">
                      <a:pos x="193" y="448"/>
                    </a:cxn>
                    <a:cxn ang="0">
                      <a:pos x="225" y="450"/>
                    </a:cxn>
                    <a:cxn ang="0">
                      <a:pos x="259" y="448"/>
                    </a:cxn>
                    <a:cxn ang="0">
                      <a:pos x="273" y="444"/>
                    </a:cxn>
                    <a:cxn ang="0">
                      <a:pos x="288" y="442"/>
                    </a:cxn>
                    <a:cxn ang="0">
                      <a:pos x="309" y="448"/>
                    </a:cxn>
                  </a:cxnLst>
                  <a:rect l="0" t="0" r="r" b="b"/>
                  <a:pathLst>
                    <a:path w="681" h="463">
                      <a:moveTo>
                        <a:pt x="309" y="448"/>
                      </a:moveTo>
                      <a:lnTo>
                        <a:pt x="311" y="450"/>
                      </a:lnTo>
                      <a:lnTo>
                        <a:pt x="317" y="452"/>
                      </a:lnTo>
                      <a:lnTo>
                        <a:pt x="322" y="454"/>
                      </a:lnTo>
                      <a:lnTo>
                        <a:pt x="332" y="455"/>
                      </a:lnTo>
                      <a:lnTo>
                        <a:pt x="343" y="459"/>
                      </a:lnTo>
                      <a:lnTo>
                        <a:pt x="355" y="461"/>
                      </a:lnTo>
                      <a:lnTo>
                        <a:pt x="366" y="463"/>
                      </a:lnTo>
                      <a:lnTo>
                        <a:pt x="379" y="463"/>
                      </a:lnTo>
                      <a:lnTo>
                        <a:pt x="381" y="463"/>
                      </a:lnTo>
                      <a:lnTo>
                        <a:pt x="391" y="461"/>
                      </a:lnTo>
                      <a:lnTo>
                        <a:pt x="402" y="459"/>
                      </a:lnTo>
                      <a:lnTo>
                        <a:pt x="418" y="457"/>
                      </a:lnTo>
                      <a:lnTo>
                        <a:pt x="435" y="454"/>
                      </a:lnTo>
                      <a:lnTo>
                        <a:pt x="454" y="448"/>
                      </a:lnTo>
                      <a:lnTo>
                        <a:pt x="475" y="440"/>
                      </a:lnTo>
                      <a:lnTo>
                        <a:pt x="496" y="431"/>
                      </a:lnTo>
                      <a:lnTo>
                        <a:pt x="498" y="429"/>
                      </a:lnTo>
                      <a:lnTo>
                        <a:pt x="505" y="423"/>
                      </a:lnTo>
                      <a:lnTo>
                        <a:pt x="515" y="415"/>
                      </a:lnTo>
                      <a:lnTo>
                        <a:pt x="530" y="404"/>
                      </a:lnTo>
                      <a:lnTo>
                        <a:pt x="545" y="389"/>
                      </a:lnTo>
                      <a:lnTo>
                        <a:pt x="560" y="372"/>
                      </a:lnTo>
                      <a:lnTo>
                        <a:pt x="578" y="353"/>
                      </a:lnTo>
                      <a:lnTo>
                        <a:pt x="595" y="330"/>
                      </a:lnTo>
                      <a:lnTo>
                        <a:pt x="681" y="151"/>
                      </a:lnTo>
                      <a:lnTo>
                        <a:pt x="677" y="151"/>
                      </a:lnTo>
                      <a:lnTo>
                        <a:pt x="667" y="151"/>
                      </a:lnTo>
                      <a:lnTo>
                        <a:pt x="654" y="153"/>
                      </a:lnTo>
                      <a:lnTo>
                        <a:pt x="635" y="153"/>
                      </a:lnTo>
                      <a:lnTo>
                        <a:pt x="614" y="156"/>
                      </a:lnTo>
                      <a:lnTo>
                        <a:pt x="593" y="158"/>
                      </a:lnTo>
                      <a:lnTo>
                        <a:pt x="572" y="162"/>
                      </a:lnTo>
                      <a:lnTo>
                        <a:pt x="551" y="170"/>
                      </a:lnTo>
                      <a:lnTo>
                        <a:pt x="547" y="170"/>
                      </a:lnTo>
                      <a:lnTo>
                        <a:pt x="540" y="172"/>
                      </a:lnTo>
                      <a:lnTo>
                        <a:pt x="530" y="176"/>
                      </a:lnTo>
                      <a:lnTo>
                        <a:pt x="515" y="179"/>
                      </a:lnTo>
                      <a:lnTo>
                        <a:pt x="499" y="187"/>
                      </a:lnTo>
                      <a:lnTo>
                        <a:pt x="482" y="195"/>
                      </a:lnTo>
                      <a:lnTo>
                        <a:pt x="467" y="204"/>
                      </a:lnTo>
                      <a:lnTo>
                        <a:pt x="452" y="216"/>
                      </a:lnTo>
                      <a:lnTo>
                        <a:pt x="450" y="216"/>
                      </a:lnTo>
                      <a:lnTo>
                        <a:pt x="444" y="219"/>
                      </a:lnTo>
                      <a:lnTo>
                        <a:pt x="438" y="225"/>
                      </a:lnTo>
                      <a:lnTo>
                        <a:pt x="431" y="233"/>
                      </a:lnTo>
                      <a:lnTo>
                        <a:pt x="423" y="240"/>
                      </a:lnTo>
                      <a:lnTo>
                        <a:pt x="414" y="248"/>
                      </a:lnTo>
                      <a:lnTo>
                        <a:pt x="408" y="256"/>
                      </a:lnTo>
                      <a:lnTo>
                        <a:pt x="402" y="261"/>
                      </a:lnTo>
                      <a:lnTo>
                        <a:pt x="400" y="252"/>
                      </a:lnTo>
                      <a:lnTo>
                        <a:pt x="398" y="227"/>
                      </a:lnTo>
                      <a:lnTo>
                        <a:pt x="393" y="191"/>
                      </a:lnTo>
                      <a:lnTo>
                        <a:pt x="385" y="153"/>
                      </a:lnTo>
                      <a:lnTo>
                        <a:pt x="385" y="149"/>
                      </a:lnTo>
                      <a:lnTo>
                        <a:pt x="383" y="137"/>
                      </a:lnTo>
                      <a:lnTo>
                        <a:pt x="379" y="120"/>
                      </a:lnTo>
                      <a:lnTo>
                        <a:pt x="372" y="99"/>
                      </a:lnTo>
                      <a:lnTo>
                        <a:pt x="362" y="77"/>
                      </a:lnTo>
                      <a:lnTo>
                        <a:pt x="351" y="50"/>
                      </a:lnTo>
                      <a:lnTo>
                        <a:pt x="336" y="23"/>
                      </a:lnTo>
                      <a:lnTo>
                        <a:pt x="317" y="0"/>
                      </a:lnTo>
                      <a:lnTo>
                        <a:pt x="315" y="2"/>
                      </a:lnTo>
                      <a:lnTo>
                        <a:pt x="311" y="4"/>
                      </a:lnTo>
                      <a:lnTo>
                        <a:pt x="303" y="12"/>
                      </a:lnTo>
                      <a:lnTo>
                        <a:pt x="296" y="19"/>
                      </a:lnTo>
                      <a:lnTo>
                        <a:pt x="286" y="31"/>
                      </a:lnTo>
                      <a:lnTo>
                        <a:pt x="277" y="44"/>
                      </a:lnTo>
                      <a:lnTo>
                        <a:pt x="269" y="59"/>
                      </a:lnTo>
                      <a:lnTo>
                        <a:pt x="261" y="77"/>
                      </a:lnTo>
                      <a:lnTo>
                        <a:pt x="259" y="80"/>
                      </a:lnTo>
                      <a:lnTo>
                        <a:pt x="257" y="90"/>
                      </a:lnTo>
                      <a:lnTo>
                        <a:pt x="252" y="103"/>
                      </a:lnTo>
                      <a:lnTo>
                        <a:pt x="246" y="122"/>
                      </a:lnTo>
                      <a:lnTo>
                        <a:pt x="238" y="141"/>
                      </a:lnTo>
                      <a:lnTo>
                        <a:pt x="233" y="160"/>
                      </a:lnTo>
                      <a:lnTo>
                        <a:pt x="227" y="177"/>
                      </a:lnTo>
                      <a:lnTo>
                        <a:pt x="225" y="195"/>
                      </a:lnTo>
                      <a:lnTo>
                        <a:pt x="223" y="200"/>
                      </a:lnTo>
                      <a:lnTo>
                        <a:pt x="219" y="216"/>
                      </a:lnTo>
                      <a:lnTo>
                        <a:pt x="217" y="233"/>
                      </a:lnTo>
                      <a:lnTo>
                        <a:pt x="216" y="250"/>
                      </a:lnTo>
                      <a:lnTo>
                        <a:pt x="208" y="256"/>
                      </a:lnTo>
                      <a:lnTo>
                        <a:pt x="208" y="252"/>
                      </a:lnTo>
                      <a:lnTo>
                        <a:pt x="204" y="246"/>
                      </a:lnTo>
                      <a:lnTo>
                        <a:pt x="198" y="236"/>
                      </a:lnTo>
                      <a:lnTo>
                        <a:pt x="195" y="225"/>
                      </a:lnTo>
                      <a:lnTo>
                        <a:pt x="187" y="214"/>
                      </a:lnTo>
                      <a:lnTo>
                        <a:pt x="179" y="202"/>
                      </a:lnTo>
                      <a:lnTo>
                        <a:pt x="174" y="191"/>
                      </a:lnTo>
                      <a:lnTo>
                        <a:pt x="166" y="183"/>
                      </a:lnTo>
                      <a:lnTo>
                        <a:pt x="164" y="181"/>
                      </a:lnTo>
                      <a:lnTo>
                        <a:pt x="158" y="176"/>
                      </a:lnTo>
                      <a:lnTo>
                        <a:pt x="149" y="168"/>
                      </a:lnTo>
                      <a:lnTo>
                        <a:pt x="135" y="156"/>
                      </a:lnTo>
                      <a:lnTo>
                        <a:pt x="122" y="147"/>
                      </a:lnTo>
                      <a:lnTo>
                        <a:pt x="107" y="136"/>
                      </a:lnTo>
                      <a:lnTo>
                        <a:pt x="94" y="128"/>
                      </a:lnTo>
                      <a:lnTo>
                        <a:pt x="80" y="122"/>
                      </a:lnTo>
                      <a:lnTo>
                        <a:pt x="6" y="107"/>
                      </a:lnTo>
                      <a:lnTo>
                        <a:pt x="0" y="196"/>
                      </a:lnTo>
                      <a:lnTo>
                        <a:pt x="0" y="200"/>
                      </a:lnTo>
                      <a:lnTo>
                        <a:pt x="0" y="210"/>
                      </a:lnTo>
                      <a:lnTo>
                        <a:pt x="2" y="225"/>
                      </a:lnTo>
                      <a:lnTo>
                        <a:pt x="6" y="244"/>
                      </a:lnTo>
                      <a:lnTo>
                        <a:pt x="8" y="265"/>
                      </a:lnTo>
                      <a:lnTo>
                        <a:pt x="14" y="288"/>
                      </a:lnTo>
                      <a:lnTo>
                        <a:pt x="21" y="311"/>
                      </a:lnTo>
                      <a:lnTo>
                        <a:pt x="31" y="330"/>
                      </a:lnTo>
                      <a:lnTo>
                        <a:pt x="33" y="334"/>
                      </a:lnTo>
                      <a:lnTo>
                        <a:pt x="38" y="343"/>
                      </a:lnTo>
                      <a:lnTo>
                        <a:pt x="48" y="356"/>
                      </a:lnTo>
                      <a:lnTo>
                        <a:pt x="61" y="374"/>
                      </a:lnTo>
                      <a:lnTo>
                        <a:pt x="78" y="393"/>
                      </a:lnTo>
                      <a:lnTo>
                        <a:pt x="95" y="410"/>
                      </a:lnTo>
                      <a:lnTo>
                        <a:pt x="116" y="427"/>
                      </a:lnTo>
                      <a:lnTo>
                        <a:pt x="137" y="440"/>
                      </a:lnTo>
                      <a:lnTo>
                        <a:pt x="137" y="440"/>
                      </a:lnTo>
                      <a:lnTo>
                        <a:pt x="139" y="440"/>
                      </a:lnTo>
                      <a:lnTo>
                        <a:pt x="145" y="440"/>
                      </a:lnTo>
                      <a:lnTo>
                        <a:pt x="149" y="442"/>
                      </a:lnTo>
                      <a:lnTo>
                        <a:pt x="156" y="444"/>
                      </a:lnTo>
                      <a:lnTo>
                        <a:pt x="164" y="444"/>
                      </a:lnTo>
                      <a:lnTo>
                        <a:pt x="174" y="446"/>
                      </a:lnTo>
                      <a:lnTo>
                        <a:pt x="183" y="448"/>
                      </a:lnTo>
                      <a:lnTo>
                        <a:pt x="193" y="448"/>
                      </a:lnTo>
                      <a:lnTo>
                        <a:pt x="202" y="450"/>
                      </a:lnTo>
                      <a:lnTo>
                        <a:pt x="214" y="450"/>
                      </a:lnTo>
                      <a:lnTo>
                        <a:pt x="225" y="450"/>
                      </a:lnTo>
                      <a:lnTo>
                        <a:pt x="236" y="450"/>
                      </a:lnTo>
                      <a:lnTo>
                        <a:pt x="248" y="450"/>
                      </a:lnTo>
                      <a:lnTo>
                        <a:pt x="259" y="448"/>
                      </a:lnTo>
                      <a:lnTo>
                        <a:pt x="271" y="446"/>
                      </a:lnTo>
                      <a:lnTo>
                        <a:pt x="271" y="446"/>
                      </a:lnTo>
                      <a:lnTo>
                        <a:pt x="273" y="444"/>
                      </a:lnTo>
                      <a:lnTo>
                        <a:pt x="277" y="444"/>
                      </a:lnTo>
                      <a:lnTo>
                        <a:pt x="282" y="442"/>
                      </a:lnTo>
                      <a:lnTo>
                        <a:pt x="288" y="442"/>
                      </a:lnTo>
                      <a:lnTo>
                        <a:pt x="294" y="444"/>
                      </a:lnTo>
                      <a:lnTo>
                        <a:pt x="301" y="446"/>
                      </a:lnTo>
                      <a:lnTo>
                        <a:pt x="309" y="448"/>
                      </a:lnTo>
                      <a:close/>
                    </a:path>
                  </a:pathLst>
                </a:custGeom>
                <a:solidFill>
                  <a:srgbClr val="000000"/>
                </a:solidFill>
                <a:ln w="9525">
                  <a:noFill/>
                  <a:round/>
                  <a:headEnd/>
                  <a:tailEnd/>
                </a:ln>
              </p:spPr>
              <p:txBody>
                <a:bodyPr/>
                <a:lstStyle/>
                <a:p>
                  <a:endParaRPr lang="de-DE"/>
                </a:p>
              </p:txBody>
            </p:sp>
            <p:sp>
              <p:nvSpPr>
                <p:cNvPr id="32825" name="Freeform 1081"/>
                <p:cNvSpPr>
                  <a:spLocks/>
                </p:cNvSpPr>
                <p:nvPr/>
              </p:nvSpPr>
              <p:spPr bwMode="auto">
                <a:xfrm>
                  <a:off x="-947" y="3260"/>
                  <a:ext cx="80" cy="110"/>
                </a:xfrm>
                <a:custGeom>
                  <a:avLst/>
                  <a:gdLst/>
                  <a:ahLst/>
                  <a:cxnLst>
                    <a:cxn ang="0">
                      <a:pos x="160" y="218"/>
                    </a:cxn>
                    <a:cxn ang="0">
                      <a:pos x="158" y="139"/>
                    </a:cxn>
                    <a:cxn ang="0">
                      <a:pos x="158" y="137"/>
                    </a:cxn>
                    <a:cxn ang="0">
                      <a:pos x="156" y="129"/>
                    </a:cxn>
                    <a:cxn ang="0">
                      <a:pos x="154" y="119"/>
                    </a:cxn>
                    <a:cxn ang="0">
                      <a:pos x="152" y="106"/>
                    </a:cxn>
                    <a:cxn ang="0">
                      <a:pos x="148" y="91"/>
                    </a:cxn>
                    <a:cxn ang="0">
                      <a:pos x="144" y="76"/>
                    </a:cxn>
                    <a:cxn ang="0">
                      <a:pos x="137" y="60"/>
                    </a:cxn>
                    <a:cxn ang="0">
                      <a:pos x="127" y="47"/>
                    </a:cxn>
                    <a:cxn ang="0">
                      <a:pos x="125" y="45"/>
                    </a:cxn>
                    <a:cxn ang="0">
                      <a:pos x="122" y="43"/>
                    </a:cxn>
                    <a:cxn ang="0">
                      <a:pos x="116" y="38"/>
                    </a:cxn>
                    <a:cxn ang="0">
                      <a:pos x="108" y="32"/>
                    </a:cxn>
                    <a:cxn ang="0">
                      <a:pos x="99" y="24"/>
                    </a:cxn>
                    <a:cxn ang="0">
                      <a:pos x="85" y="19"/>
                    </a:cxn>
                    <a:cxn ang="0">
                      <a:pos x="72" y="11"/>
                    </a:cxn>
                    <a:cxn ang="0">
                      <a:pos x="55" y="5"/>
                    </a:cxn>
                    <a:cxn ang="0">
                      <a:pos x="5" y="0"/>
                    </a:cxn>
                    <a:cxn ang="0">
                      <a:pos x="0" y="64"/>
                    </a:cxn>
                    <a:cxn ang="0">
                      <a:pos x="0" y="72"/>
                    </a:cxn>
                    <a:cxn ang="0">
                      <a:pos x="0" y="91"/>
                    </a:cxn>
                    <a:cxn ang="0">
                      <a:pos x="3" y="114"/>
                    </a:cxn>
                    <a:cxn ang="0">
                      <a:pos x="13" y="137"/>
                    </a:cxn>
                    <a:cxn ang="0">
                      <a:pos x="15" y="137"/>
                    </a:cxn>
                    <a:cxn ang="0">
                      <a:pos x="19" y="140"/>
                    </a:cxn>
                    <a:cxn ang="0">
                      <a:pos x="24" y="144"/>
                    </a:cxn>
                    <a:cxn ang="0">
                      <a:pos x="32" y="152"/>
                    </a:cxn>
                    <a:cxn ang="0">
                      <a:pos x="43" y="159"/>
                    </a:cxn>
                    <a:cxn ang="0">
                      <a:pos x="55" y="167"/>
                    </a:cxn>
                    <a:cxn ang="0">
                      <a:pos x="68" y="177"/>
                    </a:cxn>
                    <a:cxn ang="0">
                      <a:pos x="83" y="184"/>
                    </a:cxn>
                    <a:cxn ang="0">
                      <a:pos x="85" y="184"/>
                    </a:cxn>
                    <a:cxn ang="0">
                      <a:pos x="91" y="188"/>
                    </a:cxn>
                    <a:cxn ang="0">
                      <a:pos x="99" y="192"/>
                    </a:cxn>
                    <a:cxn ang="0">
                      <a:pos x="108" y="198"/>
                    </a:cxn>
                    <a:cxn ang="0">
                      <a:pos x="122" y="201"/>
                    </a:cxn>
                    <a:cxn ang="0">
                      <a:pos x="133" y="207"/>
                    </a:cxn>
                    <a:cxn ang="0">
                      <a:pos x="146" y="213"/>
                    </a:cxn>
                    <a:cxn ang="0">
                      <a:pos x="160" y="218"/>
                    </a:cxn>
                  </a:cxnLst>
                  <a:rect l="0" t="0" r="r" b="b"/>
                  <a:pathLst>
                    <a:path w="160" h="218">
                      <a:moveTo>
                        <a:pt x="160" y="218"/>
                      </a:moveTo>
                      <a:lnTo>
                        <a:pt x="158" y="139"/>
                      </a:lnTo>
                      <a:lnTo>
                        <a:pt x="158" y="137"/>
                      </a:lnTo>
                      <a:lnTo>
                        <a:pt x="156" y="129"/>
                      </a:lnTo>
                      <a:lnTo>
                        <a:pt x="154" y="119"/>
                      </a:lnTo>
                      <a:lnTo>
                        <a:pt x="152" y="106"/>
                      </a:lnTo>
                      <a:lnTo>
                        <a:pt x="148" y="91"/>
                      </a:lnTo>
                      <a:lnTo>
                        <a:pt x="144" y="76"/>
                      </a:lnTo>
                      <a:lnTo>
                        <a:pt x="137" y="60"/>
                      </a:lnTo>
                      <a:lnTo>
                        <a:pt x="127" y="47"/>
                      </a:lnTo>
                      <a:lnTo>
                        <a:pt x="125" y="45"/>
                      </a:lnTo>
                      <a:lnTo>
                        <a:pt x="122" y="43"/>
                      </a:lnTo>
                      <a:lnTo>
                        <a:pt x="116" y="38"/>
                      </a:lnTo>
                      <a:lnTo>
                        <a:pt x="108" y="32"/>
                      </a:lnTo>
                      <a:lnTo>
                        <a:pt x="99" y="24"/>
                      </a:lnTo>
                      <a:lnTo>
                        <a:pt x="85" y="19"/>
                      </a:lnTo>
                      <a:lnTo>
                        <a:pt x="72" y="11"/>
                      </a:lnTo>
                      <a:lnTo>
                        <a:pt x="55" y="5"/>
                      </a:lnTo>
                      <a:lnTo>
                        <a:pt x="5" y="0"/>
                      </a:lnTo>
                      <a:lnTo>
                        <a:pt x="0" y="64"/>
                      </a:lnTo>
                      <a:lnTo>
                        <a:pt x="0" y="72"/>
                      </a:lnTo>
                      <a:lnTo>
                        <a:pt x="0" y="91"/>
                      </a:lnTo>
                      <a:lnTo>
                        <a:pt x="3" y="114"/>
                      </a:lnTo>
                      <a:lnTo>
                        <a:pt x="13" y="137"/>
                      </a:lnTo>
                      <a:lnTo>
                        <a:pt x="15" y="137"/>
                      </a:lnTo>
                      <a:lnTo>
                        <a:pt x="19" y="140"/>
                      </a:lnTo>
                      <a:lnTo>
                        <a:pt x="24" y="144"/>
                      </a:lnTo>
                      <a:lnTo>
                        <a:pt x="32" y="152"/>
                      </a:lnTo>
                      <a:lnTo>
                        <a:pt x="43" y="159"/>
                      </a:lnTo>
                      <a:lnTo>
                        <a:pt x="55" y="167"/>
                      </a:lnTo>
                      <a:lnTo>
                        <a:pt x="68" y="177"/>
                      </a:lnTo>
                      <a:lnTo>
                        <a:pt x="83" y="184"/>
                      </a:lnTo>
                      <a:lnTo>
                        <a:pt x="85" y="184"/>
                      </a:lnTo>
                      <a:lnTo>
                        <a:pt x="91" y="188"/>
                      </a:lnTo>
                      <a:lnTo>
                        <a:pt x="99" y="192"/>
                      </a:lnTo>
                      <a:lnTo>
                        <a:pt x="108" y="198"/>
                      </a:lnTo>
                      <a:lnTo>
                        <a:pt x="122" y="201"/>
                      </a:lnTo>
                      <a:lnTo>
                        <a:pt x="133" y="207"/>
                      </a:lnTo>
                      <a:lnTo>
                        <a:pt x="146" y="213"/>
                      </a:lnTo>
                      <a:lnTo>
                        <a:pt x="160" y="218"/>
                      </a:lnTo>
                      <a:close/>
                    </a:path>
                  </a:pathLst>
                </a:custGeom>
                <a:solidFill>
                  <a:srgbClr val="000000"/>
                </a:solidFill>
                <a:ln w="9525">
                  <a:noFill/>
                  <a:round/>
                  <a:headEnd/>
                  <a:tailEnd/>
                </a:ln>
              </p:spPr>
              <p:txBody>
                <a:bodyPr/>
                <a:lstStyle/>
                <a:p>
                  <a:endParaRPr lang="de-DE"/>
                </a:p>
              </p:txBody>
            </p:sp>
            <p:sp>
              <p:nvSpPr>
                <p:cNvPr id="32826" name="Freeform 1082"/>
                <p:cNvSpPr>
                  <a:spLocks/>
                </p:cNvSpPr>
                <p:nvPr/>
              </p:nvSpPr>
              <p:spPr bwMode="auto">
                <a:xfrm>
                  <a:off x="-770" y="3265"/>
                  <a:ext cx="81" cy="110"/>
                </a:xfrm>
                <a:custGeom>
                  <a:avLst/>
                  <a:gdLst/>
                  <a:ahLst/>
                  <a:cxnLst>
                    <a:cxn ang="0">
                      <a:pos x="4" y="219"/>
                    </a:cxn>
                    <a:cxn ang="0">
                      <a:pos x="6" y="219"/>
                    </a:cxn>
                    <a:cxn ang="0">
                      <a:pos x="13" y="219"/>
                    </a:cxn>
                    <a:cxn ang="0">
                      <a:pos x="23" y="217"/>
                    </a:cxn>
                    <a:cxn ang="0">
                      <a:pos x="36" y="215"/>
                    </a:cxn>
                    <a:cxn ang="0">
                      <a:pos x="52" y="213"/>
                    </a:cxn>
                    <a:cxn ang="0">
                      <a:pos x="65" y="208"/>
                    </a:cxn>
                    <a:cxn ang="0">
                      <a:pos x="78" y="202"/>
                    </a:cxn>
                    <a:cxn ang="0">
                      <a:pos x="90" y="192"/>
                    </a:cxn>
                    <a:cxn ang="0">
                      <a:pos x="92" y="190"/>
                    </a:cxn>
                    <a:cxn ang="0">
                      <a:pos x="93" y="185"/>
                    </a:cxn>
                    <a:cxn ang="0">
                      <a:pos x="99" y="177"/>
                    </a:cxn>
                    <a:cxn ang="0">
                      <a:pos x="107" y="168"/>
                    </a:cxn>
                    <a:cxn ang="0">
                      <a:pos x="114" y="154"/>
                    </a:cxn>
                    <a:cxn ang="0">
                      <a:pos x="122" y="141"/>
                    </a:cxn>
                    <a:cxn ang="0">
                      <a:pos x="130" y="124"/>
                    </a:cxn>
                    <a:cxn ang="0">
                      <a:pos x="135" y="107"/>
                    </a:cxn>
                    <a:cxn ang="0">
                      <a:pos x="135" y="103"/>
                    </a:cxn>
                    <a:cxn ang="0">
                      <a:pos x="139" y="93"/>
                    </a:cxn>
                    <a:cxn ang="0">
                      <a:pos x="143" y="80"/>
                    </a:cxn>
                    <a:cxn ang="0">
                      <a:pos x="149" y="63"/>
                    </a:cxn>
                    <a:cxn ang="0">
                      <a:pos x="154" y="46"/>
                    </a:cxn>
                    <a:cxn ang="0">
                      <a:pos x="158" y="29"/>
                    </a:cxn>
                    <a:cxn ang="0">
                      <a:pos x="162" y="13"/>
                    </a:cxn>
                    <a:cxn ang="0">
                      <a:pos x="162" y="2"/>
                    </a:cxn>
                    <a:cxn ang="0">
                      <a:pos x="160" y="2"/>
                    </a:cxn>
                    <a:cxn ang="0">
                      <a:pos x="156" y="2"/>
                    </a:cxn>
                    <a:cxn ang="0">
                      <a:pos x="147" y="0"/>
                    </a:cxn>
                    <a:cxn ang="0">
                      <a:pos x="137" y="0"/>
                    </a:cxn>
                    <a:cxn ang="0">
                      <a:pos x="126" y="0"/>
                    </a:cxn>
                    <a:cxn ang="0">
                      <a:pos x="114" y="2"/>
                    </a:cxn>
                    <a:cxn ang="0">
                      <a:pos x="101" y="4"/>
                    </a:cxn>
                    <a:cxn ang="0">
                      <a:pos x="90" y="10"/>
                    </a:cxn>
                    <a:cxn ang="0">
                      <a:pos x="86" y="10"/>
                    </a:cxn>
                    <a:cxn ang="0">
                      <a:pos x="82" y="13"/>
                    </a:cxn>
                    <a:cxn ang="0">
                      <a:pos x="73" y="17"/>
                    </a:cxn>
                    <a:cxn ang="0">
                      <a:pos x="63" y="23"/>
                    </a:cxn>
                    <a:cxn ang="0">
                      <a:pos x="52" y="30"/>
                    </a:cxn>
                    <a:cxn ang="0">
                      <a:pos x="42" y="40"/>
                    </a:cxn>
                    <a:cxn ang="0">
                      <a:pos x="32" y="50"/>
                    </a:cxn>
                    <a:cxn ang="0">
                      <a:pos x="27" y="59"/>
                    </a:cxn>
                    <a:cxn ang="0">
                      <a:pos x="25" y="61"/>
                    </a:cxn>
                    <a:cxn ang="0">
                      <a:pos x="23" y="67"/>
                    </a:cxn>
                    <a:cxn ang="0">
                      <a:pos x="17" y="76"/>
                    </a:cxn>
                    <a:cxn ang="0">
                      <a:pos x="12" y="88"/>
                    </a:cxn>
                    <a:cxn ang="0">
                      <a:pos x="8" y="101"/>
                    </a:cxn>
                    <a:cxn ang="0">
                      <a:pos x="4" y="118"/>
                    </a:cxn>
                    <a:cxn ang="0">
                      <a:pos x="0" y="137"/>
                    </a:cxn>
                    <a:cxn ang="0">
                      <a:pos x="0" y="160"/>
                    </a:cxn>
                    <a:cxn ang="0">
                      <a:pos x="4" y="219"/>
                    </a:cxn>
                  </a:cxnLst>
                  <a:rect l="0" t="0" r="r" b="b"/>
                  <a:pathLst>
                    <a:path w="162" h="219">
                      <a:moveTo>
                        <a:pt x="4" y="219"/>
                      </a:moveTo>
                      <a:lnTo>
                        <a:pt x="6" y="219"/>
                      </a:lnTo>
                      <a:lnTo>
                        <a:pt x="13" y="219"/>
                      </a:lnTo>
                      <a:lnTo>
                        <a:pt x="23" y="217"/>
                      </a:lnTo>
                      <a:lnTo>
                        <a:pt x="36" y="215"/>
                      </a:lnTo>
                      <a:lnTo>
                        <a:pt x="52" y="213"/>
                      </a:lnTo>
                      <a:lnTo>
                        <a:pt x="65" y="208"/>
                      </a:lnTo>
                      <a:lnTo>
                        <a:pt x="78" y="202"/>
                      </a:lnTo>
                      <a:lnTo>
                        <a:pt x="90" y="192"/>
                      </a:lnTo>
                      <a:lnTo>
                        <a:pt x="92" y="190"/>
                      </a:lnTo>
                      <a:lnTo>
                        <a:pt x="93" y="185"/>
                      </a:lnTo>
                      <a:lnTo>
                        <a:pt x="99" y="177"/>
                      </a:lnTo>
                      <a:lnTo>
                        <a:pt x="107" y="168"/>
                      </a:lnTo>
                      <a:lnTo>
                        <a:pt x="114" y="154"/>
                      </a:lnTo>
                      <a:lnTo>
                        <a:pt x="122" y="141"/>
                      </a:lnTo>
                      <a:lnTo>
                        <a:pt x="130" y="124"/>
                      </a:lnTo>
                      <a:lnTo>
                        <a:pt x="135" y="107"/>
                      </a:lnTo>
                      <a:lnTo>
                        <a:pt x="135" y="103"/>
                      </a:lnTo>
                      <a:lnTo>
                        <a:pt x="139" y="93"/>
                      </a:lnTo>
                      <a:lnTo>
                        <a:pt x="143" y="80"/>
                      </a:lnTo>
                      <a:lnTo>
                        <a:pt x="149" y="63"/>
                      </a:lnTo>
                      <a:lnTo>
                        <a:pt x="154" y="46"/>
                      </a:lnTo>
                      <a:lnTo>
                        <a:pt x="158" y="29"/>
                      </a:lnTo>
                      <a:lnTo>
                        <a:pt x="162" y="13"/>
                      </a:lnTo>
                      <a:lnTo>
                        <a:pt x="162" y="2"/>
                      </a:lnTo>
                      <a:lnTo>
                        <a:pt x="160" y="2"/>
                      </a:lnTo>
                      <a:lnTo>
                        <a:pt x="156" y="2"/>
                      </a:lnTo>
                      <a:lnTo>
                        <a:pt x="147" y="0"/>
                      </a:lnTo>
                      <a:lnTo>
                        <a:pt x="137" y="0"/>
                      </a:lnTo>
                      <a:lnTo>
                        <a:pt x="126" y="0"/>
                      </a:lnTo>
                      <a:lnTo>
                        <a:pt x="114" y="2"/>
                      </a:lnTo>
                      <a:lnTo>
                        <a:pt x="101" y="4"/>
                      </a:lnTo>
                      <a:lnTo>
                        <a:pt x="90" y="10"/>
                      </a:lnTo>
                      <a:lnTo>
                        <a:pt x="86" y="10"/>
                      </a:lnTo>
                      <a:lnTo>
                        <a:pt x="82" y="13"/>
                      </a:lnTo>
                      <a:lnTo>
                        <a:pt x="73" y="17"/>
                      </a:lnTo>
                      <a:lnTo>
                        <a:pt x="63" y="23"/>
                      </a:lnTo>
                      <a:lnTo>
                        <a:pt x="52" y="30"/>
                      </a:lnTo>
                      <a:lnTo>
                        <a:pt x="42" y="40"/>
                      </a:lnTo>
                      <a:lnTo>
                        <a:pt x="32" y="50"/>
                      </a:lnTo>
                      <a:lnTo>
                        <a:pt x="27" y="59"/>
                      </a:lnTo>
                      <a:lnTo>
                        <a:pt x="25" y="61"/>
                      </a:lnTo>
                      <a:lnTo>
                        <a:pt x="23" y="67"/>
                      </a:lnTo>
                      <a:lnTo>
                        <a:pt x="17" y="76"/>
                      </a:lnTo>
                      <a:lnTo>
                        <a:pt x="12" y="88"/>
                      </a:lnTo>
                      <a:lnTo>
                        <a:pt x="8" y="101"/>
                      </a:lnTo>
                      <a:lnTo>
                        <a:pt x="4" y="118"/>
                      </a:lnTo>
                      <a:lnTo>
                        <a:pt x="0" y="137"/>
                      </a:lnTo>
                      <a:lnTo>
                        <a:pt x="0" y="160"/>
                      </a:lnTo>
                      <a:lnTo>
                        <a:pt x="4" y="219"/>
                      </a:lnTo>
                      <a:close/>
                    </a:path>
                  </a:pathLst>
                </a:custGeom>
                <a:solidFill>
                  <a:srgbClr val="000000"/>
                </a:solidFill>
                <a:ln w="9525">
                  <a:noFill/>
                  <a:round/>
                  <a:headEnd/>
                  <a:tailEnd/>
                </a:ln>
              </p:spPr>
              <p:txBody>
                <a:bodyPr/>
                <a:lstStyle/>
                <a:p>
                  <a:endParaRPr lang="de-DE"/>
                </a:p>
              </p:txBody>
            </p:sp>
            <p:sp>
              <p:nvSpPr>
                <p:cNvPr id="32827" name="Freeform 1083"/>
                <p:cNvSpPr>
                  <a:spLocks/>
                </p:cNvSpPr>
                <p:nvPr/>
              </p:nvSpPr>
              <p:spPr bwMode="auto">
                <a:xfrm>
                  <a:off x="-909" y="3481"/>
                  <a:ext cx="56" cy="26"/>
                </a:xfrm>
                <a:custGeom>
                  <a:avLst/>
                  <a:gdLst/>
                  <a:ahLst/>
                  <a:cxnLst>
                    <a:cxn ang="0">
                      <a:pos x="110" y="48"/>
                    </a:cxn>
                    <a:cxn ang="0">
                      <a:pos x="57" y="0"/>
                    </a:cxn>
                    <a:cxn ang="0">
                      <a:pos x="57" y="2"/>
                    </a:cxn>
                    <a:cxn ang="0">
                      <a:pos x="53" y="4"/>
                    </a:cxn>
                    <a:cxn ang="0">
                      <a:pos x="49" y="8"/>
                    </a:cxn>
                    <a:cxn ang="0">
                      <a:pos x="44" y="14"/>
                    </a:cxn>
                    <a:cxn ang="0">
                      <a:pos x="34" y="19"/>
                    </a:cxn>
                    <a:cxn ang="0">
                      <a:pos x="25" y="25"/>
                    </a:cxn>
                    <a:cxn ang="0">
                      <a:pos x="13" y="29"/>
                    </a:cxn>
                    <a:cxn ang="0">
                      <a:pos x="0" y="33"/>
                    </a:cxn>
                    <a:cxn ang="0">
                      <a:pos x="0" y="35"/>
                    </a:cxn>
                    <a:cxn ang="0">
                      <a:pos x="2" y="35"/>
                    </a:cxn>
                    <a:cxn ang="0">
                      <a:pos x="4" y="36"/>
                    </a:cxn>
                    <a:cxn ang="0">
                      <a:pos x="9" y="38"/>
                    </a:cxn>
                    <a:cxn ang="0">
                      <a:pos x="15" y="42"/>
                    </a:cxn>
                    <a:cxn ang="0">
                      <a:pos x="25" y="44"/>
                    </a:cxn>
                    <a:cxn ang="0">
                      <a:pos x="36" y="46"/>
                    </a:cxn>
                    <a:cxn ang="0">
                      <a:pos x="51" y="48"/>
                    </a:cxn>
                    <a:cxn ang="0">
                      <a:pos x="53" y="48"/>
                    </a:cxn>
                    <a:cxn ang="0">
                      <a:pos x="57" y="50"/>
                    </a:cxn>
                    <a:cxn ang="0">
                      <a:pos x="65" y="50"/>
                    </a:cxn>
                    <a:cxn ang="0">
                      <a:pos x="74" y="50"/>
                    </a:cxn>
                    <a:cxn ang="0">
                      <a:pos x="82" y="52"/>
                    </a:cxn>
                    <a:cxn ang="0">
                      <a:pos x="93" y="52"/>
                    </a:cxn>
                    <a:cxn ang="0">
                      <a:pos x="103" y="50"/>
                    </a:cxn>
                    <a:cxn ang="0">
                      <a:pos x="110" y="48"/>
                    </a:cxn>
                  </a:cxnLst>
                  <a:rect l="0" t="0" r="r" b="b"/>
                  <a:pathLst>
                    <a:path w="110" h="52">
                      <a:moveTo>
                        <a:pt x="110" y="48"/>
                      </a:moveTo>
                      <a:lnTo>
                        <a:pt x="57" y="0"/>
                      </a:lnTo>
                      <a:lnTo>
                        <a:pt x="57" y="2"/>
                      </a:lnTo>
                      <a:lnTo>
                        <a:pt x="53" y="4"/>
                      </a:lnTo>
                      <a:lnTo>
                        <a:pt x="49" y="8"/>
                      </a:lnTo>
                      <a:lnTo>
                        <a:pt x="44" y="14"/>
                      </a:lnTo>
                      <a:lnTo>
                        <a:pt x="34" y="19"/>
                      </a:lnTo>
                      <a:lnTo>
                        <a:pt x="25" y="25"/>
                      </a:lnTo>
                      <a:lnTo>
                        <a:pt x="13" y="29"/>
                      </a:lnTo>
                      <a:lnTo>
                        <a:pt x="0" y="33"/>
                      </a:lnTo>
                      <a:lnTo>
                        <a:pt x="0" y="35"/>
                      </a:lnTo>
                      <a:lnTo>
                        <a:pt x="2" y="35"/>
                      </a:lnTo>
                      <a:lnTo>
                        <a:pt x="4" y="36"/>
                      </a:lnTo>
                      <a:lnTo>
                        <a:pt x="9" y="38"/>
                      </a:lnTo>
                      <a:lnTo>
                        <a:pt x="15" y="42"/>
                      </a:lnTo>
                      <a:lnTo>
                        <a:pt x="25" y="44"/>
                      </a:lnTo>
                      <a:lnTo>
                        <a:pt x="36" y="46"/>
                      </a:lnTo>
                      <a:lnTo>
                        <a:pt x="51" y="48"/>
                      </a:lnTo>
                      <a:lnTo>
                        <a:pt x="53" y="48"/>
                      </a:lnTo>
                      <a:lnTo>
                        <a:pt x="57" y="50"/>
                      </a:lnTo>
                      <a:lnTo>
                        <a:pt x="65" y="50"/>
                      </a:lnTo>
                      <a:lnTo>
                        <a:pt x="74" y="50"/>
                      </a:lnTo>
                      <a:lnTo>
                        <a:pt x="82" y="52"/>
                      </a:lnTo>
                      <a:lnTo>
                        <a:pt x="93" y="52"/>
                      </a:lnTo>
                      <a:lnTo>
                        <a:pt x="103" y="50"/>
                      </a:lnTo>
                      <a:lnTo>
                        <a:pt x="110" y="48"/>
                      </a:lnTo>
                      <a:close/>
                    </a:path>
                  </a:pathLst>
                </a:custGeom>
                <a:solidFill>
                  <a:srgbClr val="21BA00"/>
                </a:solidFill>
                <a:ln w="9525">
                  <a:noFill/>
                  <a:round/>
                  <a:headEnd/>
                  <a:tailEnd/>
                </a:ln>
              </p:spPr>
              <p:txBody>
                <a:bodyPr/>
                <a:lstStyle/>
                <a:p>
                  <a:endParaRPr lang="de-DE"/>
                </a:p>
              </p:txBody>
            </p:sp>
            <p:sp>
              <p:nvSpPr>
                <p:cNvPr id="32828" name="Freeform 1084"/>
                <p:cNvSpPr>
                  <a:spLocks/>
                </p:cNvSpPr>
                <p:nvPr/>
              </p:nvSpPr>
              <p:spPr bwMode="auto">
                <a:xfrm>
                  <a:off x="-950" y="3455"/>
                  <a:ext cx="61" cy="33"/>
                </a:xfrm>
                <a:custGeom>
                  <a:avLst/>
                  <a:gdLst/>
                  <a:ahLst/>
                  <a:cxnLst>
                    <a:cxn ang="0">
                      <a:pos x="122" y="42"/>
                    </a:cxn>
                    <a:cxn ang="0">
                      <a:pos x="63" y="65"/>
                    </a:cxn>
                    <a:cxn ang="0">
                      <a:pos x="61" y="65"/>
                    </a:cxn>
                    <a:cxn ang="0">
                      <a:pos x="57" y="61"/>
                    </a:cxn>
                    <a:cxn ang="0">
                      <a:pos x="51" y="55"/>
                    </a:cxn>
                    <a:cxn ang="0">
                      <a:pos x="42" y="49"/>
                    </a:cxn>
                    <a:cxn ang="0">
                      <a:pos x="32" y="40"/>
                    </a:cxn>
                    <a:cxn ang="0">
                      <a:pos x="23" y="28"/>
                    </a:cxn>
                    <a:cxn ang="0">
                      <a:pos x="11" y="15"/>
                    </a:cxn>
                    <a:cxn ang="0">
                      <a:pos x="0" y="0"/>
                    </a:cxn>
                    <a:cxn ang="0">
                      <a:pos x="107" y="11"/>
                    </a:cxn>
                    <a:cxn ang="0">
                      <a:pos x="122" y="42"/>
                    </a:cxn>
                  </a:cxnLst>
                  <a:rect l="0" t="0" r="r" b="b"/>
                  <a:pathLst>
                    <a:path w="122" h="65">
                      <a:moveTo>
                        <a:pt x="122" y="42"/>
                      </a:moveTo>
                      <a:lnTo>
                        <a:pt x="63" y="65"/>
                      </a:lnTo>
                      <a:lnTo>
                        <a:pt x="61" y="65"/>
                      </a:lnTo>
                      <a:lnTo>
                        <a:pt x="57" y="61"/>
                      </a:lnTo>
                      <a:lnTo>
                        <a:pt x="51" y="55"/>
                      </a:lnTo>
                      <a:lnTo>
                        <a:pt x="42" y="49"/>
                      </a:lnTo>
                      <a:lnTo>
                        <a:pt x="32" y="40"/>
                      </a:lnTo>
                      <a:lnTo>
                        <a:pt x="23" y="28"/>
                      </a:lnTo>
                      <a:lnTo>
                        <a:pt x="11" y="15"/>
                      </a:lnTo>
                      <a:lnTo>
                        <a:pt x="0" y="0"/>
                      </a:lnTo>
                      <a:lnTo>
                        <a:pt x="107" y="11"/>
                      </a:lnTo>
                      <a:lnTo>
                        <a:pt x="122" y="42"/>
                      </a:lnTo>
                      <a:close/>
                    </a:path>
                  </a:pathLst>
                </a:custGeom>
                <a:solidFill>
                  <a:srgbClr val="21BA00"/>
                </a:solidFill>
                <a:ln w="9525">
                  <a:noFill/>
                  <a:round/>
                  <a:headEnd/>
                  <a:tailEnd/>
                </a:ln>
              </p:spPr>
              <p:txBody>
                <a:bodyPr/>
                <a:lstStyle/>
                <a:p>
                  <a:endParaRPr lang="de-DE"/>
                </a:p>
              </p:txBody>
            </p:sp>
            <p:sp>
              <p:nvSpPr>
                <p:cNvPr id="32829" name="Freeform 1085"/>
                <p:cNvSpPr>
                  <a:spLocks/>
                </p:cNvSpPr>
                <p:nvPr/>
              </p:nvSpPr>
              <p:spPr bwMode="auto">
                <a:xfrm>
                  <a:off x="-959" y="3416"/>
                  <a:ext cx="52" cy="34"/>
                </a:xfrm>
                <a:custGeom>
                  <a:avLst/>
                  <a:gdLst/>
                  <a:ahLst/>
                  <a:cxnLst>
                    <a:cxn ang="0">
                      <a:pos x="105" y="66"/>
                    </a:cxn>
                    <a:cxn ang="0">
                      <a:pos x="59" y="9"/>
                    </a:cxn>
                    <a:cxn ang="0">
                      <a:pos x="2" y="0"/>
                    </a:cxn>
                    <a:cxn ang="0">
                      <a:pos x="0" y="6"/>
                    </a:cxn>
                    <a:cxn ang="0">
                      <a:pos x="0" y="17"/>
                    </a:cxn>
                    <a:cxn ang="0">
                      <a:pos x="4" y="34"/>
                    </a:cxn>
                    <a:cxn ang="0">
                      <a:pos x="13" y="55"/>
                    </a:cxn>
                    <a:cxn ang="0">
                      <a:pos x="105" y="66"/>
                    </a:cxn>
                  </a:cxnLst>
                  <a:rect l="0" t="0" r="r" b="b"/>
                  <a:pathLst>
                    <a:path w="105" h="66">
                      <a:moveTo>
                        <a:pt x="105" y="66"/>
                      </a:moveTo>
                      <a:lnTo>
                        <a:pt x="59" y="9"/>
                      </a:lnTo>
                      <a:lnTo>
                        <a:pt x="2" y="0"/>
                      </a:lnTo>
                      <a:lnTo>
                        <a:pt x="0" y="6"/>
                      </a:lnTo>
                      <a:lnTo>
                        <a:pt x="0" y="17"/>
                      </a:lnTo>
                      <a:lnTo>
                        <a:pt x="4" y="34"/>
                      </a:lnTo>
                      <a:lnTo>
                        <a:pt x="13" y="55"/>
                      </a:lnTo>
                      <a:lnTo>
                        <a:pt x="105" y="66"/>
                      </a:lnTo>
                      <a:close/>
                    </a:path>
                  </a:pathLst>
                </a:custGeom>
                <a:solidFill>
                  <a:srgbClr val="21BA00"/>
                </a:solidFill>
                <a:ln w="9525">
                  <a:noFill/>
                  <a:round/>
                  <a:headEnd/>
                  <a:tailEnd/>
                </a:ln>
              </p:spPr>
              <p:txBody>
                <a:bodyPr/>
                <a:lstStyle/>
                <a:p>
                  <a:endParaRPr lang="de-DE"/>
                </a:p>
              </p:txBody>
            </p:sp>
            <p:sp>
              <p:nvSpPr>
                <p:cNvPr id="32830" name="Freeform 1086"/>
                <p:cNvSpPr>
                  <a:spLocks/>
                </p:cNvSpPr>
                <p:nvPr/>
              </p:nvSpPr>
              <p:spPr bwMode="auto">
                <a:xfrm>
                  <a:off x="-964" y="3372"/>
                  <a:ext cx="25" cy="34"/>
                </a:xfrm>
                <a:custGeom>
                  <a:avLst/>
                  <a:gdLst/>
                  <a:ahLst/>
                  <a:cxnLst>
                    <a:cxn ang="0">
                      <a:pos x="50" y="69"/>
                    </a:cxn>
                    <a:cxn ang="0">
                      <a:pos x="8" y="0"/>
                    </a:cxn>
                    <a:cxn ang="0">
                      <a:pos x="6" y="6"/>
                    </a:cxn>
                    <a:cxn ang="0">
                      <a:pos x="2" y="19"/>
                    </a:cxn>
                    <a:cxn ang="0">
                      <a:pos x="0" y="38"/>
                    </a:cxn>
                    <a:cxn ang="0">
                      <a:pos x="2" y="57"/>
                    </a:cxn>
                    <a:cxn ang="0">
                      <a:pos x="2" y="57"/>
                    </a:cxn>
                    <a:cxn ang="0">
                      <a:pos x="4" y="59"/>
                    </a:cxn>
                    <a:cxn ang="0">
                      <a:pos x="8" y="61"/>
                    </a:cxn>
                    <a:cxn ang="0">
                      <a:pos x="14" y="63"/>
                    </a:cxn>
                    <a:cxn ang="0">
                      <a:pos x="19" y="67"/>
                    </a:cxn>
                    <a:cxn ang="0">
                      <a:pos x="27" y="69"/>
                    </a:cxn>
                    <a:cxn ang="0">
                      <a:pos x="38" y="69"/>
                    </a:cxn>
                    <a:cxn ang="0">
                      <a:pos x="50" y="69"/>
                    </a:cxn>
                  </a:cxnLst>
                  <a:rect l="0" t="0" r="r" b="b"/>
                  <a:pathLst>
                    <a:path w="50" h="69">
                      <a:moveTo>
                        <a:pt x="50" y="69"/>
                      </a:moveTo>
                      <a:lnTo>
                        <a:pt x="8" y="0"/>
                      </a:lnTo>
                      <a:lnTo>
                        <a:pt x="6" y="6"/>
                      </a:lnTo>
                      <a:lnTo>
                        <a:pt x="2" y="19"/>
                      </a:lnTo>
                      <a:lnTo>
                        <a:pt x="0" y="38"/>
                      </a:lnTo>
                      <a:lnTo>
                        <a:pt x="2" y="57"/>
                      </a:lnTo>
                      <a:lnTo>
                        <a:pt x="2" y="57"/>
                      </a:lnTo>
                      <a:lnTo>
                        <a:pt x="4" y="59"/>
                      </a:lnTo>
                      <a:lnTo>
                        <a:pt x="8" y="61"/>
                      </a:lnTo>
                      <a:lnTo>
                        <a:pt x="14" y="63"/>
                      </a:lnTo>
                      <a:lnTo>
                        <a:pt x="19" y="67"/>
                      </a:lnTo>
                      <a:lnTo>
                        <a:pt x="27" y="69"/>
                      </a:lnTo>
                      <a:lnTo>
                        <a:pt x="38" y="69"/>
                      </a:lnTo>
                      <a:lnTo>
                        <a:pt x="50" y="69"/>
                      </a:lnTo>
                      <a:close/>
                    </a:path>
                  </a:pathLst>
                </a:custGeom>
                <a:solidFill>
                  <a:srgbClr val="21BA00"/>
                </a:solidFill>
                <a:ln w="9525">
                  <a:noFill/>
                  <a:round/>
                  <a:headEnd/>
                  <a:tailEnd/>
                </a:ln>
              </p:spPr>
              <p:txBody>
                <a:bodyPr/>
                <a:lstStyle/>
                <a:p>
                  <a:endParaRPr lang="de-DE"/>
                </a:p>
              </p:txBody>
            </p:sp>
            <p:sp>
              <p:nvSpPr>
                <p:cNvPr id="32831" name="Freeform 1087"/>
                <p:cNvSpPr>
                  <a:spLocks/>
                </p:cNvSpPr>
                <p:nvPr/>
              </p:nvSpPr>
              <p:spPr bwMode="auto">
                <a:xfrm>
                  <a:off x="-960" y="3353"/>
                  <a:ext cx="40" cy="56"/>
                </a:xfrm>
                <a:custGeom>
                  <a:avLst/>
                  <a:gdLst/>
                  <a:ahLst/>
                  <a:cxnLst>
                    <a:cxn ang="0">
                      <a:pos x="74" y="113"/>
                    </a:cxn>
                    <a:cxn ang="0">
                      <a:pos x="0" y="0"/>
                    </a:cxn>
                    <a:cxn ang="0">
                      <a:pos x="2" y="0"/>
                    </a:cxn>
                    <a:cxn ang="0">
                      <a:pos x="9" y="4"/>
                    </a:cxn>
                    <a:cxn ang="0">
                      <a:pos x="19" y="8"/>
                    </a:cxn>
                    <a:cxn ang="0">
                      <a:pos x="32" y="14"/>
                    </a:cxn>
                    <a:cxn ang="0">
                      <a:pos x="48" y="19"/>
                    </a:cxn>
                    <a:cxn ang="0">
                      <a:pos x="59" y="25"/>
                    </a:cxn>
                    <a:cxn ang="0">
                      <a:pos x="72" y="33"/>
                    </a:cxn>
                    <a:cxn ang="0">
                      <a:pos x="80" y="40"/>
                    </a:cxn>
                    <a:cxn ang="0">
                      <a:pos x="80" y="46"/>
                    </a:cxn>
                    <a:cxn ang="0">
                      <a:pos x="80" y="61"/>
                    </a:cxn>
                    <a:cxn ang="0">
                      <a:pos x="78" y="84"/>
                    </a:cxn>
                    <a:cxn ang="0">
                      <a:pos x="74" y="113"/>
                    </a:cxn>
                  </a:cxnLst>
                  <a:rect l="0" t="0" r="r" b="b"/>
                  <a:pathLst>
                    <a:path w="80" h="113">
                      <a:moveTo>
                        <a:pt x="74" y="113"/>
                      </a:moveTo>
                      <a:lnTo>
                        <a:pt x="0" y="0"/>
                      </a:lnTo>
                      <a:lnTo>
                        <a:pt x="2" y="0"/>
                      </a:lnTo>
                      <a:lnTo>
                        <a:pt x="9" y="4"/>
                      </a:lnTo>
                      <a:lnTo>
                        <a:pt x="19" y="8"/>
                      </a:lnTo>
                      <a:lnTo>
                        <a:pt x="32" y="14"/>
                      </a:lnTo>
                      <a:lnTo>
                        <a:pt x="48" y="19"/>
                      </a:lnTo>
                      <a:lnTo>
                        <a:pt x="59" y="25"/>
                      </a:lnTo>
                      <a:lnTo>
                        <a:pt x="72" y="33"/>
                      </a:lnTo>
                      <a:lnTo>
                        <a:pt x="80" y="40"/>
                      </a:lnTo>
                      <a:lnTo>
                        <a:pt x="80" y="46"/>
                      </a:lnTo>
                      <a:lnTo>
                        <a:pt x="80" y="61"/>
                      </a:lnTo>
                      <a:lnTo>
                        <a:pt x="78" y="84"/>
                      </a:lnTo>
                      <a:lnTo>
                        <a:pt x="74" y="113"/>
                      </a:lnTo>
                      <a:close/>
                    </a:path>
                  </a:pathLst>
                </a:custGeom>
                <a:solidFill>
                  <a:srgbClr val="21BA00"/>
                </a:solidFill>
                <a:ln w="9525">
                  <a:noFill/>
                  <a:round/>
                  <a:headEnd/>
                  <a:tailEnd/>
                </a:ln>
              </p:spPr>
              <p:txBody>
                <a:bodyPr/>
                <a:lstStyle/>
                <a:p>
                  <a:endParaRPr lang="de-DE"/>
                </a:p>
              </p:txBody>
            </p:sp>
            <p:sp>
              <p:nvSpPr>
                <p:cNvPr id="32832" name="Freeform 1088"/>
                <p:cNvSpPr>
                  <a:spLocks/>
                </p:cNvSpPr>
                <p:nvPr/>
              </p:nvSpPr>
              <p:spPr bwMode="auto">
                <a:xfrm>
                  <a:off x="-914" y="3380"/>
                  <a:ext cx="27" cy="66"/>
                </a:xfrm>
                <a:custGeom>
                  <a:avLst/>
                  <a:gdLst/>
                  <a:ahLst/>
                  <a:cxnLst>
                    <a:cxn ang="0">
                      <a:pos x="0" y="86"/>
                    </a:cxn>
                    <a:cxn ang="0">
                      <a:pos x="12" y="0"/>
                    </a:cxn>
                    <a:cxn ang="0">
                      <a:pos x="14" y="2"/>
                    </a:cxn>
                    <a:cxn ang="0">
                      <a:pos x="16" y="4"/>
                    </a:cxn>
                    <a:cxn ang="0">
                      <a:pos x="21" y="8"/>
                    </a:cxn>
                    <a:cxn ang="0">
                      <a:pos x="27" y="12"/>
                    </a:cxn>
                    <a:cxn ang="0">
                      <a:pos x="35" y="19"/>
                    </a:cxn>
                    <a:cxn ang="0">
                      <a:pos x="42" y="27"/>
                    </a:cxn>
                    <a:cxn ang="0">
                      <a:pos x="48" y="39"/>
                    </a:cxn>
                    <a:cxn ang="0">
                      <a:pos x="56" y="50"/>
                    </a:cxn>
                    <a:cxn ang="0">
                      <a:pos x="35" y="132"/>
                    </a:cxn>
                    <a:cxn ang="0">
                      <a:pos x="0" y="86"/>
                    </a:cxn>
                  </a:cxnLst>
                  <a:rect l="0" t="0" r="r" b="b"/>
                  <a:pathLst>
                    <a:path w="56" h="132">
                      <a:moveTo>
                        <a:pt x="0" y="86"/>
                      </a:moveTo>
                      <a:lnTo>
                        <a:pt x="12" y="0"/>
                      </a:lnTo>
                      <a:lnTo>
                        <a:pt x="14" y="2"/>
                      </a:lnTo>
                      <a:lnTo>
                        <a:pt x="16" y="4"/>
                      </a:lnTo>
                      <a:lnTo>
                        <a:pt x="21" y="8"/>
                      </a:lnTo>
                      <a:lnTo>
                        <a:pt x="27" y="12"/>
                      </a:lnTo>
                      <a:lnTo>
                        <a:pt x="35" y="19"/>
                      </a:lnTo>
                      <a:lnTo>
                        <a:pt x="42" y="27"/>
                      </a:lnTo>
                      <a:lnTo>
                        <a:pt x="48" y="39"/>
                      </a:lnTo>
                      <a:lnTo>
                        <a:pt x="56" y="50"/>
                      </a:lnTo>
                      <a:lnTo>
                        <a:pt x="35" y="132"/>
                      </a:lnTo>
                      <a:lnTo>
                        <a:pt x="0" y="86"/>
                      </a:lnTo>
                      <a:close/>
                    </a:path>
                  </a:pathLst>
                </a:custGeom>
                <a:solidFill>
                  <a:srgbClr val="21BA00"/>
                </a:solidFill>
                <a:ln w="9525">
                  <a:noFill/>
                  <a:round/>
                  <a:headEnd/>
                  <a:tailEnd/>
                </a:ln>
              </p:spPr>
              <p:txBody>
                <a:bodyPr/>
                <a:lstStyle/>
                <a:p>
                  <a:endParaRPr lang="de-DE"/>
                </a:p>
              </p:txBody>
            </p:sp>
            <p:sp>
              <p:nvSpPr>
                <p:cNvPr id="32833" name="Freeform 1089"/>
                <p:cNvSpPr>
                  <a:spLocks/>
                </p:cNvSpPr>
                <p:nvPr/>
              </p:nvSpPr>
              <p:spPr bwMode="auto">
                <a:xfrm>
                  <a:off x="-887" y="3422"/>
                  <a:ext cx="42" cy="74"/>
                </a:xfrm>
                <a:custGeom>
                  <a:avLst/>
                  <a:gdLst/>
                  <a:ahLst/>
                  <a:cxnLst>
                    <a:cxn ang="0">
                      <a:pos x="0" y="69"/>
                    </a:cxn>
                    <a:cxn ang="0">
                      <a:pos x="13" y="0"/>
                    </a:cxn>
                    <a:cxn ang="0">
                      <a:pos x="17" y="4"/>
                    </a:cxn>
                    <a:cxn ang="0">
                      <a:pos x="21" y="14"/>
                    </a:cxn>
                    <a:cxn ang="0">
                      <a:pos x="30" y="29"/>
                    </a:cxn>
                    <a:cxn ang="0">
                      <a:pos x="40" y="48"/>
                    </a:cxn>
                    <a:cxn ang="0">
                      <a:pos x="51" y="71"/>
                    </a:cxn>
                    <a:cxn ang="0">
                      <a:pos x="62" y="94"/>
                    </a:cxn>
                    <a:cxn ang="0">
                      <a:pos x="74" y="118"/>
                    </a:cxn>
                    <a:cxn ang="0">
                      <a:pos x="83" y="141"/>
                    </a:cxn>
                    <a:cxn ang="0">
                      <a:pos x="83" y="149"/>
                    </a:cxn>
                    <a:cxn ang="0">
                      <a:pos x="0" y="69"/>
                    </a:cxn>
                  </a:cxnLst>
                  <a:rect l="0" t="0" r="r" b="b"/>
                  <a:pathLst>
                    <a:path w="83" h="149">
                      <a:moveTo>
                        <a:pt x="0" y="69"/>
                      </a:moveTo>
                      <a:lnTo>
                        <a:pt x="13" y="0"/>
                      </a:lnTo>
                      <a:lnTo>
                        <a:pt x="17" y="4"/>
                      </a:lnTo>
                      <a:lnTo>
                        <a:pt x="21" y="14"/>
                      </a:lnTo>
                      <a:lnTo>
                        <a:pt x="30" y="29"/>
                      </a:lnTo>
                      <a:lnTo>
                        <a:pt x="40" y="48"/>
                      </a:lnTo>
                      <a:lnTo>
                        <a:pt x="51" y="71"/>
                      </a:lnTo>
                      <a:lnTo>
                        <a:pt x="62" y="94"/>
                      </a:lnTo>
                      <a:lnTo>
                        <a:pt x="74" y="118"/>
                      </a:lnTo>
                      <a:lnTo>
                        <a:pt x="83" y="141"/>
                      </a:lnTo>
                      <a:lnTo>
                        <a:pt x="83" y="149"/>
                      </a:lnTo>
                      <a:lnTo>
                        <a:pt x="0" y="69"/>
                      </a:lnTo>
                      <a:close/>
                    </a:path>
                  </a:pathLst>
                </a:custGeom>
                <a:solidFill>
                  <a:srgbClr val="21BA00"/>
                </a:solidFill>
                <a:ln w="9525">
                  <a:noFill/>
                  <a:round/>
                  <a:headEnd/>
                  <a:tailEnd/>
                </a:ln>
              </p:spPr>
              <p:txBody>
                <a:bodyPr/>
                <a:lstStyle/>
                <a:p>
                  <a:endParaRPr lang="de-DE"/>
                </a:p>
              </p:txBody>
            </p:sp>
            <p:sp>
              <p:nvSpPr>
                <p:cNvPr id="32834" name="Freeform 1090"/>
                <p:cNvSpPr>
                  <a:spLocks/>
                </p:cNvSpPr>
                <p:nvPr/>
              </p:nvSpPr>
              <p:spPr bwMode="auto">
                <a:xfrm>
                  <a:off x="-918" y="3333"/>
                  <a:ext cx="40" cy="24"/>
                </a:xfrm>
                <a:custGeom>
                  <a:avLst/>
                  <a:gdLst/>
                  <a:ahLst/>
                  <a:cxnLst>
                    <a:cxn ang="0">
                      <a:pos x="80" y="50"/>
                    </a:cxn>
                    <a:cxn ang="0">
                      <a:pos x="53" y="4"/>
                    </a:cxn>
                    <a:cxn ang="0">
                      <a:pos x="0" y="0"/>
                    </a:cxn>
                    <a:cxn ang="0">
                      <a:pos x="2" y="2"/>
                    </a:cxn>
                    <a:cxn ang="0">
                      <a:pos x="7" y="8"/>
                    </a:cxn>
                    <a:cxn ang="0">
                      <a:pos x="15" y="14"/>
                    </a:cxn>
                    <a:cxn ang="0">
                      <a:pos x="24" y="21"/>
                    </a:cxn>
                    <a:cxn ang="0">
                      <a:pos x="36" y="31"/>
                    </a:cxn>
                    <a:cxn ang="0">
                      <a:pos x="49" y="38"/>
                    </a:cxn>
                    <a:cxn ang="0">
                      <a:pos x="65" y="44"/>
                    </a:cxn>
                    <a:cxn ang="0">
                      <a:pos x="80" y="50"/>
                    </a:cxn>
                  </a:cxnLst>
                  <a:rect l="0" t="0" r="r" b="b"/>
                  <a:pathLst>
                    <a:path w="80" h="50">
                      <a:moveTo>
                        <a:pt x="80" y="50"/>
                      </a:moveTo>
                      <a:lnTo>
                        <a:pt x="53" y="4"/>
                      </a:lnTo>
                      <a:lnTo>
                        <a:pt x="0" y="0"/>
                      </a:lnTo>
                      <a:lnTo>
                        <a:pt x="2" y="2"/>
                      </a:lnTo>
                      <a:lnTo>
                        <a:pt x="7" y="8"/>
                      </a:lnTo>
                      <a:lnTo>
                        <a:pt x="15" y="14"/>
                      </a:lnTo>
                      <a:lnTo>
                        <a:pt x="24" y="21"/>
                      </a:lnTo>
                      <a:lnTo>
                        <a:pt x="36" y="31"/>
                      </a:lnTo>
                      <a:lnTo>
                        <a:pt x="49" y="38"/>
                      </a:lnTo>
                      <a:lnTo>
                        <a:pt x="65" y="44"/>
                      </a:lnTo>
                      <a:lnTo>
                        <a:pt x="80" y="50"/>
                      </a:lnTo>
                      <a:close/>
                    </a:path>
                  </a:pathLst>
                </a:custGeom>
                <a:solidFill>
                  <a:srgbClr val="21BA00"/>
                </a:solidFill>
                <a:ln w="9525">
                  <a:noFill/>
                  <a:round/>
                  <a:headEnd/>
                  <a:tailEnd/>
                </a:ln>
              </p:spPr>
              <p:txBody>
                <a:bodyPr/>
                <a:lstStyle/>
                <a:p>
                  <a:endParaRPr lang="de-DE"/>
                </a:p>
              </p:txBody>
            </p:sp>
            <p:sp>
              <p:nvSpPr>
                <p:cNvPr id="32835" name="Freeform 1091"/>
                <p:cNvSpPr>
                  <a:spLocks/>
                </p:cNvSpPr>
                <p:nvPr/>
              </p:nvSpPr>
              <p:spPr bwMode="auto">
                <a:xfrm>
                  <a:off x="-937" y="3300"/>
                  <a:ext cx="39" cy="26"/>
                </a:xfrm>
                <a:custGeom>
                  <a:avLst/>
                  <a:gdLst/>
                  <a:ahLst/>
                  <a:cxnLst>
                    <a:cxn ang="0">
                      <a:pos x="78" y="52"/>
                    </a:cxn>
                    <a:cxn ang="0">
                      <a:pos x="47" y="4"/>
                    </a:cxn>
                    <a:cxn ang="0">
                      <a:pos x="0" y="0"/>
                    </a:cxn>
                    <a:cxn ang="0">
                      <a:pos x="0" y="6"/>
                    </a:cxn>
                    <a:cxn ang="0">
                      <a:pos x="0" y="21"/>
                    </a:cxn>
                    <a:cxn ang="0">
                      <a:pos x="5" y="39"/>
                    </a:cxn>
                    <a:cxn ang="0">
                      <a:pos x="17" y="52"/>
                    </a:cxn>
                    <a:cxn ang="0">
                      <a:pos x="78" y="52"/>
                    </a:cxn>
                  </a:cxnLst>
                  <a:rect l="0" t="0" r="r" b="b"/>
                  <a:pathLst>
                    <a:path w="78" h="52">
                      <a:moveTo>
                        <a:pt x="78" y="52"/>
                      </a:moveTo>
                      <a:lnTo>
                        <a:pt x="47" y="4"/>
                      </a:lnTo>
                      <a:lnTo>
                        <a:pt x="0" y="0"/>
                      </a:lnTo>
                      <a:lnTo>
                        <a:pt x="0" y="6"/>
                      </a:lnTo>
                      <a:lnTo>
                        <a:pt x="0" y="21"/>
                      </a:lnTo>
                      <a:lnTo>
                        <a:pt x="5" y="39"/>
                      </a:lnTo>
                      <a:lnTo>
                        <a:pt x="17" y="52"/>
                      </a:lnTo>
                      <a:lnTo>
                        <a:pt x="78" y="52"/>
                      </a:lnTo>
                      <a:close/>
                    </a:path>
                  </a:pathLst>
                </a:custGeom>
                <a:solidFill>
                  <a:srgbClr val="21BA00"/>
                </a:solidFill>
                <a:ln w="9525">
                  <a:noFill/>
                  <a:round/>
                  <a:headEnd/>
                  <a:tailEnd/>
                </a:ln>
              </p:spPr>
              <p:txBody>
                <a:bodyPr/>
                <a:lstStyle/>
                <a:p>
                  <a:endParaRPr lang="de-DE"/>
                </a:p>
              </p:txBody>
            </p:sp>
            <p:sp>
              <p:nvSpPr>
                <p:cNvPr id="32836" name="Freeform 1092"/>
                <p:cNvSpPr>
                  <a:spLocks/>
                </p:cNvSpPr>
                <p:nvPr/>
              </p:nvSpPr>
              <p:spPr bwMode="auto">
                <a:xfrm>
                  <a:off x="-936" y="3275"/>
                  <a:ext cx="17" cy="19"/>
                </a:xfrm>
                <a:custGeom>
                  <a:avLst/>
                  <a:gdLst/>
                  <a:ahLst/>
                  <a:cxnLst>
                    <a:cxn ang="0">
                      <a:pos x="34" y="36"/>
                    </a:cxn>
                    <a:cxn ang="0">
                      <a:pos x="0" y="0"/>
                    </a:cxn>
                    <a:cxn ang="0">
                      <a:pos x="0" y="4"/>
                    </a:cxn>
                    <a:cxn ang="0">
                      <a:pos x="0" y="13"/>
                    </a:cxn>
                    <a:cxn ang="0">
                      <a:pos x="0" y="25"/>
                    </a:cxn>
                    <a:cxn ang="0">
                      <a:pos x="0" y="34"/>
                    </a:cxn>
                    <a:cxn ang="0">
                      <a:pos x="34" y="36"/>
                    </a:cxn>
                  </a:cxnLst>
                  <a:rect l="0" t="0" r="r" b="b"/>
                  <a:pathLst>
                    <a:path w="34" h="36">
                      <a:moveTo>
                        <a:pt x="34" y="36"/>
                      </a:moveTo>
                      <a:lnTo>
                        <a:pt x="0" y="0"/>
                      </a:lnTo>
                      <a:lnTo>
                        <a:pt x="0" y="4"/>
                      </a:lnTo>
                      <a:lnTo>
                        <a:pt x="0" y="13"/>
                      </a:lnTo>
                      <a:lnTo>
                        <a:pt x="0" y="25"/>
                      </a:lnTo>
                      <a:lnTo>
                        <a:pt x="0" y="34"/>
                      </a:lnTo>
                      <a:lnTo>
                        <a:pt x="34" y="36"/>
                      </a:lnTo>
                      <a:close/>
                    </a:path>
                  </a:pathLst>
                </a:custGeom>
                <a:solidFill>
                  <a:srgbClr val="21BA00"/>
                </a:solidFill>
                <a:ln w="9525">
                  <a:noFill/>
                  <a:round/>
                  <a:headEnd/>
                  <a:tailEnd/>
                </a:ln>
              </p:spPr>
              <p:txBody>
                <a:bodyPr/>
                <a:lstStyle/>
                <a:p>
                  <a:endParaRPr lang="de-DE"/>
                </a:p>
              </p:txBody>
            </p:sp>
            <p:sp>
              <p:nvSpPr>
                <p:cNvPr id="32837" name="Freeform 1093"/>
                <p:cNvSpPr>
                  <a:spLocks/>
                </p:cNvSpPr>
                <p:nvPr/>
              </p:nvSpPr>
              <p:spPr bwMode="auto">
                <a:xfrm>
                  <a:off x="-924" y="3274"/>
                  <a:ext cx="25" cy="26"/>
                </a:xfrm>
                <a:custGeom>
                  <a:avLst/>
                  <a:gdLst/>
                  <a:ahLst/>
                  <a:cxnLst>
                    <a:cxn ang="0">
                      <a:pos x="0" y="0"/>
                    </a:cxn>
                    <a:cxn ang="0">
                      <a:pos x="2" y="0"/>
                    </a:cxn>
                    <a:cxn ang="0">
                      <a:pos x="6" y="0"/>
                    </a:cxn>
                    <a:cxn ang="0">
                      <a:pos x="10" y="0"/>
                    </a:cxn>
                    <a:cxn ang="0">
                      <a:pos x="16" y="0"/>
                    </a:cxn>
                    <a:cxn ang="0">
                      <a:pos x="23" y="4"/>
                    </a:cxn>
                    <a:cxn ang="0">
                      <a:pos x="31" y="6"/>
                    </a:cxn>
                    <a:cxn ang="0">
                      <a:pos x="40" y="13"/>
                    </a:cxn>
                    <a:cxn ang="0">
                      <a:pos x="50" y="21"/>
                    </a:cxn>
                    <a:cxn ang="0">
                      <a:pos x="48" y="53"/>
                    </a:cxn>
                    <a:cxn ang="0">
                      <a:pos x="46" y="52"/>
                    </a:cxn>
                    <a:cxn ang="0">
                      <a:pos x="40" y="46"/>
                    </a:cxn>
                    <a:cxn ang="0">
                      <a:pos x="35" y="40"/>
                    </a:cxn>
                    <a:cxn ang="0">
                      <a:pos x="27" y="31"/>
                    </a:cxn>
                    <a:cxn ang="0">
                      <a:pos x="21" y="21"/>
                    </a:cxn>
                    <a:cxn ang="0">
                      <a:pos x="14" y="13"/>
                    </a:cxn>
                    <a:cxn ang="0">
                      <a:pos x="6" y="6"/>
                    </a:cxn>
                    <a:cxn ang="0">
                      <a:pos x="0" y="0"/>
                    </a:cxn>
                  </a:cxnLst>
                  <a:rect l="0" t="0" r="r" b="b"/>
                  <a:pathLst>
                    <a:path w="50" h="53">
                      <a:moveTo>
                        <a:pt x="0" y="0"/>
                      </a:moveTo>
                      <a:lnTo>
                        <a:pt x="2" y="0"/>
                      </a:lnTo>
                      <a:lnTo>
                        <a:pt x="6" y="0"/>
                      </a:lnTo>
                      <a:lnTo>
                        <a:pt x="10" y="0"/>
                      </a:lnTo>
                      <a:lnTo>
                        <a:pt x="16" y="0"/>
                      </a:lnTo>
                      <a:lnTo>
                        <a:pt x="23" y="4"/>
                      </a:lnTo>
                      <a:lnTo>
                        <a:pt x="31" y="6"/>
                      </a:lnTo>
                      <a:lnTo>
                        <a:pt x="40" y="13"/>
                      </a:lnTo>
                      <a:lnTo>
                        <a:pt x="50" y="21"/>
                      </a:lnTo>
                      <a:lnTo>
                        <a:pt x="48" y="53"/>
                      </a:lnTo>
                      <a:lnTo>
                        <a:pt x="46" y="52"/>
                      </a:lnTo>
                      <a:lnTo>
                        <a:pt x="40" y="46"/>
                      </a:lnTo>
                      <a:lnTo>
                        <a:pt x="35" y="40"/>
                      </a:lnTo>
                      <a:lnTo>
                        <a:pt x="27" y="31"/>
                      </a:lnTo>
                      <a:lnTo>
                        <a:pt x="21" y="21"/>
                      </a:lnTo>
                      <a:lnTo>
                        <a:pt x="14" y="13"/>
                      </a:lnTo>
                      <a:lnTo>
                        <a:pt x="6" y="6"/>
                      </a:lnTo>
                      <a:lnTo>
                        <a:pt x="0" y="0"/>
                      </a:lnTo>
                      <a:close/>
                    </a:path>
                  </a:pathLst>
                </a:custGeom>
                <a:solidFill>
                  <a:srgbClr val="21BA00"/>
                </a:solidFill>
                <a:ln w="9525">
                  <a:noFill/>
                  <a:round/>
                  <a:headEnd/>
                  <a:tailEnd/>
                </a:ln>
              </p:spPr>
              <p:txBody>
                <a:bodyPr/>
                <a:lstStyle/>
                <a:p>
                  <a:endParaRPr lang="de-DE"/>
                </a:p>
              </p:txBody>
            </p:sp>
            <p:sp>
              <p:nvSpPr>
                <p:cNvPr id="32838" name="Freeform 1094"/>
                <p:cNvSpPr>
                  <a:spLocks/>
                </p:cNvSpPr>
                <p:nvPr/>
              </p:nvSpPr>
              <p:spPr bwMode="auto">
                <a:xfrm>
                  <a:off x="-891" y="3297"/>
                  <a:ext cx="17" cy="53"/>
                </a:xfrm>
                <a:custGeom>
                  <a:avLst/>
                  <a:gdLst/>
                  <a:ahLst/>
                  <a:cxnLst>
                    <a:cxn ang="0">
                      <a:pos x="0" y="0"/>
                    </a:cxn>
                    <a:cxn ang="0">
                      <a:pos x="0" y="42"/>
                    </a:cxn>
                    <a:cxn ang="0">
                      <a:pos x="32" y="105"/>
                    </a:cxn>
                    <a:cxn ang="0">
                      <a:pos x="32" y="101"/>
                    </a:cxn>
                    <a:cxn ang="0">
                      <a:pos x="32" y="93"/>
                    </a:cxn>
                    <a:cxn ang="0">
                      <a:pos x="30" y="84"/>
                    </a:cxn>
                    <a:cxn ang="0">
                      <a:pos x="27" y="68"/>
                    </a:cxn>
                    <a:cxn ang="0">
                      <a:pos x="23" y="53"/>
                    </a:cxn>
                    <a:cxn ang="0">
                      <a:pos x="17" y="36"/>
                    </a:cxn>
                    <a:cxn ang="0">
                      <a:pos x="10" y="17"/>
                    </a:cxn>
                    <a:cxn ang="0">
                      <a:pos x="0" y="0"/>
                    </a:cxn>
                  </a:cxnLst>
                  <a:rect l="0" t="0" r="r" b="b"/>
                  <a:pathLst>
                    <a:path w="32" h="105">
                      <a:moveTo>
                        <a:pt x="0" y="0"/>
                      </a:moveTo>
                      <a:lnTo>
                        <a:pt x="0" y="42"/>
                      </a:lnTo>
                      <a:lnTo>
                        <a:pt x="32" y="105"/>
                      </a:lnTo>
                      <a:lnTo>
                        <a:pt x="32" y="101"/>
                      </a:lnTo>
                      <a:lnTo>
                        <a:pt x="32" y="93"/>
                      </a:lnTo>
                      <a:lnTo>
                        <a:pt x="30" y="84"/>
                      </a:lnTo>
                      <a:lnTo>
                        <a:pt x="27" y="68"/>
                      </a:lnTo>
                      <a:lnTo>
                        <a:pt x="23" y="53"/>
                      </a:lnTo>
                      <a:lnTo>
                        <a:pt x="17" y="36"/>
                      </a:lnTo>
                      <a:lnTo>
                        <a:pt x="10" y="17"/>
                      </a:lnTo>
                      <a:lnTo>
                        <a:pt x="0" y="0"/>
                      </a:lnTo>
                      <a:close/>
                    </a:path>
                  </a:pathLst>
                </a:custGeom>
                <a:solidFill>
                  <a:srgbClr val="21BA00"/>
                </a:solidFill>
                <a:ln w="9525">
                  <a:noFill/>
                  <a:round/>
                  <a:headEnd/>
                  <a:tailEnd/>
                </a:ln>
              </p:spPr>
              <p:txBody>
                <a:bodyPr/>
                <a:lstStyle/>
                <a:p>
                  <a:endParaRPr lang="de-DE"/>
                </a:p>
              </p:txBody>
            </p:sp>
            <p:sp>
              <p:nvSpPr>
                <p:cNvPr id="32839" name="Freeform 1095"/>
                <p:cNvSpPr>
                  <a:spLocks/>
                </p:cNvSpPr>
                <p:nvPr/>
              </p:nvSpPr>
              <p:spPr bwMode="auto">
                <a:xfrm>
                  <a:off x="-856" y="3398"/>
                  <a:ext cx="29" cy="72"/>
                </a:xfrm>
                <a:custGeom>
                  <a:avLst/>
                  <a:gdLst/>
                  <a:ahLst/>
                  <a:cxnLst>
                    <a:cxn ang="0">
                      <a:pos x="59" y="142"/>
                    </a:cxn>
                    <a:cxn ang="0">
                      <a:pos x="51" y="53"/>
                    </a:cxn>
                    <a:cxn ang="0">
                      <a:pos x="3" y="0"/>
                    </a:cxn>
                    <a:cxn ang="0">
                      <a:pos x="3" y="7"/>
                    </a:cxn>
                    <a:cxn ang="0">
                      <a:pos x="1" y="24"/>
                    </a:cxn>
                    <a:cxn ang="0">
                      <a:pos x="0" y="45"/>
                    </a:cxn>
                    <a:cxn ang="0">
                      <a:pos x="1" y="62"/>
                    </a:cxn>
                    <a:cxn ang="0">
                      <a:pos x="59" y="142"/>
                    </a:cxn>
                  </a:cxnLst>
                  <a:rect l="0" t="0" r="r" b="b"/>
                  <a:pathLst>
                    <a:path w="59" h="142">
                      <a:moveTo>
                        <a:pt x="59" y="142"/>
                      </a:moveTo>
                      <a:lnTo>
                        <a:pt x="51" y="53"/>
                      </a:lnTo>
                      <a:lnTo>
                        <a:pt x="3" y="0"/>
                      </a:lnTo>
                      <a:lnTo>
                        <a:pt x="3" y="7"/>
                      </a:lnTo>
                      <a:lnTo>
                        <a:pt x="1" y="24"/>
                      </a:lnTo>
                      <a:lnTo>
                        <a:pt x="0" y="45"/>
                      </a:lnTo>
                      <a:lnTo>
                        <a:pt x="1" y="62"/>
                      </a:lnTo>
                      <a:lnTo>
                        <a:pt x="59" y="142"/>
                      </a:lnTo>
                      <a:close/>
                    </a:path>
                  </a:pathLst>
                </a:custGeom>
                <a:solidFill>
                  <a:srgbClr val="21BA00"/>
                </a:solidFill>
                <a:ln w="9525">
                  <a:noFill/>
                  <a:round/>
                  <a:headEnd/>
                  <a:tailEnd/>
                </a:ln>
              </p:spPr>
              <p:txBody>
                <a:bodyPr/>
                <a:lstStyle/>
                <a:p>
                  <a:endParaRPr lang="de-DE"/>
                </a:p>
              </p:txBody>
            </p:sp>
            <p:sp>
              <p:nvSpPr>
                <p:cNvPr id="32840" name="Freeform 1096"/>
                <p:cNvSpPr>
                  <a:spLocks/>
                </p:cNvSpPr>
                <p:nvPr/>
              </p:nvSpPr>
              <p:spPr bwMode="auto">
                <a:xfrm>
                  <a:off x="-850" y="3359"/>
                  <a:ext cx="25" cy="47"/>
                </a:xfrm>
                <a:custGeom>
                  <a:avLst/>
                  <a:gdLst/>
                  <a:ahLst/>
                  <a:cxnLst>
                    <a:cxn ang="0">
                      <a:pos x="48" y="93"/>
                    </a:cxn>
                    <a:cxn ang="0">
                      <a:pos x="49" y="57"/>
                    </a:cxn>
                    <a:cxn ang="0">
                      <a:pos x="17" y="0"/>
                    </a:cxn>
                    <a:cxn ang="0">
                      <a:pos x="13" y="3"/>
                    </a:cxn>
                    <a:cxn ang="0">
                      <a:pos x="8" y="13"/>
                    </a:cxn>
                    <a:cxn ang="0">
                      <a:pos x="2" y="28"/>
                    </a:cxn>
                    <a:cxn ang="0">
                      <a:pos x="0" y="53"/>
                    </a:cxn>
                    <a:cxn ang="0">
                      <a:pos x="48" y="93"/>
                    </a:cxn>
                  </a:cxnLst>
                  <a:rect l="0" t="0" r="r" b="b"/>
                  <a:pathLst>
                    <a:path w="49" h="93">
                      <a:moveTo>
                        <a:pt x="48" y="93"/>
                      </a:moveTo>
                      <a:lnTo>
                        <a:pt x="49" y="57"/>
                      </a:lnTo>
                      <a:lnTo>
                        <a:pt x="17" y="0"/>
                      </a:lnTo>
                      <a:lnTo>
                        <a:pt x="13" y="3"/>
                      </a:lnTo>
                      <a:lnTo>
                        <a:pt x="8" y="13"/>
                      </a:lnTo>
                      <a:lnTo>
                        <a:pt x="2" y="28"/>
                      </a:lnTo>
                      <a:lnTo>
                        <a:pt x="0" y="53"/>
                      </a:lnTo>
                      <a:lnTo>
                        <a:pt x="48" y="93"/>
                      </a:lnTo>
                      <a:close/>
                    </a:path>
                  </a:pathLst>
                </a:custGeom>
                <a:solidFill>
                  <a:srgbClr val="21BA00"/>
                </a:solidFill>
                <a:ln w="9525">
                  <a:noFill/>
                  <a:round/>
                  <a:headEnd/>
                  <a:tailEnd/>
                </a:ln>
              </p:spPr>
              <p:txBody>
                <a:bodyPr/>
                <a:lstStyle/>
                <a:p>
                  <a:endParaRPr lang="de-DE"/>
                </a:p>
              </p:txBody>
            </p:sp>
            <p:sp>
              <p:nvSpPr>
                <p:cNvPr id="32841" name="Freeform 1097"/>
                <p:cNvSpPr>
                  <a:spLocks/>
                </p:cNvSpPr>
                <p:nvPr/>
              </p:nvSpPr>
              <p:spPr bwMode="auto">
                <a:xfrm>
                  <a:off x="-837" y="3314"/>
                  <a:ext cx="15" cy="49"/>
                </a:xfrm>
                <a:custGeom>
                  <a:avLst/>
                  <a:gdLst/>
                  <a:ahLst/>
                  <a:cxnLst>
                    <a:cxn ang="0">
                      <a:pos x="23" y="99"/>
                    </a:cxn>
                    <a:cxn ang="0">
                      <a:pos x="30" y="0"/>
                    </a:cxn>
                    <a:cxn ang="0">
                      <a:pos x="28" y="0"/>
                    </a:cxn>
                    <a:cxn ang="0">
                      <a:pos x="26" y="4"/>
                    </a:cxn>
                    <a:cxn ang="0">
                      <a:pos x="21" y="10"/>
                    </a:cxn>
                    <a:cxn ang="0">
                      <a:pos x="15" y="17"/>
                    </a:cxn>
                    <a:cxn ang="0">
                      <a:pos x="11" y="27"/>
                    </a:cxn>
                    <a:cxn ang="0">
                      <a:pos x="5" y="40"/>
                    </a:cxn>
                    <a:cxn ang="0">
                      <a:pos x="2" y="57"/>
                    </a:cxn>
                    <a:cxn ang="0">
                      <a:pos x="0" y="76"/>
                    </a:cxn>
                    <a:cxn ang="0">
                      <a:pos x="23" y="99"/>
                    </a:cxn>
                  </a:cxnLst>
                  <a:rect l="0" t="0" r="r" b="b"/>
                  <a:pathLst>
                    <a:path w="30" h="99">
                      <a:moveTo>
                        <a:pt x="23" y="99"/>
                      </a:moveTo>
                      <a:lnTo>
                        <a:pt x="30" y="0"/>
                      </a:lnTo>
                      <a:lnTo>
                        <a:pt x="28" y="0"/>
                      </a:lnTo>
                      <a:lnTo>
                        <a:pt x="26" y="4"/>
                      </a:lnTo>
                      <a:lnTo>
                        <a:pt x="21" y="10"/>
                      </a:lnTo>
                      <a:lnTo>
                        <a:pt x="15" y="17"/>
                      </a:lnTo>
                      <a:lnTo>
                        <a:pt x="11" y="27"/>
                      </a:lnTo>
                      <a:lnTo>
                        <a:pt x="5" y="40"/>
                      </a:lnTo>
                      <a:lnTo>
                        <a:pt x="2" y="57"/>
                      </a:lnTo>
                      <a:lnTo>
                        <a:pt x="0" y="76"/>
                      </a:lnTo>
                      <a:lnTo>
                        <a:pt x="23" y="99"/>
                      </a:lnTo>
                      <a:close/>
                    </a:path>
                  </a:pathLst>
                </a:custGeom>
                <a:solidFill>
                  <a:srgbClr val="21BA00"/>
                </a:solidFill>
                <a:ln w="9525">
                  <a:noFill/>
                  <a:round/>
                  <a:headEnd/>
                  <a:tailEnd/>
                </a:ln>
              </p:spPr>
              <p:txBody>
                <a:bodyPr/>
                <a:lstStyle/>
                <a:p>
                  <a:endParaRPr lang="de-DE"/>
                </a:p>
              </p:txBody>
            </p:sp>
            <p:sp>
              <p:nvSpPr>
                <p:cNvPr id="32842" name="Freeform 1098"/>
                <p:cNvSpPr>
                  <a:spLocks/>
                </p:cNvSpPr>
                <p:nvPr/>
              </p:nvSpPr>
              <p:spPr bwMode="auto">
                <a:xfrm>
                  <a:off x="-816" y="3315"/>
                  <a:ext cx="23" cy="61"/>
                </a:xfrm>
                <a:custGeom>
                  <a:avLst/>
                  <a:gdLst/>
                  <a:ahLst/>
                  <a:cxnLst>
                    <a:cxn ang="0">
                      <a:pos x="0" y="122"/>
                    </a:cxn>
                    <a:cxn ang="0">
                      <a:pos x="9" y="0"/>
                    </a:cxn>
                    <a:cxn ang="0">
                      <a:pos x="11" y="2"/>
                    </a:cxn>
                    <a:cxn ang="0">
                      <a:pos x="13" y="6"/>
                    </a:cxn>
                    <a:cxn ang="0">
                      <a:pos x="19" y="13"/>
                    </a:cxn>
                    <a:cxn ang="0">
                      <a:pos x="24" y="23"/>
                    </a:cxn>
                    <a:cxn ang="0">
                      <a:pos x="30" y="34"/>
                    </a:cxn>
                    <a:cxn ang="0">
                      <a:pos x="38" y="48"/>
                    </a:cxn>
                    <a:cxn ang="0">
                      <a:pos x="42" y="63"/>
                    </a:cxn>
                    <a:cxn ang="0">
                      <a:pos x="45" y="80"/>
                    </a:cxn>
                    <a:cxn ang="0">
                      <a:pos x="45" y="91"/>
                    </a:cxn>
                    <a:cxn ang="0">
                      <a:pos x="0" y="122"/>
                    </a:cxn>
                  </a:cxnLst>
                  <a:rect l="0" t="0" r="r" b="b"/>
                  <a:pathLst>
                    <a:path w="45" h="122">
                      <a:moveTo>
                        <a:pt x="0" y="122"/>
                      </a:moveTo>
                      <a:lnTo>
                        <a:pt x="9" y="0"/>
                      </a:lnTo>
                      <a:lnTo>
                        <a:pt x="11" y="2"/>
                      </a:lnTo>
                      <a:lnTo>
                        <a:pt x="13" y="6"/>
                      </a:lnTo>
                      <a:lnTo>
                        <a:pt x="19" y="13"/>
                      </a:lnTo>
                      <a:lnTo>
                        <a:pt x="24" y="23"/>
                      </a:lnTo>
                      <a:lnTo>
                        <a:pt x="30" y="34"/>
                      </a:lnTo>
                      <a:lnTo>
                        <a:pt x="38" y="48"/>
                      </a:lnTo>
                      <a:lnTo>
                        <a:pt x="42" y="63"/>
                      </a:lnTo>
                      <a:lnTo>
                        <a:pt x="45" y="80"/>
                      </a:lnTo>
                      <a:lnTo>
                        <a:pt x="45" y="91"/>
                      </a:lnTo>
                      <a:lnTo>
                        <a:pt x="0" y="122"/>
                      </a:lnTo>
                      <a:close/>
                    </a:path>
                  </a:pathLst>
                </a:custGeom>
                <a:solidFill>
                  <a:srgbClr val="21BA00"/>
                </a:solidFill>
                <a:ln w="9525">
                  <a:noFill/>
                  <a:round/>
                  <a:headEnd/>
                  <a:tailEnd/>
                </a:ln>
              </p:spPr>
              <p:txBody>
                <a:bodyPr/>
                <a:lstStyle/>
                <a:p>
                  <a:endParaRPr lang="de-DE"/>
                </a:p>
              </p:txBody>
            </p:sp>
            <p:sp>
              <p:nvSpPr>
                <p:cNvPr id="32843" name="Freeform 1099"/>
                <p:cNvSpPr>
                  <a:spLocks/>
                </p:cNvSpPr>
                <p:nvPr/>
              </p:nvSpPr>
              <p:spPr bwMode="auto">
                <a:xfrm>
                  <a:off x="-816" y="3372"/>
                  <a:ext cx="28" cy="44"/>
                </a:xfrm>
                <a:custGeom>
                  <a:avLst/>
                  <a:gdLst/>
                  <a:ahLst/>
                  <a:cxnLst>
                    <a:cxn ang="0">
                      <a:pos x="0" y="27"/>
                    </a:cxn>
                    <a:cxn ang="0">
                      <a:pos x="47" y="0"/>
                    </a:cxn>
                    <a:cxn ang="0">
                      <a:pos x="49" y="2"/>
                    </a:cxn>
                    <a:cxn ang="0">
                      <a:pos x="53" y="10"/>
                    </a:cxn>
                    <a:cxn ang="0">
                      <a:pos x="57" y="23"/>
                    </a:cxn>
                    <a:cxn ang="0">
                      <a:pos x="57" y="38"/>
                    </a:cxn>
                    <a:cxn ang="0">
                      <a:pos x="2" y="90"/>
                    </a:cxn>
                    <a:cxn ang="0">
                      <a:pos x="0" y="27"/>
                    </a:cxn>
                  </a:cxnLst>
                  <a:rect l="0" t="0" r="r" b="b"/>
                  <a:pathLst>
                    <a:path w="57" h="90">
                      <a:moveTo>
                        <a:pt x="0" y="27"/>
                      </a:moveTo>
                      <a:lnTo>
                        <a:pt x="47" y="0"/>
                      </a:lnTo>
                      <a:lnTo>
                        <a:pt x="49" y="2"/>
                      </a:lnTo>
                      <a:lnTo>
                        <a:pt x="53" y="10"/>
                      </a:lnTo>
                      <a:lnTo>
                        <a:pt x="57" y="23"/>
                      </a:lnTo>
                      <a:lnTo>
                        <a:pt x="57" y="38"/>
                      </a:lnTo>
                      <a:lnTo>
                        <a:pt x="2" y="90"/>
                      </a:lnTo>
                      <a:lnTo>
                        <a:pt x="0" y="27"/>
                      </a:lnTo>
                      <a:close/>
                    </a:path>
                  </a:pathLst>
                </a:custGeom>
                <a:solidFill>
                  <a:srgbClr val="21BA00"/>
                </a:solidFill>
                <a:ln w="9525">
                  <a:noFill/>
                  <a:round/>
                  <a:headEnd/>
                  <a:tailEnd/>
                </a:ln>
              </p:spPr>
              <p:txBody>
                <a:bodyPr/>
                <a:lstStyle/>
                <a:p>
                  <a:endParaRPr lang="de-DE"/>
                </a:p>
              </p:txBody>
            </p:sp>
            <p:sp>
              <p:nvSpPr>
                <p:cNvPr id="32844" name="Freeform 1100"/>
                <p:cNvSpPr>
                  <a:spLocks/>
                </p:cNvSpPr>
                <p:nvPr/>
              </p:nvSpPr>
              <p:spPr bwMode="auto">
                <a:xfrm>
                  <a:off x="-816" y="3402"/>
                  <a:ext cx="32" cy="95"/>
                </a:xfrm>
                <a:custGeom>
                  <a:avLst/>
                  <a:gdLst/>
                  <a:ahLst/>
                  <a:cxnLst>
                    <a:cxn ang="0">
                      <a:pos x="0" y="52"/>
                    </a:cxn>
                    <a:cxn ang="0">
                      <a:pos x="0" y="191"/>
                    </a:cxn>
                    <a:cxn ang="0">
                      <a:pos x="2" y="189"/>
                    </a:cxn>
                    <a:cxn ang="0">
                      <a:pos x="3" y="185"/>
                    </a:cxn>
                    <a:cxn ang="0">
                      <a:pos x="9" y="179"/>
                    </a:cxn>
                    <a:cxn ang="0">
                      <a:pos x="17" y="170"/>
                    </a:cxn>
                    <a:cxn ang="0">
                      <a:pos x="24" y="158"/>
                    </a:cxn>
                    <a:cxn ang="0">
                      <a:pos x="30" y="147"/>
                    </a:cxn>
                    <a:cxn ang="0">
                      <a:pos x="38" y="132"/>
                    </a:cxn>
                    <a:cxn ang="0">
                      <a:pos x="43" y="116"/>
                    </a:cxn>
                    <a:cxn ang="0">
                      <a:pos x="47" y="103"/>
                    </a:cxn>
                    <a:cxn ang="0">
                      <a:pos x="55" y="71"/>
                    </a:cxn>
                    <a:cxn ang="0">
                      <a:pos x="61" y="33"/>
                    </a:cxn>
                    <a:cxn ang="0">
                      <a:pos x="64" y="0"/>
                    </a:cxn>
                    <a:cxn ang="0">
                      <a:pos x="0" y="52"/>
                    </a:cxn>
                  </a:cxnLst>
                  <a:rect l="0" t="0" r="r" b="b"/>
                  <a:pathLst>
                    <a:path w="64" h="191">
                      <a:moveTo>
                        <a:pt x="0" y="52"/>
                      </a:moveTo>
                      <a:lnTo>
                        <a:pt x="0" y="191"/>
                      </a:lnTo>
                      <a:lnTo>
                        <a:pt x="2" y="189"/>
                      </a:lnTo>
                      <a:lnTo>
                        <a:pt x="3" y="185"/>
                      </a:lnTo>
                      <a:lnTo>
                        <a:pt x="9" y="179"/>
                      </a:lnTo>
                      <a:lnTo>
                        <a:pt x="17" y="170"/>
                      </a:lnTo>
                      <a:lnTo>
                        <a:pt x="24" y="158"/>
                      </a:lnTo>
                      <a:lnTo>
                        <a:pt x="30" y="147"/>
                      </a:lnTo>
                      <a:lnTo>
                        <a:pt x="38" y="132"/>
                      </a:lnTo>
                      <a:lnTo>
                        <a:pt x="43" y="116"/>
                      </a:lnTo>
                      <a:lnTo>
                        <a:pt x="47" y="103"/>
                      </a:lnTo>
                      <a:lnTo>
                        <a:pt x="55" y="71"/>
                      </a:lnTo>
                      <a:lnTo>
                        <a:pt x="61" y="33"/>
                      </a:lnTo>
                      <a:lnTo>
                        <a:pt x="64" y="0"/>
                      </a:lnTo>
                      <a:lnTo>
                        <a:pt x="0" y="52"/>
                      </a:lnTo>
                      <a:close/>
                    </a:path>
                  </a:pathLst>
                </a:custGeom>
                <a:solidFill>
                  <a:srgbClr val="21BA00"/>
                </a:solidFill>
                <a:ln w="9525">
                  <a:noFill/>
                  <a:round/>
                  <a:headEnd/>
                  <a:tailEnd/>
                </a:ln>
              </p:spPr>
              <p:txBody>
                <a:bodyPr/>
                <a:lstStyle/>
                <a:p>
                  <a:endParaRPr lang="de-DE"/>
                </a:p>
              </p:txBody>
            </p:sp>
            <p:sp>
              <p:nvSpPr>
                <p:cNvPr id="32845" name="Freeform 1101"/>
                <p:cNvSpPr>
                  <a:spLocks/>
                </p:cNvSpPr>
                <p:nvPr/>
              </p:nvSpPr>
              <p:spPr bwMode="auto">
                <a:xfrm>
                  <a:off x="-761" y="3320"/>
                  <a:ext cx="9" cy="42"/>
                </a:xfrm>
                <a:custGeom>
                  <a:avLst/>
                  <a:gdLst/>
                  <a:ahLst/>
                  <a:cxnLst>
                    <a:cxn ang="0">
                      <a:pos x="0" y="84"/>
                    </a:cxn>
                    <a:cxn ang="0">
                      <a:pos x="0" y="20"/>
                    </a:cxn>
                    <a:cxn ang="0">
                      <a:pos x="6" y="0"/>
                    </a:cxn>
                    <a:cxn ang="0">
                      <a:pos x="17" y="46"/>
                    </a:cxn>
                    <a:cxn ang="0">
                      <a:pos x="0" y="84"/>
                    </a:cxn>
                  </a:cxnLst>
                  <a:rect l="0" t="0" r="r" b="b"/>
                  <a:pathLst>
                    <a:path w="17" h="84">
                      <a:moveTo>
                        <a:pt x="0" y="84"/>
                      </a:moveTo>
                      <a:lnTo>
                        <a:pt x="0" y="20"/>
                      </a:lnTo>
                      <a:lnTo>
                        <a:pt x="6" y="0"/>
                      </a:lnTo>
                      <a:lnTo>
                        <a:pt x="17" y="46"/>
                      </a:lnTo>
                      <a:lnTo>
                        <a:pt x="0" y="84"/>
                      </a:lnTo>
                      <a:close/>
                    </a:path>
                  </a:pathLst>
                </a:custGeom>
                <a:solidFill>
                  <a:srgbClr val="21BA00"/>
                </a:solidFill>
                <a:ln w="9525">
                  <a:noFill/>
                  <a:round/>
                  <a:headEnd/>
                  <a:tailEnd/>
                </a:ln>
              </p:spPr>
              <p:txBody>
                <a:bodyPr/>
                <a:lstStyle/>
                <a:p>
                  <a:endParaRPr lang="de-DE"/>
                </a:p>
              </p:txBody>
            </p:sp>
            <p:sp>
              <p:nvSpPr>
                <p:cNvPr id="32846" name="Freeform 1102"/>
                <p:cNvSpPr>
                  <a:spLocks/>
                </p:cNvSpPr>
                <p:nvPr/>
              </p:nvSpPr>
              <p:spPr bwMode="auto">
                <a:xfrm>
                  <a:off x="-748" y="3292"/>
                  <a:ext cx="9" cy="44"/>
                </a:xfrm>
                <a:custGeom>
                  <a:avLst/>
                  <a:gdLst/>
                  <a:ahLst/>
                  <a:cxnLst>
                    <a:cxn ang="0">
                      <a:pos x="2" y="90"/>
                    </a:cxn>
                    <a:cxn ang="0">
                      <a:pos x="0" y="17"/>
                    </a:cxn>
                    <a:cxn ang="0">
                      <a:pos x="11" y="0"/>
                    </a:cxn>
                    <a:cxn ang="0">
                      <a:pos x="17" y="59"/>
                    </a:cxn>
                    <a:cxn ang="0">
                      <a:pos x="2" y="90"/>
                    </a:cxn>
                  </a:cxnLst>
                  <a:rect l="0" t="0" r="r" b="b"/>
                  <a:pathLst>
                    <a:path w="17" h="90">
                      <a:moveTo>
                        <a:pt x="2" y="90"/>
                      </a:moveTo>
                      <a:lnTo>
                        <a:pt x="0" y="17"/>
                      </a:lnTo>
                      <a:lnTo>
                        <a:pt x="11" y="0"/>
                      </a:lnTo>
                      <a:lnTo>
                        <a:pt x="17" y="59"/>
                      </a:lnTo>
                      <a:lnTo>
                        <a:pt x="2" y="90"/>
                      </a:lnTo>
                      <a:close/>
                    </a:path>
                  </a:pathLst>
                </a:custGeom>
                <a:solidFill>
                  <a:srgbClr val="21BA00"/>
                </a:solidFill>
                <a:ln w="9525">
                  <a:noFill/>
                  <a:round/>
                  <a:headEnd/>
                  <a:tailEnd/>
                </a:ln>
              </p:spPr>
              <p:txBody>
                <a:bodyPr/>
                <a:lstStyle/>
                <a:p>
                  <a:endParaRPr lang="de-DE"/>
                </a:p>
              </p:txBody>
            </p:sp>
            <p:sp>
              <p:nvSpPr>
                <p:cNvPr id="32847" name="Freeform 1103"/>
                <p:cNvSpPr>
                  <a:spLocks/>
                </p:cNvSpPr>
                <p:nvPr/>
              </p:nvSpPr>
              <p:spPr bwMode="auto">
                <a:xfrm>
                  <a:off x="-735" y="3277"/>
                  <a:ext cx="14" cy="34"/>
                </a:xfrm>
                <a:custGeom>
                  <a:avLst/>
                  <a:gdLst/>
                  <a:ahLst/>
                  <a:cxnLst>
                    <a:cxn ang="0">
                      <a:pos x="7" y="66"/>
                    </a:cxn>
                    <a:cxn ang="0">
                      <a:pos x="0" y="11"/>
                    </a:cxn>
                    <a:cxn ang="0">
                      <a:pos x="2" y="11"/>
                    </a:cxn>
                    <a:cxn ang="0">
                      <a:pos x="3" y="7"/>
                    </a:cxn>
                    <a:cxn ang="0">
                      <a:pos x="9" y="4"/>
                    </a:cxn>
                    <a:cxn ang="0">
                      <a:pos x="15" y="0"/>
                    </a:cxn>
                    <a:cxn ang="0">
                      <a:pos x="28" y="45"/>
                    </a:cxn>
                    <a:cxn ang="0">
                      <a:pos x="7" y="66"/>
                    </a:cxn>
                  </a:cxnLst>
                  <a:rect l="0" t="0" r="r" b="b"/>
                  <a:pathLst>
                    <a:path w="28" h="66">
                      <a:moveTo>
                        <a:pt x="7" y="66"/>
                      </a:moveTo>
                      <a:lnTo>
                        <a:pt x="0" y="11"/>
                      </a:lnTo>
                      <a:lnTo>
                        <a:pt x="2" y="11"/>
                      </a:lnTo>
                      <a:lnTo>
                        <a:pt x="3" y="7"/>
                      </a:lnTo>
                      <a:lnTo>
                        <a:pt x="9" y="4"/>
                      </a:lnTo>
                      <a:lnTo>
                        <a:pt x="15" y="0"/>
                      </a:lnTo>
                      <a:lnTo>
                        <a:pt x="28" y="45"/>
                      </a:lnTo>
                      <a:lnTo>
                        <a:pt x="7" y="66"/>
                      </a:lnTo>
                      <a:close/>
                    </a:path>
                  </a:pathLst>
                </a:custGeom>
                <a:solidFill>
                  <a:srgbClr val="21BA00"/>
                </a:solidFill>
                <a:ln w="9525">
                  <a:noFill/>
                  <a:round/>
                  <a:headEnd/>
                  <a:tailEnd/>
                </a:ln>
              </p:spPr>
              <p:txBody>
                <a:bodyPr/>
                <a:lstStyle/>
                <a:p>
                  <a:endParaRPr lang="de-DE"/>
                </a:p>
              </p:txBody>
            </p:sp>
            <p:sp>
              <p:nvSpPr>
                <p:cNvPr id="32848" name="Freeform 1104"/>
                <p:cNvSpPr>
                  <a:spLocks/>
                </p:cNvSpPr>
                <p:nvPr/>
              </p:nvSpPr>
              <p:spPr bwMode="auto">
                <a:xfrm>
                  <a:off x="-715" y="3274"/>
                  <a:ext cx="12" cy="16"/>
                </a:xfrm>
                <a:custGeom>
                  <a:avLst/>
                  <a:gdLst/>
                  <a:ahLst/>
                  <a:cxnLst>
                    <a:cxn ang="0">
                      <a:pos x="2" y="33"/>
                    </a:cxn>
                    <a:cxn ang="0">
                      <a:pos x="0" y="6"/>
                    </a:cxn>
                    <a:cxn ang="0">
                      <a:pos x="24" y="0"/>
                    </a:cxn>
                    <a:cxn ang="0">
                      <a:pos x="2" y="33"/>
                    </a:cxn>
                  </a:cxnLst>
                  <a:rect l="0" t="0" r="r" b="b"/>
                  <a:pathLst>
                    <a:path w="24" h="33">
                      <a:moveTo>
                        <a:pt x="2" y="33"/>
                      </a:moveTo>
                      <a:lnTo>
                        <a:pt x="0" y="6"/>
                      </a:lnTo>
                      <a:lnTo>
                        <a:pt x="24" y="0"/>
                      </a:lnTo>
                      <a:lnTo>
                        <a:pt x="2" y="33"/>
                      </a:lnTo>
                      <a:close/>
                    </a:path>
                  </a:pathLst>
                </a:custGeom>
                <a:solidFill>
                  <a:srgbClr val="21BA00"/>
                </a:solidFill>
                <a:ln w="9525">
                  <a:noFill/>
                  <a:round/>
                  <a:headEnd/>
                  <a:tailEnd/>
                </a:ln>
              </p:spPr>
              <p:txBody>
                <a:bodyPr/>
                <a:lstStyle/>
                <a:p>
                  <a:endParaRPr lang="de-DE"/>
                </a:p>
              </p:txBody>
            </p:sp>
            <p:sp>
              <p:nvSpPr>
                <p:cNvPr id="32849" name="Freeform 1105"/>
                <p:cNvSpPr>
                  <a:spLocks/>
                </p:cNvSpPr>
                <p:nvPr/>
              </p:nvSpPr>
              <p:spPr bwMode="auto">
                <a:xfrm>
                  <a:off x="-750" y="3346"/>
                  <a:ext cx="21" cy="18"/>
                </a:xfrm>
                <a:custGeom>
                  <a:avLst/>
                  <a:gdLst/>
                  <a:ahLst/>
                  <a:cxnLst>
                    <a:cxn ang="0">
                      <a:pos x="0" y="36"/>
                    </a:cxn>
                    <a:cxn ang="0">
                      <a:pos x="13" y="4"/>
                    </a:cxn>
                    <a:cxn ang="0">
                      <a:pos x="44" y="0"/>
                    </a:cxn>
                    <a:cxn ang="0">
                      <a:pos x="44" y="2"/>
                    </a:cxn>
                    <a:cxn ang="0">
                      <a:pos x="44" y="6"/>
                    </a:cxn>
                    <a:cxn ang="0">
                      <a:pos x="44" y="9"/>
                    </a:cxn>
                    <a:cxn ang="0">
                      <a:pos x="40" y="15"/>
                    </a:cxn>
                    <a:cxn ang="0">
                      <a:pos x="36" y="23"/>
                    </a:cxn>
                    <a:cxn ang="0">
                      <a:pos x="27" y="28"/>
                    </a:cxn>
                    <a:cxn ang="0">
                      <a:pos x="15" y="34"/>
                    </a:cxn>
                    <a:cxn ang="0">
                      <a:pos x="0" y="36"/>
                    </a:cxn>
                  </a:cxnLst>
                  <a:rect l="0" t="0" r="r" b="b"/>
                  <a:pathLst>
                    <a:path w="44" h="36">
                      <a:moveTo>
                        <a:pt x="0" y="36"/>
                      </a:moveTo>
                      <a:lnTo>
                        <a:pt x="13" y="4"/>
                      </a:lnTo>
                      <a:lnTo>
                        <a:pt x="44" y="0"/>
                      </a:lnTo>
                      <a:lnTo>
                        <a:pt x="44" y="2"/>
                      </a:lnTo>
                      <a:lnTo>
                        <a:pt x="44" y="6"/>
                      </a:lnTo>
                      <a:lnTo>
                        <a:pt x="44" y="9"/>
                      </a:lnTo>
                      <a:lnTo>
                        <a:pt x="40" y="15"/>
                      </a:lnTo>
                      <a:lnTo>
                        <a:pt x="36" y="23"/>
                      </a:lnTo>
                      <a:lnTo>
                        <a:pt x="27" y="28"/>
                      </a:lnTo>
                      <a:lnTo>
                        <a:pt x="15" y="34"/>
                      </a:lnTo>
                      <a:lnTo>
                        <a:pt x="0" y="36"/>
                      </a:lnTo>
                      <a:close/>
                    </a:path>
                  </a:pathLst>
                </a:custGeom>
                <a:solidFill>
                  <a:srgbClr val="21BA00"/>
                </a:solidFill>
                <a:ln w="9525">
                  <a:noFill/>
                  <a:round/>
                  <a:headEnd/>
                  <a:tailEnd/>
                </a:ln>
              </p:spPr>
              <p:txBody>
                <a:bodyPr/>
                <a:lstStyle/>
                <a:p>
                  <a:endParaRPr lang="de-DE"/>
                </a:p>
              </p:txBody>
            </p:sp>
            <p:sp>
              <p:nvSpPr>
                <p:cNvPr id="32850" name="Freeform 1106"/>
                <p:cNvSpPr>
                  <a:spLocks/>
                </p:cNvSpPr>
                <p:nvPr/>
              </p:nvSpPr>
              <p:spPr bwMode="auto">
                <a:xfrm>
                  <a:off x="-736" y="3324"/>
                  <a:ext cx="24" cy="13"/>
                </a:xfrm>
                <a:custGeom>
                  <a:avLst/>
                  <a:gdLst/>
                  <a:ahLst/>
                  <a:cxnLst>
                    <a:cxn ang="0">
                      <a:pos x="0" y="25"/>
                    </a:cxn>
                    <a:cxn ang="0">
                      <a:pos x="17" y="0"/>
                    </a:cxn>
                    <a:cxn ang="0">
                      <a:pos x="47" y="4"/>
                    </a:cxn>
                    <a:cxn ang="0">
                      <a:pos x="47" y="6"/>
                    </a:cxn>
                    <a:cxn ang="0">
                      <a:pos x="45" y="10"/>
                    </a:cxn>
                    <a:cxn ang="0">
                      <a:pos x="42" y="13"/>
                    </a:cxn>
                    <a:cxn ang="0">
                      <a:pos x="38" y="19"/>
                    </a:cxn>
                    <a:cxn ang="0">
                      <a:pos x="30" y="23"/>
                    </a:cxn>
                    <a:cxn ang="0">
                      <a:pos x="23" y="27"/>
                    </a:cxn>
                    <a:cxn ang="0">
                      <a:pos x="11" y="27"/>
                    </a:cxn>
                    <a:cxn ang="0">
                      <a:pos x="0" y="25"/>
                    </a:cxn>
                  </a:cxnLst>
                  <a:rect l="0" t="0" r="r" b="b"/>
                  <a:pathLst>
                    <a:path w="47" h="27">
                      <a:moveTo>
                        <a:pt x="0" y="25"/>
                      </a:moveTo>
                      <a:lnTo>
                        <a:pt x="17" y="0"/>
                      </a:lnTo>
                      <a:lnTo>
                        <a:pt x="47" y="4"/>
                      </a:lnTo>
                      <a:lnTo>
                        <a:pt x="47" y="6"/>
                      </a:lnTo>
                      <a:lnTo>
                        <a:pt x="45" y="10"/>
                      </a:lnTo>
                      <a:lnTo>
                        <a:pt x="42" y="13"/>
                      </a:lnTo>
                      <a:lnTo>
                        <a:pt x="38" y="19"/>
                      </a:lnTo>
                      <a:lnTo>
                        <a:pt x="30" y="23"/>
                      </a:lnTo>
                      <a:lnTo>
                        <a:pt x="23" y="27"/>
                      </a:lnTo>
                      <a:lnTo>
                        <a:pt x="11" y="27"/>
                      </a:lnTo>
                      <a:lnTo>
                        <a:pt x="0" y="25"/>
                      </a:lnTo>
                      <a:close/>
                    </a:path>
                  </a:pathLst>
                </a:custGeom>
                <a:solidFill>
                  <a:srgbClr val="21BA00"/>
                </a:solidFill>
                <a:ln w="9525">
                  <a:noFill/>
                  <a:round/>
                  <a:headEnd/>
                  <a:tailEnd/>
                </a:ln>
              </p:spPr>
              <p:txBody>
                <a:bodyPr/>
                <a:lstStyle/>
                <a:p>
                  <a:endParaRPr lang="de-DE"/>
                </a:p>
              </p:txBody>
            </p:sp>
            <p:sp>
              <p:nvSpPr>
                <p:cNvPr id="32851" name="Freeform 1107"/>
                <p:cNvSpPr>
                  <a:spLocks/>
                </p:cNvSpPr>
                <p:nvPr/>
              </p:nvSpPr>
              <p:spPr bwMode="auto">
                <a:xfrm>
                  <a:off x="-721" y="3304"/>
                  <a:ext cx="14" cy="11"/>
                </a:xfrm>
                <a:custGeom>
                  <a:avLst/>
                  <a:gdLst/>
                  <a:ahLst/>
                  <a:cxnLst>
                    <a:cxn ang="0">
                      <a:pos x="0" y="17"/>
                    </a:cxn>
                    <a:cxn ang="0">
                      <a:pos x="15" y="0"/>
                    </a:cxn>
                    <a:cxn ang="0">
                      <a:pos x="29" y="2"/>
                    </a:cxn>
                    <a:cxn ang="0">
                      <a:pos x="19" y="23"/>
                    </a:cxn>
                    <a:cxn ang="0">
                      <a:pos x="0" y="17"/>
                    </a:cxn>
                  </a:cxnLst>
                  <a:rect l="0" t="0" r="r" b="b"/>
                  <a:pathLst>
                    <a:path w="29" h="23">
                      <a:moveTo>
                        <a:pt x="0" y="17"/>
                      </a:moveTo>
                      <a:lnTo>
                        <a:pt x="15" y="0"/>
                      </a:lnTo>
                      <a:lnTo>
                        <a:pt x="29" y="2"/>
                      </a:lnTo>
                      <a:lnTo>
                        <a:pt x="19" y="23"/>
                      </a:lnTo>
                      <a:lnTo>
                        <a:pt x="0" y="17"/>
                      </a:lnTo>
                      <a:close/>
                    </a:path>
                  </a:pathLst>
                </a:custGeom>
                <a:solidFill>
                  <a:srgbClr val="21BA00"/>
                </a:solidFill>
                <a:ln w="9525">
                  <a:noFill/>
                  <a:round/>
                  <a:headEnd/>
                  <a:tailEnd/>
                </a:ln>
              </p:spPr>
              <p:txBody>
                <a:bodyPr/>
                <a:lstStyle/>
                <a:p>
                  <a:endParaRPr lang="de-DE"/>
                </a:p>
              </p:txBody>
            </p:sp>
            <p:sp>
              <p:nvSpPr>
                <p:cNvPr id="32852" name="Freeform 1108"/>
                <p:cNvSpPr>
                  <a:spLocks/>
                </p:cNvSpPr>
                <p:nvPr/>
              </p:nvSpPr>
              <p:spPr bwMode="auto">
                <a:xfrm>
                  <a:off x="-707" y="3279"/>
                  <a:ext cx="10" cy="13"/>
                </a:xfrm>
                <a:custGeom>
                  <a:avLst/>
                  <a:gdLst/>
                  <a:ahLst/>
                  <a:cxnLst>
                    <a:cxn ang="0">
                      <a:pos x="0" y="21"/>
                    </a:cxn>
                    <a:cxn ang="0">
                      <a:pos x="19" y="0"/>
                    </a:cxn>
                    <a:cxn ang="0">
                      <a:pos x="11" y="24"/>
                    </a:cxn>
                    <a:cxn ang="0">
                      <a:pos x="0" y="21"/>
                    </a:cxn>
                  </a:cxnLst>
                  <a:rect l="0" t="0" r="r" b="b"/>
                  <a:pathLst>
                    <a:path w="19" h="24">
                      <a:moveTo>
                        <a:pt x="0" y="21"/>
                      </a:moveTo>
                      <a:lnTo>
                        <a:pt x="19" y="0"/>
                      </a:lnTo>
                      <a:lnTo>
                        <a:pt x="11" y="24"/>
                      </a:lnTo>
                      <a:lnTo>
                        <a:pt x="0" y="21"/>
                      </a:lnTo>
                      <a:close/>
                    </a:path>
                  </a:pathLst>
                </a:custGeom>
                <a:solidFill>
                  <a:srgbClr val="21BA00"/>
                </a:solidFill>
                <a:ln w="9525">
                  <a:noFill/>
                  <a:round/>
                  <a:headEnd/>
                  <a:tailEnd/>
                </a:ln>
              </p:spPr>
              <p:txBody>
                <a:bodyPr/>
                <a:lstStyle/>
                <a:p>
                  <a:endParaRPr lang="de-DE"/>
                </a:p>
              </p:txBody>
            </p:sp>
            <p:sp>
              <p:nvSpPr>
                <p:cNvPr id="32853" name="Freeform 1109"/>
                <p:cNvSpPr>
                  <a:spLocks/>
                </p:cNvSpPr>
                <p:nvPr/>
              </p:nvSpPr>
              <p:spPr bwMode="auto">
                <a:xfrm>
                  <a:off x="-795" y="3455"/>
                  <a:ext cx="16" cy="25"/>
                </a:xfrm>
                <a:custGeom>
                  <a:avLst/>
                  <a:gdLst/>
                  <a:ahLst/>
                  <a:cxnLst>
                    <a:cxn ang="0">
                      <a:pos x="0" y="49"/>
                    </a:cxn>
                    <a:cxn ang="0">
                      <a:pos x="0" y="47"/>
                    </a:cxn>
                    <a:cxn ang="0">
                      <a:pos x="1" y="46"/>
                    </a:cxn>
                    <a:cxn ang="0">
                      <a:pos x="5" y="42"/>
                    </a:cxn>
                    <a:cxn ang="0">
                      <a:pos x="9" y="36"/>
                    </a:cxn>
                    <a:cxn ang="0">
                      <a:pos x="13" y="28"/>
                    </a:cxn>
                    <a:cxn ang="0">
                      <a:pos x="17" y="21"/>
                    </a:cxn>
                    <a:cxn ang="0">
                      <a:pos x="21" y="13"/>
                    </a:cxn>
                    <a:cxn ang="0">
                      <a:pos x="24" y="6"/>
                    </a:cxn>
                    <a:cxn ang="0">
                      <a:pos x="28" y="0"/>
                    </a:cxn>
                    <a:cxn ang="0">
                      <a:pos x="30" y="9"/>
                    </a:cxn>
                    <a:cxn ang="0">
                      <a:pos x="32" y="23"/>
                    </a:cxn>
                    <a:cxn ang="0">
                      <a:pos x="32" y="30"/>
                    </a:cxn>
                    <a:cxn ang="0">
                      <a:pos x="32" y="30"/>
                    </a:cxn>
                    <a:cxn ang="0">
                      <a:pos x="30" y="32"/>
                    </a:cxn>
                    <a:cxn ang="0">
                      <a:pos x="28" y="32"/>
                    </a:cxn>
                    <a:cxn ang="0">
                      <a:pos x="26" y="36"/>
                    </a:cxn>
                    <a:cxn ang="0">
                      <a:pos x="22" y="38"/>
                    </a:cxn>
                    <a:cxn ang="0">
                      <a:pos x="15" y="42"/>
                    </a:cxn>
                    <a:cxn ang="0">
                      <a:pos x="9" y="46"/>
                    </a:cxn>
                    <a:cxn ang="0">
                      <a:pos x="0" y="49"/>
                    </a:cxn>
                  </a:cxnLst>
                  <a:rect l="0" t="0" r="r" b="b"/>
                  <a:pathLst>
                    <a:path w="32" h="49">
                      <a:moveTo>
                        <a:pt x="0" y="49"/>
                      </a:moveTo>
                      <a:lnTo>
                        <a:pt x="0" y="47"/>
                      </a:lnTo>
                      <a:lnTo>
                        <a:pt x="1" y="46"/>
                      </a:lnTo>
                      <a:lnTo>
                        <a:pt x="5" y="42"/>
                      </a:lnTo>
                      <a:lnTo>
                        <a:pt x="9" y="36"/>
                      </a:lnTo>
                      <a:lnTo>
                        <a:pt x="13" y="28"/>
                      </a:lnTo>
                      <a:lnTo>
                        <a:pt x="17" y="21"/>
                      </a:lnTo>
                      <a:lnTo>
                        <a:pt x="21" y="13"/>
                      </a:lnTo>
                      <a:lnTo>
                        <a:pt x="24" y="6"/>
                      </a:lnTo>
                      <a:lnTo>
                        <a:pt x="28" y="0"/>
                      </a:lnTo>
                      <a:lnTo>
                        <a:pt x="30" y="9"/>
                      </a:lnTo>
                      <a:lnTo>
                        <a:pt x="32" y="23"/>
                      </a:lnTo>
                      <a:lnTo>
                        <a:pt x="32" y="30"/>
                      </a:lnTo>
                      <a:lnTo>
                        <a:pt x="32" y="30"/>
                      </a:lnTo>
                      <a:lnTo>
                        <a:pt x="30" y="32"/>
                      </a:lnTo>
                      <a:lnTo>
                        <a:pt x="28" y="32"/>
                      </a:lnTo>
                      <a:lnTo>
                        <a:pt x="26" y="36"/>
                      </a:lnTo>
                      <a:lnTo>
                        <a:pt x="22" y="38"/>
                      </a:lnTo>
                      <a:lnTo>
                        <a:pt x="15" y="42"/>
                      </a:lnTo>
                      <a:lnTo>
                        <a:pt x="9" y="46"/>
                      </a:lnTo>
                      <a:lnTo>
                        <a:pt x="0" y="49"/>
                      </a:lnTo>
                      <a:close/>
                    </a:path>
                  </a:pathLst>
                </a:custGeom>
                <a:solidFill>
                  <a:srgbClr val="21BA00"/>
                </a:solidFill>
                <a:ln w="9525">
                  <a:noFill/>
                  <a:round/>
                  <a:headEnd/>
                  <a:tailEnd/>
                </a:ln>
              </p:spPr>
              <p:txBody>
                <a:bodyPr/>
                <a:lstStyle/>
                <a:p>
                  <a:endParaRPr lang="de-DE"/>
                </a:p>
              </p:txBody>
            </p:sp>
            <p:sp>
              <p:nvSpPr>
                <p:cNvPr id="32854" name="Freeform 1110"/>
                <p:cNvSpPr>
                  <a:spLocks/>
                </p:cNvSpPr>
                <p:nvPr/>
              </p:nvSpPr>
              <p:spPr bwMode="auto">
                <a:xfrm>
                  <a:off x="-806" y="3486"/>
                  <a:ext cx="75" cy="24"/>
                </a:xfrm>
                <a:custGeom>
                  <a:avLst/>
                  <a:gdLst/>
                  <a:ahLst/>
                  <a:cxnLst>
                    <a:cxn ang="0">
                      <a:pos x="0" y="38"/>
                    </a:cxn>
                    <a:cxn ang="0">
                      <a:pos x="38" y="0"/>
                    </a:cxn>
                    <a:cxn ang="0">
                      <a:pos x="148" y="19"/>
                    </a:cxn>
                    <a:cxn ang="0">
                      <a:pos x="146" y="19"/>
                    </a:cxn>
                    <a:cxn ang="0">
                      <a:pos x="143" y="21"/>
                    </a:cxn>
                    <a:cxn ang="0">
                      <a:pos x="135" y="25"/>
                    </a:cxn>
                    <a:cxn ang="0">
                      <a:pos x="127" y="28"/>
                    </a:cxn>
                    <a:cxn ang="0">
                      <a:pos x="116" y="34"/>
                    </a:cxn>
                    <a:cxn ang="0">
                      <a:pos x="101" y="38"/>
                    </a:cxn>
                    <a:cxn ang="0">
                      <a:pos x="85" y="42"/>
                    </a:cxn>
                    <a:cxn ang="0">
                      <a:pos x="66" y="46"/>
                    </a:cxn>
                    <a:cxn ang="0">
                      <a:pos x="64" y="46"/>
                    </a:cxn>
                    <a:cxn ang="0">
                      <a:pos x="59" y="46"/>
                    </a:cxn>
                    <a:cxn ang="0">
                      <a:pos x="51" y="47"/>
                    </a:cxn>
                    <a:cxn ang="0">
                      <a:pos x="43" y="47"/>
                    </a:cxn>
                    <a:cxn ang="0">
                      <a:pos x="32" y="47"/>
                    </a:cxn>
                    <a:cxn ang="0">
                      <a:pos x="21" y="46"/>
                    </a:cxn>
                    <a:cxn ang="0">
                      <a:pos x="9" y="44"/>
                    </a:cxn>
                    <a:cxn ang="0">
                      <a:pos x="0" y="38"/>
                    </a:cxn>
                  </a:cxnLst>
                  <a:rect l="0" t="0" r="r" b="b"/>
                  <a:pathLst>
                    <a:path w="148" h="47">
                      <a:moveTo>
                        <a:pt x="0" y="38"/>
                      </a:moveTo>
                      <a:lnTo>
                        <a:pt x="38" y="0"/>
                      </a:lnTo>
                      <a:lnTo>
                        <a:pt x="148" y="19"/>
                      </a:lnTo>
                      <a:lnTo>
                        <a:pt x="146" y="19"/>
                      </a:lnTo>
                      <a:lnTo>
                        <a:pt x="143" y="21"/>
                      </a:lnTo>
                      <a:lnTo>
                        <a:pt x="135" y="25"/>
                      </a:lnTo>
                      <a:lnTo>
                        <a:pt x="127" y="28"/>
                      </a:lnTo>
                      <a:lnTo>
                        <a:pt x="116" y="34"/>
                      </a:lnTo>
                      <a:lnTo>
                        <a:pt x="101" y="38"/>
                      </a:lnTo>
                      <a:lnTo>
                        <a:pt x="85" y="42"/>
                      </a:lnTo>
                      <a:lnTo>
                        <a:pt x="66" y="46"/>
                      </a:lnTo>
                      <a:lnTo>
                        <a:pt x="64" y="46"/>
                      </a:lnTo>
                      <a:lnTo>
                        <a:pt x="59" y="46"/>
                      </a:lnTo>
                      <a:lnTo>
                        <a:pt x="51" y="47"/>
                      </a:lnTo>
                      <a:lnTo>
                        <a:pt x="43" y="47"/>
                      </a:lnTo>
                      <a:lnTo>
                        <a:pt x="32" y="47"/>
                      </a:lnTo>
                      <a:lnTo>
                        <a:pt x="21" y="46"/>
                      </a:lnTo>
                      <a:lnTo>
                        <a:pt x="9" y="44"/>
                      </a:lnTo>
                      <a:lnTo>
                        <a:pt x="0" y="38"/>
                      </a:lnTo>
                      <a:close/>
                    </a:path>
                  </a:pathLst>
                </a:custGeom>
                <a:solidFill>
                  <a:srgbClr val="21BA00"/>
                </a:solidFill>
                <a:ln w="9525">
                  <a:noFill/>
                  <a:round/>
                  <a:headEnd/>
                  <a:tailEnd/>
                </a:ln>
              </p:spPr>
              <p:txBody>
                <a:bodyPr/>
                <a:lstStyle/>
                <a:p>
                  <a:endParaRPr lang="de-DE"/>
                </a:p>
              </p:txBody>
            </p:sp>
            <p:sp>
              <p:nvSpPr>
                <p:cNvPr id="32855" name="Freeform 1111"/>
                <p:cNvSpPr>
                  <a:spLocks/>
                </p:cNvSpPr>
                <p:nvPr/>
              </p:nvSpPr>
              <p:spPr bwMode="auto">
                <a:xfrm>
                  <a:off x="-769" y="3461"/>
                  <a:ext cx="71" cy="27"/>
                </a:xfrm>
                <a:custGeom>
                  <a:avLst/>
                  <a:gdLst/>
                  <a:ahLst/>
                  <a:cxnLst>
                    <a:cxn ang="0">
                      <a:pos x="0" y="31"/>
                    </a:cxn>
                    <a:cxn ang="0">
                      <a:pos x="42" y="0"/>
                    </a:cxn>
                    <a:cxn ang="0">
                      <a:pos x="141" y="19"/>
                    </a:cxn>
                    <a:cxn ang="0">
                      <a:pos x="95" y="54"/>
                    </a:cxn>
                    <a:cxn ang="0">
                      <a:pos x="0" y="31"/>
                    </a:cxn>
                  </a:cxnLst>
                  <a:rect l="0" t="0" r="r" b="b"/>
                  <a:pathLst>
                    <a:path w="141" h="54">
                      <a:moveTo>
                        <a:pt x="0" y="31"/>
                      </a:moveTo>
                      <a:lnTo>
                        <a:pt x="42" y="0"/>
                      </a:lnTo>
                      <a:lnTo>
                        <a:pt x="141" y="19"/>
                      </a:lnTo>
                      <a:lnTo>
                        <a:pt x="95" y="54"/>
                      </a:lnTo>
                      <a:lnTo>
                        <a:pt x="0" y="31"/>
                      </a:lnTo>
                      <a:close/>
                    </a:path>
                  </a:pathLst>
                </a:custGeom>
                <a:solidFill>
                  <a:srgbClr val="21BA00"/>
                </a:solidFill>
                <a:ln w="9525">
                  <a:noFill/>
                  <a:round/>
                  <a:headEnd/>
                  <a:tailEnd/>
                </a:ln>
              </p:spPr>
              <p:txBody>
                <a:bodyPr/>
                <a:lstStyle/>
                <a:p>
                  <a:endParaRPr lang="de-DE"/>
                </a:p>
              </p:txBody>
            </p:sp>
            <p:sp>
              <p:nvSpPr>
                <p:cNvPr id="32856" name="Freeform 1112"/>
                <p:cNvSpPr>
                  <a:spLocks/>
                </p:cNvSpPr>
                <p:nvPr/>
              </p:nvSpPr>
              <p:spPr bwMode="auto">
                <a:xfrm>
                  <a:off x="-774" y="3415"/>
                  <a:ext cx="23" cy="47"/>
                </a:xfrm>
                <a:custGeom>
                  <a:avLst/>
                  <a:gdLst/>
                  <a:ahLst/>
                  <a:cxnLst>
                    <a:cxn ang="0">
                      <a:pos x="8" y="93"/>
                    </a:cxn>
                    <a:cxn ang="0">
                      <a:pos x="0" y="44"/>
                    </a:cxn>
                    <a:cxn ang="0">
                      <a:pos x="0" y="42"/>
                    </a:cxn>
                    <a:cxn ang="0">
                      <a:pos x="4" y="40"/>
                    </a:cxn>
                    <a:cxn ang="0">
                      <a:pos x="8" y="34"/>
                    </a:cxn>
                    <a:cxn ang="0">
                      <a:pos x="14" y="27"/>
                    </a:cxn>
                    <a:cxn ang="0">
                      <a:pos x="20" y="21"/>
                    </a:cxn>
                    <a:cxn ang="0">
                      <a:pos x="27" y="13"/>
                    </a:cxn>
                    <a:cxn ang="0">
                      <a:pos x="35" y="6"/>
                    </a:cxn>
                    <a:cxn ang="0">
                      <a:pos x="40" y="0"/>
                    </a:cxn>
                    <a:cxn ang="0">
                      <a:pos x="46" y="70"/>
                    </a:cxn>
                    <a:cxn ang="0">
                      <a:pos x="8" y="93"/>
                    </a:cxn>
                  </a:cxnLst>
                  <a:rect l="0" t="0" r="r" b="b"/>
                  <a:pathLst>
                    <a:path w="46" h="93">
                      <a:moveTo>
                        <a:pt x="8" y="93"/>
                      </a:moveTo>
                      <a:lnTo>
                        <a:pt x="0" y="44"/>
                      </a:lnTo>
                      <a:lnTo>
                        <a:pt x="0" y="42"/>
                      </a:lnTo>
                      <a:lnTo>
                        <a:pt x="4" y="40"/>
                      </a:lnTo>
                      <a:lnTo>
                        <a:pt x="8" y="34"/>
                      </a:lnTo>
                      <a:lnTo>
                        <a:pt x="14" y="27"/>
                      </a:lnTo>
                      <a:lnTo>
                        <a:pt x="20" y="21"/>
                      </a:lnTo>
                      <a:lnTo>
                        <a:pt x="27" y="13"/>
                      </a:lnTo>
                      <a:lnTo>
                        <a:pt x="35" y="6"/>
                      </a:lnTo>
                      <a:lnTo>
                        <a:pt x="40" y="0"/>
                      </a:lnTo>
                      <a:lnTo>
                        <a:pt x="46" y="70"/>
                      </a:lnTo>
                      <a:lnTo>
                        <a:pt x="8" y="93"/>
                      </a:lnTo>
                      <a:close/>
                    </a:path>
                  </a:pathLst>
                </a:custGeom>
                <a:solidFill>
                  <a:srgbClr val="21BA00"/>
                </a:solidFill>
                <a:ln w="9525">
                  <a:noFill/>
                  <a:round/>
                  <a:headEnd/>
                  <a:tailEnd/>
                </a:ln>
              </p:spPr>
              <p:txBody>
                <a:bodyPr/>
                <a:lstStyle/>
                <a:p>
                  <a:endParaRPr lang="de-DE"/>
                </a:p>
              </p:txBody>
            </p:sp>
            <p:sp>
              <p:nvSpPr>
                <p:cNvPr id="32857" name="Freeform 1113"/>
                <p:cNvSpPr>
                  <a:spLocks/>
                </p:cNvSpPr>
                <p:nvPr/>
              </p:nvSpPr>
              <p:spPr bwMode="auto">
                <a:xfrm>
                  <a:off x="-742" y="3388"/>
                  <a:ext cx="41" cy="54"/>
                </a:xfrm>
                <a:custGeom>
                  <a:avLst/>
                  <a:gdLst/>
                  <a:ahLst/>
                  <a:cxnLst>
                    <a:cxn ang="0">
                      <a:pos x="0" y="108"/>
                    </a:cxn>
                    <a:cxn ang="0">
                      <a:pos x="2" y="34"/>
                    </a:cxn>
                    <a:cxn ang="0">
                      <a:pos x="2" y="32"/>
                    </a:cxn>
                    <a:cxn ang="0">
                      <a:pos x="4" y="30"/>
                    </a:cxn>
                    <a:cxn ang="0">
                      <a:pos x="6" y="26"/>
                    </a:cxn>
                    <a:cxn ang="0">
                      <a:pos x="12" y="23"/>
                    </a:cxn>
                    <a:cxn ang="0">
                      <a:pos x="17" y="19"/>
                    </a:cxn>
                    <a:cxn ang="0">
                      <a:pos x="27" y="13"/>
                    </a:cxn>
                    <a:cxn ang="0">
                      <a:pos x="36" y="9"/>
                    </a:cxn>
                    <a:cxn ang="0">
                      <a:pos x="50" y="3"/>
                    </a:cxn>
                    <a:cxn ang="0">
                      <a:pos x="82" y="0"/>
                    </a:cxn>
                    <a:cxn ang="0">
                      <a:pos x="59" y="59"/>
                    </a:cxn>
                    <a:cxn ang="0">
                      <a:pos x="0" y="108"/>
                    </a:cxn>
                  </a:cxnLst>
                  <a:rect l="0" t="0" r="r" b="b"/>
                  <a:pathLst>
                    <a:path w="82" h="108">
                      <a:moveTo>
                        <a:pt x="0" y="108"/>
                      </a:moveTo>
                      <a:lnTo>
                        <a:pt x="2" y="34"/>
                      </a:lnTo>
                      <a:lnTo>
                        <a:pt x="2" y="32"/>
                      </a:lnTo>
                      <a:lnTo>
                        <a:pt x="4" y="30"/>
                      </a:lnTo>
                      <a:lnTo>
                        <a:pt x="6" y="26"/>
                      </a:lnTo>
                      <a:lnTo>
                        <a:pt x="12" y="23"/>
                      </a:lnTo>
                      <a:lnTo>
                        <a:pt x="17" y="19"/>
                      </a:lnTo>
                      <a:lnTo>
                        <a:pt x="27" y="13"/>
                      </a:lnTo>
                      <a:lnTo>
                        <a:pt x="36" y="9"/>
                      </a:lnTo>
                      <a:lnTo>
                        <a:pt x="50" y="3"/>
                      </a:lnTo>
                      <a:lnTo>
                        <a:pt x="82" y="0"/>
                      </a:lnTo>
                      <a:lnTo>
                        <a:pt x="59" y="59"/>
                      </a:lnTo>
                      <a:lnTo>
                        <a:pt x="0" y="108"/>
                      </a:lnTo>
                      <a:close/>
                    </a:path>
                  </a:pathLst>
                </a:custGeom>
                <a:solidFill>
                  <a:srgbClr val="21BA00"/>
                </a:solidFill>
                <a:ln w="9525">
                  <a:noFill/>
                  <a:round/>
                  <a:headEnd/>
                  <a:tailEnd/>
                </a:ln>
              </p:spPr>
              <p:txBody>
                <a:bodyPr/>
                <a:lstStyle/>
                <a:p>
                  <a:endParaRPr lang="de-DE"/>
                </a:p>
              </p:txBody>
            </p:sp>
            <p:sp>
              <p:nvSpPr>
                <p:cNvPr id="32858" name="Freeform 1114"/>
                <p:cNvSpPr>
                  <a:spLocks/>
                </p:cNvSpPr>
                <p:nvPr/>
              </p:nvSpPr>
              <p:spPr bwMode="auto">
                <a:xfrm>
                  <a:off x="-736" y="3432"/>
                  <a:ext cx="61" cy="30"/>
                </a:xfrm>
                <a:custGeom>
                  <a:avLst/>
                  <a:gdLst/>
                  <a:ahLst/>
                  <a:cxnLst>
                    <a:cxn ang="0">
                      <a:pos x="0" y="38"/>
                    </a:cxn>
                    <a:cxn ang="0">
                      <a:pos x="47" y="0"/>
                    </a:cxn>
                    <a:cxn ang="0">
                      <a:pos x="122" y="8"/>
                    </a:cxn>
                    <a:cxn ang="0">
                      <a:pos x="122" y="10"/>
                    </a:cxn>
                    <a:cxn ang="0">
                      <a:pos x="118" y="16"/>
                    </a:cxn>
                    <a:cxn ang="0">
                      <a:pos x="114" y="21"/>
                    </a:cxn>
                    <a:cxn ang="0">
                      <a:pos x="108" y="29"/>
                    </a:cxn>
                    <a:cxn ang="0">
                      <a:pos x="103" y="38"/>
                    </a:cxn>
                    <a:cxn ang="0">
                      <a:pos x="97" y="48"/>
                    </a:cxn>
                    <a:cxn ang="0">
                      <a:pos x="91" y="56"/>
                    </a:cxn>
                    <a:cxn ang="0">
                      <a:pos x="84" y="61"/>
                    </a:cxn>
                    <a:cxn ang="0">
                      <a:pos x="0" y="38"/>
                    </a:cxn>
                  </a:cxnLst>
                  <a:rect l="0" t="0" r="r" b="b"/>
                  <a:pathLst>
                    <a:path w="122" h="61">
                      <a:moveTo>
                        <a:pt x="0" y="38"/>
                      </a:moveTo>
                      <a:lnTo>
                        <a:pt x="47" y="0"/>
                      </a:lnTo>
                      <a:lnTo>
                        <a:pt x="122" y="8"/>
                      </a:lnTo>
                      <a:lnTo>
                        <a:pt x="122" y="10"/>
                      </a:lnTo>
                      <a:lnTo>
                        <a:pt x="118" y="16"/>
                      </a:lnTo>
                      <a:lnTo>
                        <a:pt x="114" y="21"/>
                      </a:lnTo>
                      <a:lnTo>
                        <a:pt x="108" y="29"/>
                      </a:lnTo>
                      <a:lnTo>
                        <a:pt x="103" y="38"/>
                      </a:lnTo>
                      <a:lnTo>
                        <a:pt x="97" y="48"/>
                      </a:lnTo>
                      <a:lnTo>
                        <a:pt x="91" y="56"/>
                      </a:lnTo>
                      <a:lnTo>
                        <a:pt x="84" y="61"/>
                      </a:lnTo>
                      <a:lnTo>
                        <a:pt x="0" y="38"/>
                      </a:lnTo>
                      <a:close/>
                    </a:path>
                  </a:pathLst>
                </a:custGeom>
                <a:solidFill>
                  <a:srgbClr val="21BA00"/>
                </a:solidFill>
                <a:ln w="9525">
                  <a:noFill/>
                  <a:round/>
                  <a:headEnd/>
                  <a:tailEnd/>
                </a:ln>
              </p:spPr>
              <p:txBody>
                <a:bodyPr/>
                <a:lstStyle/>
                <a:p>
                  <a:endParaRPr lang="de-DE"/>
                </a:p>
              </p:txBody>
            </p:sp>
            <p:sp>
              <p:nvSpPr>
                <p:cNvPr id="32859" name="Freeform 1115"/>
                <p:cNvSpPr>
                  <a:spLocks/>
                </p:cNvSpPr>
                <p:nvPr/>
              </p:nvSpPr>
              <p:spPr bwMode="auto">
                <a:xfrm>
                  <a:off x="-697" y="3379"/>
                  <a:ext cx="49" cy="46"/>
                </a:xfrm>
                <a:custGeom>
                  <a:avLst/>
                  <a:gdLst/>
                  <a:ahLst/>
                  <a:cxnLst>
                    <a:cxn ang="0">
                      <a:pos x="0" y="80"/>
                    </a:cxn>
                    <a:cxn ang="0">
                      <a:pos x="99" y="0"/>
                    </a:cxn>
                    <a:cxn ang="0">
                      <a:pos x="97" y="3"/>
                    </a:cxn>
                    <a:cxn ang="0">
                      <a:pos x="93" y="13"/>
                    </a:cxn>
                    <a:cxn ang="0">
                      <a:pos x="88" y="26"/>
                    </a:cxn>
                    <a:cxn ang="0">
                      <a:pos x="80" y="40"/>
                    </a:cxn>
                    <a:cxn ang="0">
                      <a:pos x="72" y="57"/>
                    </a:cxn>
                    <a:cxn ang="0">
                      <a:pos x="67" y="72"/>
                    </a:cxn>
                    <a:cxn ang="0">
                      <a:pos x="59" y="83"/>
                    </a:cxn>
                    <a:cxn ang="0">
                      <a:pos x="55" y="91"/>
                    </a:cxn>
                    <a:cxn ang="0">
                      <a:pos x="0" y="80"/>
                    </a:cxn>
                  </a:cxnLst>
                  <a:rect l="0" t="0" r="r" b="b"/>
                  <a:pathLst>
                    <a:path w="99" h="91">
                      <a:moveTo>
                        <a:pt x="0" y="80"/>
                      </a:moveTo>
                      <a:lnTo>
                        <a:pt x="99" y="0"/>
                      </a:lnTo>
                      <a:lnTo>
                        <a:pt x="97" y="3"/>
                      </a:lnTo>
                      <a:lnTo>
                        <a:pt x="93" y="13"/>
                      </a:lnTo>
                      <a:lnTo>
                        <a:pt x="88" y="26"/>
                      </a:lnTo>
                      <a:lnTo>
                        <a:pt x="80" y="40"/>
                      </a:lnTo>
                      <a:lnTo>
                        <a:pt x="72" y="57"/>
                      </a:lnTo>
                      <a:lnTo>
                        <a:pt x="67" y="72"/>
                      </a:lnTo>
                      <a:lnTo>
                        <a:pt x="59" y="83"/>
                      </a:lnTo>
                      <a:lnTo>
                        <a:pt x="55" y="91"/>
                      </a:lnTo>
                      <a:lnTo>
                        <a:pt x="0" y="80"/>
                      </a:lnTo>
                      <a:close/>
                    </a:path>
                  </a:pathLst>
                </a:custGeom>
                <a:solidFill>
                  <a:srgbClr val="21BA00"/>
                </a:solidFill>
                <a:ln w="9525">
                  <a:noFill/>
                  <a:round/>
                  <a:headEnd/>
                  <a:tailEnd/>
                </a:ln>
              </p:spPr>
              <p:txBody>
                <a:bodyPr/>
                <a:lstStyle/>
                <a:p>
                  <a:endParaRPr lang="de-DE"/>
                </a:p>
              </p:txBody>
            </p:sp>
            <p:sp>
              <p:nvSpPr>
                <p:cNvPr id="32860" name="Freeform 1116"/>
                <p:cNvSpPr>
                  <a:spLocks/>
                </p:cNvSpPr>
                <p:nvPr/>
              </p:nvSpPr>
              <p:spPr bwMode="auto">
                <a:xfrm>
                  <a:off x="-694" y="3376"/>
                  <a:ext cx="39" cy="31"/>
                </a:xfrm>
                <a:custGeom>
                  <a:avLst/>
                  <a:gdLst/>
                  <a:ahLst/>
                  <a:cxnLst>
                    <a:cxn ang="0">
                      <a:pos x="0" y="61"/>
                    </a:cxn>
                    <a:cxn ang="0">
                      <a:pos x="13" y="7"/>
                    </a:cxn>
                    <a:cxn ang="0">
                      <a:pos x="78" y="0"/>
                    </a:cxn>
                    <a:cxn ang="0">
                      <a:pos x="0" y="61"/>
                    </a:cxn>
                  </a:cxnLst>
                  <a:rect l="0" t="0" r="r" b="b"/>
                  <a:pathLst>
                    <a:path w="78" h="61">
                      <a:moveTo>
                        <a:pt x="0" y="61"/>
                      </a:moveTo>
                      <a:lnTo>
                        <a:pt x="13" y="7"/>
                      </a:lnTo>
                      <a:lnTo>
                        <a:pt x="78" y="0"/>
                      </a:lnTo>
                      <a:lnTo>
                        <a:pt x="0" y="61"/>
                      </a:lnTo>
                      <a:close/>
                    </a:path>
                  </a:pathLst>
                </a:custGeom>
                <a:solidFill>
                  <a:srgbClr val="21BA00"/>
                </a:solidFill>
                <a:ln w="9525">
                  <a:noFill/>
                  <a:round/>
                  <a:headEnd/>
                  <a:tailEnd/>
                </a:ln>
              </p:spPr>
              <p:txBody>
                <a:bodyPr/>
                <a:lstStyle/>
                <a:p>
                  <a:endParaRPr lang="de-DE"/>
                </a:p>
              </p:txBody>
            </p:sp>
            <p:sp>
              <p:nvSpPr>
                <p:cNvPr id="32861" name="Freeform 1117"/>
                <p:cNvSpPr>
                  <a:spLocks/>
                </p:cNvSpPr>
                <p:nvPr/>
              </p:nvSpPr>
              <p:spPr bwMode="auto">
                <a:xfrm>
                  <a:off x="-718" y="3446"/>
                  <a:ext cx="172" cy="207"/>
                </a:xfrm>
                <a:custGeom>
                  <a:avLst/>
                  <a:gdLst/>
                  <a:ahLst/>
                  <a:cxnLst>
                    <a:cxn ang="0">
                      <a:pos x="0" y="236"/>
                    </a:cxn>
                    <a:cxn ang="0">
                      <a:pos x="6" y="183"/>
                    </a:cxn>
                    <a:cxn ang="0">
                      <a:pos x="17" y="150"/>
                    </a:cxn>
                    <a:cxn ang="0">
                      <a:pos x="27" y="135"/>
                    </a:cxn>
                    <a:cxn ang="0">
                      <a:pos x="42" y="110"/>
                    </a:cxn>
                    <a:cxn ang="0">
                      <a:pos x="63" y="86"/>
                    </a:cxn>
                    <a:cxn ang="0">
                      <a:pos x="78" y="72"/>
                    </a:cxn>
                    <a:cxn ang="0">
                      <a:pos x="101" y="53"/>
                    </a:cxn>
                    <a:cxn ang="0">
                      <a:pos x="137" y="28"/>
                    </a:cxn>
                    <a:cxn ang="0">
                      <a:pos x="175" y="7"/>
                    </a:cxn>
                    <a:cxn ang="0">
                      <a:pos x="196" y="4"/>
                    </a:cxn>
                    <a:cxn ang="0">
                      <a:pos x="215" y="2"/>
                    </a:cxn>
                    <a:cxn ang="0">
                      <a:pos x="246" y="2"/>
                    </a:cxn>
                    <a:cxn ang="0">
                      <a:pos x="272" y="0"/>
                    </a:cxn>
                    <a:cxn ang="0">
                      <a:pos x="284" y="6"/>
                    </a:cxn>
                    <a:cxn ang="0">
                      <a:pos x="278" y="36"/>
                    </a:cxn>
                    <a:cxn ang="0">
                      <a:pos x="267" y="66"/>
                    </a:cxn>
                    <a:cxn ang="0">
                      <a:pos x="253" y="89"/>
                    </a:cxn>
                    <a:cxn ang="0">
                      <a:pos x="232" y="126"/>
                    </a:cxn>
                    <a:cxn ang="0">
                      <a:pos x="202" y="160"/>
                    </a:cxn>
                    <a:cxn ang="0">
                      <a:pos x="183" y="177"/>
                    </a:cxn>
                    <a:cxn ang="0">
                      <a:pos x="164" y="188"/>
                    </a:cxn>
                    <a:cxn ang="0">
                      <a:pos x="135" y="206"/>
                    </a:cxn>
                    <a:cxn ang="0">
                      <a:pos x="109" y="221"/>
                    </a:cxn>
                    <a:cxn ang="0">
                      <a:pos x="192" y="257"/>
                    </a:cxn>
                    <a:cxn ang="0">
                      <a:pos x="202" y="261"/>
                    </a:cxn>
                    <a:cxn ang="0">
                      <a:pos x="227" y="268"/>
                    </a:cxn>
                    <a:cxn ang="0">
                      <a:pos x="255" y="280"/>
                    </a:cxn>
                    <a:cxn ang="0">
                      <a:pos x="280" y="295"/>
                    </a:cxn>
                    <a:cxn ang="0">
                      <a:pos x="286" y="303"/>
                    </a:cxn>
                    <a:cxn ang="0">
                      <a:pos x="305" y="324"/>
                    </a:cxn>
                    <a:cxn ang="0">
                      <a:pos x="326" y="356"/>
                    </a:cxn>
                    <a:cxn ang="0">
                      <a:pos x="345" y="396"/>
                    </a:cxn>
                    <a:cxn ang="0">
                      <a:pos x="335" y="400"/>
                    </a:cxn>
                    <a:cxn ang="0">
                      <a:pos x="311" y="407"/>
                    </a:cxn>
                    <a:cxn ang="0">
                      <a:pos x="274" y="415"/>
                    </a:cxn>
                    <a:cxn ang="0">
                      <a:pos x="236" y="415"/>
                    </a:cxn>
                    <a:cxn ang="0">
                      <a:pos x="223" y="413"/>
                    </a:cxn>
                    <a:cxn ang="0">
                      <a:pos x="190" y="404"/>
                    </a:cxn>
                    <a:cxn ang="0">
                      <a:pos x="150" y="388"/>
                    </a:cxn>
                    <a:cxn ang="0">
                      <a:pos x="116" y="364"/>
                    </a:cxn>
                    <a:cxn ang="0">
                      <a:pos x="109" y="358"/>
                    </a:cxn>
                    <a:cxn ang="0">
                      <a:pos x="89" y="341"/>
                    </a:cxn>
                    <a:cxn ang="0">
                      <a:pos x="67" y="316"/>
                    </a:cxn>
                    <a:cxn ang="0">
                      <a:pos x="48" y="287"/>
                    </a:cxn>
                    <a:cxn ang="0">
                      <a:pos x="36" y="276"/>
                    </a:cxn>
                    <a:cxn ang="0">
                      <a:pos x="27" y="249"/>
                    </a:cxn>
                  </a:cxnLst>
                  <a:rect l="0" t="0" r="r" b="b"/>
                  <a:pathLst>
                    <a:path w="345" h="415">
                      <a:moveTo>
                        <a:pt x="0" y="245"/>
                      </a:moveTo>
                      <a:lnTo>
                        <a:pt x="0" y="236"/>
                      </a:lnTo>
                      <a:lnTo>
                        <a:pt x="0" y="213"/>
                      </a:lnTo>
                      <a:lnTo>
                        <a:pt x="6" y="183"/>
                      </a:lnTo>
                      <a:lnTo>
                        <a:pt x="15" y="154"/>
                      </a:lnTo>
                      <a:lnTo>
                        <a:pt x="17" y="150"/>
                      </a:lnTo>
                      <a:lnTo>
                        <a:pt x="21" y="145"/>
                      </a:lnTo>
                      <a:lnTo>
                        <a:pt x="27" y="135"/>
                      </a:lnTo>
                      <a:lnTo>
                        <a:pt x="34" y="124"/>
                      </a:lnTo>
                      <a:lnTo>
                        <a:pt x="42" y="110"/>
                      </a:lnTo>
                      <a:lnTo>
                        <a:pt x="53" y="97"/>
                      </a:lnTo>
                      <a:lnTo>
                        <a:pt x="63" y="86"/>
                      </a:lnTo>
                      <a:lnTo>
                        <a:pt x="74" y="74"/>
                      </a:lnTo>
                      <a:lnTo>
                        <a:pt x="78" y="72"/>
                      </a:lnTo>
                      <a:lnTo>
                        <a:pt x="86" y="65"/>
                      </a:lnTo>
                      <a:lnTo>
                        <a:pt x="101" y="53"/>
                      </a:lnTo>
                      <a:lnTo>
                        <a:pt x="118" y="42"/>
                      </a:lnTo>
                      <a:lnTo>
                        <a:pt x="137" y="28"/>
                      </a:lnTo>
                      <a:lnTo>
                        <a:pt x="156" y="17"/>
                      </a:lnTo>
                      <a:lnTo>
                        <a:pt x="175" y="7"/>
                      </a:lnTo>
                      <a:lnTo>
                        <a:pt x="192" y="4"/>
                      </a:lnTo>
                      <a:lnTo>
                        <a:pt x="196" y="4"/>
                      </a:lnTo>
                      <a:lnTo>
                        <a:pt x="204" y="4"/>
                      </a:lnTo>
                      <a:lnTo>
                        <a:pt x="215" y="2"/>
                      </a:lnTo>
                      <a:lnTo>
                        <a:pt x="231" y="2"/>
                      </a:lnTo>
                      <a:lnTo>
                        <a:pt x="246" y="2"/>
                      </a:lnTo>
                      <a:lnTo>
                        <a:pt x="261" y="0"/>
                      </a:lnTo>
                      <a:lnTo>
                        <a:pt x="272" y="0"/>
                      </a:lnTo>
                      <a:lnTo>
                        <a:pt x="282" y="0"/>
                      </a:lnTo>
                      <a:lnTo>
                        <a:pt x="284" y="6"/>
                      </a:lnTo>
                      <a:lnTo>
                        <a:pt x="284" y="17"/>
                      </a:lnTo>
                      <a:lnTo>
                        <a:pt x="278" y="36"/>
                      </a:lnTo>
                      <a:lnTo>
                        <a:pt x="269" y="63"/>
                      </a:lnTo>
                      <a:lnTo>
                        <a:pt x="267" y="66"/>
                      </a:lnTo>
                      <a:lnTo>
                        <a:pt x="261" y="76"/>
                      </a:lnTo>
                      <a:lnTo>
                        <a:pt x="253" y="89"/>
                      </a:lnTo>
                      <a:lnTo>
                        <a:pt x="244" y="106"/>
                      </a:lnTo>
                      <a:lnTo>
                        <a:pt x="232" y="126"/>
                      </a:lnTo>
                      <a:lnTo>
                        <a:pt x="217" y="145"/>
                      </a:lnTo>
                      <a:lnTo>
                        <a:pt x="202" y="160"/>
                      </a:lnTo>
                      <a:lnTo>
                        <a:pt x="185" y="175"/>
                      </a:lnTo>
                      <a:lnTo>
                        <a:pt x="183" y="177"/>
                      </a:lnTo>
                      <a:lnTo>
                        <a:pt x="173" y="181"/>
                      </a:lnTo>
                      <a:lnTo>
                        <a:pt x="164" y="188"/>
                      </a:lnTo>
                      <a:lnTo>
                        <a:pt x="150" y="196"/>
                      </a:lnTo>
                      <a:lnTo>
                        <a:pt x="135" y="206"/>
                      </a:lnTo>
                      <a:lnTo>
                        <a:pt x="122" y="213"/>
                      </a:lnTo>
                      <a:lnTo>
                        <a:pt x="109" y="221"/>
                      </a:lnTo>
                      <a:lnTo>
                        <a:pt x="99" y="225"/>
                      </a:lnTo>
                      <a:lnTo>
                        <a:pt x="192" y="257"/>
                      </a:lnTo>
                      <a:lnTo>
                        <a:pt x="194" y="259"/>
                      </a:lnTo>
                      <a:lnTo>
                        <a:pt x="202" y="261"/>
                      </a:lnTo>
                      <a:lnTo>
                        <a:pt x="213" y="265"/>
                      </a:lnTo>
                      <a:lnTo>
                        <a:pt x="227" y="268"/>
                      </a:lnTo>
                      <a:lnTo>
                        <a:pt x="242" y="274"/>
                      </a:lnTo>
                      <a:lnTo>
                        <a:pt x="255" y="280"/>
                      </a:lnTo>
                      <a:lnTo>
                        <a:pt x="269" y="287"/>
                      </a:lnTo>
                      <a:lnTo>
                        <a:pt x="280" y="295"/>
                      </a:lnTo>
                      <a:lnTo>
                        <a:pt x="282" y="297"/>
                      </a:lnTo>
                      <a:lnTo>
                        <a:pt x="286" y="303"/>
                      </a:lnTo>
                      <a:lnTo>
                        <a:pt x="293" y="310"/>
                      </a:lnTo>
                      <a:lnTo>
                        <a:pt x="305" y="324"/>
                      </a:lnTo>
                      <a:lnTo>
                        <a:pt x="314" y="337"/>
                      </a:lnTo>
                      <a:lnTo>
                        <a:pt x="326" y="356"/>
                      </a:lnTo>
                      <a:lnTo>
                        <a:pt x="335" y="375"/>
                      </a:lnTo>
                      <a:lnTo>
                        <a:pt x="345" y="396"/>
                      </a:lnTo>
                      <a:lnTo>
                        <a:pt x="343" y="396"/>
                      </a:lnTo>
                      <a:lnTo>
                        <a:pt x="335" y="400"/>
                      </a:lnTo>
                      <a:lnTo>
                        <a:pt x="324" y="404"/>
                      </a:lnTo>
                      <a:lnTo>
                        <a:pt x="311" y="407"/>
                      </a:lnTo>
                      <a:lnTo>
                        <a:pt x="293" y="411"/>
                      </a:lnTo>
                      <a:lnTo>
                        <a:pt x="274" y="415"/>
                      </a:lnTo>
                      <a:lnTo>
                        <a:pt x="255" y="415"/>
                      </a:lnTo>
                      <a:lnTo>
                        <a:pt x="236" y="415"/>
                      </a:lnTo>
                      <a:lnTo>
                        <a:pt x="232" y="415"/>
                      </a:lnTo>
                      <a:lnTo>
                        <a:pt x="223" y="413"/>
                      </a:lnTo>
                      <a:lnTo>
                        <a:pt x="208" y="409"/>
                      </a:lnTo>
                      <a:lnTo>
                        <a:pt x="190" y="404"/>
                      </a:lnTo>
                      <a:lnTo>
                        <a:pt x="170" y="396"/>
                      </a:lnTo>
                      <a:lnTo>
                        <a:pt x="150" y="388"/>
                      </a:lnTo>
                      <a:lnTo>
                        <a:pt x="131" y="377"/>
                      </a:lnTo>
                      <a:lnTo>
                        <a:pt x="116" y="364"/>
                      </a:lnTo>
                      <a:lnTo>
                        <a:pt x="112" y="362"/>
                      </a:lnTo>
                      <a:lnTo>
                        <a:pt x="109" y="358"/>
                      </a:lnTo>
                      <a:lnTo>
                        <a:pt x="99" y="350"/>
                      </a:lnTo>
                      <a:lnTo>
                        <a:pt x="89" y="341"/>
                      </a:lnTo>
                      <a:lnTo>
                        <a:pt x="78" y="329"/>
                      </a:lnTo>
                      <a:lnTo>
                        <a:pt x="67" y="316"/>
                      </a:lnTo>
                      <a:lnTo>
                        <a:pt x="55" y="303"/>
                      </a:lnTo>
                      <a:lnTo>
                        <a:pt x="48" y="287"/>
                      </a:lnTo>
                      <a:lnTo>
                        <a:pt x="44" y="284"/>
                      </a:lnTo>
                      <a:lnTo>
                        <a:pt x="36" y="276"/>
                      </a:lnTo>
                      <a:lnTo>
                        <a:pt x="30" y="263"/>
                      </a:lnTo>
                      <a:lnTo>
                        <a:pt x="27" y="249"/>
                      </a:lnTo>
                      <a:lnTo>
                        <a:pt x="0" y="245"/>
                      </a:lnTo>
                      <a:close/>
                    </a:path>
                  </a:pathLst>
                </a:custGeom>
                <a:solidFill>
                  <a:srgbClr val="000000"/>
                </a:solidFill>
                <a:ln w="9525">
                  <a:noFill/>
                  <a:round/>
                  <a:headEnd/>
                  <a:tailEnd/>
                </a:ln>
              </p:spPr>
              <p:txBody>
                <a:bodyPr/>
                <a:lstStyle/>
                <a:p>
                  <a:endParaRPr lang="de-DE"/>
                </a:p>
              </p:txBody>
            </p:sp>
            <p:sp>
              <p:nvSpPr>
                <p:cNvPr id="32862" name="Freeform 1118"/>
                <p:cNvSpPr>
                  <a:spLocks/>
                </p:cNvSpPr>
                <p:nvPr/>
              </p:nvSpPr>
              <p:spPr bwMode="auto">
                <a:xfrm>
                  <a:off x="-641" y="3514"/>
                  <a:ext cx="149" cy="65"/>
                </a:xfrm>
                <a:custGeom>
                  <a:avLst/>
                  <a:gdLst/>
                  <a:ahLst/>
                  <a:cxnLst>
                    <a:cxn ang="0">
                      <a:pos x="19" y="74"/>
                    </a:cxn>
                    <a:cxn ang="0">
                      <a:pos x="25" y="69"/>
                    </a:cxn>
                    <a:cxn ang="0">
                      <a:pos x="38" y="55"/>
                    </a:cxn>
                    <a:cxn ang="0">
                      <a:pos x="59" y="36"/>
                    </a:cxn>
                    <a:cxn ang="0">
                      <a:pos x="92" y="21"/>
                    </a:cxn>
                    <a:cxn ang="0">
                      <a:pos x="99" y="15"/>
                    </a:cxn>
                    <a:cxn ang="0">
                      <a:pos x="124" y="10"/>
                    </a:cxn>
                    <a:cxn ang="0">
                      <a:pos x="155" y="2"/>
                    </a:cxn>
                    <a:cxn ang="0">
                      <a:pos x="185" y="0"/>
                    </a:cxn>
                    <a:cxn ang="0">
                      <a:pos x="193" y="0"/>
                    </a:cxn>
                    <a:cxn ang="0">
                      <a:pos x="218" y="6"/>
                    </a:cxn>
                    <a:cxn ang="0">
                      <a:pos x="244" y="15"/>
                    </a:cxn>
                    <a:cxn ang="0">
                      <a:pos x="269" y="36"/>
                    </a:cxn>
                    <a:cxn ang="0">
                      <a:pos x="298" y="76"/>
                    </a:cxn>
                    <a:cxn ang="0">
                      <a:pos x="290" y="84"/>
                    </a:cxn>
                    <a:cxn ang="0">
                      <a:pos x="277" y="95"/>
                    </a:cxn>
                    <a:cxn ang="0">
                      <a:pos x="256" y="109"/>
                    </a:cxn>
                    <a:cxn ang="0">
                      <a:pos x="238" y="114"/>
                    </a:cxn>
                    <a:cxn ang="0">
                      <a:pos x="221" y="120"/>
                    </a:cxn>
                    <a:cxn ang="0">
                      <a:pos x="195" y="126"/>
                    </a:cxn>
                    <a:cxn ang="0">
                      <a:pos x="166" y="131"/>
                    </a:cxn>
                    <a:cxn ang="0">
                      <a:pos x="151" y="131"/>
                    </a:cxn>
                    <a:cxn ang="0">
                      <a:pos x="134" y="130"/>
                    </a:cxn>
                    <a:cxn ang="0">
                      <a:pos x="107" y="124"/>
                    </a:cxn>
                    <a:cxn ang="0">
                      <a:pos x="75" y="114"/>
                    </a:cxn>
                    <a:cxn ang="0">
                      <a:pos x="59" y="105"/>
                    </a:cxn>
                    <a:cxn ang="0">
                      <a:pos x="56" y="103"/>
                    </a:cxn>
                    <a:cxn ang="0">
                      <a:pos x="48" y="97"/>
                    </a:cxn>
                    <a:cxn ang="0">
                      <a:pos x="38" y="90"/>
                    </a:cxn>
                    <a:cxn ang="0">
                      <a:pos x="33" y="84"/>
                    </a:cxn>
                    <a:cxn ang="0">
                      <a:pos x="19" y="86"/>
                    </a:cxn>
                    <a:cxn ang="0">
                      <a:pos x="0" y="86"/>
                    </a:cxn>
                  </a:cxnLst>
                  <a:rect l="0" t="0" r="r" b="b"/>
                  <a:pathLst>
                    <a:path w="298" h="131">
                      <a:moveTo>
                        <a:pt x="0" y="86"/>
                      </a:moveTo>
                      <a:lnTo>
                        <a:pt x="19" y="74"/>
                      </a:lnTo>
                      <a:lnTo>
                        <a:pt x="19" y="72"/>
                      </a:lnTo>
                      <a:lnTo>
                        <a:pt x="25" y="69"/>
                      </a:lnTo>
                      <a:lnTo>
                        <a:pt x="31" y="63"/>
                      </a:lnTo>
                      <a:lnTo>
                        <a:pt x="38" y="55"/>
                      </a:lnTo>
                      <a:lnTo>
                        <a:pt x="48" y="46"/>
                      </a:lnTo>
                      <a:lnTo>
                        <a:pt x="59" y="36"/>
                      </a:lnTo>
                      <a:lnTo>
                        <a:pt x="75" y="29"/>
                      </a:lnTo>
                      <a:lnTo>
                        <a:pt x="92" y="21"/>
                      </a:lnTo>
                      <a:lnTo>
                        <a:pt x="94" y="19"/>
                      </a:lnTo>
                      <a:lnTo>
                        <a:pt x="99" y="15"/>
                      </a:lnTo>
                      <a:lnTo>
                        <a:pt x="111" y="13"/>
                      </a:lnTo>
                      <a:lnTo>
                        <a:pt x="124" y="10"/>
                      </a:lnTo>
                      <a:lnTo>
                        <a:pt x="137" y="4"/>
                      </a:lnTo>
                      <a:lnTo>
                        <a:pt x="155" y="2"/>
                      </a:lnTo>
                      <a:lnTo>
                        <a:pt x="170" y="0"/>
                      </a:lnTo>
                      <a:lnTo>
                        <a:pt x="185" y="0"/>
                      </a:lnTo>
                      <a:lnTo>
                        <a:pt x="187" y="0"/>
                      </a:lnTo>
                      <a:lnTo>
                        <a:pt x="193" y="0"/>
                      </a:lnTo>
                      <a:lnTo>
                        <a:pt x="204" y="2"/>
                      </a:lnTo>
                      <a:lnTo>
                        <a:pt x="218" y="6"/>
                      </a:lnTo>
                      <a:lnTo>
                        <a:pt x="231" y="10"/>
                      </a:lnTo>
                      <a:lnTo>
                        <a:pt x="244" y="15"/>
                      </a:lnTo>
                      <a:lnTo>
                        <a:pt x="258" y="25"/>
                      </a:lnTo>
                      <a:lnTo>
                        <a:pt x="269" y="36"/>
                      </a:lnTo>
                      <a:lnTo>
                        <a:pt x="298" y="76"/>
                      </a:lnTo>
                      <a:lnTo>
                        <a:pt x="298" y="76"/>
                      </a:lnTo>
                      <a:lnTo>
                        <a:pt x="294" y="80"/>
                      </a:lnTo>
                      <a:lnTo>
                        <a:pt x="290" y="84"/>
                      </a:lnTo>
                      <a:lnTo>
                        <a:pt x="284" y="90"/>
                      </a:lnTo>
                      <a:lnTo>
                        <a:pt x="277" y="95"/>
                      </a:lnTo>
                      <a:lnTo>
                        <a:pt x="265" y="103"/>
                      </a:lnTo>
                      <a:lnTo>
                        <a:pt x="256" y="109"/>
                      </a:lnTo>
                      <a:lnTo>
                        <a:pt x="242" y="114"/>
                      </a:lnTo>
                      <a:lnTo>
                        <a:pt x="238" y="114"/>
                      </a:lnTo>
                      <a:lnTo>
                        <a:pt x="233" y="116"/>
                      </a:lnTo>
                      <a:lnTo>
                        <a:pt x="221" y="120"/>
                      </a:lnTo>
                      <a:lnTo>
                        <a:pt x="210" y="122"/>
                      </a:lnTo>
                      <a:lnTo>
                        <a:pt x="195" y="126"/>
                      </a:lnTo>
                      <a:lnTo>
                        <a:pt x="179" y="130"/>
                      </a:lnTo>
                      <a:lnTo>
                        <a:pt x="166" y="131"/>
                      </a:lnTo>
                      <a:lnTo>
                        <a:pt x="153" y="131"/>
                      </a:lnTo>
                      <a:lnTo>
                        <a:pt x="151" y="131"/>
                      </a:lnTo>
                      <a:lnTo>
                        <a:pt x="145" y="131"/>
                      </a:lnTo>
                      <a:lnTo>
                        <a:pt x="134" y="130"/>
                      </a:lnTo>
                      <a:lnTo>
                        <a:pt x="122" y="128"/>
                      </a:lnTo>
                      <a:lnTo>
                        <a:pt x="107" y="124"/>
                      </a:lnTo>
                      <a:lnTo>
                        <a:pt x="92" y="120"/>
                      </a:lnTo>
                      <a:lnTo>
                        <a:pt x="75" y="114"/>
                      </a:lnTo>
                      <a:lnTo>
                        <a:pt x="59" y="107"/>
                      </a:lnTo>
                      <a:lnTo>
                        <a:pt x="59" y="105"/>
                      </a:lnTo>
                      <a:lnTo>
                        <a:pt x="57" y="105"/>
                      </a:lnTo>
                      <a:lnTo>
                        <a:pt x="56" y="103"/>
                      </a:lnTo>
                      <a:lnTo>
                        <a:pt x="52" y="101"/>
                      </a:lnTo>
                      <a:lnTo>
                        <a:pt x="48" y="97"/>
                      </a:lnTo>
                      <a:lnTo>
                        <a:pt x="44" y="93"/>
                      </a:lnTo>
                      <a:lnTo>
                        <a:pt x="38" y="90"/>
                      </a:lnTo>
                      <a:lnTo>
                        <a:pt x="33" y="86"/>
                      </a:lnTo>
                      <a:lnTo>
                        <a:pt x="33" y="84"/>
                      </a:lnTo>
                      <a:lnTo>
                        <a:pt x="27" y="84"/>
                      </a:lnTo>
                      <a:lnTo>
                        <a:pt x="19" y="86"/>
                      </a:lnTo>
                      <a:lnTo>
                        <a:pt x="10" y="93"/>
                      </a:lnTo>
                      <a:lnTo>
                        <a:pt x="0" y="86"/>
                      </a:lnTo>
                      <a:close/>
                    </a:path>
                  </a:pathLst>
                </a:custGeom>
                <a:solidFill>
                  <a:srgbClr val="000000"/>
                </a:solidFill>
                <a:ln w="9525">
                  <a:noFill/>
                  <a:round/>
                  <a:headEnd/>
                  <a:tailEnd/>
                </a:ln>
              </p:spPr>
              <p:txBody>
                <a:bodyPr/>
                <a:lstStyle/>
                <a:p>
                  <a:endParaRPr lang="de-DE"/>
                </a:p>
              </p:txBody>
            </p:sp>
            <p:sp>
              <p:nvSpPr>
                <p:cNvPr id="32863" name="Freeform 1119"/>
                <p:cNvSpPr>
                  <a:spLocks/>
                </p:cNvSpPr>
                <p:nvPr/>
              </p:nvSpPr>
              <p:spPr bwMode="auto">
                <a:xfrm>
                  <a:off x="-709" y="3501"/>
                  <a:ext cx="23" cy="53"/>
                </a:xfrm>
                <a:custGeom>
                  <a:avLst/>
                  <a:gdLst/>
                  <a:ahLst/>
                  <a:cxnLst>
                    <a:cxn ang="0">
                      <a:pos x="0" y="107"/>
                    </a:cxn>
                    <a:cxn ang="0">
                      <a:pos x="46" y="54"/>
                    </a:cxn>
                    <a:cxn ang="0">
                      <a:pos x="46" y="0"/>
                    </a:cxn>
                    <a:cxn ang="0">
                      <a:pos x="46" y="2"/>
                    </a:cxn>
                    <a:cxn ang="0">
                      <a:pos x="42" y="6"/>
                    </a:cxn>
                    <a:cxn ang="0">
                      <a:pos x="38" y="12"/>
                    </a:cxn>
                    <a:cxn ang="0">
                      <a:pos x="32" y="19"/>
                    </a:cxn>
                    <a:cxn ang="0">
                      <a:pos x="27" y="27"/>
                    </a:cxn>
                    <a:cxn ang="0">
                      <a:pos x="21" y="36"/>
                    </a:cxn>
                    <a:cxn ang="0">
                      <a:pos x="15" y="46"/>
                    </a:cxn>
                    <a:cxn ang="0">
                      <a:pos x="11" y="56"/>
                    </a:cxn>
                    <a:cxn ang="0">
                      <a:pos x="0" y="107"/>
                    </a:cxn>
                  </a:cxnLst>
                  <a:rect l="0" t="0" r="r" b="b"/>
                  <a:pathLst>
                    <a:path w="46" h="107">
                      <a:moveTo>
                        <a:pt x="0" y="107"/>
                      </a:moveTo>
                      <a:lnTo>
                        <a:pt x="46" y="54"/>
                      </a:lnTo>
                      <a:lnTo>
                        <a:pt x="46" y="0"/>
                      </a:lnTo>
                      <a:lnTo>
                        <a:pt x="46" y="2"/>
                      </a:lnTo>
                      <a:lnTo>
                        <a:pt x="42" y="6"/>
                      </a:lnTo>
                      <a:lnTo>
                        <a:pt x="38" y="12"/>
                      </a:lnTo>
                      <a:lnTo>
                        <a:pt x="32" y="19"/>
                      </a:lnTo>
                      <a:lnTo>
                        <a:pt x="27" y="27"/>
                      </a:lnTo>
                      <a:lnTo>
                        <a:pt x="21" y="36"/>
                      </a:lnTo>
                      <a:lnTo>
                        <a:pt x="15" y="46"/>
                      </a:lnTo>
                      <a:lnTo>
                        <a:pt x="11" y="56"/>
                      </a:lnTo>
                      <a:lnTo>
                        <a:pt x="0" y="107"/>
                      </a:lnTo>
                      <a:close/>
                    </a:path>
                  </a:pathLst>
                </a:custGeom>
                <a:solidFill>
                  <a:srgbClr val="59FF00"/>
                </a:solidFill>
                <a:ln w="9525">
                  <a:noFill/>
                  <a:round/>
                  <a:headEnd/>
                  <a:tailEnd/>
                </a:ln>
              </p:spPr>
              <p:txBody>
                <a:bodyPr/>
                <a:lstStyle/>
                <a:p>
                  <a:endParaRPr lang="de-DE"/>
                </a:p>
              </p:txBody>
            </p:sp>
            <p:sp>
              <p:nvSpPr>
                <p:cNvPr id="32864" name="Freeform 1120"/>
                <p:cNvSpPr>
                  <a:spLocks/>
                </p:cNvSpPr>
                <p:nvPr/>
              </p:nvSpPr>
              <p:spPr bwMode="auto">
                <a:xfrm>
                  <a:off x="-678" y="3470"/>
                  <a:ext cx="33" cy="47"/>
                </a:xfrm>
                <a:custGeom>
                  <a:avLst/>
                  <a:gdLst/>
                  <a:ahLst/>
                  <a:cxnLst>
                    <a:cxn ang="0">
                      <a:pos x="4" y="96"/>
                    </a:cxn>
                    <a:cxn ang="0">
                      <a:pos x="0" y="44"/>
                    </a:cxn>
                    <a:cxn ang="0">
                      <a:pos x="2" y="44"/>
                    </a:cxn>
                    <a:cxn ang="0">
                      <a:pos x="4" y="40"/>
                    </a:cxn>
                    <a:cxn ang="0">
                      <a:pos x="6" y="37"/>
                    </a:cxn>
                    <a:cxn ang="0">
                      <a:pos x="9" y="31"/>
                    </a:cxn>
                    <a:cxn ang="0">
                      <a:pos x="15" y="25"/>
                    </a:cxn>
                    <a:cxn ang="0">
                      <a:pos x="21" y="21"/>
                    </a:cxn>
                    <a:cxn ang="0">
                      <a:pos x="27" y="16"/>
                    </a:cxn>
                    <a:cxn ang="0">
                      <a:pos x="32" y="12"/>
                    </a:cxn>
                    <a:cxn ang="0">
                      <a:pos x="67" y="0"/>
                    </a:cxn>
                    <a:cxn ang="0">
                      <a:pos x="63" y="27"/>
                    </a:cxn>
                    <a:cxn ang="0">
                      <a:pos x="4" y="96"/>
                    </a:cxn>
                  </a:cxnLst>
                  <a:rect l="0" t="0" r="r" b="b"/>
                  <a:pathLst>
                    <a:path w="67" h="96">
                      <a:moveTo>
                        <a:pt x="4" y="96"/>
                      </a:moveTo>
                      <a:lnTo>
                        <a:pt x="0" y="44"/>
                      </a:lnTo>
                      <a:lnTo>
                        <a:pt x="2" y="44"/>
                      </a:lnTo>
                      <a:lnTo>
                        <a:pt x="4" y="40"/>
                      </a:lnTo>
                      <a:lnTo>
                        <a:pt x="6" y="37"/>
                      </a:lnTo>
                      <a:lnTo>
                        <a:pt x="9" y="31"/>
                      </a:lnTo>
                      <a:lnTo>
                        <a:pt x="15" y="25"/>
                      </a:lnTo>
                      <a:lnTo>
                        <a:pt x="21" y="21"/>
                      </a:lnTo>
                      <a:lnTo>
                        <a:pt x="27" y="16"/>
                      </a:lnTo>
                      <a:lnTo>
                        <a:pt x="32" y="12"/>
                      </a:lnTo>
                      <a:lnTo>
                        <a:pt x="67" y="0"/>
                      </a:lnTo>
                      <a:lnTo>
                        <a:pt x="63" y="27"/>
                      </a:lnTo>
                      <a:lnTo>
                        <a:pt x="4" y="96"/>
                      </a:lnTo>
                      <a:close/>
                    </a:path>
                  </a:pathLst>
                </a:custGeom>
                <a:solidFill>
                  <a:srgbClr val="59FF00"/>
                </a:solidFill>
                <a:ln w="9525">
                  <a:noFill/>
                  <a:round/>
                  <a:headEnd/>
                  <a:tailEnd/>
                </a:ln>
              </p:spPr>
              <p:txBody>
                <a:bodyPr/>
                <a:lstStyle/>
                <a:p>
                  <a:endParaRPr lang="de-DE"/>
                </a:p>
              </p:txBody>
            </p:sp>
            <p:sp>
              <p:nvSpPr>
                <p:cNvPr id="32865" name="Freeform 1121"/>
                <p:cNvSpPr>
                  <a:spLocks/>
                </p:cNvSpPr>
                <p:nvPr/>
              </p:nvSpPr>
              <p:spPr bwMode="auto">
                <a:xfrm>
                  <a:off x="-636" y="3454"/>
                  <a:ext cx="41" cy="27"/>
                </a:xfrm>
                <a:custGeom>
                  <a:avLst/>
                  <a:gdLst/>
                  <a:ahLst/>
                  <a:cxnLst>
                    <a:cxn ang="0">
                      <a:pos x="0" y="55"/>
                    </a:cxn>
                    <a:cxn ang="0">
                      <a:pos x="6" y="21"/>
                    </a:cxn>
                    <a:cxn ang="0">
                      <a:pos x="7" y="19"/>
                    </a:cxn>
                    <a:cxn ang="0">
                      <a:pos x="9" y="17"/>
                    </a:cxn>
                    <a:cxn ang="0">
                      <a:pos x="17" y="13"/>
                    </a:cxn>
                    <a:cxn ang="0">
                      <a:pos x="26" y="10"/>
                    </a:cxn>
                    <a:cxn ang="0">
                      <a:pos x="36" y="6"/>
                    </a:cxn>
                    <a:cxn ang="0">
                      <a:pos x="49" y="4"/>
                    </a:cxn>
                    <a:cxn ang="0">
                      <a:pos x="65" y="0"/>
                    </a:cxn>
                    <a:cxn ang="0">
                      <a:pos x="82" y="0"/>
                    </a:cxn>
                    <a:cxn ang="0">
                      <a:pos x="0" y="55"/>
                    </a:cxn>
                  </a:cxnLst>
                  <a:rect l="0" t="0" r="r" b="b"/>
                  <a:pathLst>
                    <a:path w="82" h="55">
                      <a:moveTo>
                        <a:pt x="0" y="55"/>
                      </a:moveTo>
                      <a:lnTo>
                        <a:pt x="6" y="21"/>
                      </a:lnTo>
                      <a:lnTo>
                        <a:pt x="7" y="19"/>
                      </a:lnTo>
                      <a:lnTo>
                        <a:pt x="9" y="17"/>
                      </a:lnTo>
                      <a:lnTo>
                        <a:pt x="17" y="13"/>
                      </a:lnTo>
                      <a:lnTo>
                        <a:pt x="26" y="10"/>
                      </a:lnTo>
                      <a:lnTo>
                        <a:pt x="36" y="6"/>
                      </a:lnTo>
                      <a:lnTo>
                        <a:pt x="49" y="4"/>
                      </a:lnTo>
                      <a:lnTo>
                        <a:pt x="65" y="0"/>
                      </a:lnTo>
                      <a:lnTo>
                        <a:pt x="82" y="0"/>
                      </a:lnTo>
                      <a:lnTo>
                        <a:pt x="0" y="55"/>
                      </a:lnTo>
                      <a:close/>
                    </a:path>
                  </a:pathLst>
                </a:custGeom>
                <a:solidFill>
                  <a:srgbClr val="59FF00"/>
                </a:solidFill>
                <a:ln w="9525">
                  <a:noFill/>
                  <a:round/>
                  <a:headEnd/>
                  <a:tailEnd/>
                </a:ln>
              </p:spPr>
              <p:txBody>
                <a:bodyPr/>
                <a:lstStyle/>
                <a:p>
                  <a:endParaRPr lang="de-DE"/>
                </a:p>
              </p:txBody>
            </p:sp>
            <p:sp>
              <p:nvSpPr>
                <p:cNvPr id="32866" name="Freeform 1122"/>
                <p:cNvSpPr>
                  <a:spLocks/>
                </p:cNvSpPr>
                <p:nvPr/>
              </p:nvSpPr>
              <p:spPr bwMode="auto">
                <a:xfrm>
                  <a:off x="-618" y="3455"/>
                  <a:ext cx="32" cy="27"/>
                </a:xfrm>
                <a:custGeom>
                  <a:avLst/>
                  <a:gdLst/>
                  <a:ahLst/>
                  <a:cxnLst>
                    <a:cxn ang="0">
                      <a:pos x="0" y="53"/>
                    </a:cxn>
                    <a:cxn ang="0">
                      <a:pos x="65" y="0"/>
                    </a:cxn>
                    <a:cxn ang="0">
                      <a:pos x="65" y="8"/>
                    </a:cxn>
                    <a:cxn ang="0">
                      <a:pos x="59" y="21"/>
                    </a:cxn>
                    <a:cxn ang="0">
                      <a:pos x="53" y="40"/>
                    </a:cxn>
                    <a:cxn ang="0">
                      <a:pos x="46" y="51"/>
                    </a:cxn>
                    <a:cxn ang="0">
                      <a:pos x="0" y="53"/>
                    </a:cxn>
                  </a:cxnLst>
                  <a:rect l="0" t="0" r="r" b="b"/>
                  <a:pathLst>
                    <a:path w="65" h="53">
                      <a:moveTo>
                        <a:pt x="0" y="53"/>
                      </a:moveTo>
                      <a:lnTo>
                        <a:pt x="65" y="0"/>
                      </a:lnTo>
                      <a:lnTo>
                        <a:pt x="65" y="8"/>
                      </a:lnTo>
                      <a:lnTo>
                        <a:pt x="59" y="21"/>
                      </a:lnTo>
                      <a:lnTo>
                        <a:pt x="53" y="40"/>
                      </a:lnTo>
                      <a:lnTo>
                        <a:pt x="46" y="51"/>
                      </a:lnTo>
                      <a:lnTo>
                        <a:pt x="0" y="53"/>
                      </a:lnTo>
                      <a:close/>
                    </a:path>
                  </a:pathLst>
                </a:custGeom>
                <a:solidFill>
                  <a:srgbClr val="59FF00"/>
                </a:solidFill>
                <a:ln w="9525">
                  <a:noFill/>
                  <a:round/>
                  <a:headEnd/>
                  <a:tailEnd/>
                </a:ln>
              </p:spPr>
              <p:txBody>
                <a:bodyPr/>
                <a:lstStyle/>
                <a:p>
                  <a:endParaRPr lang="de-DE"/>
                </a:p>
              </p:txBody>
            </p:sp>
            <p:sp>
              <p:nvSpPr>
                <p:cNvPr id="32867" name="Freeform 1123"/>
                <p:cNvSpPr>
                  <a:spLocks/>
                </p:cNvSpPr>
                <p:nvPr/>
              </p:nvSpPr>
              <p:spPr bwMode="auto">
                <a:xfrm>
                  <a:off x="-651" y="3489"/>
                  <a:ext cx="50" cy="20"/>
                </a:xfrm>
                <a:custGeom>
                  <a:avLst/>
                  <a:gdLst/>
                  <a:ahLst/>
                  <a:cxnLst>
                    <a:cxn ang="0">
                      <a:pos x="48" y="0"/>
                    </a:cxn>
                    <a:cxn ang="0">
                      <a:pos x="101" y="0"/>
                    </a:cxn>
                    <a:cxn ang="0">
                      <a:pos x="99" y="1"/>
                    </a:cxn>
                    <a:cxn ang="0">
                      <a:pos x="99" y="5"/>
                    </a:cxn>
                    <a:cxn ang="0">
                      <a:pos x="98" y="9"/>
                    </a:cxn>
                    <a:cxn ang="0">
                      <a:pos x="94" y="15"/>
                    </a:cxn>
                    <a:cxn ang="0">
                      <a:pos x="90" y="20"/>
                    </a:cxn>
                    <a:cxn ang="0">
                      <a:pos x="84" y="28"/>
                    </a:cxn>
                    <a:cxn ang="0">
                      <a:pos x="78" y="34"/>
                    </a:cxn>
                    <a:cxn ang="0">
                      <a:pos x="73" y="40"/>
                    </a:cxn>
                    <a:cxn ang="0">
                      <a:pos x="0" y="40"/>
                    </a:cxn>
                    <a:cxn ang="0">
                      <a:pos x="48" y="0"/>
                    </a:cxn>
                  </a:cxnLst>
                  <a:rect l="0" t="0" r="r" b="b"/>
                  <a:pathLst>
                    <a:path w="101" h="40">
                      <a:moveTo>
                        <a:pt x="48" y="0"/>
                      </a:moveTo>
                      <a:lnTo>
                        <a:pt x="101" y="0"/>
                      </a:lnTo>
                      <a:lnTo>
                        <a:pt x="99" y="1"/>
                      </a:lnTo>
                      <a:lnTo>
                        <a:pt x="99" y="5"/>
                      </a:lnTo>
                      <a:lnTo>
                        <a:pt x="98" y="9"/>
                      </a:lnTo>
                      <a:lnTo>
                        <a:pt x="94" y="15"/>
                      </a:lnTo>
                      <a:lnTo>
                        <a:pt x="90" y="20"/>
                      </a:lnTo>
                      <a:lnTo>
                        <a:pt x="84" y="28"/>
                      </a:lnTo>
                      <a:lnTo>
                        <a:pt x="78" y="34"/>
                      </a:lnTo>
                      <a:lnTo>
                        <a:pt x="73" y="40"/>
                      </a:lnTo>
                      <a:lnTo>
                        <a:pt x="0" y="40"/>
                      </a:lnTo>
                      <a:lnTo>
                        <a:pt x="48" y="0"/>
                      </a:lnTo>
                      <a:close/>
                    </a:path>
                  </a:pathLst>
                </a:custGeom>
                <a:solidFill>
                  <a:srgbClr val="59FF00"/>
                </a:solidFill>
                <a:ln w="9525">
                  <a:noFill/>
                  <a:round/>
                  <a:headEnd/>
                  <a:tailEnd/>
                </a:ln>
              </p:spPr>
              <p:txBody>
                <a:bodyPr/>
                <a:lstStyle/>
                <a:p>
                  <a:endParaRPr lang="de-DE"/>
                </a:p>
              </p:txBody>
            </p:sp>
            <p:sp>
              <p:nvSpPr>
                <p:cNvPr id="32868" name="Freeform 1124"/>
                <p:cNvSpPr>
                  <a:spLocks/>
                </p:cNvSpPr>
                <p:nvPr/>
              </p:nvSpPr>
              <p:spPr bwMode="auto">
                <a:xfrm>
                  <a:off x="-674" y="3517"/>
                  <a:ext cx="51" cy="17"/>
                </a:xfrm>
                <a:custGeom>
                  <a:avLst/>
                  <a:gdLst/>
                  <a:ahLst/>
                  <a:cxnLst>
                    <a:cxn ang="0">
                      <a:pos x="30" y="0"/>
                    </a:cxn>
                    <a:cxn ang="0">
                      <a:pos x="102" y="0"/>
                    </a:cxn>
                    <a:cxn ang="0">
                      <a:pos x="101" y="0"/>
                    </a:cxn>
                    <a:cxn ang="0">
                      <a:pos x="99" y="2"/>
                    </a:cxn>
                    <a:cxn ang="0">
                      <a:pos x="95" y="7"/>
                    </a:cxn>
                    <a:cxn ang="0">
                      <a:pos x="91" y="11"/>
                    </a:cxn>
                    <a:cxn ang="0">
                      <a:pos x="83" y="17"/>
                    </a:cxn>
                    <a:cxn ang="0">
                      <a:pos x="76" y="23"/>
                    </a:cxn>
                    <a:cxn ang="0">
                      <a:pos x="66" y="28"/>
                    </a:cxn>
                    <a:cxn ang="0">
                      <a:pos x="55" y="34"/>
                    </a:cxn>
                    <a:cxn ang="0">
                      <a:pos x="0" y="28"/>
                    </a:cxn>
                    <a:cxn ang="0">
                      <a:pos x="30" y="0"/>
                    </a:cxn>
                  </a:cxnLst>
                  <a:rect l="0" t="0" r="r" b="b"/>
                  <a:pathLst>
                    <a:path w="102" h="34">
                      <a:moveTo>
                        <a:pt x="30" y="0"/>
                      </a:moveTo>
                      <a:lnTo>
                        <a:pt x="102" y="0"/>
                      </a:lnTo>
                      <a:lnTo>
                        <a:pt x="101" y="0"/>
                      </a:lnTo>
                      <a:lnTo>
                        <a:pt x="99" y="2"/>
                      </a:lnTo>
                      <a:lnTo>
                        <a:pt x="95" y="7"/>
                      </a:lnTo>
                      <a:lnTo>
                        <a:pt x="91" y="11"/>
                      </a:lnTo>
                      <a:lnTo>
                        <a:pt x="83" y="17"/>
                      </a:lnTo>
                      <a:lnTo>
                        <a:pt x="76" y="23"/>
                      </a:lnTo>
                      <a:lnTo>
                        <a:pt x="66" y="28"/>
                      </a:lnTo>
                      <a:lnTo>
                        <a:pt x="55" y="34"/>
                      </a:lnTo>
                      <a:lnTo>
                        <a:pt x="0" y="28"/>
                      </a:lnTo>
                      <a:lnTo>
                        <a:pt x="30" y="0"/>
                      </a:lnTo>
                      <a:close/>
                    </a:path>
                  </a:pathLst>
                </a:custGeom>
                <a:solidFill>
                  <a:srgbClr val="59FF00"/>
                </a:solidFill>
                <a:ln w="9525">
                  <a:noFill/>
                  <a:round/>
                  <a:headEnd/>
                  <a:tailEnd/>
                </a:ln>
              </p:spPr>
              <p:txBody>
                <a:bodyPr/>
                <a:lstStyle/>
                <a:p>
                  <a:endParaRPr lang="de-DE"/>
                </a:p>
              </p:txBody>
            </p:sp>
            <p:sp>
              <p:nvSpPr>
                <p:cNvPr id="32869" name="Freeform 1125"/>
                <p:cNvSpPr>
                  <a:spLocks/>
                </p:cNvSpPr>
                <p:nvPr/>
              </p:nvSpPr>
              <p:spPr bwMode="auto">
                <a:xfrm>
                  <a:off x="-698" y="3540"/>
                  <a:ext cx="36" cy="22"/>
                </a:xfrm>
                <a:custGeom>
                  <a:avLst/>
                  <a:gdLst/>
                  <a:ahLst/>
                  <a:cxnLst>
                    <a:cxn ang="0">
                      <a:pos x="25" y="0"/>
                    </a:cxn>
                    <a:cxn ang="0">
                      <a:pos x="72" y="8"/>
                    </a:cxn>
                    <a:cxn ang="0">
                      <a:pos x="72" y="10"/>
                    </a:cxn>
                    <a:cxn ang="0">
                      <a:pos x="69" y="12"/>
                    </a:cxn>
                    <a:cxn ang="0">
                      <a:pos x="63" y="18"/>
                    </a:cxn>
                    <a:cxn ang="0">
                      <a:pos x="55" y="23"/>
                    </a:cxn>
                    <a:cxn ang="0">
                      <a:pos x="44" y="29"/>
                    </a:cxn>
                    <a:cxn ang="0">
                      <a:pos x="32" y="37"/>
                    </a:cxn>
                    <a:cxn ang="0">
                      <a:pos x="17" y="40"/>
                    </a:cxn>
                    <a:cxn ang="0">
                      <a:pos x="0" y="44"/>
                    </a:cxn>
                    <a:cxn ang="0">
                      <a:pos x="25" y="0"/>
                    </a:cxn>
                  </a:cxnLst>
                  <a:rect l="0" t="0" r="r" b="b"/>
                  <a:pathLst>
                    <a:path w="72" h="44">
                      <a:moveTo>
                        <a:pt x="25" y="0"/>
                      </a:moveTo>
                      <a:lnTo>
                        <a:pt x="72" y="8"/>
                      </a:lnTo>
                      <a:lnTo>
                        <a:pt x="72" y="10"/>
                      </a:lnTo>
                      <a:lnTo>
                        <a:pt x="69" y="12"/>
                      </a:lnTo>
                      <a:lnTo>
                        <a:pt x="63" y="18"/>
                      </a:lnTo>
                      <a:lnTo>
                        <a:pt x="55" y="23"/>
                      </a:lnTo>
                      <a:lnTo>
                        <a:pt x="44" y="29"/>
                      </a:lnTo>
                      <a:lnTo>
                        <a:pt x="32" y="37"/>
                      </a:lnTo>
                      <a:lnTo>
                        <a:pt x="17" y="40"/>
                      </a:lnTo>
                      <a:lnTo>
                        <a:pt x="0" y="44"/>
                      </a:lnTo>
                      <a:lnTo>
                        <a:pt x="25" y="0"/>
                      </a:lnTo>
                      <a:close/>
                    </a:path>
                  </a:pathLst>
                </a:custGeom>
                <a:solidFill>
                  <a:srgbClr val="59FF00"/>
                </a:solidFill>
                <a:ln w="9525">
                  <a:noFill/>
                  <a:round/>
                  <a:headEnd/>
                  <a:tailEnd/>
                </a:ln>
              </p:spPr>
              <p:txBody>
                <a:bodyPr/>
                <a:lstStyle/>
                <a:p>
                  <a:endParaRPr lang="de-DE"/>
                </a:p>
              </p:txBody>
            </p:sp>
            <p:sp>
              <p:nvSpPr>
                <p:cNvPr id="32870" name="Freeform 1126"/>
                <p:cNvSpPr>
                  <a:spLocks/>
                </p:cNvSpPr>
                <p:nvPr/>
              </p:nvSpPr>
              <p:spPr bwMode="auto">
                <a:xfrm>
                  <a:off x="-686" y="3572"/>
                  <a:ext cx="71" cy="19"/>
                </a:xfrm>
                <a:custGeom>
                  <a:avLst/>
                  <a:gdLst/>
                  <a:ahLst/>
                  <a:cxnLst>
                    <a:cxn ang="0">
                      <a:pos x="0" y="0"/>
                    </a:cxn>
                    <a:cxn ang="0">
                      <a:pos x="4" y="0"/>
                    </a:cxn>
                    <a:cxn ang="0">
                      <a:pos x="13" y="0"/>
                    </a:cxn>
                    <a:cxn ang="0">
                      <a:pos x="28" y="0"/>
                    </a:cxn>
                    <a:cxn ang="0">
                      <a:pos x="45" y="2"/>
                    </a:cxn>
                    <a:cxn ang="0">
                      <a:pos x="66" y="4"/>
                    </a:cxn>
                    <a:cxn ang="0">
                      <a:pos x="87" y="8"/>
                    </a:cxn>
                    <a:cxn ang="0">
                      <a:pos x="108" y="14"/>
                    </a:cxn>
                    <a:cxn ang="0">
                      <a:pos x="127" y="23"/>
                    </a:cxn>
                    <a:cxn ang="0">
                      <a:pos x="141" y="29"/>
                    </a:cxn>
                    <a:cxn ang="0">
                      <a:pos x="82" y="38"/>
                    </a:cxn>
                    <a:cxn ang="0">
                      <a:pos x="0" y="0"/>
                    </a:cxn>
                  </a:cxnLst>
                  <a:rect l="0" t="0" r="r" b="b"/>
                  <a:pathLst>
                    <a:path w="141" h="38">
                      <a:moveTo>
                        <a:pt x="0" y="0"/>
                      </a:moveTo>
                      <a:lnTo>
                        <a:pt x="4" y="0"/>
                      </a:lnTo>
                      <a:lnTo>
                        <a:pt x="13" y="0"/>
                      </a:lnTo>
                      <a:lnTo>
                        <a:pt x="28" y="0"/>
                      </a:lnTo>
                      <a:lnTo>
                        <a:pt x="45" y="2"/>
                      </a:lnTo>
                      <a:lnTo>
                        <a:pt x="66" y="4"/>
                      </a:lnTo>
                      <a:lnTo>
                        <a:pt x="87" y="8"/>
                      </a:lnTo>
                      <a:lnTo>
                        <a:pt x="108" y="14"/>
                      </a:lnTo>
                      <a:lnTo>
                        <a:pt x="127" y="23"/>
                      </a:lnTo>
                      <a:lnTo>
                        <a:pt x="141" y="29"/>
                      </a:lnTo>
                      <a:lnTo>
                        <a:pt x="82" y="38"/>
                      </a:lnTo>
                      <a:lnTo>
                        <a:pt x="0" y="0"/>
                      </a:lnTo>
                      <a:close/>
                    </a:path>
                  </a:pathLst>
                </a:custGeom>
                <a:solidFill>
                  <a:srgbClr val="21BA00"/>
                </a:solidFill>
                <a:ln w="9525">
                  <a:noFill/>
                  <a:round/>
                  <a:headEnd/>
                  <a:tailEnd/>
                </a:ln>
              </p:spPr>
              <p:txBody>
                <a:bodyPr/>
                <a:lstStyle/>
                <a:p>
                  <a:endParaRPr lang="de-DE"/>
                </a:p>
              </p:txBody>
            </p:sp>
            <p:sp>
              <p:nvSpPr>
                <p:cNvPr id="32871" name="Freeform 1127"/>
                <p:cNvSpPr>
                  <a:spLocks/>
                </p:cNvSpPr>
                <p:nvPr/>
              </p:nvSpPr>
              <p:spPr bwMode="auto">
                <a:xfrm>
                  <a:off x="-687" y="3579"/>
                  <a:ext cx="24" cy="35"/>
                </a:xfrm>
                <a:custGeom>
                  <a:avLst/>
                  <a:gdLst/>
                  <a:ahLst/>
                  <a:cxnLst>
                    <a:cxn ang="0">
                      <a:pos x="0" y="0"/>
                    </a:cxn>
                    <a:cxn ang="0">
                      <a:pos x="47" y="33"/>
                    </a:cxn>
                    <a:cxn ang="0">
                      <a:pos x="47" y="71"/>
                    </a:cxn>
                    <a:cxn ang="0">
                      <a:pos x="46" y="69"/>
                    </a:cxn>
                    <a:cxn ang="0">
                      <a:pos x="42" y="65"/>
                    </a:cxn>
                    <a:cxn ang="0">
                      <a:pos x="36" y="59"/>
                    </a:cxn>
                    <a:cxn ang="0">
                      <a:pos x="28" y="52"/>
                    </a:cxn>
                    <a:cxn ang="0">
                      <a:pos x="21" y="42"/>
                    </a:cxn>
                    <a:cxn ang="0">
                      <a:pos x="13" y="31"/>
                    </a:cxn>
                    <a:cxn ang="0">
                      <a:pos x="6" y="18"/>
                    </a:cxn>
                    <a:cxn ang="0">
                      <a:pos x="0" y="0"/>
                    </a:cxn>
                  </a:cxnLst>
                  <a:rect l="0" t="0" r="r" b="b"/>
                  <a:pathLst>
                    <a:path w="47" h="71">
                      <a:moveTo>
                        <a:pt x="0" y="0"/>
                      </a:moveTo>
                      <a:lnTo>
                        <a:pt x="47" y="33"/>
                      </a:lnTo>
                      <a:lnTo>
                        <a:pt x="47" y="71"/>
                      </a:lnTo>
                      <a:lnTo>
                        <a:pt x="46" y="69"/>
                      </a:lnTo>
                      <a:lnTo>
                        <a:pt x="42" y="65"/>
                      </a:lnTo>
                      <a:lnTo>
                        <a:pt x="36" y="59"/>
                      </a:lnTo>
                      <a:lnTo>
                        <a:pt x="28" y="52"/>
                      </a:lnTo>
                      <a:lnTo>
                        <a:pt x="21" y="42"/>
                      </a:lnTo>
                      <a:lnTo>
                        <a:pt x="13" y="31"/>
                      </a:lnTo>
                      <a:lnTo>
                        <a:pt x="6" y="18"/>
                      </a:lnTo>
                      <a:lnTo>
                        <a:pt x="0" y="0"/>
                      </a:lnTo>
                      <a:close/>
                    </a:path>
                  </a:pathLst>
                </a:custGeom>
                <a:solidFill>
                  <a:srgbClr val="21BA00"/>
                </a:solidFill>
                <a:ln w="9525">
                  <a:noFill/>
                  <a:round/>
                  <a:headEnd/>
                  <a:tailEnd/>
                </a:ln>
              </p:spPr>
              <p:txBody>
                <a:bodyPr/>
                <a:lstStyle/>
                <a:p>
                  <a:endParaRPr lang="de-DE"/>
                </a:p>
              </p:txBody>
            </p:sp>
            <p:sp>
              <p:nvSpPr>
                <p:cNvPr id="32872" name="Freeform 1128"/>
                <p:cNvSpPr>
                  <a:spLocks/>
                </p:cNvSpPr>
                <p:nvPr/>
              </p:nvSpPr>
              <p:spPr bwMode="auto">
                <a:xfrm>
                  <a:off x="-651"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32873" name="Freeform 1129"/>
                <p:cNvSpPr>
                  <a:spLocks/>
                </p:cNvSpPr>
                <p:nvPr/>
              </p:nvSpPr>
              <p:spPr bwMode="auto">
                <a:xfrm>
                  <a:off x="-625" y="3611"/>
                  <a:ext cx="31" cy="31"/>
                </a:xfrm>
                <a:custGeom>
                  <a:avLst/>
                  <a:gdLst/>
                  <a:ahLst/>
                  <a:cxnLst>
                    <a:cxn ang="0">
                      <a:pos x="0" y="0"/>
                    </a:cxn>
                    <a:cxn ang="0">
                      <a:pos x="3" y="52"/>
                    </a:cxn>
                    <a:cxn ang="0">
                      <a:pos x="3" y="52"/>
                    </a:cxn>
                    <a:cxn ang="0">
                      <a:pos x="7" y="54"/>
                    </a:cxn>
                    <a:cxn ang="0">
                      <a:pos x="13" y="56"/>
                    </a:cxn>
                    <a:cxn ang="0">
                      <a:pos x="19" y="57"/>
                    </a:cxn>
                    <a:cxn ang="0">
                      <a:pos x="28" y="61"/>
                    </a:cxn>
                    <a:cxn ang="0">
                      <a:pos x="38" y="61"/>
                    </a:cxn>
                    <a:cxn ang="0">
                      <a:pos x="49" y="63"/>
                    </a:cxn>
                    <a:cxn ang="0">
                      <a:pos x="61" y="63"/>
                    </a:cxn>
                    <a:cxn ang="0">
                      <a:pos x="32" y="10"/>
                    </a:cxn>
                    <a:cxn ang="0">
                      <a:pos x="0" y="0"/>
                    </a:cxn>
                  </a:cxnLst>
                  <a:rect l="0" t="0" r="r" b="b"/>
                  <a:pathLst>
                    <a:path w="61" h="63">
                      <a:moveTo>
                        <a:pt x="0" y="0"/>
                      </a:moveTo>
                      <a:lnTo>
                        <a:pt x="3" y="52"/>
                      </a:lnTo>
                      <a:lnTo>
                        <a:pt x="3" y="52"/>
                      </a:lnTo>
                      <a:lnTo>
                        <a:pt x="7" y="54"/>
                      </a:lnTo>
                      <a:lnTo>
                        <a:pt x="13" y="56"/>
                      </a:lnTo>
                      <a:lnTo>
                        <a:pt x="19" y="57"/>
                      </a:lnTo>
                      <a:lnTo>
                        <a:pt x="28" y="61"/>
                      </a:lnTo>
                      <a:lnTo>
                        <a:pt x="38" y="61"/>
                      </a:lnTo>
                      <a:lnTo>
                        <a:pt x="49" y="63"/>
                      </a:lnTo>
                      <a:lnTo>
                        <a:pt x="61" y="63"/>
                      </a:lnTo>
                      <a:lnTo>
                        <a:pt x="32" y="10"/>
                      </a:lnTo>
                      <a:lnTo>
                        <a:pt x="0" y="0"/>
                      </a:lnTo>
                      <a:close/>
                    </a:path>
                  </a:pathLst>
                </a:custGeom>
                <a:solidFill>
                  <a:srgbClr val="21BA00"/>
                </a:solidFill>
                <a:ln w="9525">
                  <a:noFill/>
                  <a:round/>
                  <a:headEnd/>
                  <a:tailEnd/>
                </a:ln>
              </p:spPr>
              <p:txBody>
                <a:bodyPr/>
                <a:lstStyle/>
                <a:p>
                  <a:endParaRPr lang="de-DE"/>
                </a:p>
              </p:txBody>
            </p:sp>
            <p:sp>
              <p:nvSpPr>
                <p:cNvPr id="32874" name="Freeform 1130"/>
                <p:cNvSpPr>
                  <a:spLocks/>
                </p:cNvSpPr>
                <p:nvPr/>
              </p:nvSpPr>
              <p:spPr bwMode="auto">
                <a:xfrm>
                  <a:off x="-593" y="3624"/>
                  <a:ext cx="31" cy="18"/>
                </a:xfrm>
                <a:custGeom>
                  <a:avLst/>
                  <a:gdLst/>
                  <a:ahLst/>
                  <a:cxnLst>
                    <a:cxn ang="0">
                      <a:pos x="0" y="0"/>
                    </a:cxn>
                    <a:cxn ang="0">
                      <a:pos x="19" y="36"/>
                    </a:cxn>
                    <a:cxn ang="0">
                      <a:pos x="19" y="36"/>
                    </a:cxn>
                    <a:cxn ang="0">
                      <a:pos x="22" y="36"/>
                    </a:cxn>
                    <a:cxn ang="0">
                      <a:pos x="26" y="36"/>
                    </a:cxn>
                    <a:cxn ang="0">
                      <a:pos x="32" y="36"/>
                    </a:cxn>
                    <a:cxn ang="0">
                      <a:pos x="40" y="36"/>
                    </a:cxn>
                    <a:cxn ang="0">
                      <a:pos x="47" y="36"/>
                    </a:cxn>
                    <a:cxn ang="0">
                      <a:pos x="55" y="34"/>
                    </a:cxn>
                    <a:cxn ang="0">
                      <a:pos x="62" y="34"/>
                    </a:cxn>
                    <a:cxn ang="0">
                      <a:pos x="62" y="32"/>
                    </a:cxn>
                    <a:cxn ang="0">
                      <a:pos x="59" y="30"/>
                    </a:cxn>
                    <a:cxn ang="0">
                      <a:pos x="53" y="27"/>
                    </a:cxn>
                    <a:cxn ang="0">
                      <a:pos x="47" y="23"/>
                    </a:cxn>
                    <a:cxn ang="0">
                      <a:pos x="38" y="17"/>
                    </a:cxn>
                    <a:cxn ang="0">
                      <a:pos x="28" y="11"/>
                    </a:cxn>
                    <a:cxn ang="0">
                      <a:pos x="15" y="8"/>
                    </a:cxn>
                    <a:cxn ang="0">
                      <a:pos x="0" y="0"/>
                    </a:cxn>
                  </a:cxnLst>
                  <a:rect l="0" t="0" r="r" b="b"/>
                  <a:pathLst>
                    <a:path w="62" h="36">
                      <a:moveTo>
                        <a:pt x="0" y="0"/>
                      </a:moveTo>
                      <a:lnTo>
                        <a:pt x="19" y="36"/>
                      </a:lnTo>
                      <a:lnTo>
                        <a:pt x="19" y="36"/>
                      </a:lnTo>
                      <a:lnTo>
                        <a:pt x="22" y="36"/>
                      </a:lnTo>
                      <a:lnTo>
                        <a:pt x="26" y="36"/>
                      </a:lnTo>
                      <a:lnTo>
                        <a:pt x="32" y="36"/>
                      </a:lnTo>
                      <a:lnTo>
                        <a:pt x="40" y="36"/>
                      </a:lnTo>
                      <a:lnTo>
                        <a:pt x="47" y="36"/>
                      </a:lnTo>
                      <a:lnTo>
                        <a:pt x="55" y="34"/>
                      </a:lnTo>
                      <a:lnTo>
                        <a:pt x="62" y="34"/>
                      </a:lnTo>
                      <a:lnTo>
                        <a:pt x="62" y="32"/>
                      </a:lnTo>
                      <a:lnTo>
                        <a:pt x="59" y="30"/>
                      </a:lnTo>
                      <a:lnTo>
                        <a:pt x="53" y="27"/>
                      </a:lnTo>
                      <a:lnTo>
                        <a:pt x="47" y="23"/>
                      </a:lnTo>
                      <a:lnTo>
                        <a:pt x="38" y="17"/>
                      </a:lnTo>
                      <a:lnTo>
                        <a:pt x="28" y="11"/>
                      </a:lnTo>
                      <a:lnTo>
                        <a:pt x="15" y="8"/>
                      </a:lnTo>
                      <a:lnTo>
                        <a:pt x="0" y="0"/>
                      </a:lnTo>
                      <a:close/>
                    </a:path>
                  </a:pathLst>
                </a:custGeom>
                <a:solidFill>
                  <a:srgbClr val="21BA00"/>
                </a:solidFill>
                <a:ln w="9525">
                  <a:noFill/>
                  <a:round/>
                  <a:headEnd/>
                  <a:tailEnd/>
                </a:ln>
              </p:spPr>
              <p:txBody>
                <a:bodyPr/>
                <a:lstStyle/>
                <a:p>
                  <a:endParaRPr lang="de-DE"/>
                </a:p>
              </p:txBody>
            </p:sp>
            <p:sp>
              <p:nvSpPr>
                <p:cNvPr id="32875" name="Freeform 1131"/>
                <p:cNvSpPr>
                  <a:spLocks/>
                </p:cNvSpPr>
                <p:nvPr/>
              </p:nvSpPr>
              <p:spPr bwMode="auto">
                <a:xfrm>
                  <a:off x="-623" y="3590"/>
                  <a:ext cx="37" cy="18"/>
                </a:xfrm>
                <a:custGeom>
                  <a:avLst/>
                  <a:gdLst/>
                  <a:ahLst/>
                  <a:cxnLst>
                    <a:cxn ang="0">
                      <a:pos x="0" y="14"/>
                    </a:cxn>
                    <a:cxn ang="0">
                      <a:pos x="39" y="0"/>
                    </a:cxn>
                    <a:cxn ang="0">
                      <a:pos x="41" y="2"/>
                    </a:cxn>
                    <a:cxn ang="0">
                      <a:pos x="44" y="2"/>
                    </a:cxn>
                    <a:cxn ang="0">
                      <a:pos x="50" y="6"/>
                    </a:cxn>
                    <a:cxn ang="0">
                      <a:pos x="56" y="8"/>
                    </a:cxn>
                    <a:cxn ang="0">
                      <a:pos x="61" y="12"/>
                    </a:cxn>
                    <a:cxn ang="0">
                      <a:pos x="67" y="16"/>
                    </a:cxn>
                    <a:cxn ang="0">
                      <a:pos x="73" y="18"/>
                    </a:cxn>
                    <a:cxn ang="0">
                      <a:pos x="75" y="21"/>
                    </a:cxn>
                    <a:cxn ang="0">
                      <a:pos x="46" y="37"/>
                    </a:cxn>
                    <a:cxn ang="0">
                      <a:pos x="0" y="14"/>
                    </a:cxn>
                  </a:cxnLst>
                  <a:rect l="0" t="0" r="r" b="b"/>
                  <a:pathLst>
                    <a:path w="75" h="37">
                      <a:moveTo>
                        <a:pt x="0" y="14"/>
                      </a:moveTo>
                      <a:lnTo>
                        <a:pt x="39" y="0"/>
                      </a:lnTo>
                      <a:lnTo>
                        <a:pt x="41" y="2"/>
                      </a:lnTo>
                      <a:lnTo>
                        <a:pt x="44" y="2"/>
                      </a:lnTo>
                      <a:lnTo>
                        <a:pt x="50" y="6"/>
                      </a:lnTo>
                      <a:lnTo>
                        <a:pt x="56" y="8"/>
                      </a:lnTo>
                      <a:lnTo>
                        <a:pt x="61" y="12"/>
                      </a:lnTo>
                      <a:lnTo>
                        <a:pt x="67" y="16"/>
                      </a:lnTo>
                      <a:lnTo>
                        <a:pt x="73" y="18"/>
                      </a:lnTo>
                      <a:lnTo>
                        <a:pt x="75" y="21"/>
                      </a:lnTo>
                      <a:lnTo>
                        <a:pt x="46" y="37"/>
                      </a:lnTo>
                      <a:lnTo>
                        <a:pt x="0" y="14"/>
                      </a:lnTo>
                      <a:close/>
                    </a:path>
                  </a:pathLst>
                </a:custGeom>
                <a:solidFill>
                  <a:srgbClr val="21BA00"/>
                </a:solidFill>
                <a:ln w="9525">
                  <a:noFill/>
                  <a:round/>
                  <a:headEnd/>
                  <a:tailEnd/>
                </a:ln>
              </p:spPr>
              <p:txBody>
                <a:bodyPr/>
                <a:lstStyle/>
                <a:p>
                  <a:endParaRPr lang="de-DE"/>
                </a:p>
              </p:txBody>
            </p:sp>
            <p:sp>
              <p:nvSpPr>
                <p:cNvPr id="32876" name="Freeform 1132"/>
                <p:cNvSpPr>
                  <a:spLocks/>
                </p:cNvSpPr>
                <p:nvPr/>
              </p:nvSpPr>
              <p:spPr bwMode="auto">
                <a:xfrm>
                  <a:off x="-589" y="3610"/>
                  <a:ext cx="28" cy="18"/>
                </a:xfrm>
                <a:custGeom>
                  <a:avLst/>
                  <a:gdLst/>
                  <a:ahLst/>
                  <a:cxnLst>
                    <a:cxn ang="0">
                      <a:pos x="0" y="6"/>
                    </a:cxn>
                    <a:cxn ang="0">
                      <a:pos x="29" y="0"/>
                    </a:cxn>
                    <a:cxn ang="0">
                      <a:pos x="29" y="0"/>
                    </a:cxn>
                    <a:cxn ang="0">
                      <a:pos x="31" y="2"/>
                    </a:cxn>
                    <a:cxn ang="0">
                      <a:pos x="33" y="6"/>
                    </a:cxn>
                    <a:cxn ang="0">
                      <a:pos x="36" y="10"/>
                    </a:cxn>
                    <a:cxn ang="0">
                      <a:pos x="40" y="16"/>
                    </a:cxn>
                    <a:cxn ang="0">
                      <a:pos x="46" y="21"/>
                    </a:cxn>
                    <a:cxn ang="0">
                      <a:pos x="52" y="29"/>
                    </a:cxn>
                    <a:cxn ang="0">
                      <a:pos x="57" y="37"/>
                    </a:cxn>
                    <a:cxn ang="0">
                      <a:pos x="0" y="6"/>
                    </a:cxn>
                  </a:cxnLst>
                  <a:rect l="0" t="0" r="r" b="b"/>
                  <a:pathLst>
                    <a:path w="57" h="37">
                      <a:moveTo>
                        <a:pt x="0" y="6"/>
                      </a:moveTo>
                      <a:lnTo>
                        <a:pt x="29" y="0"/>
                      </a:lnTo>
                      <a:lnTo>
                        <a:pt x="29" y="0"/>
                      </a:lnTo>
                      <a:lnTo>
                        <a:pt x="31" y="2"/>
                      </a:lnTo>
                      <a:lnTo>
                        <a:pt x="33" y="6"/>
                      </a:lnTo>
                      <a:lnTo>
                        <a:pt x="36" y="10"/>
                      </a:lnTo>
                      <a:lnTo>
                        <a:pt x="40" y="16"/>
                      </a:lnTo>
                      <a:lnTo>
                        <a:pt x="46" y="21"/>
                      </a:lnTo>
                      <a:lnTo>
                        <a:pt x="52" y="29"/>
                      </a:lnTo>
                      <a:lnTo>
                        <a:pt x="57" y="37"/>
                      </a:lnTo>
                      <a:lnTo>
                        <a:pt x="0" y="6"/>
                      </a:lnTo>
                      <a:close/>
                    </a:path>
                  </a:pathLst>
                </a:custGeom>
                <a:solidFill>
                  <a:srgbClr val="21BA00"/>
                </a:solidFill>
                <a:ln w="9525">
                  <a:noFill/>
                  <a:round/>
                  <a:headEnd/>
                  <a:tailEnd/>
                </a:ln>
              </p:spPr>
              <p:txBody>
                <a:bodyPr/>
                <a:lstStyle/>
                <a:p>
                  <a:endParaRPr lang="de-DE"/>
                </a:p>
              </p:txBody>
            </p:sp>
            <p:sp>
              <p:nvSpPr>
                <p:cNvPr id="32877" name="Freeform 1133"/>
                <p:cNvSpPr>
                  <a:spLocks/>
                </p:cNvSpPr>
                <p:nvPr/>
              </p:nvSpPr>
              <p:spPr bwMode="auto">
                <a:xfrm>
                  <a:off x="-614" y="3551"/>
                  <a:ext cx="46" cy="20"/>
                </a:xfrm>
                <a:custGeom>
                  <a:avLst/>
                  <a:gdLst/>
                  <a:ahLst/>
                  <a:cxnLst>
                    <a:cxn ang="0">
                      <a:pos x="0" y="0"/>
                    </a:cxn>
                    <a:cxn ang="0">
                      <a:pos x="51" y="0"/>
                    </a:cxn>
                    <a:cxn ang="0">
                      <a:pos x="91" y="40"/>
                    </a:cxn>
                    <a:cxn ang="0">
                      <a:pos x="87" y="40"/>
                    </a:cxn>
                    <a:cxn ang="0">
                      <a:pos x="80" y="38"/>
                    </a:cxn>
                    <a:cxn ang="0">
                      <a:pos x="68" y="36"/>
                    </a:cxn>
                    <a:cxn ang="0">
                      <a:pos x="55" y="33"/>
                    </a:cxn>
                    <a:cxn ang="0">
                      <a:pos x="38" y="29"/>
                    </a:cxn>
                    <a:cxn ang="0">
                      <a:pos x="24" y="21"/>
                    </a:cxn>
                    <a:cxn ang="0">
                      <a:pos x="11" y="12"/>
                    </a:cxn>
                    <a:cxn ang="0">
                      <a:pos x="0" y="0"/>
                    </a:cxn>
                  </a:cxnLst>
                  <a:rect l="0" t="0" r="r" b="b"/>
                  <a:pathLst>
                    <a:path w="91" h="40">
                      <a:moveTo>
                        <a:pt x="0" y="0"/>
                      </a:moveTo>
                      <a:lnTo>
                        <a:pt x="51" y="0"/>
                      </a:lnTo>
                      <a:lnTo>
                        <a:pt x="91" y="40"/>
                      </a:lnTo>
                      <a:lnTo>
                        <a:pt x="87" y="40"/>
                      </a:lnTo>
                      <a:lnTo>
                        <a:pt x="80" y="38"/>
                      </a:lnTo>
                      <a:lnTo>
                        <a:pt x="68" y="36"/>
                      </a:lnTo>
                      <a:lnTo>
                        <a:pt x="55" y="33"/>
                      </a:lnTo>
                      <a:lnTo>
                        <a:pt x="38" y="29"/>
                      </a:lnTo>
                      <a:lnTo>
                        <a:pt x="24" y="21"/>
                      </a:lnTo>
                      <a:lnTo>
                        <a:pt x="11" y="12"/>
                      </a:lnTo>
                      <a:lnTo>
                        <a:pt x="0" y="0"/>
                      </a:lnTo>
                      <a:close/>
                    </a:path>
                  </a:pathLst>
                </a:custGeom>
                <a:solidFill>
                  <a:srgbClr val="21BA00"/>
                </a:solidFill>
                <a:ln w="9525">
                  <a:noFill/>
                  <a:round/>
                  <a:headEnd/>
                  <a:tailEnd/>
                </a:ln>
              </p:spPr>
              <p:txBody>
                <a:bodyPr/>
                <a:lstStyle/>
                <a:p>
                  <a:endParaRPr lang="de-DE"/>
                </a:p>
              </p:txBody>
            </p:sp>
            <p:sp>
              <p:nvSpPr>
                <p:cNvPr id="32878" name="Freeform 1134"/>
                <p:cNvSpPr>
                  <a:spLocks/>
                </p:cNvSpPr>
                <p:nvPr/>
              </p:nvSpPr>
              <p:spPr bwMode="auto">
                <a:xfrm>
                  <a:off x="-571" y="3547"/>
                  <a:ext cx="42" cy="20"/>
                </a:xfrm>
                <a:custGeom>
                  <a:avLst/>
                  <a:gdLst/>
                  <a:ahLst/>
                  <a:cxnLst>
                    <a:cxn ang="0">
                      <a:pos x="0" y="2"/>
                    </a:cxn>
                    <a:cxn ang="0">
                      <a:pos x="61" y="0"/>
                    </a:cxn>
                    <a:cxn ang="0">
                      <a:pos x="84" y="28"/>
                    </a:cxn>
                    <a:cxn ang="0">
                      <a:pos x="82" y="28"/>
                    </a:cxn>
                    <a:cxn ang="0">
                      <a:pos x="79" y="28"/>
                    </a:cxn>
                    <a:cxn ang="0">
                      <a:pos x="73" y="30"/>
                    </a:cxn>
                    <a:cxn ang="0">
                      <a:pos x="67" y="34"/>
                    </a:cxn>
                    <a:cxn ang="0">
                      <a:pos x="59" y="36"/>
                    </a:cxn>
                    <a:cxn ang="0">
                      <a:pos x="52" y="38"/>
                    </a:cxn>
                    <a:cxn ang="0">
                      <a:pos x="42" y="38"/>
                    </a:cxn>
                    <a:cxn ang="0">
                      <a:pos x="35" y="40"/>
                    </a:cxn>
                    <a:cxn ang="0">
                      <a:pos x="29" y="38"/>
                    </a:cxn>
                    <a:cxn ang="0">
                      <a:pos x="21" y="34"/>
                    </a:cxn>
                    <a:cxn ang="0">
                      <a:pos x="16" y="28"/>
                    </a:cxn>
                    <a:cxn ang="0">
                      <a:pos x="12" y="21"/>
                    </a:cxn>
                    <a:cxn ang="0">
                      <a:pos x="6" y="15"/>
                    </a:cxn>
                    <a:cxn ang="0">
                      <a:pos x="4" y="9"/>
                    </a:cxn>
                    <a:cxn ang="0">
                      <a:pos x="2" y="4"/>
                    </a:cxn>
                    <a:cxn ang="0">
                      <a:pos x="0" y="2"/>
                    </a:cxn>
                  </a:cxnLst>
                  <a:rect l="0" t="0" r="r" b="b"/>
                  <a:pathLst>
                    <a:path w="84" h="40">
                      <a:moveTo>
                        <a:pt x="0" y="2"/>
                      </a:moveTo>
                      <a:lnTo>
                        <a:pt x="61" y="0"/>
                      </a:lnTo>
                      <a:lnTo>
                        <a:pt x="84" y="28"/>
                      </a:lnTo>
                      <a:lnTo>
                        <a:pt x="82" y="28"/>
                      </a:lnTo>
                      <a:lnTo>
                        <a:pt x="79" y="28"/>
                      </a:lnTo>
                      <a:lnTo>
                        <a:pt x="73" y="30"/>
                      </a:lnTo>
                      <a:lnTo>
                        <a:pt x="67" y="34"/>
                      </a:lnTo>
                      <a:lnTo>
                        <a:pt x="59" y="36"/>
                      </a:lnTo>
                      <a:lnTo>
                        <a:pt x="52" y="38"/>
                      </a:lnTo>
                      <a:lnTo>
                        <a:pt x="42" y="38"/>
                      </a:lnTo>
                      <a:lnTo>
                        <a:pt x="35" y="40"/>
                      </a:lnTo>
                      <a:lnTo>
                        <a:pt x="29" y="38"/>
                      </a:lnTo>
                      <a:lnTo>
                        <a:pt x="21" y="34"/>
                      </a:lnTo>
                      <a:lnTo>
                        <a:pt x="16" y="28"/>
                      </a:lnTo>
                      <a:lnTo>
                        <a:pt x="12"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32879" name="Freeform 1135"/>
                <p:cNvSpPr>
                  <a:spLocks/>
                </p:cNvSpPr>
                <p:nvPr/>
              </p:nvSpPr>
              <p:spPr bwMode="auto">
                <a:xfrm>
                  <a:off x="-529" y="3548"/>
                  <a:ext cx="27" cy="8"/>
                </a:xfrm>
                <a:custGeom>
                  <a:avLst/>
                  <a:gdLst/>
                  <a:ahLst/>
                  <a:cxnLst>
                    <a:cxn ang="0">
                      <a:pos x="0" y="0"/>
                    </a:cxn>
                    <a:cxn ang="0">
                      <a:pos x="15" y="17"/>
                    </a:cxn>
                    <a:cxn ang="0">
                      <a:pos x="56" y="3"/>
                    </a:cxn>
                    <a:cxn ang="0">
                      <a:pos x="0" y="0"/>
                    </a:cxn>
                  </a:cxnLst>
                  <a:rect l="0" t="0" r="r" b="b"/>
                  <a:pathLst>
                    <a:path w="56" h="17">
                      <a:moveTo>
                        <a:pt x="0" y="0"/>
                      </a:moveTo>
                      <a:lnTo>
                        <a:pt x="15" y="17"/>
                      </a:lnTo>
                      <a:lnTo>
                        <a:pt x="56" y="3"/>
                      </a:lnTo>
                      <a:lnTo>
                        <a:pt x="0" y="0"/>
                      </a:lnTo>
                      <a:close/>
                    </a:path>
                  </a:pathLst>
                </a:custGeom>
                <a:solidFill>
                  <a:srgbClr val="21BA00"/>
                </a:solidFill>
                <a:ln w="9525">
                  <a:noFill/>
                  <a:round/>
                  <a:headEnd/>
                  <a:tailEnd/>
                </a:ln>
              </p:spPr>
              <p:txBody>
                <a:bodyPr/>
                <a:lstStyle/>
                <a:p>
                  <a:endParaRPr lang="de-DE"/>
                </a:p>
              </p:txBody>
            </p:sp>
            <p:sp>
              <p:nvSpPr>
                <p:cNvPr id="32880" name="Freeform 1136"/>
                <p:cNvSpPr>
                  <a:spLocks/>
                </p:cNvSpPr>
                <p:nvPr/>
              </p:nvSpPr>
              <p:spPr bwMode="auto">
                <a:xfrm>
                  <a:off x="-538" y="3524"/>
                  <a:ext cx="25" cy="14"/>
                </a:xfrm>
                <a:custGeom>
                  <a:avLst/>
                  <a:gdLst/>
                  <a:ahLst/>
                  <a:cxnLst>
                    <a:cxn ang="0">
                      <a:pos x="0" y="29"/>
                    </a:cxn>
                    <a:cxn ang="0">
                      <a:pos x="50" y="23"/>
                    </a:cxn>
                    <a:cxn ang="0">
                      <a:pos x="50" y="21"/>
                    </a:cxn>
                    <a:cxn ang="0">
                      <a:pos x="46" y="19"/>
                    </a:cxn>
                    <a:cxn ang="0">
                      <a:pos x="44" y="17"/>
                    </a:cxn>
                    <a:cxn ang="0">
                      <a:pos x="38" y="13"/>
                    </a:cxn>
                    <a:cxn ang="0">
                      <a:pos x="32" y="8"/>
                    </a:cxn>
                    <a:cxn ang="0">
                      <a:pos x="25" y="6"/>
                    </a:cxn>
                    <a:cxn ang="0">
                      <a:pos x="19" y="2"/>
                    </a:cxn>
                    <a:cxn ang="0">
                      <a:pos x="12" y="0"/>
                    </a:cxn>
                    <a:cxn ang="0">
                      <a:pos x="4" y="2"/>
                    </a:cxn>
                    <a:cxn ang="0">
                      <a:pos x="0" y="11"/>
                    </a:cxn>
                    <a:cxn ang="0">
                      <a:pos x="0" y="23"/>
                    </a:cxn>
                    <a:cxn ang="0">
                      <a:pos x="0" y="29"/>
                    </a:cxn>
                  </a:cxnLst>
                  <a:rect l="0" t="0" r="r" b="b"/>
                  <a:pathLst>
                    <a:path w="50" h="29">
                      <a:moveTo>
                        <a:pt x="0" y="29"/>
                      </a:moveTo>
                      <a:lnTo>
                        <a:pt x="50" y="23"/>
                      </a:lnTo>
                      <a:lnTo>
                        <a:pt x="50" y="21"/>
                      </a:lnTo>
                      <a:lnTo>
                        <a:pt x="46" y="19"/>
                      </a:lnTo>
                      <a:lnTo>
                        <a:pt x="44" y="17"/>
                      </a:lnTo>
                      <a:lnTo>
                        <a:pt x="38" y="13"/>
                      </a:lnTo>
                      <a:lnTo>
                        <a:pt x="32" y="8"/>
                      </a:lnTo>
                      <a:lnTo>
                        <a:pt x="25" y="6"/>
                      </a:lnTo>
                      <a:lnTo>
                        <a:pt x="19" y="2"/>
                      </a:lnTo>
                      <a:lnTo>
                        <a:pt x="12"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32881" name="Freeform 1137"/>
                <p:cNvSpPr>
                  <a:spLocks/>
                </p:cNvSpPr>
                <p:nvPr/>
              </p:nvSpPr>
              <p:spPr bwMode="auto">
                <a:xfrm>
                  <a:off x="-571" y="3521"/>
                  <a:ext cx="27" cy="15"/>
                </a:xfrm>
                <a:custGeom>
                  <a:avLst/>
                  <a:gdLst/>
                  <a:ahLst/>
                  <a:cxnLst>
                    <a:cxn ang="0">
                      <a:pos x="40" y="31"/>
                    </a:cxn>
                    <a:cxn ang="0">
                      <a:pos x="56" y="0"/>
                    </a:cxn>
                    <a:cxn ang="0">
                      <a:pos x="56" y="0"/>
                    </a:cxn>
                    <a:cxn ang="0">
                      <a:pos x="52" y="0"/>
                    </a:cxn>
                    <a:cxn ang="0">
                      <a:pos x="48" y="0"/>
                    </a:cxn>
                    <a:cxn ang="0">
                      <a:pos x="42" y="0"/>
                    </a:cxn>
                    <a:cxn ang="0">
                      <a:pos x="37" y="2"/>
                    </a:cxn>
                    <a:cxn ang="0">
                      <a:pos x="31" y="2"/>
                    </a:cxn>
                    <a:cxn ang="0">
                      <a:pos x="23" y="4"/>
                    </a:cxn>
                    <a:cxn ang="0">
                      <a:pos x="18" y="8"/>
                    </a:cxn>
                    <a:cxn ang="0">
                      <a:pos x="8" y="16"/>
                    </a:cxn>
                    <a:cxn ang="0">
                      <a:pos x="2" y="21"/>
                    </a:cxn>
                    <a:cxn ang="0">
                      <a:pos x="0" y="27"/>
                    </a:cxn>
                    <a:cxn ang="0">
                      <a:pos x="0" y="29"/>
                    </a:cxn>
                    <a:cxn ang="0">
                      <a:pos x="40" y="31"/>
                    </a:cxn>
                  </a:cxnLst>
                  <a:rect l="0" t="0" r="r" b="b"/>
                  <a:pathLst>
                    <a:path w="56" h="31">
                      <a:moveTo>
                        <a:pt x="40" y="31"/>
                      </a:moveTo>
                      <a:lnTo>
                        <a:pt x="56" y="0"/>
                      </a:lnTo>
                      <a:lnTo>
                        <a:pt x="56" y="0"/>
                      </a:lnTo>
                      <a:lnTo>
                        <a:pt x="52" y="0"/>
                      </a:lnTo>
                      <a:lnTo>
                        <a:pt x="48" y="0"/>
                      </a:lnTo>
                      <a:lnTo>
                        <a:pt x="42" y="0"/>
                      </a:lnTo>
                      <a:lnTo>
                        <a:pt x="37" y="2"/>
                      </a:lnTo>
                      <a:lnTo>
                        <a:pt x="31" y="2"/>
                      </a:lnTo>
                      <a:lnTo>
                        <a:pt x="23" y="4"/>
                      </a:lnTo>
                      <a:lnTo>
                        <a:pt x="18"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32882" name="Freeform 1138"/>
                <p:cNvSpPr>
                  <a:spLocks/>
                </p:cNvSpPr>
                <p:nvPr/>
              </p:nvSpPr>
              <p:spPr bwMode="auto">
                <a:xfrm>
                  <a:off x="-611" y="3524"/>
                  <a:ext cx="36" cy="21"/>
                </a:xfrm>
                <a:custGeom>
                  <a:avLst/>
                  <a:gdLst/>
                  <a:ahLst/>
                  <a:cxnLst>
                    <a:cxn ang="0">
                      <a:pos x="42" y="32"/>
                    </a:cxn>
                    <a:cxn ang="0">
                      <a:pos x="73" y="0"/>
                    </a:cxn>
                    <a:cxn ang="0">
                      <a:pos x="69" y="0"/>
                    </a:cxn>
                    <a:cxn ang="0">
                      <a:pos x="63" y="2"/>
                    </a:cxn>
                    <a:cxn ang="0">
                      <a:pos x="56" y="6"/>
                    </a:cxn>
                    <a:cxn ang="0">
                      <a:pos x="44" y="10"/>
                    </a:cxn>
                    <a:cxn ang="0">
                      <a:pos x="33" y="15"/>
                    </a:cxn>
                    <a:cxn ang="0">
                      <a:pos x="21" y="21"/>
                    </a:cxn>
                    <a:cxn ang="0">
                      <a:pos x="12" y="29"/>
                    </a:cxn>
                    <a:cxn ang="0">
                      <a:pos x="4" y="34"/>
                    </a:cxn>
                    <a:cxn ang="0">
                      <a:pos x="0" y="40"/>
                    </a:cxn>
                    <a:cxn ang="0">
                      <a:pos x="4" y="42"/>
                    </a:cxn>
                    <a:cxn ang="0">
                      <a:pos x="10" y="42"/>
                    </a:cxn>
                    <a:cxn ang="0">
                      <a:pos x="18" y="40"/>
                    </a:cxn>
                    <a:cxn ang="0">
                      <a:pos x="27" y="38"/>
                    </a:cxn>
                    <a:cxn ang="0">
                      <a:pos x="33" y="34"/>
                    </a:cxn>
                    <a:cxn ang="0">
                      <a:pos x="40" y="32"/>
                    </a:cxn>
                    <a:cxn ang="0">
                      <a:pos x="42" y="32"/>
                    </a:cxn>
                  </a:cxnLst>
                  <a:rect l="0" t="0" r="r" b="b"/>
                  <a:pathLst>
                    <a:path w="73" h="42">
                      <a:moveTo>
                        <a:pt x="42" y="32"/>
                      </a:moveTo>
                      <a:lnTo>
                        <a:pt x="73" y="0"/>
                      </a:lnTo>
                      <a:lnTo>
                        <a:pt x="69" y="0"/>
                      </a:lnTo>
                      <a:lnTo>
                        <a:pt x="63" y="2"/>
                      </a:lnTo>
                      <a:lnTo>
                        <a:pt x="56" y="6"/>
                      </a:lnTo>
                      <a:lnTo>
                        <a:pt x="44" y="10"/>
                      </a:lnTo>
                      <a:lnTo>
                        <a:pt x="33" y="15"/>
                      </a:lnTo>
                      <a:lnTo>
                        <a:pt x="21" y="21"/>
                      </a:lnTo>
                      <a:lnTo>
                        <a:pt x="12" y="29"/>
                      </a:lnTo>
                      <a:lnTo>
                        <a:pt x="4" y="34"/>
                      </a:lnTo>
                      <a:lnTo>
                        <a:pt x="0" y="40"/>
                      </a:lnTo>
                      <a:lnTo>
                        <a:pt x="4" y="42"/>
                      </a:lnTo>
                      <a:lnTo>
                        <a:pt x="10" y="42"/>
                      </a:lnTo>
                      <a:lnTo>
                        <a:pt x="18" y="40"/>
                      </a:lnTo>
                      <a:lnTo>
                        <a:pt x="27" y="38"/>
                      </a:lnTo>
                      <a:lnTo>
                        <a:pt x="33" y="34"/>
                      </a:lnTo>
                      <a:lnTo>
                        <a:pt x="40" y="32"/>
                      </a:lnTo>
                      <a:lnTo>
                        <a:pt x="42" y="32"/>
                      </a:lnTo>
                      <a:close/>
                    </a:path>
                  </a:pathLst>
                </a:custGeom>
                <a:solidFill>
                  <a:srgbClr val="21BA00"/>
                </a:solidFill>
                <a:ln w="9525">
                  <a:noFill/>
                  <a:round/>
                  <a:headEnd/>
                  <a:tailEnd/>
                </a:ln>
              </p:spPr>
              <p:txBody>
                <a:bodyPr/>
                <a:lstStyle/>
                <a:p>
                  <a:endParaRPr lang="de-DE"/>
                </a:p>
              </p:txBody>
            </p:sp>
            <p:sp>
              <p:nvSpPr>
                <p:cNvPr id="32883" name="Freeform 1139"/>
                <p:cNvSpPr>
                  <a:spLocks/>
                </p:cNvSpPr>
                <p:nvPr/>
              </p:nvSpPr>
              <p:spPr bwMode="auto">
                <a:xfrm>
                  <a:off x="-431" y="3531"/>
                  <a:ext cx="464" cy="497"/>
                </a:xfrm>
                <a:custGeom>
                  <a:avLst/>
                  <a:gdLst/>
                  <a:ahLst/>
                  <a:cxnLst>
                    <a:cxn ang="0">
                      <a:pos x="87" y="994"/>
                    </a:cxn>
                    <a:cxn ang="0">
                      <a:pos x="0" y="850"/>
                    </a:cxn>
                    <a:cxn ang="0">
                      <a:pos x="102" y="914"/>
                    </a:cxn>
                    <a:cxn ang="0">
                      <a:pos x="87" y="802"/>
                    </a:cxn>
                    <a:cxn ang="0">
                      <a:pos x="144" y="869"/>
                    </a:cxn>
                    <a:cxn ang="0">
                      <a:pos x="120" y="735"/>
                    </a:cxn>
                    <a:cxn ang="0">
                      <a:pos x="257" y="880"/>
                    </a:cxn>
                    <a:cxn ang="0">
                      <a:pos x="226" y="714"/>
                    </a:cxn>
                    <a:cxn ang="0">
                      <a:pos x="327" y="855"/>
                    </a:cxn>
                    <a:cxn ang="0">
                      <a:pos x="312" y="631"/>
                    </a:cxn>
                    <a:cxn ang="0">
                      <a:pos x="381" y="850"/>
                    </a:cxn>
                    <a:cxn ang="0">
                      <a:pos x="386" y="356"/>
                    </a:cxn>
                    <a:cxn ang="0">
                      <a:pos x="211" y="185"/>
                    </a:cxn>
                    <a:cxn ang="0">
                      <a:pos x="211" y="185"/>
                    </a:cxn>
                    <a:cxn ang="0">
                      <a:pos x="217" y="143"/>
                    </a:cxn>
                    <a:cxn ang="0">
                      <a:pos x="222" y="132"/>
                    </a:cxn>
                    <a:cxn ang="0">
                      <a:pos x="386" y="273"/>
                    </a:cxn>
                    <a:cxn ang="0">
                      <a:pos x="409" y="6"/>
                    </a:cxn>
                    <a:cxn ang="0">
                      <a:pos x="411" y="6"/>
                    </a:cxn>
                    <a:cxn ang="0">
                      <a:pos x="415" y="8"/>
                    </a:cxn>
                    <a:cxn ang="0">
                      <a:pos x="423" y="10"/>
                    </a:cxn>
                    <a:cxn ang="0">
                      <a:pos x="432" y="14"/>
                    </a:cxn>
                    <a:cxn ang="0">
                      <a:pos x="445" y="14"/>
                    </a:cxn>
                    <a:cxn ang="0">
                      <a:pos x="461" y="12"/>
                    </a:cxn>
                    <a:cxn ang="0">
                      <a:pos x="482" y="8"/>
                    </a:cxn>
                    <a:cxn ang="0">
                      <a:pos x="505" y="0"/>
                    </a:cxn>
                    <a:cxn ang="0">
                      <a:pos x="514" y="179"/>
                    </a:cxn>
                    <a:cxn ang="0">
                      <a:pos x="667" y="76"/>
                    </a:cxn>
                    <a:cxn ang="0">
                      <a:pos x="672" y="116"/>
                    </a:cxn>
                    <a:cxn ang="0">
                      <a:pos x="514" y="248"/>
                    </a:cxn>
                    <a:cxn ang="0">
                      <a:pos x="514" y="690"/>
                    </a:cxn>
                    <a:cxn ang="0">
                      <a:pos x="543" y="882"/>
                    </a:cxn>
                    <a:cxn ang="0">
                      <a:pos x="617" y="577"/>
                    </a:cxn>
                    <a:cxn ang="0">
                      <a:pos x="613" y="859"/>
                    </a:cxn>
                    <a:cxn ang="0">
                      <a:pos x="705" y="541"/>
                    </a:cxn>
                    <a:cxn ang="0">
                      <a:pos x="682" y="882"/>
                    </a:cxn>
                    <a:cxn ang="0">
                      <a:pos x="762" y="735"/>
                    </a:cxn>
                    <a:cxn ang="0">
                      <a:pos x="758" y="907"/>
                    </a:cxn>
                    <a:cxn ang="0">
                      <a:pos x="840" y="791"/>
                    </a:cxn>
                    <a:cxn ang="0">
                      <a:pos x="842" y="874"/>
                    </a:cxn>
                    <a:cxn ang="0">
                      <a:pos x="928" y="829"/>
                    </a:cxn>
                    <a:cxn ang="0">
                      <a:pos x="821" y="985"/>
                    </a:cxn>
                    <a:cxn ang="0">
                      <a:pos x="87" y="994"/>
                    </a:cxn>
                  </a:cxnLst>
                  <a:rect l="0" t="0" r="r" b="b"/>
                  <a:pathLst>
                    <a:path w="928" h="994">
                      <a:moveTo>
                        <a:pt x="87" y="994"/>
                      </a:moveTo>
                      <a:lnTo>
                        <a:pt x="0" y="850"/>
                      </a:lnTo>
                      <a:lnTo>
                        <a:pt x="102" y="914"/>
                      </a:lnTo>
                      <a:lnTo>
                        <a:pt x="87" y="802"/>
                      </a:lnTo>
                      <a:lnTo>
                        <a:pt x="144" y="869"/>
                      </a:lnTo>
                      <a:lnTo>
                        <a:pt x="120" y="735"/>
                      </a:lnTo>
                      <a:lnTo>
                        <a:pt x="257" y="880"/>
                      </a:lnTo>
                      <a:lnTo>
                        <a:pt x="226" y="714"/>
                      </a:lnTo>
                      <a:lnTo>
                        <a:pt x="327" y="855"/>
                      </a:lnTo>
                      <a:lnTo>
                        <a:pt x="312" y="631"/>
                      </a:lnTo>
                      <a:lnTo>
                        <a:pt x="381" y="850"/>
                      </a:lnTo>
                      <a:lnTo>
                        <a:pt x="386" y="356"/>
                      </a:lnTo>
                      <a:lnTo>
                        <a:pt x="211" y="185"/>
                      </a:lnTo>
                      <a:lnTo>
                        <a:pt x="211" y="185"/>
                      </a:lnTo>
                      <a:lnTo>
                        <a:pt x="217" y="143"/>
                      </a:lnTo>
                      <a:lnTo>
                        <a:pt x="222" y="132"/>
                      </a:lnTo>
                      <a:lnTo>
                        <a:pt x="386" y="273"/>
                      </a:lnTo>
                      <a:lnTo>
                        <a:pt x="409" y="6"/>
                      </a:lnTo>
                      <a:lnTo>
                        <a:pt x="411" y="6"/>
                      </a:lnTo>
                      <a:lnTo>
                        <a:pt x="415" y="8"/>
                      </a:lnTo>
                      <a:lnTo>
                        <a:pt x="423" y="10"/>
                      </a:lnTo>
                      <a:lnTo>
                        <a:pt x="432" y="14"/>
                      </a:lnTo>
                      <a:lnTo>
                        <a:pt x="445" y="14"/>
                      </a:lnTo>
                      <a:lnTo>
                        <a:pt x="461" y="12"/>
                      </a:lnTo>
                      <a:lnTo>
                        <a:pt x="482" y="8"/>
                      </a:lnTo>
                      <a:lnTo>
                        <a:pt x="505" y="0"/>
                      </a:lnTo>
                      <a:lnTo>
                        <a:pt x="514" y="179"/>
                      </a:lnTo>
                      <a:lnTo>
                        <a:pt x="667" y="76"/>
                      </a:lnTo>
                      <a:lnTo>
                        <a:pt x="672" y="116"/>
                      </a:lnTo>
                      <a:lnTo>
                        <a:pt x="514" y="248"/>
                      </a:lnTo>
                      <a:lnTo>
                        <a:pt x="514" y="690"/>
                      </a:lnTo>
                      <a:lnTo>
                        <a:pt x="543" y="882"/>
                      </a:lnTo>
                      <a:lnTo>
                        <a:pt x="617" y="577"/>
                      </a:lnTo>
                      <a:lnTo>
                        <a:pt x="613" y="859"/>
                      </a:lnTo>
                      <a:lnTo>
                        <a:pt x="705" y="541"/>
                      </a:lnTo>
                      <a:lnTo>
                        <a:pt x="682" y="882"/>
                      </a:lnTo>
                      <a:lnTo>
                        <a:pt x="762" y="735"/>
                      </a:lnTo>
                      <a:lnTo>
                        <a:pt x="758" y="907"/>
                      </a:lnTo>
                      <a:lnTo>
                        <a:pt x="840" y="791"/>
                      </a:lnTo>
                      <a:lnTo>
                        <a:pt x="842" y="874"/>
                      </a:lnTo>
                      <a:lnTo>
                        <a:pt x="928" y="829"/>
                      </a:lnTo>
                      <a:lnTo>
                        <a:pt x="821" y="985"/>
                      </a:lnTo>
                      <a:lnTo>
                        <a:pt x="87" y="994"/>
                      </a:lnTo>
                      <a:close/>
                    </a:path>
                  </a:pathLst>
                </a:custGeom>
                <a:solidFill>
                  <a:srgbClr val="000000"/>
                </a:solidFill>
                <a:ln w="9525">
                  <a:noFill/>
                  <a:round/>
                  <a:headEnd/>
                  <a:tailEnd/>
                </a:ln>
              </p:spPr>
              <p:txBody>
                <a:bodyPr/>
                <a:lstStyle/>
                <a:p>
                  <a:endParaRPr lang="de-DE"/>
                </a:p>
              </p:txBody>
            </p:sp>
            <p:sp>
              <p:nvSpPr>
                <p:cNvPr id="32884" name="Freeform 1140"/>
                <p:cNvSpPr>
                  <a:spLocks/>
                </p:cNvSpPr>
                <p:nvPr/>
              </p:nvSpPr>
              <p:spPr bwMode="auto">
                <a:xfrm>
                  <a:off x="-260" y="3926"/>
                  <a:ext cx="16" cy="86"/>
                </a:xfrm>
                <a:custGeom>
                  <a:avLst/>
                  <a:gdLst/>
                  <a:ahLst/>
                  <a:cxnLst>
                    <a:cxn ang="0">
                      <a:pos x="28" y="163"/>
                    </a:cxn>
                    <a:cxn ang="0">
                      <a:pos x="0" y="0"/>
                    </a:cxn>
                    <a:cxn ang="0">
                      <a:pos x="0" y="110"/>
                    </a:cxn>
                    <a:cxn ang="0">
                      <a:pos x="13" y="173"/>
                    </a:cxn>
                    <a:cxn ang="0">
                      <a:pos x="30" y="173"/>
                    </a:cxn>
                    <a:cxn ang="0">
                      <a:pos x="28" y="163"/>
                    </a:cxn>
                  </a:cxnLst>
                  <a:rect l="0" t="0" r="r" b="b"/>
                  <a:pathLst>
                    <a:path w="30" h="173">
                      <a:moveTo>
                        <a:pt x="28" y="163"/>
                      </a:moveTo>
                      <a:lnTo>
                        <a:pt x="0" y="0"/>
                      </a:lnTo>
                      <a:lnTo>
                        <a:pt x="0" y="110"/>
                      </a:lnTo>
                      <a:lnTo>
                        <a:pt x="13" y="173"/>
                      </a:lnTo>
                      <a:lnTo>
                        <a:pt x="30" y="173"/>
                      </a:lnTo>
                      <a:lnTo>
                        <a:pt x="28" y="163"/>
                      </a:lnTo>
                      <a:close/>
                    </a:path>
                  </a:pathLst>
                </a:custGeom>
                <a:solidFill>
                  <a:srgbClr val="00FF59"/>
                </a:solidFill>
                <a:ln w="9525">
                  <a:noFill/>
                  <a:round/>
                  <a:headEnd/>
                  <a:tailEnd/>
                </a:ln>
              </p:spPr>
              <p:txBody>
                <a:bodyPr/>
                <a:lstStyle/>
                <a:p>
                  <a:endParaRPr lang="de-DE"/>
                </a:p>
              </p:txBody>
            </p:sp>
            <p:sp>
              <p:nvSpPr>
                <p:cNvPr id="32885" name="Freeform 1141"/>
                <p:cNvSpPr>
                  <a:spLocks/>
                </p:cNvSpPr>
                <p:nvPr/>
              </p:nvSpPr>
              <p:spPr bwMode="auto">
                <a:xfrm>
                  <a:off x="-406" y="3923"/>
                  <a:ext cx="143" cy="95"/>
                </a:xfrm>
                <a:custGeom>
                  <a:avLst/>
                  <a:gdLst/>
                  <a:ahLst/>
                  <a:cxnLst>
                    <a:cxn ang="0">
                      <a:pos x="288" y="181"/>
                    </a:cxn>
                    <a:cxn ang="0">
                      <a:pos x="210" y="17"/>
                    </a:cxn>
                    <a:cxn ang="0">
                      <a:pos x="238" y="175"/>
                    </a:cxn>
                    <a:cxn ang="0">
                      <a:pos x="168" y="86"/>
                    </a:cxn>
                    <a:cxn ang="0">
                      <a:pos x="95" y="0"/>
                    </a:cxn>
                    <a:cxn ang="0">
                      <a:pos x="128" y="169"/>
                    </a:cxn>
                    <a:cxn ang="0">
                      <a:pos x="63" y="84"/>
                    </a:cxn>
                    <a:cxn ang="0">
                      <a:pos x="71" y="169"/>
                    </a:cxn>
                    <a:cxn ang="0">
                      <a:pos x="0" y="126"/>
                    </a:cxn>
                    <a:cxn ang="0">
                      <a:pos x="53" y="190"/>
                    </a:cxn>
                    <a:cxn ang="0">
                      <a:pos x="288" y="181"/>
                    </a:cxn>
                  </a:cxnLst>
                  <a:rect l="0" t="0" r="r" b="b"/>
                  <a:pathLst>
                    <a:path w="288" h="190">
                      <a:moveTo>
                        <a:pt x="288" y="181"/>
                      </a:moveTo>
                      <a:lnTo>
                        <a:pt x="210" y="17"/>
                      </a:lnTo>
                      <a:lnTo>
                        <a:pt x="238" y="175"/>
                      </a:lnTo>
                      <a:lnTo>
                        <a:pt x="168" y="86"/>
                      </a:lnTo>
                      <a:lnTo>
                        <a:pt x="95" y="0"/>
                      </a:lnTo>
                      <a:lnTo>
                        <a:pt x="128" y="169"/>
                      </a:lnTo>
                      <a:lnTo>
                        <a:pt x="63" y="84"/>
                      </a:lnTo>
                      <a:lnTo>
                        <a:pt x="71" y="169"/>
                      </a:lnTo>
                      <a:lnTo>
                        <a:pt x="0" y="126"/>
                      </a:lnTo>
                      <a:lnTo>
                        <a:pt x="53" y="190"/>
                      </a:lnTo>
                      <a:lnTo>
                        <a:pt x="288" y="181"/>
                      </a:lnTo>
                      <a:close/>
                    </a:path>
                  </a:pathLst>
                </a:custGeom>
                <a:solidFill>
                  <a:srgbClr val="00FF59"/>
                </a:solidFill>
                <a:ln w="9525">
                  <a:noFill/>
                  <a:round/>
                  <a:headEnd/>
                  <a:tailEnd/>
                </a:ln>
              </p:spPr>
              <p:txBody>
                <a:bodyPr/>
                <a:lstStyle/>
                <a:p>
                  <a:endParaRPr lang="de-DE"/>
                </a:p>
              </p:txBody>
            </p:sp>
            <p:sp>
              <p:nvSpPr>
                <p:cNvPr id="32886" name="Freeform 1142"/>
                <p:cNvSpPr>
                  <a:spLocks/>
                </p:cNvSpPr>
                <p:nvPr/>
              </p:nvSpPr>
              <p:spPr bwMode="auto">
                <a:xfrm>
                  <a:off x="-155" y="3876"/>
                  <a:ext cx="64" cy="137"/>
                </a:xfrm>
                <a:custGeom>
                  <a:avLst/>
                  <a:gdLst/>
                  <a:ahLst/>
                  <a:cxnLst>
                    <a:cxn ang="0">
                      <a:pos x="0" y="274"/>
                    </a:cxn>
                    <a:cxn ang="0">
                      <a:pos x="0" y="234"/>
                    </a:cxn>
                    <a:cxn ang="0">
                      <a:pos x="40" y="74"/>
                    </a:cxn>
                    <a:cxn ang="0">
                      <a:pos x="54" y="249"/>
                    </a:cxn>
                    <a:cxn ang="0">
                      <a:pos x="128" y="0"/>
                    </a:cxn>
                    <a:cxn ang="0">
                      <a:pos x="103" y="274"/>
                    </a:cxn>
                    <a:cxn ang="0">
                      <a:pos x="0" y="274"/>
                    </a:cxn>
                  </a:cxnLst>
                  <a:rect l="0" t="0" r="r" b="b"/>
                  <a:pathLst>
                    <a:path w="128" h="274">
                      <a:moveTo>
                        <a:pt x="0" y="274"/>
                      </a:moveTo>
                      <a:lnTo>
                        <a:pt x="0" y="234"/>
                      </a:lnTo>
                      <a:lnTo>
                        <a:pt x="40" y="74"/>
                      </a:lnTo>
                      <a:lnTo>
                        <a:pt x="54" y="249"/>
                      </a:lnTo>
                      <a:lnTo>
                        <a:pt x="128" y="0"/>
                      </a:lnTo>
                      <a:lnTo>
                        <a:pt x="103" y="274"/>
                      </a:lnTo>
                      <a:lnTo>
                        <a:pt x="0" y="274"/>
                      </a:lnTo>
                      <a:close/>
                    </a:path>
                  </a:pathLst>
                </a:custGeom>
                <a:solidFill>
                  <a:srgbClr val="00FF59"/>
                </a:solidFill>
                <a:ln w="9525">
                  <a:noFill/>
                  <a:round/>
                  <a:headEnd/>
                  <a:tailEnd/>
                </a:ln>
              </p:spPr>
              <p:txBody>
                <a:bodyPr/>
                <a:lstStyle/>
                <a:p>
                  <a:endParaRPr lang="de-DE"/>
                </a:p>
              </p:txBody>
            </p:sp>
            <p:sp>
              <p:nvSpPr>
                <p:cNvPr id="32887" name="Freeform 1143"/>
                <p:cNvSpPr>
                  <a:spLocks/>
                </p:cNvSpPr>
                <p:nvPr/>
              </p:nvSpPr>
              <p:spPr bwMode="auto">
                <a:xfrm>
                  <a:off x="-96" y="3945"/>
                  <a:ext cx="35" cy="68"/>
                </a:xfrm>
                <a:custGeom>
                  <a:avLst/>
                  <a:gdLst/>
                  <a:ahLst/>
                  <a:cxnLst>
                    <a:cxn ang="0">
                      <a:pos x="0" y="137"/>
                    </a:cxn>
                    <a:cxn ang="0">
                      <a:pos x="67" y="0"/>
                    </a:cxn>
                    <a:cxn ang="0">
                      <a:pos x="71" y="135"/>
                    </a:cxn>
                    <a:cxn ang="0">
                      <a:pos x="0" y="137"/>
                    </a:cxn>
                  </a:cxnLst>
                  <a:rect l="0" t="0" r="r" b="b"/>
                  <a:pathLst>
                    <a:path w="71" h="137">
                      <a:moveTo>
                        <a:pt x="0" y="137"/>
                      </a:moveTo>
                      <a:lnTo>
                        <a:pt x="67" y="0"/>
                      </a:lnTo>
                      <a:lnTo>
                        <a:pt x="71" y="135"/>
                      </a:lnTo>
                      <a:lnTo>
                        <a:pt x="0" y="137"/>
                      </a:lnTo>
                      <a:close/>
                    </a:path>
                  </a:pathLst>
                </a:custGeom>
                <a:solidFill>
                  <a:srgbClr val="00FF59"/>
                </a:solidFill>
                <a:ln w="9525">
                  <a:noFill/>
                  <a:round/>
                  <a:headEnd/>
                  <a:tailEnd/>
                </a:ln>
              </p:spPr>
              <p:txBody>
                <a:bodyPr/>
                <a:lstStyle/>
                <a:p>
                  <a:endParaRPr lang="de-DE"/>
                </a:p>
              </p:txBody>
            </p:sp>
            <p:sp>
              <p:nvSpPr>
                <p:cNvPr id="32888" name="Freeform 1144"/>
                <p:cNvSpPr>
                  <a:spLocks/>
                </p:cNvSpPr>
                <p:nvPr/>
              </p:nvSpPr>
              <p:spPr bwMode="auto">
                <a:xfrm>
                  <a:off x="-53" y="3961"/>
                  <a:ext cx="32" cy="51"/>
                </a:xfrm>
                <a:custGeom>
                  <a:avLst/>
                  <a:gdLst/>
                  <a:ahLst/>
                  <a:cxnLst>
                    <a:cxn ang="0">
                      <a:pos x="0" y="103"/>
                    </a:cxn>
                    <a:cxn ang="0">
                      <a:pos x="65" y="0"/>
                    </a:cxn>
                    <a:cxn ang="0">
                      <a:pos x="53" y="99"/>
                    </a:cxn>
                    <a:cxn ang="0">
                      <a:pos x="0" y="103"/>
                    </a:cxn>
                  </a:cxnLst>
                  <a:rect l="0" t="0" r="r" b="b"/>
                  <a:pathLst>
                    <a:path w="65" h="103">
                      <a:moveTo>
                        <a:pt x="0" y="103"/>
                      </a:moveTo>
                      <a:lnTo>
                        <a:pt x="65" y="0"/>
                      </a:lnTo>
                      <a:lnTo>
                        <a:pt x="53" y="99"/>
                      </a:lnTo>
                      <a:lnTo>
                        <a:pt x="0" y="103"/>
                      </a:lnTo>
                      <a:close/>
                    </a:path>
                  </a:pathLst>
                </a:custGeom>
                <a:solidFill>
                  <a:srgbClr val="00FF59"/>
                </a:solidFill>
                <a:ln w="9525">
                  <a:noFill/>
                  <a:round/>
                  <a:headEnd/>
                  <a:tailEnd/>
                </a:ln>
              </p:spPr>
              <p:txBody>
                <a:bodyPr/>
                <a:lstStyle/>
                <a:p>
                  <a:endParaRPr lang="de-DE"/>
                </a:p>
              </p:txBody>
            </p:sp>
            <p:sp>
              <p:nvSpPr>
                <p:cNvPr id="32889" name="Freeform 1145"/>
                <p:cNvSpPr>
                  <a:spLocks/>
                </p:cNvSpPr>
                <p:nvPr/>
              </p:nvSpPr>
              <p:spPr bwMode="auto">
                <a:xfrm>
                  <a:off x="-17" y="3971"/>
                  <a:ext cx="21" cy="32"/>
                </a:xfrm>
                <a:custGeom>
                  <a:avLst/>
                  <a:gdLst/>
                  <a:ahLst/>
                  <a:cxnLst>
                    <a:cxn ang="0">
                      <a:pos x="0" y="65"/>
                    </a:cxn>
                    <a:cxn ang="0">
                      <a:pos x="11" y="29"/>
                    </a:cxn>
                    <a:cxn ang="0">
                      <a:pos x="41" y="0"/>
                    </a:cxn>
                    <a:cxn ang="0">
                      <a:pos x="32" y="25"/>
                    </a:cxn>
                    <a:cxn ang="0">
                      <a:pos x="0" y="65"/>
                    </a:cxn>
                  </a:cxnLst>
                  <a:rect l="0" t="0" r="r" b="b"/>
                  <a:pathLst>
                    <a:path w="41" h="65">
                      <a:moveTo>
                        <a:pt x="0" y="65"/>
                      </a:moveTo>
                      <a:lnTo>
                        <a:pt x="11" y="29"/>
                      </a:lnTo>
                      <a:lnTo>
                        <a:pt x="41" y="0"/>
                      </a:lnTo>
                      <a:lnTo>
                        <a:pt x="32" y="25"/>
                      </a:lnTo>
                      <a:lnTo>
                        <a:pt x="0" y="65"/>
                      </a:lnTo>
                      <a:close/>
                    </a:path>
                  </a:pathLst>
                </a:custGeom>
                <a:solidFill>
                  <a:srgbClr val="00FF59"/>
                </a:solidFill>
                <a:ln w="9525">
                  <a:noFill/>
                  <a:round/>
                  <a:headEnd/>
                  <a:tailEnd/>
                </a:ln>
              </p:spPr>
              <p:txBody>
                <a:bodyPr/>
                <a:lstStyle/>
                <a:p>
                  <a:endParaRPr lang="de-DE"/>
                </a:p>
              </p:txBody>
            </p:sp>
            <p:sp>
              <p:nvSpPr>
                <p:cNvPr id="32890" name="Freeform 1146"/>
                <p:cNvSpPr>
                  <a:spLocks/>
                </p:cNvSpPr>
                <p:nvPr/>
              </p:nvSpPr>
              <p:spPr bwMode="auto">
                <a:xfrm>
                  <a:off x="-240" y="3561"/>
                  <a:ext cx="24" cy="452"/>
                </a:xfrm>
                <a:custGeom>
                  <a:avLst/>
                  <a:gdLst/>
                  <a:ahLst/>
                  <a:cxnLst>
                    <a:cxn ang="0">
                      <a:pos x="0" y="905"/>
                    </a:cxn>
                    <a:cxn ang="0">
                      <a:pos x="34" y="0"/>
                    </a:cxn>
                    <a:cxn ang="0">
                      <a:pos x="36" y="0"/>
                    </a:cxn>
                    <a:cxn ang="0">
                      <a:pos x="38" y="2"/>
                    </a:cxn>
                    <a:cxn ang="0">
                      <a:pos x="42" y="4"/>
                    </a:cxn>
                    <a:cxn ang="0">
                      <a:pos x="47" y="0"/>
                    </a:cxn>
                    <a:cxn ang="0">
                      <a:pos x="43" y="905"/>
                    </a:cxn>
                    <a:cxn ang="0">
                      <a:pos x="0" y="905"/>
                    </a:cxn>
                  </a:cxnLst>
                  <a:rect l="0" t="0" r="r" b="b"/>
                  <a:pathLst>
                    <a:path w="47" h="905">
                      <a:moveTo>
                        <a:pt x="0" y="905"/>
                      </a:moveTo>
                      <a:lnTo>
                        <a:pt x="34" y="0"/>
                      </a:lnTo>
                      <a:lnTo>
                        <a:pt x="36" y="0"/>
                      </a:lnTo>
                      <a:lnTo>
                        <a:pt x="38" y="2"/>
                      </a:lnTo>
                      <a:lnTo>
                        <a:pt x="42" y="4"/>
                      </a:lnTo>
                      <a:lnTo>
                        <a:pt x="47" y="0"/>
                      </a:lnTo>
                      <a:lnTo>
                        <a:pt x="43" y="905"/>
                      </a:lnTo>
                      <a:lnTo>
                        <a:pt x="0" y="905"/>
                      </a:lnTo>
                      <a:close/>
                    </a:path>
                  </a:pathLst>
                </a:custGeom>
                <a:solidFill>
                  <a:srgbClr val="875900"/>
                </a:solidFill>
                <a:ln w="9525">
                  <a:noFill/>
                  <a:round/>
                  <a:headEnd/>
                  <a:tailEnd/>
                </a:ln>
              </p:spPr>
              <p:txBody>
                <a:bodyPr/>
                <a:lstStyle/>
                <a:p>
                  <a:endParaRPr lang="de-DE"/>
                </a:p>
              </p:txBody>
            </p:sp>
            <p:sp>
              <p:nvSpPr>
                <p:cNvPr id="32891" name="Freeform 1147"/>
                <p:cNvSpPr>
                  <a:spLocks/>
                </p:cNvSpPr>
                <p:nvPr/>
              </p:nvSpPr>
              <p:spPr bwMode="auto">
                <a:xfrm>
                  <a:off x="-212" y="3549"/>
                  <a:ext cx="18" cy="463"/>
                </a:xfrm>
                <a:custGeom>
                  <a:avLst/>
                  <a:gdLst/>
                  <a:ahLst/>
                  <a:cxnLst>
                    <a:cxn ang="0">
                      <a:pos x="0" y="927"/>
                    </a:cxn>
                    <a:cxn ang="0">
                      <a:pos x="15" y="1"/>
                    </a:cxn>
                    <a:cxn ang="0">
                      <a:pos x="15" y="3"/>
                    </a:cxn>
                    <a:cxn ang="0">
                      <a:pos x="21" y="5"/>
                    </a:cxn>
                    <a:cxn ang="0">
                      <a:pos x="27" y="3"/>
                    </a:cxn>
                    <a:cxn ang="0">
                      <a:pos x="34" y="0"/>
                    </a:cxn>
                    <a:cxn ang="0">
                      <a:pos x="36" y="927"/>
                    </a:cxn>
                    <a:cxn ang="0">
                      <a:pos x="0" y="927"/>
                    </a:cxn>
                  </a:cxnLst>
                  <a:rect l="0" t="0" r="r" b="b"/>
                  <a:pathLst>
                    <a:path w="36" h="927">
                      <a:moveTo>
                        <a:pt x="0" y="927"/>
                      </a:moveTo>
                      <a:lnTo>
                        <a:pt x="15" y="1"/>
                      </a:lnTo>
                      <a:lnTo>
                        <a:pt x="15" y="3"/>
                      </a:lnTo>
                      <a:lnTo>
                        <a:pt x="21" y="5"/>
                      </a:lnTo>
                      <a:lnTo>
                        <a:pt x="27" y="3"/>
                      </a:lnTo>
                      <a:lnTo>
                        <a:pt x="34" y="0"/>
                      </a:lnTo>
                      <a:lnTo>
                        <a:pt x="36" y="927"/>
                      </a:lnTo>
                      <a:lnTo>
                        <a:pt x="0" y="927"/>
                      </a:lnTo>
                      <a:close/>
                    </a:path>
                  </a:pathLst>
                </a:custGeom>
                <a:solidFill>
                  <a:srgbClr val="875900"/>
                </a:solidFill>
                <a:ln w="9525">
                  <a:noFill/>
                  <a:round/>
                  <a:headEnd/>
                  <a:tailEnd/>
                </a:ln>
              </p:spPr>
              <p:txBody>
                <a:bodyPr/>
                <a:lstStyle/>
                <a:p>
                  <a:endParaRPr lang="de-DE"/>
                </a:p>
              </p:txBody>
            </p:sp>
            <p:sp>
              <p:nvSpPr>
                <p:cNvPr id="32892" name="Freeform 1148"/>
                <p:cNvSpPr>
                  <a:spLocks/>
                </p:cNvSpPr>
                <p:nvPr/>
              </p:nvSpPr>
              <p:spPr bwMode="auto">
                <a:xfrm>
                  <a:off x="-189" y="3538"/>
                  <a:ext cx="17" cy="473"/>
                </a:xfrm>
                <a:custGeom>
                  <a:avLst/>
                  <a:gdLst/>
                  <a:ahLst/>
                  <a:cxnLst>
                    <a:cxn ang="0">
                      <a:pos x="7" y="944"/>
                    </a:cxn>
                    <a:cxn ang="0">
                      <a:pos x="0" y="7"/>
                    </a:cxn>
                    <a:cxn ang="0">
                      <a:pos x="13" y="0"/>
                    </a:cxn>
                    <a:cxn ang="0">
                      <a:pos x="19" y="719"/>
                    </a:cxn>
                    <a:cxn ang="0">
                      <a:pos x="34" y="940"/>
                    </a:cxn>
                    <a:cxn ang="0">
                      <a:pos x="7" y="944"/>
                    </a:cxn>
                  </a:cxnLst>
                  <a:rect l="0" t="0" r="r" b="b"/>
                  <a:pathLst>
                    <a:path w="34" h="944">
                      <a:moveTo>
                        <a:pt x="7" y="944"/>
                      </a:moveTo>
                      <a:lnTo>
                        <a:pt x="0" y="7"/>
                      </a:lnTo>
                      <a:lnTo>
                        <a:pt x="13" y="0"/>
                      </a:lnTo>
                      <a:lnTo>
                        <a:pt x="19" y="719"/>
                      </a:lnTo>
                      <a:lnTo>
                        <a:pt x="34" y="940"/>
                      </a:lnTo>
                      <a:lnTo>
                        <a:pt x="7" y="944"/>
                      </a:lnTo>
                      <a:close/>
                    </a:path>
                  </a:pathLst>
                </a:custGeom>
                <a:solidFill>
                  <a:srgbClr val="875900"/>
                </a:solidFill>
                <a:ln w="9525">
                  <a:noFill/>
                  <a:round/>
                  <a:headEnd/>
                  <a:tailEnd/>
                </a:ln>
              </p:spPr>
              <p:txBody>
                <a:bodyPr/>
                <a:lstStyle/>
                <a:p>
                  <a:endParaRPr lang="de-DE"/>
                </a:p>
              </p:txBody>
            </p:sp>
            <p:sp>
              <p:nvSpPr>
                <p:cNvPr id="32893" name="Freeform 1149"/>
                <p:cNvSpPr>
                  <a:spLocks/>
                </p:cNvSpPr>
                <p:nvPr/>
              </p:nvSpPr>
              <p:spPr bwMode="auto">
                <a:xfrm>
                  <a:off x="-172" y="3579"/>
                  <a:ext cx="69" cy="64"/>
                </a:xfrm>
                <a:custGeom>
                  <a:avLst/>
                  <a:gdLst/>
                  <a:ahLst/>
                  <a:cxnLst>
                    <a:cxn ang="0">
                      <a:pos x="4" y="103"/>
                    </a:cxn>
                    <a:cxn ang="0">
                      <a:pos x="137" y="0"/>
                    </a:cxn>
                    <a:cxn ang="0">
                      <a:pos x="137" y="10"/>
                    </a:cxn>
                    <a:cxn ang="0">
                      <a:pos x="0" y="128"/>
                    </a:cxn>
                    <a:cxn ang="0">
                      <a:pos x="4" y="103"/>
                    </a:cxn>
                  </a:cxnLst>
                  <a:rect l="0" t="0" r="r" b="b"/>
                  <a:pathLst>
                    <a:path w="137" h="128">
                      <a:moveTo>
                        <a:pt x="4" y="103"/>
                      </a:moveTo>
                      <a:lnTo>
                        <a:pt x="137" y="0"/>
                      </a:lnTo>
                      <a:lnTo>
                        <a:pt x="137" y="10"/>
                      </a:lnTo>
                      <a:lnTo>
                        <a:pt x="0" y="128"/>
                      </a:lnTo>
                      <a:lnTo>
                        <a:pt x="4" y="103"/>
                      </a:lnTo>
                      <a:close/>
                    </a:path>
                  </a:pathLst>
                </a:custGeom>
                <a:solidFill>
                  <a:srgbClr val="875900"/>
                </a:solidFill>
                <a:ln w="9525">
                  <a:noFill/>
                  <a:round/>
                  <a:headEnd/>
                  <a:tailEnd/>
                </a:ln>
              </p:spPr>
              <p:txBody>
                <a:bodyPr/>
                <a:lstStyle/>
                <a:p>
                  <a:endParaRPr lang="de-DE"/>
                </a:p>
              </p:txBody>
            </p:sp>
            <p:sp>
              <p:nvSpPr>
                <p:cNvPr id="32894" name="Freeform 1150"/>
                <p:cNvSpPr>
                  <a:spLocks/>
                </p:cNvSpPr>
                <p:nvPr/>
              </p:nvSpPr>
              <p:spPr bwMode="auto">
                <a:xfrm>
                  <a:off x="-318" y="3609"/>
                  <a:ext cx="78" cy="84"/>
                </a:xfrm>
                <a:custGeom>
                  <a:avLst/>
                  <a:gdLst/>
                  <a:ahLst/>
                  <a:cxnLst>
                    <a:cxn ang="0">
                      <a:pos x="157" y="170"/>
                    </a:cxn>
                    <a:cxn ang="0">
                      <a:pos x="155" y="132"/>
                    </a:cxn>
                    <a:cxn ang="0">
                      <a:pos x="6" y="0"/>
                    </a:cxn>
                    <a:cxn ang="0">
                      <a:pos x="0" y="27"/>
                    </a:cxn>
                    <a:cxn ang="0">
                      <a:pos x="157" y="170"/>
                    </a:cxn>
                  </a:cxnLst>
                  <a:rect l="0" t="0" r="r" b="b"/>
                  <a:pathLst>
                    <a:path w="157" h="170">
                      <a:moveTo>
                        <a:pt x="157" y="170"/>
                      </a:moveTo>
                      <a:lnTo>
                        <a:pt x="155" y="132"/>
                      </a:lnTo>
                      <a:lnTo>
                        <a:pt x="6" y="0"/>
                      </a:lnTo>
                      <a:lnTo>
                        <a:pt x="0" y="27"/>
                      </a:lnTo>
                      <a:lnTo>
                        <a:pt x="157" y="170"/>
                      </a:lnTo>
                      <a:close/>
                    </a:path>
                  </a:pathLst>
                </a:custGeom>
                <a:solidFill>
                  <a:srgbClr val="875900"/>
                </a:solidFill>
                <a:ln w="9525">
                  <a:noFill/>
                  <a:round/>
                  <a:headEnd/>
                  <a:tailEnd/>
                </a:ln>
              </p:spPr>
              <p:txBody>
                <a:bodyPr/>
                <a:lstStyle/>
                <a:p>
                  <a:endParaRPr lang="de-DE"/>
                </a:p>
              </p:txBody>
            </p:sp>
            <p:sp>
              <p:nvSpPr>
                <p:cNvPr id="32895" name="Freeform 1151"/>
                <p:cNvSpPr>
                  <a:spLocks/>
                </p:cNvSpPr>
                <p:nvPr/>
              </p:nvSpPr>
              <p:spPr bwMode="auto">
                <a:xfrm>
                  <a:off x="-553" y="3554"/>
                  <a:ext cx="230" cy="185"/>
                </a:xfrm>
                <a:custGeom>
                  <a:avLst/>
                  <a:gdLst/>
                  <a:ahLst/>
                  <a:cxnLst>
                    <a:cxn ang="0">
                      <a:pos x="442" y="268"/>
                    </a:cxn>
                    <a:cxn ang="0">
                      <a:pos x="434" y="276"/>
                    </a:cxn>
                    <a:cxn ang="0">
                      <a:pos x="415" y="295"/>
                    </a:cxn>
                    <a:cxn ang="0">
                      <a:pos x="383" y="318"/>
                    </a:cxn>
                    <a:cxn ang="0">
                      <a:pos x="343" y="337"/>
                    </a:cxn>
                    <a:cxn ang="0">
                      <a:pos x="226" y="366"/>
                    </a:cxn>
                    <a:cxn ang="0">
                      <a:pos x="230" y="347"/>
                    </a:cxn>
                    <a:cxn ang="0">
                      <a:pos x="240" y="316"/>
                    </a:cxn>
                    <a:cxn ang="0">
                      <a:pos x="247" y="280"/>
                    </a:cxn>
                    <a:cxn ang="0">
                      <a:pos x="251" y="259"/>
                    </a:cxn>
                    <a:cxn ang="0">
                      <a:pos x="255"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61" y="162"/>
                    </a:cxn>
                    <a:cxn ang="0">
                      <a:pos x="40" y="150"/>
                    </a:cxn>
                    <a:cxn ang="0">
                      <a:pos x="30" y="145"/>
                    </a:cxn>
                    <a:cxn ang="0">
                      <a:pos x="19" y="133"/>
                    </a:cxn>
                    <a:cxn ang="0">
                      <a:pos x="5" y="112"/>
                    </a:cxn>
                    <a:cxn ang="0">
                      <a:pos x="3" y="97"/>
                    </a:cxn>
                    <a:cxn ang="0">
                      <a:pos x="24"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6" y="8"/>
                    </a:cxn>
                    <a:cxn ang="0">
                      <a:pos x="364" y="13"/>
                    </a:cxn>
                    <a:cxn ang="0">
                      <a:pos x="381" y="27"/>
                    </a:cxn>
                    <a:cxn ang="0">
                      <a:pos x="404" y="49"/>
                    </a:cxn>
                    <a:cxn ang="0">
                      <a:pos x="428" y="78"/>
                    </a:cxn>
                    <a:cxn ang="0">
                      <a:pos x="461" y="95"/>
                    </a:cxn>
                  </a:cxnLst>
                  <a:rect l="0" t="0" r="r" b="b"/>
                  <a:pathLst>
                    <a:path w="461" h="369">
                      <a:moveTo>
                        <a:pt x="447" y="126"/>
                      </a:moveTo>
                      <a:lnTo>
                        <a:pt x="442" y="268"/>
                      </a:lnTo>
                      <a:lnTo>
                        <a:pt x="440" y="270"/>
                      </a:lnTo>
                      <a:lnTo>
                        <a:pt x="434" y="276"/>
                      </a:lnTo>
                      <a:lnTo>
                        <a:pt x="426" y="286"/>
                      </a:lnTo>
                      <a:lnTo>
                        <a:pt x="415" y="295"/>
                      </a:lnTo>
                      <a:lnTo>
                        <a:pt x="400" y="305"/>
                      </a:lnTo>
                      <a:lnTo>
                        <a:pt x="383" y="318"/>
                      </a:lnTo>
                      <a:lnTo>
                        <a:pt x="364" y="327"/>
                      </a:lnTo>
                      <a:lnTo>
                        <a:pt x="343" y="337"/>
                      </a:lnTo>
                      <a:lnTo>
                        <a:pt x="224" y="369"/>
                      </a:lnTo>
                      <a:lnTo>
                        <a:pt x="226" y="366"/>
                      </a:lnTo>
                      <a:lnTo>
                        <a:pt x="228" y="358"/>
                      </a:lnTo>
                      <a:lnTo>
                        <a:pt x="230" y="347"/>
                      </a:lnTo>
                      <a:lnTo>
                        <a:pt x="234" y="331"/>
                      </a:lnTo>
                      <a:lnTo>
                        <a:pt x="240" y="316"/>
                      </a:lnTo>
                      <a:lnTo>
                        <a:pt x="244" y="297"/>
                      </a:lnTo>
                      <a:lnTo>
                        <a:pt x="247" y="280"/>
                      </a:lnTo>
                      <a:lnTo>
                        <a:pt x="249" y="263"/>
                      </a:lnTo>
                      <a:lnTo>
                        <a:pt x="251" y="259"/>
                      </a:lnTo>
                      <a:lnTo>
                        <a:pt x="251" y="249"/>
                      </a:lnTo>
                      <a:lnTo>
                        <a:pt x="255" y="236"/>
                      </a:lnTo>
                      <a:lnTo>
                        <a:pt x="257" y="219"/>
                      </a:lnTo>
                      <a:lnTo>
                        <a:pt x="263" y="204"/>
                      </a:lnTo>
                      <a:lnTo>
                        <a:pt x="268" y="187"/>
                      </a:lnTo>
                      <a:lnTo>
                        <a:pt x="276" y="173"/>
                      </a:lnTo>
                      <a:lnTo>
                        <a:pt x="285" y="166"/>
                      </a:lnTo>
                      <a:lnTo>
                        <a:pt x="282" y="166"/>
                      </a:lnTo>
                      <a:lnTo>
                        <a:pt x="272" y="168"/>
                      </a:lnTo>
                      <a:lnTo>
                        <a:pt x="259" y="169"/>
                      </a:lnTo>
                      <a:lnTo>
                        <a:pt x="242" y="171"/>
                      </a:lnTo>
                      <a:lnTo>
                        <a:pt x="221" y="173"/>
                      </a:lnTo>
                      <a:lnTo>
                        <a:pt x="202" y="175"/>
                      </a:lnTo>
                      <a:lnTo>
                        <a:pt x="181" y="177"/>
                      </a:lnTo>
                      <a:lnTo>
                        <a:pt x="162" y="177"/>
                      </a:lnTo>
                      <a:lnTo>
                        <a:pt x="160" y="177"/>
                      </a:lnTo>
                      <a:lnTo>
                        <a:pt x="150" y="179"/>
                      </a:lnTo>
                      <a:lnTo>
                        <a:pt x="137" y="179"/>
                      </a:lnTo>
                      <a:lnTo>
                        <a:pt x="120" y="177"/>
                      </a:lnTo>
                      <a:lnTo>
                        <a:pt x="101" y="175"/>
                      </a:lnTo>
                      <a:lnTo>
                        <a:pt x="80" y="171"/>
                      </a:lnTo>
                      <a:lnTo>
                        <a:pt x="61" y="162"/>
                      </a:lnTo>
                      <a:lnTo>
                        <a:pt x="40" y="152"/>
                      </a:lnTo>
                      <a:lnTo>
                        <a:pt x="40" y="150"/>
                      </a:lnTo>
                      <a:lnTo>
                        <a:pt x="36" y="148"/>
                      </a:lnTo>
                      <a:lnTo>
                        <a:pt x="30" y="145"/>
                      </a:lnTo>
                      <a:lnTo>
                        <a:pt x="24" y="139"/>
                      </a:lnTo>
                      <a:lnTo>
                        <a:pt x="19" y="133"/>
                      </a:lnTo>
                      <a:lnTo>
                        <a:pt x="13" y="124"/>
                      </a:lnTo>
                      <a:lnTo>
                        <a:pt x="5" y="112"/>
                      </a:lnTo>
                      <a:lnTo>
                        <a:pt x="0" y="99"/>
                      </a:lnTo>
                      <a:lnTo>
                        <a:pt x="3" y="97"/>
                      </a:lnTo>
                      <a:lnTo>
                        <a:pt x="11" y="91"/>
                      </a:lnTo>
                      <a:lnTo>
                        <a:pt x="24" y="86"/>
                      </a:lnTo>
                      <a:lnTo>
                        <a:pt x="40" y="76"/>
                      </a:lnTo>
                      <a:lnTo>
                        <a:pt x="59" y="67"/>
                      </a:lnTo>
                      <a:lnTo>
                        <a:pt x="78" y="57"/>
                      </a:lnTo>
                      <a:lnTo>
                        <a:pt x="95" y="48"/>
                      </a:lnTo>
                      <a:lnTo>
                        <a:pt x="112" y="38"/>
                      </a:lnTo>
                      <a:lnTo>
                        <a:pt x="114" y="36"/>
                      </a:lnTo>
                      <a:lnTo>
                        <a:pt x="123" y="32"/>
                      </a:lnTo>
                      <a:lnTo>
                        <a:pt x="137" y="27"/>
                      </a:lnTo>
                      <a:lnTo>
                        <a:pt x="154" y="19"/>
                      </a:lnTo>
                      <a:lnTo>
                        <a:pt x="173" y="13"/>
                      </a:lnTo>
                      <a:lnTo>
                        <a:pt x="194" y="8"/>
                      </a:lnTo>
                      <a:lnTo>
                        <a:pt x="213" y="2"/>
                      </a:lnTo>
                      <a:lnTo>
                        <a:pt x="232" y="0"/>
                      </a:lnTo>
                      <a:lnTo>
                        <a:pt x="236" y="0"/>
                      </a:lnTo>
                      <a:lnTo>
                        <a:pt x="247" y="0"/>
                      </a:lnTo>
                      <a:lnTo>
                        <a:pt x="263" y="0"/>
                      </a:lnTo>
                      <a:lnTo>
                        <a:pt x="284" y="0"/>
                      </a:lnTo>
                      <a:lnTo>
                        <a:pt x="305" y="0"/>
                      </a:lnTo>
                      <a:lnTo>
                        <a:pt x="327" y="4"/>
                      </a:lnTo>
                      <a:lnTo>
                        <a:pt x="346" y="8"/>
                      </a:lnTo>
                      <a:lnTo>
                        <a:pt x="362" y="13"/>
                      </a:lnTo>
                      <a:lnTo>
                        <a:pt x="364" y="13"/>
                      </a:lnTo>
                      <a:lnTo>
                        <a:pt x="371" y="19"/>
                      </a:lnTo>
                      <a:lnTo>
                        <a:pt x="381" y="27"/>
                      </a:lnTo>
                      <a:lnTo>
                        <a:pt x="392" y="36"/>
                      </a:lnTo>
                      <a:lnTo>
                        <a:pt x="404" y="49"/>
                      </a:lnTo>
                      <a:lnTo>
                        <a:pt x="415" y="63"/>
                      </a:lnTo>
                      <a:lnTo>
                        <a:pt x="428" y="78"/>
                      </a:lnTo>
                      <a:lnTo>
                        <a:pt x="436" y="93"/>
                      </a:lnTo>
                      <a:lnTo>
                        <a:pt x="461" y="95"/>
                      </a:lnTo>
                      <a:lnTo>
                        <a:pt x="447" y="126"/>
                      </a:lnTo>
                      <a:close/>
                    </a:path>
                  </a:pathLst>
                </a:custGeom>
                <a:solidFill>
                  <a:srgbClr val="000000"/>
                </a:solidFill>
                <a:ln w="9525">
                  <a:noFill/>
                  <a:round/>
                  <a:headEnd/>
                  <a:tailEnd/>
                </a:ln>
              </p:spPr>
              <p:txBody>
                <a:bodyPr/>
                <a:lstStyle/>
                <a:p>
                  <a:endParaRPr lang="de-DE"/>
                </a:p>
              </p:txBody>
            </p:sp>
            <p:sp>
              <p:nvSpPr>
                <p:cNvPr id="32896" name="Freeform 1152"/>
                <p:cNvSpPr>
                  <a:spLocks/>
                </p:cNvSpPr>
                <p:nvPr/>
              </p:nvSpPr>
              <p:spPr bwMode="auto">
                <a:xfrm>
                  <a:off x="-365" y="3491"/>
                  <a:ext cx="64" cy="98"/>
                </a:xfrm>
                <a:custGeom>
                  <a:avLst/>
                  <a:gdLst/>
                  <a:ahLst/>
                  <a:cxnLst>
                    <a:cxn ang="0">
                      <a:pos x="76" y="196"/>
                    </a:cxn>
                    <a:cxn ang="0">
                      <a:pos x="74" y="195"/>
                    </a:cxn>
                    <a:cxn ang="0">
                      <a:pos x="67" y="189"/>
                    </a:cxn>
                    <a:cxn ang="0">
                      <a:pos x="57" y="181"/>
                    </a:cxn>
                    <a:cxn ang="0">
                      <a:pos x="46" y="170"/>
                    </a:cxn>
                    <a:cxn ang="0">
                      <a:pos x="32" y="158"/>
                    </a:cxn>
                    <a:cxn ang="0">
                      <a:pos x="21" y="145"/>
                    </a:cxn>
                    <a:cxn ang="0">
                      <a:pos x="13" y="132"/>
                    </a:cxn>
                    <a:cxn ang="0">
                      <a:pos x="8" y="120"/>
                    </a:cxn>
                    <a:cxn ang="0">
                      <a:pos x="6" y="111"/>
                    </a:cxn>
                    <a:cxn ang="0">
                      <a:pos x="2" y="90"/>
                    </a:cxn>
                    <a:cxn ang="0">
                      <a:pos x="0" y="63"/>
                    </a:cxn>
                    <a:cxn ang="0">
                      <a:pos x="6" y="38"/>
                    </a:cxn>
                    <a:cxn ang="0">
                      <a:pos x="29" y="0"/>
                    </a:cxn>
                    <a:cxn ang="0">
                      <a:pos x="130" y="77"/>
                    </a:cxn>
                    <a:cxn ang="0">
                      <a:pos x="76" y="196"/>
                    </a:cxn>
                  </a:cxnLst>
                  <a:rect l="0" t="0" r="r" b="b"/>
                  <a:pathLst>
                    <a:path w="130" h="196">
                      <a:moveTo>
                        <a:pt x="76" y="196"/>
                      </a:moveTo>
                      <a:lnTo>
                        <a:pt x="74" y="195"/>
                      </a:lnTo>
                      <a:lnTo>
                        <a:pt x="67" y="189"/>
                      </a:lnTo>
                      <a:lnTo>
                        <a:pt x="57" y="181"/>
                      </a:lnTo>
                      <a:lnTo>
                        <a:pt x="46" y="170"/>
                      </a:lnTo>
                      <a:lnTo>
                        <a:pt x="32" y="158"/>
                      </a:lnTo>
                      <a:lnTo>
                        <a:pt x="21" y="145"/>
                      </a:lnTo>
                      <a:lnTo>
                        <a:pt x="13" y="132"/>
                      </a:lnTo>
                      <a:lnTo>
                        <a:pt x="8" y="120"/>
                      </a:lnTo>
                      <a:lnTo>
                        <a:pt x="6" y="111"/>
                      </a:lnTo>
                      <a:lnTo>
                        <a:pt x="2" y="90"/>
                      </a:lnTo>
                      <a:lnTo>
                        <a:pt x="0" y="63"/>
                      </a:lnTo>
                      <a:lnTo>
                        <a:pt x="6" y="38"/>
                      </a:lnTo>
                      <a:lnTo>
                        <a:pt x="29" y="0"/>
                      </a:lnTo>
                      <a:lnTo>
                        <a:pt x="130" y="77"/>
                      </a:lnTo>
                      <a:lnTo>
                        <a:pt x="76" y="196"/>
                      </a:lnTo>
                      <a:close/>
                    </a:path>
                  </a:pathLst>
                </a:custGeom>
                <a:solidFill>
                  <a:srgbClr val="000000"/>
                </a:solidFill>
                <a:ln w="9525">
                  <a:noFill/>
                  <a:round/>
                  <a:headEnd/>
                  <a:tailEnd/>
                </a:ln>
              </p:spPr>
              <p:txBody>
                <a:bodyPr/>
                <a:lstStyle/>
                <a:p>
                  <a:endParaRPr lang="de-DE"/>
                </a:p>
              </p:txBody>
            </p:sp>
            <p:sp>
              <p:nvSpPr>
                <p:cNvPr id="32897" name="Freeform 1153"/>
                <p:cNvSpPr>
                  <a:spLocks/>
                </p:cNvSpPr>
                <p:nvPr/>
              </p:nvSpPr>
              <p:spPr bwMode="auto">
                <a:xfrm>
                  <a:off x="-480" y="3431"/>
                  <a:ext cx="102" cy="116"/>
                </a:xfrm>
                <a:custGeom>
                  <a:avLst/>
                  <a:gdLst/>
                  <a:ahLst/>
                  <a:cxnLst>
                    <a:cxn ang="0">
                      <a:pos x="204" y="233"/>
                    </a:cxn>
                    <a:cxn ang="0">
                      <a:pos x="204" y="229"/>
                    </a:cxn>
                    <a:cxn ang="0">
                      <a:pos x="202" y="216"/>
                    </a:cxn>
                    <a:cxn ang="0">
                      <a:pos x="200" y="195"/>
                    </a:cxn>
                    <a:cxn ang="0">
                      <a:pos x="197" y="170"/>
                    </a:cxn>
                    <a:cxn ang="0">
                      <a:pos x="189" y="143"/>
                    </a:cxn>
                    <a:cxn ang="0">
                      <a:pos x="181" y="115"/>
                    </a:cxn>
                    <a:cxn ang="0">
                      <a:pos x="168" y="90"/>
                    </a:cxn>
                    <a:cxn ang="0">
                      <a:pos x="153" y="67"/>
                    </a:cxn>
                    <a:cxn ang="0">
                      <a:pos x="153" y="65"/>
                    </a:cxn>
                    <a:cxn ang="0">
                      <a:pos x="151" y="61"/>
                    </a:cxn>
                    <a:cxn ang="0">
                      <a:pos x="147" y="56"/>
                    </a:cxn>
                    <a:cxn ang="0">
                      <a:pos x="141" y="50"/>
                    </a:cxn>
                    <a:cxn ang="0">
                      <a:pos x="136" y="42"/>
                    </a:cxn>
                    <a:cxn ang="0">
                      <a:pos x="126" y="35"/>
                    </a:cxn>
                    <a:cxn ang="0">
                      <a:pos x="115" y="27"/>
                    </a:cxn>
                    <a:cxn ang="0">
                      <a:pos x="101" y="18"/>
                    </a:cxn>
                    <a:cxn ang="0">
                      <a:pos x="99" y="18"/>
                    </a:cxn>
                    <a:cxn ang="0">
                      <a:pos x="92" y="16"/>
                    </a:cxn>
                    <a:cxn ang="0">
                      <a:pos x="80" y="12"/>
                    </a:cxn>
                    <a:cxn ang="0">
                      <a:pos x="67" y="8"/>
                    </a:cxn>
                    <a:cxn ang="0">
                      <a:pos x="52" y="4"/>
                    </a:cxn>
                    <a:cxn ang="0">
                      <a:pos x="35" y="2"/>
                    </a:cxn>
                    <a:cxn ang="0">
                      <a:pos x="17" y="0"/>
                    </a:cxn>
                    <a:cxn ang="0">
                      <a:pos x="2" y="2"/>
                    </a:cxn>
                    <a:cxn ang="0">
                      <a:pos x="0" y="12"/>
                    </a:cxn>
                    <a:cxn ang="0">
                      <a:pos x="0" y="38"/>
                    </a:cxn>
                    <a:cxn ang="0">
                      <a:pos x="4" y="69"/>
                    </a:cxn>
                    <a:cxn ang="0">
                      <a:pos x="14" y="99"/>
                    </a:cxn>
                    <a:cxn ang="0">
                      <a:pos x="16" y="101"/>
                    </a:cxn>
                    <a:cxn ang="0">
                      <a:pos x="17" y="105"/>
                    </a:cxn>
                    <a:cxn ang="0">
                      <a:pos x="21" y="113"/>
                    </a:cxn>
                    <a:cxn ang="0">
                      <a:pos x="27" y="122"/>
                    </a:cxn>
                    <a:cxn ang="0">
                      <a:pos x="37" y="134"/>
                    </a:cxn>
                    <a:cxn ang="0">
                      <a:pos x="48" y="147"/>
                    </a:cxn>
                    <a:cxn ang="0">
                      <a:pos x="61" y="160"/>
                    </a:cxn>
                    <a:cxn ang="0">
                      <a:pos x="78" y="174"/>
                    </a:cxn>
                    <a:cxn ang="0">
                      <a:pos x="82" y="176"/>
                    </a:cxn>
                    <a:cxn ang="0">
                      <a:pos x="90" y="179"/>
                    </a:cxn>
                    <a:cxn ang="0">
                      <a:pos x="101" y="185"/>
                    </a:cxn>
                    <a:cxn ang="0">
                      <a:pos x="118" y="195"/>
                    </a:cxn>
                    <a:cxn ang="0">
                      <a:pos x="138" y="204"/>
                    </a:cxn>
                    <a:cxn ang="0">
                      <a:pos x="159" y="214"/>
                    </a:cxn>
                    <a:cxn ang="0">
                      <a:pos x="181" y="223"/>
                    </a:cxn>
                    <a:cxn ang="0">
                      <a:pos x="204" y="233"/>
                    </a:cxn>
                  </a:cxnLst>
                  <a:rect l="0" t="0" r="r" b="b"/>
                  <a:pathLst>
                    <a:path w="204" h="233">
                      <a:moveTo>
                        <a:pt x="204" y="233"/>
                      </a:moveTo>
                      <a:lnTo>
                        <a:pt x="204" y="229"/>
                      </a:lnTo>
                      <a:lnTo>
                        <a:pt x="202" y="216"/>
                      </a:lnTo>
                      <a:lnTo>
                        <a:pt x="200" y="195"/>
                      </a:lnTo>
                      <a:lnTo>
                        <a:pt x="197" y="170"/>
                      </a:lnTo>
                      <a:lnTo>
                        <a:pt x="189" y="143"/>
                      </a:lnTo>
                      <a:lnTo>
                        <a:pt x="181" y="115"/>
                      </a:lnTo>
                      <a:lnTo>
                        <a:pt x="168" y="90"/>
                      </a:lnTo>
                      <a:lnTo>
                        <a:pt x="153" y="67"/>
                      </a:lnTo>
                      <a:lnTo>
                        <a:pt x="153" y="65"/>
                      </a:lnTo>
                      <a:lnTo>
                        <a:pt x="151" y="61"/>
                      </a:lnTo>
                      <a:lnTo>
                        <a:pt x="147" y="56"/>
                      </a:lnTo>
                      <a:lnTo>
                        <a:pt x="141" y="50"/>
                      </a:lnTo>
                      <a:lnTo>
                        <a:pt x="136" y="42"/>
                      </a:lnTo>
                      <a:lnTo>
                        <a:pt x="126" y="35"/>
                      </a:lnTo>
                      <a:lnTo>
                        <a:pt x="115" y="27"/>
                      </a:lnTo>
                      <a:lnTo>
                        <a:pt x="101" y="18"/>
                      </a:lnTo>
                      <a:lnTo>
                        <a:pt x="99" y="18"/>
                      </a:lnTo>
                      <a:lnTo>
                        <a:pt x="92" y="16"/>
                      </a:lnTo>
                      <a:lnTo>
                        <a:pt x="80" y="12"/>
                      </a:lnTo>
                      <a:lnTo>
                        <a:pt x="67" y="8"/>
                      </a:lnTo>
                      <a:lnTo>
                        <a:pt x="52" y="4"/>
                      </a:lnTo>
                      <a:lnTo>
                        <a:pt x="35" y="2"/>
                      </a:lnTo>
                      <a:lnTo>
                        <a:pt x="17" y="0"/>
                      </a:lnTo>
                      <a:lnTo>
                        <a:pt x="2" y="2"/>
                      </a:lnTo>
                      <a:lnTo>
                        <a:pt x="0" y="12"/>
                      </a:lnTo>
                      <a:lnTo>
                        <a:pt x="0" y="38"/>
                      </a:lnTo>
                      <a:lnTo>
                        <a:pt x="4" y="69"/>
                      </a:lnTo>
                      <a:lnTo>
                        <a:pt x="14" y="99"/>
                      </a:lnTo>
                      <a:lnTo>
                        <a:pt x="16" y="101"/>
                      </a:lnTo>
                      <a:lnTo>
                        <a:pt x="17" y="105"/>
                      </a:lnTo>
                      <a:lnTo>
                        <a:pt x="21" y="113"/>
                      </a:lnTo>
                      <a:lnTo>
                        <a:pt x="27" y="122"/>
                      </a:lnTo>
                      <a:lnTo>
                        <a:pt x="37" y="134"/>
                      </a:lnTo>
                      <a:lnTo>
                        <a:pt x="48" y="147"/>
                      </a:lnTo>
                      <a:lnTo>
                        <a:pt x="61" y="160"/>
                      </a:lnTo>
                      <a:lnTo>
                        <a:pt x="78" y="174"/>
                      </a:lnTo>
                      <a:lnTo>
                        <a:pt x="82" y="176"/>
                      </a:lnTo>
                      <a:lnTo>
                        <a:pt x="90" y="179"/>
                      </a:lnTo>
                      <a:lnTo>
                        <a:pt x="101" y="185"/>
                      </a:lnTo>
                      <a:lnTo>
                        <a:pt x="118" y="195"/>
                      </a:lnTo>
                      <a:lnTo>
                        <a:pt x="138" y="204"/>
                      </a:lnTo>
                      <a:lnTo>
                        <a:pt x="159" y="214"/>
                      </a:lnTo>
                      <a:lnTo>
                        <a:pt x="181" y="223"/>
                      </a:lnTo>
                      <a:lnTo>
                        <a:pt x="204" y="233"/>
                      </a:lnTo>
                      <a:close/>
                    </a:path>
                  </a:pathLst>
                </a:custGeom>
                <a:solidFill>
                  <a:srgbClr val="000000"/>
                </a:solidFill>
                <a:ln w="9525">
                  <a:noFill/>
                  <a:round/>
                  <a:headEnd/>
                  <a:tailEnd/>
                </a:ln>
              </p:spPr>
              <p:txBody>
                <a:bodyPr/>
                <a:lstStyle/>
                <a:p>
                  <a:endParaRPr lang="de-DE"/>
                </a:p>
              </p:txBody>
            </p:sp>
            <p:sp>
              <p:nvSpPr>
                <p:cNvPr id="32898" name="Freeform 1154"/>
                <p:cNvSpPr>
                  <a:spLocks/>
                </p:cNvSpPr>
                <p:nvPr/>
              </p:nvSpPr>
              <p:spPr bwMode="auto">
                <a:xfrm>
                  <a:off x="-552" y="3556"/>
                  <a:ext cx="222" cy="181"/>
                </a:xfrm>
                <a:custGeom>
                  <a:avLst/>
                  <a:gdLst/>
                  <a:ahLst/>
                  <a:cxnLst>
                    <a:cxn ang="0">
                      <a:pos x="381" y="30"/>
                    </a:cxn>
                    <a:cxn ang="0">
                      <a:pos x="377" y="24"/>
                    </a:cxn>
                    <a:cxn ang="0">
                      <a:pos x="365" y="17"/>
                    </a:cxn>
                    <a:cxn ang="0">
                      <a:pos x="348" y="5"/>
                    </a:cxn>
                    <a:cxn ang="0">
                      <a:pos x="327" y="0"/>
                    </a:cxn>
                    <a:cxn ang="0">
                      <a:pos x="323" y="0"/>
                    </a:cxn>
                    <a:cxn ang="0">
                      <a:pos x="312" y="0"/>
                    </a:cxn>
                    <a:cxn ang="0">
                      <a:pos x="295" y="0"/>
                    </a:cxn>
                    <a:cxn ang="0">
                      <a:pos x="274" y="0"/>
                    </a:cxn>
                    <a:cxn ang="0">
                      <a:pos x="251" y="0"/>
                    </a:cxn>
                    <a:cxn ang="0">
                      <a:pos x="228" y="2"/>
                    </a:cxn>
                    <a:cxn ang="0">
                      <a:pos x="205" y="5"/>
                    </a:cxn>
                    <a:cxn ang="0">
                      <a:pos x="188" y="9"/>
                    </a:cxn>
                    <a:cxn ang="0">
                      <a:pos x="177" y="13"/>
                    </a:cxn>
                    <a:cxn ang="0">
                      <a:pos x="150" y="23"/>
                    </a:cxn>
                    <a:cxn ang="0">
                      <a:pos x="114" y="36"/>
                    </a:cxn>
                    <a:cxn ang="0">
                      <a:pos x="81" y="49"/>
                    </a:cxn>
                    <a:cxn ang="0">
                      <a:pos x="72" y="55"/>
                    </a:cxn>
                    <a:cxn ang="0">
                      <a:pos x="47" y="66"/>
                    </a:cxn>
                    <a:cxn ang="0">
                      <a:pos x="20" y="82"/>
                    </a:cxn>
                    <a:cxn ang="0">
                      <a:pos x="0" y="97"/>
                    </a:cxn>
                    <a:cxn ang="0">
                      <a:pos x="0" y="101"/>
                    </a:cxn>
                    <a:cxn ang="0">
                      <a:pos x="3" y="110"/>
                    </a:cxn>
                    <a:cxn ang="0">
                      <a:pos x="11" y="124"/>
                    </a:cxn>
                    <a:cxn ang="0">
                      <a:pos x="26" y="141"/>
                    </a:cxn>
                    <a:cxn ang="0">
                      <a:pos x="34" y="146"/>
                    </a:cxn>
                    <a:cxn ang="0">
                      <a:pos x="55" y="158"/>
                    </a:cxn>
                    <a:cxn ang="0">
                      <a:pos x="83" y="169"/>
                    </a:cxn>
                    <a:cxn ang="0">
                      <a:pos x="116" y="175"/>
                    </a:cxn>
                    <a:cxn ang="0">
                      <a:pos x="120" y="175"/>
                    </a:cxn>
                    <a:cxn ang="0">
                      <a:pos x="131" y="175"/>
                    </a:cxn>
                    <a:cxn ang="0">
                      <a:pos x="148" y="175"/>
                    </a:cxn>
                    <a:cxn ang="0">
                      <a:pos x="171" y="173"/>
                    </a:cxn>
                    <a:cxn ang="0">
                      <a:pos x="198" y="171"/>
                    </a:cxn>
                    <a:cxn ang="0">
                      <a:pos x="226" y="167"/>
                    </a:cxn>
                    <a:cxn ang="0">
                      <a:pos x="257" y="162"/>
                    </a:cxn>
                    <a:cxn ang="0">
                      <a:pos x="287" y="156"/>
                    </a:cxn>
                    <a:cxn ang="0">
                      <a:pos x="285" y="162"/>
                    </a:cxn>
                    <a:cxn ang="0">
                      <a:pos x="276" y="175"/>
                    </a:cxn>
                    <a:cxn ang="0">
                      <a:pos x="264" y="204"/>
                    </a:cxn>
                    <a:cxn ang="0">
                      <a:pos x="251" y="249"/>
                    </a:cxn>
                    <a:cxn ang="0">
                      <a:pos x="295" y="341"/>
                    </a:cxn>
                    <a:cxn ang="0">
                      <a:pos x="304" y="339"/>
                    </a:cxn>
                    <a:cxn ang="0">
                      <a:pos x="327" y="331"/>
                    </a:cxn>
                    <a:cxn ang="0">
                      <a:pos x="358" y="320"/>
                    </a:cxn>
                    <a:cxn ang="0">
                      <a:pos x="386" y="304"/>
                    </a:cxn>
                    <a:cxn ang="0">
                      <a:pos x="444" y="129"/>
                    </a:cxn>
                    <a:cxn ang="0">
                      <a:pos x="440" y="116"/>
                    </a:cxn>
                    <a:cxn ang="0">
                      <a:pos x="434" y="87"/>
                    </a:cxn>
                  </a:cxnLst>
                  <a:rect l="0" t="0" r="r" b="b"/>
                  <a:pathLst>
                    <a:path w="444" h="362">
                      <a:moveTo>
                        <a:pt x="434" y="87"/>
                      </a:moveTo>
                      <a:lnTo>
                        <a:pt x="381" y="30"/>
                      </a:lnTo>
                      <a:lnTo>
                        <a:pt x="381" y="28"/>
                      </a:lnTo>
                      <a:lnTo>
                        <a:pt x="377" y="24"/>
                      </a:lnTo>
                      <a:lnTo>
                        <a:pt x="371" y="21"/>
                      </a:lnTo>
                      <a:lnTo>
                        <a:pt x="365" y="17"/>
                      </a:lnTo>
                      <a:lnTo>
                        <a:pt x="358" y="11"/>
                      </a:lnTo>
                      <a:lnTo>
                        <a:pt x="348" y="5"/>
                      </a:lnTo>
                      <a:lnTo>
                        <a:pt x="339" y="2"/>
                      </a:lnTo>
                      <a:lnTo>
                        <a:pt x="327" y="0"/>
                      </a:lnTo>
                      <a:lnTo>
                        <a:pt x="327" y="0"/>
                      </a:lnTo>
                      <a:lnTo>
                        <a:pt x="323" y="0"/>
                      </a:lnTo>
                      <a:lnTo>
                        <a:pt x="318" y="0"/>
                      </a:lnTo>
                      <a:lnTo>
                        <a:pt x="312" y="0"/>
                      </a:lnTo>
                      <a:lnTo>
                        <a:pt x="304" y="0"/>
                      </a:lnTo>
                      <a:lnTo>
                        <a:pt x="295" y="0"/>
                      </a:lnTo>
                      <a:lnTo>
                        <a:pt x="285" y="0"/>
                      </a:lnTo>
                      <a:lnTo>
                        <a:pt x="274" y="0"/>
                      </a:lnTo>
                      <a:lnTo>
                        <a:pt x="262" y="0"/>
                      </a:lnTo>
                      <a:lnTo>
                        <a:pt x="251" y="0"/>
                      </a:lnTo>
                      <a:lnTo>
                        <a:pt x="240" y="2"/>
                      </a:lnTo>
                      <a:lnTo>
                        <a:pt x="228" y="2"/>
                      </a:lnTo>
                      <a:lnTo>
                        <a:pt x="217" y="4"/>
                      </a:lnTo>
                      <a:lnTo>
                        <a:pt x="205" y="5"/>
                      </a:lnTo>
                      <a:lnTo>
                        <a:pt x="198" y="7"/>
                      </a:lnTo>
                      <a:lnTo>
                        <a:pt x="188" y="9"/>
                      </a:lnTo>
                      <a:lnTo>
                        <a:pt x="184" y="9"/>
                      </a:lnTo>
                      <a:lnTo>
                        <a:pt x="177" y="13"/>
                      </a:lnTo>
                      <a:lnTo>
                        <a:pt x="165" y="17"/>
                      </a:lnTo>
                      <a:lnTo>
                        <a:pt x="150" y="23"/>
                      </a:lnTo>
                      <a:lnTo>
                        <a:pt x="133" y="30"/>
                      </a:lnTo>
                      <a:lnTo>
                        <a:pt x="114" y="36"/>
                      </a:lnTo>
                      <a:lnTo>
                        <a:pt x="97" y="44"/>
                      </a:lnTo>
                      <a:lnTo>
                        <a:pt x="81" y="49"/>
                      </a:lnTo>
                      <a:lnTo>
                        <a:pt x="78" y="51"/>
                      </a:lnTo>
                      <a:lnTo>
                        <a:pt x="72" y="55"/>
                      </a:lnTo>
                      <a:lnTo>
                        <a:pt x="60" y="61"/>
                      </a:lnTo>
                      <a:lnTo>
                        <a:pt x="47" y="66"/>
                      </a:lnTo>
                      <a:lnTo>
                        <a:pt x="34" y="74"/>
                      </a:lnTo>
                      <a:lnTo>
                        <a:pt x="20" y="82"/>
                      </a:lnTo>
                      <a:lnTo>
                        <a:pt x="9" y="89"/>
                      </a:lnTo>
                      <a:lnTo>
                        <a:pt x="0" y="97"/>
                      </a:lnTo>
                      <a:lnTo>
                        <a:pt x="0" y="97"/>
                      </a:lnTo>
                      <a:lnTo>
                        <a:pt x="0" y="101"/>
                      </a:lnTo>
                      <a:lnTo>
                        <a:pt x="1" y="104"/>
                      </a:lnTo>
                      <a:lnTo>
                        <a:pt x="3" y="110"/>
                      </a:lnTo>
                      <a:lnTo>
                        <a:pt x="5" y="116"/>
                      </a:lnTo>
                      <a:lnTo>
                        <a:pt x="11" y="124"/>
                      </a:lnTo>
                      <a:lnTo>
                        <a:pt x="17" y="133"/>
                      </a:lnTo>
                      <a:lnTo>
                        <a:pt x="26" y="141"/>
                      </a:lnTo>
                      <a:lnTo>
                        <a:pt x="28" y="143"/>
                      </a:lnTo>
                      <a:lnTo>
                        <a:pt x="34" y="146"/>
                      </a:lnTo>
                      <a:lnTo>
                        <a:pt x="43" y="150"/>
                      </a:lnTo>
                      <a:lnTo>
                        <a:pt x="55" y="158"/>
                      </a:lnTo>
                      <a:lnTo>
                        <a:pt x="68" y="164"/>
                      </a:lnTo>
                      <a:lnTo>
                        <a:pt x="83" y="169"/>
                      </a:lnTo>
                      <a:lnTo>
                        <a:pt x="99" y="173"/>
                      </a:lnTo>
                      <a:lnTo>
                        <a:pt x="116" y="175"/>
                      </a:lnTo>
                      <a:lnTo>
                        <a:pt x="118" y="175"/>
                      </a:lnTo>
                      <a:lnTo>
                        <a:pt x="120" y="175"/>
                      </a:lnTo>
                      <a:lnTo>
                        <a:pt x="125" y="175"/>
                      </a:lnTo>
                      <a:lnTo>
                        <a:pt x="131" y="175"/>
                      </a:lnTo>
                      <a:lnTo>
                        <a:pt x="139" y="175"/>
                      </a:lnTo>
                      <a:lnTo>
                        <a:pt x="148" y="175"/>
                      </a:lnTo>
                      <a:lnTo>
                        <a:pt x="160" y="173"/>
                      </a:lnTo>
                      <a:lnTo>
                        <a:pt x="171" y="173"/>
                      </a:lnTo>
                      <a:lnTo>
                        <a:pt x="184" y="171"/>
                      </a:lnTo>
                      <a:lnTo>
                        <a:pt x="198" y="171"/>
                      </a:lnTo>
                      <a:lnTo>
                        <a:pt x="211" y="169"/>
                      </a:lnTo>
                      <a:lnTo>
                        <a:pt x="226" y="167"/>
                      </a:lnTo>
                      <a:lnTo>
                        <a:pt x="242" y="165"/>
                      </a:lnTo>
                      <a:lnTo>
                        <a:pt x="257" y="162"/>
                      </a:lnTo>
                      <a:lnTo>
                        <a:pt x="272" y="160"/>
                      </a:lnTo>
                      <a:lnTo>
                        <a:pt x="287" y="156"/>
                      </a:lnTo>
                      <a:lnTo>
                        <a:pt x="287" y="158"/>
                      </a:lnTo>
                      <a:lnTo>
                        <a:pt x="285" y="162"/>
                      </a:lnTo>
                      <a:lnTo>
                        <a:pt x="282" y="167"/>
                      </a:lnTo>
                      <a:lnTo>
                        <a:pt x="276" y="175"/>
                      </a:lnTo>
                      <a:lnTo>
                        <a:pt x="270" y="188"/>
                      </a:lnTo>
                      <a:lnTo>
                        <a:pt x="264" y="204"/>
                      </a:lnTo>
                      <a:lnTo>
                        <a:pt x="257" y="224"/>
                      </a:lnTo>
                      <a:lnTo>
                        <a:pt x="251" y="249"/>
                      </a:lnTo>
                      <a:lnTo>
                        <a:pt x="222" y="362"/>
                      </a:lnTo>
                      <a:lnTo>
                        <a:pt x="295" y="341"/>
                      </a:lnTo>
                      <a:lnTo>
                        <a:pt x="297" y="341"/>
                      </a:lnTo>
                      <a:lnTo>
                        <a:pt x="304" y="339"/>
                      </a:lnTo>
                      <a:lnTo>
                        <a:pt x="314" y="335"/>
                      </a:lnTo>
                      <a:lnTo>
                        <a:pt x="327" y="331"/>
                      </a:lnTo>
                      <a:lnTo>
                        <a:pt x="343" y="325"/>
                      </a:lnTo>
                      <a:lnTo>
                        <a:pt x="358" y="320"/>
                      </a:lnTo>
                      <a:lnTo>
                        <a:pt x="373" y="312"/>
                      </a:lnTo>
                      <a:lnTo>
                        <a:pt x="386" y="304"/>
                      </a:lnTo>
                      <a:lnTo>
                        <a:pt x="440" y="270"/>
                      </a:lnTo>
                      <a:lnTo>
                        <a:pt x="444" y="129"/>
                      </a:lnTo>
                      <a:lnTo>
                        <a:pt x="442" y="125"/>
                      </a:lnTo>
                      <a:lnTo>
                        <a:pt x="440" y="116"/>
                      </a:lnTo>
                      <a:lnTo>
                        <a:pt x="438" y="103"/>
                      </a:lnTo>
                      <a:lnTo>
                        <a:pt x="434" y="87"/>
                      </a:lnTo>
                      <a:close/>
                    </a:path>
                  </a:pathLst>
                </a:custGeom>
                <a:solidFill>
                  <a:srgbClr val="000000"/>
                </a:solidFill>
                <a:ln w="9525">
                  <a:noFill/>
                  <a:round/>
                  <a:headEnd/>
                  <a:tailEnd/>
                </a:ln>
              </p:spPr>
              <p:txBody>
                <a:bodyPr/>
                <a:lstStyle/>
                <a:p>
                  <a:endParaRPr lang="de-DE"/>
                </a:p>
              </p:txBody>
            </p:sp>
            <p:sp>
              <p:nvSpPr>
                <p:cNvPr id="32899" name="Freeform 1155"/>
                <p:cNvSpPr>
                  <a:spLocks/>
                </p:cNvSpPr>
                <p:nvPr/>
              </p:nvSpPr>
              <p:spPr bwMode="auto">
                <a:xfrm>
                  <a:off x="-397" y="3618"/>
                  <a:ext cx="46" cy="15"/>
                </a:xfrm>
                <a:custGeom>
                  <a:avLst/>
                  <a:gdLst/>
                  <a:ahLst/>
                  <a:cxnLst>
                    <a:cxn ang="0">
                      <a:pos x="0" y="28"/>
                    </a:cxn>
                    <a:cxn ang="0">
                      <a:pos x="92" y="0"/>
                    </a:cxn>
                    <a:cxn ang="0">
                      <a:pos x="71" y="30"/>
                    </a:cxn>
                    <a:cxn ang="0">
                      <a:pos x="0" y="28"/>
                    </a:cxn>
                  </a:cxnLst>
                  <a:rect l="0" t="0" r="r" b="b"/>
                  <a:pathLst>
                    <a:path w="92" h="30">
                      <a:moveTo>
                        <a:pt x="0" y="28"/>
                      </a:moveTo>
                      <a:lnTo>
                        <a:pt x="92" y="0"/>
                      </a:lnTo>
                      <a:lnTo>
                        <a:pt x="71" y="30"/>
                      </a:lnTo>
                      <a:lnTo>
                        <a:pt x="0" y="28"/>
                      </a:lnTo>
                      <a:close/>
                    </a:path>
                  </a:pathLst>
                </a:custGeom>
                <a:solidFill>
                  <a:srgbClr val="21BA00"/>
                </a:solidFill>
                <a:ln w="9525">
                  <a:noFill/>
                  <a:round/>
                  <a:headEnd/>
                  <a:tailEnd/>
                </a:ln>
              </p:spPr>
              <p:txBody>
                <a:bodyPr/>
                <a:lstStyle/>
                <a:p>
                  <a:endParaRPr lang="de-DE"/>
                </a:p>
              </p:txBody>
            </p:sp>
            <p:sp>
              <p:nvSpPr>
                <p:cNvPr id="32900" name="Freeform 1156"/>
                <p:cNvSpPr>
                  <a:spLocks/>
                </p:cNvSpPr>
                <p:nvPr/>
              </p:nvSpPr>
              <p:spPr bwMode="auto">
                <a:xfrm>
                  <a:off x="-354" y="3623"/>
                  <a:ext cx="16" cy="52"/>
                </a:xfrm>
                <a:custGeom>
                  <a:avLst/>
                  <a:gdLst/>
                  <a:ahLst/>
                  <a:cxnLst>
                    <a:cxn ang="0">
                      <a:pos x="0" y="31"/>
                    </a:cxn>
                    <a:cxn ang="0">
                      <a:pos x="21" y="0"/>
                    </a:cxn>
                    <a:cxn ang="0">
                      <a:pos x="32" y="105"/>
                    </a:cxn>
                    <a:cxn ang="0">
                      <a:pos x="32" y="101"/>
                    </a:cxn>
                    <a:cxn ang="0">
                      <a:pos x="30" y="95"/>
                    </a:cxn>
                    <a:cxn ang="0">
                      <a:pos x="27" y="84"/>
                    </a:cxn>
                    <a:cxn ang="0">
                      <a:pos x="23" y="71"/>
                    </a:cxn>
                    <a:cxn ang="0">
                      <a:pos x="17" y="57"/>
                    </a:cxn>
                    <a:cxn ang="0">
                      <a:pos x="13" y="46"/>
                    </a:cxn>
                    <a:cxn ang="0">
                      <a:pos x="6" y="36"/>
                    </a:cxn>
                    <a:cxn ang="0">
                      <a:pos x="0" y="31"/>
                    </a:cxn>
                  </a:cxnLst>
                  <a:rect l="0" t="0" r="r" b="b"/>
                  <a:pathLst>
                    <a:path w="32" h="105">
                      <a:moveTo>
                        <a:pt x="0" y="31"/>
                      </a:moveTo>
                      <a:lnTo>
                        <a:pt x="21" y="0"/>
                      </a:lnTo>
                      <a:lnTo>
                        <a:pt x="32" y="105"/>
                      </a:lnTo>
                      <a:lnTo>
                        <a:pt x="32" y="101"/>
                      </a:lnTo>
                      <a:lnTo>
                        <a:pt x="30" y="95"/>
                      </a:lnTo>
                      <a:lnTo>
                        <a:pt x="27" y="84"/>
                      </a:lnTo>
                      <a:lnTo>
                        <a:pt x="23" y="71"/>
                      </a:lnTo>
                      <a:lnTo>
                        <a:pt x="17" y="57"/>
                      </a:lnTo>
                      <a:lnTo>
                        <a:pt x="13" y="46"/>
                      </a:lnTo>
                      <a:lnTo>
                        <a:pt x="6" y="36"/>
                      </a:lnTo>
                      <a:lnTo>
                        <a:pt x="0" y="31"/>
                      </a:lnTo>
                      <a:close/>
                    </a:path>
                  </a:pathLst>
                </a:custGeom>
                <a:solidFill>
                  <a:srgbClr val="21BA00"/>
                </a:solidFill>
                <a:ln w="9525">
                  <a:noFill/>
                  <a:round/>
                  <a:headEnd/>
                  <a:tailEnd/>
                </a:ln>
              </p:spPr>
              <p:txBody>
                <a:bodyPr/>
                <a:lstStyle/>
                <a:p>
                  <a:endParaRPr lang="de-DE"/>
                </a:p>
              </p:txBody>
            </p:sp>
            <p:sp>
              <p:nvSpPr>
                <p:cNvPr id="32901" name="Freeform 1157"/>
                <p:cNvSpPr>
                  <a:spLocks/>
                </p:cNvSpPr>
                <p:nvPr/>
              </p:nvSpPr>
              <p:spPr bwMode="auto">
                <a:xfrm>
                  <a:off x="-384" y="3644"/>
                  <a:ext cx="35" cy="60"/>
                </a:xfrm>
                <a:custGeom>
                  <a:avLst/>
                  <a:gdLst/>
                  <a:ahLst/>
                  <a:cxnLst>
                    <a:cxn ang="0">
                      <a:pos x="44" y="0"/>
                    </a:cxn>
                    <a:cxn ang="0">
                      <a:pos x="68" y="88"/>
                    </a:cxn>
                    <a:cxn ang="0">
                      <a:pos x="21" y="120"/>
                    </a:cxn>
                    <a:cxn ang="0">
                      <a:pos x="0" y="42"/>
                    </a:cxn>
                    <a:cxn ang="0">
                      <a:pos x="44" y="0"/>
                    </a:cxn>
                  </a:cxnLst>
                  <a:rect l="0" t="0" r="r" b="b"/>
                  <a:pathLst>
                    <a:path w="68" h="120">
                      <a:moveTo>
                        <a:pt x="44" y="0"/>
                      </a:moveTo>
                      <a:lnTo>
                        <a:pt x="68" y="88"/>
                      </a:lnTo>
                      <a:lnTo>
                        <a:pt x="21" y="120"/>
                      </a:lnTo>
                      <a:lnTo>
                        <a:pt x="0" y="42"/>
                      </a:lnTo>
                      <a:lnTo>
                        <a:pt x="44" y="0"/>
                      </a:lnTo>
                      <a:close/>
                    </a:path>
                  </a:pathLst>
                </a:custGeom>
                <a:solidFill>
                  <a:srgbClr val="21BA00"/>
                </a:solidFill>
                <a:ln w="9525">
                  <a:noFill/>
                  <a:round/>
                  <a:headEnd/>
                  <a:tailEnd/>
                </a:ln>
              </p:spPr>
              <p:txBody>
                <a:bodyPr/>
                <a:lstStyle/>
                <a:p>
                  <a:endParaRPr lang="de-DE"/>
                </a:p>
              </p:txBody>
            </p:sp>
            <p:sp>
              <p:nvSpPr>
                <p:cNvPr id="32902" name="Freeform 1158"/>
                <p:cNvSpPr>
                  <a:spLocks/>
                </p:cNvSpPr>
                <p:nvPr/>
              </p:nvSpPr>
              <p:spPr bwMode="auto">
                <a:xfrm>
                  <a:off x="-416" y="3644"/>
                  <a:ext cx="38" cy="25"/>
                </a:xfrm>
                <a:custGeom>
                  <a:avLst/>
                  <a:gdLst/>
                  <a:ahLst/>
                  <a:cxnLst>
                    <a:cxn ang="0">
                      <a:pos x="76" y="2"/>
                    </a:cxn>
                    <a:cxn ang="0">
                      <a:pos x="25" y="0"/>
                    </a:cxn>
                    <a:cxn ang="0">
                      <a:pos x="25" y="2"/>
                    </a:cxn>
                    <a:cxn ang="0">
                      <a:pos x="21" y="6"/>
                    </a:cxn>
                    <a:cxn ang="0">
                      <a:pos x="17" y="11"/>
                    </a:cxn>
                    <a:cxn ang="0">
                      <a:pos x="13" y="17"/>
                    </a:cxn>
                    <a:cxn ang="0">
                      <a:pos x="8" y="25"/>
                    </a:cxn>
                    <a:cxn ang="0">
                      <a:pos x="4" y="32"/>
                    </a:cxn>
                    <a:cxn ang="0">
                      <a:pos x="0" y="42"/>
                    </a:cxn>
                    <a:cxn ang="0">
                      <a:pos x="0" y="49"/>
                    </a:cxn>
                    <a:cxn ang="0">
                      <a:pos x="55" y="34"/>
                    </a:cxn>
                    <a:cxn ang="0">
                      <a:pos x="76" y="2"/>
                    </a:cxn>
                  </a:cxnLst>
                  <a:rect l="0" t="0" r="r" b="b"/>
                  <a:pathLst>
                    <a:path w="76" h="49">
                      <a:moveTo>
                        <a:pt x="76" y="2"/>
                      </a:moveTo>
                      <a:lnTo>
                        <a:pt x="25" y="0"/>
                      </a:lnTo>
                      <a:lnTo>
                        <a:pt x="25" y="2"/>
                      </a:lnTo>
                      <a:lnTo>
                        <a:pt x="21" y="6"/>
                      </a:lnTo>
                      <a:lnTo>
                        <a:pt x="17" y="11"/>
                      </a:lnTo>
                      <a:lnTo>
                        <a:pt x="13" y="17"/>
                      </a:lnTo>
                      <a:lnTo>
                        <a:pt x="8" y="25"/>
                      </a:lnTo>
                      <a:lnTo>
                        <a:pt x="4" y="32"/>
                      </a:lnTo>
                      <a:lnTo>
                        <a:pt x="0" y="42"/>
                      </a:lnTo>
                      <a:lnTo>
                        <a:pt x="0" y="49"/>
                      </a:lnTo>
                      <a:lnTo>
                        <a:pt x="55" y="34"/>
                      </a:lnTo>
                      <a:lnTo>
                        <a:pt x="76" y="2"/>
                      </a:lnTo>
                      <a:close/>
                    </a:path>
                  </a:pathLst>
                </a:custGeom>
                <a:solidFill>
                  <a:srgbClr val="21BA00"/>
                </a:solidFill>
                <a:ln w="9525">
                  <a:noFill/>
                  <a:round/>
                  <a:headEnd/>
                  <a:tailEnd/>
                </a:ln>
              </p:spPr>
              <p:txBody>
                <a:bodyPr/>
                <a:lstStyle/>
                <a:p>
                  <a:endParaRPr lang="de-DE"/>
                </a:p>
              </p:txBody>
            </p:sp>
            <p:sp>
              <p:nvSpPr>
                <p:cNvPr id="32903" name="Freeform 1159"/>
                <p:cNvSpPr>
                  <a:spLocks/>
                </p:cNvSpPr>
                <p:nvPr/>
              </p:nvSpPr>
              <p:spPr bwMode="auto">
                <a:xfrm>
                  <a:off x="-426" y="3674"/>
                  <a:ext cx="26" cy="37"/>
                </a:xfrm>
                <a:custGeom>
                  <a:avLst/>
                  <a:gdLst/>
                  <a:ahLst/>
                  <a:cxnLst>
                    <a:cxn ang="0">
                      <a:pos x="15" y="6"/>
                    </a:cxn>
                    <a:cxn ang="0">
                      <a:pos x="51" y="0"/>
                    </a:cxn>
                    <a:cxn ang="0">
                      <a:pos x="0" y="72"/>
                    </a:cxn>
                    <a:cxn ang="0">
                      <a:pos x="15" y="6"/>
                    </a:cxn>
                  </a:cxnLst>
                  <a:rect l="0" t="0" r="r" b="b"/>
                  <a:pathLst>
                    <a:path w="51" h="72">
                      <a:moveTo>
                        <a:pt x="15" y="6"/>
                      </a:moveTo>
                      <a:lnTo>
                        <a:pt x="51" y="0"/>
                      </a:lnTo>
                      <a:lnTo>
                        <a:pt x="0" y="72"/>
                      </a:lnTo>
                      <a:lnTo>
                        <a:pt x="15" y="6"/>
                      </a:lnTo>
                      <a:close/>
                    </a:path>
                  </a:pathLst>
                </a:custGeom>
                <a:solidFill>
                  <a:srgbClr val="21BA00"/>
                </a:solidFill>
                <a:ln w="9525">
                  <a:noFill/>
                  <a:round/>
                  <a:headEnd/>
                  <a:tailEnd/>
                </a:ln>
              </p:spPr>
              <p:txBody>
                <a:bodyPr/>
                <a:lstStyle/>
                <a:p>
                  <a:endParaRPr lang="de-DE"/>
                </a:p>
              </p:txBody>
            </p:sp>
            <p:sp>
              <p:nvSpPr>
                <p:cNvPr id="32904" name="Freeform 1160"/>
                <p:cNvSpPr>
                  <a:spLocks/>
                </p:cNvSpPr>
                <p:nvPr/>
              </p:nvSpPr>
              <p:spPr bwMode="auto">
                <a:xfrm>
                  <a:off x="-426" y="3707"/>
                  <a:ext cx="18" cy="17"/>
                </a:xfrm>
                <a:custGeom>
                  <a:avLst/>
                  <a:gdLst/>
                  <a:ahLst/>
                  <a:cxnLst>
                    <a:cxn ang="0">
                      <a:pos x="0" y="34"/>
                    </a:cxn>
                    <a:cxn ang="0">
                      <a:pos x="25" y="0"/>
                    </a:cxn>
                    <a:cxn ang="0">
                      <a:pos x="36" y="24"/>
                    </a:cxn>
                    <a:cxn ang="0">
                      <a:pos x="0" y="34"/>
                    </a:cxn>
                  </a:cxnLst>
                  <a:rect l="0" t="0" r="r" b="b"/>
                  <a:pathLst>
                    <a:path w="36" h="34">
                      <a:moveTo>
                        <a:pt x="0" y="34"/>
                      </a:moveTo>
                      <a:lnTo>
                        <a:pt x="25" y="0"/>
                      </a:lnTo>
                      <a:lnTo>
                        <a:pt x="36" y="24"/>
                      </a:lnTo>
                      <a:lnTo>
                        <a:pt x="0" y="34"/>
                      </a:lnTo>
                      <a:close/>
                    </a:path>
                  </a:pathLst>
                </a:custGeom>
                <a:solidFill>
                  <a:srgbClr val="21BA00"/>
                </a:solidFill>
                <a:ln w="9525">
                  <a:noFill/>
                  <a:round/>
                  <a:headEnd/>
                  <a:tailEnd/>
                </a:ln>
              </p:spPr>
              <p:txBody>
                <a:bodyPr/>
                <a:lstStyle/>
                <a:p>
                  <a:endParaRPr lang="de-DE"/>
                </a:p>
              </p:txBody>
            </p:sp>
            <p:sp>
              <p:nvSpPr>
                <p:cNvPr id="32905" name="Freeform 1161"/>
                <p:cNvSpPr>
                  <a:spLocks/>
                </p:cNvSpPr>
                <p:nvPr/>
              </p:nvSpPr>
              <p:spPr bwMode="auto">
                <a:xfrm>
                  <a:off x="-406" y="3677"/>
                  <a:ext cx="21" cy="39"/>
                </a:xfrm>
                <a:custGeom>
                  <a:avLst/>
                  <a:gdLst/>
                  <a:ahLst/>
                  <a:cxnLst>
                    <a:cxn ang="0">
                      <a:pos x="0" y="38"/>
                    </a:cxn>
                    <a:cxn ang="0">
                      <a:pos x="25" y="0"/>
                    </a:cxn>
                    <a:cxn ang="0">
                      <a:pos x="40" y="66"/>
                    </a:cxn>
                    <a:cxn ang="0">
                      <a:pos x="11" y="78"/>
                    </a:cxn>
                    <a:cxn ang="0">
                      <a:pos x="0" y="38"/>
                    </a:cxn>
                  </a:cxnLst>
                  <a:rect l="0" t="0" r="r" b="b"/>
                  <a:pathLst>
                    <a:path w="40" h="78">
                      <a:moveTo>
                        <a:pt x="0" y="38"/>
                      </a:moveTo>
                      <a:lnTo>
                        <a:pt x="25" y="0"/>
                      </a:lnTo>
                      <a:lnTo>
                        <a:pt x="40" y="66"/>
                      </a:lnTo>
                      <a:lnTo>
                        <a:pt x="11" y="78"/>
                      </a:lnTo>
                      <a:lnTo>
                        <a:pt x="0" y="38"/>
                      </a:lnTo>
                      <a:close/>
                    </a:path>
                  </a:pathLst>
                </a:custGeom>
                <a:solidFill>
                  <a:srgbClr val="21BA00"/>
                </a:solidFill>
                <a:ln w="9525">
                  <a:noFill/>
                  <a:round/>
                  <a:headEnd/>
                  <a:tailEnd/>
                </a:ln>
              </p:spPr>
              <p:txBody>
                <a:bodyPr/>
                <a:lstStyle/>
                <a:p>
                  <a:endParaRPr lang="de-DE"/>
                </a:p>
              </p:txBody>
            </p:sp>
            <p:sp>
              <p:nvSpPr>
                <p:cNvPr id="32906" name="Freeform 1162"/>
                <p:cNvSpPr>
                  <a:spLocks/>
                </p:cNvSpPr>
                <p:nvPr/>
              </p:nvSpPr>
              <p:spPr bwMode="auto">
                <a:xfrm>
                  <a:off x="-407" y="3601"/>
                  <a:ext cx="57" cy="22"/>
                </a:xfrm>
                <a:custGeom>
                  <a:avLst/>
                  <a:gdLst/>
                  <a:ahLst/>
                  <a:cxnLst>
                    <a:cxn ang="0">
                      <a:pos x="17" y="0"/>
                    </a:cxn>
                    <a:cxn ang="0">
                      <a:pos x="115" y="0"/>
                    </a:cxn>
                    <a:cxn ang="0">
                      <a:pos x="111" y="2"/>
                    </a:cxn>
                    <a:cxn ang="0">
                      <a:pos x="105" y="6"/>
                    </a:cxn>
                    <a:cxn ang="0">
                      <a:pos x="94" y="14"/>
                    </a:cxn>
                    <a:cxn ang="0">
                      <a:pos x="78" y="19"/>
                    </a:cxn>
                    <a:cxn ang="0">
                      <a:pos x="63" y="27"/>
                    </a:cxn>
                    <a:cxn ang="0">
                      <a:pos x="44" y="35"/>
                    </a:cxn>
                    <a:cxn ang="0">
                      <a:pos x="23" y="40"/>
                    </a:cxn>
                    <a:cxn ang="0">
                      <a:pos x="0" y="44"/>
                    </a:cxn>
                    <a:cxn ang="0">
                      <a:pos x="17" y="0"/>
                    </a:cxn>
                  </a:cxnLst>
                  <a:rect l="0" t="0" r="r" b="b"/>
                  <a:pathLst>
                    <a:path w="115" h="44">
                      <a:moveTo>
                        <a:pt x="17" y="0"/>
                      </a:moveTo>
                      <a:lnTo>
                        <a:pt x="115" y="0"/>
                      </a:lnTo>
                      <a:lnTo>
                        <a:pt x="111" y="2"/>
                      </a:lnTo>
                      <a:lnTo>
                        <a:pt x="105" y="6"/>
                      </a:lnTo>
                      <a:lnTo>
                        <a:pt x="94" y="14"/>
                      </a:lnTo>
                      <a:lnTo>
                        <a:pt x="78" y="19"/>
                      </a:lnTo>
                      <a:lnTo>
                        <a:pt x="63" y="27"/>
                      </a:lnTo>
                      <a:lnTo>
                        <a:pt x="44" y="35"/>
                      </a:lnTo>
                      <a:lnTo>
                        <a:pt x="23" y="40"/>
                      </a:lnTo>
                      <a:lnTo>
                        <a:pt x="0" y="44"/>
                      </a:lnTo>
                      <a:lnTo>
                        <a:pt x="17" y="0"/>
                      </a:lnTo>
                      <a:close/>
                    </a:path>
                  </a:pathLst>
                </a:custGeom>
                <a:solidFill>
                  <a:srgbClr val="59FF00"/>
                </a:solidFill>
                <a:ln w="9525">
                  <a:noFill/>
                  <a:round/>
                  <a:headEnd/>
                  <a:tailEnd/>
                </a:ln>
              </p:spPr>
              <p:txBody>
                <a:bodyPr/>
                <a:lstStyle/>
                <a:p>
                  <a:endParaRPr lang="de-DE"/>
                </a:p>
              </p:txBody>
            </p:sp>
            <p:sp>
              <p:nvSpPr>
                <p:cNvPr id="32907" name="Freeform 1163"/>
                <p:cNvSpPr>
                  <a:spLocks/>
                </p:cNvSpPr>
                <p:nvPr/>
              </p:nvSpPr>
              <p:spPr bwMode="auto">
                <a:xfrm>
                  <a:off x="-478" y="3601"/>
                  <a:ext cx="70" cy="33"/>
                </a:xfrm>
                <a:custGeom>
                  <a:avLst/>
                  <a:gdLst/>
                  <a:ahLst/>
                  <a:cxnLst>
                    <a:cxn ang="0">
                      <a:pos x="139" y="0"/>
                    </a:cxn>
                    <a:cxn ang="0">
                      <a:pos x="99" y="54"/>
                    </a:cxn>
                    <a:cxn ang="0">
                      <a:pos x="97" y="54"/>
                    </a:cxn>
                    <a:cxn ang="0">
                      <a:pos x="92" y="55"/>
                    </a:cxn>
                    <a:cxn ang="0">
                      <a:pos x="82" y="59"/>
                    </a:cxn>
                    <a:cxn ang="0">
                      <a:pos x="69" y="61"/>
                    </a:cxn>
                    <a:cxn ang="0">
                      <a:pos x="54" y="65"/>
                    </a:cxn>
                    <a:cxn ang="0">
                      <a:pos x="36" y="67"/>
                    </a:cxn>
                    <a:cxn ang="0">
                      <a:pos x="19" y="67"/>
                    </a:cxn>
                    <a:cxn ang="0">
                      <a:pos x="0" y="67"/>
                    </a:cxn>
                    <a:cxn ang="0">
                      <a:pos x="57" y="0"/>
                    </a:cxn>
                    <a:cxn ang="0">
                      <a:pos x="139" y="0"/>
                    </a:cxn>
                  </a:cxnLst>
                  <a:rect l="0" t="0" r="r" b="b"/>
                  <a:pathLst>
                    <a:path w="139" h="67">
                      <a:moveTo>
                        <a:pt x="139" y="0"/>
                      </a:moveTo>
                      <a:lnTo>
                        <a:pt x="99" y="54"/>
                      </a:lnTo>
                      <a:lnTo>
                        <a:pt x="97" y="54"/>
                      </a:lnTo>
                      <a:lnTo>
                        <a:pt x="92" y="55"/>
                      </a:lnTo>
                      <a:lnTo>
                        <a:pt x="82" y="59"/>
                      </a:lnTo>
                      <a:lnTo>
                        <a:pt x="69" y="61"/>
                      </a:lnTo>
                      <a:lnTo>
                        <a:pt x="54" y="65"/>
                      </a:lnTo>
                      <a:lnTo>
                        <a:pt x="36" y="67"/>
                      </a:lnTo>
                      <a:lnTo>
                        <a:pt x="19" y="67"/>
                      </a:lnTo>
                      <a:lnTo>
                        <a:pt x="0" y="67"/>
                      </a:lnTo>
                      <a:lnTo>
                        <a:pt x="57" y="0"/>
                      </a:lnTo>
                      <a:lnTo>
                        <a:pt x="139" y="0"/>
                      </a:lnTo>
                      <a:close/>
                    </a:path>
                  </a:pathLst>
                </a:custGeom>
                <a:solidFill>
                  <a:srgbClr val="59FF00"/>
                </a:solidFill>
                <a:ln w="9525">
                  <a:noFill/>
                  <a:round/>
                  <a:headEnd/>
                  <a:tailEnd/>
                </a:ln>
              </p:spPr>
              <p:txBody>
                <a:bodyPr/>
                <a:lstStyle/>
                <a:p>
                  <a:endParaRPr lang="de-DE"/>
                </a:p>
              </p:txBody>
            </p:sp>
            <p:sp>
              <p:nvSpPr>
                <p:cNvPr id="32908" name="Freeform 1164"/>
                <p:cNvSpPr>
                  <a:spLocks/>
                </p:cNvSpPr>
                <p:nvPr/>
              </p:nvSpPr>
              <p:spPr bwMode="auto">
                <a:xfrm>
                  <a:off x="-511" y="3607"/>
                  <a:ext cx="38" cy="27"/>
                </a:xfrm>
                <a:custGeom>
                  <a:avLst/>
                  <a:gdLst/>
                  <a:ahLst/>
                  <a:cxnLst>
                    <a:cxn ang="0">
                      <a:pos x="77" y="0"/>
                    </a:cxn>
                    <a:cxn ang="0">
                      <a:pos x="46" y="53"/>
                    </a:cxn>
                    <a:cxn ang="0">
                      <a:pos x="44" y="55"/>
                    </a:cxn>
                    <a:cxn ang="0">
                      <a:pos x="42" y="55"/>
                    </a:cxn>
                    <a:cxn ang="0">
                      <a:pos x="37" y="55"/>
                    </a:cxn>
                    <a:cxn ang="0">
                      <a:pos x="29" y="55"/>
                    </a:cxn>
                    <a:cxn ang="0">
                      <a:pos x="21" y="55"/>
                    </a:cxn>
                    <a:cxn ang="0">
                      <a:pos x="14" y="53"/>
                    </a:cxn>
                    <a:cxn ang="0">
                      <a:pos x="6" y="47"/>
                    </a:cxn>
                    <a:cxn ang="0">
                      <a:pos x="0" y="40"/>
                    </a:cxn>
                    <a:cxn ang="0">
                      <a:pos x="0" y="38"/>
                    </a:cxn>
                    <a:cxn ang="0">
                      <a:pos x="2" y="34"/>
                    </a:cxn>
                    <a:cxn ang="0">
                      <a:pos x="4" y="30"/>
                    </a:cxn>
                    <a:cxn ang="0">
                      <a:pos x="6" y="24"/>
                    </a:cxn>
                    <a:cxn ang="0">
                      <a:pos x="10" y="17"/>
                    </a:cxn>
                    <a:cxn ang="0">
                      <a:pos x="16" y="11"/>
                    </a:cxn>
                    <a:cxn ang="0">
                      <a:pos x="21" y="7"/>
                    </a:cxn>
                    <a:cxn ang="0">
                      <a:pos x="29" y="2"/>
                    </a:cxn>
                    <a:cxn ang="0">
                      <a:pos x="77" y="0"/>
                    </a:cxn>
                  </a:cxnLst>
                  <a:rect l="0" t="0" r="r" b="b"/>
                  <a:pathLst>
                    <a:path w="77" h="55">
                      <a:moveTo>
                        <a:pt x="77" y="0"/>
                      </a:moveTo>
                      <a:lnTo>
                        <a:pt x="46" y="53"/>
                      </a:lnTo>
                      <a:lnTo>
                        <a:pt x="44" y="55"/>
                      </a:lnTo>
                      <a:lnTo>
                        <a:pt x="42" y="55"/>
                      </a:lnTo>
                      <a:lnTo>
                        <a:pt x="37" y="55"/>
                      </a:lnTo>
                      <a:lnTo>
                        <a:pt x="29" y="55"/>
                      </a:lnTo>
                      <a:lnTo>
                        <a:pt x="21" y="55"/>
                      </a:lnTo>
                      <a:lnTo>
                        <a:pt x="14" y="53"/>
                      </a:lnTo>
                      <a:lnTo>
                        <a:pt x="6" y="47"/>
                      </a:lnTo>
                      <a:lnTo>
                        <a:pt x="0" y="40"/>
                      </a:lnTo>
                      <a:lnTo>
                        <a:pt x="0" y="38"/>
                      </a:lnTo>
                      <a:lnTo>
                        <a:pt x="2" y="34"/>
                      </a:lnTo>
                      <a:lnTo>
                        <a:pt x="4" y="30"/>
                      </a:lnTo>
                      <a:lnTo>
                        <a:pt x="6" y="24"/>
                      </a:lnTo>
                      <a:lnTo>
                        <a:pt x="10" y="17"/>
                      </a:lnTo>
                      <a:lnTo>
                        <a:pt x="16" y="11"/>
                      </a:lnTo>
                      <a:lnTo>
                        <a:pt x="21" y="7"/>
                      </a:lnTo>
                      <a:lnTo>
                        <a:pt x="29" y="2"/>
                      </a:lnTo>
                      <a:lnTo>
                        <a:pt x="77" y="0"/>
                      </a:lnTo>
                      <a:close/>
                    </a:path>
                  </a:pathLst>
                </a:custGeom>
                <a:solidFill>
                  <a:srgbClr val="59FF00"/>
                </a:solidFill>
                <a:ln w="9525">
                  <a:noFill/>
                  <a:round/>
                  <a:headEnd/>
                  <a:tailEnd/>
                </a:ln>
              </p:spPr>
              <p:txBody>
                <a:bodyPr/>
                <a:lstStyle/>
                <a:p>
                  <a:endParaRPr lang="de-DE"/>
                </a:p>
              </p:txBody>
            </p:sp>
            <p:sp>
              <p:nvSpPr>
                <p:cNvPr id="32909" name="Freeform 1165"/>
                <p:cNvSpPr>
                  <a:spLocks/>
                </p:cNvSpPr>
                <p:nvPr/>
              </p:nvSpPr>
              <p:spPr bwMode="auto">
                <a:xfrm>
                  <a:off x="-536" y="3607"/>
                  <a:ext cx="20" cy="19"/>
                </a:xfrm>
                <a:custGeom>
                  <a:avLst/>
                  <a:gdLst/>
                  <a:ahLst/>
                  <a:cxnLst>
                    <a:cxn ang="0">
                      <a:pos x="40" y="0"/>
                    </a:cxn>
                    <a:cxn ang="0">
                      <a:pos x="0" y="9"/>
                    </a:cxn>
                    <a:cxn ang="0">
                      <a:pos x="2" y="11"/>
                    </a:cxn>
                    <a:cxn ang="0">
                      <a:pos x="2" y="13"/>
                    </a:cxn>
                    <a:cxn ang="0">
                      <a:pos x="6" y="17"/>
                    </a:cxn>
                    <a:cxn ang="0">
                      <a:pos x="8" y="21"/>
                    </a:cxn>
                    <a:cxn ang="0">
                      <a:pos x="11" y="26"/>
                    </a:cxn>
                    <a:cxn ang="0">
                      <a:pos x="15" y="30"/>
                    </a:cxn>
                    <a:cxn ang="0">
                      <a:pos x="21" y="34"/>
                    </a:cxn>
                    <a:cxn ang="0">
                      <a:pos x="27" y="38"/>
                    </a:cxn>
                    <a:cxn ang="0">
                      <a:pos x="28" y="36"/>
                    </a:cxn>
                    <a:cxn ang="0">
                      <a:pos x="32" y="32"/>
                    </a:cxn>
                    <a:cxn ang="0">
                      <a:pos x="38" y="21"/>
                    </a:cxn>
                    <a:cxn ang="0">
                      <a:pos x="40" y="0"/>
                    </a:cxn>
                  </a:cxnLst>
                  <a:rect l="0" t="0" r="r" b="b"/>
                  <a:pathLst>
                    <a:path w="40" h="38">
                      <a:moveTo>
                        <a:pt x="40" y="0"/>
                      </a:moveTo>
                      <a:lnTo>
                        <a:pt x="0" y="9"/>
                      </a:lnTo>
                      <a:lnTo>
                        <a:pt x="2" y="11"/>
                      </a:lnTo>
                      <a:lnTo>
                        <a:pt x="2" y="13"/>
                      </a:lnTo>
                      <a:lnTo>
                        <a:pt x="6" y="17"/>
                      </a:lnTo>
                      <a:lnTo>
                        <a:pt x="8" y="21"/>
                      </a:lnTo>
                      <a:lnTo>
                        <a:pt x="11" y="26"/>
                      </a:lnTo>
                      <a:lnTo>
                        <a:pt x="15" y="30"/>
                      </a:lnTo>
                      <a:lnTo>
                        <a:pt x="21" y="34"/>
                      </a:lnTo>
                      <a:lnTo>
                        <a:pt x="27" y="38"/>
                      </a:lnTo>
                      <a:lnTo>
                        <a:pt x="28" y="36"/>
                      </a:lnTo>
                      <a:lnTo>
                        <a:pt x="32" y="32"/>
                      </a:lnTo>
                      <a:lnTo>
                        <a:pt x="38" y="21"/>
                      </a:lnTo>
                      <a:lnTo>
                        <a:pt x="40" y="0"/>
                      </a:lnTo>
                      <a:close/>
                    </a:path>
                  </a:pathLst>
                </a:custGeom>
                <a:solidFill>
                  <a:srgbClr val="59FF00"/>
                </a:solidFill>
                <a:ln w="9525">
                  <a:noFill/>
                  <a:round/>
                  <a:headEnd/>
                  <a:tailEnd/>
                </a:ln>
              </p:spPr>
              <p:txBody>
                <a:bodyPr/>
                <a:lstStyle/>
                <a:p>
                  <a:endParaRPr lang="de-DE"/>
                </a:p>
              </p:txBody>
            </p:sp>
            <p:sp>
              <p:nvSpPr>
                <p:cNvPr id="32910" name="Freeform 1166"/>
                <p:cNvSpPr>
                  <a:spLocks/>
                </p:cNvSpPr>
                <p:nvPr/>
              </p:nvSpPr>
              <p:spPr bwMode="auto">
                <a:xfrm>
                  <a:off x="-533" y="3592"/>
                  <a:ext cx="18"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32911" name="Freeform 1167"/>
                <p:cNvSpPr>
                  <a:spLocks/>
                </p:cNvSpPr>
                <p:nvPr/>
              </p:nvSpPr>
              <p:spPr bwMode="auto">
                <a:xfrm>
                  <a:off x="-501" y="3577"/>
                  <a:ext cx="35" cy="17"/>
                </a:xfrm>
                <a:custGeom>
                  <a:avLst/>
                  <a:gdLst/>
                  <a:ahLst/>
                  <a:cxnLst>
                    <a:cxn ang="0">
                      <a:pos x="0" y="34"/>
                    </a:cxn>
                    <a:cxn ang="0">
                      <a:pos x="0" y="15"/>
                    </a:cxn>
                    <a:cxn ang="0">
                      <a:pos x="0" y="15"/>
                    </a:cxn>
                    <a:cxn ang="0">
                      <a:pos x="4" y="13"/>
                    </a:cxn>
                    <a:cxn ang="0">
                      <a:pos x="10" y="13"/>
                    </a:cxn>
                    <a:cxn ang="0">
                      <a:pos x="16" y="9"/>
                    </a:cxn>
                    <a:cxn ang="0">
                      <a:pos x="21" y="7"/>
                    </a:cxn>
                    <a:cxn ang="0">
                      <a:pos x="29" y="5"/>
                    </a:cxn>
                    <a:cxn ang="0">
                      <a:pos x="35" y="2"/>
                    </a:cxn>
                    <a:cxn ang="0">
                      <a:pos x="42" y="0"/>
                    </a:cxn>
                    <a:cxn ang="0">
                      <a:pos x="71" y="34"/>
                    </a:cxn>
                    <a:cxn ang="0">
                      <a:pos x="0" y="34"/>
                    </a:cxn>
                  </a:cxnLst>
                  <a:rect l="0" t="0" r="r" b="b"/>
                  <a:pathLst>
                    <a:path w="71" h="34">
                      <a:moveTo>
                        <a:pt x="0" y="34"/>
                      </a:moveTo>
                      <a:lnTo>
                        <a:pt x="0" y="15"/>
                      </a:lnTo>
                      <a:lnTo>
                        <a:pt x="0" y="15"/>
                      </a:lnTo>
                      <a:lnTo>
                        <a:pt x="4" y="13"/>
                      </a:lnTo>
                      <a:lnTo>
                        <a:pt x="10" y="13"/>
                      </a:lnTo>
                      <a:lnTo>
                        <a:pt x="16" y="9"/>
                      </a:lnTo>
                      <a:lnTo>
                        <a:pt x="21" y="7"/>
                      </a:lnTo>
                      <a:lnTo>
                        <a:pt x="29" y="5"/>
                      </a:lnTo>
                      <a:lnTo>
                        <a:pt x="35" y="2"/>
                      </a:lnTo>
                      <a:lnTo>
                        <a:pt x="42" y="0"/>
                      </a:lnTo>
                      <a:lnTo>
                        <a:pt x="71" y="34"/>
                      </a:lnTo>
                      <a:lnTo>
                        <a:pt x="0" y="34"/>
                      </a:lnTo>
                      <a:close/>
                    </a:path>
                  </a:pathLst>
                </a:custGeom>
                <a:solidFill>
                  <a:srgbClr val="59FF00"/>
                </a:solidFill>
                <a:ln w="9525">
                  <a:noFill/>
                  <a:round/>
                  <a:headEnd/>
                  <a:tailEnd/>
                </a:ln>
              </p:spPr>
              <p:txBody>
                <a:bodyPr/>
                <a:lstStyle/>
                <a:p>
                  <a:endParaRPr lang="de-DE"/>
                </a:p>
              </p:txBody>
            </p:sp>
            <p:sp>
              <p:nvSpPr>
                <p:cNvPr id="32912" name="Freeform 1168"/>
                <p:cNvSpPr>
                  <a:spLocks/>
                </p:cNvSpPr>
                <p:nvPr/>
              </p:nvSpPr>
              <p:spPr bwMode="auto">
                <a:xfrm>
                  <a:off x="-469" y="3565"/>
                  <a:ext cx="62" cy="29"/>
                </a:xfrm>
                <a:custGeom>
                  <a:avLst/>
                  <a:gdLst/>
                  <a:ahLst/>
                  <a:cxnLst>
                    <a:cxn ang="0">
                      <a:pos x="48" y="53"/>
                    </a:cxn>
                    <a:cxn ang="0">
                      <a:pos x="0" y="19"/>
                    </a:cxn>
                    <a:cxn ang="0">
                      <a:pos x="0" y="19"/>
                    </a:cxn>
                    <a:cxn ang="0">
                      <a:pos x="4" y="17"/>
                    </a:cxn>
                    <a:cxn ang="0">
                      <a:pos x="10" y="15"/>
                    </a:cxn>
                    <a:cxn ang="0">
                      <a:pos x="17" y="11"/>
                    </a:cxn>
                    <a:cxn ang="0">
                      <a:pos x="27" y="7"/>
                    </a:cxn>
                    <a:cxn ang="0">
                      <a:pos x="38" y="6"/>
                    </a:cxn>
                    <a:cxn ang="0">
                      <a:pos x="52" y="2"/>
                    </a:cxn>
                    <a:cxn ang="0">
                      <a:pos x="67" y="0"/>
                    </a:cxn>
                    <a:cxn ang="0">
                      <a:pos x="124" y="57"/>
                    </a:cxn>
                    <a:cxn ang="0">
                      <a:pos x="48" y="53"/>
                    </a:cxn>
                  </a:cxnLst>
                  <a:rect l="0" t="0" r="r" b="b"/>
                  <a:pathLst>
                    <a:path w="124" h="57">
                      <a:moveTo>
                        <a:pt x="48" y="53"/>
                      </a:moveTo>
                      <a:lnTo>
                        <a:pt x="0" y="19"/>
                      </a:lnTo>
                      <a:lnTo>
                        <a:pt x="0" y="19"/>
                      </a:lnTo>
                      <a:lnTo>
                        <a:pt x="4" y="17"/>
                      </a:lnTo>
                      <a:lnTo>
                        <a:pt x="10" y="15"/>
                      </a:lnTo>
                      <a:lnTo>
                        <a:pt x="17" y="11"/>
                      </a:lnTo>
                      <a:lnTo>
                        <a:pt x="27" y="7"/>
                      </a:lnTo>
                      <a:lnTo>
                        <a:pt x="38" y="6"/>
                      </a:lnTo>
                      <a:lnTo>
                        <a:pt x="52" y="2"/>
                      </a:lnTo>
                      <a:lnTo>
                        <a:pt x="67" y="0"/>
                      </a:lnTo>
                      <a:lnTo>
                        <a:pt x="124" y="57"/>
                      </a:lnTo>
                      <a:lnTo>
                        <a:pt x="48" y="53"/>
                      </a:lnTo>
                      <a:close/>
                    </a:path>
                  </a:pathLst>
                </a:custGeom>
                <a:solidFill>
                  <a:srgbClr val="59FF00"/>
                </a:solidFill>
                <a:ln w="9525">
                  <a:noFill/>
                  <a:round/>
                  <a:headEnd/>
                  <a:tailEnd/>
                </a:ln>
              </p:spPr>
              <p:txBody>
                <a:bodyPr/>
                <a:lstStyle/>
                <a:p>
                  <a:endParaRPr lang="de-DE"/>
                </a:p>
              </p:txBody>
            </p:sp>
            <p:sp>
              <p:nvSpPr>
                <p:cNvPr id="32913" name="Freeform 1169"/>
                <p:cNvSpPr>
                  <a:spLocks/>
                </p:cNvSpPr>
                <p:nvPr/>
              </p:nvSpPr>
              <p:spPr bwMode="auto">
                <a:xfrm>
                  <a:off x="-418" y="3564"/>
                  <a:ext cx="62" cy="30"/>
                </a:xfrm>
                <a:custGeom>
                  <a:avLst/>
                  <a:gdLst/>
                  <a:ahLst/>
                  <a:cxnLst>
                    <a:cxn ang="0">
                      <a:pos x="0" y="2"/>
                    </a:cxn>
                    <a:cxn ang="0">
                      <a:pos x="2" y="2"/>
                    </a:cxn>
                    <a:cxn ang="0">
                      <a:pos x="8" y="0"/>
                    </a:cxn>
                    <a:cxn ang="0">
                      <a:pos x="15" y="0"/>
                    </a:cxn>
                    <a:cxn ang="0">
                      <a:pos x="25" y="0"/>
                    </a:cxn>
                    <a:cxn ang="0">
                      <a:pos x="38" y="0"/>
                    </a:cxn>
                    <a:cxn ang="0">
                      <a:pos x="50" y="2"/>
                    </a:cxn>
                    <a:cxn ang="0">
                      <a:pos x="59" y="2"/>
                    </a:cxn>
                    <a:cxn ang="0">
                      <a:pos x="71" y="6"/>
                    </a:cxn>
                    <a:cxn ang="0">
                      <a:pos x="73" y="6"/>
                    </a:cxn>
                    <a:cxn ang="0">
                      <a:pos x="76" y="8"/>
                    </a:cxn>
                    <a:cxn ang="0">
                      <a:pos x="82" y="11"/>
                    </a:cxn>
                    <a:cxn ang="0">
                      <a:pos x="90" y="15"/>
                    </a:cxn>
                    <a:cxn ang="0">
                      <a:pos x="99" y="23"/>
                    </a:cxn>
                    <a:cxn ang="0">
                      <a:pos x="107" y="32"/>
                    </a:cxn>
                    <a:cxn ang="0">
                      <a:pos x="116" y="44"/>
                    </a:cxn>
                    <a:cxn ang="0">
                      <a:pos x="124" y="59"/>
                    </a:cxn>
                    <a:cxn ang="0">
                      <a:pos x="54" y="59"/>
                    </a:cxn>
                    <a:cxn ang="0">
                      <a:pos x="0" y="2"/>
                    </a:cxn>
                  </a:cxnLst>
                  <a:rect l="0" t="0" r="r" b="b"/>
                  <a:pathLst>
                    <a:path w="124" h="59">
                      <a:moveTo>
                        <a:pt x="0" y="2"/>
                      </a:moveTo>
                      <a:lnTo>
                        <a:pt x="2" y="2"/>
                      </a:lnTo>
                      <a:lnTo>
                        <a:pt x="8" y="0"/>
                      </a:lnTo>
                      <a:lnTo>
                        <a:pt x="15" y="0"/>
                      </a:lnTo>
                      <a:lnTo>
                        <a:pt x="25" y="0"/>
                      </a:lnTo>
                      <a:lnTo>
                        <a:pt x="38" y="0"/>
                      </a:lnTo>
                      <a:lnTo>
                        <a:pt x="50" y="2"/>
                      </a:lnTo>
                      <a:lnTo>
                        <a:pt x="59" y="2"/>
                      </a:lnTo>
                      <a:lnTo>
                        <a:pt x="71" y="6"/>
                      </a:lnTo>
                      <a:lnTo>
                        <a:pt x="73" y="6"/>
                      </a:lnTo>
                      <a:lnTo>
                        <a:pt x="76" y="8"/>
                      </a:lnTo>
                      <a:lnTo>
                        <a:pt x="82" y="11"/>
                      </a:lnTo>
                      <a:lnTo>
                        <a:pt x="90" y="15"/>
                      </a:lnTo>
                      <a:lnTo>
                        <a:pt x="99" y="23"/>
                      </a:lnTo>
                      <a:lnTo>
                        <a:pt x="107" y="32"/>
                      </a:lnTo>
                      <a:lnTo>
                        <a:pt x="116" y="44"/>
                      </a:lnTo>
                      <a:lnTo>
                        <a:pt x="124" y="59"/>
                      </a:lnTo>
                      <a:lnTo>
                        <a:pt x="54" y="59"/>
                      </a:lnTo>
                      <a:lnTo>
                        <a:pt x="0" y="2"/>
                      </a:lnTo>
                      <a:close/>
                    </a:path>
                  </a:pathLst>
                </a:custGeom>
                <a:solidFill>
                  <a:srgbClr val="59FF00"/>
                </a:solidFill>
                <a:ln w="9525">
                  <a:noFill/>
                  <a:round/>
                  <a:headEnd/>
                  <a:tailEnd/>
                </a:ln>
              </p:spPr>
              <p:txBody>
                <a:bodyPr/>
                <a:lstStyle/>
                <a:p>
                  <a:endParaRPr lang="de-DE"/>
                </a:p>
              </p:txBody>
            </p:sp>
            <p:sp>
              <p:nvSpPr>
                <p:cNvPr id="32914" name="Freeform 1170"/>
                <p:cNvSpPr>
                  <a:spLocks/>
                </p:cNvSpPr>
                <p:nvPr/>
              </p:nvSpPr>
              <p:spPr bwMode="auto">
                <a:xfrm>
                  <a:off x="-439" y="3507"/>
                  <a:ext cx="51" cy="27"/>
                </a:xfrm>
                <a:custGeom>
                  <a:avLst/>
                  <a:gdLst/>
                  <a:ahLst/>
                  <a:cxnLst>
                    <a:cxn ang="0">
                      <a:pos x="101" y="53"/>
                    </a:cxn>
                    <a:cxn ang="0">
                      <a:pos x="101" y="51"/>
                    </a:cxn>
                    <a:cxn ang="0">
                      <a:pos x="97" y="47"/>
                    </a:cxn>
                    <a:cxn ang="0">
                      <a:pos x="94" y="42"/>
                    </a:cxn>
                    <a:cxn ang="0">
                      <a:pos x="88" y="36"/>
                    </a:cxn>
                    <a:cxn ang="0">
                      <a:pos x="80" y="26"/>
                    </a:cxn>
                    <a:cxn ang="0">
                      <a:pos x="73" y="19"/>
                    </a:cxn>
                    <a:cxn ang="0">
                      <a:pos x="65" y="9"/>
                    </a:cxn>
                    <a:cxn ang="0">
                      <a:pos x="57" y="0"/>
                    </a:cxn>
                    <a:cxn ang="0">
                      <a:pos x="0" y="0"/>
                    </a:cxn>
                    <a:cxn ang="0">
                      <a:pos x="4" y="2"/>
                    </a:cxn>
                    <a:cxn ang="0">
                      <a:pos x="10" y="4"/>
                    </a:cxn>
                    <a:cxn ang="0">
                      <a:pos x="19" y="11"/>
                    </a:cxn>
                    <a:cxn ang="0">
                      <a:pos x="33" y="19"/>
                    </a:cxn>
                    <a:cxn ang="0">
                      <a:pos x="46" y="26"/>
                    </a:cxn>
                    <a:cxn ang="0">
                      <a:pos x="65" y="36"/>
                    </a:cxn>
                    <a:cxn ang="0">
                      <a:pos x="82" y="44"/>
                    </a:cxn>
                    <a:cxn ang="0">
                      <a:pos x="101" y="53"/>
                    </a:cxn>
                  </a:cxnLst>
                  <a:rect l="0" t="0" r="r" b="b"/>
                  <a:pathLst>
                    <a:path w="101" h="53">
                      <a:moveTo>
                        <a:pt x="101" y="53"/>
                      </a:moveTo>
                      <a:lnTo>
                        <a:pt x="101" y="51"/>
                      </a:lnTo>
                      <a:lnTo>
                        <a:pt x="97" y="47"/>
                      </a:lnTo>
                      <a:lnTo>
                        <a:pt x="94" y="42"/>
                      </a:lnTo>
                      <a:lnTo>
                        <a:pt x="88" y="36"/>
                      </a:lnTo>
                      <a:lnTo>
                        <a:pt x="80" y="26"/>
                      </a:lnTo>
                      <a:lnTo>
                        <a:pt x="73" y="19"/>
                      </a:lnTo>
                      <a:lnTo>
                        <a:pt x="65" y="9"/>
                      </a:lnTo>
                      <a:lnTo>
                        <a:pt x="57" y="0"/>
                      </a:lnTo>
                      <a:lnTo>
                        <a:pt x="0" y="0"/>
                      </a:lnTo>
                      <a:lnTo>
                        <a:pt x="4" y="2"/>
                      </a:lnTo>
                      <a:lnTo>
                        <a:pt x="10" y="4"/>
                      </a:lnTo>
                      <a:lnTo>
                        <a:pt x="19" y="11"/>
                      </a:lnTo>
                      <a:lnTo>
                        <a:pt x="33" y="19"/>
                      </a:lnTo>
                      <a:lnTo>
                        <a:pt x="46" y="26"/>
                      </a:lnTo>
                      <a:lnTo>
                        <a:pt x="65" y="36"/>
                      </a:lnTo>
                      <a:lnTo>
                        <a:pt x="82" y="44"/>
                      </a:lnTo>
                      <a:lnTo>
                        <a:pt x="101" y="53"/>
                      </a:lnTo>
                      <a:close/>
                    </a:path>
                  </a:pathLst>
                </a:custGeom>
                <a:solidFill>
                  <a:srgbClr val="59FF00"/>
                </a:solidFill>
                <a:ln w="9525">
                  <a:noFill/>
                  <a:round/>
                  <a:headEnd/>
                  <a:tailEnd/>
                </a:ln>
              </p:spPr>
              <p:txBody>
                <a:bodyPr/>
                <a:lstStyle/>
                <a:p>
                  <a:endParaRPr lang="de-DE"/>
                </a:p>
              </p:txBody>
            </p:sp>
            <p:sp>
              <p:nvSpPr>
                <p:cNvPr id="32915" name="Freeform 1171"/>
                <p:cNvSpPr>
                  <a:spLocks/>
                </p:cNvSpPr>
                <p:nvPr/>
              </p:nvSpPr>
              <p:spPr bwMode="auto">
                <a:xfrm>
                  <a:off x="-463" y="3482"/>
                  <a:ext cx="44" cy="13"/>
                </a:xfrm>
                <a:custGeom>
                  <a:avLst/>
                  <a:gdLst/>
                  <a:ahLst/>
                  <a:cxnLst>
                    <a:cxn ang="0">
                      <a:pos x="87" y="27"/>
                    </a:cxn>
                    <a:cxn ang="0">
                      <a:pos x="68" y="0"/>
                    </a:cxn>
                    <a:cxn ang="0">
                      <a:pos x="0" y="2"/>
                    </a:cxn>
                    <a:cxn ang="0">
                      <a:pos x="0" y="4"/>
                    </a:cxn>
                    <a:cxn ang="0">
                      <a:pos x="5" y="6"/>
                    </a:cxn>
                    <a:cxn ang="0">
                      <a:pos x="11" y="14"/>
                    </a:cxn>
                    <a:cxn ang="0">
                      <a:pos x="23" y="23"/>
                    </a:cxn>
                    <a:cxn ang="0">
                      <a:pos x="87" y="27"/>
                    </a:cxn>
                  </a:cxnLst>
                  <a:rect l="0" t="0" r="r" b="b"/>
                  <a:pathLst>
                    <a:path w="87" h="27">
                      <a:moveTo>
                        <a:pt x="87" y="27"/>
                      </a:moveTo>
                      <a:lnTo>
                        <a:pt x="68" y="0"/>
                      </a:lnTo>
                      <a:lnTo>
                        <a:pt x="0" y="2"/>
                      </a:lnTo>
                      <a:lnTo>
                        <a:pt x="0" y="4"/>
                      </a:lnTo>
                      <a:lnTo>
                        <a:pt x="5" y="6"/>
                      </a:lnTo>
                      <a:lnTo>
                        <a:pt x="11" y="14"/>
                      </a:lnTo>
                      <a:lnTo>
                        <a:pt x="23" y="23"/>
                      </a:lnTo>
                      <a:lnTo>
                        <a:pt x="87" y="27"/>
                      </a:lnTo>
                      <a:close/>
                    </a:path>
                  </a:pathLst>
                </a:custGeom>
                <a:solidFill>
                  <a:srgbClr val="59FF00"/>
                </a:solidFill>
                <a:ln w="9525">
                  <a:noFill/>
                  <a:round/>
                  <a:headEnd/>
                  <a:tailEnd/>
                </a:ln>
              </p:spPr>
              <p:txBody>
                <a:bodyPr/>
                <a:lstStyle/>
                <a:p>
                  <a:endParaRPr lang="de-DE"/>
                </a:p>
              </p:txBody>
            </p:sp>
            <p:sp>
              <p:nvSpPr>
                <p:cNvPr id="32916" name="Freeform 1172"/>
                <p:cNvSpPr>
                  <a:spLocks/>
                </p:cNvSpPr>
                <p:nvPr/>
              </p:nvSpPr>
              <p:spPr bwMode="auto">
                <a:xfrm>
                  <a:off x="-470" y="3462"/>
                  <a:ext cx="35" cy="11"/>
                </a:xfrm>
                <a:custGeom>
                  <a:avLst/>
                  <a:gdLst/>
                  <a:ahLst/>
                  <a:cxnLst>
                    <a:cxn ang="0">
                      <a:pos x="71" y="21"/>
                    </a:cxn>
                    <a:cxn ang="0">
                      <a:pos x="52" y="0"/>
                    </a:cxn>
                    <a:cxn ang="0">
                      <a:pos x="2" y="0"/>
                    </a:cxn>
                    <a:cxn ang="0">
                      <a:pos x="0" y="2"/>
                    </a:cxn>
                    <a:cxn ang="0">
                      <a:pos x="0" y="6"/>
                    </a:cxn>
                    <a:cxn ang="0">
                      <a:pos x="2" y="12"/>
                    </a:cxn>
                    <a:cxn ang="0">
                      <a:pos x="10" y="19"/>
                    </a:cxn>
                    <a:cxn ang="0">
                      <a:pos x="71" y="21"/>
                    </a:cxn>
                  </a:cxnLst>
                  <a:rect l="0" t="0" r="r" b="b"/>
                  <a:pathLst>
                    <a:path w="71" h="21">
                      <a:moveTo>
                        <a:pt x="71" y="21"/>
                      </a:moveTo>
                      <a:lnTo>
                        <a:pt x="52" y="0"/>
                      </a:lnTo>
                      <a:lnTo>
                        <a:pt x="2" y="0"/>
                      </a:lnTo>
                      <a:lnTo>
                        <a:pt x="0" y="2"/>
                      </a:lnTo>
                      <a:lnTo>
                        <a:pt x="0" y="6"/>
                      </a:lnTo>
                      <a:lnTo>
                        <a:pt x="2" y="12"/>
                      </a:lnTo>
                      <a:lnTo>
                        <a:pt x="10" y="19"/>
                      </a:lnTo>
                      <a:lnTo>
                        <a:pt x="71" y="21"/>
                      </a:lnTo>
                      <a:close/>
                    </a:path>
                  </a:pathLst>
                </a:custGeom>
                <a:solidFill>
                  <a:srgbClr val="59FF00"/>
                </a:solidFill>
                <a:ln w="9525">
                  <a:noFill/>
                  <a:round/>
                  <a:headEnd/>
                  <a:tailEnd/>
                </a:ln>
              </p:spPr>
              <p:txBody>
                <a:bodyPr/>
                <a:lstStyle/>
                <a:p>
                  <a:endParaRPr lang="de-DE"/>
                </a:p>
              </p:txBody>
            </p:sp>
            <p:sp>
              <p:nvSpPr>
                <p:cNvPr id="32917" name="Freeform 1173"/>
                <p:cNvSpPr>
                  <a:spLocks/>
                </p:cNvSpPr>
                <p:nvPr/>
              </p:nvSpPr>
              <p:spPr bwMode="auto">
                <a:xfrm>
                  <a:off x="-452" y="3438"/>
                  <a:ext cx="29" cy="31"/>
                </a:xfrm>
                <a:custGeom>
                  <a:avLst/>
                  <a:gdLst/>
                  <a:ahLst/>
                  <a:cxnLst>
                    <a:cxn ang="0">
                      <a:pos x="11" y="15"/>
                    </a:cxn>
                    <a:cxn ang="0">
                      <a:pos x="0" y="0"/>
                    </a:cxn>
                    <a:cxn ang="0">
                      <a:pos x="40" y="19"/>
                    </a:cxn>
                    <a:cxn ang="0">
                      <a:pos x="42" y="21"/>
                    </a:cxn>
                    <a:cxn ang="0">
                      <a:pos x="49" y="30"/>
                    </a:cxn>
                    <a:cxn ang="0">
                      <a:pos x="57" y="43"/>
                    </a:cxn>
                    <a:cxn ang="0">
                      <a:pos x="59" y="61"/>
                    </a:cxn>
                    <a:cxn ang="0">
                      <a:pos x="11" y="15"/>
                    </a:cxn>
                  </a:cxnLst>
                  <a:rect l="0" t="0" r="r" b="b"/>
                  <a:pathLst>
                    <a:path w="59" h="61">
                      <a:moveTo>
                        <a:pt x="11" y="15"/>
                      </a:moveTo>
                      <a:lnTo>
                        <a:pt x="0" y="0"/>
                      </a:lnTo>
                      <a:lnTo>
                        <a:pt x="40" y="19"/>
                      </a:lnTo>
                      <a:lnTo>
                        <a:pt x="42" y="21"/>
                      </a:lnTo>
                      <a:lnTo>
                        <a:pt x="49"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32918" name="Freeform 1174"/>
                <p:cNvSpPr>
                  <a:spLocks/>
                </p:cNvSpPr>
                <p:nvPr/>
              </p:nvSpPr>
              <p:spPr bwMode="auto">
                <a:xfrm>
                  <a:off x="-420" y="3466"/>
                  <a:ext cx="20" cy="31"/>
                </a:xfrm>
                <a:custGeom>
                  <a:avLst/>
                  <a:gdLst/>
                  <a:ahLst/>
                  <a:cxnLst>
                    <a:cxn ang="0">
                      <a:pos x="0" y="19"/>
                    </a:cxn>
                    <a:cxn ang="0">
                      <a:pos x="10" y="0"/>
                    </a:cxn>
                    <a:cxn ang="0">
                      <a:pos x="10" y="2"/>
                    </a:cxn>
                    <a:cxn ang="0">
                      <a:pos x="14" y="2"/>
                    </a:cxn>
                    <a:cxn ang="0">
                      <a:pos x="16" y="6"/>
                    </a:cxn>
                    <a:cxn ang="0">
                      <a:pos x="21" y="9"/>
                    </a:cxn>
                    <a:cxn ang="0">
                      <a:pos x="25" y="15"/>
                    </a:cxn>
                    <a:cxn ang="0">
                      <a:pos x="29" y="23"/>
                    </a:cxn>
                    <a:cxn ang="0">
                      <a:pos x="35" y="32"/>
                    </a:cxn>
                    <a:cxn ang="0">
                      <a:pos x="40" y="42"/>
                    </a:cxn>
                    <a:cxn ang="0">
                      <a:pos x="33" y="63"/>
                    </a:cxn>
                    <a:cxn ang="0">
                      <a:pos x="33" y="61"/>
                    </a:cxn>
                    <a:cxn ang="0">
                      <a:pos x="29" y="57"/>
                    </a:cxn>
                    <a:cxn ang="0">
                      <a:pos x="25" y="51"/>
                    </a:cxn>
                    <a:cxn ang="0">
                      <a:pos x="21" y="46"/>
                    </a:cxn>
                    <a:cxn ang="0">
                      <a:pos x="16" y="38"/>
                    </a:cxn>
                    <a:cxn ang="0">
                      <a:pos x="10" y="30"/>
                    </a:cxn>
                    <a:cxn ang="0">
                      <a:pos x="6" y="23"/>
                    </a:cxn>
                    <a:cxn ang="0">
                      <a:pos x="0" y="19"/>
                    </a:cxn>
                  </a:cxnLst>
                  <a:rect l="0" t="0" r="r" b="b"/>
                  <a:pathLst>
                    <a:path w="40" h="63">
                      <a:moveTo>
                        <a:pt x="0" y="19"/>
                      </a:moveTo>
                      <a:lnTo>
                        <a:pt x="10" y="0"/>
                      </a:lnTo>
                      <a:lnTo>
                        <a:pt x="10" y="2"/>
                      </a:lnTo>
                      <a:lnTo>
                        <a:pt x="14" y="2"/>
                      </a:lnTo>
                      <a:lnTo>
                        <a:pt x="16" y="6"/>
                      </a:lnTo>
                      <a:lnTo>
                        <a:pt x="21" y="9"/>
                      </a:lnTo>
                      <a:lnTo>
                        <a:pt x="25" y="15"/>
                      </a:lnTo>
                      <a:lnTo>
                        <a:pt x="29" y="23"/>
                      </a:lnTo>
                      <a:lnTo>
                        <a:pt x="35" y="32"/>
                      </a:lnTo>
                      <a:lnTo>
                        <a:pt x="40" y="42"/>
                      </a:lnTo>
                      <a:lnTo>
                        <a:pt x="33" y="63"/>
                      </a:lnTo>
                      <a:lnTo>
                        <a:pt x="33" y="61"/>
                      </a:lnTo>
                      <a:lnTo>
                        <a:pt x="29" y="57"/>
                      </a:lnTo>
                      <a:lnTo>
                        <a:pt x="25" y="51"/>
                      </a:lnTo>
                      <a:lnTo>
                        <a:pt x="21" y="46"/>
                      </a:lnTo>
                      <a:lnTo>
                        <a:pt x="16" y="38"/>
                      </a:lnTo>
                      <a:lnTo>
                        <a:pt x="10" y="30"/>
                      </a:lnTo>
                      <a:lnTo>
                        <a:pt x="6" y="23"/>
                      </a:lnTo>
                      <a:lnTo>
                        <a:pt x="0" y="19"/>
                      </a:lnTo>
                      <a:close/>
                    </a:path>
                  </a:pathLst>
                </a:custGeom>
                <a:solidFill>
                  <a:srgbClr val="59FF00"/>
                </a:solidFill>
                <a:ln w="9525">
                  <a:noFill/>
                  <a:round/>
                  <a:headEnd/>
                  <a:tailEnd/>
                </a:ln>
              </p:spPr>
              <p:txBody>
                <a:bodyPr/>
                <a:lstStyle/>
                <a:p>
                  <a:endParaRPr lang="de-DE"/>
                </a:p>
              </p:txBody>
            </p:sp>
            <p:sp>
              <p:nvSpPr>
                <p:cNvPr id="32919" name="Freeform 1175"/>
                <p:cNvSpPr>
                  <a:spLocks/>
                </p:cNvSpPr>
                <p:nvPr/>
              </p:nvSpPr>
              <p:spPr bwMode="auto">
                <a:xfrm>
                  <a:off x="-397" y="3496"/>
                  <a:ext cx="10" cy="23"/>
                </a:xfrm>
                <a:custGeom>
                  <a:avLst/>
                  <a:gdLst/>
                  <a:ahLst/>
                  <a:cxnLst>
                    <a:cxn ang="0">
                      <a:pos x="0" y="15"/>
                    </a:cxn>
                    <a:cxn ang="0">
                      <a:pos x="6" y="0"/>
                    </a:cxn>
                    <a:cxn ang="0">
                      <a:pos x="19" y="45"/>
                    </a:cxn>
                    <a:cxn ang="0">
                      <a:pos x="0" y="15"/>
                    </a:cxn>
                  </a:cxnLst>
                  <a:rect l="0" t="0" r="r" b="b"/>
                  <a:pathLst>
                    <a:path w="19" h="45">
                      <a:moveTo>
                        <a:pt x="0" y="15"/>
                      </a:moveTo>
                      <a:lnTo>
                        <a:pt x="6" y="0"/>
                      </a:lnTo>
                      <a:lnTo>
                        <a:pt x="19" y="45"/>
                      </a:lnTo>
                      <a:lnTo>
                        <a:pt x="0" y="15"/>
                      </a:lnTo>
                      <a:close/>
                    </a:path>
                  </a:pathLst>
                </a:custGeom>
                <a:solidFill>
                  <a:srgbClr val="59FF00"/>
                </a:solidFill>
                <a:ln w="9525">
                  <a:noFill/>
                  <a:round/>
                  <a:headEnd/>
                  <a:tailEnd/>
                </a:ln>
              </p:spPr>
              <p:txBody>
                <a:bodyPr/>
                <a:lstStyle/>
                <a:p>
                  <a:endParaRPr lang="de-DE"/>
                </a:p>
              </p:txBody>
            </p:sp>
            <p:sp>
              <p:nvSpPr>
                <p:cNvPr id="32920" name="Freeform 1176"/>
                <p:cNvSpPr>
                  <a:spLocks/>
                </p:cNvSpPr>
                <p:nvPr/>
              </p:nvSpPr>
              <p:spPr bwMode="auto">
                <a:xfrm>
                  <a:off x="-354" y="3503"/>
                  <a:ext cx="13" cy="26"/>
                </a:xfrm>
                <a:custGeom>
                  <a:avLst/>
                  <a:gdLst/>
                  <a:ahLst/>
                  <a:cxnLst>
                    <a:cxn ang="0">
                      <a:pos x="9" y="0"/>
                    </a:cxn>
                    <a:cxn ang="0">
                      <a:pos x="11" y="4"/>
                    </a:cxn>
                    <a:cxn ang="0">
                      <a:pos x="17" y="13"/>
                    </a:cxn>
                    <a:cxn ang="0">
                      <a:pos x="23" y="31"/>
                    </a:cxn>
                    <a:cxn ang="0">
                      <a:pos x="27" y="52"/>
                    </a:cxn>
                    <a:cxn ang="0">
                      <a:pos x="0" y="46"/>
                    </a:cxn>
                    <a:cxn ang="0">
                      <a:pos x="0" y="42"/>
                    </a:cxn>
                    <a:cxn ang="0">
                      <a:pos x="0" y="29"/>
                    </a:cxn>
                    <a:cxn ang="0">
                      <a:pos x="4" y="13"/>
                    </a:cxn>
                    <a:cxn ang="0">
                      <a:pos x="9" y="0"/>
                    </a:cxn>
                  </a:cxnLst>
                  <a:rect l="0" t="0" r="r" b="b"/>
                  <a:pathLst>
                    <a:path w="27" h="52">
                      <a:moveTo>
                        <a:pt x="9" y="0"/>
                      </a:moveTo>
                      <a:lnTo>
                        <a:pt x="11" y="4"/>
                      </a:lnTo>
                      <a:lnTo>
                        <a:pt x="17" y="13"/>
                      </a:lnTo>
                      <a:lnTo>
                        <a:pt x="23" y="31"/>
                      </a:lnTo>
                      <a:lnTo>
                        <a:pt x="27" y="52"/>
                      </a:lnTo>
                      <a:lnTo>
                        <a:pt x="0" y="46"/>
                      </a:lnTo>
                      <a:lnTo>
                        <a:pt x="0" y="42"/>
                      </a:lnTo>
                      <a:lnTo>
                        <a:pt x="0" y="29"/>
                      </a:lnTo>
                      <a:lnTo>
                        <a:pt x="4" y="13"/>
                      </a:lnTo>
                      <a:lnTo>
                        <a:pt x="9" y="0"/>
                      </a:lnTo>
                      <a:close/>
                    </a:path>
                  </a:pathLst>
                </a:custGeom>
                <a:solidFill>
                  <a:srgbClr val="21BA00"/>
                </a:solidFill>
                <a:ln w="9525">
                  <a:noFill/>
                  <a:round/>
                  <a:headEnd/>
                  <a:tailEnd/>
                </a:ln>
              </p:spPr>
              <p:txBody>
                <a:bodyPr/>
                <a:lstStyle/>
                <a:p>
                  <a:endParaRPr lang="de-DE"/>
                </a:p>
              </p:txBody>
            </p:sp>
            <p:sp>
              <p:nvSpPr>
                <p:cNvPr id="32921" name="Freeform 1177"/>
                <p:cNvSpPr>
                  <a:spLocks/>
                </p:cNvSpPr>
                <p:nvPr/>
              </p:nvSpPr>
              <p:spPr bwMode="auto">
                <a:xfrm>
                  <a:off x="-355" y="3534"/>
                  <a:ext cx="20" cy="33"/>
                </a:xfrm>
                <a:custGeom>
                  <a:avLst/>
                  <a:gdLst/>
                  <a:ahLst/>
                  <a:cxnLst>
                    <a:cxn ang="0">
                      <a:pos x="0" y="0"/>
                    </a:cxn>
                    <a:cxn ang="0">
                      <a:pos x="32" y="11"/>
                    </a:cxn>
                    <a:cxn ang="0">
                      <a:pos x="40" y="65"/>
                    </a:cxn>
                    <a:cxn ang="0">
                      <a:pos x="40" y="65"/>
                    </a:cxn>
                    <a:cxn ang="0">
                      <a:pos x="36" y="63"/>
                    </a:cxn>
                    <a:cxn ang="0">
                      <a:pos x="32" y="59"/>
                    </a:cxn>
                    <a:cxn ang="0">
                      <a:pos x="27" y="53"/>
                    </a:cxn>
                    <a:cxn ang="0">
                      <a:pos x="19" y="46"/>
                    </a:cxn>
                    <a:cxn ang="0">
                      <a:pos x="13" y="34"/>
                    </a:cxn>
                    <a:cxn ang="0">
                      <a:pos x="6" y="19"/>
                    </a:cxn>
                    <a:cxn ang="0">
                      <a:pos x="0" y="0"/>
                    </a:cxn>
                  </a:cxnLst>
                  <a:rect l="0" t="0" r="r" b="b"/>
                  <a:pathLst>
                    <a:path w="40" h="65">
                      <a:moveTo>
                        <a:pt x="0" y="0"/>
                      </a:moveTo>
                      <a:lnTo>
                        <a:pt x="32" y="11"/>
                      </a:lnTo>
                      <a:lnTo>
                        <a:pt x="40" y="65"/>
                      </a:lnTo>
                      <a:lnTo>
                        <a:pt x="40" y="65"/>
                      </a:lnTo>
                      <a:lnTo>
                        <a:pt x="36" y="63"/>
                      </a:lnTo>
                      <a:lnTo>
                        <a:pt x="32" y="59"/>
                      </a:lnTo>
                      <a:lnTo>
                        <a:pt x="27" y="53"/>
                      </a:lnTo>
                      <a:lnTo>
                        <a:pt x="19" y="46"/>
                      </a:lnTo>
                      <a:lnTo>
                        <a:pt x="13" y="34"/>
                      </a:lnTo>
                      <a:lnTo>
                        <a:pt x="6" y="19"/>
                      </a:lnTo>
                      <a:lnTo>
                        <a:pt x="0" y="0"/>
                      </a:lnTo>
                      <a:close/>
                    </a:path>
                  </a:pathLst>
                </a:custGeom>
                <a:solidFill>
                  <a:srgbClr val="21BA00"/>
                </a:solidFill>
                <a:ln w="9525">
                  <a:noFill/>
                  <a:round/>
                  <a:headEnd/>
                  <a:tailEnd/>
                </a:ln>
              </p:spPr>
              <p:txBody>
                <a:bodyPr/>
                <a:lstStyle/>
                <a:p>
                  <a:endParaRPr lang="de-DE"/>
                </a:p>
              </p:txBody>
            </p:sp>
            <p:sp>
              <p:nvSpPr>
                <p:cNvPr id="32922" name="Freeform 1178"/>
                <p:cNvSpPr>
                  <a:spLocks/>
                </p:cNvSpPr>
                <p:nvPr/>
              </p:nvSpPr>
              <p:spPr bwMode="auto">
                <a:xfrm>
                  <a:off x="-325" y="3529"/>
                  <a:ext cx="18" cy="40"/>
                </a:xfrm>
                <a:custGeom>
                  <a:avLst/>
                  <a:gdLst/>
                  <a:ahLst/>
                  <a:cxnLst>
                    <a:cxn ang="0">
                      <a:pos x="0" y="79"/>
                    </a:cxn>
                    <a:cxn ang="0">
                      <a:pos x="0" y="22"/>
                    </a:cxn>
                    <a:cxn ang="0">
                      <a:pos x="36" y="0"/>
                    </a:cxn>
                    <a:cxn ang="0">
                      <a:pos x="34" y="1"/>
                    </a:cxn>
                    <a:cxn ang="0">
                      <a:pos x="31" y="9"/>
                    </a:cxn>
                    <a:cxn ang="0">
                      <a:pos x="25" y="19"/>
                    </a:cxn>
                    <a:cxn ang="0">
                      <a:pos x="17" y="32"/>
                    </a:cxn>
                    <a:cxn ang="0">
                      <a:pos x="11" y="45"/>
                    </a:cxn>
                    <a:cxn ang="0">
                      <a:pos x="6" y="59"/>
                    </a:cxn>
                    <a:cxn ang="0">
                      <a:pos x="2" y="72"/>
                    </a:cxn>
                    <a:cxn ang="0">
                      <a:pos x="0" y="79"/>
                    </a:cxn>
                  </a:cxnLst>
                  <a:rect l="0" t="0" r="r" b="b"/>
                  <a:pathLst>
                    <a:path w="36" h="79">
                      <a:moveTo>
                        <a:pt x="0" y="79"/>
                      </a:moveTo>
                      <a:lnTo>
                        <a:pt x="0" y="22"/>
                      </a:lnTo>
                      <a:lnTo>
                        <a:pt x="36" y="0"/>
                      </a:lnTo>
                      <a:lnTo>
                        <a:pt x="34" y="1"/>
                      </a:lnTo>
                      <a:lnTo>
                        <a:pt x="31" y="9"/>
                      </a:lnTo>
                      <a:lnTo>
                        <a:pt x="25" y="19"/>
                      </a:lnTo>
                      <a:lnTo>
                        <a:pt x="17" y="32"/>
                      </a:lnTo>
                      <a:lnTo>
                        <a:pt x="11"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32923" name="Freeform 1179"/>
                <p:cNvSpPr>
                  <a:spLocks/>
                </p:cNvSpPr>
                <p:nvPr/>
              </p:nvSpPr>
              <p:spPr bwMode="auto">
                <a:xfrm>
                  <a:off x="-336" y="3508"/>
                  <a:ext cx="18" cy="24"/>
                </a:xfrm>
                <a:custGeom>
                  <a:avLst/>
                  <a:gdLst/>
                  <a:ahLst/>
                  <a:cxnLst>
                    <a:cxn ang="0">
                      <a:pos x="13" y="47"/>
                    </a:cxn>
                    <a:cxn ang="0">
                      <a:pos x="0" y="0"/>
                    </a:cxn>
                    <a:cxn ang="0">
                      <a:pos x="2" y="2"/>
                    </a:cxn>
                    <a:cxn ang="0">
                      <a:pos x="4" y="3"/>
                    </a:cxn>
                    <a:cxn ang="0">
                      <a:pos x="10" y="7"/>
                    </a:cxn>
                    <a:cxn ang="0">
                      <a:pos x="15" y="11"/>
                    </a:cxn>
                    <a:cxn ang="0">
                      <a:pos x="23" y="17"/>
                    </a:cxn>
                    <a:cxn ang="0">
                      <a:pos x="29" y="21"/>
                    </a:cxn>
                    <a:cxn ang="0">
                      <a:pos x="32" y="26"/>
                    </a:cxn>
                    <a:cxn ang="0">
                      <a:pos x="36" y="30"/>
                    </a:cxn>
                    <a:cxn ang="0">
                      <a:pos x="13" y="47"/>
                    </a:cxn>
                  </a:cxnLst>
                  <a:rect l="0" t="0" r="r" b="b"/>
                  <a:pathLst>
                    <a:path w="36" h="47">
                      <a:moveTo>
                        <a:pt x="13" y="47"/>
                      </a:moveTo>
                      <a:lnTo>
                        <a:pt x="0" y="0"/>
                      </a:lnTo>
                      <a:lnTo>
                        <a:pt x="2" y="2"/>
                      </a:lnTo>
                      <a:lnTo>
                        <a:pt x="4" y="3"/>
                      </a:lnTo>
                      <a:lnTo>
                        <a:pt x="10" y="7"/>
                      </a:lnTo>
                      <a:lnTo>
                        <a:pt x="15" y="11"/>
                      </a:lnTo>
                      <a:lnTo>
                        <a:pt x="23" y="17"/>
                      </a:lnTo>
                      <a:lnTo>
                        <a:pt x="29" y="21"/>
                      </a:lnTo>
                      <a:lnTo>
                        <a:pt x="32" y="26"/>
                      </a:lnTo>
                      <a:lnTo>
                        <a:pt x="36" y="30"/>
                      </a:lnTo>
                      <a:lnTo>
                        <a:pt x="13" y="47"/>
                      </a:lnTo>
                      <a:close/>
                    </a:path>
                  </a:pathLst>
                </a:custGeom>
                <a:solidFill>
                  <a:srgbClr val="21BA00"/>
                </a:solidFill>
                <a:ln w="9525">
                  <a:noFill/>
                  <a:round/>
                  <a:headEnd/>
                  <a:tailEnd/>
                </a:ln>
              </p:spPr>
              <p:txBody>
                <a:bodyPr/>
                <a:lstStyle/>
                <a:p>
                  <a:endParaRPr lang="de-DE"/>
                </a:p>
              </p:txBody>
            </p:sp>
            <p:sp>
              <p:nvSpPr>
                <p:cNvPr id="32924" name="Freeform 1180"/>
                <p:cNvSpPr>
                  <a:spLocks/>
                </p:cNvSpPr>
                <p:nvPr/>
              </p:nvSpPr>
              <p:spPr bwMode="auto">
                <a:xfrm>
                  <a:off x="-472" y="3440"/>
                  <a:ext cx="21" cy="16"/>
                </a:xfrm>
                <a:custGeom>
                  <a:avLst/>
                  <a:gdLst/>
                  <a:ahLst/>
                  <a:cxnLst>
                    <a:cxn ang="0">
                      <a:pos x="42" y="29"/>
                    </a:cxn>
                    <a:cxn ang="0">
                      <a:pos x="42" y="29"/>
                    </a:cxn>
                    <a:cxn ang="0">
                      <a:pos x="40" y="25"/>
                    </a:cxn>
                    <a:cxn ang="0">
                      <a:pos x="36" y="23"/>
                    </a:cxn>
                    <a:cxn ang="0">
                      <a:pos x="30" y="18"/>
                    </a:cxn>
                    <a:cxn ang="0">
                      <a:pos x="24" y="14"/>
                    </a:cxn>
                    <a:cxn ang="0">
                      <a:pos x="19" y="8"/>
                    </a:cxn>
                    <a:cxn ang="0">
                      <a:pos x="13" y="4"/>
                    </a:cxn>
                    <a:cxn ang="0">
                      <a:pos x="5" y="0"/>
                    </a:cxn>
                    <a:cxn ang="0">
                      <a:pos x="3" y="4"/>
                    </a:cxn>
                    <a:cxn ang="0">
                      <a:pos x="0" y="12"/>
                    </a:cxn>
                    <a:cxn ang="0">
                      <a:pos x="0" y="23"/>
                    </a:cxn>
                    <a:cxn ang="0">
                      <a:pos x="3" y="33"/>
                    </a:cxn>
                    <a:cxn ang="0">
                      <a:pos x="42" y="29"/>
                    </a:cxn>
                  </a:cxnLst>
                  <a:rect l="0" t="0" r="r" b="b"/>
                  <a:pathLst>
                    <a:path w="42" h="33">
                      <a:moveTo>
                        <a:pt x="42" y="29"/>
                      </a:moveTo>
                      <a:lnTo>
                        <a:pt x="42" y="29"/>
                      </a:lnTo>
                      <a:lnTo>
                        <a:pt x="40" y="25"/>
                      </a:lnTo>
                      <a:lnTo>
                        <a:pt x="36" y="23"/>
                      </a:lnTo>
                      <a:lnTo>
                        <a:pt x="30" y="18"/>
                      </a:lnTo>
                      <a:lnTo>
                        <a:pt x="24" y="14"/>
                      </a:lnTo>
                      <a:lnTo>
                        <a:pt x="19" y="8"/>
                      </a:lnTo>
                      <a:lnTo>
                        <a:pt x="13" y="4"/>
                      </a:lnTo>
                      <a:lnTo>
                        <a:pt x="5" y="0"/>
                      </a:lnTo>
                      <a:lnTo>
                        <a:pt x="3" y="4"/>
                      </a:lnTo>
                      <a:lnTo>
                        <a:pt x="0" y="12"/>
                      </a:lnTo>
                      <a:lnTo>
                        <a:pt x="0" y="23"/>
                      </a:lnTo>
                      <a:lnTo>
                        <a:pt x="3" y="33"/>
                      </a:lnTo>
                      <a:lnTo>
                        <a:pt x="42" y="29"/>
                      </a:lnTo>
                      <a:close/>
                    </a:path>
                  </a:pathLst>
                </a:custGeom>
                <a:solidFill>
                  <a:srgbClr val="59FF00"/>
                </a:solidFill>
                <a:ln w="9525">
                  <a:noFill/>
                  <a:round/>
                  <a:headEnd/>
                  <a:tailEnd/>
                </a:ln>
              </p:spPr>
              <p:txBody>
                <a:bodyPr/>
                <a:lstStyle/>
                <a:p>
                  <a:endParaRPr lang="de-DE"/>
                </a:p>
              </p:txBody>
            </p:sp>
            <p:sp>
              <p:nvSpPr>
                <p:cNvPr id="32925" name="Freeform 1181"/>
                <p:cNvSpPr>
                  <a:spLocks/>
                </p:cNvSpPr>
                <p:nvPr/>
              </p:nvSpPr>
              <p:spPr bwMode="auto">
                <a:xfrm>
                  <a:off x="-354" y="3292"/>
                  <a:ext cx="341" cy="231"/>
                </a:xfrm>
                <a:custGeom>
                  <a:avLst/>
                  <a:gdLst/>
                  <a:ahLst/>
                  <a:cxnLst>
                    <a:cxn ang="0">
                      <a:pos x="316" y="452"/>
                    </a:cxn>
                    <a:cxn ang="0">
                      <a:pos x="343" y="459"/>
                    </a:cxn>
                    <a:cxn ang="0">
                      <a:pos x="381" y="463"/>
                    </a:cxn>
                    <a:cxn ang="0">
                      <a:pos x="402" y="459"/>
                    </a:cxn>
                    <a:cxn ang="0">
                      <a:pos x="455" y="448"/>
                    </a:cxn>
                    <a:cxn ang="0">
                      <a:pos x="499" y="429"/>
                    </a:cxn>
                    <a:cxn ang="0">
                      <a:pos x="530" y="404"/>
                    </a:cxn>
                    <a:cxn ang="0">
                      <a:pos x="579" y="353"/>
                    </a:cxn>
                    <a:cxn ang="0">
                      <a:pos x="678" y="151"/>
                    </a:cxn>
                    <a:cxn ang="0">
                      <a:pos x="636" y="153"/>
                    </a:cxn>
                    <a:cxn ang="0">
                      <a:pos x="572" y="162"/>
                    </a:cxn>
                    <a:cxn ang="0">
                      <a:pos x="541" y="172"/>
                    </a:cxn>
                    <a:cxn ang="0">
                      <a:pos x="501" y="187"/>
                    </a:cxn>
                    <a:cxn ang="0">
                      <a:pos x="452" y="216"/>
                    </a:cxn>
                    <a:cxn ang="0">
                      <a:pos x="440" y="225"/>
                    </a:cxn>
                    <a:cxn ang="0">
                      <a:pos x="415" y="248"/>
                    </a:cxn>
                    <a:cxn ang="0">
                      <a:pos x="402" y="252"/>
                    </a:cxn>
                    <a:cxn ang="0">
                      <a:pos x="387" y="153"/>
                    </a:cxn>
                    <a:cxn ang="0">
                      <a:pos x="379" y="120"/>
                    </a:cxn>
                    <a:cxn ang="0">
                      <a:pos x="351" y="50"/>
                    </a:cxn>
                    <a:cxn ang="0">
                      <a:pos x="316" y="2"/>
                    </a:cxn>
                    <a:cxn ang="0">
                      <a:pos x="295" y="19"/>
                    </a:cxn>
                    <a:cxn ang="0">
                      <a:pos x="269" y="59"/>
                    </a:cxn>
                    <a:cxn ang="0">
                      <a:pos x="257" y="90"/>
                    </a:cxn>
                    <a:cxn ang="0">
                      <a:pos x="240" y="141"/>
                    </a:cxn>
                    <a:cxn ang="0">
                      <a:pos x="227" y="195"/>
                    </a:cxn>
                    <a:cxn ang="0">
                      <a:pos x="217" y="233"/>
                    </a:cxn>
                    <a:cxn ang="0">
                      <a:pos x="208" y="252"/>
                    </a:cxn>
                    <a:cxn ang="0">
                      <a:pos x="194" y="225"/>
                    </a:cxn>
                    <a:cxn ang="0">
                      <a:pos x="173" y="191"/>
                    </a:cxn>
                    <a:cxn ang="0">
                      <a:pos x="158" y="176"/>
                    </a:cxn>
                    <a:cxn ang="0">
                      <a:pos x="122" y="147"/>
                    </a:cxn>
                    <a:cxn ang="0">
                      <a:pos x="80" y="122"/>
                    </a:cxn>
                    <a:cxn ang="0">
                      <a:pos x="0" y="200"/>
                    </a:cxn>
                    <a:cxn ang="0">
                      <a:pos x="6" y="244"/>
                    </a:cxn>
                    <a:cxn ang="0">
                      <a:pos x="21" y="311"/>
                    </a:cxn>
                    <a:cxn ang="0">
                      <a:pos x="38" y="343"/>
                    </a:cxn>
                    <a:cxn ang="0">
                      <a:pos x="78" y="393"/>
                    </a:cxn>
                    <a:cxn ang="0">
                      <a:pos x="137" y="440"/>
                    </a:cxn>
                    <a:cxn ang="0">
                      <a:pos x="145" y="440"/>
                    </a:cxn>
                    <a:cxn ang="0">
                      <a:pos x="166" y="444"/>
                    </a:cxn>
                    <a:cxn ang="0">
                      <a:pos x="192" y="448"/>
                    </a:cxn>
                    <a:cxn ang="0">
                      <a:pos x="227" y="450"/>
                    </a:cxn>
                    <a:cxn ang="0">
                      <a:pos x="259" y="448"/>
                    </a:cxn>
                    <a:cxn ang="0">
                      <a:pos x="274" y="444"/>
                    </a:cxn>
                    <a:cxn ang="0">
                      <a:pos x="288" y="442"/>
                    </a:cxn>
                    <a:cxn ang="0">
                      <a:pos x="311" y="448"/>
                    </a:cxn>
                  </a:cxnLst>
                  <a:rect l="0" t="0" r="r" b="b"/>
                  <a:pathLst>
                    <a:path w="682" h="463">
                      <a:moveTo>
                        <a:pt x="311" y="448"/>
                      </a:moveTo>
                      <a:lnTo>
                        <a:pt x="312" y="450"/>
                      </a:lnTo>
                      <a:lnTo>
                        <a:pt x="316" y="452"/>
                      </a:lnTo>
                      <a:lnTo>
                        <a:pt x="324" y="454"/>
                      </a:lnTo>
                      <a:lnTo>
                        <a:pt x="333" y="455"/>
                      </a:lnTo>
                      <a:lnTo>
                        <a:pt x="343" y="459"/>
                      </a:lnTo>
                      <a:lnTo>
                        <a:pt x="354" y="461"/>
                      </a:lnTo>
                      <a:lnTo>
                        <a:pt x="368" y="463"/>
                      </a:lnTo>
                      <a:lnTo>
                        <a:pt x="381" y="463"/>
                      </a:lnTo>
                      <a:lnTo>
                        <a:pt x="383" y="463"/>
                      </a:lnTo>
                      <a:lnTo>
                        <a:pt x="391" y="461"/>
                      </a:lnTo>
                      <a:lnTo>
                        <a:pt x="402" y="459"/>
                      </a:lnTo>
                      <a:lnTo>
                        <a:pt x="419" y="457"/>
                      </a:lnTo>
                      <a:lnTo>
                        <a:pt x="436" y="454"/>
                      </a:lnTo>
                      <a:lnTo>
                        <a:pt x="455" y="448"/>
                      </a:lnTo>
                      <a:lnTo>
                        <a:pt x="476" y="440"/>
                      </a:lnTo>
                      <a:lnTo>
                        <a:pt x="495" y="431"/>
                      </a:lnTo>
                      <a:lnTo>
                        <a:pt x="499" y="429"/>
                      </a:lnTo>
                      <a:lnTo>
                        <a:pt x="507" y="423"/>
                      </a:lnTo>
                      <a:lnTo>
                        <a:pt x="516" y="415"/>
                      </a:lnTo>
                      <a:lnTo>
                        <a:pt x="530" y="404"/>
                      </a:lnTo>
                      <a:lnTo>
                        <a:pt x="545" y="389"/>
                      </a:lnTo>
                      <a:lnTo>
                        <a:pt x="562" y="372"/>
                      </a:lnTo>
                      <a:lnTo>
                        <a:pt x="579" y="353"/>
                      </a:lnTo>
                      <a:lnTo>
                        <a:pt x="594" y="330"/>
                      </a:lnTo>
                      <a:lnTo>
                        <a:pt x="682" y="151"/>
                      </a:lnTo>
                      <a:lnTo>
                        <a:pt x="678" y="151"/>
                      </a:lnTo>
                      <a:lnTo>
                        <a:pt x="669" y="151"/>
                      </a:lnTo>
                      <a:lnTo>
                        <a:pt x="655" y="153"/>
                      </a:lnTo>
                      <a:lnTo>
                        <a:pt x="636" y="153"/>
                      </a:lnTo>
                      <a:lnTo>
                        <a:pt x="615" y="156"/>
                      </a:lnTo>
                      <a:lnTo>
                        <a:pt x="594" y="158"/>
                      </a:lnTo>
                      <a:lnTo>
                        <a:pt x="572" y="162"/>
                      </a:lnTo>
                      <a:lnTo>
                        <a:pt x="551" y="170"/>
                      </a:lnTo>
                      <a:lnTo>
                        <a:pt x="549" y="170"/>
                      </a:lnTo>
                      <a:lnTo>
                        <a:pt x="541" y="172"/>
                      </a:lnTo>
                      <a:lnTo>
                        <a:pt x="530" y="176"/>
                      </a:lnTo>
                      <a:lnTo>
                        <a:pt x="516" y="179"/>
                      </a:lnTo>
                      <a:lnTo>
                        <a:pt x="501" y="187"/>
                      </a:lnTo>
                      <a:lnTo>
                        <a:pt x="484" y="195"/>
                      </a:lnTo>
                      <a:lnTo>
                        <a:pt x="467" y="204"/>
                      </a:lnTo>
                      <a:lnTo>
                        <a:pt x="452" y="216"/>
                      </a:lnTo>
                      <a:lnTo>
                        <a:pt x="450" y="216"/>
                      </a:lnTo>
                      <a:lnTo>
                        <a:pt x="446" y="219"/>
                      </a:lnTo>
                      <a:lnTo>
                        <a:pt x="440" y="225"/>
                      </a:lnTo>
                      <a:lnTo>
                        <a:pt x="432" y="233"/>
                      </a:lnTo>
                      <a:lnTo>
                        <a:pt x="423" y="240"/>
                      </a:lnTo>
                      <a:lnTo>
                        <a:pt x="415" y="248"/>
                      </a:lnTo>
                      <a:lnTo>
                        <a:pt x="408" y="256"/>
                      </a:lnTo>
                      <a:lnTo>
                        <a:pt x="402" y="261"/>
                      </a:lnTo>
                      <a:lnTo>
                        <a:pt x="402" y="252"/>
                      </a:lnTo>
                      <a:lnTo>
                        <a:pt x="400" y="227"/>
                      </a:lnTo>
                      <a:lnTo>
                        <a:pt x="394" y="191"/>
                      </a:lnTo>
                      <a:lnTo>
                        <a:pt x="387" y="153"/>
                      </a:lnTo>
                      <a:lnTo>
                        <a:pt x="387" y="149"/>
                      </a:lnTo>
                      <a:lnTo>
                        <a:pt x="383" y="137"/>
                      </a:lnTo>
                      <a:lnTo>
                        <a:pt x="379" y="120"/>
                      </a:lnTo>
                      <a:lnTo>
                        <a:pt x="373" y="99"/>
                      </a:lnTo>
                      <a:lnTo>
                        <a:pt x="362" y="77"/>
                      </a:lnTo>
                      <a:lnTo>
                        <a:pt x="351" y="50"/>
                      </a:lnTo>
                      <a:lnTo>
                        <a:pt x="335" y="23"/>
                      </a:lnTo>
                      <a:lnTo>
                        <a:pt x="318" y="0"/>
                      </a:lnTo>
                      <a:lnTo>
                        <a:pt x="316" y="2"/>
                      </a:lnTo>
                      <a:lnTo>
                        <a:pt x="311" y="4"/>
                      </a:lnTo>
                      <a:lnTo>
                        <a:pt x="305" y="12"/>
                      </a:lnTo>
                      <a:lnTo>
                        <a:pt x="295" y="19"/>
                      </a:lnTo>
                      <a:lnTo>
                        <a:pt x="286" y="31"/>
                      </a:lnTo>
                      <a:lnTo>
                        <a:pt x="278" y="44"/>
                      </a:lnTo>
                      <a:lnTo>
                        <a:pt x="269" y="59"/>
                      </a:lnTo>
                      <a:lnTo>
                        <a:pt x="263" y="77"/>
                      </a:lnTo>
                      <a:lnTo>
                        <a:pt x="261" y="80"/>
                      </a:lnTo>
                      <a:lnTo>
                        <a:pt x="257" y="90"/>
                      </a:lnTo>
                      <a:lnTo>
                        <a:pt x="251" y="103"/>
                      </a:lnTo>
                      <a:lnTo>
                        <a:pt x="246" y="122"/>
                      </a:lnTo>
                      <a:lnTo>
                        <a:pt x="240" y="141"/>
                      </a:lnTo>
                      <a:lnTo>
                        <a:pt x="232" y="160"/>
                      </a:lnTo>
                      <a:lnTo>
                        <a:pt x="229" y="177"/>
                      </a:lnTo>
                      <a:lnTo>
                        <a:pt x="227" y="195"/>
                      </a:lnTo>
                      <a:lnTo>
                        <a:pt x="225" y="200"/>
                      </a:lnTo>
                      <a:lnTo>
                        <a:pt x="221" y="216"/>
                      </a:lnTo>
                      <a:lnTo>
                        <a:pt x="217" y="233"/>
                      </a:lnTo>
                      <a:lnTo>
                        <a:pt x="215" y="250"/>
                      </a:lnTo>
                      <a:lnTo>
                        <a:pt x="210" y="256"/>
                      </a:lnTo>
                      <a:lnTo>
                        <a:pt x="208" y="252"/>
                      </a:lnTo>
                      <a:lnTo>
                        <a:pt x="206" y="246"/>
                      </a:lnTo>
                      <a:lnTo>
                        <a:pt x="200" y="236"/>
                      </a:lnTo>
                      <a:lnTo>
                        <a:pt x="194" y="225"/>
                      </a:lnTo>
                      <a:lnTo>
                        <a:pt x="189" y="214"/>
                      </a:lnTo>
                      <a:lnTo>
                        <a:pt x="181" y="202"/>
                      </a:lnTo>
                      <a:lnTo>
                        <a:pt x="173" y="191"/>
                      </a:lnTo>
                      <a:lnTo>
                        <a:pt x="168" y="183"/>
                      </a:lnTo>
                      <a:lnTo>
                        <a:pt x="166" y="181"/>
                      </a:lnTo>
                      <a:lnTo>
                        <a:pt x="158" y="176"/>
                      </a:lnTo>
                      <a:lnTo>
                        <a:pt x="149" y="168"/>
                      </a:lnTo>
                      <a:lnTo>
                        <a:pt x="137" y="156"/>
                      </a:lnTo>
                      <a:lnTo>
                        <a:pt x="122" y="147"/>
                      </a:lnTo>
                      <a:lnTo>
                        <a:pt x="109" y="136"/>
                      </a:lnTo>
                      <a:lnTo>
                        <a:pt x="93" y="128"/>
                      </a:lnTo>
                      <a:lnTo>
                        <a:pt x="80" y="122"/>
                      </a:lnTo>
                      <a:lnTo>
                        <a:pt x="8" y="107"/>
                      </a:lnTo>
                      <a:lnTo>
                        <a:pt x="0" y="196"/>
                      </a:lnTo>
                      <a:lnTo>
                        <a:pt x="0" y="200"/>
                      </a:lnTo>
                      <a:lnTo>
                        <a:pt x="2" y="210"/>
                      </a:lnTo>
                      <a:lnTo>
                        <a:pt x="4" y="225"/>
                      </a:lnTo>
                      <a:lnTo>
                        <a:pt x="6" y="244"/>
                      </a:lnTo>
                      <a:lnTo>
                        <a:pt x="9" y="265"/>
                      </a:lnTo>
                      <a:lnTo>
                        <a:pt x="13" y="288"/>
                      </a:lnTo>
                      <a:lnTo>
                        <a:pt x="21" y="311"/>
                      </a:lnTo>
                      <a:lnTo>
                        <a:pt x="30" y="330"/>
                      </a:lnTo>
                      <a:lnTo>
                        <a:pt x="32" y="334"/>
                      </a:lnTo>
                      <a:lnTo>
                        <a:pt x="38" y="343"/>
                      </a:lnTo>
                      <a:lnTo>
                        <a:pt x="49" y="356"/>
                      </a:lnTo>
                      <a:lnTo>
                        <a:pt x="63" y="374"/>
                      </a:lnTo>
                      <a:lnTo>
                        <a:pt x="78" y="393"/>
                      </a:lnTo>
                      <a:lnTo>
                        <a:pt x="97" y="410"/>
                      </a:lnTo>
                      <a:lnTo>
                        <a:pt x="116" y="427"/>
                      </a:lnTo>
                      <a:lnTo>
                        <a:pt x="137" y="440"/>
                      </a:lnTo>
                      <a:lnTo>
                        <a:pt x="139" y="440"/>
                      </a:lnTo>
                      <a:lnTo>
                        <a:pt x="141" y="440"/>
                      </a:lnTo>
                      <a:lnTo>
                        <a:pt x="145" y="440"/>
                      </a:lnTo>
                      <a:lnTo>
                        <a:pt x="150" y="442"/>
                      </a:lnTo>
                      <a:lnTo>
                        <a:pt x="156" y="444"/>
                      </a:lnTo>
                      <a:lnTo>
                        <a:pt x="166" y="444"/>
                      </a:lnTo>
                      <a:lnTo>
                        <a:pt x="173" y="446"/>
                      </a:lnTo>
                      <a:lnTo>
                        <a:pt x="183" y="448"/>
                      </a:lnTo>
                      <a:lnTo>
                        <a:pt x="192" y="448"/>
                      </a:lnTo>
                      <a:lnTo>
                        <a:pt x="204" y="450"/>
                      </a:lnTo>
                      <a:lnTo>
                        <a:pt x="215" y="450"/>
                      </a:lnTo>
                      <a:lnTo>
                        <a:pt x="227" y="450"/>
                      </a:lnTo>
                      <a:lnTo>
                        <a:pt x="238" y="450"/>
                      </a:lnTo>
                      <a:lnTo>
                        <a:pt x="250" y="450"/>
                      </a:lnTo>
                      <a:lnTo>
                        <a:pt x="259" y="448"/>
                      </a:lnTo>
                      <a:lnTo>
                        <a:pt x="271" y="446"/>
                      </a:lnTo>
                      <a:lnTo>
                        <a:pt x="272" y="446"/>
                      </a:lnTo>
                      <a:lnTo>
                        <a:pt x="274" y="444"/>
                      </a:lnTo>
                      <a:lnTo>
                        <a:pt x="278" y="444"/>
                      </a:lnTo>
                      <a:lnTo>
                        <a:pt x="282" y="442"/>
                      </a:lnTo>
                      <a:lnTo>
                        <a:pt x="288" y="442"/>
                      </a:lnTo>
                      <a:lnTo>
                        <a:pt x="295" y="444"/>
                      </a:lnTo>
                      <a:lnTo>
                        <a:pt x="303" y="446"/>
                      </a:lnTo>
                      <a:lnTo>
                        <a:pt x="311" y="448"/>
                      </a:lnTo>
                      <a:close/>
                    </a:path>
                  </a:pathLst>
                </a:custGeom>
                <a:solidFill>
                  <a:srgbClr val="000000"/>
                </a:solidFill>
                <a:ln w="9525">
                  <a:noFill/>
                  <a:round/>
                  <a:headEnd/>
                  <a:tailEnd/>
                </a:ln>
              </p:spPr>
              <p:txBody>
                <a:bodyPr/>
                <a:lstStyle/>
                <a:p>
                  <a:endParaRPr lang="de-DE"/>
                </a:p>
              </p:txBody>
            </p:sp>
            <p:sp>
              <p:nvSpPr>
                <p:cNvPr id="32926" name="Freeform 1182"/>
                <p:cNvSpPr>
                  <a:spLocks/>
                </p:cNvSpPr>
                <p:nvPr/>
              </p:nvSpPr>
              <p:spPr bwMode="auto">
                <a:xfrm>
                  <a:off x="-327" y="3260"/>
                  <a:ext cx="80" cy="110"/>
                </a:xfrm>
                <a:custGeom>
                  <a:avLst/>
                  <a:gdLst/>
                  <a:ahLst/>
                  <a:cxnLst>
                    <a:cxn ang="0">
                      <a:pos x="160" y="218"/>
                    </a:cxn>
                    <a:cxn ang="0">
                      <a:pos x="158" y="139"/>
                    </a:cxn>
                    <a:cxn ang="0">
                      <a:pos x="158" y="137"/>
                    </a:cxn>
                    <a:cxn ang="0">
                      <a:pos x="158" y="129"/>
                    </a:cxn>
                    <a:cxn ang="0">
                      <a:pos x="157" y="119"/>
                    </a:cxn>
                    <a:cxn ang="0">
                      <a:pos x="153" y="106"/>
                    </a:cxn>
                    <a:cxn ang="0">
                      <a:pos x="151" y="91"/>
                    </a:cxn>
                    <a:cxn ang="0">
                      <a:pos x="145" y="76"/>
                    </a:cxn>
                    <a:cxn ang="0">
                      <a:pos x="137" y="60"/>
                    </a:cxn>
                    <a:cxn ang="0">
                      <a:pos x="128" y="47"/>
                    </a:cxn>
                    <a:cxn ang="0">
                      <a:pos x="128" y="45"/>
                    </a:cxn>
                    <a:cxn ang="0">
                      <a:pos x="124" y="43"/>
                    </a:cxn>
                    <a:cxn ang="0">
                      <a:pos x="118" y="38"/>
                    </a:cxn>
                    <a:cxn ang="0">
                      <a:pos x="111" y="32"/>
                    </a:cxn>
                    <a:cxn ang="0">
                      <a:pos x="99" y="24"/>
                    </a:cxn>
                    <a:cxn ang="0">
                      <a:pos x="88" y="19"/>
                    </a:cxn>
                    <a:cxn ang="0">
                      <a:pos x="73" y="11"/>
                    </a:cxn>
                    <a:cxn ang="0">
                      <a:pos x="57" y="5"/>
                    </a:cxn>
                    <a:cxn ang="0">
                      <a:pos x="6" y="0"/>
                    </a:cxn>
                    <a:cxn ang="0">
                      <a:pos x="0" y="64"/>
                    </a:cxn>
                    <a:cxn ang="0">
                      <a:pos x="0" y="72"/>
                    </a:cxn>
                    <a:cxn ang="0">
                      <a:pos x="0" y="91"/>
                    </a:cxn>
                    <a:cxn ang="0">
                      <a:pos x="6" y="114"/>
                    </a:cxn>
                    <a:cxn ang="0">
                      <a:pos x="15" y="137"/>
                    </a:cxn>
                    <a:cxn ang="0">
                      <a:pos x="17" y="137"/>
                    </a:cxn>
                    <a:cxn ang="0">
                      <a:pos x="19" y="140"/>
                    </a:cxn>
                    <a:cxn ang="0">
                      <a:pos x="25" y="144"/>
                    </a:cxn>
                    <a:cxn ang="0">
                      <a:pos x="35" y="152"/>
                    </a:cxn>
                    <a:cxn ang="0">
                      <a:pos x="44" y="159"/>
                    </a:cxn>
                    <a:cxn ang="0">
                      <a:pos x="56" y="167"/>
                    </a:cxn>
                    <a:cxn ang="0">
                      <a:pos x="69" y="177"/>
                    </a:cxn>
                    <a:cxn ang="0">
                      <a:pos x="84" y="184"/>
                    </a:cxn>
                    <a:cxn ang="0">
                      <a:pos x="86" y="184"/>
                    </a:cxn>
                    <a:cxn ang="0">
                      <a:pos x="92" y="188"/>
                    </a:cxn>
                    <a:cxn ang="0">
                      <a:pos x="99" y="192"/>
                    </a:cxn>
                    <a:cxn ang="0">
                      <a:pos x="111" y="198"/>
                    </a:cxn>
                    <a:cxn ang="0">
                      <a:pos x="122" y="201"/>
                    </a:cxn>
                    <a:cxn ang="0">
                      <a:pos x="136" y="207"/>
                    </a:cxn>
                    <a:cxn ang="0">
                      <a:pos x="149" y="213"/>
                    </a:cxn>
                    <a:cxn ang="0">
                      <a:pos x="160" y="218"/>
                    </a:cxn>
                  </a:cxnLst>
                  <a:rect l="0" t="0" r="r" b="b"/>
                  <a:pathLst>
                    <a:path w="160" h="218">
                      <a:moveTo>
                        <a:pt x="160" y="218"/>
                      </a:moveTo>
                      <a:lnTo>
                        <a:pt x="158" y="139"/>
                      </a:lnTo>
                      <a:lnTo>
                        <a:pt x="158" y="137"/>
                      </a:lnTo>
                      <a:lnTo>
                        <a:pt x="158" y="129"/>
                      </a:lnTo>
                      <a:lnTo>
                        <a:pt x="157" y="119"/>
                      </a:lnTo>
                      <a:lnTo>
                        <a:pt x="153" y="106"/>
                      </a:lnTo>
                      <a:lnTo>
                        <a:pt x="151" y="91"/>
                      </a:lnTo>
                      <a:lnTo>
                        <a:pt x="145" y="76"/>
                      </a:lnTo>
                      <a:lnTo>
                        <a:pt x="137" y="60"/>
                      </a:lnTo>
                      <a:lnTo>
                        <a:pt x="128" y="47"/>
                      </a:lnTo>
                      <a:lnTo>
                        <a:pt x="128" y="45"/>
                      </a:lnTo>
                      <a:lnTo>
                        <a:pt x="124" y="43"/>
                      </a:lnTo>
                      <a:lnTo>
                        <a:pt x="118" y="38"/>
                      </a:lnTo>
                      <a:lnTo>
                        <a:pt x="111" y="32"/>
                      </a:lnTo>
                      <a:lnTo>
                        <a:pt x="99" y="24"/>
                      </a:lnTo>
                      <a:lnTo>
                        <a:pt x="88" y="19"/>
                      </a:lnTo>
                      <a:lnTo>
                        <a:pt x="73" y="11"/>
                      </a:lnTo>
                      <a:lnTo>
                        <a:pt x="57" y="5"/>
                      </a:lnTo>
                      <a:lnTo>
                        <a:pt x="6" y="0"/>
                      </a:lnTo>
                      <a:lnTo>
                        <a:pt x="0" y="64"/>
                      </a:lnTo>
                      <a:lnTo>
                        <a:pt x="0" y="72"/>
                      </a:lnTo>
                      <a:lnTo>
                        <a:pt x="0" y="91"/>
                      </a:lnTo>
                      <a:lnTo>
                        <a:pt x="6" y="114"/>
                      </a:lnTo>
                      <a:lnTo>
                        <a:pt x="15" y="137"/>
                      </a:lnTo>
                      <a:lnTo>
                        <a:pt x="17" y="137"/>
                      </a:lnTo>
                      <a:lnTo>
                        <a:pt x="19" y="140"/>
                      </a:lnTo>
                      <a:lnTo>
                        <a:pt x="25" y="144"/>
                      </a:lnTo>
                      <a:lnTo>
                        <a:pt x="35" y="152"/>
                      </a:lnTo>
                      <a:lnTo>
                        <a:pt x="44" y="159"/>
                      </a:lnTo>
                      <a:lnTo>
                        <a:pt x="56" y="167"/>
                      </a:lnTo>
                      <a:lnTo>
                        <a:pt x="69" y="177"/>
                      </a:lnTo>
                      <a:lnTo>
                        <a:pt x="84" y="184"/>
                      </a:lnTo>
                      <a:lnTo>
                        <a:pt x="86" y="184"/>
                      </a:lnTo>
                      <a:lnTo>
                        <a:pt x="92" y="188"/>
                      </a:lnTo>
                      <a:lnTo>
                        <a:pt x="99" y="192"/>
                      </a:lnTo>
                      <a:lnTo>
                        <a:pt x="111" y="198"/>
                      </a:lnTo>
                      <a:lnTo>
                        <a:pt x="122" y="201"/>
                      </a:lnTo>
                      <a:lnTo>
                        <a:pt x="136" y="207"/>
                      </a:lnTo>
                      <a:lnTo>
                        <a:pt x="149" y="213"/>
                      </a:lnTo>
                      <a:lnTo>
                        <a:pt x="160" y="218"/>
                      </a:lnTo>
                      <a:close/>
                    </a:path>
                  </a:pathLst>
                </a:custGeom>
                <a:solidFill>
                  <a:srgbClr val="000000"/>
                </a:solidFill>
                <a:ln w="9525">
                  <a:noFill/>
                  <a:round/>
                  <a:headEnd/>
                  <a:tailEnd/>
                </a:ln>
              </p:spPr>
              <p:txBody>
                <a:bodyPr/>
                <a:lstStyle/>
                <a:p>
                  <a:endParaRPr lang="de-DE"/>
                </a:p>
              </p:txBody>
            </p:sp>
            <p:sp>
              <p:nvSpPr>
                <p:cNvPr id="32927" name="Freeform 1183"/>
                <p:cNvSpPr>
                  <a:spLocks/>
                </p:cNvSpPr>
                <p:nvPr/>
              </p:nvSpPr>
              <p:spPr bwMode="auto">
                <a:xfrm>
                  <a:off x="-150" y="3265"/>
                  <a:ext cx="81" cy="110"/>
                </a:xfrm>
                <a:custGeom>
                  <a:avLst/>
                  <a:gdLst/>
                  <a:ahLst/>
                  <a:cxnLst>
                    <a:cxn ang="0">
                      <a:pos x="2" y="219"/>
                    </a:cxn>
                    <a:cxn ang="0">
                      <a:pos x="5" y="219"/>
                    </a:cxn>
                    <a:cxn ang="0">
                      <a:pos x="13" y="219"/>
                    </a:cxn>
                    <a:cxn ang="0">
                      <a:pos x="23" y="217"/>
                    </a:cxn>
                    <a:cxn ang="0">
                      <a:pos x="36" y="215"/>
                    </a:cxn>
                    <a:cxn ang="0">
                      <a:pos x="49" y="213"/>
                    </a:cxn>
                    <a:cxn ang="0">
                      <a:pos x="65" y="208"/>
                    </a:cxn>
                    <a:cxn ang="0">
                      <a:pos x="78" y="202"/>
                    </a:cxn>
                    <a:cxn ang="0">
                      <a:pos x="87" y="192"/>
                    </a:cxn>
                    <a:cxn ang="0">
                      <a:pos x="89" y="190"/>
                    </a:cxn>
                    <a:cxn ang="0">
                      <a:pos x="93" y="185"/>
                    </a:cxn>
                    <a:cxn ang="0">
                      <a:pos x="99" y="177"/>
                    </a:cxn>
                    <a:cxn ang="0">
                      <a:pos x="106" y="168"/>
                    </a:cxn>
                    <a:cxn ang="0">
                      <a:pos x="114" y="154"/>
                    </a:cxn>
                    <a:cxn ang="0">
                      <a:pos x="120" y="141"/>
                    </a:cxn>
                    <a:cxn ang="0">
                      <a:pos x="127" y="124"/>
                    </a:cxn>
                    <a:cxn ang="0">
                      <a:pos x="133" y="107"/>
                    </a:cxn>
                    <a:cxn ang="0">
                      <a:pos x="135" y="103"/>
                    </a:cxn>
                    <a:cxn ang="0">
                      <a:pos x="139" y="93"/>
                    </a:cxn>
                    <a:cxn ang="0">
                      <a:pos x="143" y="80"/>
                    </a:cxn>
                    <a:cxn ang="0">
                      <a:pos x="148" y="63"/>
                    </a:cxn>
                    <a:cxn ang="0">
                      <a:pos x="154" y="46"/>
                    </a:cxn>
                    <a:cxn ang="0">
                      <a:pos x="158" y="29"/>
                    </a:cxn>
                    <a:cxn ang="0">
                      <a:pos x="160" y="13"/>
                    </a:cxn>
                    <a:cxn ang="0">
                      <a:pos x="162" y="2"/>
                    </a:cxn>
                    <a:cxn ang="0">
                      <a:pos x="160" y="2"/>
                    </a:cxn>
                    <a:cxn ang="0">
                      <a:pos x="154" y="2"/>
                    </a:cxn>
                    <a:cxn ang="0">
                      <a:pos x="146" y="0"/>
                    </a:cxn>
                    <a:cxn ang="0">
                      <a:pos x="137" y="0"/>
                    </a:cxn>
                    <a:cxn ang="0">
                      <a:pos x="125" y="0"/>
                    </a:cxn>
                    <a:cxn ang="0">
                      <a:pos x="114" y="2"/>
                    </a:cxn>
                    <a:cxn ang="0">
                      <a:pos x="101" y="4"/>
                    </a:cxn>
                    <a:cxn ang="0">
                      <a:pos x="87" y="10"/>
                    </a:cxn>
                    <a:cxn ang="0">
                      <a:pos x="85" y="10"/>
                    </a:cxn>
                    <a:cxn ang="0">
                      <a:pos x="80" y="13"/>
                    </a:cxn>
                    <a:cxn ang="0">
                      <a:pos x="72" y="17"/>
                    </a:cxn>
                    <a:cxn ang="0">
                      <a:pos x="63" y="23"/>
                    </a:cxn>
                    <a:cxn ang="0">
                      <a:pos x="51" y="30"/>
                    </a:cxn>
                    <a:cxn ang="0">
                      <a:pos x="40" y="40"/>
                    </a:cxn>
                    <a:cxn ang="0">
                      <a:pos x="32" y="50"/>
                    </a:cxn>
                    <a:cxn ang="0">
                      <a:pos x="26" y="59"/>
                    </a:cxn>
                    <a:cxn ang="0">
                      <a:pos x="24" y="61"/>
                    </a:cxn>
                    <a:cxn ang="0">
                      <a:pos x="21" y="67"/>
                    </a:cxn>
                    <a:cxn ang="0">
                      <a:pos x="17" y="76"/>
                    </a:cxn>
                    <a:cxn ang="0">
                      <a:pos x="11" y="88"/>
                    </a:cxn>
                    <a:cxn ang="0">
                      <a:pos x="5" y="101"/>
                    </a:cxn>
                    <a:cxn ang="0">
                      <a:pos x="4" y="118"/>
                    </a:cxn>
                    <a:cxn ang="0">
                      <a:pos x="0" y="137"/>
                    </a:cxn>
                    <a:cxn ang="0">
                      <a:pos x="0" y="160"/>
                    </a:cxn>
                    <a:cxn ang="0">
                      <a:pos x="2" y="219"/>
                    </a:cxn>
                  </a:cxnLst>
                  <a:rect l="0" t="0" r="r" b="b"/>
                  <a:pathLst>
                    <a:path w="162" h="219">
                      <a:moveTo>
                        <a:pt x="2" y="219"/>
                      </a:moveTo>
                      <a:lnTo>
                        <a:pt x="5" y="219"/>
                      </a:lnTo>
                      <a:lnTo>
                        <a:pt x="13" y="219"/>
                      </a:lnTo>
                      <a:lnTo>
                        <a:pt x="23" y="217"/>
                      </a:lnTo>
                      <a:lnTo>
                        <a:pt x="36" y="215"/>
                      </a:lnTo>
                      <a:lnTo>
                        <a:pt x="49" y="213"/>
                      </a:lnTo>
                      <a:lnTo>
                        <a:pt x="65" y="208"/>
                      </a:lnTo>
                      <a:lnTo>
                        <a:pt x="78" y="202"/>
                      </a:lnTo>
                      <a:lnTo>
                        <a:pt x="87" y="192"/>
                      </a:lnTo>
                      <a:lnTo>
                        <a:pt x="89" y="190"/>
                      </a:lnTo>
                      <a:lnTo>
                        <a:pt x="93" y="185"/>
                      </a:lnTo>
                      <a:lnTo>
                        <a:pt x="99" y="177"/>
                      </a:lnTo>
                      <a:lnTo>
                        <a:pt x="106" y="168"/>
                      </a:lnTo>
                      <a:lnTo>
                        <a:pt x="114" y="154"/>
                      </a:lnTo>
                      <a:lnTo>
                        <a:pt x="120" y="141"/>
                      </a:lnTo>
                      <a:lnTo>
                        <a:pt x="127" y="124"/>
                      </a:lnTo>
                      <a:lnTo>
                        <a:pt x="133" y="107"/>
                      </a:lnTo>
                      <a:lnTo>
                        <a:pt x="135" y="103"/>
                      </a:lnTo>
                      <a:lnTo>
                        <a:pt x="139" y="93"/>
                      </a:lnTo>
                      <a:lnTo>
                        <a:pt x="143" y="80"/>
                      </a:lnTo>
                      <a:lnTo>
                        <a:pt x="148" y="63"/>
                      </a:lnTo>
                      <a:lnTo>
                        <a:pt x="154" y="46"/>
                      </a:lnTo>
                      <a:lnTo>
                        <a:pt x="158" y="29"/>
                      </a:lnTo>
                      <a:lnTo>
                        <a:pt x="160" y="13"/>
                      </a:lnTo>
                      <a:lnTo>
                        <a:pt x="162" y="2"/>
                      </a:lnTo>
                      <a:lnTo>
                        <a:pt x="160" y="2"/>
                      </a:lnTo>
                      <a:lnTo>
                        <a:pt x="154" y="2"/>
                      </a:lnTo>
                      <a:lnTo>
                        <a:pt x="146" y="0"/>
                      </a:lnTo>
                      <a:lnTo>
                        <a:pt x="137" y="0"/>
                      </a:lnTo>
                      <a:lnTo>
                        <a:pt x="125" y="0"/>
                      </a:lnTo>
                      <a:lnTo>
                        <a:pt x="114" y="2"/>
                      </a:lnTo>
                      <a:lnTo>
                        <a:pt x="101" y="4"/>
                      </a:lnTo>
                      <a:lnTo>
                        <a:pt x="87" y="10"/>
                      </a:lnTo>
                      <a:lnTo>
                        <a:pt x="85" y="10"/>
                      </a:lnTo>
                      <a:lnTo>
                        <a:pt x="80" y="13"/>
                      </a:lnTo>
                      <a:lnTo>
                        <a:pt x="72" y="17"/>
                      </a:lnTo>
                      <a:lnTo>
                        <a:pt x="63" y="23"/>
                      </a:lnTo>
                      <a:lnTo>
                        <a:pt x="51" y="30"/>
                      </a:lnTo>
                      <a:lnTo>
                        <a:pt x="40" y="40"/>
                      </a:lnTo>
                      <a:lnTo>
                        <a:pt x="32" y="50"/>
                      </a:lnTo>
                      <a:lnTo>
                        <a:pt x="26" y="59"/>
                      </a:lnTo>
                      <a:lnTo>
                        <a:pt x="24" y="61"/>
                      </a:lnTo>
                      <a:lnTo>
                        <a:pt x="21" y="67"/>
                      </a:lnTo>
                      <a:lnTo>
                        <a:pt x="17" y="76"/>
                      </a:lnTo>
                      <a:lnTo>
                        <a:pt x="11" y="88"/>
                      </a:lnTo>
                      <a:lnTo>
                        <a:pt x="5" y="101"/>
                      </a:lnTo>
                      <a:lnTo>
                        <a:pt x="4" y="118"/>
                      </a:lnTo>
                      <a:lnTo>
                        <a:pt x="0" y="137"/>
                      </a:lnTo>
                      <a:lnTo>
                        <a:pt x="0" y="160"/>
                      </a:lnTo>
                      <a:lnTo>
                        <a:pt x="2" y="219"/>
                      </a:lnTo>
                      <a:close/>
                    </a:path>
                  </a:pathLst>
                </a:custGeom>
                <a:solidFill>
                  <a:srgbClr val="000000"/>
                </a:solidFill>
                <a:ln w="9525">
                  <a:noFill/>
                  <a:round/>
                  <a:headEnd/>
                  <a:tailEnd/>
                </a:ln>
              </p:spPr>
              <p:txBody>
                <a:bodyPr/>
                <a:lstStyle/>
                <a:p>
                  <a:endParaRPr lang="de-DE"/>
                </a:p>
              </p:txBody>
            </p:sp>
            <p:sp>
              <p:nvSpPr>
                <p:cNvPr id="32928" name="Freeform 1184"/>
                <p:cNvSpPr>
                  <a:spLocks/>
                </p:cNvSpPr>
                <p:nvPr/>
              </p:nvSpPr>
              <p:spPr bwMode="auto">
                <a:xfrm>
                  <a:off x="-288" y="3481"/>
                  <a:ext cx="55" cy="26"/>
                </a:xfrm>
                <a:custGeom>
                  <a:avLst/>
                  <a:gdLst/>
                  <a:ahLst/>
                  <a:cxnLst>
                    <a:cxn ang="0">
                      <a:pos x="111" y="48"/>
                    </a:cxn>
                    <a:cxn ang="0">
                      <a:pos x="58" y="0"/>
                    </a:cxn>
                    <a:cxn ang="0">
                      <a:pos x="56" y="2"/>
                    </a:cxn>
                    <a:cxn ang="0">
                      <a:pos x="54" y="4"/>
                    </a:cxn>
                    <a:cxn ang="0">
                      <a:pos x="48" y="8"/>
                    </a:cxn>
                    <a:cxn ang="0">
                      <a:pos x="42" y="14"/>
                    </a:cxn>
                    <a:cxn ang="0">
                      <a:pos x="35" y="19"/>
                    </a:cxn>
                    <a:cxn ang="0">
                      <a:pos x="23" y="25"/>
                    </a:cxn>
                    <a:cxn ang="0">
                      <a:pos x="14" y="29"/>
                    </a:cxn>
                    <a:cxn ang="0">
                      <a:pos x="0" y="33"/>
                    </a:cxn>
                    <a:cxn ang="0">
                      <a:pos x="0" y="35"/>
                    </a:cxn>
                    <a:cxn ang="0">
                      <a:pos x="0" y="35"/>
                    </a:cxn>
                    <a:cxn ang="0">
                      <a:pos x="4" y="36"/>
                    </a:cxn>
                    <a:cxn ang="0">
                      <a:pos x="8" y="38"/>
                    </a:cxn>
                    <a:cxn ang="0">
                      <a:pos x="14" y="42"/>
                    </a:cxn>
                    <a:cxn ang="0">
                      <a:pos x="23" y="44"/>
                    </a:cxn>
                    <a:cxn ang="0">
                      <a:pos x="35" y="46"/>
                    </a:cxn>
                    <a:cxn ang="0">
                      <a:pos x="50" y="48"/>
                    </a:cxn>
                    <a:cxn ang="0">
                      <a:pos x="52" y="48"/>
                    </a:cxn>
                    <a:cxn ang="0">
                      <a:pos x="58" y="50"/>
                    </a:cxn>
                    <a:cxn ang="0">
                      <a:pos x="63" y="50"/>
                    </a:cxn>
                    <a:cxn ang="0">
                      <a:pos x="73" y="50"/>
                    </a:cxn>
                    <a:cxn ang="0">
                      <a:pos x="82" y="52"/>
                    </a:cxn>
                    <a:cxn ang="0">
                      <a:pos x="92" y="52"/>
                    </a:cxn>
                    <a:cxn ang="0">
                      <a:pos x="101" y="50"/>
                    </a:cxn>
                    <a:cxn ang="0">
                      <a:pos x="111" y="48"/>
                    </a:cxn>
                  </a:cxnLst>
                  <a:rect l="0" t="0" r="r" b="b"/>
                  <a:pathLst>
                    <a:path w="111" h="52">
                      <a:moveTo>
                        <a:pt x="111" y="48"/>
                      </a:moveTo>
                      <a:lnTo>
                        <a:pt x="58" y="0"/>
                      </a:lnTo>
                      <a:lnTo>
                        <a:pt x="56" y="2"/>
                      </a:lnTo>
                      <a:lnTo>
                        <a:pt x="54" y="4"/>
                      </a:lnTo>
                      <a:lnTo>
                        <a:pt x="48" y="8"/>
                      </a:lnTo>
                      <a:lnTo>
                        <a:pt x="42" y="14"/>
                      </a:lnTo>
                      <a:lnTo>
                        <a:pt x="35" y="19"/>
                      </a:lnTo>
                      <a:lnTo>
                        <a:pt x="23" y="25"/>
                      </a:lnTo>
                      <a:lnTo>
                        <a:pt x="14" y="29"/>
                      </a:lnTo>
                      <a:lnTo>
                        <a:pt x="0" y="33"/>
                      </a:lnTo>
                      <a:lnTo>
                        <a:pt x="0" y="35"/>
                      </a:lnTo>
                      <a:lnTo>
                        <a:pt x="0" y="35"/>
                      </a:lnTo>
                      <a:lnTo>
                        <a:pt x="4" y="36"/>
                      </a:lnTo>
                      <a:lnTo>
                        <a:pt x="8" y="38"/>
                      </a:lnTo>
                      <a:lnTo>
                        <a:pt x="14" y="42"/>
                      </a:lnTo>
                      <a:lnTo>
                        <a:pt x="23" y="44"/>
                      </a:lnTo>
                      <a:lnTo>
                        <a:pt x="35" y="46"/>
                      </a:lnTo>
                      <a:lnTo>
                        <a:pt x="50" y="48"/>
                      </a:lnTo>
                      <a:lnTo>
                        <a:pt x="52" y="48"/>
                      </a:lnTo>
                      <a:lnTo>
                        <a:pt x="58" y="50"/>
                      </a:lnTo>
                      <a:lnTo>
                        <a:pt x="63" y="50"/>
                      </a:lnTo>
                      <a:lnTo>
                        <a:pt x="73" y="50"/>
                      </a:lnTo>
                      <a:lnTo>
                        <a:pt x="82" y="52"/>
                      </a:lnTo>
                      <a:lnTo>
                        <a:pt x="92" y="52"/>
                      </a:lnTo>
                      <a:lnTo>
                        <a:pt x="101" y="50"/>
                      </a:lnTo>
                      <a:lnTo>
                        <a:pt x="111" y="48"/>
                      </a:lnTo>
                      <a:close/>
                    </a:path>
                  </a:pathLst>
                </a:custGeom>
                <a:solidFill>
                  <a:srgbClr val="21BA00"/>
                </a:solidFill>
                <a:ln w="9525">
                  <a:noFill/>
                  <a:round/>
                  <a:headEnd/>
                  <a:tailEnd/>
                </a:ln>
              </p:spPr>
              <p:txBody>
                <a:bodyPr/>
                <a:lstStyle/>
                <a:p>
                  <a:endParaRPr lang="de-DE"/>
                </a:p>
              </p:txBody>
            </p:sp>
            <p:sp>
              <p:nvSpPr>
                <p:cNvPr id="32929" name="Freeform 1185"/>
                <p:cNvSpPr>
                  <a:spLocks/>
                </p:cNvSpPr>
                <p:nvPr/>
              </p:nvSpPr>
              <p:spPr bwMode="auto">
                <a:xfrm>
                  <a:off x="-329" y="3455"/>
                  <a:ext cx="60" cy="33"/>
                </a:xfrm>
                <a:custGeom>
                  <a:avLst/>
                  <a:gdLst/>
                  <a:ahLst/>
                  <a:cxnLst>
                    <a:cxn ang="0">
                      <a:pos x="121" y="42"/>
                    </a:cxn>
                    <a:cxn ang="0">
                      <a:pos x="63" y="65"/>
                    </a:cxn>
                    <a:cxn ang="0">
                      <a:pos x="61" y="65"/>
                    </a:cxn>
                    <a:cxn ang="0">
                      <a:pos x="56" y="61"/>
                    </a:cxn>
                    <a:cxn ang="0">
                      <a:pos x="50" y="55"/>
                    </a:cxn>
                    <a:cxn ang="0">
                      <a:pos x="42" y="49"/>
                    </a:cxn>
                    <a:cxn ang="0">
                      <a:pos x="33" y="40"/>
                    </a:cxn>
                    <a:cxn ang="0">
                      <a:pos x="21" y="28"/>
                    </a:cxn>
                    <a:cxn ang="0">
                      <a:pos x="10" y="15"/>
                    </a:cxn>
                    <a:cxn ang="0">
                      <a:pos x="0" y="0"/>
                    </a:cxn>
                    <a:cxn ang="0">
                      <a:pos x="107" y="11"/>
                    </a:cxn>
                    <a:cxn ang="0">
                      <a:pos x="121" y="42"/>
                    </a:cxn>
                  </a:cxnLst>
                  <a:rect l="0" t="0" r="r" b="b"/>
                  <a:pathLst>
                    <a:path w="121" h="65">
                      <a:moveTo>
                        <a:pt x="121" y="42"/>
                      </a:moveTo>
                      <a:lnTo>
                        <a:pt x="63" y="65"/>
                      </a:lnTo>
                      <a:lnTo>
                        <a:pt x="61" y="65"/>
                      </a:lnTo>
                      <a:lnTo>
                        <a:pt x="56" y="61"/>
                      </a:lnTo>
                      <a:lnTo>
                        <a:pt x="50" y="55"/>
                      </a:lnTo>
                      <a:lnTo>
                        <a:pt x="42" y="49"/>
                      </a:lnTo>
                      <a:lnTo>
                        <a:pt x="33" y="40"/>
                      </a:lnTo>
                      <a:lnTo>
                        <a:pt x="21" y="28"/>
                      </a:lnTo>
                      <a:lnTo>
                        <a:pt x="10" y="15"/>
                      </a:lnTo>
                      <a:lnTo>
                        <a:pt x="0" y="0"/>
                      </a:lnTo>
                      <a:lnTo>
                        <a:pt x="107" y="11"/>
                      </a:lnTo>
                      <a:lnTo>
                        <a:pt x="121" y="42"/>
                      </a:lnTo>
                      <a:close/>
                    </a:path>
                  </a:pathLst>
                </a:custGeom>
                <a:solidFill>
                  <a:srgbClr val="21BA00"/>
                </a:solidFill>
                <a:ln w="9525">
                  <a:noFill/>
                  <a:round/>
                  <a:headEnd/>
                  <a:tailEnd/>
                </a:ln>
              </p:spPr>
              <p:txBody>
                <a:bodyPr/>
                <a:lstStyle/>
                <a:p>
                  <a:endParaRPr lang="de-DE"/>
                </a:p>
              </p:txBody>
            </p:sp>
            <p:sp>
              <p:nvSpPr>
                <p:cNvPr id="32930" name="Freeform 1186"/>
                <p:cNvSpPr>
                  <a:spLocks/>
                </p:cNvSpPr>
                <p:nvPr/>
              </p:nvSpPr>
              <p:spPr bwMode="auto">
                <a:xfrm>
                  <a:off x="-339" y="3416"/>
                  <a:ext cx="53" cy="34"/>
                </a:xfrm>
                <a:custGeom>
                  <a:avLst/>
                  <a:gdLst/>
                  <a:ahLst/>
                  <a:cxnLst>
                    <a:cxn ang="0">
                      <a:pos x="105" y="66"/>
                    </a:cxn>
                    <a:cxn ang="0">
                      <a:pos x="59" y="9"/>
                    </a:cxn>
                    <a:cxn ang="0">
                      <a:pos x="0" y="0"/>
                    </a:cxn>
                    <a:cxn ang="0">
                      <a:pos x="0" y="6"/>
                    </a:cxn>
                    <a:cxn ang="0">
                      <a:pos x="0" y="17"/>
                    </a:cxn>
                    <a:cxn ang="0">
                      <a:pos x="2" y="34"/>
                    </a:cxn>
                    <a:cxn ang="0">
                      <a:pos x="12" y="55"/>
                    </a:cxn>
                    <a:cxn ang="0">
                      <a:pos x="105" y="66"/>
                    </a:cxn>
                  </a:cxnLst>
                  <a:rect l="0" t="0" r="r" b="b"/>
                  <a:pathLst>
                    <a:path w="105" h="66">
                      <a:moveTo>
                        <a:pt x="105" y="66"/>
                      </a:moveTo>
                      <a:lnTo>
                        <a:pt x="59" y="9"/>
                      </a:lnTo>
                      <a:lnTo>
                        <a:pt x="0" y="0"/>
                      </a:lnTo>
                      <a:lnTo>
                        <a:pt x="0" y="6"/>
                      </a:lnTo>
                      <a:lnTo>
                        <a:pt x="0" y="17"/>
                      </a:lnTo>
                      <a:lnTo>
                        <a:pt x="2" y="34"/>
                      </a:lnTo>
                      <a:lnTo>
                        <a:pt x="12" y="55"/>
                      </a:lnTo>
                      <a:lnTo>
                        <a:pt x="105" y="66"/>
                      </a:lnTo>
                      <a:close/>
                    </a:path>
                  </a:pathLst>
                </a:custGeom>
                <a:solidFill>
                  <a:srgbClr val="21BA00"/>
                </a:solidFill>
                <a:ln w="9525">
                  <a:noFill/>
                  <a:round/>
                  <a:headEnd/>
                  <a:tailEnd/>
                </a:ln>
              </p:spPr>
              <p:txBody>
                <a:bodyPr/>
                <a:lstStyle/>
                <a:p>
                  <a:endParaRPr lang="de-DE"/>
                </a:p>
              </p:txBody>
            </p:sp>
            <p:sp>
              <p:nvSpPr>
                <p:cNvPr id="32931" name="Freeform 1187"/>
                <p:cNvSpPr>
                  <a:spLocks/>
                </p:cNvSpPr>
                <p:nvPr/>
              </p:nvSpPr>
              <p:spPr bwMode="auto">
                <a:xfrm>
                  <a:off x="-345" y="3372"/>
                  <a:ext cx="26" cy="34"/>
                </a:xfrm>
                <a:custGeom>
                  <a:avLst/>
                  <a:gdLst/>
                  <a:ahLst/>
                  <a:cxnLst>
                    <a:cxn ang="0">
                      <a:pos x="51" y="69"/>
                    </a:cxn>
                    <a:cxn ang="0">
                      <a:pos x="8" y="0"/>
                    </a:cxn>
                    <a:cxn ang="0">
                      <a:pos x="6" y="6"/>
                    </a:cxn>
                    <a:cxn ang="0">
                      <a:pos x="2" y="19"/>
                    </a:cxn>
                    <a:cxn ang="0">
                      <a:pos x="0" y="38"/>
                    </a:cxn>
                    <a:cxn ang="0">
                      <a:pos x="2" y="57"/>
                    </a:cxn>
                    <a:cxn ang="0">
                      <a:pos x="4" y="57"/>
                    </a:cxn>
                    <a:cxn ang="0">
                      <a:pos x="6" y="59"/>
                    </a:cxn>
                    <a:cxn ang="0">
                      <a:pos x="8" y="61"/>
                    </a:cxn>
                    <a:cxn ang="0">
                      <a:pos x="13" y="63"/>
                    </a:cxn>
                    <a:cxn ang="0">
                      <a:pos x="19" y="67"/>
                    </a:cxn>
                    <a:cxn ang="0">
                      <a:pos x="27" y="69"/>
                    </a:cxn>
                    <a:cxn ang="0">
                      <a:pos x="38" y="69"/>
                    </a:cxn>
                    <a:cxn ang="0">
                      <a:pos x="51" y="69"/>
                    </a:cxn>
                  </a:cxnLst>
                  <a:rect l="0" t="0" r="r" b="b"/>
                  <a:pathLst>
                    <a:path w="51" h="69">
                      <a:moveTo>
                        <a:pt x="51" y="69"/>
                      </a:moveTo>
                      <a:lnTo>
                        <a:pt x="8" y="0"/>
                      </a:lnTo>
                      <a:lnTo>
                        <a:pt x="6" y="6"/>
                      </a:lnTo>
                      <a:lnTo>
                        <a:pt x="2" y="19"/>
                      </a:lnTo>
                      <a:lnTo>
                        <a:pt x="0" y="38"/>
                      </a:lnTo>
                      <a:lnTo>
                        <a:pt x="2" y="57"/>
                      </a:lnTo>
                      <a:lnTo>
                        <a:pt x="4" y="57"/>
                      </a:lnTo>
                      <a:lnTo>
                        <a:pt x="6" y="59"/>
                      </a:lnTo>
                      <a:lnTo>
                        <a:pt x="8" y="61"/>
                      </a:lnTo>
                      <a:lnTo>
                        <a:pt x="13" y="63"/>
                      </a:lnTo>
                      <a:lnTo>
                        <a:pt x="19" y="67"/>
                      </a:lnTo>
                      <a:lnTo>
                        <a:pt x="27" y="69"/>
                      </a:lnTo>
                      <a:lnTo>
                        <a:pt x="38" y="69"/>
                      </a:lnTo>
                      <a:lnTo>
                        <a:pt x="51" y="69"/>
                      </a:lnTo>
                      <a:close/>
                    </a:path>
                  </a:pathLst>
                </a:custGeom>
                <a:solidFill>
                  <a:srgbClr val="21BA00"/>
                </a:solidFill>
                <a:ln w="9525">
                  <a:noFill/>
                  <a:round/>
                  <a:headEnd/>
                  <a:tailEnd/>
                </a:ln>
              </p:spPr>
              <p:txBody>
                <a:bodyPr/>
                <a:lstStyle/>
                <a:p>
                  <a:endParaRPr lang="de-DE"/>
                </a:p>
              </p:txBody>
            </p:sp>
            <p:sp>
              <p:nvSpPr>
                <p:cNvPr id="32932" name="Freeform 1188"/>
                <p:cNvSpPr>
                  <a:spLocks/>
                </p:cNvSpPr>
                <p:nvPr/>
              </p:nvSpPr>
              <p:spPr bwMode="auto">
                <a:xfrm>
                  <a:off x="-341" y="3353"/>
                  <a:ext cx="40" cy="56"/>
                </a:xfrm>
                <a:custGeom>
                  <a:avLst/>
                  <a:gdLst/>
                  <a:ahLst/>
                  <a:cxnLst>
                    <a:cxn ang="0">
                      <a:pos x="76" y="113"/>
                    </a:cxn>
                    <a:cxn ang="0">
                      <a:pos x="0" y="0"/>
                    </a:cxn>
                    <a:cxn ang="0">
                      <a:pos x="1" y="0"/>
                    </a:cxn>
                    <a:cxn ang="0">
                      <a:pos x="9" y="4"/>
                    </a:cxn>
                    <a:cxn ang="0">
                      <a:pos x="21" y="8"/>
                    </a:cxn>
                    <a:cxn ang="0">
                      <a:pos x="34" y="14"/>
                    </a:cxn>
                    <a:cxn ang="0">
                      <a:pos x="47" y="19"/>
                    </a:cxn>
                    <a:cxn ang="0">
                      <a:pos x="61" y="25"/>
                    </a:cxn>
                    <a:cxn ang="0">
                      <a:pos x="72" y="33"/>
                    </a:cxn>
                    <a:cxn ang="0">
                      <a:pos x="80" y="40"/>
                    </a:cxn>
                    <a:cxn ang="0">
                      <a:pos x="80" y="46"/>
                    </a:cxn>
                    <a:cxn ang="0">
                      <a:pos x="80" y="61"/>
                    </a:cxn>
                    <a:cxn ang="0">
                      <a:pos x="78" y="84"/>
                    </a:cxn>
                    <a:cxn ang="0">
                      <a:pos x="76" y="113"/>
                    </a:cxn>
                  </a:cxnLst>
                  <a:rect l="0" t="0" r="r" b="b"/>
                  <a:pathLst>
                    <a:path w="80" h="113">
                      <a:moveTo>
                        <a:pt x="76" y="113"/>
                      </a:moveTo>
                      <a:lnTo>
                        <a:pt x="0" y="0"/>
                      </a:lnTo>
                      <a:lnTo>
                        <a:pt x="1" y="0"/>
                      </a:lnTo>
                      <a:lnTo>
                        <a:pt x="9" y="4"/>
                      </a:lnTo>
                      <a:lnTo>
                        <a:pt x="21" y="8"/>
                      </a:lnTo>
                      <a:lnTo>
                        <a:pt x="34" y="14"/>
                      </a:lnTo>
                      <a:lnTo>
                        <a:pt x="47" y="19"/>
                      </a:lnTo>
                      <a:lnTo>
                        <a:pt x="61" y="25"/>
                      </a:lnTo>
                      <a:lnTo>
                        <a:pt x="72" y="33"/>
                      </a:lnTo>
                      <a:lnTo>
                        <a:pt x="80" y="40"/>
                      </a:lnTo>
                      <a:lnTo>
                        <a:pt x="80" y="46"/>
                      </a:lnTo>
                      <a:lnTo>
                        <a:pt x="80" y="61"/>
                      </a:lnTo>
                      <a:lnTo>
                        <a:pt x="78" y="84"/>
                      </a:lnTo>
                      <a:lnTo>
                        <a:pt x="76" y="113"/>
                      </a:lnTo>
                      <a:close/>
                    </a:path>
                  </a:pathLst>
                </a:custGeom>
                <a:solidFill>
                  <a:srgbClr val="21BA00"/>
                </a:solidFill>
                <a:ln w="9525">
                  <a:noFill/>
                  <a:round/>
                  <a:headEnd/>
                  <a:tailEnd/>
                </a:ln>
              </p:spPr>
              <p:txBody>
                <a:bodyPr/>
                <a:lstStyle/>
                <a:p>
                  <a:endParaRPr lang="de-DE"/>
                </a:p>
              </p:txBody>
            </p:sp>
            <p:sp>
              <p:nvSpPr>
                <p:cNvPr id="32933" name="Freeform 1189"/>
                <p:cNvSpPr>
                  <a:spLocks/>
                </p:cNvSpPr>
                <p:nvPr/>
              </p:nvSpPr>
              <p:spPr bwMode="auto">
                <a:xfrm>
                  <a:off x="-295" y="3380"/>
                  <a:ext cx="28" cy="66"/>
                </a:xfrm>
                <a:custGeom>
                  <a:avLst/>
                  <a:gdLst/>
                  <a:ahLst/>
                  <a:cxnLst>
                    <a:cxn ang="0">
                      <a:pos x="0" y="86"/>
                    </a:cxn>
                    <a:cxn ang="0">
                      <a:pos x="13" y="0"/>
                    </a:cxn>
                    <a:cxn ang="0">
                      <a:pos x="13" y="2"/>
                    </a:cxn>
                    <a:cxn ang="0">
                      <a:pos x="17" y="4"/>
                    </a:cxn>
                    <a:cxn ang="0">
                      <a:pos x="21" y="8"/>
                    </a:cxn>
                    <a:cxn ang="0">
                      <a:pos x="27" y="12"/>
                    </a:cxn>
                    <a:cxn ang="0">
                      <a:pos x="34" y="19"/>
                    </a:cxn>
                    <a:cxn ang="0">
                      <a:pos x="42" y="27"/>
                    </a:cxn>
                    <a:cxn ang="0">
                      <a:pos x="48" y="39"/>
                    </a:cxn>
                    <a:cxn ang="0">
                      <a:pos x="55" y="50"/>
                    </a:cxn>
                    <a:cxn ang="0">
                      <a:pos x="34" y="132"/>
                    </a:cxn>
                    <a:cxn ang="0">
                      <a:pos x="0" y="86"/>
                    </a:cxn>
                  </a:cxnLst>
                  <a:rect l="0" t="0" r="r" b="b"/>
                  <a:pathLst>
                    <a:path w="55" h="132">
                      <a:moveTo>
                        <a:pt x="0" y="86"/>
                      </a:moveTo>
                      <a:lnTo>
                        <a:pt x="13" y="0"/>
                      </a:lnTo>
                      <a:lnTo>
                        <a:pt x="13" y="2"/>
                      </a:lnTo>
                      <a:lnTo>
                        <a:pt x="17" y="4"/>
                      </a:lnTo>
                      <a:lnTo>
                        <a:pt x="21" y="8"/>
                      </a:lnTo>
                      <a:lnTo>
                        <a:pt x="27" y="12"/>
                      </a:lnTo>
                      <a:lnTo>
                        <a:pt x="34" y="19"/>
                      </a:lnTo>
                      <a:lnTo>
                        <a:pt x="42" y="27"/>
                      </a:lnTo>
                      <a:lnTo>
                        <a:pt x="48" y="39"/>
                      </a:lnTo>
                      <a:lnTo>
                        <a:pt x="55" y="50"/>
                      </a:lnTo>
                      <a:lnTo>
                        <a:pt x="34" y="132"/>
                      </a:lnTo>
                      <a:lnTo>
                        <a:pt x="0" y="86"/>
                      </a:lnTo>
                      <a:close/>
                    </a:path>
                  </a:pathLst>
                </a:custGeom>
                <a:solidFill>
                  <a:srgbClr val="21BA00"/>
                </a:solidFill>
                <a:ln w="9525">
                  <a:noFill/>
                  <a:round/>
                  <a:headEnd/>
                  <a:tailEnd/>
                </a:ln>
              </p:spPr>
              <p:txBody>
                <a:bodyPr/>
                <a:lstStyle/>
                <a:p>
                  <a:endParaRPr lang="de-DE"/>
                </a:p>
              </p:txBody>
            </p:sp>
            <p:sp>
              <p:nvSpPr>
                <p:cNvPr id="32934" name="Freeform 1190"/>
                <p:cNvSpPr>
                  <a:spLocks/>
                </p:cNvSpPr>
                <p:nvPr/>
              </p:nvSpPr>
              <p:spPr bwMode="auto">
                <a:xfrm>
                  <a:off x="-267" y="3422"/>
                  <a:ext cx="42" cy="74"/>
                </a:xfrm>
                <a:custGeom>
                  <a:avLst/>
                  <a:gdLst/>
                  <a:ahLst/>
                  <a:cxnLst>
                    <a:cxn ang="0">
                      <a:pos x="0" y="69"/>
                    </a:cxn>
                    <a:cxn ang="0">
                      <a:pos x="16" y="0"/>
                    </a:cxn>
                    <a:cxn ang="0">
                      <a:pos x="17" y="4"/>
                    </a:cxn>
                    <a:cxn ang="0">
                      <a:pos x="23" y="14"/>
                    </a:cxn>
                    <a:cxn ang="0">
                      <a:pos x="33" y="29"/>
                    </a:cxn>
                    <a:cxn ang="0">
                      <a:pos x="42" y="48"/>
                    </a:cxn>
                    <a:cxn ang="0">
                      <a:pos x="54" y="71"/>
                    </a:cxn>
                    <a:cxn ang="0">
                      <a:pos x="65" y="94"/>
                    </a:cxn>
                    <a:cxn ang="0">
                      <a:pos x="75" y="118"/>
                    </a:cxn>
                    <a:cxn ang="0">
                      <a:pos x="84" y="141"/>
                    </a:cxn>
                    <a:cxn ang="0">
                      <a:pos x="84" y="149"/>
                    </a:cxn>
                    <a:cxn ang="0">
                      <a:pos x="0" y="69"/>
                    </a:cxn>
                  </a:cxnLst>
                  <a:rect l="0" t="0" r="r" b="b"/>
                  <a:pathLst>
                    <a:path w="84" h="149">
                      <a:moveTo>
                        <a:pt x="0" y="69"/>
                      </a:moveTo>
                      <a:lnTo>
                        <a:pt x="16" y="0"/>
                      </a:lnTo>
                      <a:lnTo>
                        <a:pt x="17" y="4"/>
                      </a:lnTo>
                      <a:lnTo>
                        <a:pt x="23" y="14"/>
                      </a:lnTo>
                      <a:lnTo>
                        <a:pt x="33" y="29"/>
                      </a:lnTo>
                      <a:lnTo>
                        <a:pt x="42" y="48"/>
                      </a:lnTo>
                      <a:lnTo>
                        <a:pt x="54" y="71"/>
                      </a:lnTo>
                      <a:lnTo>
                        <a:pt x="65" y="94"/>
                      </a:lnTo>
                      <a:lnTo>
                        <a:pt x="75" y="118"/>
                      </a:lnTo>
                      <a:lnTo>
                        <a:pt x="84" y="141"/>
                      </a:lnTo>
                      <a:lnTo>
                        <a:pt x="84" y="149"/>
                      </a:lnTo>
                      <a:lnTo>
                        <a:pt x="0" y="69"/>
                      </a:lnTo>
                      <a:close/>
                    </a:path>
                  </a:pathLst>
                </a:custGeom>
                <a:solidFill>
                  <a:srgbClr val="21BA00"/>
                </a:solidFill>
                <a:ln w="9525">
                  <a:noFill/>
                  <a:round/>
                  <a:headEnd/>
                  <a:tailEnd/>
                </a:ln>
              </p:spPr>
              <p:txBody>
                <a:bodyPr/>
                <a:lstStyle/>
                <a:p>
                  <a:endParaRPr lang="de-DE"/>
                </a:p>
              </p:txBody>
            </p:sp>
            <p:sp>
              <p:nvSpPr>
                <p:cNvPr id="32935" name="Freeform 1191"/>
                <p:cNvSpPr>
                  <a:spLocks/>
                </p:cNvSpPr>
                <p:nvPr/>
              </p:nvSpPr>
              <p:spPr bwMode="auto">
                <a:xfrm>
                  <a:off x="-298" y="3333"/>
                  <a:ext cx="39" cy="24"/>
                </a:xfrm>
                <a:custGeom>
                  <a:avLst/>
                  <a:gdLst/>
                  <a:ahLst/>
                  <a:cxnLst>
                    <a:cxn ang="0">
                      <a:pos x="78" y="50"/>
                    </a:cxn>
                    <a:cxn ang="0">
                      <a:pos x="54" y="4"/>
                    </a:cxn>
                    <a:cxn ang="0">
                      <a:pos x="0" y="0"/>
                    </a:cxn>
                    <a:cxn ang="0">
                      <a:pos x="0" y="2"/>
                    </a:cxn>
                    <a:cxn ang="0">
                      <a:pos x="6" y="8"/>
                    </a:cxn>
                    <a:cxn ang="0">
                      <a:pos x="14" y="14"/>
                    </a:cxn>
                    <a:cxn ang="0">
                      <a:pos x="25" y="21"/>
                    </a:cxn>
                    <a:cxn ang="0">
                      <a:pos x="37" y="31"/>
                    </a:cxn>
                    <a:cxn ang="0">
                      <a:pos x="50" y="38"/>
                    </a:cxn>
                    <a:cxn ang="0">
                      <a:pos x="63" y="44"/>
                    </a:cxn>
                    <a:cxn ang="0">
                      <a:pos x="78" y="50"/>
                    </a:cxn>
                  </a:cxnLst>
                  <a:rect l="0" t="0" r="r" b="b"/>
                  <a:pathLst>
                    <a:path w="78" h="50">
                      <a:moveTo>
                        <a:pt x="78" y="50"/>
                      </a:moveTo>
                      <a:lnTo>
                        <a:pt x="54" y="4"/>
                      </a:lnTo>
                      <a:lnTo>
                        <a:pt x="0" y="0"/>
                      </a:lnTo>
                      <a:lnTo>
                        <a:pt x="0" y="2"/>
                      </a:lnTo>
                      <a:lnTo>
                        <a:pt x="6" y="8"/>
                      </a:lnTo>
                      <a:lnTo>
                        <a:pt x="14" y="14"/>
                      </a:lnTo>
                      <a:lnTo>
                        <a:pt x="25" y="21"/>
                      </a:lnTo>
                      <a:lnTo>
                        <a:pt x="37" y="31"/>
                      </a:lnTo>
                      <a:lnTo>
                        <a:pt x="50" y="38"/>
                      </a:lnTo>
                      <a:lnTo>
                        <a:pt x="63" y="44"/>
                      </a:lnTo>
                      <a:lnTo>
                        <a:pt x="78" y="50"/>
                      </a:lnTo>
                      <a:close/>
                    </a:path>
                  </a:pathLst>
                </a:custGeom>
                <a:solidFill>
                  <a:srgbClr val="21BA00"/>
                </a:solidFill>
                <a:ln w="9525">
                  <a:noFill/>
                  <a:round/>
                  <a:headEnd/>
                  <a:tailEnd/>
                </a:ln>
              </p:spPr>
              <p:txBody>
                <a:bodyPr/>
                <a:lstStyle/>
                <a:p>
                  <a:endParaRPr lang="de-DE"/>
                </a:p>
              </p:txBody>
            </p:sp>
            <p:sp>
              <p:nvSpPr>
                <p:cNvPr id="32936" name="Freeform 1192"/>
                <p:cNvSpPr>
                  <a:spLocks/>
                </p:cNvSpPr>
                <p:nvPr/>
              </p:nvSpPr>
              <p:spPr bwMode="auto">
                <a:xfrm>
                  <a:off x="-318" y="3300"/>
                  <a:ext cx="40" cy="26"/>
                </a:xfrm>
                <a:custGeom>
                  <a:avLst/>
                  <a:gdLst/>
                  <a:ahLst/>
                  <a:cxnLst>
                    <a:cxn ang="0">
                      <a:pos x="80" y="52"/>
                    </a:cxn>
                    <a:cxn ang="0">
                      <a:pos x="50" y="4"/>
                    </a:cxn>
                    <a:cxn ang="0">
                      <a:pos x="0" y="0"/>
                    </a:cxn>
                    <a:cxn ang="0">
                      <a:pos x="0" y="6"/>
                    </a:cxn>
                    <a:cxn ang="0">
                      <a:pos x="2" y="21"/>
                    </a:cxn>
                    <a:cxn ang="0">
                      <a:pos x="6" y="39"/>
                    </a:cxn>
                    <a:cxn ang="0">
                      <a:pos x="19" y="52"/>
                    </a:cxn>
                    <a:cxn ang="0">
                      <a:pos x="80" y="52"/>
                    </a:cxn>
                  </a:cxnLst>
                  <a:rect l="0" t="0" r="r" b="b"/>
                  <a:pathLst>
                    <a:path w="80" h="52">
                      <a:moveTo>
                        <a:pt x="80" y="52"/>
                      </a:moveTo>
                      <a:lnTo>
                        <a:pt x="50" y="4"/>
                      </a:lnTo>
                      <a:lnTo>
                        <a:pt x="0" y="0"/>
                      </a:lnTo>
                      <a:lnTo>
                        <a:pt x="0" y="6"/>
                      </a:lnTo>
                      <a:lnTo>
                        <a:pt x="2" y="21"/>
                      </a:lnTo>
                      <a:lnTo>
                        <a:pt x="6" y="39"/>
                      </a:lnTo>
                      <a:lnTo>
                        <a:pt x="19" y="52"/>
                      </a:lnTo>
                      <a:lnTo>
                        <a:pt x="80" y="52"/>
                      </a:lnTo>
                      <a:close/>
                    </a:path>
                  </a:pathLst>
                </a:custGeom>
                <a:solidFill>
                  <a:srgbClr val="21BA00"/>
                </a:solidFill>
                <a:ln w="9525">
                  <a:noFill/>
                  <a:round/>
                  <a:headEnd/>
                  <a:tailEnd/>
                </a:ln>
              </p:spPr>
              <p:txBody>
                <a:bodyPr/>
                <a:lstStyle/>
                <a:p>
                  <a:endParaRPr lang="de-DE"/>
                </a:p>
              </p:txBody>
            </p:sp>
            <p:sp>
              <p:nvSpPr>
                <p:cNvPr id="32937" name="Freeform 1193"/>
                <p:cNvSpPr>
                  <a:spLocks/>
                </p:cNvSpPr>
                <p:nvPr/>
              </p:nvSpPr>
              <p:spPr bwMode="auto">
                <a:xfrm>
                  <a:off x="-317" y="3275"/>
                  <a:ext cx="18" cy="19"/>
                </a:xfrm>
                <a:custGeom>
                  <a:avLst/>
                  <a:gdLst/>
                  <a:ahLst/>
                  <a:cxnLst>
                    <a:cxn ang="0">
                      <a:pos x="36" y="36"/>
                    </a:cxn>
                    <a:cxn ang="0">
                      <a:pos x="0" y="0"/>
                    </a:cxn>
                    <a:cxn ang="0">
                      <a:pos x="0" y="4"/>
                    </a:cxn>
                    <a:cxn ang="0">
                      <a:pos x="0" y="13"/>
                    </a:cxn>
                    <a:cxn ang="0">
                      <a:pos x="0" y="25"/>
                    </a:cxn>
                    <a:cxn ang="0">
                      <a:pos x="0" y="34"/>
                    </a:cxn>
                    <a:cxn ang="0">
                      <a:pos x="36" y="36"/>
                    </a:cxn>
                  </a:cxnLst>
                  <a:rect l="0" t="0" r="r" b="b"/>
                  <a:pathLst>
                    <a:path w="36" h="36">
                      <a:moveTo>
                        <a:pt x="36" y="36"/>
                      </a:moveTo>
                      <a:lnTo>
                        <a:pt x="0" y="0"/>
                      </a:lnTo>
                      <a:lnTo>
                        <a:pt x="0" y="4"/>
                      </a:lnTo>
                      <a:lnTo>
                        <a:pt x="0" y="13"/>
                      </a:lnTo>
                      <a:lnTo>
                        <a:pt x="0" y="25"/>
                      </a:lnTo>
                      <a:lnTo>
                        <a:pt x="0" y="34"/>
                      </a:lnTo>
                      <a:lnTo>
                        <a:pt x="36" y="36"/>
                      </a:lnTo>
                      <a:close/>
                    </a:path>
                  </a:pathLst>
                </a:custGeom>
                <a:solidFill>
                  <a:srgbClr val="21BA00"/>
                </a:solidFill>
                <a:ln w="9525">
                  <a:noFill/>
                  <a:round/>
                  <a:headEnd/>
                  <a:tailEnd/>
                </a:ln>
              </p:spPr>
              <p:txBody>
                <a:bodyPr/>
                <a:lstStyle/>
                <a:p>
                  <a:endParaRPr lang="de-DE"/>
                </a:p>
              </p:txBody>
            </p:sp>
            <p:sp>
              <p:nvSpPr>
                <p:cNvPr id="32938" name="Freeform 1194"/>
                <p:cNvSpPr>
                  <a:spLocks/>
                </p:cNvSpPr>
                <p:nvPr/>
              </p:nvSpPr>
              <p:spPr bwMode="auto">
                <a:xfrm>
                  <a:off x="-304" y="3274"/>
                  <a:ext cx="24" cy="26"/>
                </a:xfrm>
                <a:custGeom>
                  <a:avLst/>
                  <a:gdLst/>
                  <a:ahLst/>
                  <a:cxnLst>
                    <a:cxn ang="0">
                      <a:pos x="0" y="0"/>
                    </a:cxn>
                    <a:cxn ang="0">
                      <a:pos x="0" y="0"/>
                    </a:cxn>
                    <a:cxn ang="0">
                      <a:pos x="4" y="0"/>
                    </a:cxn>
                    <a:cxn ang="0">
                      <a:pos x="8" y="0"/>
                    </a:cxn>
                    <a:cxn ang="0">
                      <a:pos x="13" y="0"/>
                    </a:cxn>
                    <a:cxn ang="0">
                      <a:pos x="21" y="4"/>
                    </a:cxn>
                    <a:cxn ang="0">
                      <a:pos x="30" y="6"/>
                    </a:cxn>
                    <a:cxn ang="0">
                      <a:pos x="38" y="13"/>
                    </a:cxn>
                    <a:cxn ang="0">
                      <a:pos x="48" y="21"/>
                    </a:cxn>
                    <a:cxn ang="0">
                      <a:pos x="46" y="53"/>
                    </a:cxn>
                    <a:cxn ang="0">
                      <a:pos x="44" y="52"/>
                    </a:cxn>
                    <a:cxn ang="0">
                      <a:pos x="40" y="46"/>
                    </a:cxn>
                    <a:cxn ang="0">
                      <a:pos x="34" y="40"/>
                    </a:cxn>
                    <a:cxn ang="0">
                      <a:pos x="27" y="31"/>
                    </a:cxn>
                    <a:cxn ang="0">
                      <a:pos x="19" y="21"/>
                    </a:cxn>
                    <a:cxn ang="0">
                      <a:pos x="11" y="13"/>
                    </a:cxn>
                    <a:cxn ang="0">
                      <a:pos x="4" y="6"/>
                    </a:cxn>
                    <a:cxn ang="0">
                      <a:pos x="0" y="0"/>
                    </a:cxn>
                  </a:cxnLst>
                  <a:rect l="0" t="0" r="r" b="b"/>
                  <a:pathLst>
                    <a:path w="48" h="53">
                      <a:moveTo>
                        <a:pt x="0" y="0"/>
                      </a:moveTo>
                      <a:lnTo>
                        <a:pt x="0" y="0"/>
                      </a:lnTo>
                      <a:lnTo>
                        <a:pt x="4" y="0"/>
                      </a:lnTo>
                      <a:lnTo>
                        <a:pt x="8" y="0"/>
                      </a:lnTo>
                      <a:lnTo>
                        <a:pt x="13" y="0"/>
                      </a:lnTo>
                      <a:lnTo>
                        <a:pt x="21" y="4"/>
                      </a:lnTo>
                      <a:lnTo>
                        <a:pt x="30" y="6"/>
                      </a:lnTo>
                      <a:lnTo>
                        <a:pt x="38" y="13"/>
                      </a:lnTo>
                      <a:lnTo>
                        <a:pt x="48" y="21"/>
                      </a:lnTo>
                      <a:lnTo>
                        <a:pt x="46" y="53"/>
                      </a:lnTo>
                      <a:lnTo>
                        <a:pt x="44" y="52"/>
                      </a:lnTo>
                      <a:lnTo>
                        <a:pt x="40" y="46"/>
                      </a:lnTo>
                      <a:lnTo>
                        <a:pt x="34" y="40"/>
                      </a:lnTo>
                      <a:lnTo>
                        <a:pt x="27" y="31"/>
                      </a:lnTo>
                      <a:lnTo>
                        <a:pt x="19" y="21"/>
                      </a:lnTo>
                      <a:lnTo>
                        <a:pt x="11" y="13"/>
                      </a:lnTo>
                      <a:lnTo>
                        <a:pt x="4" y="6"/>
                      </a:lnTo>
                      <a:lnTo>
                        <a:pt x="0" y="0"/>
                      </a:lnTo>
                      <a:close/>
                    </a:path>
                  </a:pathLst>
                </a:custGeom>
                <a:solidFill>
                  <a:srgbClr val="21BA00"/>
                </a:solidFill>
                <a:ln w="9525">
                  <a:noFill/>
                  <a:round/>
                  <a:headEnd/>
                  <a:tailEnd/>
                </a:ln>
              </p:spPr>
              <p:txBody>
                <a:bodyPr/>
                <a:lstStyle/>
                <a:p>
                  <a:endParaRPr lang="de-DE"/>
                </a:p>
              </p:txBody>
            </p:sp>
            <p:sp>
              <p:nvSpPr>
                <p:cNvPr id="32939" name="Freeform 1195"/>
                <p:cNvSpPr>
                  <a:spLocks/>
                </p:cNvSpPr>
                <p:nvPr/>
              </p:nvSpPr>
              <p:spPr bwMode="auto">
                <a:xfrm>
                  <a:off x="-270" y="3297"/>
                  <a:ext cx="16" cy="53"/>
                </a:xfrm>
                <a:custGeom>
                  <a:avLst/>
                  <a:gdLst/>
                  <a:ahLst/>
                  <a:cxnLst>
                    <a:cxn ang="0">
                      <a:pos x="0" y="0"/>
                    </a:cxn>
                    <a:cxn ang="0">
                      <a:pos x="0" y="42"/>
                    </a:cxn>
                    <a:cxn ang="0">
                      <a:pos x="32" y="105"/>
                    </a:cxn>
                    <a:cxn ang="0">
                      <a:pos x="32" y="101"/>
                    </a:cxn>
                    <a:cxn ang="0">
                      <a:pos x="30" y="93"/>
                    </a:cxn>
                    <a:cxn ang="0">
                      <a:pos x="28" y="84"/>
                    </a:cxn>
                    <a:cxn ang="0">
                      <a:pos x="26" y="68"/>
                    </a:cxn>
                    <a:cxn ang="0">
                      <a:pos x="22" y="53"/>
                    </a:cxn>
                    <a:cxn ang="0">
                      <a:pos x="17" y="36"/>
                    </a:cxn>
                    <a:cxn ang="0">
                      <a:pos x="9" y="17"/>
                    </a:cxn>
                    <a:cxn ang="0">
                      <a:pos x="0" y="0"/>
                    </a:cxn>
                  </a:cxnLst>
                  <a:rect l="0" t="0" r="r" b="b"/>
                  <a:pathLst>
                    <a:path w="32" h="105">
                      <a:moveTo>
                        <a:pt x="0" y="0"/>
                      </a:moveTo>
                      <a:lnTo>
                        <a:pt x="0" y="42"/>
                      </a:lnTo>
                      <a:lnTo>
                        <a:pt x="32" y="105"/>
                      </a:lnTo>
                      <a:lnTo>
                        <a:pt x="32" y="101"/>
                      </a:lnTo>
                      <a:lnTo>
                        <a:pt x="30" y="93"/>
                      </a:lnTo>
                      <a:lnTo>
                        <a:pt x="28" y="84"/>
                      </a:lnTo>
                      <a:lnTo>
                        <a:pt x="26" y="68"/>
                      </a:lnTo>
                      <a:lnTo>
                        <a:pt x="22" y="53"/>
                      </a:lnTo>
                      <a:lnTo>
                        <a:pt x="17" y="36"/>
                      </a:lnTo>
                      <a:lnTo>
                        <a:pt x="9" y="17"/>
                      </a:lnTo>
                      <a:lnTo>
                        <a:pt x="0" y="0"/>
                      </a:lnTo>
                      <a:close/>
                    </a:path>
                  </a:pathLst>
                </a:custGeom>
                <a:solidFill>
                  <a:srgbClr val="21BA00"/>
                </a:solidFill>
                <a:ln w="9525">
                  <a:noFill/>
                  <a:round/>
                  <a:headEnd/>
                  <a:tailEnd/>
                </a:ln>
              </p:spPr>
              <p:txBody>
                <a:bodyPr/>
                <a:lstStyle/>
                <a:p>
                  <a:endParaRPr lang="de-DE"/>
                </a:p>
              </p:txBody>
            </p:sp>
            <p:sp>
              <p:nvSpPr>
                <p:cNvPr id="32940" name="Freeform 1196"/>
                <p:cNvSpPr>
                  <a:spLocks/>
                </p:cNvSpPr>
                <p:nvPr/>
              </p:nvSpPr>
              <p:spPr bwMode="auto">
                <a:xfrm>
                  <a:off x="-237" y="3398"/>
                  <a:ext cx="30" cy="72"/>
                </a:xfrm>
                <a:custGeom>
                  <a:avLst/>
                  <a:gdLst/>
                  <a:ahLst/>
                  <a:cxnLst>
                    <a:cxn ang="0">
                      <a:pos x="59" y="142"/>
                    </a:cxn>
                    <a:cxn ang="0">
                      <a:pos x="54" y="53"/>
                    </a:cxn>
                    <a:cxn ang="0">
                      <a:pos x="6" y="0"/>
                    </a:cxn>
                    <a:cxn ang="0">
                      <a:pos x="4" y="7"/>
                    </a:cxn>
                    <a:cxn ang="0">
                      <a:pos x="2" y="24"/>
                    </a:cxn>
                    <a:cxn ang="0">
                      <a:pos x="0" y="45"/>
                    </a:cxn>
                    <a:cxn ang="0">
                      <a:pos x="2" y="62"/>
                    </a:cxn>
                    <a:cxn ang="0">
                      <a:pos x="59" y="142"/>
                    </a:cxn>
                  </a:cxnLst>
                  <a:rect l="0" t="0" r="r" b="b"/>
                  <a:pathLst>
                    <a:path w="59" h="142">
                      <a:moveTo>
                        <a:pt x="59" y="142"/>
                      </a:moveTo>
                      <a:lnTo>
                        <a:pt x="54" y="53"/>
                      </a:lnTo>
                      <a:lnTo>
                        <a:pt x="6" y="0"/>
                      </a:lnTo>
                      <a:lnTo>
                        <a:pt x="4" y="7"/>
                      </a:lnTo>
                      <a:lnTo>
                        <a:pt x="2" y="24"/>
                      </a:lnTo>
                      <a:lnTo>
                        <a:pt x="0" y="45"/>
                      </a:lnTo>
                      <a:lnTo>
                        <a:pt x="2" y="62"/>
                      </a:lnTo>
                      <a:lnTo>
                        <a:pt x="59" y="142"/>
                      </a:lnTo>
                      <a:close/>
                    </a:path>
                  </a:pathLst>
                </a:custGeom>
                <a:solidFill>
                  <a:srgbClr val="21BA00"/>
                </a:solidFill>
                <a:ln w="9525">
                  <a:noFill/>
                  <a:round/>
                  <a:headEnd/>
                  <a:tailEnd/>
                </a:ln>
              </p:spPr>
              <p:txBody>
                <a:bodyPr/>
                <a:lstStyle/>
                <a:p>
                  <a:endParaRPr lang="de-DE"/>
                </a:p>
              </p:txBody>
            </p:sp>
            <p:sp>
              <p:nvSpPr>
                <p:cNvPr id="32941" name="Freeform 1197"/>
                <p:cNvSpPr>
                  <a:spLocks/>
                </p:cNvSpPr>
                <p:nvPr/>
              </p:nvSpPr>
              <p:spPr bwMode="auto">
                <a:xfrm>
                  <a:off x="-230" y="3359"/>
                  <a:ext cx="26" cy="47"/>
                </a:xfrm>
                <a:custGeom>
                  <a:avLst/>
                  <a:gdLst/>
                  <a:ahLst/>
                  <a:cxnLst>
                    <a:cxn ang="0">
                      <a:pos x="49" y="93"/>
                    </a:cxn>
                    <a:cxn ang="0">
                      <a:pos x="51" y="57"/>
                    </a:cxn>
                    <a:cxn ang="0">
                      <a:pos x="17" y="0"/>
                    </a:cxn>
                    <a:cxn ang="0">
                      <a:pos x="15" y="3"/>
                    </a:cxn>
                    <a:cxn ang="0">
                      <a:pos x="7" y="13"/>
                    </a:cxn>
                    <a:cxn ang="0">
                      <a:pos x="2" y="28"/>
                    </a:cxn>
                    <a:cxn ang="0">
                      <a:pos x="0" y="53"/>
                    </a:cxn>
                    <a:cxn ang="0">
                      <a:pos x="49" y="93"/>
                    </a:cxn>
                  </a:cxnLst>
                  <a:rect l="0" t="0" r="r" b="b"/>
                  <a:pathLst>
                    <a:path w="51" h="93">
                      <a:moveTo>
                        <a:pt x="49" y="93"/>
                      </a:moveTo>
                      <a:lnTo>
                        <a:pt x="51" y="57"/>
                      </a:lnTo>
                      <a:lnTo>
                        <a:pt x="17" y="0"/>
                      </a:lnTo>
                      <a:lnTo>
                        <a:pt x="15" y="3"/>
                      </a:lnTo>
                      <a:lnTo>
                        <a:pt x="7" y="13"/>
                      </a:lnTo>
                      <a:lnTo>
                        <a:pt x="2" y="28"/>
                      </a:lnTo>
                      <a:lnTo>
                        <a:pt x="0" y="53"/>
                      </a:lnTo>
                      <a:lnTo>
                        <a:pt x="49" y="93"/>
                      </a:lnTo>
                      <a:close/>
                    </a:path>
                  </a:pathLst>
                </a:custGeom>
                <a:solidFill>
                  <a:srgbClr val="21BA00"/>
                </a:solidFill>
                <a:ln w="9525">
                  <a:noFill/>
                  <a:round/>
                  <a:headEnd/>
                  <a:tailEnd/>
                </a:ln>
              </p:spPr>
              <p:txBody>
                <a:bodyPr/>
                <a:lstStyle/>
                <a:p>
                  <a:endParaRPr lang="de-DE"/>
                </a:p>
              </p:txBody>
            </p:sp>
            <p:sp>
              <p:nvSpPr>
                <p:cNvPr id="32942" name="Freeform 1198"/>
                <p:cNvSpPr>
                  <a:spLocks/>
                </p:cNvSpPr>
                <p:nvPr/>
              </p:nvSpPr>
              <p:spPr bwMode="auto">
                <a:xfrm>
                  <a:off x="-218" y="3314"/>
                  <a:ext cx="15" cy="49"/>
                </a:xfrm>
                <a:custGeom>
                  <a:avLst/>
                  <a:gdLst/>
                  <a:ahLst/>
                  <a:cxnLst>
                    <a:cxn ang="0">
                      <a:pos x="25" y="99"/>
                    </a:cxn>
                    <a:cxn ang="0">
                      <a:pos x="31" y="0"/>
                    </a:cxn>
                    <a:cxn ang="0">
                      <a:pos x="31" y="0"/>
                    </a:cxn>
                    <a:cxn ang="0">
                      <a:pos x="27" y="4"/>
                    </a:cxn>
                    <a:cxn ang="0">
                      <a:pos x="21" y="10"/>
                    </a:cxn>
                    <a:cxn ang="0">
                      <a:pos x="18" y="17"/>
                    </a:cxn>
                    <a:cxn ang="0">
                      <a:pos x="12" y="27"/>
                    </a:cxn>
                    <a:cxn ang="0">
                      <a:pos x="8" y="40"/>
                    </a:cxn>
                    <a:cxn ang="0">
                      <a:pos x="2" y="57"/>
                    </a:cxn>
                    <a:cxn ang="0">
                      <a:pos x="0" y="76"/>
                    </a:cxn>
                    <a:cxn ang="0">
                      <a:pos x="25" y="99"/>
                    </a:cxn>
                  </a:cxnLst>
                  <a:rect l="0" t="0" r="r" b="b"/>
                  <a:pathLst>
                    <a:path w="31" h="99">
                      <a:moveTo>
                        <a:pt x="25" y="99"/>
                      </a:moveTo>
                      <a:lnTo>
                        <a:pt x="31" y="0"/>
                      </a:lnTo>
                      <a:lnTo>
                        <a:pt x="31" y="0"/>
                      </a:lnTo>
                      <a:lnTo>
                        <a:pt x="27" y="4"/>
                      </a:lnTo>
                      <a:lnTo>
                        <a:pt x="21" y="10"/>
                      </a:lnTo>
                      <a:lnTo>
                        <a:pt x="18" y="17"/>
                      </a:lnTo>
                      <a:lnTo>
                        <a:pt x="12" y="27"/>
                      </a:lnTo>
                      <a:lnTo>
                        <a:pt x="8" y="40"/>
                      </a:lnTo>
                      <a:lnTo>
                        <a:pt x="2" y="57"/>
                      </a:lnTo>
                      <a:lnTo>
                        <a:pt x="0" y="76"/>
                      </a:lnTo>
                      <a:lnTo>
                        <a:pt x="25" y="99"/>
                      </a:lnTo>
                      <a:close/>
                    </a:path>
                  </a:pathLst>
                </a:custGeom>
                <a:solidFill>
                  <a:srgbClr val="21BA00"/>
                </a:solidFill>
                <a:ln w="9525">
                  <a:noFill/>
                  <a:round/>
                  <a:headEnd/>
                  <a:tailEnd/>
                </a:ln>
              </p:spPr>
              <p:txBody>
                <a:bodyPr/>
                <a:lstStyle/>
                <a:p>
                  <a:endParaRPr lang="de-DE"/>
                </a:p>
              </p:txBody>
            </p:sp>
            <p:sp>
              <p:nvSpPr>
                <p:cNvPr id="32943" name="Freeform 1199"/>
                <p:cNvSpPr>
                  <a:spLocks/>
                </p:cNvSpPr>
                <p:nvPr/>
              </p:nvSpPr>
              <p:spPr bwMode="auto">
                <a:xfrm>
                  <a:off x="-197" y="3315"/>
                  <a:ext cx="23" cy="61"/>
                </a:xfrm>
                <a:custGeom>
                  <a:avLst/>
                  <a:gdLst/>
                  <a:ahLst/>
                  <a:cxnLst>
                    <a:cxn ang="0">
                      <a:pos x="0" y="122"/>
                    </a:cxn>
                    <a:cxn ang="0">
                      <a:pos x="10" y="0"/>
                    </a:cxn>
                    <a:cxn ang="0">
                      <a:pos x="12" y="2"/>
                    </a:cxn>
                    <a:cxn ang="0">
                      <a:pos x="16" y="6"/>
                    </a:cxn>
                    <a:cxn ang="0">
                      <a:pos x="19" y="13"/>
                    </a:cxn>
                    <a:cxn ang="0">
                      <a:pos x="25" y="23"/>
                    </a:cxn>
                    <a:cxn ang="0">
                      <a:pos x="33" y="34"/>
                    </a:cxn>
                    <a:cxn ang="0">
                      <a:pos x="38" y="48"/>
                    </a:cxn>
                    <a:cxn ang="0">
                      <a:pos x="44" y="63"/>
                    </a:cxn>
                    <a:cxn ang="0">
                      <a:pos x="46" y="80"/>
                    </a:cxn>
                    <a:cxn ang="0">
                      <a:pos x="46" y="91"/>
                    </a:cxn>
                    <a:cxn ang="0">
                      <a:pos x="0" y="122"/>
                    </a:cxn>
                  </a:cxnLst>
                  <a:rect l="0" t="0" r="r" b="b"/>
                  <a:pathLst>
                    <a:path w="46" h="122">
                      <a:moveTo>
                        <a:pt x="0" y="122"/>
                      </a:moveTo>
                      <a:lnTo>
                        <a:pt x="10" y="0"/>
                      </a:lnTo>
                      <a:lnTo>
                        <a:pt x="12" y="2"/>
                      </a:lnTo>
                      <a:lnTo>
                        <a:pt x="16" y="6"/>
                      </a:lnTo>
                      <a:lnTo>
                        <a:pt x="19" y="13"/>
                      </a:lnTo>
                      <a:lnTo>
                        <a:pt x="25" y="23"/>
                      </a:lnTo>
                      <a:lnTo>
                        <a:pt x="33" y="34"/>
                      </a:lnTo>
                      <a:lnTo>
                        <a:pt x="38" y="48"/>
                      </a:lnTo>
                      <a:lnTo>
                        <a:pt x="44" y="63"/>
                      </a:lnTo>
                      <a:lnTo>
                        <a:pt x="46" y="80"/>
                      </a:lnTo>
                      <a:lnTo>
                        <a:pt x="46" y="91"/>
                      </a:lnTo>
                      <a:lnTo>
                        <a:pt x="0" y="122"/>
                      </a:lnTo>
                      <a:close/>
                    </a:path>
                  </a:pathLst>
                </a:custGeom>
                <a:solidFill>
                  <a:srgbClr val="21BA00"/>
                </a:solidFill>
                <a:ln w="9525">
                  <a:noFill/>
                  <a:round/>
                  <a:headEnd/>
                  <a:tailEnd/>
                </a:ln>
              </p:spPr>
              <p:txBody>
                <a:bodyPr/>
                <a:lstStyle/>
                <a:p>
                  <a:endParaRPr lang="de-DE"/>
                </a:p>
              </p:txBody>
            </p:sp>
            <p:sp>
              <p:nvSpPr>
                <p:cNvPr id="32944" name="Freeform 1200"/>
                <p:cNvSpPr>
                  <a:spLocks/>
                </p:cNvSpPr>
                <p:nvPr/>
              </p:nvSpPr>
              <p:spPr bwMode="auto">
                <a:xfrm>
                  <a:off x="-197" y="3372"/>
                  <a:ext cx="30" cy="44"/>
                </a:xfrm>
                <a:custGeom>
                  <a:avLst/>
                  <a:gdLst/>
                  <a:ahLst/>
                  <a:cxnLst>
                    <a:cxn ang="0">
                      <a:pos x="0" y="27"/>
                    </a:cxn>
                    <a:cxn ang="0">
                      <a:pos x="50" y="0"/>
                    </a:cxn>
                    <a:cxn ang="0">
                      <a:pos x="52" y="2"/>
                    </a:cxn>
                    <a:cxn ang="0">
                      <a:pos x="56" y="10"/>
                    </a:cxn>
                    <a:cxn ang="0">
                      <a:pos x="59" y="23"/>
                    </a:cxn>
                    <a:cxn ang="0">
                      <a:pos x="59" y="38"/>
                    </a:cxn>
                    <a:cxn ang="0">
                      <a:pos x="4" y="90"/>
                    </a:cxn>
                    <a:cxn ang="0">
                      <a:pos x="0" y="27"/>
                    </a:cxn>
                  </a:cxnLst>
                  <a:rect l="0" t="0" r="r" b="b"/>
                  <a:pathLst>
                    <a:path w="59" h="90">
                      <a:moveTo>
                        <a:pt x="0" y="27"/>
                      </a:moveTo>
                      <a:lnTo>
                        <a:pt x="50" y="0"/>
                      </a:lnTo>
                      <a:lnTo>
                        <a:pt x="52" y="2"/>
                      </a:lnTo>
                      <a:lnTo>
                        <a:pt x="56" y="10"/>
                      </a:lnTo>
                      <a:lnTo>
                        <a:pt x="59" y="23"/>
                      </a:lnTo>
                      <a:lnTo>
                        <a:pt x="59" y="38"/>
                      </a:lnTo>
                      <a:lnTo>
                        <a:pt x="4" y="90"/>
                      </a:lnTo>
                      <a:lnTo>
                        <a:pt x="0" y="27"/>
                      </a:lnTo>
                      <a:close/>
                    </a:path>
                  </a:pathLst>
                </a:custGeom>
                <a:solidFill>
                  <a:srgbClr val="21BA00"/>
                </a:solidFill>
                <a:ln w="9525">
                  <a:noFill/>
                  <a:round/>
                  <a:headEnd/>
                  <a:tailEnd/>
                </a:ln>
              </p:spPr>
              <p:txBody>
                <a:bodyPr/>
                <a:lstStyle/>
                <a:p>
                  <a:endParaRPr lang="de-DE"/>
                </a:p>
              </p:txBody>
            </p:sp>
            <p:sp>
              <p:nvSpPr>
                <p:cNvPr id="32945" name="Freeform 1201"/>
                <p:cNvSpPr>
                  <a:spLocks/>
                </p:cNvSpPr>
                <p:nvPr/>
              </p:nvSpPr>
              <p:spPr bwMode="auto">
                <a:xfrm>
                  <a:off x="-197" y="3402"/>
                  <a:ext cx="34" cy="95"/>
                </a:xfrm>
                <a:custGeom>
                  <a:avLst/>
                  <a:gdLst/>
                  <a:ahLst/>
                  <a:cxnLst>
                    <a:cxn ang="0">
                      <a:pos x="0" y="52"/>
                    </a:cxn>
                    <a:cxn ang="0">
                      <a:pos x="0" y="191"/>
                    </a:cxn>
                    <a:cxn ang="0">
                      <a:pos x="2" y="189"/>
                    </a:cxn>
                    <a:cxn ang="0">
                      <a:pos x="6" y="185"/>
                    </a:cxn>
                    <a:cxn ang="0">
                      <a:pos x="12" y="179"/>
                    </a:cxn>
                    <a:cxn ang="0">
                      <a:pos x="17" y="170"/>
                    </a:cxn>
                    <a:cxn ang="0">
                      <a:pos x="25" y="158"/>
                    </a:cxn>
                    <a:cxn ang="0">
                      <a:pos x="33" y="147"/>
                    </a:cxn>
                    <a:cxn ang="0">
                      <a:pos x="38" y="132"/>
                    </a:cxn>
                    <a:cxn ang="0">
                      <a:pos x="46" y="116"/>
                    </a:cxn>
                    <a:cxn ang="0">
                      <a:pos x="48" y="103"/>
                    </a:cxn>
                    <a:cxn ang="0">
                      <a:pos x="56" y="71"/>
                    </a:cxn>
                    <a:cxn ang="0">
                      <a:pos x="63" y="33"/>
                    </a:cxn>
                    <a:cxn ang="0">
                      <a:pos x="67" y="0"/>
                    </a:cxn>
                    <a:cxn ang="0">
                      <a:pos x="0" y="52"/>
                    </a:cxn>
                  </a:cxnLst>
                  <a:rect l="0" t="0" r="r" b="b"/>
                  <a:pathLst>
                    <a:path w="67" h="191">
                      <a:moveTo>
                        <a:pt x="0" y="52"/>
                      </a:moveTo>
                      <a:lnTo>
                        <a:pt x="0" y="191"/>
                      </a:lnTo>
                      <a:lnTo>
                        <a:pt x="2" y="189"/>
                      </a:lnTo>
                      <a:lnTo>
                        <a:pt x="6" y="185"/>
                      </a:lnTo>
                      <a:lnTo>
                        <a:pt x="12" y="179"/>
                      </a:lnTo>
                      <a:lnTo>
                        <a:pt x="17" y="170"/>
                      </a:lnTo>
                      <a:lnTo>
                        <a:pt x="25" y="158"/>
                      </a:lnTo>
                      <a:lnTo>
                        <a:pt x="33" y="147"/>
                      </a:lnTo>
                      <a:lnTo>
                        <a:pt x="38" y="132"/>
                      </a:lnTo>
                      <a:lnTo>
                        <a:pt x="46" y="116"/>
                      </a:lnTo>
                      <a:lnTo>
                        <a:pt x="48" y="103"/>
                      </a:lnTo>
                      <a:lnTo>
                        <a:pt x="56" y="71"/>
                      </a:lnTo>
                      <a:lnTo>
                        <a:pt x="63" y="33"/>
                      </a:lnTo>
                      <a:lnTo>
                        <a:pt x="67" y="0"/>
                      </a:lnTo>
                      <a:lnTo>
                        <a:pt x="0" y="52"/>
                      </a:lnTo>
                      <a:close/>
                    </a:path>
                  </a:pathLst>
                </a:custGeom>
                <a:solidFill>
                  <a:srgbClr val="21BA00"/>
                </a:solidFill>
                <a:ln w="9525">
                  <a:noFill/>
                  <a:round/>
                  <a:headEnd/>
                  <a:tailEnd/>
                </a:ln>
              </p:spPr>
              <p:txBody>
                <a:bodyPr/>
                <a:lstStyle/>
                <a:p>
                  <a:endParaRPr lang="de-DE"/>
                </a:p>
              </p:txBody>
            </p:sp>
            <p:sp>
              <p:nvSpPr>
                <p:cNvPr id="32946" name="Freeform 1202"/>
                <p:cNvSpPr>
                  <a:spLocks/>
                </p:cNvSpPr>
                <p:nvPr/>
              </p:nvSpPr>
              <p:spPr bwMode="auto">
                <a:xfrm>
                  <a:off x="-141" y="3320"/>
                  <a:ext cx="8" cy="42"/>
                </a:xfrm>
                <a:custGeom>
                  <a:avLst/>
                  <a:gdLst/>
                  <a:ahLst/>
                  <a:cxnLst>
                    <a:cxn ang="0">
                      <a:pos x="0" y="84"/>
                    </a:cxn>
                    <a:cxn ang="0">
                      <a:pos x="0" y="20"/>
                    </a:cxn>
                    <a:cxn ang="0">
                      <a:pos x="4" y="0"/>
                    </a:cxn>
                    <a:cxn ang="0">
                      <a:pos x="15" y="46"/>
                    </a:cxn>
                    <a:cxn ang="0">
                      <a:pos x="0" y="84"/>
                    </a:cxn>
                  </a:cxnLst>
                  <a:rect l="0" t="0" r="r" b="b"/>
                  <a:pathLst>
                    <a:path w="15" h="84">
                      <a:moveTo>
                        <a:pt x="0" y="84"/>
                      </a:moveTo>
                      <a:lnTo>
                        <a:pt x="0" y="20"/>
                      </a:lnTo>
                      <a:lnTo>
                        <a:pt x="4" y="0"/>
                      </a:lnTo>
                      <a:lnTo>
                        <a:pt x="15" y="46"/>
                      </a:lnTo>
                      <a:lnTo>
                        <a:pt x="0" y="84"/>
                      </a:lnTo>
                      <a:close/>
                    </a:path>
                  </a:pathLst>
                </a:custGeom>
                <a:solidFill>
                  <a:srgbClr val="21BA00"/>
                </a:solidFill>
                <a:ln w="9525">
                  <a:noFill/>
                  <a:round/>
                  <a:headEnd/>
                  <a:tailEnd/>
                </a:ln>
              </p:spPr>
              <p:txBody>
                <a:bodyPr/>
                <a:lstStyle/>
                <a:p>
                  <a:endParaRPr lang="de-DE"/>
                </a:p>
              </p:txBody>
            </p:sp>
            <p:sp>
              <p:nvSpPr>
                <p:cNvPr id="32947" name="Freeform 1203"/>
                <p:cNvSpPr>
                  <a:spLocks/>
                </p:cNvSpPr>
                <p:nvPr/>
              </p:nvSpPr>
              <p:spPr bwMode="auto">
                <a:xfrm>
                  <a:off x="-128" y="3292"/>
                  <a:ext cx="9" cy="44"/>
                </a:xfrm>
                <a:custGeom>
                  <a:avLst/>
                  <a:gdLst/>
                  <a:ahLst/>
                  <a:cxnLst>
                    <a:cxn ang="0">
                      <a:pos x="1" y="90"/>
                    </a:cxn>
                    <a:cxn ang="0">
                      <a:pos x="0" y="17"/>
                    </a:cxn>
                    <a:cxn ang="0">
                      <a:pos x="11" y="0"/>
                    </a:cxn>
                    <a:cxn ang="0">
                      <a:pos x="19" y="59"/>
                    </a:cxn>
                    <a:cxn ang="0">
                      <a:pos x="1" y="90"/>
                    </a:cxn>
                  </a:cxnLst>
                  <a:rect l="0" t="0" r="r" b="b"/>
                  <a:pathLst>
                    <a:path w="19" h="90">
                      <a:moveTo>
                        <a:pt x="1" y="90"/>
                      </a:moveTo>
                      <a:lnTo>
                        <a:pt x="0" y="17"/>
                      </a:lnTo>
                      <a:lnTo>
                        <a:pt x="11" y="0"/>
                      </a:lnTo>
                      <a:lnTo>
                        <a:pt x="19" y="59"/>
                      </a:lnTo>
                      <a:lnTo>
                        <a:pt x="1" y="90"/>
                      </a:lnTo>
                      <a:close/>
                    </a:path>
                  </a:pathLst>
                </a:custGeom>
                <a:solidFill>
                  <a:srgbClr val="21BA00"/>
                </a:solidFill>
                <a:ln w="9525">
                  <a:noFill/>
                  <a:round/>
                  <a:headEnd/>
                  <a:tailEnd/>
                </a:ln>
              </p:spPr>
              <p:txBody>
                <a:bodyPr/>
                <a:lstStyle/>
                <a:p>
                  <a:endParaRPr lang="de-DE"/>
                </a:p>
              </p:txBody>
            </p:sp>
            <p:sp>
              <p:nvSpPr>
                <p:cNvPr id="32948" name="Freeform 1204"/>
                <p:cNvSpPr>
                  <a:spLocks/>
                </p:cNvSpPr>
                <p:nvPr/>
              </p:nvSpPr>
              <p:spPr bwMode="auto">
                <a:xfrm>
                  <a:off x="-116" y="3277"/>
                  <a:ext cx="15" cy="34"/>
                </a:xfrm>
                <a:custGeom>
                  <a:avLst/>
                  <a:gdLst/>
                  <a:ahLst/>
                  <a:cxnLst>
                    <a:cxn ang="0">
                      <a:pos x="10" y="66"/>
                    </a:cxn>
                    <a:cxn ang="0">
                      <a:pos x="0" y="11"/>
                    </a:cxn>
                    <a:cxn ang="0">
                      <a:pos x="2" y="11"/>
                    </a:cxn>
                    <a:cxn ang="0">
                      <a:pos x="6" y="7"/>
                    </a:cxn>
                    <a:cxn ang="0">
                      <a:pos x="12" y="4"/>
                    </a:cxn>
                    <a:cxn ang="0">
                      <a:pos x="17" y="0"/>
                    </a:cxn>
                    <a:cxn ang="0">
                      <a:pos x="31" y="45"/>
                    </a:cxn>
                    <a:cxn ang="0">
                      <a:pos x="10" y="66"/>
                    </a:cxn>
                  </a:cxnLst>
                  <a:rect l="0" t="0" r="r" b="b"/>
                  <a:pathLst>
                    <a:path w="31" h="66">
                      <a:moveTo>
                        <a:pt x="10" y="66"/>
                      </a:moveTo>
                      <a:lnTo>
                        <a:pt x="0" y="11"/>
                      </a:lnTo>
                      <a:lnTo>
                        <a:pt x="2" y="11"/>
                      </a:lnTo>
                      <a:lnTo>
                        <a:pt x="6" y="7"/>
                      </a:lnTo>
                      <a:lnTo>
                        <a:pt x="12" y="4"/>
                      </a:lnTo>
                      <a:lnTo>
                        <a:pt x="17" y="0"/>
                      </a:lnTo>
                      <a:lnTo>
                        <a:pt x="31" y="45"/>
                      </a:lnTo>
                      <a:lnTo>
                        <a:pt x="10" y="66"/>
                      </a:lnTo>
                      <a:close/>
                    </a:path>
                  </a:pathLst>
                </a:custGeom>
                <a:solidFill>
                  <a:srgbClr val="21BA00"/>
                </a:solidFill>
                <a:ln w="9525">
                  <a:noFill/>
                  <a:round/>
                  <a:headEnd/>
                  <a:tailEnd/>
                </a:ln>
              </p:spPr>
              <p:txBody>
                <a:bodyPr/>
                <a:lstStyle/>
                <a:p>
                  <a:endParaRPr lang="de-DE"/>
                </a:p>
              </p:txBody>
            </p:sp>
            <p:sp>
              <p:nvSpPr>
                <p:cNvPr id="32949" name="Freeform 1205"/>
                <p:cNvSpPr>
                  <a:spLocks/>
                </p:cNvSpPr>
                <p:nvPr/>
              </p:nvSpPr>
              <p:spPr bwMode="auto">
                <a:xfrm>
                  <a:off x="-96" y="3274"/>
                  <a:ext cx="13" cy="16"/>
                </a:xfrm>
                <a:custGeom>
                  <a:avLst/>
                  <a:gdLst/>
                  <a:ahLst/>
                  <a:cxnLst>
                    <a:cxn ang="0">
                      <a:pos x="2" y="33"/>
                    </a:cxn>
                    <a:cxn ang="0">
                      <a:pos x="0" y="6"/>
                    </a:cxn>
                    <a:cxn ang="0">
                      <a:pos x="25" y="0"/>
                    </a:cxn>
                    <a:cxn ang="0">
                      <a:pos x="2" y="33"/>
                    </a:cxn>
                  </a:cxnLst>
                  <a:rect l="0" t="0" r="r" b="b"/>
                  <a:pathLst>
                    <a:path w="25" h="33">
                      <a:moveTo>
                        <a:pt x="2" y="33"/>
                      </a:moveTo>
                      <a:lnTo>
                        <a:pt x="0" y="6"/>
                      </a:lnTo>
                      <a:lnTo>
                        <a:pt x="25" y="0"/>
                      </a:lnTo>
                      <a:lnTo>
                        <a:pt x="2" y="33"/>
                      </a:lnTo>
                      <a:close/>
                    </a:path>
                  </a:pathLst>
                </a:custGeom>
                <a:solidFill>
                  <a:srgbClr val="21BA00"/>
                </a:solidFill>
                <a:ln w="9525">
                  <a:noFill/>
                  <a:round/>
                  <a:headEnd/>
                  <a:tailEnd/>
                </a:ln>
              </p:spPr>
              <p:txBody>
                <a:bodyPr/>
                <a:lstStyle/>
                <a:p>
                  <a:endParaRPr lang="de-DE"/>
                </a:p>
              </p:txBody>
            </p:sp>
            <p:sp>
              <p:nvSpPr>
                <p:cNvPr id="32950" name="Freeform 1206"/>
                <p:cNvSpPr>
                  <a:spLocks/>
                </p:cNvSpPr>
                <p:nvPr/>
              </p:nvSpPr>
              <p:spPr bwMode="auto">
                <a:xfrm>
                  <a:off x="-130" y="3346"/>
                  <a:ext cx="22" cy="18"/>
                </a:xfrm>
                <a:custGeom>
                  <a:avLst/>
                  <a:gdLst/>
                  <a:ahLst/>
                  <a:cxnLst>
                    <a:cxn ang="0">
                      <a:pos x="0" y="36"/>
                    </a:cxn>
                    <a:cxn ang="0">
                      <a:pos x="13" y="4"/>
                    </a:cxn>
                    <a:cxn ang="0">
                      <a:pos x="44" y="0"/>
                    </a:cxn>
                    <a:cxn ang="0">
                      <a:pos x="44" y="2"/>
                    </a:cxn>
                    <a:cxn ang="0">
                      <a:pos x="44" y="6"/>
                    </a:cxn>
                    <a:cxn ang="0">
                      <a:pos x="42" y="9"/>
                    </a:cxn>
                    <a:cxn ang="0">
                      <a:pos x="40" y="15"/>
                    </a:cxn>
                    <a:cxn ang="0">
                      <a:pos x="34" y="23"/>
                    </a:cxn>
                    <a:cxn ang="0">
                      <a:pos x="26" y="28"/>
                    </a:cxn>
                    <a:cxn ang="0">
                      <a:pos x="15" y="34"/>
                    </a:cxn>
                    <a:cxn ang="0">
                      <a:pos x="0" y="36"/>
                    </a:cxn>
                  </a:cxnLst>
                  <a:rect l="0" t="0" r="r" b="b"/>
                  <a:pathLst>
                    <a:path w="44" h="36">
                      <a:moveTo>
                        <a:pt x="0" y="36"/>
                      </a:moveTo>
                      <a:lnTo>
                        <a:pt x="13" y="4"/>
                      </a:lnTo>
                      <a:lnTo>
                        <a:pt x="44" y="0"/>
                      </a:lnTo>
                      <a:lnTo>
                        <a:pt x="44" y="2"/>
                      </a:lnTo>
                      <a:lnTo>
                        <a:pt x="44" y="6"/>
                      </a:lnTo>
                      <a:lnTo>
                        <a:pt x="42" y="9"/>
                      </a:lnTo>
                      <a:lnTo>
                        <a:pt x="40" y="15"/>
                      </a:lnTo>
                      <a:lnTo>
                        <a:pt x="34" y="23"/>
                      </a:lnTo>
                      <a:lnTo>
                        <a:pt x="26" y="28"/>
                      </a:lnTo>
                      <a:lnTo>
                        <a:pt x="15" y="34"/>
                      </a:lnTo>
                      <a:lnTo>
                        <a:pt x="0" y="36"/>
                      </a:lnTo>
                      <a:close/>
                    </a:path>
                  </a:pathLst>
                </a:custGeom>
                <a:solidFill>
                  <a:srgbClr val="21BA00"/>
                </a:solidFill>
                <a:ln w="9525">
                  <a:noFill/>
                  <a:round/>
                  <a:headEnd/>
                  <a:tailEnd/>
                </a:ln>
              </p:spPr>
              <p:txBody>
                <a:bodyPr/>
                <a:lstStyle/>
                <a:p>
                  <a:endParaRPr lang="de-DE"/>
                </a:p>
              </p:txBody>
            </p:sp>
            <p:sp>
              <p:nvSpPr>
                <p:cNvPr id="32951" name="Freeform 1207"/>
                <p:cNvSpPr>
                  <a:spLocks/>
                </p:cNvSpPr>
                <p:nvPr/>
              </p:nvSpPr>
              <p:spPr bwMode="auto">
                <a:xfrm>
                  <a:off x="-117" y="3324"/>
                  <a:ext cx="25" cy="13"/>
                </a:xfrm>
                <a:custGeom>
                  <a:avLst/>
                  <a:gdLst/>
                  <a:ahLst/>
                  <a:cxnLst>
                    <a:cxn ang="0">
                      <a:pos x="0" y="25"/>
                    </a:cxn>
                    <a:cxn ang="0">
                      <a:pos x="19" y="0"/>
                    </a:cxn>
                    <a:cxn ang="0">
                      <a:pos x="50" y="4"/>
                    </a:cxn>
                    <a:cxn ang="0">
                      <a:pos x="48" y="6"/>
                    </a:cxn>
                    <a:cxn ang="0">
                      <a:pos x="48" y="10"/>
                    </a:cxn>
                    <a:cxn ang="0">
                      <a:pos x="44" y="13"/>
                    </a:cxn>
                    <a:cxn ang="0">
                      <a:pos x="40" y="19"/>
                    </a:cxn>
                    <a:cxn ang="0">
                      <a:pos x="33" y="23"/>
                    </a:cxn>
                    <a:cxn ang="0">
                      <a:pos x="25" y="27"/>
                    </a:cxn>
                    <a:cxn ang="0">
                      <a:pos x="14" y="27"/>
                    </a:cxn>
                    <a:cxn ang="0">
                      <a:pos x="0" y="25"/>
                    </a:cxn>
                  </a:cxnLst>
                  <a:rect l="0" t="0" r="r" b="b"/>
                  <a:pathLst>
                    <a:path w="50" h="27">
                      <a:moveTo>
                        <a:pt x="0" y="25"/>
                      </a:moveTo>
                      <a:lnTo>
                        <a:pt x="19" y="0"/>
                      </a:lnTo>
                      <a:lnTo>
                        <a:pt x="50" y="4"/>
                      </a:lnTo>
                      <a:lnTo>
                        <a:pt x="48" y="6"/>
                      </a:lnTo>
                      <a:lnTo>
                        <a:pt x="48" y="10"/>
                      </a:lnTo>
                      <a:lnTo>
                        <a:pt x="44" y="13"/>
                      </a:lnTo>
                      <a:lnTo>
                        <a:pt x="40" y="19"/>
                      </a:lnTo>
                      <a:lnTo>
                        <a:pt x="33" y="23"/>
                      </a:lnTo>
                      <a:lnTo>
                        <a:pt x="25" y="27"/>
                      </a:lnTo>
                      <a:lnTo>
                        <a:pt x="14" y="27"/>
                      </a:lnTo>
                      <a:lnTo>
                        <a:pt x="0" y="25"/>
                      </a:lnTo>
                      <a:close/>
                    </a:path>
                  </a:pathLst>
                </a:custGeom>
                <a:solidFill>
                  <a:srgbClr val="21BA00"/>
                </a:solidFill>
                <a:ln w="9525">
                  <a:noFill/>
                  <a:round/>
                  <a:headEnd/>
                  <a:tailEnd/>
                </a:ln>
              </p:spPr>
              <p:txBody>
                <a:bodyPr/>
                <a:lstStyle/>
                <a:p>
                  <a:endParaRPr lang="de-DE"/>
                </a:p>
              </p:txBody>
            </p:sp>
            <p:sp>
              <p:nvSpPr>
                <p:cNvPr id="32952" name="Freeform 1208"/>
                <p:cNvSpPr>
                  <a:spLocks/>
                </p:cNvSpPr>
                <p:nvPr/>
              </p:nvSpPr>
              <p:spPr bwMode="auto">
                <a:xfrm>
                  <a:off x="-102" y="3304"/>
                  <a:ext cx="16" cy="11"/>
                </a:xfrm>
                <a:custGeom>
                  <a:avLst/>
                  <a:gdLst/>
                  <a:ahLst/>
                  <a:cxnLst>
                    <a:cxn ang="0">
                      <a:pos x="0" y="17"/>
                    </a:cxn>
                    <a:cxn ang="0">
                      <a:pos x="17" y="0"/>
                    </a:cxn>
                    <a:cxn ang="0">
                      <a:pos x="30" y="2"/>
                    </a:cxn>
                    <a:cxn ang="0">
                      <a:pos x="21" y="23"/>
                    </a:cxn>
                    <a:cxn ang="0">
                      <a:pos x="0" y="17"/>
                    </a:cxn>
                  </a:cxnLst>
                  <a:rect l="0" t="0" r="r" b="b"/>
                  <a:pathLst>
                    <a:path w="30" h="23">
                      <a:moveTo>
                        <a:pt x="0" y="17"/>
                      </a:moveTo>
                      <a:lnTo>
                        <a:pt x="17" y="0"/>
                      </a:lnTo>
                      <a:lnTo>
                        <a:pt x="30" y="2"/>
                      </a:lnTo>
                      <a:lnTo>
                        <a:pt x="21" y="23"/>
                      </a:lnTo>
                      <a:lnTo>
                        <a:pt x="0" y="17"/>
                      </a:lnTo>
                      <a:close/>
                    </a:path>
                  </a:pathLst>
                </a:custGeom>
                <a:solidFill>
                  <a:srgbClr val="21BA00"/>
                </a:solidFill>
                <a:ln w="9525">
                  <a:noFill/>
                  <a:round/>
                  <a:headEnd/>
                  <a:tailEnd/>
                </a:ln>
              </p:spPr>
              <p:txBody>
                <a:bodyPr/>
                <a:lstStyle/>
                <a:p>
                  <a:endParaRPr lang="de-DE"/>
                </a:p>
              </p:txBody>
            </p:sp>
            <p:sp>
              <p:nvSpPr>
                <p:cNvPr id="32953" name="Freeform 1209"/>
                <p:cNvSpPr>
                  <a:spLocks/>
                </p:cNvSpPr>
                <p:nvPr/>
              </p:nvSpPr>
              <p:spPr bwMode="auto">
                <a:xfrm>
                  <a:off x="-86" y="3279"/>
                  <a:ext cx="9" cy="13"/>
                </a:xfrm>
                <a:custGeom>
                  <a:avLst/>
                  <a:gdLst/>
                  <a:ahLst/>
                  <a:cxnLst>
                    <a:cxn ang="0">
                      <a:pos x="0" y="21"/>
                    </a:cxn>
                    <a:cxn ang="0">
                      <a:pos x="19" y="0"/>
                    </a:cxn>
                    <a:cxn ang="0">
                      <a:pos x="12" y="24"/>
                    </a:cxn>
                    <a:cxn ang="0">
                      <a:pos x="0" y="21"/>
                    </a:cxn>
                  </a:cxnLst>
                  <a:rect l="0" t="0" r="r" b="b"/>
                  <a:pathLst>
                    <a:path w="19" h="24">
                      <a:moveTo>
                        <a:pt x="0" y="21"/>
                      </a:moveTo>
                      <a:lnTo>
                        <a:pt x="19" y="0"/>
                      </a:lnTo>
                      <a:lnTo>
                        <a:pt x="12" y="24"/>
                      </a:lnTo>
                      <a:lnTo>
                        <a:pt x="0" y="21"/>
                      </a:lnTo>
                      <a:close/>
                    </a:path>
                  </a:pathLst>
                </a:custGeom>
                <a:solidFill>
                  <a:srgbClr val="21BA00"/>
                </a:solidFill>
                <a:ln w="9525">
                  <a:noFill/>
                  <a:round/>
                  <a:headEnd/>
                  <a:tailEnd/>
                </a:ln>
              </p:spPr>
              <p:txBody>
                <a:bodyPr/>
                <a:lstStyle/>
                <a:p>
                  <a:endParaRPr lang="de-DE"/>
                </a:p>
              </p:txBody>
            </p:sp>
            <p:sp>
              <p:nvSpPr>
                <p:cNvPr id="32954" name="Freeform 1210"/>
                <p:cNvSpPr>
                  <a:spLocks/>
                </p:cNvSpPr>
                <p:nvPr/>
              </p:nvSpPr>
              <p:spPr bwMode="auto">
                <a:xfrm>
                  <a:off x="-176" y="3455"/>
                  <a:ext cx="16" cy="25"/>
                </a:xfrm>
                <a:custGeom>
                  <a:avLst/>
                  <a:gdLst/>
                  <a:ahLst/>
                  <a:cxnLst>
                    <a:cxn ang="0">
                      <a:pos x="0" y="49"/>
                    </a:cxn>
                    <a:cxn ang="0">
                      <a:pos x="2" y="47"/>
                    </a:cxn>
                    <a:cxn ang="0">
                      <a:pos x="4" y="46"/>
                    </a:cxn>
                    <a:cxn ang="0">
                      <a:pos x="6" y="42"/>
                    </a:cxn>
                    <a:cxn ang="0">
                      <a:pos x="12" y="36"/>
                    </a:cxn>
                    <a:cxn ang="0">
                      <a:pos x="16" y="28"/>
                    </a:cxn>
                    <a:cxn ang="0">
                      <a:pos x="19" y="21"/>
                    </a:cxn>
                    <a:cxn ang="0">
                      <a:pos x="23" y="13"/>
                    </a:cxn>
                    <a:cxn ang="0">
                      <a:pos x="25" y="6"/>
                    </a:cxn>
                    <a:cxn ang="0">
                      <a:pos x="31" y="0"/>
                    </a:cxn>
                    <a:cxn ang="0">
                      <a:pos x="33" y="9"/>
                    </a:cxn>
                    <a:cxn ang="0">
                      <a:pos x="33" y="23"/>
                    </a:cxn>
                    <a:cxn ang="0">
                      <a:pos x="33" y="30"/>
                    </a:cxn>
                    <a:cxn ang="0">
                      <a:pos x="33" y="30"/>
                    </a:cxn>
                    <a:cxn ang="0">
                      <a:pos x="33" y="32"/>
                    </a:cxn>
                    <a:cxn ang="0">
                      <a:pos x="31" y="32"/>
                    </a:cxn>
                    <a:cxn ang="0">
                      <a:pos x="27" y="36"/>
                    </a:cxn>
                    <a:cxn ang="0">
                      <a:pos x="23" y="38"/>
                    </a:cxn>
                    <a:cxn ang="0">
                      <a:pos x="17" y="42"/>
                    </a:cxn>
                    <a:cxn ang="0">
                      <a:pos x="10" y="46"/>
                    </a:cxn>
                    <a:cxn ang="0">
                      <a:pos x="0" y="49"/>
                    </a:cxn>
                  </a:cxnLst>
                  <a:rect l="0" t="0" r="r" b="b"/>
                  <a:pathLst>
                    <a:path w="33" h="49">
                      <a:moveTo>
                        <a:pt x="0" y="49"/>
                      </a:moveTo>
                      <a:lnTo>
                        <a:pt x="2" y="47"/>
                      </a:lnTo>
                      <a:lnTo>
                        <a:pt x="4" y="46"/>
                      </a:lnTo>
                      <a:lnTo>
                        <a:pt x="6" y="42"/>
                      </a:lnTo>
                      <a:lnTo>
                        <a:pt x="12" y="36"/>
                      </a:lnTo>
                      <a:lnTo>
                        <a:pt x="16" y="28"/>
                      </a:lnTo>
                      <a:lnTo>
                        <a:pt x="19" y="21"/>
                      </a:lnTo>
                      <a:lnTo>
                        <a:pt x="23" y="13"/>
                      </a:lnTo>
                      <a:lnTo>
                        <a:pt x="25" y="6"/>
                      </a:lnTo>
                      <a:lnTo>
                        <a:pt x="31" y="0"/>
                      </a:lnTo>
                      <a:lnTo>
                        <a:pt x="33" y="9"/>
                      </a:lnTo>
                      <a:lnTo>
                        <a:pt x="33" y="23"/>
                      </a:lnTo>
                      <a:lnTo>
                        <a:pt x="33" y="30"/>
                      </a:lnTo>
                      <a:lnTo>
                        <a:pt x="33" y="30"/>
                      </a:lnTo>
                      <a:lnTo>
                        <a:pt x="33" y="32"/>
                      </a:lnTo>
                      <a:lnTo>
                        <a:pt x="31" y="32"/>
                      </a:lnTo>
                      <a:lnTo>
                        <a:pt x="27" y="36"/>
                      </a:lnTo>
                      <a:lnTo>
                        <a:pt x="23" y="38"/>
                      </a:lnTo>
                      <a:lnTo>
                        <a:pt x="17" y="42"/>
                      </a:lnTo>
                      <a:lnTo>
                        <a:pt x="10" y="46"/>
                      </a:lnTo>
                      <a:lnTo>
                        <a:pt x="0" y="49"/>
                      </a:lnTo>
                      <a:close/>
                    </a:path>
                  </a:pathLst>
                </a:custGeom>
                <a:solidFill>
                  <a:srgbClr val="21BA00"/>
                </a:solidFill>
                <a:ln w="9525">
                  <a:noFill/>
                  <a:round/>
                  <a:headEnd/>
                  <a:tailEnd/>
                </a:ln>
              </p:spPr>
              <p:txBody>
                <a:bodyPr/>
                <a:lstStyle/>
                <a:p>
                  <a:endParaRPr lang="de-DE"/>
                </a:p>
              </p:txBody>
            </p:sp>
            <p:sp>
              <p:nvSpPr>
                <p:cNvPr id="32955" name="Freeform 1211"/>
                <p:cNvSpPr>
                  <a:spLocks/>
                </p:cNvSpPr>
                <p:nvPr/>
              </p:nvSpPr>
              <p:spPr bwMode="auto">
                <a:xfrm>
                  <a:off x="-186" y="3486"/>
                  <a:ext cx="74" cy="24"/>
                </a:xfrm>
                <a:custGeom>
                  <a:avLst/>
                  <a:gdLst/>
                  <a:ahLst/>
                  <a:cxnLst>
                    <a:cxn ang="0">
                      <a:pos x="0" y="38"/>
                    </a:cxn>
                    <a:cxn ang="0">
                      <a:pos x="40" y="0"/>
                    </a:cxn>
                    <a:cxn ang="0">
                      <a:pos x="149" y="19"/>
                    </a:cxn>
                    <a:cxn ang="0">
                      <a:pos x="147" y="19"/>
                    </a:cxn>
                    <a:cxn ang="0">
                      <a:pos x="145" y="21"/>
                    </a:cxn>
                    <a:cxn ang="0">
                      <a:pos x="138" y="25"/>
                    </a:cxn>
                    <a:cxn ang="0">
                      <a:pos x="128" y="28"/>
                    </a:cxn>
                    <a:cxn ang="0">
                      <a:pos x="117" y="34"/>
                    </a:cxn>
                    <a:cxn ang="0">
                      <a:pos x="103" y="38"/>
                    </a:cxn>
                    <a:cxn ang="0">
                      <a:pos x="86" y="42"/>
                    </a:cxn>
                    <a:cxn ang="0">
                      <a:pos x="67" y="46"/>
                    </a:cxn>
                    <a:cxn ang="0">
                      <a:pos x="65" y="46"/>
                    </a:cxn>
                    <a:cxn ang="0">
                      <a:pos x="61" y="46"/>
                    </a:cxn>
                    <a:cxn ang="0">
                      <a:pos x="54" y="47"/>
                    </a:cxn>
                    <a:cxn ang="0">
                      <a:pos x="44" y="47"/>
                    </a:cxn>
                    <a:cxn ang="0">
                      <a:pos x="35" y="47"/>
                    </a:cxn>
                    <a:cxn ang="0">
                      <a:pos x="23" y="46"/>
                    </a:cxn>
                    <a:cxn ang="0">
                      <a:pos x="12" y="44"/>
                    </a:cxn>
                    <a:cxn ang="0">
                      <a:pos x="0" y="38"/>
                    </a:cxn>
                  </a:cxnLst>
                  <a:rect l="0" t="0" r="r" b="b"/>
                  <a:pathLst>
                    <a:path w="149" h="47">
                      <a:moveTo>
                        <a:pt x="0" y="38"/>
                      </a:moveTo>
                      <a:lnTo>
                        <a:pt x="40" y="0"/>
                      </a:lnTo>
                      <a:lnTo>
                        <a:pt x="149" y="19"/>
                      </a:lnTo>
                      <a:lnTo>
                        <a:pt x="147" y="19"/>
                      </a:lnTo>
                      <a:lnTo>
                        <a:pt x="145" y="21"/>
                      </a:lnTo>
                      <a:lnTo>
                        <a:pt x="138" y="25"/>
                      </a:lnTo>
                      <a:lnTo>
                        <a:pt x="128" y="28"/>
                      </a:lnTo>
                      <a:lnTo>
                        <a:pt x="117" y="34"/>
                      </a:lnTo>
                      <a:lnTo>
                        <a:pt x="103" y="38"/>
                      </a:lnTo>
                      <a:lnTo>
                        <a:pt x="86" y="42"/>
                      </a:lnTo>
                      <a:lnTo>
                        <a:pt x="67" y="46"/>
                      </a:lnTo>
                      <a:lnTo>
                        <a:pt x="65" y="46"/>
                      </a:lnTo>
                      <a:lnTo>
                        <a:pt x="61" y="46"/>
                      </a:lnTo>
                      <a:lnTo>
                        <a:pt x="54" y="47"/>
                      </a:lnTo>
                      <a:lnTo>
                        <a:pt x="44" y="47"/>
                      </a:lnTo>
                      <a:lnTo>
                        <a:pt x="35" y="47"/>
                      </a:lnTo>
                      <a:lnTo>
                        <a:pt x="23" y="46"/>
                      </a:lnTo>
                      <a:lnTo>
                        <a:pt x="12" y="44"/>
                      </a:lnTo>
                      <a:lnTo>
                        <a:pt x="0" y="38"/>
                      </a:lnTo>
                      <a:close/>
                    </a:path>
                  </a:pathLst>
                </a:custGeom>
                <a:solidFill>
                  <a:srgbClr val="21BA00"/>
                </a:solidFill>
                <a:ln w="9525">
                  <a:noFill/>
                  <a:round/>
                  <a:headEnd/>
                  <a:tailEnd/>
                </a:ln>
              </p:spPr>
              <p:txBody>
                <a:bodyPr/>
                <a:lstStyle/>
                <a:p>
                  <a:endParaRPr lang="de-DE"/>
                </a:p>
              </p:txBody>
            </p:sp>
            <p:sp>
              <p:nvSpPr>
                <p:cNvPr id="32956" name="Freeform 1212"/>
                <p:cNvSpPr>
                  <a:spLocks/>
                </p:cNvSpPr>
                <p:nvPr/>
              </p:nvSpPr>
              <p:spPr bwMode="auto">
                <a:xfrm>
                  <a:off x="-149" y="3461"/>
                  <a:ext cx="70" cy="27"/>
                </a:xfrm>
                <a:custGeom>
                  <a:avLst/>
                  <a:gdLst/>
                  <a:ahLst/>
                  <a:cxnLst>
                    <a:cxn ang="0">
                      <a:pos x="0" y="31"/>
                    </a:cxn>
                    <a:cxn ang="0">
                      <a:pos x="42" y="0"/>
                    </a:cxn>
                    <a:cxn ang="0">
                      <a:pos x="141" y="19"/>
                    </a:cxn>
                    <a:cxn ang="0">
                      <a:pos x="97" y="54"/>
                    </a:cxn>
                    <a:cxn ang="0">
                      <a:pos x="0" y="31"/>
                    </a:cxn>
                  </a:cxnLst>
                  <a:rect l="0" t="0" r="r" b="b"/>
                  <a:pathLst>
                    <a:path w="141" h="54">
                      <a:moveTo>
                        <a:pt x="0" y="31"/>
                      </a:moveTo>
                      <a:lnTo>
                        <a:pt x="42" y="0"/>
                      </a:lnTo>
                      <a:lnTo>
                        <a:pt x="141" y="19"/>
                      </a:lnTo>
                      <a:lnTo>
                        <a:pt x="97" y="54"/>
                      </a:lnTo>
                      <a:lnTo>
                        <a:pt x="0" y="31"/>
                      </a:lnTo>
                      <a:close/>
                    </a:path>
                  </a:pathLst>
                </a:custGeom>
                <a:solidFill>
                  <a:srgbClr val="21BA00"/>
                </a:solidFill>
                <a:ln w="9525">
                  <a:noFill/>
                  <a:round/>
                  <a:headEnd/>
                  <a:tailEnd/>
                </a:ln>
              </p:spPr>
              <p:txBody>
                <a:bodyPr/>
                <a:lstStyle/>
                <a:p>
                  <a:endParaRPr lang="de-DE"/>
                </a:p>
              </p:txBody>
            </p:sp>
            <p:sp>
              <p:nvSpPr>
                <p:cNvPr id="32957" name="Freeform 1213"/>
                <p:cNvSpPr>
                  <a:spLocks/>
                </p:cNvSpPr>
                <p:nvPr/>
              </p:nvSpPr>
              <p:spPr bwMode="auto">
                <a:xfrm>
                  <a:off x="-155" y="3415"/>
                  <a:ext cx="23" cy="47"/>
                </a:xfrm>
                <a:custGeom>
                  <a:avLst/>
                  <a:gdLst/>
                  <a:ahLst/>
                  <a:cxnLst>
                    <a:cxn ang="0">
                      <a:pos x="10" y="93"/>
                    </a:cxn>
                    <a:cxn ang="0">
                      <a:pos x="0" y="44"/>
                    </a:cxn>
                    <a:cxn ang="0">
                      <a:pos x="2" y="42"/>
                    </a:cxn>
                    <a:cxn ang="0">
                      <a:pos x="4" y="40"/>
                    </a:cxn>
                    <a:cxn ang="0">
                      <a:pos x="10" y="34"/>
                    </a:cxn>
                    <a:cxn ang="0">
                      <a:pos x="15" y="27"/>
                    </a:cxn>
                    <a:cxn ang="0">
                      <a:pos x="21" y="21"/>
                    </a:cxn>
                    <a:cxn ang="0">
                      <a:pos x="29" y="13"/>
                    </a:cxn>
                    <a:cxn ang="0">
                      <a:pos x="36" y="6"/>
                    </a:cxn>
                    <a:cxn ang="0">
                      <a:pos x="42" y="0"/>
                    </a:cxn>
                    <a:cxn ang="0">
                      <a:pos x="46" y="70"/>
                    </a:cxn>
                    <a:cxn ang="0">
                      <a:pos x="10" y="93"/>
                    </a:cxn>
                  </a:cxnLst>
                  <a:rect l="0" t="0" r="r" b="b"/>
                  <a:pathLst>
                    <a:path w="46" h="93">
                      <a:moveTo>
                        <a:pt x="10" y="93"/>
                      </a:moveTo>
                      <a:lnTo>
                        <a:pt x="0" y="44"/>
                      </a:lnTo>
                      <a:lnTo>
                        <a:pt x="2" y="42"/>
                      </a:lnTo>
                      <a:lnTo>
                        <a:pt x="4" y="40"/>
                      </a:lnTo>
                      <a:lnTo>
                        <a:pt x="10" y="34"/>
                      </a:lnTo>
                      <a:lnTo>
                        <a:pt x="15" y="27"/>
                      </a:lnTo>
                      <a:lnTo>
                        <a:pt x="21" y="21"/>
                      </a:lnTo>
                      <a:lnTo>
                        <a:pt x="29" y="13"/>
                      </a:lnTo>
                      <a:lnTo>
                        <a:pt x="36" y="6"/>
                      </a:lnTo>
                      <a:lnTo>
                        <a:pt x="42" y="0"/>
                      </a:lnTo>
                      <a:lnTo>
                        <a:pt x="46" y="70"/>
                      </a:lnTo>
                      <a:lnTo>
                        <a:pt x="10" y="93"/>
                      </a:lnTo>
                      <a:close/>
                    </a:path>
                  </a:pathLst>
                </a:custGeom>
                <a:solidFill>
                  <a:srgbClr val="21BA00"/>
                </a:solidFill>
                <a:ln w="9525">
                  <a:noFill/>
                  <a:round/>
                  <a:headEnd/>
                  <a:tailEnd/>
                </a:ln>
              </p:spPr>
              <p:txBody>
                <a:bodyPr/>
                <a:lstStyle/>
                <a:p>
                  <a:endParaRPr lang="de-DE"/>
                </a:p>
              </p:txBody>
            </p:sp>
            <p:sp>
              <p:nvSpPr>
                <p:cNvPr id="32958" name="Freeform 1214"/>
                <p:cNvSpPr>
                  <a:spLocks/>
                </p:cNvSpPr>
                <p:nvPr/>
              </p:nvSpPr>
              <p:spPr bwMode="auto">
                <a:xfrm>
                  <a:off x="-123" y="3388"/>
                  <a:ext cx="42" cy="54"/>
                </a:xfrm>
                <a:custGeom>
                  <a:avLst/>
                  <a:gdLst/>
                  <a:ahLst/>
                  <a:cxnLst>
                    <a:cxn ang="0">
                      <a:pos x="0" y="108"/>
                    </a:cxn>
                    <a:cxn ang="0">
                      <a:pos x="2" y="34"/>
                    </a:cxn>
                    <a:cxn ang="0">
                      <a:pos x="4" y="32"/>
                    </a:cxn>
                    <a:cxn ang="0">
                      <a:pos x="4" y="30"/>
                    </a:cxn>
                    <a:cxn ang="0">
                      <a:pos x="8" y="26"/>
                    </a:cxn>
                    <a:cxn ang="0">
                      <a:pos x="11" y="23"/>
                    </a:cxn>
                    <a:cxn ang="0">
                      <a:pos x="19" y="19"/>
                    </a:cxn>
                    <a:cxn ang="0">
                      <a:pos x="27" y="13"/>
                    </a:cxn>
                    <a:cxn ang="0">
                      <a:pos x="38" y="9"/>
                    </a:cxn>
                    <a:cxn ang="0">
                      <a:pos x="51" y="3"/>
                    </a:cxn>
                    <a:cxn ang="0">
                      <a:pos x="84" y="0"/>
                    </a:cxn>
                    <a:cxn ang="0">
                      <a:pos x="61" y="59"/>
                    </a:cxn>
                    <a:cxn ang="0">
                      <a:pos x="0" y="108"/>
                    </a:cxn>
                  </a:cxnLst>
                  <a:rect l="0" t="0" r="r" b="b"/>
                  <a:pathLst>
                    <a:path w="84" h="108">
                      <a:moveTo>
                        <a:pt x="0" y="108"/>
                      </a:moveTo>
                      <a:lnTo>
                        <a:pt x="2" y="34"/>
                      </a:lnTo>
                      <a:lnTo>
                        <a:pt x="4" y="32"/>
                      </a:lnTo>
                      <a:lnTo>
                        <a:pt x="4" y="30"/>
                      </a:lnTo>
                      <a:lnTo>
                        <a:pt x="8" y="26"/>
                      </a:lnTo>
                      <a:lnTo>
                        <a:pt x="11" y="23"/>
                      </a:lnTo>
                      <a:lnTo>
                        <a:pt x="19" y="19"/>
                      </a:lnTo>
                      <a:lnTo>
                        <a:pt x="27" y="13"/>
                      </a:lnTo>
                      <a:lnTo>
                        <a:pt x="38" y="9"/>
                      </a:lnTo>
                      <a:lnTo>
                        <a:pt x="51" y="3"/>
                      </a:lnTo>
                      <a:lnTo>
                        <a:pt x="84" y="0"/>
                      </a:lnTo>
                      <a:lnTo>
                        <a:pt x="61" y="59"/>
                      </a:lnTo>
                      <a:lnTo>
                        <a:pt x="0" y="108"/>
                      </a:lnTo>
                      <a:close/>
                    </a:path>
                  </a:pathLst>
                </a:custGeom>
                <a:solidFill>
                  <a:srgbClr val="21BA00"/>
                </a:solidFill>
                <a:ln w="9525">
                  <a:noFill/>
                  <a:round/>
                  <a:headEnd/>
                  <a:tailEnd/>
                </a:ln>
              </p:spPr>
              <p:txBody>
                <a:bodyPr/>
                <a:lstStyle/>
                <a:p>
                  <a:endParaRPr lang="de-DE"/>
                </a:p>
              </p:txBody>
            </p:sp>
            <p:sp>
              <p:nvSpPr>
                <p:cNvPr id="32959" name="Freeform 1215"/>
                <p:cNvSpPr>
                  <a:spLocks/>
                </p:cNvSpPr>
                <p:nvPr/>
              </p:nvSpPr>
              <p:spPr bwMode="auto">
                <a:xfrm>
                  <a:off x="-117" y="3432"/>
                  <a:ext cx="62" cy="30"/>
                </a:xfrm>
                <a:custGeom>
                  <a:avLst/>
                  <a:gdLst/>
                  <a:ahLst/>
                  <a:cxnLst>
                    <a:cxn ang="0">
                      <a:pos x="0" y="38"/>
                    </a:cxn>
                    <a:cxn ang="0">
                      <a:pos x="50" y="0"/>
                    </a:cxn>
                    <a:cxn ang="0">
                      <a:pos x="124" y="8"/>
                    </a:cxn>
                    <a:cxn ang="0">
                      <a:pos x="122" y="10"/>
                    </a:cxn>
                    <a:cxn ang="0">
                      <a:pos x="120" y="16"/>
                    </a:cxn>
                    <a:cxn ang="0">
                      <a:pos x="117" y="21"/>
                    </a:cxn>
                    <a:cxn ang="0">
                      <a:pos x="111" y="29"/>
                    </a:cxn>
                    <a:cxn ang="0">
                      <a:pos x="105" y="38"/>
                    </a:cxn>
                    <a:cxn ang="0">
                      <a:pos x="100" y="48"/>
                    </a:cxn>
                    <a:cxn ang="0">
                      <a:pos x="94" y="56"/>
                    </a:cxn>
                    <a:cxn ang="0">
                      <a:pos x="86" y="61"/>
                    </a:cxn>
                    <a:cxn ang="0">
                      <a:pos x="0" y="38"/>
                    </a:cxn>
                  </a:cxnLst>
                  <a:rect l="0" t="0" r="r" b="b"/>
                  <a:pathLst>
                    <a:path w="124" h="61">
                      <a:moveTo>
                        <a:pt x="0" y="38"/>
                      </a:moveTo>
                      <a:lnTo>
                        <a:pt x="50" y="0"/>
                      </a:lnTo>
                      <a:lnTo>
                        <a:pt x="124" y="8"/>
                      </a:lnTo>
                      <a:lnTo>
                        <a:pt x="122" y="10"/>
                      </a:lnTo>
                      <a:lnTo>
                        <a:pt x="120" y="16"/>
                      </a:lnTo>
                      <a:lnTo>
                        <a:pt x="117" y="21"/>
                      </a:lnTo>
                      <a:lnTo>
                        <a:pt x="111" y="29"/>
                      </a:lnTo>
                      <a:lnTo>
                        <a:pt x="105" y="38"/>
                      </a:lnTo>
                      <a:lnTo>
                        <a:pt x="100" y="48"/>
                      </a:lnTo>
                      <a:lnTo>
                        <a:pt x="94" y="56"/>
                      </a:lnTo>
                      <a:lnTo>
                        <a:pt x="86" y="61"/>
                      </a:lnTo>
                      <a:lnTo>
                        <a:pt x="0" y="38"/>
                      </a:lnTo>
                      <a:close/>
                    </a:path>
                  </a:pathLst>
                </a:custGeom>
                <a:solidFill>
                  <a:srgbClr val="21BA00"/>
                </a:solidFill>
                <a:ln w="9525">
                  <a:noFill/>
                  <a:round/>
                  <a:headEnd/>
                  <a:tailEnd/>
                </a:ln>
              </p:spPr>
              <p:txBody>
                <a:bodyPr/>
                <a:lstStyle/>
                <a:p>
                  <a:endParaRPr lang="de-DE"/>
                </a:p>
              </p:txBody>
            </p:sp>
            <p:sp>
              <p:nvSpPr>
                <p:cNvPr id="32960" name="Freeform 1216"/>
                <p:cNvSpPr>
                  <a:spLocks/>
                </p:cNvSpPr>
                <p:nvPr/>
              </p:nvSpPr>
              <p:spPr bwMode="auto">
                <a:xfrm>
                  <a:off x="-77" y="3379"/>
                  <a:ext cx="50" cy="46"/>
                </a:xfrm>
                <a:custGeom>
                  <a:avLst/>
                  <a:gdLst/>
                  <a:ahLst/>
                  <a:cxnLst>
                    <a:cxn ang="0">
                      <a:pos x="0" y="80"/>
                    </a:cxn>
                    <a:cxn ang="0">
                      <a:pos x="100" y="0"/>
                    </a:cxn>
                    <a:cxn ang="0">
                      <a:pos x="98" y="3"/>
                    </a:cxn>
                    <a:cxn ang="0">
                      <a:pos x="94" y="13"/>
                    </a:cxn>
                    <a:cxn ang="0">
                      <a:pos x="88" y="26"/>
                    </a:cxn>
                    <a:cxn ang="0">
                      <a:pos x="80" y="40"/>
                    </a:cxn>
                    <a:cxn ang="0">
                      <a:pos x="73" y="57"/>
                    </a:cxn>
                    <a:cxn ang="0">
                      <a:pos x="67" y="72"/>
                    </a:cxn>
                    <a:cxn ang="0">
                      <a:pos x="60" y="83"/>
                    </a:cxn>
                    <a:cxn ang="0">
                      <a:pos x="56" y="91"/>
                    </a:cxn>
                    <a:cxn ang="0">
                      <a:pos x="0" y="80"/>
                    </a:cxn>
                  </a:cxnLst>
                  <a:rect l="0" t="0" r="r" b="b"/>
                  <a:pathLst>
                    <a:path w="100" h="91">
                      <a:moveTo>
                        <a:pt x="0" y="80"/>
                      </a:moveTo>
                      <a:lnTo>
                        <a:pt x="100" y="0"/>
                      </a:lnTo>
                      <a:lnTo>
                        <a:pt x="98" y="3"/>
                      </a:lnTo>
                      <a:lnTo>
                        <a:pt x="94" y="13"/>
                      </a:lnTo>
                      <a:lnTo>
                        <a:pt x="88" y="26"/>
                      </a:lnTo>
                      <a:lnTo>
                        <a:pt x="80" y="40"/>
                      </a:lnTo>
                      <a:lnTo>
                        <a:pt x="73" y="57"/>
                      </a:lnTo>
                      <a:lnTo>
                        <a:pt x="67" y="72"/>
                      </a:lnTo>
                      <a:lnTo>
                        <a:pt x="60" y="83"/>
                      </a:lnTo>
                      <a:lnTo>
                        <a:pt x="56" y="91"/>
                      </a:lnTo>
                      <a:lnTo>
                        <a:pt x="0" y="80"/>
                      </a:lnTo>
                      <a:close/>
                    </a:path>
                  </a:pathLst>
                </a:custGeom>
                <a:solidFill>
                  <a:srgbClr val="21BA00"/>
                </a:solidFill>
                <a:ln w="9525">
                  <a:noFill/>
                  <a:round/>
                  <a:headEnd/>
                  <a:tailEnd/>
                </a:ln>
              </p:spPr>
              <p:txBody>
                <a:bodyPr/>
                <a:lstStyle/>
                <a:p>
                  <a:endParaRPr lang="de-DE"/>
                </a:p>
              </p:txBody>
            </p:sp>
            <p:sp>
              <p:nvSpPr>
                <p:cNvPr id="32961" name="Freeform 1217"/>
                <p:cNvSpPr>
                  <a:spLocks/>
                </p:cNvSpPr>
                <p:nvPr/>
              </p:nvSpPr>
              <p:spPr bwMode="auto">
                <a:xfrm>
                  <a:off x="-75" y="3376"/>
                  <a:ext cx="39" cy="31"/>
                </a:xfrm>
                <a:custGeom>
                  <a:avLst/>
                  <a:gdLst/>
                  <a:ahLst/>
                  <a:cxnLst>
                    <a:cxn ang="0">
                      <a:pos x="0" y="61"/>
                    </a:cxn>
                    <a:cxn ang="0">
                      <a:pos x="14" y="7"/>
                    </a:cxn>
                    <a:cxn ang="0">
                      <a:pos x="78" y="0"/>
                    </a:cxn>
                    <a:cxn ang="0">
                      <a:pos x="0" y="61"/>
                    </a:cxn>
                  </a:cxnLst>
                  <a:rect l="0" t="0" r="r" b="b"/>
                  <a:pathLst>
                    <a:path w="78" h="61">
                      <a:moveTo>
                        <a:pt x="0" y="61"/>
                      </a:moveTo>
                      <a:lnTo>
                        <a:pt x="14" y="7"/>
                      </a:lnTo>
                      <a:lnTo>
                        <a:pt x="78" y="0"/>
                      </a:lnTo>
                      <a:lnTo>
                        <a:pt x="0" y="61"/>
                      </a:lnTo>
                      <a:close/>
                    </a:path>
                  </a:pathLst>
                </a:custGeom>
                <a:solidFill>
                  <a:srgbClr val="21BA00"/>
                </a:solidFill>
                <a:ln w="9525">
                  <a:noFill/>
                  <a:round/>
                  <a:headEnd/>
                  <a:tailEnd/>
                </a:ln>
              </p:spPr>
              <p:txBody>
                <a:bodyPr/>
                <a:lstStyle/>
                <a:p>
                  <a:endParaRPr lang="de-DE"/>
                </a:p>
              </p:txBody>
            </p:sp>
            <p:sp>
              <p:nvSpPr>
                <p:cNvPr id="32962" name="Freeform 1218"/>
                <p:cNvSpPr>
                  <a:spLocks/>
                </p:cNvSpPr>
                <p:nvPr/>
              </p:nvSpPr>
              <p:spPr bwMode="auto">
                <a:xfrm>
                  <a:off x="-98" y="3446"/>
                  <a:ext cx="173" cy="207"/>
                </a:xfrm>
                <a:custGeom>
                  <a:avLst/>
                  <a:gdLst/>
                  <a:ahLst/>
                  <a:cxnLst>
                    <a:cxn ang="0">
                      <a:pos x="0" y="236"/>
                    </a:cxn>
                    <a:cxn ang="0">
                      <a:pos x="5" y="183"/>
                    </a:cxn>
                    <a:cxn ang="0">
                      <a:pos x="17" y="150"/>
                    </a:cxn>
                    <a:cxn ang="0">
                      <a:pos x="26" y="135"/>
                    </a:cxn>
                    <a:cxn ang="0">
                      <a:pos x="41" y="110"/>
                    </a:cxn>
                    <a:cxn ang="0">
                      <a:pos x="62" y="86"/>
                    </a:cxn>
                    <a:cxn ang="0">
                      <a:pos x="76" y="72"/>
                    </a:cxn>
                    <a:cxn ang="0">
                      <a:pos x="101" y="53"/>
                    </a:cxn>
                    <a:cxn ang="0">
                      <a:pos x="135" y="28"/>
                    </a:cxn>
                    <a:cxn ang="0">
                      <a:pos x="175" y="7"/>
                    </a:cxn>
                    <a:cxn ang="0">
                      <a:pos x="196" y="4"/>
                    </a:cxn>
                    <a:cxn ang="0">
                      <a:pos x="215" y="2"/>
                    </a:cxn>
                    <a:cxn ang="0">
                      <a:pos x="245" y="2"/>
                    </a:cxn>
                    <a:cxn ang="0">
                      <a:pos x="272" y="0"/>
                    </a:cxn>
                    <a:cxn ang="0">
                      <a:pos x="283" y="6"/>
                    </a:cxn>
                    <a:cxn ang="0">
                      <a:pos x="278" y="36"/>
                    </a:cxn>
                    <a:cxn ang="0">
                      <a:pos x="266" y="66"/>
                    </a:cxn>
                    <a:cxn ang="0">
                      <a:pos x="253" y="89"/>
                    </a:cxn>
                    <a:cxn ang="0">
                      <a:pos x="230" y="126"/>
                    </a:cxn>
                    <a:cxn ang="0">
                      <a:pos x="202" y="160"/>
                    </a:cxn>
                    <a:cxn ang="0">
                      <a:pos x="182" y="177"/>
                    </a:cxn>
                    <a:cxn ang="0">
                      <a:pos x="163" y="188"/>
                    </a:cxn>
                    <a:cxn ang="0">
                      <a:pos x="135" y="206"/>
                    </a:cxn>
                    <a:cxn ang="0">
                      <a:pos x="108" y="221"/>
                    </a:cxn>
                    <a:cxn ang="0">
                      <a:pos x="192" y="257"/>
                    </a:cxn>
                    <a:cxn ang="0">
                      <a:pos x="202" y="261"/>
                    </a:cxn>
                    <a:cxn ang="0">
                      <a:pos x="226" y="268"/>
                    </a:cxn>
                    <a:cxn ang="0">
                      <a:pos x="255" y="280"/>
                    </a:cxn>
                    <a:cxn ang="0">
                      <a:pos x="280" y="295"/>
                    </a:cxn>
                    <a:cxn ang="0">
                      <a:pos x="285" y="303"/>
                    </a:cxn>
                    <a:cxn ang="0">
                      <a:pos x="304" y="324"/>
                    </a:cxn>
                    <a:cxn ang="0">
                      <a:pos x="323" y="356"/>
                    </a:cxn>
                    <a:cxn ang="0">
                      <a:pos x="344" y="396"/>
                    </a:cxn>
                    <a:cxn ang="0">
                      <a:pos x="335" y="400"/>
                    </a:cxn>
                    <a:cxn ang="0">
                      <a:pos x="310" y="407"/>
                    </a:cxn>
                    <a:cxn ang="0">
                      <a:pos x="274" y="415"/>
                    </a:cxn>
                    <a:cxn ang="0">
                      <a:pos x="236" y="415"/>
                    </a:cxn>
                    <a:cxn ang="0">
                      <a:pos x="222" y="413"/>
                    </a:cxn>
                    <a:cxn ang="0">
                      <a:pos x="190" y="404"/>
                    </a:cxn>
                    <a:cxn ang="0">
                      <a:pos x="150" y="388"/>
                    </a:cxn>
                    <a:cxn ang="0">
                      <a:pos x="116" y="364"/>
                    </a:cxn>
                    <a:cxn ang="0">
                      <a:pos x="108" y="358"/>
                    </a:cxn>
                    <a:cxn ang="0">
                      <a:pos x="89" y="341"/>
                    </a:cxn>
                    <a:cxn ang="0">
                      <a:pos x="66" y="316"/>
                    </a:cxn>
                    <a:cxn ang="0">
                      <a:pos x="45" y="287"/>
                    </a:cxn>
                    <a:cxn ang="0">
                      <a:pos x="36" y="276"/>
                    </a:cxn>
                    <a:cxn ang="0">
                      <a:pos x="24" y="249"/>
                    </a:cxn>
                  </a:cxnLst>
                  <a:rect l="0" t="0" r="r" b="b"/>
                  <a:pathLst>
                    <a:path w="344" h="415">
                      <a:moveTo>
                        <a:pt x="0" y="245"/>
                      </a:moveTo>
                      <a:lnTo>
                        <a:pt x="0" y="236"/>
                      </a:lnTo>
                      <a:lnTo>
                        <a:pt x="0" y="213"/>
                      </a:lnTo>
                      <a:lnTo>
                        <a:pt x="5" y="183"/>
                      </a:lnTo>
                      <a:lnTo>
                        <a:pt x="15" y="154"/>
                      </a:lnTo>
                      <a:lnTo>
                        <a:pt x="17" y="150"/>
                      </a:lnTo>
                      <a:lnTo>
                        <a:pt x="20" y="145"/>
                      </a:lnTo>
                      <a:lnTo>
                        <a:pt x="26" y="135"/>
                      </a:lnTo>
                      <a:lnTo>
                        <a:pt x="34" y="124"/>
                      </a:lnTo>
                      <a:lnTo>
                        <a:pt x="41" y="110"/>
                      </a:lnTo>
                      <a:lnTo>
                        <a:pt x="51" y="97"/>
                      </a:lnTo>
                      <a:lnTo>
                        <a:pt x="62" y="86"/>
                      </a:lnTo>
                      <a:lnTo>
                        <a:pt x="74" y="74"/>
                      </a:lnTo>
                      <a:lnTo>
                        <a:pt x="76" y="72"/>
                      </a:lnTo>
                      <a:lnTo>
                        <a:pt x="85" y="65"/>
                      </a:lnTo>
                      <a:lnTo>
                        <a:pt x="101" y="53"/>
                      </a:lnTo>
                      <a:lnTo>
                        <a:pt x="116" y="42"/>
                      </a:lnTo>
                      <a:lnTo>
                        <a:pt x="135" y="28"/>
                      </a:lnTo>
                      <a:lnTo>
                        <a:pt x="156" y="17"/>
                      </a:lnTo>
                      <a:lnTo>
                        <a:pt x="175" y="7"/>
                      </a:lnTo>
                      <a:lnTo>
                        <a:pt x="192" y="4"/>
                      </a:lnTo>
                      <a:lnTo>
                        <a:pt x="196" y="4"/>
                      </a:lnTo>
                      <a:lnTo>
                        <a:pt x="203" y="4"/>
                      </a:lnTo>
                      <a:lnTo>
                        <a:pt x="215" y="2"/>
                      </a:lnTo>
                      <a:lnTo>
                        <a:pt x="230" y="2"/>
                      </a:lnTo>
                      <a:lnTo>
                        <a:pt x="245" y="2"/>
                      </a:lnTo>
                      <a:lnTo>
                        <a:pt x="261" y="0"/>
                      </a:lnTo>
                      <a:lnTo>
                        <a:pt x="272" y="0"/>
                      </a:lnTo>
                      <a:lnTo>
                        <a:pt x="282" y="0"/>
                      </a:lnTo>
                      <a:lnTo>
                        <a:pt x="283" y="6"/>
                      </a:lnTo>
                      <a:lnTo>
                        <a:pt x="283" y="17"/>
                      </a:lnTo>
                      <a:lnTo>
                        <a:pt x="278" y="36"/>
                      </a:lnTo>
                      <a:lnTo>
                        <a:pt x="268" y="63"/>
                      </a:lnTo>
                      <a:lnTo>
                        <a:pt x="266" y="66"/>
                      </a:lnTo>
                      <a:lnTo>
                        <a:pt x="261" y="76"/>
                      </a:lnTo>
                      <a:lnTo>
                        <a:pt x="253" y="89"/>
                      </a:lnTo>
                      <a:lnTo>
                        <a:pt x="243" y="106"/>
                      </a:lnTo>
                      <a:lnTo>
                        <a:pt x="230" y="126"/>
                      </a:lnTo>
                      <a:lnTo>
                        <a:pt x="217" y="145"/>
                      </a:lnTo>
                      <a:lnTo>
                        <a:pt x="202" y="160"/>
                      </a:lnTo>
                      <a:lnTo>
                        <a:pt x="184" y="175"/>
                      </a:lnTo>
                      <a:lnTo>
                        <a:pt x="182" y="177"/>
                      </a:lnTo>
                      <a:lnTo>
                        <a:pt x="173" y="181"/>
                      </a:lnTo>
                      <a:lnTo>
                        <a:pt x="163" y="188"/>
                      </a:lnTo>
                      <a:lnTo>
                        <a:pt x="150" y="196"/>
                      </a:lnTo>
                      <a:lnTo>
                        <a:pt x="135" y="206"/>
                      </a:lnTo>
                      <a:lnTo>
                        <a:pt x="121" y="213"/>
                      </a:lnTo>
                      <a:lnTo>
                        <a:pt x="108" y="221"/>
                      </a:lnTo>
                      <a:lnTo>
                        <a:pt x="99" y="225"/>
                      </a:lnTo>
                      <a:lnTo>
                        <a:pt x="192" y="257"/>
                      </a:lnTo>
                      <a:lnTo>
                        <a:pt x="194" y="259"/>
                      </a:lnTo>
                      <a:lnTo>
                        <a:pt x="202" y="261"/>
                      </a:lnTo>
                      <a:lnTo>
                        <a:pt x="213" y="265"/>
                      </a:lnTo>
                      <a:lnTo>
                        <a:pt x="226" y="268"/>
                      </a:lnTo>
                      <a:lnTo>
                        <a:pt x="242" y="274"/>
                      </a:lnTo>
                      <a:lnTo>
                        <a:pt x="255" y="280"/>
                      </a:lnTo>
                      <a:lnTo>
                        <a:pt x="268" y="287"/>
                      </a:lnTo>
                      <a:lnTo>
                        <a:pt x="280" y="295"/>
                      </a:lnTo>
                      <a:lnTo>
                        <a:pt x="282" y="297"/>
                      </a:lnTo>
                      <a:lnTo>
                        <a:pt x="285" y="303"/>
                      </a:lnTo>
                      <a:lnTo>
                        <a:pt x="293" y="310"/>
                      </a:lnTo>
                      <a:lnTo>
                        <a:pt x="304" y="324"/>
                      </a:lnTo>
                      <a:lnTo>
                        <a:pt x="314" y="337"/>
                      </a:lnTo>
                      <a:lnTo>
                        <a:pt x="323" y="356"/>
                      </a:lnTo>
                      <a:lnTo>
                        <a:pt x="335" y="375"/>
                      </a:lnTo>
                      <a:lnTo>
                        <a:pt x="344" y="396"/>
                      </a:lnTo>
                      <a:lnTo>
                        <a:pt x="343" y="396"/>
                      </a:lnTo>
                      <a:lnTo>
                        <a:pt x="335" y="400"/>
                      </a:lnTo>
                      <a:lnTo>
                        <a:pt x="323" y="404"/>
                      </a:lnTo>
                      <a:lnTo>
                        <a:pt x="310" y="407"/>
                      </a:lnTo>
                      <a:lnTo>
                        <a:pt x="293" y="411"/>
                      </a:lnTo>
                      <a:lnTo>
                        <a:pt x="274" y="415"/>
                      </a:lnTo>
                      <a:lnTo>
                        <a:pt x="255" y="415"/>
                      </a:lnTo>
                      <a:lnTo>
                        <a:pt x="236" y="415"/>
                      </a:lnTo>
                      <a:lnTo>
                        <a:pt x="232" y="415"/>
                      </a:lnTo>
                      <a:lnTo>
                        <a:pt x="222" y="413"/>
                      </a:lnTo>
                      <a:lnTo>
                        <a:pt x="207" y="409"/>
                      </a:lnTo>
                      <a:lnTo>
                        <a:pt x="190" y="404"/>
                      </a:lnTo>
                      <a:lnTo>
                        <a:pt x="169" y="396"/>
                      </a:lnTo>
                      <a:lnTo>
                        <a:pt x="150" y="388"/>
                      </a:lnTo>
                      <a:lnTo>
                        <a:pt x="131" y="377"/>
                      </a:lnTo>
                      <a:lnTo>
                        <a:pt x="116" y="364"/>
                      </a:lnTo>
                      <a:lnTo>
                        <a:pt x="112" y="362"/>
                      </a:lnTo>
                      <a:lnTo>
                        <a:pt x="108" y="358"/>
                      </a:lnTo>
                      <a:lnTo>
                        <a:pt x="99" y="350"/>
                      </a:lnTo>
                      <a:lnTo>
                        <a:pt x="89" y="341"/>
                      </a:lnTo>
                      <a:lnTo>
                        <a:pt x="76" y="329"/>
                      </a:lnTo>
                      <a:lnTo>
                        <a:pt x="66" y="316"/>
                      </a:lnTo>
                      <a:lnTo>
                        <a:pt x="55" y="303"/>
                      </a:lnTo>
                      <a:lnTo>
                        <a:pt x="45" y="287"/>
                      </a:lnTo>
                      <a:lnTo>
                        <a:pt x="41" y="284"/>
                      </a:lnTo>
                      <a:lnTo>
                        <a:pt x="36" y="276"/>
                      </a:lnTo>
                      <a:lnTo>
                        <a:pt x="28" y="263"/>
                      </a:lnTo>
                      <a:lnTo>
                        <a:pt x="24" y="249"/>
                      </a:lnTo>
                      <a:lnTo>
                        <a:pt x="0" y="245"/>
                      </a:lnTo>
                      <a:close/>
                    </a:path>
                  </a:pathLst>
                </a:custGeom>
                <a:solidFill>
                  <a:srgbClr val="000000"/>
                </a:solidFill>
                <a:ln w="9525">
                  <a:noFill/>
                  <a:round/>
                  <a:headEnd/>
                  <a:tailEnd/>
                </a:ln>
              </p:spPr>
              <p:txBody>
                <a:bodyPr/>
                <a:lstStyle/>
                <a:p>
                  <a:endParaRPr lang="de-DE"/>
                </a:p>
              </p:txBody>
            </p:sp>
            <p:sp>
              <p:nvSpPr>
                <p:cNvPr id="32963" name="Freeform 1219"/>
                <p:cNvSpPr>
                  <a:spLocks/>
                </p:cNvSpPr>
                <p:nvPr/>
              </p:nvSpPr>
              <p:spPr bwMode="auto">
                <a:xfrm>
                  <a:off x="-21" y="3514"/>
                  <a:ext cx="149" cy="65"/>
                </a:xfrm>
                <a:custGeom>
                  <a:avLst/>
                  <a:gdLst/>
                  <a:ahLst/>
                  <a:cxnLst>
                    <a:cxn ang="0">
                      <a:pos x="19" y="74"/>
                    </a:cxn>
                    <a:cxn ang="0">
                      <a:pos x="23" y="69"/>
                    </a:cxn>
                    <a:cxn ang="0">
                      <a:pos x="36" y="55"/>
                    </a:cxn>
                    <a:cxn ang="0">
                      <a:pos x="59" y="36"/>
                    </a:cxn>
                    <a:cxn ang="0">
                      <a:pos x="89" y="21"/>
                    </a:cxn>
                    <a:cxn ang="0">
                      <a:pos x="99" y="15"/>
                    </a:cxn>
                    <a:cxn ang="0">
                      <a:pos x="122" y="10"/>
                    </a:cxn>
                    <a:cxn ang="0">
                      <a:pos x="154" y="2"/>
                    </a:cxn>
                    <a:cxn ang="0">
                      <a:pos x="183" y="0"/>
                    </a:cxn>
                    <a:cxn ang="0">
                      <a:pos x="192" y="0"/>
                    </a:cxn>
                    <a:cxn ang="0">
                      <a:pos x="217" y="6"/>
                    </a:cxn>
                    <a:cxn ang="0">
                      <a:pos x="244" y="15"/>
                    </a:cxn>
                    <a:cxn ang="0">
                      <a:pos x="269" y="36"/>
                    </a:cxn>
                    <a:cxn ang="0">
                      <a:pos x="297" y="76"/>
                    </a:cxn>
                    <a:cxn ang="0">
                      <a:pos x="290" y="84"/>
                    </a:cxn>
                    <a:cxn ang="0">
                      <a:pos x="276" y="95"/>
                    </a:cxn>
                    <a:cxn ang="0">
                      <a:pos x="255" y="109"/>
                    </a:cxn>
                    <a:cxn ang="0">
                      <a:pos x="238" y="114"/>
                    </a:cxn>
                    <a:cxn ang="0">
                      <a:pos x="221" y="120"/>
                    </a:cxn>
                    <a:cxn ang="0">
                      <a:pos x="194" y="126"/>
                    </a:cxn>
                    <a:cxn ang="0">
                      <a:pos x="166" y="131"/>
                    </a:cxn>
                    <a:cxn ang="0">
                      <a:pos x="150" y="131"/>
                    </a:cxn>
                    <a:cxn ang="0">
                      <a:pos x="133" y="130"/>
                    </a:cxn>
                    <a:cxn ang="0">
                      <a:pos x="107" y="124"/>
                    </a:cxn>
                    <a:cxn ang="0">
                      <a:pos x="74" y="114"/>
                    </a:cxn>
                    <a:cxn ang="0">
                      <a:pos x="57" y="105"/>
                    </a:cxn>
                    <a:cxn ang="0">
                      <a:pos x="55" y="103"/>
                    </a:cxn>
                    <a:cxn ang="0">
                      <a:pos x="48" y="97"/>
                    </a:cxn>
                    <a:cxn ang="0">
                      <a:pos x="38" y="90"/>
                    </a:cxn>
                    <a:cxn ang="0">
                      <a:pos x="30" y="84"/>
                    </a:cxn>
                    <a:cxn ang="0">
                      <a:pos x="19" y="86"/>
                    </a:cxn>
                    <a:cxn ang="0">
                      <a:pos x="0" y="86"/>
                    </a:cxn>
                  </a:cxnLst>
                  <a:rect l="0" t="0" r="r" b="b"/>
                  <a:pathLst>
                    <a:path w="297" h="131">
                      <a:moveTo>
                        <a:pt x="0" y="86"/>
                      </a:moveTo>
                      <a:lnTo>
                        <a:pt x="19" y="74"/>
                      </a:lnTo>
                      <a:lnTo>
                        <a:pt x="19" y="72"/>
                      </a:lnTo>
                      <a:lnTo>
                        <a:pt x="23" y="69"/>
                      </a:lnTo>
                      <a:lnTo>
                        <a:pt x="28" y="63"/>
                      </a:lnTo>
                      <a:lnTo>
                        <a:pt x="36" y="55"/>
                      </a:lnTo>
                      <a:lnTo>
                        <a:pt x="48" y="46"/>
                      </a:lnTo>
                      <a:lnTo>
                        <a:pt x="59" y="36"/>
                      </a:lnTo>
                      <a:lnTo>
                        <a:pt x="74" y="29"/>
                      </a:lnTo>
                      <a:lnTo>
                        <a:pt x="89" y="21"/>
                      </a:lnTo>
                      <a:lnTo>
                        <a:pt x="93" y="19"/>
                      </a:lnTo>
                      <a:lnTo>
                        <a:pt x="99" y="15"/>
                      </a:lnTo>
                      <a:lnTo>
                        <a:pt x="110" y="13"/>
                      </a:lnTo>
                      <a:lnTo>
                        <a:pt x="122" y="10"/>
                      </a:lnTo>
                      <a:lnTo>
                        <a:pt x="137" y="4"/>
                      </a:lnTo>
                      <a:lnTo>
                        <a:pt x="154" y="2"/>
                      </a:lnTo>
                      <a:lnTo>
                        <a:pt x="169" y="0"/>
                      </a:lnTo>
                      <a:lnTo>
                        <a:pt x="183" y="0"/>
                      </a:lnTo>
                      <a:lnTo>
                        <a:pt x="187" y="0"/>
                      </a:lnTo>
                      <a:lnTo>
                        <a:pt x="192" y="0"/>
                      </a:lnTo>
                      <a:lnTo>
                        <a:pt x="204" y="2"/>
                      </a:lnTo>
                      <a:lnTo>
                        <a:pt x="217" y="6"/>
                      </a:lnTo>
                      <a:lnTo>
                        <a:pt x="230" y="10"/>
                      </a:lnTo>
                      <a:lnTo>
                        <a:pt x="244" y="15"/>
                      </a:lnTo>
                      <a:lnTo>
                        <a:pt x="257" y="25"/>
                      </a:lnTo>
                      <a:lnTo>
                        <a:pt x="269" y="36"/>
                      </a:lnTo>
                      <a:lnTo>
                        <a:pt x="297" y="76"/>
                      </a:lnTo>
                      <a:lnTo>
                        <a:pt x="297" y="76"/>
                      </a:lnTo>
                      <a:lnTo>
                        <a:pt x="293" y="80"/>
                      </a:lnTo>
                      <a:lnTo>
                        <a:pt x="290" y="84"/>
                      </a:lnTo>
                      <a:lnTo>
                        <a:pt x="284" y="90"/>
                      </a:lnTo>
                      <a:lnTo>
                        <a:pt x="276" y="95"/>
                      </a:lnTo>
                      <a:lnTo>
                        <a:pt x="265" y="103"/>
                      </a:lnTo>
                      <a:lnTo>
                        <a:pt x="255" y="109"/>
                      </a:lnTo>
                      <a:lnTo>
                        <a:pt x="242" y="114"/>
                      </a:lnTo>
                      <a:lnTo>
                        <a:pt x="238" y="114"/>
                      </a:lnTo>
                      <a:lnTo>
                        <a:pt x="232" y="116"/>
                      </a:lnTo>
                      <a:lnTo>
                        <a:pt x="221" y="120"/>
                      </a:lnTo>
                      <a:lnTo>
                        <a:pt x="210" y="122"/>
                      </a:lnTo>
                      <a:lnTo>
                        <a:pt x="194" y="126"/>
                      </a:lnTo>
                      <a:lnTo>
                        <a:pt x="179" y="130"/>
                      </a:lnTo>
                      <a:lnTo>
                        <a:pt x="166" y="131"/>
                      </a:lnTo>
                      <a:lnTo>
                        <a:pt x="152" y="131"/>
                      </a:lnTo>
                      <a:lnTo>
                        <a:pt x="150" y="131"/>
                      </a:lnTo>
                      <a:lnTo>
                        <a:pt x="143" y="131"/>
                      </a:lnTo>
                      <a:lnTo>
                        <a:pt x="133" y="130"/>
                      </a:lnTo>
                      <a:lnTo>
                        <a:pt x="122" y="128"/>
                      </a:lnTo>
                      <a:lnTo>
                        <a:pt x="107" y="124"/>
                      </a:lnTo>
                      <a:lnTo>
                        <a:pt x="91" y="120"/>
                      </a:lnTo>
                      <a:lnTo>
                        <a:pt x="74" y="114"/>
                      </a:lnTo>
                      <a:lnTo>
                        <a:pt x="59" y="107"/>
                      </a:lnTo>
                      <a:lnTo>
                        <a:pt x="57" y="105"/>
                      </a:lnTo>
                      <a:lnTo>
                        <a:pt x="57" y="105"/>
                      </a:lnTo>
                      <a:lnTo>
                        <a:pt x="55" y="103"/>
                      </a:lnTo>
                      <a:lnTo>
                        <a:pt x="51" y="101"/>
                      </a:lnTo>
                      <a:lnTo>
                        <a:pt x="48" y="97"/>
                      </a:lnTo>
                      <a:lnTo>
                        <a:pt x="42" y="93"/>
                      </a:lnTo>
                      <a:lnTo>
                        <a:pt x="38" y="90"/>
                      </a:lnTo>
                      <a:lnTo>
                        <a:pt x="32" y="86"/>
                      </a:lnTo>
                      <a:lnTo>
                        <a:pt x="30" y="84"/>
                      </a:lnTo>
                      <a:lnTo>
                        <a:pt x="27" y="84"/>
                      </a:lnTo>
                      <a:lnTo>
                        <a:pt x="19" y="86"/>
                      </a:lnTo>
                      <a:lnTo>
                        <a:pt x="9" y="93"/>
                      </a:lnTo>
                      <a:lnTo>
                        <a:pt x="0" y="86"/>
                      </a:lnTo>
                      <a:close/>
                    </a:path>
                  </a:pathLst>
                </a:custGeom>
                <a:solidFill>
                  <a:srgbClr val="000000"/>
                </a:solidFill>
                <a:ln w="9525">
                  <a:noFill/>
                  <a:round/>
                  <a:headEnd/>
                  <a:tailEnd/>
                </a:ln>
              </p:spPr>
              <p:txBody>
                <a:bodyPr/>
                <a:lstStyle/>
                <a:p>
                  <a:endParaRPr lang="de-DE"/>
                </a:p>
              </p:txBody>
            </p:sp>
          </p:grpSp>
          <p:grpSp>
            <p:nvGrpSpPr>
              <p:cNvPr id="32964" name="Group 1220"/>
              <p:cNvGrpSpPr>
                <a:grpSpLocks/>
              </p:cNvGrpSpPr>
              <p:nvPr/>
            </p:nvGrpSpPr>
            <p:grpSpPr bwMode="auto">
              <a:xfrm>
                <a:off x="-89" y="3260"/>
                <a:ext cx="1122" cy="768"/>
                <a:chOff x="-89" y="3260"/>
                <a:chExt cx="1122" cy="768"/>
              </a:xfrm>
            </p:grpSpPr>
            <p:sp>
              <p:nvSpPr>
                <p:cNvPr id="32965" name="Freeform 1221"/>
                <p:cNvSpPr>
                  <a:spLocks/>
                </p:cNvSpPr>
                <p:nvPr/>
              </p:nvSpPr>
              <p:spPr bwMode="auto">
                <a:xfrm>
                  <a:off x="-89" y="3501"/>
                  <a:ext cx="24" cy="53"/>
                </a:xfrm>
                <a:custGeom>
                  <a:avLst/>
                  <a:gdLst/>
                  <a:ahLst/>
                  <a:cxnLst>
                    <a:cxn ang="0">
                      <a:pos x="0" y="107"/>
                    </a:cxn>
                    <a:cxn ang="0">
                      <a:pos x="47" y="54"/>
                    </a:cxn>
                    <a:cxn ang="0">
                      <a:pos x="47" y="0"/>
                    </a:cxn>
                    <a:cxn ang="0">
                      <a:pos x="45" y="2"/>
                    </a:cxn>
                    <a:cxn ang="0">
                      <a:pos x="44" y="6"/>
                    </a:cxn>
                    <a:cxn ang="0">
                      <a:pos x="38" y="12"/>
                    </a:cxn>
                    <a:cxn ang="0">
                      <a:pos x="34" y="19"/>
                    </a:cxn>
                    <a:cxn ang="0">
                      <a:pos x="28" y="27"/>
                    </a:cxn>
                    <a:cxn ang="0">
                      <a:pos x="23" y="36"/>
                    </a:cxn>
                    <a:cxn ang="0">
                      <a:pos x="17" y="46"/>
                    </a:cxn>
                    <a:cxn ang="0">
                      <a:pos x="11" y="56"/>
                    </a:cxn>
                    <a:cxn ang="0">
                      <a:pos x="0" y="107"/>
                    </a:cxn>
                  </a:cxnLst>
                  <a:rect l="0" t="0" r="r" b="b"/>
                  <a:pathLst>
                    <a:path w="47" h="107">
                      <a:moveTo>
                        <a:pt x="0" y="107"/>
                      </a:moveTo>
                      <a:lnTo>
                        <a:pt x="47" y="54"/>
                      </a:lnTo>
                      <a:lnTo>
                        <a:pt x="47" y="0"/>
                      </a:lnTo>
                      <a:lnTo>
                        <a:pt x="45" y="2"/>
                      </a:lnTo>
                      <a:lnTo>
                        <a:pt x="44" y="6"/>
                      </a:lnTo>
                      <a:lnTo>
                        <a:pt x="38" y="12"/>
                      </a:lnTo>
                      <a:lnTo>
                        <a:pt x="34" y="19"/>
                      </a:lnTo>
                      <a:lnTo>
                        <a:pt x="28" y="27"/>
                      </a:lnTo>
                      <a:lnTo>
                        <a:pt x="23" y="36"/>
                      </a:lnTo>
                      <a:lnTo>
                        <a:pt x="17" y="46"/>
                      </a:lnTo>
                      <a:lnTo>
                        <a:pt x="11" y="56"/>
                      </a:lnTo>
                      <a:lnTo>
                        <a:pt x="0" y="107"/>
                      </a:lnTo>
                      <a:close/>
                    </a:path>
                  </a:pathLst>
                </a:custGeom>
                <a:solidFill>
                  <a:srgbClr val="59FF00"/>
                </a:solidFill>
                <a:ln w="9525">
                  <a:noFill/>
                  <a:round/>
                  <a:headEnd/>
                  <a:tailEnd/>
                </a:ln>
              </p:spPr>
              <p:txBody>
                <a:bodyPr/>
                <a:lstStyle/>
                <a:p>
                  <a:endParaRPr lang="de-DE"/>
                </a:p>
              </p:txBody>
            </p:sp>
            <p:sp>
              <p:nvSpPr>
                <p:cNvPr id="32966" name="Freeform 1222"/>
                <p:cNvSpPr>
                  <a:spLocks/>
                </p:cNvSpPr>
                <p:nvPr/>
              </p:nvSpPr>
              <p:spPr bwMode="auto">
                <a:xfrm>
                  <a:off x="-58" y="3470"/>
                  <a:ext cx="33" cy="47"/>
                </a:xfrm>
                <a:custGeom>
                  <a:avLst/>
                  <a:gdLst/>
                  <a:ahLst/>
                  <a:cxnLst>
                    <a:cxn ang="0">
                      <a:pos x="1" y="96"/>
                    </a:cxn>
                    <a:cxn ang="0">
                      <a:pos x="0" y="44"/>
                    </a:cxn>
                    <a:cxn ang="0">
                      <a:pos x="1" y="44"/>
                    </a:cxn>
                    <a:cxn ang="0">
                      <a:pos x="1" y="40"/>
                    </a:cxn>
                    <a:cxn ang="0">
                      <a:pos x="5" y="37"/>
                    </a:cxn>
                    <a:cxn ang="0">
                      <a:pos x="9" y="31"/>
                    </a:cxn>
                    <a:cxn ang="0">
                      <a:pos x="15" y="25"/>
                    </a:cxn>
                    <a:cxn ang="0">
                      <a:pos x="21" y="21"/>
                    </a:cxn>
                    <a:cxn ang="0">
                      <a:pos x="26" y="16"/>
                    </a:cxn>
                    <a:cxn ang="0">
                      <a:pos x="32" y="12"/>
                    </a:cxn>
                    <a:cxn ang="0">
                      <a:pos x="64" y="0"/>
                    </a:cxn>
                    <a:cxn ang="0">
                      <a:pos x="62" y="27"/>
                    </a:cxn>
                    <a:cxn ang="0">
                      <a:pos x="1" y="96"/>
                    </a:cxn>
                  </a:cxnLst>
                  <a:rect l="0" t="0" r="r" b="b"/>
                  <a:pathLst>
                    <a:path w="64" h="96">
                      <a:moveTo>
                        <a:pt x="1" y="96"/>
                      </a:moveTo>
                      <a:lnTo>
                        <a:pt x="0" y="44"/>
                      </a:lnTo>
                      <a:lnTo>
                        <a:pt x="1" y="44"/>
                      </a:lnTo>
                      <a:lnTo>
                        <a:pt x="1" y="40"/>
                      </a:lnTo>
                      <a:lnTo>
                        <a:pt x="5" y="37"/>
                      </a:lnTo>
                      <a:lnTo>
                        <a:pt x="9" y="31"/>
                      </a:lnTo>
                      <a:lnTo>
                        <a:pt x="15" y="25"/>
                      </a:lnTo>
                      <a:lnTo>
                        <a:pt x="21" y="21"/>
                      </a:lnTo>
                      <a:lnTo>
                        <a:pt x="26" y="16"/>
                      </a:lnTo>
                      <a:lnTo>
                        <a:pt x="32" y="12"/>
                      </a:lnTo>
                      <a:lnTo>
                        <a:pt x="64" y="0"/>
                      </a:lnTo>
                      <a:lnTo>
                        <a:pt x="62" y="27"/>
                      </a:lnTo>
                      <a:lnTo>
                        <a:pt x="1" y="96"/>
                      </a:lnTo>
                      <a:close/>
                    </a:path>
                  </a:pathLst>
                </a:custGeom>
                <a:solidFill>
                  <a:srgbClr val="59FF00"/>
                </a:solidFill>
                <a:ln w="9525">
                  <a:noFill/>
                  <a:round/>
                  <a:headEnd/>
                  <a:tailEnd/>
                </a:ln>
              </p:spPr>
              <p:txBody>
                <a:bodyPr/>
                <a:lstStyle/>
                <a:p>
                  <a:endParaRPr lang="de-DE"/>
                </a:p>
              </p:txBody>
            </p:sp>
            <p:sp>
              <p:nvSpPr>
                <p:cNvPr id="32967" name="Freeform 1223"/>
                <p:cNvSpPr>
                  <a:spLocks/>
                </p:cNvSpPr>
                <p:nvPr/>
              </p:nvSpPr>
              <p:spPr bwMode="auto">
                <a:xfrm>
                  <a:off x="-16" y="3454"/>
                  <a:ext cx="40" cy="27"/>
                </a:xfrm>
                <a:custGeom>
                  <a:avLst/>
                  <a:gdLst/>
                  <a:ahLst/>
                  <a:cxnLst>
                    <a:cxn ang="0">
                      <a:pos x="0" y="55"/>
                    </a:cxn>
                    <a:cxn ang="0">
                      <a:pos x="6" y="21"/>
                    </a:cxn>
                    <a:cxn ang="0">
                      <a:pos x="6" y="19"/>
                    </a:cxn>
                    <a:cxn ang="0">
                      <a:pos x="10" y="17"/>
                    </a:cxn>
                    <a:cxn ang="0">
                      <a:pos x="18" y="13"/>
                    </a:cxn>
                    <a:cxn ang="0">
                      <a:pos x="27" y="10"/>
                    </a:cxn>
                    <a:cxn ang="0">
                      <a:pos x="37" y="6"/>
                    </a:cxn>
                    <a:cxn ang="0">
                      <a:pos x="50" y="4"/>
                    </a:cxn>
                    <a:cxn ang="0">
                      <a:pos x="65" y="0"/>
                    </a:cxn>
                    <a:cxn ang="0">
                      <a:pos x="80" y="0"/>
                    </a:cxn>
                    <a:cxn ang="0">
                      <a:pos x="0" y="55"/>
                    </a:cxn>
                  </a:cxnLst>
                  <a:rect l="0" t="0" r="r" b="b"/>
                  <a:pathLst>
                    <a:path w="80" h="55">
                      <a:moveTo>
                        <a:pt x="0" y="55"/>
                      </a:moveTo>
                      <a:lnTo>
                        <a:pt x="6" y="21"/>
                      </a:lnTo>
                      <a:lnTo>
                        <a:pt x="6" y="19"/>
                      </a:lnTo>
                      <a:lnTo>
                        <a:pt x="10" y="17"/>
                      </a:lnTo>
                      <a:lnTo>
                        <a:pt x="18" y="13"/>
                      </a:lnTo>
                      <a:lnTo>
                        <a:pt x="27" y="10"/>
                      </a:lnTo>
                      <a:lnTo>
                        <a:pt x="37" y="6"/>
                      </a:lnTo>
                      <a:lnTo>
                        <a:pt x="50" y="4"/>
                      </a:lnTo>
                      <a:lnTo>
                        <a:pt x="65" y="0"/>
                      </a:lnTo>
                      <a:lnTo>
                        <a:pt x="80" y="0"/>
                      </a:lnTo>
                      <a:lnTo>
                        <a:pt x="0" y="55"/>
                      </a:lnTo>
                      <a:close/>
                    </a:path>
                  </a:pathLst>
                </a:custGeom>
                <a:solidFill>
                  <a:srgbClr val="59FF00"/>
                </a:solidFill>
                <a:ln w="9525">
                  <a:noFill/>
                  <a:round/>
                  <a:headEnd/>
                  <a:tailEnd/>
                </a:ln>
              </p:spPr>
              <p:txBody>
                <a:bodyPr/>
                <a:lstStyle/>
                <a:p>
                  <a:endParaRPr lang="de-DE"/>
                </a:p>
              </p:txBody>
            </p:sp>
            <p:sp>
              <p:nvSpPr>
                <p:cNvPr id="32968" name="Freeform 1224"/>
                <p:cNvSpPr>
                  <a:spLocks/>
                </p:cNvSpPr>
                <p:nvPr/>
              </p:nvSpPr>
              <p:spPr bwMode="auto">
                <a:xfrm>
                  <a:off x="1" y="3455"/>
                  <a:ext cx="34" cy="27"/>
                </a:xfrm>
                <a:custGeom>
                  <a:avLst/>
                  <a:gdLst/>
                  <a:ahLst/>
                  <a:cxnLst>
                    <a:cxn ang="0">
                      <a:pos x="0" y="53"/>
                    </a:cxn>
                    <a:cxn ang="0">
                      <a:pos x="66" y="0"/>
                    </a:cxn>
                    <a:cxn ang="0">
                      <a:pos x="65" y="8"/>
                    </a:cxn>
                    <a:cxn ang="0">
                      <a:pos x="61" y="21"/>
                    </a:cxn>
                    <a:cxn ang="0">
                      <a:pos x="53" y="40"/>
                    </a:cxn>
                    <a:cxn ang="0">
                      <a:pos x="45" y="51"/>
                    </a:cxn>
                    <a:cxn ang="0">
                      <a:pos x="0" y="53"/>
                    </a:cxn>
                  </a:cxnLst>
                  <a:rect l="0" t="0" r="r" b="b"/>
                  <a:pathLst>
                    <a:path w="66" h="53">
                      <a:moveTo>
                        <a:pt x="0" y="53"/>
                      </a:moveTo>
                      <a:lnTo>
                        <a:pt x="66" y="0"/>
                      </a:lnTo>
                      <a:lnTo>
                        <a:pt x="65" y="8"/>
                      </a:lnTo>
                      <a:lnTo>
                        <a:pt x="61" y="21"/>
                      </a:lnTo>
                      <a:lnTo>
                        <a:pt x="53" y="40"/>
                      </a:lnTo>
                      <a:lnTo>
                        <a:pt x="45" y="51"/>
                      </a:lnTo>
                      <a:lnTo>
                        <a:pt x="0" y="53"/>
                      </a:lnTo>
                      <a:close/>
                    </a:path>
                  </a:pathLst>
                </a:custGeom>
                <a:solidFill>
                  <a:srgbClr val="59FF00"/>
                </a:solidFill>
                <a:ln w="9525">
                  <a:noFill/>
                  <a:round/>
                  <a:headEnd/>
                  <a:tailEnd/>
                </a:ln>
              </p:spPr>
              <p:txBody>
                <a:bodyPr/>
                <a:lstStyle/>
                <a:p>
                  <a:endParaRPr lang="de-DE"/>
                </a:p>
              </p:txBody>
            </p:sp>
            <p:sp>
              <p:nvSpPr>
                <p:cNvPr id="32969" name="Freeform 1225"/>
                <p:cNvSpPr>
                  <a:spLocks/>
                </p:cNvSpPr>
                <p:nvPr/>
              </p:nvSpPr>
              <p:spPr bwMode="auto">
                <a:xfrm>
                  <a:off x="-31" y="3489"/>
                  <a:ext cx="50" cy="20"/>
                </a:xfrm>
                <a:custGeom>
                  <a:avLst/>
                  <a:gdLst/>
                  <a:ahLst/>
                  <a:cxnLst>
                    <a:cxn ang="0">
                      <a:pos x="48" y="0"/>
                    </a:cxn>
                    <a:cxn ang="0">
                      <a:pos x="101" y="0"/>
                    </a:cxn>
                    <a:cxn ang="0">
                      <a:pos x="99" y="1"/>
                    </a:cxn>
                    <a:cxn ang="0">
                      <a:pos x="99" y="5"/>
                    </a:cxn>
                    <a:cxn ang="0">
                      <a:pos x="97" y="9"/>
                    </a:cxn>
                    <a:cxn ang="0">
                      <a:pos x="93" y="15"/>
                    </a:cxn>
                    <a:cxn ang="0">
                      <a:pos x="89" y="20"/>
                    </a:cxn>
                    <a:cxn ang="0">
                      <a:pos x="84" y="28"/>
                    </a:cxn>
                    <a:cxn ang="0">
                      <a:pos x="78" y="34"/>
                    </a:cxn>
                    <a:cxn ang="0">
                      <a:pos x="72" y="40"/>
                    </a:cxn>
                    <a:cxn ang="0">
                      <a:pos x="0" y="40"/>
                    </a:cxn>
                    <a:cxn ang="0">
                      <a:pos x="48" y="0"/>
                    </a:cxn>
                  </a:cxnLst>
                  <a:rect l="0" t="0" r="r" b="b"/>
                  <a:pathLst>
                    <a:path w="101" h="40">
                      <a:moveTo>
                        <a:pt x="48" y="0"/>
                      </a:moveTo>
                      <a:lnTo>
                        <a:pt x="101" y="0"/>
                      </a:lnTo>
                      <a:lnTo>
                        <a:pt x="99" y="1"/>
                      </a:lnTo>
                      <a:lnTo>
                        <a:pt x="99" y="5"/>
                      </a:lnTo>
                      <a:lnTo>
                        <a:pt x="97" y="9"/>
                      </a:lnTo>
                      <a:lnTo>
                        <a:pt x="93" y="15"/>
                      </a:lnTo>
                      <a:lnTo>
                        <a:pt x="89" y="20"/>
                      </a:lnTo>
                      <a:lnTo>
                        <a:pt x="84" y="28"/>
                      </a:lnTo>
                      <a:lnTo>
                        <a:pt x="78" y="34"/>
                      </a:lnTo>
                      <a:lnTo>
                        <a:pt x="72" y="40"/>
                      </a:lnTo>
                      <a:lnTo>
                        <a:pt x="0" y="40"/>
                      </a:lnTo>
                      <a:lnTo>
                        <a:pt x="48" y="0"/>
                      </a:lnTo>
                      <a:close/>
                    </a:path>
                  </a:pathLst>
                </a:custGeom>
                <a:solidFill>
                  <a:srgbClr val="59FF00"/>
                </a:solidFill>
                <a:ln w="9525">
                  <a:noFill/>
                  <a:round/>
                  <a:headEnd/>
                  <a:tailEnd/>
                </a:ln>
              </p:spPr>
              <p:txBody>
                <a:bodyPr/>
                <a:lstStyle/>
                <a:p>
                  <a:endParaRPr lang="de-DE"/>
                </a:p>
              </p:txBody>
            </p:sp>
            <p:sp>
              <p:nvSpPr>
                <p:cNvPr id="32970" name="Freeform 1226"/>
                <p:cNvSpPr>
                  <a:spLocks/>
                </p:cNvSpPr>
                <p:nvPr/>
              </p:nvSpPr>
              <p:spPr bwMode="auto">
                <a:xfrm>
                  <a:off x="-54" y="3517"/>
                  <a:ext cx="52" cy="17"/>
                </a:xfrm>
                <a:custGeom>
                  <a:avLst/>
                  <a:gdLst/>
                  <a:ahLst/>
                  <a:cxnLst>
                    <a:cxn ang="0">
                      <a:pos x="31" y="0"/>
                    </a:cxn>
                    <a:cxn ang="0">
                      <a:pos x="103" y="0"/>
                    </a:cxn>
                    <a:cxn ang="0">
                      <a:pos x="101" y="0"/>
                    </a:cxn>
                    <a:cxn ang="0">
                      <a:pos x="99" y="2"/>
                    </a:cxn>
                    <a:cxn ang="0">
                      <a:pos x="95" y="7"/>
                    </a:cxn>
                    <a:cxn ang="0">
                      <a:pos x="90" y="11"/>
                    </a:cxn>
                    <a:cxn ang="0">
                      <a:pos x="84" y="17"/>
                    </a:cxn>
                    <a:cxn ang="0">
                      <a:pos x="76" y="23"/>
                    </a:cxn>
                    <a:cxn ang="0">
                      <a:pos x="67" y="28"/>
                    </a:cxn>
                    <a:cxn ang="0">
                      <a:pos x="55" y="34"/>
                    </a:cxn>
                    <a:cxn ang="0">
                      <a:pos x="0" y="28"/>
                    </a:cxn>
                    <a:cxn ang="0">
                      <a:pos x="31" y="0"/>
                    </a:cxn>
                  </a:cxnLst>
                  <a:rect l="0" t="0" r="r" b="b"/>
                  <a:pathLst>
                    <a:path w="103" h="34">
                      <a:moveTo>
                        <a:pt x="31" y="0"/>
                      </a:moveTo>
                      <a:lnTo>
                        <a:pt x="103" y="0"/>
                      </a:lnTo>
                      <a:lnTo>
                        <a:pt x="101" y="0"/>
                      </a:lnTo>
                      <a:lnTo>
                        <a:pt x="99" y="2"/>
                      </a:lnTo>
                      <a:lnTo>
                        <a:pt x="95" y="7"/>
                      </a:lnTo>
                      <a:lnTo>
                        <a:pt x="90" y="11"/>
                      </a:lnTo>
                      <a:lnTo>
                        <a:pt x="84" y="17"/>
                      </a:lnTo>
                      <a:lnTo>
                        <a:pt x="76" y="23"/>
                      </a:lnTo>
                      <a:lnTo>
                        <a:pt x="67" y="28"/>
                      </a:lnTo>
                      <a:lnTo>
                        <a:pt x="55" y="34"/>
                      </a:lnTo>
                      <a:lnTo>
                        <a:pt x="0" y="28"/>
                      </a:lnTo>
                      <a:lnTo>
                        <a:pt x="31" y="0"/>
                      </a:lnTo>
                      <a:close/>
                    </a:path>
                  </a:pathLst>
                </a:custGeom>
                <a:solidFill>
                  <a:srgbClr val="59FF00"/>
                </a:solidFill>
                <a:ln w="9525">
                  <a:noFill/>
                  <a:round/>
                  <a:headEnd/>
                  <a:tailEnd/>
                </a:ln>
              </p:spPr>
              <p:txBody>
                <a:bodyPr/>
                <a:lstStyle/>
                <a:p>
                  <a:endParaRPr lang="de-DE"/>
                </a:p>
              </p:txBody>
            </p:sp>
            <p:sp>
              <p:nvSpPr>
                <p:cNvPr id="32971" name="Freeform 1227"/>
                <p:cNvSpPr>
                  <a:spLocks/>
                </p:cNvSpPr>
                <p:nvPr/>
              </p:nvSpPr>
              <p:spPr bwMode="auto">
                <a:xfrm>
                  <a:off x="-79" y="3540"/>
                  <a:ext cx="37" cy="22"/>
                </a:xfrm>
                <a:custGeom>
                  <a:avLst/>
                  <a:gdLst/>
                  <a:ahLst/>
                  <a:cxnLst>
                    <a:cxn ang="0">
                      <a:pos x="26" y="0"/>
                    </a:cxn>
                    <a:cxn ang="0">
                      <a:pos x="74" y="8"/>
                    </a:cxn>
                    <a:cxn ang="0">
                      <a:pos x="74" y="10"/>
                    </a:cxn>
                    <a:cxn ang="0">
                      <a:pos x="70" y="12"/>
                    </a:cxn>
                    <a:cxn ang="0">
                      <a:pos x="64" y="18"/>
                    </a:cxn>
                    <a:cxn ang="0">
                      <a:pos x="57" y="23"/>
                    </a:cxn>
                    <a:cxn ang="0">
                      <a:pos x="45" y="29"/>
                    </a:cxn>
                    <a:cxn ang="0">
                      <a:pos x="32" y="37"/>
                    </a:cxn>
                    <a:cxn ang="0">
                      <a:pos x="17" y="40"/>
                    </a:cxn>
                    <a:cxn ang="0">
                      <a:pos x="0" y="44"/>
                    </a:cxn>
                    <a:cxn ang="0">
                      <a:pos x="26" y="0"/>
                    </a:cxn>
                  </a:cxnLst>
                  <a:rect l="0" t="0" r="r" b="b"/>
                  <a:pathLst>
                    <a:path w="74" h="44">
                      <a:moveTo>
                        <a:pt x="26" y="0"/>
                      </a:moveTo>
                      <a:lnTo>
                        <a:pt x="74" y="8"/>
                      </a:lnTo>
                      <a:lnTo>
                        <a:pt x="74" y="10"/>
                      </a:lnTo>
                      <a:lnTo>
                        <a:pt x="70" y="12"/>
                      </a:lnTo>
                      <a:lnTo>
                        <a:pt x="64" y="18"/>
                      </a:lnTo>
                      <a:lnTo>
                        <a:pt x="57" y="23"/>
                      </a:lnTo>
                      <a:lnTo>
                        <a:pt x="45" y="29"/>
                      </a:lnTo>
                      <a:lnTo>
                        <a:pt x="32" y="37"/>
                      </a:lnTo>
                      <a:lnTo>
                        <a:pt x="17" y="40"/>
                      </a:lnTo>
                      <a:lnTo>
                        <a:pt x="0" y="44"/>
                      </a:lnTo>
                      <a:lnTo>
                        <a:pt x="26" y="0"/>
                      </a:lnTo>
                      <a:close/>
                    </a:path>
                  </a:pathLst>
                </a:custGeom>
                <a:solidFill>
                  <a:srgbClr val="59FF00"/>
                </a:solidFill>
                <a:ln w="9525">
                  <a:noFill/>
                  <a:round/>
                  <a:headEnd/>
                  <a:tailEnd/>
                </a:ln>
              </p:spPr>
              <p:txBody>
                <a:bodyPr/>
                <a:lstStyle/>
                <a:p>
                  <a:endParaRPr lang="de-DE"/>
                </a:p>
              </p:txBody>
            </p:sp>
            <p:sp>
              <p:nvSpPr>
                <p:cNvPr id="32972" name="Freeform 1228"/>
                <p:cNvSpPr>
                  <a:spLocks/>
                </p:cNvSpPr>
                <p:nvPr/>
              </p:nvSpPr>
              <p:spPr bwMode="auto">
                <a:xfrm>
                  <a:off x="-65" y="3572"/>
                  <a:ext cx="70" cy="19"/>
                </a:xfrm>
                <a:custGeom>
                  <a:avLst/>
                  <a:gdLst/>
                  <a:ahLst/>
                  <a:cxnLst>
                    <a:cxn ang="0">
                      <a:pos x="0" y="0"/>
                    </a:cxn>
                    <a:cxn ang="0">
                      <a:pos x="4" y="0"/>
                    </a:cxn>
                    <a:cxn ang="0">
                      <a:pos x="14" y="0"/>
                    </a:cxn>
                    <a:cxn ang="0">
                      <a:pos x="27" y="0"/>
                    </a:cxn>
                    <a:cxn ang="0">
                      <a:pos x="44" y="2"/>
                    </a:cxn>
                    <a:cxn ang="0">
                      <a:pos x="65" y="4"/>
                    </a:cxn>
                    <a:cxn ang="0">
                      <a:pos x="86" y="8"/>
                    </a:cxn>
                    <a:cxn ang="0">
                      <a:pos x="107" y="14"/>
                    </a:cxn>
                    <a:cxn ang="0">
                      <a:pos x="128" y="23"/>
                    </a:cxn>
                    <a:cxn ang="0">
                      <a:pos x="141" y="29"/>
                    </a:cxn>
                    <a:cxn ang="0">
                      <a:pos x="80" y="38"/>
                    </a:cxn>
                    <a:cxn ang="0">
                      <a:pos x="0" y="0"/>
                    </a:cxn>
                  </a:cxnLst>
                  <a:rect l="0" t="0" r="r" b="b"/>
                  <a:pathLst>
                    <a:path w="141" h="38">
                      <a:moveTo>
                        <a:pt x="0" y="0"/>
                      </a:moveTo>
                      <a:lnTo>
                        <a:pt x="4" y="0"/>
                      </a:lnTo>
                      <a:lnTo>
                        <a:pt x="14" y="0"/>
                      </a:lnTo>
                      <a:lnTo>
                        <a:pt x="27" y="0"/>
                      </a:lnTo>
                      <a:lnTo>
                        <a:pt x="44" y="2"/>
                      </a:lnTo>
                      <a:lnTo>
                        <a:pt x="65" y="4"/>
                      </a:lnTo>
                      <a:lnTo>
                        <a:pt x="86" y="8"/>
                      </a:lnTo>
                      <a:lnTo>
                        <a:pt x="107" y="14"/>
                      </a:lnTo>
                      <a:lnTo>
                        <a:pt x="128" y="23"/>
                      </a:lnTo>
                      <a:lnTo>
                        <a:pt x="141" y="29"/>
                      </a:lnTo>
                      <a:lnTo>
                        <a:pt x="80" y="38"/>
                      </a:lnTo>
                      <a:lnTo>
                        <a:pt x="0" y="0"/>
                      </a:lnTo>
                      <a:close/>
                    </a:path>
                  </a:pathLst>
                </a:custGeom>
                <a:solidFill>
                  <a:srgbClr val="21BA00"/>
                </a:solidFill>
                <a:ln w="9525">
                  <a:noFill/>
                  <a:round/>
                  <a:headEnd/>
                  <a:tailEnd/>
                </a:ln>
              </p:spPr>
              <p:txBody>
                <a:bodyPr/>
                <a:lstStyle/>
                <a:p>
                  <a:endParaRPr lang="de-DE"/>
                </a:p>
              </p:txBody>
            </p:sp>
            <p:sp>
              <p:nvSpPr>
                <p:cNvPr id="32973" name="Freeform 1229"/>
                <p:cNvSpPr>
                  <a:spLocks/>
                </p:cNvSpPr>
                <p:nvPr/>
              </p:nvSpPr>
              <p:spPr bwMode="auto">
                <a:xfrm>
                  <a:off x="-66" y="3579"/>
                  <a:ext cx="24" cy="35"/>
                </a:xfrm>
                <a:custGeom>
                  <a:avLst/>
                  <a:gdLst/>
                  <a:ahLst/>
                  <a:cxnLst>
                    <a:cxn ang="0">
                      <a:pos x="0" y="0"/>
                    </a:cxn>
                    <a:cxn ang="0">
                      <a:pos x="48" y="33"/>
                    </a:cxn>
                    <a:cxn ang="0">
                      <a:pos x="48" y="71"/>
                    </a:cxn>
                    <a:cxn ang="0">
                      <a:pos x="46" y="69"/>
                    </a:cxn>
                    <a:cxn ang="0">
                      <a:pos x="42" y="65"/>
                    </a:cxn>
                    <a:cxn ang="0">
                      <a:pos x="37" y="59"/>
                    </a:cxn>
                    <a:cxn ang="0">
                      <a:pos x="29" y="52"/>
                    </a:cxn>
                    <a:cxn ang="0">
                      <a:pos x="21" y="42"/>
                    </a:cxn>
                    <a:cxn ang="0">
                      <a:pos x="14" y="31"/>
                    </a:cxn>
                    <a:cxn ang="0">
                      <a:pos x="6" y="18"/>
                    </a:cxn>
                    <a:cxn ang="0">
                      <a:pos x="0" y="0"/>
                    </a:cxn>
                  </a:cxnLst>
                  <a:rect l="0" t="0" r="r" b="b"/>
                  <a:pathLst>
                    <a:path w="48" h="71">
                      <a:moveTo>
                        <a:pt x="0" y="0"/>
                      </a:moveTo>
                      <a:lnTo>
                        <a:pt x="48" y="33"/>
                      </a:lnTo>
                      <a:lnTo>
                        <a:pt x="48" y="71"/>
                      </a:lnTo>
                      <a:lnTo>
                        <a:pt x="46" y="69"/>
                      </a:lnTo>
                      <a:lnTo>
                        <a:pt x="42" y="65"/>
                      </a:lnTo>
                      <a:lnTo>
                        <a:pt x="37" y="59"/>
                      </a:lnTo>
                      <a:lnTo>
                        <a:pt x="29" y="52"/>
                      </a:lnTo>
                      <a:lnTo>
                        <a:pt x="21" y="42"/>
                      </a:lnTo>
                      <a:lnTo>
                        <a:pt x="14" y="31"/>
                      </a:lnTo>
                      <a:lnTo>
                        <a:pt x="6" y="18"/>
                      </a:lnTo>
                      <a:lnTo>
                        <a:pt x="0" y="0"/>
                      </a:lnTo>
                      <a:close/>
                    </a:path>
                  </a:pathLst>
                </a:custGeom>
                <a:solidFill>
                  <a:srgbClr val="21BA00"/>
                </a:solidFill>
                <a:ln w="9525">
                  <a:noFill/>
                  <a:round/>
                  <a:headEnd/>
                  <a:tailEnd/>
                </a:ln>
              </p:spPr>
              <p:txBody>
                <a:bodyPr/>
                <a:lstStyle/>
                <a:p>
                  <a:endParaRPr lang="de-DE"/>
                </a:p>
              </p:txBody>
            </p:sp>
            <p:sp>
              <p:nvSpPr>
                <p:cNvPr id="32974" name="Freeform 1230"/>
                <p:cNvSpPr>
                  <a:spLocks/>
                </p:cNvSpPr>
                <p:nvPr/>
              </p:nvSpPr>
              <p:spPr bwMode="auto">
                <a:xfrm>
                  <a:off x="-31"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32975" name="Freeform 1231"/>
                <p:cNvSpPr>
                  <a:spLocks/>
                </p:cNvSpPr>
                <p:nvPr/>
              </p:nvSpPr>
              <p:spPr bwMode="auto">
                <a:xfrm>
                  <a:off x="-4" y="3611"/>
                  <a:ext cx="30" cy="31"/>
                </a:xfrm>
                <a:custGeom>
                  <a:avLst/>
                  <a:gdLst/>
                  <a:ahLst/>
                  <a:cxnLst>
                    <a:cxn ang="0">
                      <a:pos x="0" y="0"/>
                    </a:cxn>
                    <a:cxn ang="0">
                      <a:pos x="4" y="52"/>
                    </a:cxn>
                    <a:cxn ang="0">
                      <a:pos x="4" y="52"/>
                    </a:cxn>
                    <a:cxn ang="0">
                      <a:pos x="8" y="54"/>
                    </a:cxn>
                    <a:cxn ang="0">
                      <a:pos x="14" y="56"/>
                    </a:cxn>
                    <a:cxn ang="0">
                      <a:pos x="19" y="57"/>
                    </a:cxn>
                    <a:cxn ang="0">
                      <a:pos x="29" y="61"/>
                    </a:cxn>
                    <a:cxn ang="0">
                      <a:pos x="38" y="61"/>
                    </a:cxn>
                    <a:cxn ang="0">
                      <a:pos x="50" y="63"/>
                    </a:cxn>
                    <a:cxn ang="0">
                      <a:pos x="61" y="63"/>
                    </a:cxn>
                    <a:cxn ang="0">
                      <a:pos x="33" y="10"/>
                    </a:cxn>
                    <a:cxn ang="0">
                      <a:pos x="0" y="0"/>
                    </a:cxn>
                  </a:cxnLst>
                  <a:rect l="0" t="0" r="r" b="b"/>
                  <a:pathLst>
                    <a:path w="61" h="63">
                      <a:moveTo>
                        <a:pt x="0" y="0"/>
                      </a:moveTo>
                      <a:lnTo>
                        <a:pt x="4" y="52"/>
                      </a:lnTo>
                      <a:lnTo>
                        <a:pt x="4" y="52"/>
                      </a:lnTo>
                      <a:lnTo>
                        <a:pt x="8" y="54"/>
                      </a:lnTo>
                      <a:lnTo>
                        <a:pt x="14" y="56"/>
                      </a:lnTo>
                      <a:lnTo>
                        <a:pt x="19" y="57"/>
                      </a:lnTo>
                      <a:lnTo>
                        <a:pt x="29" y="61"/>
                      </a:lnTo>
                      <a:lnTo>
                        <a:pt x="38" y="61"/>
                      </a:lnTo>
                      <a:lnTo>
                        <a:pt x="50" y="63"/>
                      </a:lnTo>
                      <a:lnTo>
                        <a:pt x="61" y="63"/>
                      </a:lnTo>
                      <a:lnTo>
                        <a:pt x="33" y="10"/>
                      </a:lnTo>
                      <a:lnTo>
                        <a:pt x="0" y="0"/>
                      </a:lnTo>
                      <a:close/>
                    </a:path>
                  </a:pathLst>
                </a:custGeom>
                <a:solidFill>
                  <a:srgbClr val="21BA00"/>
                </a:solidFill>
                <a:ln w="9525">
                  <a:noFill/>
                  <a:round/>
                  <a:headEnd/>
                  <a:tailEnd/>
                </a:ln>
              </p:spPr>
              <p:txBody>
                <a:bodyPr/>
                <a:lstStyle/>
                <a:p>
                  <a:endParaRPr lang="de-DE"/>
                </a:p>
              </p:txBody>
            </p:sp>
            <p:sp>
              <p:nvSpPr>
                <p:cNvPr id="32976" name="Freeform 1232"/>
                <p:cNvSpPr>
                  <a:spLocks/>
                </p:cNvSpPr>
                <p:nvPr/>
              </p:nvSpPr>
              <p:spPr bwMode="auto">
                <a:xfrm>
                  <a:off x="27" y="3624"/>
                  <a:ext cx="32" cy="18"/>
                </a:xfrm>
                <a:custGeom>
                  <a:avLst/>
                  <a:gdLst/>
                  <a:ahLst/>
                  <a:cxnLst>
                    <a:cxn ang="0">
                      <a:pos x="0" y="0"/>
                    </a:cxn>
                    <a:cxn ang="0">
                      <a:pos x="19" y="36"/>
                    </a:cxn>
                    <a:cxn ang="0">
                      <a:pos x="19" y="36"/>
                    </a:cxn>
                    <a:cxn ang="0">
                      <a:pos x="23" y="36"/>
                    </a:cxn>
                    <a:cxn ang="0">
                      <a:pos x="27" y="36"/>
                    </a:cxn>
                    <a:cxn ang="0">
                      <a:pos x="33" y="36"/>
                    </a:cxn>
                    <a:cxn ang="0">
                      <a:pos x="40" y="36"/>
                    </a:cxn>
                    <a:cxn ang="0">
                      <a:pos x="48" y="36"/>
                    </a:cxn>
                    <a:cxn ang="0">
                      <a:pos x="55" y="34"/>
                    </a:cxn>
                    <a:cxn ang="0">
                      <a:pos x="63" y="34"/>
                    </a:cxn>
                    <a:cxn ang="0">
                      <a:pos x="61" y="32"/>
                    </a:cxn>
                    <a:cxn ang="0">
                      <a:pos x="59" y="30"/>
                    </a:cxn>
                    <a:cxn ang="0">
                      <a:pos x="54" y="27"/>
                    </a:cxn>
                    <a:cxn ang="0">
                      <a:pos x="48" y="23"/>
                    </a:cxn>
                    <a:cxn ang="0">
                      <a:pos x="38" y="17"/>
                    </a:cxn>
                    <a:cxn ang="0">
                      <a:pos x="27" y="11"/>
                    </a:cxn>
                    <a:cxn ang="0">
                      <a:pos x="15" y="8"/>
                    </a:cxn>
                    <a:cxn ang="0">
                      <a:pos x="0" y="0"/>
                    </a:cxn>
                  </a:cxnLst>
                  <a:rect l="0" t="0" r="r" b="b"/>
                  <a:pathLst>
                    <a:path w="63" h="36">
                      <a:moveTo>
                        <a:pt x="0" y="0"/>
                      </a:moveTo>
                      <a:lnTo>
                        <a:pt x="19" y="36"/>
                      </a:lnTo>
                      <a:lnTo>
                        <a:pt x="19" y="36"/>
                      </a:lnTo>
                      <a:lnTo>
                        <a:pt x="23" y="36"/>
                      </a:lnTo>
                      <a:lnTo>
                        <a:pt x="27" y="36"/>
                      </a:lnTo>
                      <a:lnTo>
                        <a:pt x="33" y="36"/>
                      </a:lnTo>
                      <a:lnTo>
                        <a:pt x="40" y="36"/>
                      </a:lnTo>
                      <a:lnTo>
                        <a:pt x="48" y="36"/>
                      </a:lnTo>
                      <a:lnTo>
                        <a:pt x="55" y="34"/>
                      </a:lnTo>
                      <a:lnTo>
                        <a:pt x="63" y="34"/>
                      </a:lnTo>
                      <a:lnTo>
                        <a:pt x="61" y="32"/>
                      </a:lnTo>
                      <a:lnTo>
                        <a:pt x="59" y="30"/>
                      </a:lnTo>
                      <a:lnTo>
                        <a:pt x="54" y="27"/>
                      </a:lnTo>
                      <a:lnTo>
                        <a:pt x="48" y="23"/>
                      </a:lnTo>
                      <a:lnTo>
                        <a:pt x="38" y="17"/>
                      </a:lnTo>
                      <a:lnTo>
                        <a:pt x="27" y="11"/>
                      </a:lnTo>
                      <a:lnTo>
                        <a:pt x="15" y="8"/>
                      </a:lnTo>
                      <a:lnTo>
                        <a:pt x="0" y="0"/>
                      </a:lnTo>
                      <a:close/>
                    </a:path>
                  </a:pathLst>
                </a:custGeom>
                <a:solidFill>
                  <a:srgbClr val="21BA00"/>
                </a:solidFill>
                <a:ln w="9525">
                  <a:noFill/>
                  <a:round/>
                  <a:headEnd/>
                  <a:tailEnd/>
                </a:ln>
              </p:spPr>
              <p:txBody>
                <a:bodyPr/>
                <a:lstStyle/>
                <a:p>
                  <a:endParaRPr lang="de-DE"/>
                </a:p>
              </p:txBody>
            </p:sp>
            <p:sp>
              <p:nvSpPr>
                <p:cNvPr id="32977" name="Freeform 1233"/>
                <p:cNvSpPr>
                  <a:spLocks/>
                </p:cNvSpPr>
                <p:nvPr/>
              </p:nvSpPr>
              <p:spPr bwMode="auto">
                <a:xfrm>
                  <a:off x="-2" y="3590"/>
                  <a:ext cx="37" cy="18"/>
                </a:xfrm>
                <a:custGeom>
                  <a:avLst/>
                  <a:gdLst/>
                  <a:ahLst/>
                  <a:cxnLst>
                    <a:cxn ang="0">
                      <a:pos x="0" y="14"/>
                    </a:cxn>
                    <a:cxn ang="0">
                      <a:pos x="38" y="0"/>
                    </a:cxn>
                    <a:cxn ang="0">
                      <a:pos x="40" y="2"/>
                    </a:cxn>
                    <a:cxn ang="0">
                      <a:pos x="44" y="2"/>
                    </a:cxn>
                    <a:cxn ang="0">
                      <a:pos x="48" y="6"/>
                    </a:cxn>
                    <a:cxn ang="0">
                      <a:pos x="53" y="8"/>
                    </a:cxn>
                    <a:cxn ang="0">
                      <a:pos x="61" y="12"/>
                    </a:cxn>
                    <a:cxn ang="0">
                      <a:pos x="67" y="16"/>
                    </a:cxn>
                    <a:cxn ang="0">
                      <a:pos x="73" y="18"/>
                    </a:cxn>
                    <a:cxn ang="0">
                      <a:pos x="74" y="21"/>
                    </a:cxn>
                    <a:cxn ang="0">
                      <a:pos x="46" y="37"/>
                    </a:cxn>
                    <a:cxn ang="0">
                      <a:pos x="0" y="14"/>
                    </a:cxn>
                  </a:cxnLst>
                  <a:rect l="0" t="0" r="r" b="b"/>
                  <a:pathLst>
                    <a:path w="74" h="37">
                      <a:moveTo>
                        <a:pt x="0" y="14"/>
                      </a:moveTo>
                      <a:lnTo>
                        <a:pt x="38" y="0"/>
                      </a:lnTo>
                      <a:lnTo>
                        <a:pt x="40" y="2"/>
                      </a:lnTo>
                      <a:lnTo>
                        <a:pt x="44" y="2"/>
                      </a:lnTo>
                      <a:lnTo>
                        <a:pt x="48" y="6"/>
                      </a:lnTo>
                      <a:lnTo>
                        <a:pt x="53" y="8"/>
                      </a:lnTo>
                      <a:lnTo>
                        <a:pt x="61" y="12"/>
                      </a:lnTo>
                      <a:lnTo>
                        <a:pt x="67" y="16"/>
                      </a:lnTo>
                      <a:lnTo>
                        <a:pt x="73" y="18"/>
                      </a:lnTo>
                      <a:lnTo>
                        <a:pt x="74" y="21"/>
                      </a:lnTo>
                      <a:lnTo>
                        <a:pt x="46" y="37"/>
                      </a:lnTo>
                      <a:lnTo>
                        <a:pt x="0" y="14"/>
                      </a:lnTo>
                      <a:close/>
                    </a:path>
                  </a:pathLst>
                </a:custGeom>
                <a:solidFill>
                  <a:srgbClr val="21BA00"/>
                </a:solidFill>
                <a:ln w="9525">
                  <a:noFill/>
                  <a:round/>
                  <a:headEnd/>
                  <a:tailEnd/>
                </a:ln>
              </p:spPr>
              <p:txBody>
                <a:bodyPr/>
                <a:lstStyle/>
                <a:p>
                  <a:endParaRPr lang="de-DE"/>
                </a:p>
              </p:txBody>
            </p:sp>
            <p:sp>
              <p:nvSpPr>
                <p:cNvPr id="32978" name="Freeform 1234"/>
                <p:cNvSpPr>
                  <a:spLocks/>
                </p:cNvSpPr>
                <p:nvPr/>
              </p:nvSpPr>
              <p:spPr bwMode="auto">
                <a:xfrm>
                  <a:off x="31" y="3610"/>
                  <a:ext cx="28" cy="18"/>
                </a:xfrm>
                <a:custGeom>
                  <a:avLst/>
                  <a:gdLst/>
                  <a:ahLst/>
                  <a:cxnLst>
                    <a:cxn ang="0">
                      <a:pos x="0" y="6"/>
                    </a:cxn>
                    <a:cxn ang="0">
                      <a:pos x="26" y="0"/>
                    </a:cxn>
                    <a:cxn ang="0">
                      <a:pos x="28" y="0"/>
                    </a:cxn>
                    <a:cxn ang="0">
                      <a:pos x="30" y="2"/>
                    </a:cxn>
                    <a:cxn ang="0">
                      <a:pos x="32" y="6"/>
                    </a:cxn>
                    <a:cxn ang="0">
                      <a:pos x="36" y="10"/>
                    </a:cxn>
                    <a:cxn ang="0">
                      <a:pos x="40" y="16"/>
                    </a:cxn>
                    <a:cxn ang="0">
                      <a:pos x="46" y="21"/>
                    </a:cxn>
                    <a:cxn ang="0">
                      <a:pos x="51" y="29"/>
                    </a:cxn>
                    <a:cxn ang="0">
                      <a:pos x="57" y="37"/>
                    </a:cxn>
                    <a:cxn ang="0">
                      <a:pos x="0" y="6"/>
                    </a:cxn>
                  </a:cxnLst>
                  <a:rect l="0" t="0" r="r" b="b"/>
                  <a:pathLst>
                    <a:path w="57" h="37">
                      <a:moveTo>
                        <a:pt x="0" y="6"/>
                      </a:moveTo>
                      <a:lnTo>
                        <a:pt x="26" y="0"/>
                      </a:lnTo>
                      <a:lnTo>
                        <a:pt x="28" y="0"/>
                      </a:lnTo>
                      <a:lnTo>
                        <a:pt x="30" y="2"/>
                      </a:lnTo>
                      <a:lnTo>
                        <a:pt x="32" y="6"/>
                      </a:lnTo>
                      <a:lnTo>
                        <a:pt x="36" y="10"/>
                      </a:lnTo>
                      <a:lnTo>
                        <a:pt x="40" y="16"/>
                      </a:lnTo>
                      <a:lnTo>
                        <a:pt x="46" y="21"/>
                      </a:lnTo>
                      <a:lnTo>
                        <a:pt x="51" y="29"/>
                      </a:lnTo>
                      <a:lnTo>
                        <a:pt x="57" y="37"/>
                      </a:lnTo>
                      <a:lnTo>
                        <a:pt x="0" y="6"/>
                      </a:lnTo>
                      <a:close/>
                    </a:path>
                  </a:pathLst>
                </a:custGeom>
                <a:solidFill>
                  <a:srgbClr val="21BA00"/>
                </a:solidFill>
                <a:ln w="9525">
                  <a:noFill/>
                  <a:round/>
                  <a:headEnd/>
                  <a:tailEnd/>
                </a:ln>
              </p:spPr>
              <p:txBody>
                <a:bodyPr/>
                <a:lstStyle/>
                <a:p>
                  <a:endParaRPr lang="de-DE"/>
                </a:p>
              </p:txBody>
            </p:sp>
            <p:sp>
              <p:nvSpPr>
                <p:cNvPr id="32979" name="Freeform 1235"/>
                <p:cNvSpPr>
                  <a:spLocks/>
                </p:cNvSpPr>
                <p:nvPr/>
              </p:nvSpPr>
              <p:spPr bwMode="auto">
                <a:xfrm>
                  <a:off x="6" y="3551"/>
                  <a:ext cx="45" cy="20"/>
                </a:xfrm>
                <a:custGeom>
                  <a:avLst/>
                  <a:gdLst/>
                  <a:ahLst/>
                  <a:cxnLst>
                    <a:cxn ang="0">
                      <a:pos x="0" y="0"/>
                    </a:cxn>
                    <a:cxn ang="0">
                      <a:pos x="52" y="0"/>
                    </a:cxn>
                    <a:cxn ang="0">
                      <a:pos x="90" y="40"/>
                    </a:cxn>
                    <a:cxn ang="0">
                      <a:pos x="88" y="40"/>
                    </a:cxn>
                    <a:cxn ang="0">
                      <a:pos x="80" y="38"/>
                    </a:cxn>
                    <a:cxn ang="0">
                      <a:pos x="69" y="36"/>
                    </a:cxn>
                    <a:cxn ang="0">
                      <a:pos x="56" y="33"/>
                    </a:cxn>
                    <a:cxn ang="0">
                      <a:pos x="38" y="29"/>
                    </a:cxn>
                    <a:cxn ang="0">
                      <a:pos x="25" y="21"/>
                    </a:cxn>
                    <a:cxn ang="0">
                      <a:pos x="12" y="12"/>
                    </a:cxn>
                    <a:cxn ang="0">
                      <a:pos x="0" y="0"/>
                    </a:cxn>
                  </a:cxnLst>
                  <a:rect l="0" t="0" r="r" b="b"/>
                  <a:pathLst>
                    <a:path w="90" h="40">
                      <a:moveTo>
                        <a:pt x="0" y="0"/>
                      </a:moveTo>
                      <a:lnTo>
                        <a:pt x="52" y="0"/>
                      </a:lnTo>
                      <a:lnTo>
                        <a:pt x="90" y="40"/>
                      </a:lnTo>
                      <a:lnTo>
                        <a:pt x="88" y="40"/>
                      </a:lnTo>
                      <a:lnTo>
                        <a:pt x="80" y="38"/>
                      </a:lnTo>
                      <a:lnTo>
                        <a:pt x="69" y="36"/>
                      </a:lnTo>
                      <a:lnTo>
                        <a:pt x="56" y="33"/>
                      </a:lnTo>
                      <a:lnTo>
                        <a:pt x="38" y="29"/>
                      </a:lnTo>
                      <a:lnTo>
                        <a:pt x="25" y="21"/>
                      </a:lnTo>
                      <a:lnTo>
                        <a:pt x="12" y="12"/>
                      </a:lnTo>
                      <a:lnTo>
                        <a:pt x="0" y="0"/>
                      </a:lnTo>
                      <a:close/>
                    </a:path>
                  </a:pathLst>
                </a:custGeom>
                <a:solidFill>
                  <a:srgbClr val="21BA00"/>
                </a:solidFill>
                <a:ln w="9525">
                  <a:noFill/>
                  <a:round/>
                  <a:headEnd/>
                  <a:tailEnd/>
                </a:ln>
              </p:spPr>
              <p:txBody>
                <a:bodyPr/>
                <a:lstStyle/>
                <a:p>
                  <a:endParaRPr lang="de-DE"/>
                </a:p>
              </p:txBody>
            </p:sp>
            <p:sp>
              <p:nvSpPr>
                <p:cNvPr id="32980" name="Freeform 1236"/>
                <p:cNvSpPr>
                  <a:spLocks/>
                </p:cNvSpPr>
                <p:nvPr/>
              </p:nvSpPr>
              <p:spPr bwMode="auto">
                <a:xfrm>
                  <a:off x="49" y="3547"/>
                  <a:ext cx="42" cy="20"/>
                </a:xfrm>
                <a:custGeom>
                  <a:avLst/>
                  <a:gdLst/>
                  <a:ahLst/>
                  <a:cxnLst>
                    <a:cxn ang="0">
                      <a:pos x="0" y="2"/>
                    </a:cxn>
                    <a:cxn ang="0">
                      <a:pos x="61" y="0"/>
                    </a:cxn>
                    <a:cxn ang="0">
                      <a:pos x="84" y="28"/>
                    </a:cxn>
                    <a:cxn ang="0">
                      <a:pos x="82" y="28"/>
                    </a:cxn>
                    <a:cxn ang="0">
                      <a:pos x="78" y="28"/>
                    </a:cxn>
                    <a:cxn ang="0">
                      <a:pos x="72" y="30"/>
                    </a:cxn>
                    <a:cxn ang="0">
                      <a:pos x="67" y="34"/>
                    </a:cxn>
                    <a:cxn ang="0">
                      <a:pos x="59" y="36"/>
                    </a:cxn>
                    <a:cxn ang="0">
                      <a:pos x="51" y="38"/>
                    </a:cxn>
                    <a:cxn ang="0">
                      <a:pos x="42" y="38"/>
                    </a:cxn>
                    <a:cxn ang="0">
                      <a:pos x="34" y="40"/>
                    </a:cxn>
                    <a:cxn ang="0">
                      <a:pos x="29" y="38"/>
                    </a:cxn>
                    <a:cxn ang="0">
                      <a:pos x="21" y="34"/>
                    </a:cxn>
                    <a:cxn ang="0">
                      <a:pos x="15" y="28"/>
                    </a:cxn>
                    <a:cxn ang="0">
                      <a:pos x="11" y="21"/>
                    </a:cxn>
                    <a:cxn ang="0">
                      <a:pos x="6" y="15"/>
                    </a:cxn>
                    <a:cxn ang="0">
                      <a:pos x="4" y="9"/>
                    </a:cxn>
                    <a:cxn ang="0">
                      <a:pos x="2" y="4"/>
                    </a:cxn>
                    <a:cxn ang="0">
                      <a:pos x="0" y="2"/>
                    </a:cxn>
                  </a:cxnLst>
                  <a:rect l="0" t="0" r="r" b="b"/>
                  <a:pathLst>
                    <a:path w="84" h="40">
                      <a:moveTo>
                        <a:pt x="0" y="2"/>
                      </a:moveTo>
                      <a:lnTo>
                        <a:pt x="61" y="0"/>
                      </a:lnTo>
                      <a:lnTo>
                        <a:pt x="84" y="28"/>
                      </a:lnTo>
                      <a:lnTo>
                        <a:pt x="82" y="28"/>
                      </a:lnTo>
                      <a:lnTo>
                        <a:pt x="78" y="28"/>
                      </a:lnTo>
                      <a:lnTo>
                        <a:pt x="72" y="30"/>
                      </a:lnTo>
                      <a:lnTo>
                        <a:pt x="67" y="34"/>
                      </a:lnTo>
                      <a:lnTo>
                        <a:pt x="59" y="36"/>
                      </a:lnTo>
                      <a:lnTo>
                        <a:pt x="51" y="38"/>
                      </a:lnTo>
                      <a:lnTo>
                        <a:pt x="42" y="38"/>
                      </a:lnTo>
                      <a:lnTo>
                        <a:pt x="34" y="40"/>
                      </a:lnTo>
                      <a:lnTo>
                        <a:pt x="29" y="38"/>
                      </a:lnTo>
                      <a:lnTo>
                        <a:pt x="21" y="34"/>
                      </a:lnTo>
                      <a:lnTo>
                        <a:pt x="15" y="28"/>
                      </a:lnTo>
                      <a:lnTo>
                        <a:pt x="11"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32981" name="Freeform 1237"/>
                <p:cNvSpPr>
                  <a:spLocks/>
                </p:cNvSpPr>
                <p:nvPr/>
              </p:nvSpPr>
              <p:spPr bwMode="auto">
                <a:xfrm>
                  <a:off x="91" y="3548"/>
                  <a:ext cx="28" cy="8"/>
                </a:xfrm>
                <a:custGeom>
                  <a:avLst/>
                  <a:gdLst/>
                  <a:ahLst/>
                  <a:cxnLst>
                    <a:cxn ang="0">
                      <a:pos x="0" y="0"/>
                    </a:cxn>
                    <a:cxn ang="0">
                      <a:pos x="15" y="17"/>
                    </a:cxn>
                    <a:cxn ang="0">
                      <a:pos x="55" y="3"/>
                    </a:cxn>
                    <a:cxn ang="0">
                      <a:pos x="0" y="0"/>
                    </a:cxn>
                  </a:cxnLst>
                  <a:rect l="0" t="0" r="r" b="b"/>
                  <a:pathLst>
                    <a:path w="55" h="17">
                      <a:moveTo>
                        <a:pt x="0" y="0"/>
                      </a:moveTo>
                      <a:lnTo>
                        <a:pt x="15" y="17"/>
                      </a:lnTo>
                      <a:lnTo>
                        <a:pt x="55" y="3"/>
                      </a:lnTo>
                      <a:lnTo>
                        <a:pt x="0" y="0"/>
                      </a:lnTo>
                      <a:close/>
                    </a:path>
                  </a:pathLst>
                </a:custGeom>
                <a:solidFill>
                  <a:srgbClr val="21BA00"/>
                </a:solidFill>
                <a:ln w="9525">
                  <a:noFill/>
                  <a:round/>
                  <a:headEnd/>
                  <a:tailEnd/>
                </a:ln>
              </p:spPr>
              <p:txBody>
                <a:bodyPr/>
                <a:lstStyle/>
                <a:p>
                  <a:endParaRPr lang="de-DE"/>
                </a:p>
              </p:txBody>
            </p:sp>
            <p:sp>
              <p:nvSpPr>
                <p:cNvPr id="32982" name="Freeform 1238"/>
                <p:cNvSpPr>
                  <a:spLocks/>
                </p:cNvSpPr>
                <p:nvPr/>
              </p:nvSpPr>
              <p:spPr bwMode="auto">
                <a:xfrm>
                  <a:off x="82" y="3524"/>
                  <a:ext cx="25" cy="14"/>
                </a:xfrm>
                <a:custGeom>
                  <a:avLst/>
                  <a:gdLst/>
                  <a:ahLst/>
                  <a:cxnLst>
                    <a:cxn ang="0">
                      <a:pos x="0" y="29"/>
                    </a:cxn>
                    <a:cxn ang="0">
                      <a:pos x="49" y="23"/>
                    </a:cxn>
                    <a:cxn ang="0">
                      <a:pos x="49" y="21"/>
                    </a:cxn>
                    <a:cxn ang="0">
                      <a:pos x="45" y="19"/>
                    </a:cxn>
                    <a:cxn ang="0">
                      <a:pos x="44" y="17"/>
                    </a:cxn>
                    <a:cxn ang="0">
                      <a:pos x="38" y="13"/>
                    </a:cxn>
                    <a:cxn ang="0">
                      <a:pos x="32" y="8"/>
                    </a:cxn>
                    <a:cxn ang="0">
                      <a:pos x="24" y="6"/>
                    </a:cxn>
                    <a:cxn ang="0">
                      <a:pos x="19" y="2"/>
                    </a:cxn>
                    <a:cxn ang="0">
                      <a:pos x="11" y="0"/>
                    </a:cxn>
                    <a:cxn ang="0">
                      <a:pos x="4" y="2"/>
                    </a:cxn>
                    <a:cxn ang="0">
                      <a:pos x="0" y="11"/>
                    </a:cxn>
                    <a:cxn ang="0">
                      <a:pos x="0" y="23"/>
                    </a:cxn>
                    <a:cxn ang="0">
                      <a:pos x="0" y="29"/>
                    </a:cxn>
                  </a:cxnLst>
                  <a:rect l="0" t="0" r="r" b="b"/>
                  <a:pathLst>
                    <a:path w="49" h="29">
                      <a:moveTo>
                        <a:pt x="0" y="29"/>
                      </a:moveTo>
                      <a:lnTo>
                        <a:pt x="49" y="23"/>
                      </a:lnTo>
                      <a:lnTo>
                        <a:pt x="49" y="21"/>
                      </a:lnTo>
                      <a:lnTo>
                        <a:pt x="45" y="19"/>
                      </a:lnTo>
                      <a:lnTo>
                        <a:pt x="44" y="17"/>
                      </a:lnTo>
                      <a:lnTo>
                        <a:pt x="38" y="13"/>
                      </a:lnTo>
                      <a:lnTo>
                        <a:pt x="32" y="8"/>
                      </a:lnTo>
                      <a:lnTo>
                        <a:pt x="24" y="6"/>
                      </a:lnTo>
                      <a:lnTo>
                        <a:pt x="19" y="2"/>
                      </a:lnTo>
                      <a:lnTo>
                        <a:pt x="11"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32983" name="Freeform 1239"/>
                <p:cNvSpPr>
                  <a:spLocks/>
                </p:cNvSpPr>
                <p:nvPr/>
              </p:nvSpPr>
              <p:spPr bwMode="auto">
                <a:xfrm>
                  <a:off x="49" y="3521"/>
                  <a:ext cx="28" cy="15"/>
                </a:xfrm>
                <a:custGeom>
                  <a:avLst/>
                  <a:gdLst/>
                  <a:ahLst/>
                  <a:cxnLst>
                    <a:cxn ang="0">
                      <a:pos x="40" y="31"/>
                    </a:cxn>
                    <a:cxn ang="0">
                      <a:pos x="55" y="0"/>
                    </a:cxn>
                    <a:cxn ang="0">
                      <a:pos x="55" y="0"/>
                    </a:cxn>
                    <a:cxn ang="0">
                      <a:pos x="51" y="0"/>
                    </a:cxn>
                    <a:cxn ang="0">
                      <a:pos x="48" y="0"/>
                    </a:cxn>
                    <a:cxn ang="0">
                      <a:pos x="42" y="0"/>
                    </a:cxn>
                    <a:cxn ang="0">
                      <a:pos x="36" y="2"/>
                    </a:cxn>
                    <a:cxn ang="0">
                      <a:pos x="30" y="2"/>
                    </a:cxn>
                    <a:cxn ang="0">
                      <a:pos x="23" y="4"/>
                    </a:cxn>
                    <a:cxn ang="0">
                      <a:pos x="17" y="8"/>
                    </a:cxn>
                    <a:cxn ang="0">
                      <a:pos x="8" y="16"/>
                    </a:cxn>
                    <a:cxn ang="0">
                      <a:pos x="2" y="21"/>
                    </a:cxn>
                    <a:cxn ang="0">
                      <a:pos x="0" y="27"/>
                    </a:cxn>
                    <a:cxn ang="0">
                      <a:pos x="0" y="29"/>
                    </a:cxn>
                    <a:cxn ang="0">
                      <a:pos x="40" y="31"/>
                    </a:cxn>
                  </a:cxnLst>
                  <a:rect l="0" t="0" r="r" b="b"/>
                  <a:pathLst>
                    <a:path w="55" h="31">
                      <a:moveTo>
                        <a:pt x="40" y="31"/>
                      </a:moveTo>
                      <a:lnTo>
                        <a:pt x="55" y="0"/>
                      </a:lnTo>
                      <a:lnTo>
                        <a:pt x="55" y="0"/>
                      </a:lnTo>
                      <a:lnTo>
                        <a:pt x="51" y="0"/>
                      </a:lnTo>
                      <a:lnTo>
                        <a:pt x="48" y="0"/>
                      </a:lnTo>
                      <a:lnTo>
                        <a:pt x="42" y="0"/>
                      </a:lnTo>
                      <a:lnTo>
                        <a:pt x="36" y="2"/>
                      </a:lnTo>
                      <a:lnTo>
                        <a:pt x="30" y="2"/>
                      </a:lnTo>
                      <a:lnTo>
                        <a:pt x="23" y="4"/>
                      </a:lnTo>
                      <a:lnTo>
                        <a:pt x="17"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32984" name="Freeform 1240"/>
                <p:cNvSpPr>
                  <a:spLocks/>
                </p:cNvSpPr>
                <p:nvPr/>
              </p:nvSpPr>
              <p:spPr bwMode="auto">
                <a:xfrm>
                  <a:off x="9" y="3524"/>
                  <a:ext cx="35" cy="21"/>
                </a:xfrm>
                <a:custGeom>
                  <a:avLst/>
                  <a:gdLst/>
                  <a:ahLst/>
                  <a:cxnLst>
                    <a:cxn ang="0">
                      <a:pos x="42" y="32"/>
                    </a:cxn>
                    <a:cxn ang="0">
                      <a:pos x="70" y="0"/>
                    </a:cxn>
                    <a:cxn ang="0">
                      <a:pos x="69" y="0"/>
                    </a:cxn>
                    <a:cxn ang="0">
                      <a:pos x="63" y="2"/>
                    </a:cxn>
                    <a:cxn ang="0">
                      <a:pos x="55" y="6"/>
                    </a:cxn>
                    <a:cxn ang="0">
                      <a:pos x="44" y="10"/>
                    </a:cxn>
                    <a:cxn ang="0">
                      <a:pos x="32" y="15"/>
                    </a:cxn>
                    <a:cxn ang="0">
                      <a:pos x="21" y="21"/>
                    </a:cxn>
                    <a:cxn ang="0">
                      <a:pos x="11" y="29"/>
                    </a:cxn>
                    <a:cxn ang="0">
                      <a:pos x="4" y="34"/>
                    </a:cxn>
                    <a:cxn ang="0">
                      <a:pos x="0" y="40"/>
                    </a:cxn>
                    <a:cxn ang="0">
                      <a:pos x="4" y="42"/>
                    </a:cxn>
                    <a:cxn ang="0">
                      <a:pos x="9" y="42"/>
                    </a:cxn>
                    <a:cxn ang="0">
                      <a:pos x="17" y="40"/>
                    </a:cxn>
                    <a:cxn ang="0">
                      <a:pos x="25" y="38"/>
                    </a:cxn>
                    <a:cxn ang="0">
                      <a:pos x="32" y="34"/>
                    </a:cxn>
                    <a:cxn ang="0">
                      <a:pos x="38" y="32"/>
                    </a:cxn>
                    <a:cxn ang="0">
                      <a:pos x="42" y="32"/>
                    </a:cxn>
                  </a:cxnLst>
                  <a:rect l="0" t="0" r="r" b="b"/>
                  <a:pathLst>
                    <a:path w="70" h="42">
                      <a:moveTo>
                        <a:pt x="42" y="32"/>
                      </a:moveTo>
                      <a:lnTo>
                        <a:pt x="70" y="0"/>
                      </a:lnTo>
                      <a:lnTo>
                        <a:pt x="69" y="0"/>
                      </a:lnTo>
                      <a:lnTo>
                        <a:pt x="63" y="2"/>
                      </a:lnTo>
                      <a:lnTo>
                        <a:pt x="55" y="6"/>
                      </a:lnTo>
                      <a:lnTo>
                        <a:pt x="44" y="10"/>
                      </a:lnTo>
                      <a:lnTo>
                        <a:pt x="32" y="15"/>
                      </a:lnTo>
                      <a:lnTo>
                        <a:pt x="21" y="21"/>
                      </a:lnTo>
                      <a:lnTo>
                        <a:pt x="11" y="29"/>
                      </a:lnTo>
                      <a:lnTo>
                        <a:pt x="4" y="34"/>
                      </a:lnTo>
                      <a:lnTo>
                        <a:pt x="0" y="40"/>
                      </a:lnTo>
                      <a:lnTo>
                        <a:pt x="4" y="42"/>
                      </a:lnTo>
                      <a:lnTo>
                        <a:pt x="9" y="42"/>
                      </a:lnTo>
                      <a:lnTo>
                        <a:pt x="17" y="40"/>
                      </a:lnTo>
                      <a:lnTo>
                        <a:pt x="25" y="38"/>
                      </a:lnTo>
                      <a:lnTo>
                        <a:pt x="32" y="34"/>
                      </a:lnTo>
                      <a:lnTo>
                        <a:pt x="38" y="32"/>
                      </a:lnTo>
                      <a:lnTo>
                        <a:pt x="42" y="32"/>
                      </a:lnTo>
                      <a:close/>
                    </a:path>
                  </a:pathLst>
                </a:custGeom>
                <a:solidFill>
                  <a:srgbClr val="21BA00"/>
                </a:solidFill>
                <a:ln w="9525">
                  <a:noFill/>
                  <a:round/>
                  <a:headEnd/>
                  <a:tailEnd/>
                </a:ln>
              </p:spPr>
              <p:txBody>
                <a:bodyPr/>
                <a:lstStyle/>
                <a:p>
                  <a:endParaRPr lang="de-DE"/>
                </a:p>
              </p:txBody>
            </p:sp>
            <p:sp>
              <p:nvSpPr>
                <p:cNvPr id="32985" name="Freeform 1241"/>
                <p:cNvSpPr>
                  <a:spLocks/>
                </p:cNvSpPr>
                <p:nvPr/>
              </p:nvSpPr>
              <p:spPr bwMode="auto">
                <a:xfrm>
                  <a:off x="474" y="3531"/>
                  <a:ext cx="464" cy="497"/>
                </a:xfrm>
                <a:custGeom>
                  <a:avLst/>
                  <a:gdLst/>
                  <a:ahLst/>
                  <a:cxnLst>
                    <a:cxn ang="0">
                      <a:pos x="88" y="994"/>
                    </a:cxn>
                    <a:cxn ang="0">
                      <a:pos x="0" y="850"/>
                    </a:cxn>
                    <a:cxn ang="0">
                      <a:pos x="103" y="914"/>
                    </a:cxn>
                    <a:cxn ang="0">
                      <a:pos x="88" y="802"/>
                    </a:cxn>
                    <a:cxn ang="0">
                      <a:pos x="145" y="869"/>
                    </a:cxn>
                    <a:cxn ang="0">
                      <a:pos x="120" y="735"/>
                    </a:cxn>
                    <a:cxn ang="0">
                      <a:pos x="257" y="880"/>
                    </a:cxn>
                    <a:cxn ang="0">
                      <a:pos x="227" y="714"/>
                    </a:cxn>
                    <a:cxn ang="0">
                      <a:pos x="328" y="855"/>
                    </a:cxn>
                    <a:cxn ang="0">
                      <a:pos x="312" y="631"/>
                    </a:cxn>
                    <a:cxn ang="0">
                      <a:pos x="381" y="850"/>
                    </a:cxn>
                    <a:cxn ang="0">
                      <a:pos x="387" y="356"/>
                    </a:cxn>
                    <a:cxn ang="0">
                      <a:pos x="211" y="185"/>
                    </a:cxn>
                    <a:cxn ang="0">
                      <a:pos x="211" y="185"/>
                    </a:cxn>
                    <a:cxn ang="0">
                      <a:pos x="217" y="143"/>
                    </a:cxn>
                    <a:cxn ang="0">
                      <a:pos x="223" y="132"/>
                    </a:cxn>
                    <a:cxn ang="0">
                      <a:pos x="387" y="273"/>
                    </a:cxn>
                    <a:cxn ang="0">
                      <a:pos x="410" y="6"/>
                    </a:cxn>
                    <a:cxn ang="0">
                      <a:pos x="412" y="6"/>
                    </a:cxn>
                    <a:cxn ang="0">
                      <a:pos x="415" y="8"/>
                    </a:cxn>
                    <a:cxn ang="0">
                      <a:pos x="423" y="10"/>
                    </a:cxn>
                    <a:cxn ang="0">
                      <a:pos x="433" y="14"/>
                    </a:cxn>
                    <a:cxn ang="0">
                      <a:pos x="446" y="14"/>
                    </a:cxn>
                    <a:cxn ang="0">
                      <a:pos x="461" y="12"/>
                    </a:cxn>
                    <a:cxn ang="0">
                      <a:pos x="482" y="8"/>
                    </a:cxn>
                    <a:cxn ang="0">
                      <a:pos x="505" y="0"/>
                    </a:cxn>
                    <a:cxn ang="0">
                      <a:pos x="514" y="179"/>
                    </a:cxn>
                    <a:cxn ang="0">
                      <a:pos x="667" y="76"/>
                    </a:cxn>
                    <a:cxn ang="0">
                      <a:pos x="673" y="116"/>
                    </a:cxn>
                    <a:cxn ang="0">
                      <a:pos x="514" y="248"/>
                    </a:cxn>
                    <a:cxn ang="0">
                      <a:pos x="514" y="690"/>
                    </a:cxn>
                    <a:cxn ang="0">
                      <a:pos x="543" y="882"/>
                    </a:cxn>
                    <a:cxn ang="0">
                      <a:pos x="617" y="577"/>
                    </a:cxn>
                    <a:cxn ang="0">
                      <a:pos x="614" y="859"/>
                    </a:cxn>
                    <a:cxn ang="0">
                      <a:pos x="705" y="541"/>
                    </a:cxn>
                    <a:cxn ang="0">
                      <a:pos x="682" y="882"/>
                    </a:cxn>
                    <a:cxn ang="0">
                      <a:pos x="762" y="735"/>
                    </a:cxn>
                    <a:cxn ang="0">
                      <a:pos x="758" y="907"/>
                    </a:cxn>
                    <a:cxn ang="0">
                      <a:pos x="840" y="791"/>
                    </a:cxn>
                    <a:cxn ang="0">
                      <a:pos x="842" y="874"/>
                    </a:cxn>
                    <a:cxn ang="0">
                      <a:pos x="928" y="829"/>
                    </a:cxn>
                    <a:cxn ang="0">
                      <a:pos x="821" y="985"/>
                    </a:cxn>
                    <a:cxn ang="0">
                      <a:pos x="88" y="994"/>
                    </a:cxn>
                  </a:cxnLst>
                  <a:rect l="0" t="0" r="r" b="b"/>
                  <a:pathLst>
                    <a:path w="928" h="994">
                      <a:moveTo>
                        <a:pt x="88" y="994"/>
                      </a:moveTo>
                      <a:lnTo>
                        <a:pt x="0" y="850"/>
                      </a:lnTo>
                      <a:lnTo>
                        <a:pt x="103" y="914"/>
                      </a:lnTo>
                      <a:lnTo>
                        <a:pt x="88" y="802"/>
                      </a:lnTo>
                      <a:lnTo>
                        <a:pt x="145" y="869"/>
                      </a:lnTo>
                      <a:lnTo>
                        <a:pt x="120" y="735"/>
                      </a:lnTo>
                      <a:lnTo>
                        <a:pt x="257" y="880"/>
                      </a:lnTo>
                      <a:lnTo>
                        <a:pt x="227" y="714"/>
                      </a:lnTo>
                      <a:lnTo>
                        <a:pt x="328" y="855"/>
                      </a:lnTo>
                      <a:lnTo>
                        <a:pt x="312" y="631"/>
                      </a:lnTo>
                      <a:lnTo>
                        <a:pt x="381" y="850"/>
                      </a:lnTo>
                      <a:lnTo>
                        <a:pt x="387" y="356"/>
                      </a:lnTo>
                      <a:lnTo>
                        <a:pt x="211" y="185"/>
                      </a:lnTo>
                      <a:lnTo>
                        <a:pt x="211" y="185"/>
                      </a:lnTo>
                      <a:lnTo>
                        <a:pt x="217" y="143"/>
                      </a:lnTo>
                      <a:lnTo>
                        <a:pt x="223" y="132"/>
                      </a:lnTo>
                      <a:lnTo>
                        <a:pt x="387" y="273"/>
                      </a:lnTo>
                      <a:lnTo>
                        <a:pt x="410" y="6"/>
                      </a:lnTo>
                      <a:lnTo>
                        <a:pt x="412" y="6"/>
                      </a:lnTo>
                      <a:lnTo>
                        <a:pt x="415" y="8"/>
                      </a:lnTo>
                      <a:lnTo>
                        <a:pt x="423" y="10"/>
                      </a:lnTo>
                      <a:lnTo>
                        <a:pt x="433" y="14"/>
                      </a:lnTo>
                      <a:lnTo>
                        <a:pt x="446" y="14"/>
                      </a:lnTo>
                      <a:lnTo>
                        <a:pt x="461" y="12"/>
                      </a:lnTo>
                      <a:lnTo>
                        <a:pt x="482" y="8"/>
                      </a:lnTo>
                      <a:lnTo>
                        <a:pt x="505" y="0"/>
                      </a:lnTo>
                      <a:lnTo>
                        <a:pt x="514" y="179"/>
                      </a:lnTo>
                      <a:lnTo>
                        <a:pt x="667" y="76"/>
                      </a:lnTo>
                      <a:lnTo>
                        <a:pt x="673" y="116"/>
                      </a:lnTo>
                      <a:lnTo>
                        <a:pt x="514" y="248"/>
                      </a:lnTo>
                      <a:lnTo>
                        <a:pt x="514" y="690"/>
                      </a:lnTo>
                      <a:lnTo>
                        <a:pt x="543" y="882"/>
                      </a:lnTo>
                      <a:lnTo>
                        <a:pt x="617" y="577"/>
                      </a:lnTo>
                      <a:lnTo>
                        <a:pt x="614" y="859"/>
                      </a:lnTo>
                      <a:lnTo>
                        <a:pt x="705" y="541"/>
                      </a:lnTo>
                      <a:lnTo>
                        <a:pt x="682" y="882"/>
                      </a:lnTo>
                      <a:lnTo>
                        <a:pt x="762" y="735"/>
                      </a:lnTo>
                      <a:lnTo>
                        <a:pt x="758" y="907"/>
                      </a:lnTo>
                      <a:lnTo>
                        <a:pt x="840" y="791"/>
                      </a:lnTo>
                      <a:lnTo>
                        <a:pt x="842" y="874"/>
                      </a:lnTo>
                      <a:lnTo>
                        <a:pt x="928" y="829"/>
                      </a:lnTo>
                      <a:lnTo>
                        <a:pt x="821" y="985"/>
                      </a:lnTo>
                      <a:lnTo>
                        <a:pt x="88" y="994"/>
                      </a:lnTo>
                      <a:close/>
                    </a:path>
                  </a:pathLst>
                </a:custGeom>
                <a:solidFill>
                  <a:srgbClr val="000000"/>
                </a:solidFill>
                <a:ln w="9525">
                  <a:noFill/>
                  <a:round/>
                  <a:headEnd/>
                  <a:tailEnd/>
                </a:ln>
              </p:spPr>
              <p:txBody>
                <a:bodyPr/>
                <a:lstStyle/>
                <a:p>
                  <a:endParaRPr lang="de-DE"/>
                </a:p>
              </p:txBody>
            </p:sp>
            <p:sp>
              <p:nvSpPr>
                <p:cNvPr id="32986" name="Freeform 1242"/>
                <p:cNvSpPr>
                  <a:spLocks/>
                </p:cNvSpPr>
                <p:nvPr/>
              </p:nvSpPr>
              <p:spPr bwMode="auto">
                <a:xfrm>
                  <a:off x="645" y="3926"/>
                  <a:ext cx="16" cy="86"/>
                </a:xfrm>
                <a:custGeom>
                  <a:avLst/>
                  <a:gdLst/>
                  <a:ahLst/>
                  <a:cxnLst>
                    <a:cxn ang="0">
                      <a:pos x="29" y="163"/>
                    </a:cxn>
                    <a:cxn ang="0">
                      <a:pos x="0" y="0"/>
                    </a:cxn>
                    <a:cxn ang="0">
                      <a:pos x="0" y="110"/>
                    </a:cxn>
                    <a:cxn ang="0">
                      <a:pos x="13" y="173"/>
                    </a:cxn>
                    <a:cxn ang="0">
                      <a:pos x="30" y="173"/>
                    </a:cxn>
                    <a:cxn ang="0">
                      <a:pos x="29" y="163"/>
                    </a:cxn>
                  </a:cxnLst>
                  <a:rect l="0" t="0" r="r" b="b"/>
                  <a:pathLst>
                    <a:path w="30" h="173">
                      <a:moveTo>
                        <a:pt x="29" y="163"/>
                      </a:moveTo>
                      <a:lnTo>
                        <a:pt x="0" y="0"/>
                      </a:lnTo>
                      <a:lnTo>
                        <a:pt x="0" y="110"/>
                      </a:lnTo>
                      <a:lnTo>
                        <a:pt x="13" y="173"/>
                      </a:lnTo>
                      <a:lnTo>
                        <a:pt x="30" y="173"/>
                      </a:lnTo>
                      <a:lnTo>
                        <a:pt x="29" y="163"/>
                      </a:lnTo>
                      <a:close/>
                    </a:path>
                  </a:pathLst>
                </a:custGeom>
                <a:solidFill>
                  <a:srgbClr val="00FF59"/>
                </a:solidFill>
                <a:ln w="9525">
                  <a:noFill/>
                  <a:round/>
                  <a:headEnd/>
                  <a:tailEnd/>
                </a:ln>
              </p:spPr>
              <p:txBody>
                <a:bodyPr/>
                <a:lstStyle/>
                <a:p>
                  <a:endParaRPr lang="de-DE"/>
                </a:p>
              </p:txBody>
            </p:sp>
            <p:sp>
              <p:nvSpPr>
                <p:cNvPr id="32987" name="Freeform 1243"/>
                <p:cNvSpPr>
                  <a:spLocks/>
                </p:cNvSpPr>
                <p:nvPr/>
              </p:nvSpPr>
              <p:spPr bwMode="auto">
                <a:xfrm>
                  <a:off x="499" y="3923"/>
                  <a:ext cx="144" cy="95"/>
                </a:xfrm>
                <a:custGeom>
                  <a:avLst/>
                  <a:gdLst/>
                  <a:ahLst/>
                  <a:cxnLst>
                    <a:cxn ang="0">
                      <a:pos x="288" y="181"/>
                    </a:cxn>
                    <a:cxn ang="0">
                      <a:pos x="210" y="17"/>
                    </a:cxn>
                    <a:cxn ang="0">
                      <a:pos x="239" y="175"/>
                    </a:cxn>
                    <a:cxn ang="0">
                      <a:pos x="168" y="86"/>
                    </a:cxn>
                    <a:cxn ang="0">
                      <a:pos x="96" y="0"/>
                    </a:cxn>
                    <a:cxn ang="0">
                      <a:pos x="128" y="169"/>
                    </a:cxn>
                    <a:cxn ang="0">
                      <a:pos x="63" y="84"/>
                    </a:cxn>
                    <a:cxn ang="0">
                      <a:pos x="71" y="169"/>
                    </a:cxn>
                    <a:cxn ang="0">
                      <a:pos x="0" y="126"/>
                    </a:cxn>
                    <a:cxn ang="0">
                      <a:pos x="54" y="190"/>
                    </a:cxn>
                    <a:cxn ang="0">
                      <a:pos x="288" y="181"/>
                    </a:cxn>
                  </a:cxnLst>
                  <a:rect l="0" t="0" r="r" b="b"/>
                  <a:pathLst>
                    <a:path w="288" h="190">
                      <a:moveTo>
                        <a:pt x="288" y="181"/>
                      </a:moveTo>
                      <a:lnTo>
                        <a:pt x="210" y="17"/>
                      </a:lnTo>
                      <a:lnTo>
                        <a:pt x="239" y="175"/>
                      </a:lnTo>
                      <a:lnTo>
                        <a:pt x="168" y="86"/>
                      </a:lnTo>
                      <a:lnTo>
                        <a:pt x="96" y="0"/>
                      </a:lnTo>
                      <a:lnTo>
                        <a:pt x="128" y="169"/>
                      </a:lnTo>
                      <a:lnTo>
                        <a:pt x="63" y="84"/>
                      </a:lnTo>
                      <a:lnTo>
                        <a:pt x="71" y="169"/>
                      </a:lnTo>
                      <a:lnTo>
                        <a:pt x="0" y="126"/>
                      </a:lnTo>
                      <a:lnTo>
                        <a:pt x="54" y="190"/>
                      </a:lnTo>
                      <a:lnTo>
                        <a:pt x="288" y="181"/>
                      </a:lnTo>
                      <a:close/>
                    </a:path>
                  </a:pathLst>
                </a:custGeom>
                <a:solidFill>
                  <a:srgbClr val="00FF59"/>
                </a:solidFill>
                <a:ln w="9525">
                  <a:noFill/>
                  <a:round/>
                  <a:headEnd/>
                  <a:tailEnd/>
                </a:ln>
              </p:spPr>
              <p:txBody>
                <a:bodyPr/>
                <a:lstStyle/>
                <a:p>
                  <a:endParaRPr lang="de-DE"/>
                </a:p>
              </p:txBody>
            </p:sp>
            <p:sp>
              <p:nvSpPr>
                <p:cNvPr id="32988" name="Freeform 1244"/>
                <p:cNvSpPr>
                  <a:spLocks/>
                </p:cNvSpPr>
                <p:nvPr/>
              </p:nvSpPr>
              <p:spPr bwMode="auto">
                <a:xfrm>
                  <a:off x="750" y="3876"/>
                  <a:ext cx="64" cy="137"/>
                </a:xfrm>
                <a:custGeom>
                  <a:avLst/>
                  <a:gdLst/>
                  <a:ahLst/>
                  <a:cxnLst>
                    <a:cxn ang="0">
                      <a:pos x="0" y="274"/>
                    </a:cxn>
                    <a:cxn ang="0">
                      <a:pos x="0" y="234"/>
                    </a:cxn>
                    <a:cxn ang="0">
                      <a:pos x="40" y="74"/>
                    </a:cxn>
                    <a:cxn ang="0">
                      <a:pos x="53" y="249"/>
                    </a:cxn>
                    <a:cxn ang="0">
                      <a:pos x="127" y="0"/>
                    </a:cxn>
                    <a:cxn ang="0">
                      <a:pos x="103" y="274"/>
                    </a:cxn>
                    <a:cxn ang="0">
                      <a:pos x="0" y="274"/>
                    </a:cxn>
                  </a:cxnLst>
                  <a:rect l="0" t="0" r="r" b="b"/>
                  <a:pathLst>
                    <a:path w="127" h="274">
                      <a:moveTo>
                        <a:pt x="0" y="274"/>
                      </a:moveTo>
                      <a:lnTo>
                        <a:pt x="0" y="234"/>
                      </a:lnTo>
                      <a:lnTo>
                        <a:pt x="40" y="74"/>
                      </a:lnTo>
                      <a:lnTo>
                        <a:pt x="53" y="249"/>
                      </a:lnTo>
                      <a:lnTo>
                        <a:pt x="127" y="0"/>
                      </a:lnTo>
                      <a:lnTo>
                        <a:pt x="103" y="274"/>
                      </a:lnTo>
                      <a:lnTo>
                        <a:pt x="0" y="274"/>
                      </a:lnTo>
                      <a:close/>
                    </a:path>
                  </a:pathLst>
                </a:custGeom>
                <a:solidFill>
                  <a:srgbClr val="00FF59"/>
                </a:solidFill>
                <a:ln w="9525">
                  <a:noFill/>
                  <a:round/>
                  <a:headEnd/>
                  <a:tailEnd/>
                </a:ln>
              </p:spPr>
              <p:txBody>
                <a:bodyPr/>
                <a:lstStyle/>
                <a:p>
                  <a:endParaRPr lang="de-DE"/>
                </a:p>
              </p:txBody>
            </p:sp>
            <p:sp>
              <p:nvSpPr>
                <p:cNvPr id="32989" name="Freeform 1245"/>
                <p:cNvSpPr>
                  <a:spLocks/>
                </p:cNvSpPr>
                <p:nvPr/>
              </p:nvSpPr>
              <p:spPr bwMode="auto">
                <a:xfrm>
                  <a:off x="809" y="3945"/>
                  <a:ext cx="36" cy="68"/>
                </a:xfrm>
                <a:custGeom>
                  <a:avLst/>
                  <a:gdLst/>
                  <a:ahLst/>
                  <a:cxnLst>
                    <a:cxn ang="0">
                      <a:pos x="0" y="137"/>
                    </a:cxn>
                    <a:cxn ang="0">
                      <a:pos x="66" y="0"/>
                    </a:cxn>
                    <a:cxn ang="0">
                      <a:pos x="70" y="135"/>
                    </a:cxn>
                    <a:cxn ang="0">
                      <a:pos x="0" y="137"/>
                    </a:cxn>
                  </a:cxnLst>
                  <a:rect l="0" t="0" r="r" b="b"/>
                  <a:pathLst>
                    <a:path w="70" h="137">
                      <a:moveTo>
                        <a:pt x="0" y="137"/>
                      </a:moveTo>
                      <a:lnTo>
                        <a:pt x="66" y="0"/>
                      </a:lnTo>
                      <a:lnTo>
                        <a:pt x="70" y="135"/>
                      </a:lnTo>
                      <a:lnTo>
                        <a:pt x="0" y="137"/>
                      </a:lnTo>
                      <a:close/>
                    </a:path>
                  </a:pathLst>
                </a:custGeom>
                <a:solidFill>
                  <a:srgbClr val="00FF59"/>
                </a:solidFill>
                <a:ln w="9525">
                  <a:noFill/>
                  <a:round/>
                  <a:headEnd/>
                  <a:tailEnd/>
                </a:ln>
              </p:spPr>
              <p:txBody>
                <a:bodyPr/>
                <a:lstStyle/>
                <a:p>
                  <a:endParaRPr lang="de-DE"/>
                </a:p>
              </p:txBody>
            </p:sp>
            <p:sp>
              <p:nvSpPr>
                <p:cNvPr id="32990" name="Freeform 1246"/>
                <p:cNvSpPr>
                  <a:spLocks/>
                </p:cNvSpPr>
                <p:nvPr/>
              </p:nvSpPr>
              <p:spPr bwMode="auto">
                <a:xfrm>
                  <a:off x="852" y="3961"/>
                  <a:ext cx="33" cy="51"/>
                </a:xfrm>
                <a:custGeom>
                  <a:avLst/>
                  <a:gdLst/>
                  <a:ahLst/>
                  <a:cxnLst>
                    <a:cxn ang="0">
                      <a:pos x="0" y="103"/>
                    </a:cxn>
                    <a:cxn ang="0">
                      <a:pos x="64" y="0"/>
                    </a:cxn>
                    <a:cxn ang="0">
                      <a:pos x="53" y="99"/>
                    </a:cxn>
                    <a:cxn ang="0">
                      <a:pos x="0" y="103"/>
                    </a:cxn>
                  </a:cxnLst>
                  <a:rect l="0" t="0" r="r" b="b"/>
                  <a:pathLst>
                    <a:path w="64" h="103">
                      <a:moveTo>
                        <a:pt x="0" y="103"/>
                      </a:moveTo>
                      <a:lnTo>
                        <a:pt x="64" y="0"/>
                      </a:lnTo>
                      <a:lnTo>
                        <a:pt x="53" y="99"/>
                      </a:lnTo>
                      <a:lnTo>
                        <a:pt x="0" y="103"/>
                      </a:lnTo>
                      <a:close/>
                    </a:path>
                  </a:pathLst>
                </a:custGeom>
                <a:solidFill>
                  <a:srgbClr val="00FF59"/>
                </a:solidFill>
                <a:ln w="9525">
                  <a:noFill/>
                  <a:round/>
                  <a:headEnd/>
                  <a:tailEnd/>
                </a:ln>
              </p:spPr>
              <p:txBody>
                <a:bodyPr/>
                <a:lstStyle/>
                <a:p>
                  <a:endParaRPr lang="de-DE"/>
                </a:p>
              </p:txBody>
            </p:sp>
            <p:sp>
              <p:nvSpPr>
                <p:cNvPr id="32991" name="Freeform 1247"/>
                <p:cNvSpPr>
                  <a:spLocks/>
                </p:cNvSpPr>
                <p:nvPr/>
              </p:nvSpPr>
              <p:spPr bwMode="auto">
                <a:xfrm>
                  <a:off x="888" y="3971"/>
                  <a:ext cx="21" cy="32"/>
                </a:xfrm>
                <a:custGeom>
                  <a:avLst/>
                  <a:gdLst/>
                  <a:ahLst/>
                  <a:cxnLst>
                    <a:cxn ang="0">
                      <a:pos x="0" y="65"/>
                    </a:cxn>
                    <a:cxn ang="0">
                      <a:pos x="11" y="29"/>
                    </a:cxn>
                    <a:cxn ang="0">
                      <a:pos x="42" y="0"/>
                    </a:cxn>
                    <a:cxn ang="0">
                      <a:pos x="32" y="25"/>
                    </a:cxn>
                    <a:cxn ang="0">
                      <a:pos x="0" y="65"/>
                    </a:cxn>
                  </a:cxnLst>
                  <a:rect l="0" t="0" r="r" b="b"/>
                  <a:pathLst>
                    <a:path w="42" h="65">
                      <a:moveTo>
                        <a:pt x="0" y="65"/>
                      </a:moveTo>
                      <a:lnTo>
                        <a:pt x="11" y="29"/>
                      </a:lnTo>
                      <a:lnTo>
                        <a:pt x="42" y="0"/>
                      </a:lnTo>
                      <a:lnTo>
                        <a:pt x="32" y="25"/>
                      </a:lnTo>
                      <a:lnTo>
                        <a:pt x="0" y="65"/>
                      </a:lnTo>
                      <a:close/>
                    </a:path>
                  </a:pathLst>
                </a:custGeom>
                <a:solidFill>
                  <a:srgbClr val="00FF59"/>
                </a:solidFill>
                <a:ln w="9525">
                  <a:noFill/>
                  <a:round/>
                  <a:headEnd/>
                  <a:tailEnd/>
                </a:ln>
              </p:spPr>
              <p:txBody>
                <a:bodyPr/>
                <a:lstStyle/>
                <a:p>
                  <a:endParaRPr lang="de-DE"/>
                </a:p>
              </p:txBody>
            </p:sp>
            <p:sp>
              <p:nvSpPr>
                <p:cNvPr id="32992" name="Freeform 1248"/>
                <p:cNvSpPr>
                  <a:spLocks/>
                </p:cNvSpPr>
                <p:nvPr/>
              </p:nvSpPr>
              <p:spPr bwMode="auto">
                <a:xfrm>
                  <a:off x="665" y="3561"/>
                  <a:ext cx="24" cy="452"/>
                </a:xfrm>
                <a:custGeom>
                  <a:avLst/>
                  <a:gdLst/>
                  <a:ahLst/>
                  <a:cxnLst>
                    <a:cxn ang="0">
                      <a:pos x="0" y="905"/>
                    </a:cxn>
                    <a:cxn ang="0">
                      <a:pos x="34" y="0"/>
                    </a:cxn>
                    <a:cxn ang="0">
                      <a:pos x="36" y="0"/>
                    </a:cxn>
                    <a:cxn ang="0">
                      <a:pos x="38" y="2"/>
                    </a:cxn>
                    <a:cxn ang="0">
                      <a:pos x="42" y="4"/>
                    </a:cxn>
                    <a:cxn ang="0">
                      <a:pos x="48" y="0"/>
                    </a:cxn>
                    <a:cxn ang="0">
                      <a:pos x="44" y="905"/>
                    </a:cxn>
                    <a:cxn ang="0">
                      <a:pos x="0" y="905"/>
                    </a:cxn>
                  </a:cxnLst>
                  <a:rect l="0" t="0" r="r" b="b"/>
                  <a:pathLst>
                    <a:path w="48" h="905">
                      <a:moveTo>
                        <a:pt x="0" y="905"/>
                      </a:moveTo>
                      <a:lnTo>
                        <a:pt x="34" y="0"/>
                      </a:lnTo>
                      <a:lnTo>
                        <a:pt x="36" y="0"/>
                      </a:lnTo>
                      <a:lnTo>
                        <a:pt x="38" y="2"/>
                      </a:lnTo>
                      <a:lnTo>
                        <a:pt x="42" y="4"/>
                      </a:lnTo>
                      <a:lnTo>
                        <a:pt x="48" y="0"/>
                      </a:lnTo>
                      <a:lnTo>
                        <a:pt x="44" y="905"/>
                      </a:lnTo>
                      <a:lnTo>
                        <a:pt x="0" y="905"/>
                      </a:lnTo>
                      <a:close/>
                    </a:path>
                  </a:pathLst>
                </a:custGeom>
                <a:solidFill>
                  <a:srgbClr val="875900"/>
                </a:solidFill>
                <a:ln w="9525">
                  <a:noFill/>
                  <a:round/>
                  <a:headEnd/>
                  <a:tailEnd/>
                </a:ln>
              </p:spPr>
              <p:txBody>
                <a:bodyPr/>
                <a:lstStyle/>
                <a:p>
                  <a:endParaRPr lang="de-DE"/>
                </a:p>
              </p:txBody>
            </p:sp>
            <p:sp>
              <p:nvSpPr>
                <p:cNvPr id="32993" name="Freeform 1249"/>
                <p:cNvSpPr>
                  <a:spLocks/>
                </p:cNvSpPr>
                <p:nvPr/>
              </p:nvSpPr>
              <p:spPr bwMode="auto">
                <a:xfrm>
                  <a:off x="693" y="3549"/>
                  <a:ext cx="18" cy="463"/>
                </a:xfrm>
                <a:custGeom>
                  <a:avLst/>
                  <a:gdLst/>
                  <a:ahLst/>
                  <a:cxnLst>
                    <a:cxn ang="0">
                      <a:pos x="0" y="927"/>
                    </a:cxn>
                    <a:cxn ang="0">
                      <a:pos x="16" y="1"/>
                    </a:cxn>
                    <a:cxn ang="0">
                      <a:pos x="16" y="3"/>
                    </a:cxn>
                    <a:cxn ang="0">
                      <a:pos x="21" y="5"/>
                    </a:cxn>
                    <a:cxn ang="0">
                      <a:pos x="27" y="3"/>
                    </a:cxn>
                    <a:cxn ang="0">
                      <a:pos x="35" y="0"/>
                    </a:cxn>
                    <a:cxn ang="0">
                      <a:pos x="36" y="927"/>
                    </a:cxn>
                    <a:cxn ang="0">
                      <a:pos x="0" y="927"/>
                    </a:cxn>
                  </a:cxnLst>
                  <a:rect l="0" t="0" r="r" b="b"/>
                  <a:pathLst>
                    <a:path w="36" h="927">
                      <a:moveTo>
                        <a:pt x="0" y="927"/>
                      </a:moveTo>
                      <a:lnTo>
                        <a:pt x="16" y="1"/>
                      </a:lnTo>
                      <a:lnTo>
                        <a:pt x="16" y="3"/>
                      </a:lnTo>
                      <a:lnTo>
                        <a:pt x="21" y="5"/>
                      </a:lnTo>
                      <a:lnTo>
                        <a:pt x="27" y="3"/>
                      </a:lnTo>
                      <a:lnTo>
                        <a:pt x="35" y="0"/>
                      </a:lnTo>
                      <a:lnTo>
                        <a:pt x="36" y="927"/>
                      </a:lnTo>
                      <a:lnTo>
                        <a:pt x="0" y="927"/>
                      </a:lnTo>
                      <a:close/>
                    </a:path>
                  </a:pathLst>
                </a:custGeom>
                <a:solidFill>
                  <a:srgbClr val="875900"/>
                </a:solidFill>
                <a:ln w="9525">
                  <a:noFill/>
                  <a:round/>
                  <a:headEnd/>
                  <a:tailEnd/>
                </a:ln>
              </p:spPr>
              <p:txBody>
                <a:bodyPr/>
                <a:lstStyle/>
                <a:p>
                  <a:endParaRPr lang="de-DE"/>
                </a:p>
              </p:txBody>
            </p:sp>
            <p:sp>
              <p:nvSpPr>
                <p:cNvPr id="32994" name="Freeform 1250"/>
                <p:cNvSpPr>
                  <a:spLocks/>
                </p:cNvSpPr>
                <p:nvPr/>
              </p:nvSpPr>
              <p:spPr bwMode="auto">
                <a:xfrm>
                  <a:off x="716" y="3538"/>
                  <a:ext cx="17" cy="473"/>
                </a:xfrm>
                <a:custGeom>
                  <a:avLst/>
                  <a:gdLst/>
                  <a:ahLst/>
                  <a:cxnLst>
                    <a:cxn ang="0">
                      <a:pos x="8" y="944"/>
                    </a:cxn>
                    <a:cxn ang="0">
                      <a:pos x="0" y="7"/>
                    </a:cxn>
                    <a:cxn ang="0">
                      <a:pos x="13" y="0"/>
                    </a:cxn>
                    <a:cxn ang="0">
                      <a:pos x="19" y="719"/>
                    </a:cxn>
                    <a:cxn ang="0">
                      <a:pos x="34" y="940"/>
                    </a:cxn>
                    <a:cxn ang="0">
                      <a:pos x="8" y="944"/>
                    </a:cxn>
                  </a:cxnLst>
                  <a:rect l="0" t="0" r="r" b="b"/>
                  <a:pathLst>
                    <a:path w="34" h="944">
                      <a:moveTo>
                        <a:pt x="8" y="944"/>
                      </a:moveTo>
                      <a:lnTo>
                        <a:pt x="0" y="7"/>
                      </a:lnTo>
                      <a:lnTo>
                        <a:pt x="13" y="0"/>
                      </a:lnTo>
                      <a:lnTo>
                        <a:pt x="19" y="719"/>
                      </a:lnTo>
                      <a:lnTo>
                        <a:pt x="34" y="940"/>
                      </a:lnTo>
                      <a:lnTo>
                        <a:pt x="8" y="944"/>
                      </a:lnTo>
                      <a:close/>
                    </a:path>
                  </a:pathLst>
                </a:custGeom>
                <a:solidFill>
                  <a:srgbClr val="875900"/>
                </a:solidFill>
                <a:ln w="9525">
                  <a:noFill/>
                  <a:round/>
                  <a:headEnd/>
                  <a:tailEnd/>
                </a:ln>
              </p:spPr>
              <p:txBody>
                <a:bodyPr/>
                <a:lstStyle/>
                <a:p>
                  <a:endParaRPr lang="de-DE"/>
                </a:p>
              </p:txBody>
            </p:sp>
            <p:sp>
              <p:nvSpPr>
                <p:cNvPr id="32995" name="Freeform 1251"/>
                <p:cNvSpPr>
                  <a:spLocks/>
                </p:cNvSpPr>
                <p:nvPr/>
              </p:nvSpPr>
              <p:spPr bwMode="auto">
                <a:xfrm>
                  <a:off x="733" y="3579"/>
                  <a:ext cx="69" cy="64"/>
                </a:xfrm>
                <a:custGeom>
                  <a:avLst/>
                  <a:gdLst/>
                  <a:ahLst/>
                  <a:cxnLst>
                    <a:cxn ang="0">
                      <a:pos x="4" y="103"/>
                    </a:cxn>
                    <a:cxn ang="0">
                      <a:pos x="138" y="0"/>
                    </a:cxn>
                    <a:cxn ang="0">
                      <a:pos x="138" y="10"/>
                    </a:cxn>
                    <a:cxn ang="0">
                      <a:pos x="0" y="128"/>
                    </a:cxn>
                    <a:cxn ang="0">
                      <a:pos x="4" y="103"/>
                    </a:cxn>
                  </a:cxnLst>
                  <a:rect l="0" t="0" r="r" b="b"/>
                  <a:pathLst>
                    <a:path w="138" h="128">
                      <a:moveTo>
                        <a:pt x="4" y="103"/>
                      </a:moveTo>
                      <a:lnTo>
                        <a:pt x="138" y="0"/>
                      </a:lnTo>
                      <a:lnTo>
                        <a:pt x="138" y="10"/>
                      </a:lnTo>
                      <a:lnTo>
                        <a:pt x="0" y="128"/>
                      </a:lnTo>
                      <a:lnTo>
                        <a:pt x="4" y="103"/>
                      </a:lnTo>
                      <a:close/>
                    </a:path>
                  </a:pathLst>
                </a:custGeom>
                <a:solidFill>
                  <a:srgbClr val="875900"/>
                </a:solidFill>
                <a:ln w="9525">
                  <a:noFill/>
                  <a:round/>
                  <a:headEnd/>
                  <a:tailEnd/>
                </a:ln>
              </p:spPr>
              <p:txBody>
                <a:bodyPr/>
                <a:lstStyle/>
                <a:p>
                  <a:endParaRPr lang="de-DE"/>
                </a:p>
              </p:txBody>
            </p:sp>
            <p:sp>
              <p:nvSpPr>
                <p:cNvPr id="32996" name="Freeform 1252"/>
                <p:cNvSpPr>
                  <a:spLocks/>
                </p:cNvSpPr>
                <p:nvPr/>
              </p:nvSpPr>
              <p:spPr bwMode="auto">
                <a:xfrm>
                  <a:off x="587" y="3609"/>
                  <a:ext cx="78" cy="84"/>
                </a:xfrm>
                <a:custGeom>
                  <a:avLst/>
                  <a:gdLst/>
                  <a:ahLst/>
                  <a:cxnLst>
                    <a:cxn ang="0">
                      <a:pos x="156" y="170"/>
                    </a:cxn>
                    <a:cxn ang="0">
                      <a:pos x="154" y="132"/>
                    </a:cxn>
                    <a:cxn ang="0">
                      <a:pos x="5" y="0"/>
                    </a:cxn>
                    <a:cxn ang="0">
                      <a:pos x="0" y="27"/>
                    </a:cxn>
                    <a:cxn ang="0">
                      <a:pos x="156" y="170"/>
                    </a:cxn>
                  </a:cxnLst>
                  <a:rect l="0" t="0" r="r" b="b"/>
                  <a:pathLst>
                    <a:path w="156" h="170">
                      <a:moveTo>
                        <a:pt x="156" y="170"/>
                      </a:moveTo>
                      <a:lnTo>
                        <a:pt x="154" y="132"/>
                      </a:lnTo>
                      <a:lnTo>
                        <a:pt x="5" y="0"/>
                      </a:lnTo>
                      <a:lnTo>
                        <a:pt x="0" y="27"/>
                      </a:lnTo>
                      <a:lnTo>
                        <a:pt x="156" y="170"/>
                      </a:lnTo>
                      <a:close/>
                    </a:path>
                  </a:pathLst>
                </a:custGeom>
                <a:solidFill>
                  <a:srgbClr val="875900"/>
                </a:solidFill>
                <a:ln w="9525">
                  <a:noFill/>
                  <a:round/>
                  <a:headEnd/>
                  <a:tailEnd/>
                </a:ln>
              </p:spPr>
              <p:txBody>
                <a:bodyPr/>
                <a:lstStyle/>
                <a:p>
                  <a:endParaRPr lang="de-DE"/>
                </a:p>
              </p:txBody>
            </p:sp>
            <p:sp>
              <p:nvSpPr>
                <p:cNvPr id="32997" name="Freeform 1253"/>
                <p:cNvSpPr>
                  <a:spLocks/>
                </p:cNvSpPr>
                <p:nvPr/>
              </p:nvSpPr>
              <p:spPr bwMode="auto">
                <a:xfrm>
                  <a:off x="352" y="3554"/>
                  <a:ext cx="231" cy="185"/>
                </a:xfrm>
                <a:custGeom>
                  <a:avLst/>
                  <a:gdLst/>
                  <a:ahLst/>
                  <a:cxnLst>
                    <a:cxn ang="0">
                      <a:pos x="442" y="268"/>
                    </a:cxn>
                    <a:cxn ang="0">
                      <a:pos x="435" y="276"/>
                    </a:cxn>
                    <a:cxn ang="0">
                      <a:pos x="415" y="295"/>
                    </a:cxn>
                    <a:cxn ang="0">
                      <a:pos x="383" y="318"/>
                    </a:cxn>
                    <a:cxn ang="0">
                      <a:pos x="343" y="337"/>
                    </a:cxn>
                    <a:cxn ang="0">
                      <a:pos x="227" y="366"/>
                    </a:cxn>
                    <a:cxn ang="0">
                      <a:pos x="231" y="347"/>
                    </a:cxn>
                    <a:cxn ang="0">
                      <a:pos x="240" y="316"/>
                    </a:cxn>
                    <a:cxn ang="0">
                      <a:pos x="248" y="280"/>
                    </a:cxn>
                    <a:cxn ang="0">
                      <a:pos x="252" y="259"/>
                    </a:cxn>
                    <a:cxn ang="0">
                      <a:pos x="255" y="236"/>
                    </a:cxn>
                    <a:cxn ang="0">
                      <a:pos x="263" y="204"/>
                    </a:cxn>
                    <a:cxn ang="0">
                      <a:pos x="276" y="173"/>
                    </a:cxn>
                    <a:cxn ang="0">
                      <a:pos x="282" y="166"/>
                    </a:cxn>
                    <a:cxn ang="0">
                      <a:pos x="259" y="169"/>
                    </a:cxn>
                    <a:cxn ang="0">
                      <a:pos x="221" y="173"/>
                    </a:cxn>
                    <a:cxn ang="0">
                      <a:pos x="181" y="177"/>
                    </a:cxn>
                    <a:cxn ang="0">
                      <a:pos x="160" y="177"/>
                    </a:cxn>
                    <a:cxn ang="0">
                      <a:pos x="137" y="179"/>
                    </a:cxn>
                    <a:cxn ang="0">
                      <a:pos x="101" y="175"/>
                    </a:cxn>
                    <a:cxn ang="0">
                      <a:pos x="61" y="162"/>
                    </a:cxn>
                    <a:cxn ang="0">
                      <a:pos x="40" y="150"/>
                    </a:cxn>
                    <a:cxn ang="0">
                      <a:pos x="31" y="145"/>
                    </a:cxn>
                    <a:cxn ang="0">
                      <a:pos x="19" y="133"/>
                    </a:cxn>
                    <a:cxn ang="0">
                      <a:pos x="6" y="112"/>
                    </a:cxn>
                    <a:cxn ang="0">
                      <a:pos x="4" y="97"/>
                    </a:cxn>
                    <a:cxn ang="0">
                      <a:pos x="25" y="86"/>
                    </a:cxn>
                    <a:cxn ang="0">
                      <a:pos x="59" y="67"/>
                    </a:cxn>
                    <a:cxn ang="0">
                      <a:pos x="95" y="48"/>
                    </a:cxn>
                    <a:cxn ang="0">
                      <a:pos x="114" y="36"/>
                    </a:cxn>
                    <a:cxn ang="0">
                      <a:pos x="137" y="27"/>
                    </a:cxn>
                    <a:cxn ang="0">
                      <a:pos x="173" y="13"/>
                    </a:cxn>
                    <a:cxn ang="0">
                      <a:pos x="213" y="2"/>
                    </a:cxn>
                    <a:cxn ang="0">
                      <a:pos x="236" y="0"/>
                    </a:cxn>
                    <a:cxn ang="0">
                      <a:pos x="263" y="0"/>
                    </a:cxn>
                    <a:cxn ang="0">
                      <a:pos x="305" y="0"/>
                    </a:cxn>
                    <a:cxn ang="0">
                      <a:pos x="347" y="8"/>
                    </a:cxn>
                    <a:cxn ang="0">
                      <a:pos x="364" y="13"/>
                    </a:cxn>
                    <a:cxn ang="0">
                      <a:pos x="381" y="27"/>
                    </a:cxn>
                    <a:cxn ang="0">
                      <a:pos x="404" y="49"/>
                    </a:cxn>
                    <a:cxn ang="0">
                      <a:pos x="429" y="78"/>
                    </a:cxn>
                    <a:cxn ang="0">
                      <a:pos x="461" y="95"/>
                    </a:cxn>
                  </a:cxnLst>
                  <a:rect l="0" t="0" r="r" b="b"/>
                  <a:pathLst>
                    <a:path w="461" h="369">
                      <a:moveTo>
                        <a:pt x="448" y="126"/>
                      </a:moveTo>
                      <a:lnTo>
                        <a:pt x="442" y="268"/>
                      </a:lnTo>
                      <a:lnTo>
                        <a:pt x="440" y="270"/>
                      </a:lnTo>
                      <a:lnTo>
                        <a:pt x="435" y="276"/>
                      </a:lnTo>
                      <a:lnTo>
                        <a:pt x="427" y="286"/>
                      </a:lnTo>
                      <a:lnTo>
                        <a:pt x="415" y="295"/>
                      </a:lnTo>
                      <a:lnTo>
                        <a:pt x="400" y="305"/>
                      </a:lnTo>
                      <a:lnTo>
                        <a:pt x="383" y="318"/>
                      </a:lnTo>
                      <a:lnTo>
                        <a:pt x="364" y="327"/>
                      </a:lnTo>
                      <a:lnTo>
                        <a:pt x="343" y="337"/>
                      </a:lnTo>
                      <a:lnTo>
                        <a:pt x="225" y="369"/>
                      </a:lnTo>
                      <a:lnTo>
                        <a:pt x="227" y="366"/>
                      </a:lnTo>
                      <a:lnTo>
                        <a:pt x="229" y="358"/>
                      </a:lnTo>
                      <a:lnTo>
                        <a:pt x="231" y="347"/>
                      </a:lnTo>
                      <a:lnTo>
                        <a:pt x="234" y="331"/>
                      </a:lnTo>
                      <a:lnTo>
                        <a:pt x="240" y="316"/>
                      </a:lnTo>
                      <a:lnTo>
                        <a:pt x="244" y="297"/>
                      </a:lnTo>
                      <a:lnTo>
                        <a:pt x="248" y="280"/>
                      </a:lnTo>
                      <a:lnTo>
                        <a:pt x="250" y="263"/>
                      </a:lnTo>
                      <a:lnTo>
                        <a:pt x="252" y="259"/>
                      </a:lnTo>
                      <a:lnTo>
                        <a:pt x="252" y="249"/>
                      </a:lnTo>
                      <a:lnTo>
                        <a:pt x="255" y="236"/>
                      </a:lnTo>
                      <a:lnTo>
                        <a:pt x="257" y="219"/>
                      </a:lnTo>
                      <a:lnTo>
                        <a:pt x="263" y="204"/>
                      </a:lnTo>
                      <a:lnTo>
                        <a:pt x="269" y="187"/>
                      </a:lnTo>
                      <a:lnTo>
                        <a:pt x="276" y="173"/>
                      </a:lnTo>
                      <a:lnTo>
                        <a:pt x="286" y="166"/>
                      </a:lnTo>
                      <a:lnTo>
                        <a:pt x="282" y="166"/>
                      </a:lnTo>
                      <a:lnTo>
                        <a:pt x="273" y="168"/>
                      </a:lnTo>
                      <a:lnTo>
                        <a:pt x="259" y="169"/>
                      </a:lnTo>
                      <a:lnTo>
                        <a:pt x="242" y="171"/>
                      </a:lnTo>
                      <a:lnTo>
                        <a:pt x="221" y="173"/>
                      </a:lnTo>
                      <a:lnTo>
                        <a:pt x="202" y="175"/>
                      </a:lnTo>
                      <a:lnTo>
                        <a:pt x="181" y="177"/>
                      </a:lnTo>
                      <a:lnTo>
                        <a:pt x="162" y="177"/>
                      </a:lnTo>
                      <a:lnTo>
                        <a:pt x="160" y="177"/>
                      </a:lnTo>
                      <a:lnTo>
                        <a:pt x="151" y="179"/>
                      </a:lnTo>
                      <a:lnTo>
                        <a:pt x="137" y="179"/>
                      </a:lnTo>
                      <a:lnTo>
                        <a:pt x="120" y="177"/>
                      </a:lnTo>
                      <a:lnTo>
                        <a:pt x="101" y="175"/>
                      </a:lnTo>
                      <a:lnTo>
                        <a:pt x="80" y="171"/>
                      </a:lnTo>
                      <a:lnTo>
                        <a:pt x="61" y="162"/>
                      </a:lnTo>
                      <a:lnTo>
                        <a:pt x="40" y="152"/>
                      </a:lnTo>
                      <a:lnTo>
                        <a:pt x="40" y="150"/>
                      </a:lnTo>
                      <a:lnTo>
                        <a:pt x="36" y="148"/>
                      </a:lnTo>
                      <a:lnTo>
                        <a:pt x="31" y="145"/>
                      </a:lnTo>
                      <a:lnTo>
                        <a:pt x="25" y="139"/>
                      </a:lnTo>
                      <a:lnTo>
                        <a:pt x="19" y="133"/>
                      </a:lnTo>
                      <a:lnTo>
                        <a:pt x="13" y="124"/>
                      </a:lnTo>
                      <a:lnTo>
                        <a:pt x="6" y="112"/>
                      </a:lnTo>
                      <a:lnTo>
                        <a:pt x="0" y="99"/>
                      </a:lnTo>
                      <a:lnTo>
                        <a:pt x="4" y="97"/>
                      </a:lnTo>
                      <a:lnTo>
                        <a:pt x="11" y="91"/>
                      </a:lnTo>
                      <a:lnTo>
                        <a:pt x="25" y="86"/>
                      </a:lnTo>
                      <a:lnTo>
                        <a:pt x="40" y="76"/>
                      </a:lnTo>
                      <a:lnTo>
                        <a:pt x="59" y="67"/>
                      </a:lnTo>
                      <a:lnTo>
                        <a:pt x="78" y="57"/>
                      </a:lnTo>
                      <a:lnTo>
                        <a:pt x="95" y="48"/>
                      </a:lnTo>
                      <a:lnTo>
                        <a:pt x="112" y="38"/>
                      </a:lnTo>
                      <a:lnTo>
                        <a:pt x="114" y="36"/>
                      </a:lnTo>
                      <a:lnTo>
                        <a:pt x="124" y="32"/>
                      </a:lnTo>
                      <a:lnTo>
                        <a:pt x="137" y="27"/>
                      </a:lnTo>
                      <a:lnTo>
                        <a:pt x="154" y="19"/>
                      </a:lnTo>
                      <a:lnTo>
                        <a:pt x="173" y="13"/>
                      </a:lnTo>
                      <a:lnTo>
                        <a:pt x="194" y="8"/>
                      </a:lnTo>
                      <a:lnTo>
                        <a:pt x="213" y="2"/>
                      </a:lnTo>
                      <a:lnTo>
                        <a:pt x="233" y="0"/>
                      </a:lnTo>
                      <a:lnTo>
                        <a:pt x="236" y="0"/>
                      </a:lnTo>
                      <a:lnTo>
                        <a:pt x="248" y="0"/>
                      </a:lnTo>
                      <a:lnTo>
                        <a:pt x="263" y="0"/>
                      </a:lnTo>
                      <a:lnTo>
                        <a:pt x="284" y="0"/>
                      </a:lnTo>
                      <a:lnTo>
                        <a:pt x="305" y="0"/>
                      </a:lnTo>
                      <a:lnTo>
                        <a:pt x="328" y="4"/>
                      </a:lnTo>
                      <a:lnTo>
                        <a:pt x="347" y="8"/>
                      </a:lnTo>
                      <a:lnTo>
                        <a:pt x="362" y="13"/>
                      </a:lnTo>
                      <a:lnTo>
                        <a:pt x="364" y="13"/>
                      </a:lnTo>
                      <a:lnTo>
                        <a:pt x="372" y="19"/>
                      </a:lnTo>
                      <a:lnTo>
                        <a:pt x="381" y="27"/>
                      </a:lnTo>
                      <a:lnTo>
                        <a:pt x="393" y="36"/>
                      </a:lnTo>
                      <a:lnTo>
                        <a:pt x="404" y="49"/>
                      </a:lnTo>
                      <a:lnTo>
                        <a:pt x="415" y="63"/>
                      </a:lnTo>
                      <a:lnTo>
                        <a:pt x="429" y="78"/>
                      </a:lnTo>
                      <a:lnTo>
                        <a:pt x="436" y="93"/>
                      </a:lnTo>
                      <a:lnTo>
                        <a:pt x="461" y="95"/>
                      </a:lnTo>
                      <a:lnTo>
                        <a:pt x="448" y="126"/>
                      </a:lnTo>
                      <a:close/>
                    </a:path>
                  </a:pathLst>
                </a:custGeom>
                <a:solidFill>
                  <a:srgbClr val="000000"/>
                </a:solidFill>
                <a:ln w="9525">
                  <a:noFill/>
                  <a:round/>
                  <a:headEnd/>
                  <a:tailEnd/>
                </a:ln>
              </p:spPr>
              <p:txBody>
                <a:bodyPr/>
                <a:lstStyle/>
                <a:p>
                  <a:endParaRPr lang="de-DE"/>
                </a:p>
              </p:txBody>
            </p:sp>
            <p:sp>
              <p:nvSpPr>
                <p:cNvPr id="32998" name="Freeform 1254"/>
                <p:cNvSpPr>
                  <a:spLocks/>
                </p:cNvSpPr>
                <p:nvPr/>
              </p:nvSpPr>
              <p:spPr bwMode="auto">
                <a:xfrm>
                  <a:off x="540" y="3491"/>
                  <a:ext cx="65" cy="98"/>
                </a:xfrm>
                <a:custGeom>
                  <a:avLst/>
                  <a:gdLst/>
                  <a:ahLst/>
                  <a:cxnLst>
                    <a:cxn ang="0">
                      <a:pos x="77" y="196"/>
                    </a:cxn>
                    <a:cxn ang="0">
                      <a:pos x="75" y="195"/>
                    </a:cxn>
                    <a:cxn ang="0">
                      <a:pos x="67" y="189"/>
                    </a:cxn>
                    <a:cxn ang="0">
                      <a:pos x="58" y="181"/>
                    </a:cxn>
                    <a:cxn ang="0">
                      <a:pos x="46" y="170"/>
                    </a:cxn>
                    <a:cxn ang="0">
                      <a:pos x="33" y="158"/>
                    </a:cxn>
                    <a:cxn ang="0">
                      <a:pos x="21" y="145"/>
                    </a:cxn>
                    <a:cxn ang="0">
                      <a:pos x="14" y="132"/>
                    </a:cxn>
                    <a:cxn ang="0">
                      <a:pos x="8" y="120"/>
                    </a:cxn>
                    <a:cxn ang="0">
                      <a:pos x="6" y="111"/>
                    </a:cxn>
                    <a:cxn ang="0">
                      <a:pos x="2" y="90"/>
                    </a:cxn>
                    <a:cxn ang="0">
                      <a:pos x="0" y="63"/>
                    </a:cxn>
                    <a:cxn ang="0">
                      <a:pos x="6" y="38"/>
                    </a:cxn>
                    <a:cxn ang="0">
                      <a:pos x="29" y="0"/>
                    </a:cxn>
                    <a:cxn ang="0">
                      <a:pos x="130" y="77"/>
                    </a:cxn>
                    <a:cxn ang="0">
                      <a:pos x="77" y="196"/>
                    </a:cxn>
                  </a:cxnLst>
                  <a:rect l="0" t="0" r="r" b="b"/>
                  <a:pathLst>
                    <a:path w="130" h="196">
                      <a:moveTo>
                        <a:pt x="77" y="196"/>
                      </a:moveTo>
                      <a:lnTo>
                        <a:pt x="75" y="195"/>
                      </a:lnTo>
                      <a:lnTo>
                        <a:pt x="67" y="189"/>
                      </a:lnTo>
                      <a:lnTo>
                        <a:pt x="58" y="181"/>
                      </a:lnTo>
                      <a:lnTo>
                        <a:pt x="46" y="170"/>
                      </a:lnTo>
                      <a:lnTo>
                        <a:pt x="33" y="158"/>
                      </a:lnTo>
                      <a:lnTo>
                        <a:pt x="21" y="145"/>
                      </a:lnTo>
                      <a:lnTo>
                        <a:pt x="14" y="132"/>
                      </a:lnTo>
                      <a:lnTo>
                        <a:pt x="8" y="120"/>
                      </a:lnTo>
                      <a:lnTo>
                        <a:pt x="6" y="111"/>
                      </a:lnTo>
                      <a:lnTo>
                        <a:pt x="2" y="90"/>
                      </a:lnTo>
                      <a:lnTo>
                        <a:pt x="0" y="63"/>
                      </a:lnTo>
                      <a:lnTo>
                        <a:pt x="6" y="38"/>
                      </a:lnTo>
                      <a:lnTo>
                        <a:pt x="29" y="0"/>
                      </a:lnTo>
                      <a:lnTo>
                        <a:pt x="130" y="77"/>
                      </a:lnTo>
                      <a:lnTo>
                        <a:pt x="77" y="196"/>
                      </a:lnTo>
                      <a:close/>
                    </a:path>
                  </a:pathLst>
                </a:custGeom>
                <a:solidFill>
                  <a:srgbClr val="000000"/>
                </a:solidFill>
                <a:ln w="9525">
                  <a:noFill/>
                  <a:round/>
                  <a:headEnd/>
                  <a:tailEnd/>
                </a:ln>
              </p:spPr>
              <p:txBody>
                <a:bodyPr/>
                <a:lstStyle/>
                <a:p>
                  <a:endParaRPr lang="de-DE"/>
                </a:p>
              </p:txBody>
            </p:sp>
            <p:sp>
              <p:nvSpPr>
                <p:cNvPr id="32999" name="Freeform 1255"/>
                <p:cNvSpPr>
                  <a:spLocks/>
                </p:cNvSpPr>
                <p:nvPr/>
              </p:nvSpPr>
              <p:spPr bwMode="auto">
                <a:xfrm>
                  <a:off x="425" y="3431"/>
                  <a:ext cx="102" cy="116"/>
                </a:xfrm>
                <a:custGeom>
                  <a:avLst/>
                  <a:gdLst/>
                  <a:ahLst/>
                  <a:cxnLst>
                    <a:cxn ang="0">
                      <a:pos x="204" y="233"/>
                    </a:cxn>
                    <a:cxn ang="0">
                      <a:pos x="204" y="229"/>
                    </a:cxn>
                    <a:cxn ang="0">
                      <a:pos x="202" y="216"/>
                    </a:cxn>
                    <a:cxn ang="0">
                      <a:pos x="200" y="195"/>
                    </a:cxn>
                    <a:cxn ang="0">
                      <a:pos x="196" y="170"/>
                    </a:cxn>
                    <a:cxn ang="0">
                      <a:pos x="188" y="143"/>
                    </a:cxn>
                    <a:cxn ang="0">
                      <a:pos x="181" y="115"/>
                    </a:cxn>
                    <a:cxn ang="0">
                      <a:pos x="167" y="90"/>
                    </a:cxn>
                    <a:cxn ang="0">
                      <a:pos x="152" y="67"/>
                    </a:cxn>
                    <a:cxn ang="0">
                      <a:pos x="152" y="65"/>
                    </a:cxn>
                    <a:cxn ang="0">
                      <a:pos x="150" y="61"/>
                    </a:cxn>
                    <a:cxn ang="0">
                      <a:pos x="146" y="56"/>
                    </a:cxn>
                    <a:cxn ang="0">
                      <a:pos x="141" y="50"/>
                    </a:cxn>
                    <a:cxn ang="0">
                      <a:pos x="135" y="42"/>
                    </a:cxn>
                    <a:cxn ang="0">
                      <a:pos x="126" y="35"/>
                    </a:cxn>
                    <a:cxn ang="0">
                      <a:pos x="114" y="27"/>
                    </a:cxn>
                    <a:cxn ang="0">
                      <a:pos x="101" y="18"/>
                    </a:cxn>
                    <a:cxn ang="0">
                      <a:pos x="99" y="18"/>
                    </a:cxn>
                    <a:cxn ang="0">
                      <a:pos x="91" y="16"/>
                    </a:cxn>
                    <a:cxn ang="0">
                      <a:pos x="80" y="12"/>
                    </a:cxn>
                    <a:cxn ang="0">
                      <a:pos x="66" y="8"/>
                    </a:cxn>
                    <a:cxn ang="0">
                      <a:pos x="51" y="4"/>
                    </a:cxn>
                    <a:cxn ang="0">
                      <a:pos x="34" y="2"/>
                    </a:cxn>
                    <a:cxn ang="0">
                      <a:pos x="17" y="0"/>
                    </a:cxn>
                    <a:cxn ang="0">
                      <a:pos x="2" y="2"/>
                    </a:cxn>
                    <a:cxn ang="0">
                      <a:pos x="0" y="12"/>
                    </a:cxn>
                    <a:cxn ang="0">
                      <a:pos x="0" y="38"/>
                    </a:cxn>
                    <a:cxn ang="0">
                      <a:pos x="4" y="69"/>
                    </a:cxn>
                    <a:cxn ang="0">
                      <a:pos x="13" y="99"/>
                    </a:cxn>
                    <a:cxn ang="0">
                      <a:pos x="15" y="101"/>
                    </a:cxn>
                    <a:cxn ang="0">
                      <a:pos x="17" y="105"/>
                    </a:cxn>
                    <a:cxn ang="0">
                      <a:pos x="21" y="113"/>
                    </a:cxn>
                    <a:cxn ang="0">
                      <a:pos x="26" y="122"/>
                    </a:cxn>
                    <a:cxn ang="0">
                      <a:pos x="36" y="134"/>
                    </a:cxn>
                    <a:cxn ang="0">
                      <a:pos x="47" y="147"/>
                    </a:cxn>
                    <a:cxn ang="0">
                      <a:pos x="61" y="160"/>
                    </a:cxn>
                    <a:cxn ang="0">
                      <a:pos x="78" y="174"/>
                    </a:cxn>
                    <a:cxn ang="0">
                      <a:pos x="82" y="176"/>
                    </a:cxn>
                    <a:cxn ang="0">
                      <a:pos x="89" y="179"/>
                    </a:cxn>
                    <a:cxn ang="0">
                      <a:pos x="101" y="185"/>
                    </a:cxn>
                    <a:cxn ang="0">
                      <a:pos x="118" y="195"/>
                    </a:cxn>
                    <a:cxn ang="0">
                      <a:pos x="137" y="204"/>
                    </a:cxn>
                    <a:cxn ang="0">
                      <a:pos x="158" y="214"/>
                    </a:cxn>
                    <a:cxn ang="0">
                      <a:pos x="181" y="223"/>
                    </a:cxn>
                    <a:cxn ang="0">
                      <a:pos x="204" y="233"/>
                    </a:cxn>
                  </a:cxnLst>
                  <a:rect l="0" t="0" r="r" b="b"/>
                  <a:pathLst>
                    <a:path w="204" h="233">
                      <a:moveTo>
                        <a:pt x="204" y="233"/>
                      </a:moveTo>
                      <a:lnTo>
                        <a:pt x="204" y="229"/>
                      </a:lnTo>
                      <a:lnTo>
                        <a:pt x="202" y="216"/>
                      </a:lnTo>
                      <a:lnTo>
                        <a:pt x="200" y="195"/>
                      </a:lnTo>
                      <a:lnTo>
                        <a:pt x="196" y="170"/>
                      </a:lnTo>
                      <a:lnTo>
                        <a:pt x="188" y="143"/>
                      </a:lnTo>
                      <a:lnTo>
                        <a:pt x="181" y="115"/>
                      </a:lnTo>
                      <a:lnTo>
                        <a:pt x="167" y="90"/>
                      </a:lnTo>
                      <a:lnTo>
                        <a:pt x="152" y="67"/>
                      </a:lnTo>
                      <a:lnTo>
                        <a:pt x="152" y="65"/>
                      </a:lnTo>
                      <a:lnTo>
                        <a:pt x="150" y="61"/>
                      </a:lnTo>
                      <a:lnTo>
                        <a:pt x="146" y="56"/>
                      </a:lnTo>
                      <a:lnTo>
                        <a:pt x="141" y="50"/>
                      </a:lnTo>
                      <a:lnTo>
                        <a:pt x="135" y="42"/>
                      </a:lnTo>
                      <a:lnTo>
                        <a:pt x="126" y="35"/>
                      </a:lnTo>
                      <a:lnTo>
                        <a:pt x="114" y="27"/>
                      </a:lnTo>
                      <a:lnTo>
                        <a:pt x="101" y="18"/>
                      </a:lnTo>
                      <a:lnTo>
                        <a:pt x="99" y="18"/>
                      </a:lnTo>
                      <a:lnTo>
                        <a:pt x="91" y="16"/>
                      </a:lnTo>
                      <a:lnTo>
                        <a:pt x="80" y="12"/>
                      </a:lnTo>
                      <a:lnTo>
                        <a:pt x="66" y="8"/>
                      </a:lnTo>
                      <a:lnTo>
                        <a:pt x="51" y="4"/>
                      </a:lnTo>
                      <a:lnTo>
                        <a:pt x="34" y="2"/>
                      </a:lnTo>
                      <a:lnTo>
                        <a:pt x="17" y="0"/>
                      </a:lnTo>
                      <a:lnTo>
                        <a:pt x="2" y="2"/>
                      </a:lnTo>
                      <a:lnTo>
                        <a:pt x="0" y="12"/>
                      </a:lnTo>
                      <a:lnTo>
                        <a:pt x="0" y="38"/>
                      </a:lnTo>
                      <a:lnTo>
                        <a:pt x="4" y="69"/>
                      </a:lnTo>
                      <a:lnTo>
                        <a:pt x="13" y="99"/>
                      </a:lnTo>
                      <a:lnTo>
                        <a:pt x="15" y="101"/>
                      </a:lnTo>
                      <a:lnTo>
                        <a:pt x="17" y="105"/>
                      </a:lnTo>
                      <a:lnTo>
                        <a:pt x="21" y="113"/>
                      </a:lnTo>
                      <a:lnTo>
                        <a:pt x="26" y="122"/>
                      </a:lnTo>
                      <a:lnTo>
                        <a:pt x="36" y="134"/>
                      </a:lnTo>
                      <a:lnTo>
                        <a:pt x="47" y="147"/>
                      </a:lnTo>
                      <a:lnTo>
                        <a:pt x="61" y="160"/>
                      </a:lnTo>
                      <a:lnTo>
                        <a:pt x="78" y="174"/>
                      </a:lnTo>
                      <a:lnTo>
                        <a:pt x="82" y="176"/>
                      </a:lnTo>
                      <a:lnTo>
                        <a:pt x="89" y="179"/>
                      </a:lnTo>
                      <a:lnTo>
                        <a:pt x="101" y="185"/>
                      </a:lnTo>
                      <a:lnTo>
                        <a:pt x="118" y="195"/>
                      </a:lnTo>
                      <a:lnTo>
                        <a:pt x="137" y="204"/>
                      </a:lnTo>
                      <a:lnTo>
                        <a:pt x="158" y="214"/>
                      </a:lnTo>
                      <a:lnTo>
                        <a:pt x="181" y="223"/>
                      </a:lnTo>
                      <a:lnTo>
                        <a:pt x="204" y="233"/>
                      </a:lnTo>
                      <a:close/>
                    </a:path>
                  </a:pathLst>
                </a:custGeom>
                <a:solidFill>
                  <a:srgbClr val="000000"/>
                </a:solidFill>
                <a:ln w="9525">
                  <a:noFill/>
                  <a:round/>
                  <a:headEnd/>
                  <a:tailEnd/>
                </a:ln>
              </p:spPr>
              <p:txBody>
                <a:bodyPr/>
                <a:lstStyle/>
                <a:p>
                  <a:endParaRPr lang="de-DE"/>
                </a:p>
              </p:txBody>
            </p:sp>
            <p:sp>
              <p:nvSpPr>
                <p:cNvPr id="33000" name="Freeform 1256"/>
                <p:cNvSpPr>
                  <a:spLocks/>
                </p:cNvSpPr>
                <p:nvPr/>
              </p:nvSpPr>
              <p:spPr bwMode="auto">
                <a:xfrm>
                  <a:off x="353" y="3556"/>
                  <a:ext cx="222" cy="181"/>
                </a:xfrm>
                <a:custGeom>
                  <a:avLst/>
                  <a:gdLst/>
                  <a:ahLst/>
                  <a:cxnLst>
                    <a:cxn ang="0">
                      <a:pos x="381" y="30"/>
                    </a:cxn>
                    <a:cxn ang="0">
                      <a:pos x="377" y="24"/>
                    </a:cxn>
                    <a:cxn ang="0">
                      <a:pos x="366" y="17"/>
                    </a:cxn>
                    <a:cxn ang="0">
                      <a:pos x="349" y="5"/>
                    </a:cxn>
                    <a:cxn ang="0">
                      <a:pos x="328" y="0"/>
                    </a:cxn>
                    <a:cxn ang="0">
                      <a:pos x="324" y="0"/>
                    </a:cxn>
                    <a:cxn ang="0">
                      <a:pos x="312" y="0"/>
                    </a:cxn>
                    <a:cxn ang="0">
                      <a:pos x="295" y="0"/>
                    </a:cxn>
                    <a:cxn ang="0">
                      <a:pos x="274" y="0"/>
                    </a:cxn>
                    <a:cxn ang="0">
                      <a:pos x="251" y="0"/>
                    </a:cxn>
                    <a:cxn ang="0">
                      <a:pos x="229" y="2"/>
                    </a:cxn>
                    <a:cxn ang="0">
                      <a:pos x="206" y="5"/>
                    </a:cxn>
                    <a:cxn ang="0">
                      <a:pos x="189" y="9"/>
                    </a:cxn>
                    <a:cxn ang="0">
                      <a:pos x="177" y="13"/>
                    </a:cxn>
                    <a:cxn ang="0">
                      <a:pos x="150" y="23"/>
                    </a:cxn>
                    <a:cxn ang="0">
                      <a:pos x="114" y="36"/>
                    </a:cxn>
                    <a:cxn ang="0">
                      <a:pos x="82" y="49"/>
                    </a:cxn>
                    <a:cxn ang="0">
                      <a:pos x="72" y="55"/>
                    </a:cxn>
                    <a:cxn ang="0">
                      <a:pos x="48" y="66"/>
                    </a:cxn>
                    <a:cxn ang="0">
                      <a:pos x="21" y="82"/>
                    </a:cxn>
                    <a:cxn ang="0">
                      <a:pos x="0" y="97"/>
                    </a:cxn>
                    <a:cxn ang="0">
                      <a:pos x="0" y="101"/>
                    </a:cxn>
                    <a:cxn ang="0">
                      <a:pos x="4" y="110"/>
                    </a:cxn>
                    <a:cxn ang="0">
                      <a:pos x="11" y="124"/>
                    </a:cxn>
                    <a:cxn ang="0">
                      <a:pos x="27" y="141"/>
                    </a:cxn>
                    <a:cxn ang="0">
                      <a:pos x="34" y="146"/>
                    </a:cxn>
                    <a:cxn ang="0">
                      <a:pos x="55" y="158"/>
                    </a:cxn>
                    <a:cxn ang="0">
                      <a:pos x="84" y="169"/>
                    </a:cxn>
                    <a:cxn ang="0">
                      <a:pos x="116" y="175"/>
                    </a:cxn>
                    <a:cxn ang="0">
                      <a:pos x="120" y="175"/>
                    </a:cxn>
                    <a:cxn ang="0">
                      <a:pos x="131" y="175"/>
                    </a:cxn>
                    <a:cxn ang="0">
                      <a:pos x="149" y="175"/>
                    </a:cxn>
                    <a:cxn ang="0">
                      <a:pos x="171" y="173"/>
                    </a:cxn>
                    <a:cxn ang="0">
                      <a:pos x="198" y="171"/>
                    </a:cxn>
                    <a:cxn ang="0">
                      <a:pos x="227" y="167"/>
                    </a:cxn>
                    <a:cxn ang="0">
                      <a:pos x="257" y="162"/>
                    </a:cxn>
                    <a:cxn ang="0">
                      <a:pos x="288" y="156"/>
                    </a:cxn>
                    <a:cxn ang="0">
                      <a:pos x="286" y="162"/>
                    </a:cxn>
                    <a:cxn ang="0">
                      <a:pos x="276" y="175"/>
                    </a:cxn>
                    <a:cxn ang="0">
                      <a:pos x="265" y="204"/>
                    </a:cxn>
                    <a:cxn ang="0">
                      <a:pos x="251" y="249"/>
                    </a:cxn>
                    <a:cxn ang="0">
                      <a:pos x="295" y="341"/>
                    </a:cxn>
                    <a:cxn ang="0">
                      <a:pos x="305" y="339"/>
                    </a:cxn>
                    <a:cxn ang="0">
                      <a:pos x="328" y="331"/>
                    </a:cxn>
                    <a:cxn ang="0">
                      <a:pos x="358" y="320"/>
                    </a:cxn>
                    <a:cxn ang="0">
                      <a:pos x="387" y="304"/>
                    </a:cxn>
                    <a:cxn ang="0">
                      <a:pos x="444" y="129"/>
                    </a:cxn>
                    <a:cxn ang="0">
                      <a:pos x="440" y="116"/>
                    </a:cxn>
                    <a:cxn ang="0">
                      <a:pos x="434" y="87"/>
                    </a:cxn>
                  </a:cxnLst>
                  <a:rect l="0" t="0" r="r" b="b"/>
                  <a:pathLst>
                    <a:path w="444" h="362">
                      <a:moveTo>
                        <a:pt x="434" y="87"/>
                      </a:moveTo>
                      <a:lnTo>
                        <a:pt x="381" y="30"/>
                      </a:lnTo>
                      <a:lnTo>
                        <a:pt x="381" y="28"/>
                      </a:lnTo>
                      <a:lnTo>
                        <a:pt x="377" y="24"/>
                      </a:lnTo>
                      <a:lnTo>
                        <a:pt x="372" y="21"/>
                      </a:lnTo>
                      <a:lnTo>
                        <a:pt x="366" y="17"/>
                      </a:lnTo>
                      <a:lnTo>
                        <a:pt x="358" y="11"/>
                      </a:lnTo>
                      <a:lnTo>
                        <a:pt x="349" y="5"/>
                      </a:lnTo>
                      <a:lnTo>
                        <a:pt x="339" y="2"/>
                      </a:lnTo>
                      <a:lnTo>
                        <a:pt x="328" y="0"/>
                      </a:lnTo>
                      <a:lnTo>
                        <a:pt x="328" y="0"/>
                      </a:lnTo>
                      <a:lnTo>
                        <a:pt x="324" y="0"/>
                      </a:lnTo>
                      <a:lnTo>
                        <a:pt x="318" y="0"/>
                      </a:lnTo>
                      <a:lnTo>
                        <a:pt x="312" y="0"/>
                      </a:lnTo>
                      <a:lnTo>
                        <a:pt x="305" y="0"/>
                      </a:lnTo>
                      <a:lnTo>
                        <a:pt x="295" y="0"/>
                      </a:lnTo>
                      <a:lnTo>
                        <a:pt x="286" y="0"/>
                      </a:lnTo>
                      <a:lnTo>
                        <a:pt x="274" y="0"/>
                      </a:lnTo>
                      <a:lnTo>
                        <a:pt x="263" y="0"/>
                      </a:lnTo>
                      <a:lnTo>
                        <a:pt x="251" y="0"/>
                      </a:lnTo>
                      <a:lnTo>
                        <a:pt x="240" y="2"/>
                      </a:lnTo>
                      <a:lnTo>
                        <a:pt x="229" y="2"/>
                      </a:lnTo>
                      <a:lnTo>
                        <a:pt x="217" y="4"/>
                      </a:lnTo>
                      <a:lnTo>
                        <a:pt x="206" y="5"/>
                      </a:lnTo>
                      <a:lnTo>
                        <a:pt x="198" y="7"/>
                      </a:lnTo>
                      <a:lnTo>
                        <a:pt x="189" y="9"/>
                      </a:lnTo>
                      <a:lnTo>
                        <a:pt x="185" y="9"/>
                      </a:lnTo>
                      <a:lnTo>
                        <a:pt x="177" y="13"/>
                      </a:lnTo>
                      <a:lnTo>
                        <a:pt x="166" y="17"/>
                      </a:lnTo>
                      <a:lnTo>
                        <a:pt x="150" y="23"/>
                      </a:lnTo>
                      <a:lnTo>
                        <a:pt x="133" y="30"/>
                      </a:lnTo>
                      <a:lnTo>
                        <a:pt x="114" y="36"/>
                      </a:lnTo>
                      <a:lnTo>
                        <a:pt x="97" y="44"/>
                      </a:lnTo>
                      <a:lnTo>
                        <a:pt x="82" y="49"/>
                      </a:lnTo>
                      <a:lnTo>
                        <a:pt x="78" y="51"/>
                      </a:lnTo>
                      <a:lnTo>
                        <a:pt x="72" y="55"/>
                      </a:lnTo>
                      <a:lnTo>
                        <a:pt x="61" y="61"/>
                      </a:lnTo>
                      <a:lnTo>
                        <a:pt x="48" y="66"/>
                      </a:lnTo>
                      <a:lnTo>
                        <a:pt x="34" y="74"/>
                      </a:lnTo>
                      <a:lnTo>
                        <a:pt x="21" y="82"/>
                      </a:lnTo>
                      <a:lnTo>
                        <a:pt x="9" y="89"/>
                      </a:lnTo>
                      <a:lnTo>
                        <a:pt x="0" y="97"/>
                      </a:lnTo>
                      <a:lnTo>
                        <a:pt x="0" y="97"/>
                      </a:lnTo>
                      <a:lnTo>
                        <a:pt x="0" y="101"/>
                      </a:lnTo>
                      <a:lnTo>
                        <a:pt x="2" y="104"/>
                      </a:lnTo>
                      <a:lnTo>
                        <a:pt x="4" y="110"/>
                      </a:lnTo>
                      <a:lnTo>
                        <a:pt x="6" y="116"/>
                      </a:lnTo>
                      <a:lnTo>
                        <a:pt x="11" y="124"/>
                      </a:lnTo>
                      <a:lnTo>
                        <a:pt x="17" y="133"/>
                      </a:lnTo>
                      <a:lnTo>
                        <a:pt x="27" y="141"/>
                      </a:lnTo>
                      <a:lnTo>
                        <a:pt x="29" y="143"/>
                      </a:lnTo>
                      <a:lnTo>
                        <a:pt x="34" y="146"/>
                      </a:lnTo>
                      <a:lnTo>
                        <a:pt x="44" y="150"/>
                      </a:lnTo>
                      <a:lnTo>
                        <a:pt x="55" y="158"/>
                      </a:lnTo>
                      <a:lnTo>
                        <a:pt x="69" y="164"/>
                      </a:lnTo>
                      <a:lnTo>
                        <a:pt x="84" y="169"/>
                      </a:lnTo>
                      <a:lnTo>
                        <a:pt x="99" y="173"/>
                      </a:lnTo>
                      <a:lnTo>
                        <a:pt x="116" y="175"/>
                      </a:lnTo>
                      <a:lnTo>
                        <a:pt x="118" y="175"/>
                      </a:lnTo>
                      <a:lnTo>
                        <a:pt x="120" y="175"/>
                      </a:lnTo>
                      <a:lnTo>
                        <a:pt x="126" y="175"/>
                      </a:lnTo>
                      <a:lnTo>
                        <a:pt x="131" y="175"/>
                      </a:lnTo>
                      <a:lnTo>
                        <a:pt x="139" y="175"/>
                      </a:lnTo>
                      <a:lnTo>
                        <a:pt x="149" y="175"/>
                      </a:lnTo>
                      <a:lnTo>
                        <a:pt x="160" y="173"/>
                      </a:lnTo>
                      <a:lnTo>
                        <a:pt x="171" y="173"/>
                      </a:lnTo>
                      <a:lnTo>
                        <a:pt x="185" y="171"/>
                      </a:lnTo>
                      <a:lnTo>
                        <a:pt x="198" y="171"/>
                      </a:lnTo>
                      <a:lnTo>
                        <a:pt x="211" y="169"/>
                      </a:lnTo>
                      <a:lnTo>
                        <a:pt x="227" y="167"/>
                      </a:lnTo>
                      <a:lnTo>
                        <a:pt x="242" y="165"/>
                      </a:lnTo>
                      <a:lnTo>
                        <a:pt x="257" y="162"/>
                      </a:lnTo>
                      <a:lnTo>
                        <a:pt x="272" y="160"/>
                      </a:lnTo>
                      <a:lnTo>
                        <a:pt x="288" y="156"/>
                      </a:lnTo>
                      <a:lnTo>
                        <a:pt x="288" y="158"/>
                      </a:lnTo>
                      <a:lnTo>
                        <a:pt x="286" y="162"/>
                      </a:lnTo>
                      <a:lnTo>
                        <a:pt x="282" y="167"/>
                      </a:lnTo>
                      <a:lnTo>
                        <a:pt x="276" y="175"/>
                      </a:lnTo>
                      <a:lnTo>
                        <a:pt x="271" y="188"/>
                      </a:lnTo>
                      <a:lnTo>
                        <a:pt x="265" y="204"/>
                      </a:lnTo>
                      <a:lnTo>
                        <a:pt x="257" y="224"/>
                      </a:lnTo>
                      <a:lnTo>
                        <a:pt x="251" y="249"/>
                      </a:lnTo>
                      <a:lnTo>
                        <a:pt x="223" y="362"/>
                      </a:lnTo>
                      <a:lnTo>
                        <a:pt x="295" y="341"/>
                      </a:lnTo>
                      <a:lnTo>
                        <a:pt x="297" y="341"/>
                      </a:lnTo>
                      <a:lnTo>
                        <a:pt x="305" y="339"/>
                      </a:lnTo>
                      <a:lnTo>
                        <a:pt x="314" y="335"/>
                      </a:lnTo>
                      <a:lnTo>
                        <a:pt x="328" y="331"/>
                      </a:lnTo>
                      <a:lnTo>
                        <a:pt x="343" y="325"/>
                      </a:lnTo>
                      <a:lnTo>
                        <a:pt x="358" y="320"/>
                      </a:lnTo>
                      <a:lnTo>
                        <a:pt x="373" y="312"/>
                      </a:lnTo>
                      <a:lnTo>
                        <a:pt x="387" y="304"/>
                      </a:lnTo>
                      <a:lnTo>
                        <a:pt x="440" y="270"/>
                      </a:lnTo>
                      <a:lnTo>
                        <a:pt x="444" y="129"/>
                      </a:lnTo>
                      <a:lnTo>
                        <a:pt x="442" y="125"/>
                      </a:lnTo>
                      <a:lnTo>
                        <a:pt x="440" y="116"/>
                      </a:lnTo>
                      <a:lnTo>
                        <a:pt x="438" y="103"/>
                      </a:lnTo>
                      <a:lnTo>
                        <a:pt x="434" y="87"/>
                      </a:lnTo>
                      <a:close/>
                    </a:path>
                  </a:pathLst>
                </a:custGeom>
                <a:solidFill>
                  <a:srgbClr val="000000"/>
                </a:solidFill>
                <a:ln w="9525">
                  <a:noFill/>
                  <a:round/>
                  <a:headEnd/>
                  <a:tailEnd/>
                </a:ln>
              </p:spPr>
              <p:txBody>
                <a:bodyPr/>
                <a:lstStyle/>
                <a:p>
                  <a:endParaRPr lang="de-DE"/>
                </a:p>
              </p:txBody>
            </p:sp>
            <p:sp>
              <p:nvSpPr>
                <p:cNvPr id="33001" name="Freeform 1257"/>
                <p:cNvSpPr>
                  <a:spLocks/>
                </p:cNvSpPr>
                <p:nvPr/>
              </p:nvSpPr>
              <p:spPr bwMode="auto">
                <a:xfrm>
                  <a:off x="508" y="3618"/>
                  <a:ext cx="46" cy="15"/>
                </a:xfrm>
                <a:custGeom>
                  <a:avLst/>
                  <a:gdLst/>
                  <a:ahLst/>
                  <a:cxnLst>
                    <a:cxn ang="0">
                      <a:pos x="0" y="28"/>
                    </a:cxn>
                    <a:cxn ang="0">
                      <a:pos x="91" y="0"/>
                    </a:cxn>
                    <a:cxn ang="0">
                      <a:pos x="70" y="30"/>
                    </a:cxn>
                    <a:cxn ang="0">
                      <a:pos x="0" y="28"/>
                    </a:cxn>
                  </a:cxnLst>
                  <a:rect l="0" t="0" r="r" b="b"/>
                  <a:pathLst>
                    <a:path w="91" h="30">
                      <a:moveTo>
                        <a:pt x="0" y="28"/>
                      </a:moveTo>
                      <a:lnTo>
                        <a:pt x="91" y="0"/>
                      </a:lnTo>
                      <a:lnTo>
                        <a:pt x="70" y="30"/>
                      </a:lnTo>
                      <a:lnTo>
                        <a:pt x="0" y="28"/>
                      </a:lnTo>
                      <a:close/>
                    </a:path>
                  </a:pathLst>
                </a:custGeom>
                <a:solidFill>
                  <a:srgbClr val="21BA00"/>
                </a:solidFill>
                <a:ln w="9525">
                  <a:noFill/>
                  <a:round/>
                  <a:headEnd/>
                  <a:tailEnd/>
                </a:ln>
              </p:spPr>
              <p:txBody>
                <a:bodyPr/>
                <a:lstStyle/>
                <a:p>
                  <a:endParaRPr lang="de-DE"/>
                </a:p>
              </p:txBody>
            </p:sp>
            <p:sp>
              <p:nvSpPr>
                <p:cNvPr id="33002" name="Freeform 1258"/>
                <p:cNvSpPr>
                  <a:spLocks/>
                </p:cNvSpPr>
                <p:nvPr/>
              </p:nvSpPr>
              <p:spPr bwMode="auto">
                <a:xfrm>
                  <a:off x="551" y="3623"/>
                  <a:ext cx="16" cy="52"/>
                </a:xfrm>
                <a:custGeom>
                  <a:avLst/>
                  <a:gdLst/>
                  <a:ahLst/>
                  <a:cxnLst>
                    <a:cxn ang="0">
                      <a:pos x="0" y="31"/>
                    </a:cxn>
                    <a:cxn ang="0">
                      <a:pos x="21" y="0"/>
                    </a:cxn>
                    <a:cxn ang="0">
                      <a:pos x="33" y="105"/>
                    </a:cxn>
                    <a:cxn ang="0">
                      <a:pos x="33" y="101"/>
                    </a:cxn>
                    <a:cxn ang="0">
                      <a:pos x="31" y="95"/>
                    </a:cxn>
                    <a:cxn ang="0">
                      <a:pos x="27" y="84"/>
                    </a:cxn>
                    <a:cxn ang="0">
                      <a:pos x="23" y="71"/>
                    </a:cxn>
                    <a:cxn ang="0">
                      <a:pos x="17" y="57"/>
                    </a:cxn>
                    <a:cxn ang="0">
                      <a:pos x="14" y="46"/>
                    </a:cxn>
                    <a:cxn ang="0">
                      <a:pos x="6" y="36"/>
                    </a:cxn>
                    <a:cxn ang="0">
                      <a:pos x="0" y="31"/>
                    </a:cxn>
                  </a:cxnLst>
                  <a:rect l="0" t="0" r="r" b="b"/>
                  <a:pathLst>
                    <a:path w="33" h="105">
                      <a:moveTo>
                        <a:pt x="0" y="31"/>
                      </a:moveTo>
                      <a:lnTo>
                        <a:pt x="21" y="0"/>
                      </a:lnTo>
                      <a:lnTo>
                        <a:pt x="33" y="105"/>
                      </a:lnTo>
                      <a:lnTo>
                        <a:pt x="33" y="101"/>
                      </a:lnTo>
                      <a:lnTo>
                        <a:pt x="31" y="95"/>
                      </a:lnTo>
                      <a:lnTo>
                        <a:pt x="27" y="84"/>
                      </a:lnTo>
                      <a:lnTo>
                        <a:pt x="23" y="71"/>
                      </a:lnTo>
                      <a:lnTo>
                        <a:pt x="17" y="57"/>
                      </a:lnTo>
                      <a:lnTo>
                        <a:pt x="14" y="46"/>
                      </a:lnTo>
                      <a:lnTo>
                        <a:pt x="6" y="36"/>
                      </a:lnTo>
                      <a:lnTo>
                        <a:pt x="0" y="31"/>
                      </a:lnTo>
                      <a:close/>
                    </a:path>
                  </a:pathLst>
                </a:custGeom>
                <a:solidFill>
                  <a:srgbClr val="21BA00"/>
                </a:solidFill>
                <a:ln w="9525">
                  <a:noFill/>
                  <a:round/>
                  <a:headEnd/>
                  <a:tailEnd/>
                </a:ln>
              </p:spPr>
              <p:txBody>
                <a:bodyPr/>
                <a:lstStyle/>
                <a:p>
                  <a:endParaRPr lang="de-DE"/>
                </a:p>
              </p:txBody>
            </p:sp>
            <p:sp>
              <p:nvSpPr>
                <p:cNvPr id="33003" name="Freeform 1259"/>
                <p:cNvSpPr>
                  <a:spLocks/>
                </p:cNvSpPr>
                <p:nvPr/>
              </p:nvSpPr>
              <p:spPr bwMode="auto">
                <a:xfrm>
                  <a:off x="522" y="3644"/>
                  <a:ext cx="34" cy="60"/>
                </a:xfrm>
                <a:custGeom>
                  <a:avLst/>
                  <a:gdLst/>
                  <a:ahLst/>
                  <a:cxnLst>
                    <a:cxn ang="0">
                      <a:pos x="44" y="0"/>
                    </a:cxn>
                    <a:cxn ang="0">
                      <a:pos x="69" y="88"/>
                    </a:cxn>
                    <a:cxn ang="0">
                      <a:pos x="21" y="120"/>
                    </a:cxn>
                    <a:cxn ang="0">
                      <a:pos x="0" y="42"/>
                    </a:cxn>
                    <a:cxn ang="0">
                      <a:pos x="44" y="0"/>
                    </a:cxn>
                  </a:cxnLst>
                  <a:rect l="0" t="0" r="r" b="b"/>
                  <a:pathLst>
                    <a:path w="69" h="120">
                      <a:moveTo>
                        <a:pt x="44" y="0"/>
                      </a:moveTo>
                      <a:lnTo>
                        <a:pt x="69" y="88"/>
                      </a:lnTo>
                      <a:lnTo>
                        <a:pt x="21" y="120"/>
                      </a:lnTo>
                      <a:lnTo>
                        <a:pt x="0" y="42"/>
                      </a:lnTo>
                      <a:lnTo>
                        <a:pt x="44" y="0"/>
                      </a:lnTo>
                      <a:close/>
                    </a:path>
                  </a:pathLst>
                </a:custGeom>
                <a:solidFill>
                  <a:srgbClr val="21BA00"/>
                </a:solidFill>
                <a:ln w="9525">
                  <a:noFill/>
                  <a:round/>
                  <a:headEnd/>
                  <a:tailEnd/>
                </a:ln>
              </p:spPr>
              <p:txBody>
                <a:bodyPr/>
                <a:lstStyle/>
                <a:p>
                  <a:endParaRPr lang="de-DE"/>
                </a:p>
              </p:txBody>
            </p:sp>
            <p:sp>
              <p:nvSpPr>
                <p:cNvPr id="33004" name="Freeform 1260"/>
                <p:cNvSpPr>
                  <a:spLocks/>
                </p:cNvSpPr>
                <p:nvPr/>
              </p:nvSpPr>
              <p:spPr bwMode="auto">
                <a:xfrm>
                  <a:off x="489" y="3644"/>
                  <a:ext cx="38" cy="25"/>
                </a:xfrm>
                <a:custGeom>
                  <a:avLst/>
                  <a:gdLst/>
                  <a:ahLst/>
                  <a:cxnLst>
                    <a:cxn ang="0">
                      <a:pos x="77" y="2"/>
                    </a:cxn>
                    <a:cxn ang="0">
                      <a:pos x="25" y="0"/>
                    </a:cxn>
                    <a:cxn ang="0">
                      <a:pos x="25" y="2"/>
                    </a:cxn>
                    <a:cxn ang="0">
                      <a:pos x="21" y="6"/>
                    </a:cxn>
                    <a:cxn ang="0">
                      <a:pos x="18" y="11"/>
                    </a:cxn>
                    <a:cxn ang="0">
                      <a:pos x="14" y="17"/>
                    </a:cxn>
                    <a:cxn ang="0">
                      <a:pos x="8" y="25"/>
                    </a:cxn>
                    <a:cxn ang="0">
                      <a:pos x="4" y="32"/>
                    </a:cxn>
                    <a:cxn ang="0">
                      <a:pos x="0" y="42"/>
                    </a:cxn>
                    <a:cxn ang="0">
                      <a:pos x="0" y="49"/>
                    </a:cxn>
                    <a:cxn ang="0">
                      <a:pos x="56" y="34"/>
                    </a:cxn>
                    <a:cxn ang="0">
                      <a:pos x="77" y="2"/>
                    </a:cxn>
                  </a:cxnLst>
                  <a:rect l="0" t="0" r="r" b="b"/>
                  <a:pathLst>
                    <a:path w="77" h="49">
                      <a:moveTo>
                        <a:pt x="77" y="2"/>
                      </a:moveTo>
                      <a:lnTo>
                        <a:pt x="25" y="0"/>
                      </a:lnTo>
                      <a:lnTo>
                        <a:pt x="25" y="2"/>
                      </a:lnTo>
                      <a:lnTo>
                        <a:pt x="21" y="6"/>
                      </a:lnTo>
                      <a:lnTo>
                        <a:pt x="18" y="11"/>
                      </a:lnTo>
                      <a:lnTo>
                        <a:pt x="14" y="17"/>
                      </a:lnTo>
                      <a:lnTo>
                        <a:pt x="8" y="25"/>
                      </a:lnTo>
                      <a:lnTo>
                        <a:pt x="4" y="32"/>
                      </a:lnTo>
                      <a:lnTo>
                        <a:pt x="0" y="42"/>
                      </a:lnTo>
                      <a:lnTo>
                        <a:pt x="0" y="49"/>
                      </a:lnTo>
                      <a:lnTo>
                        <a:pt x="56" y="34"/>
                      </a:lnTo>
                      <a:lnTo>
                        <a:pt x="77" y="2"/>
                      </a:lnTo>
                      <a:close/>
                    </a:path>
                  </a:pathLst>
                </a:custGeom>
                <a:solidFill>
                  <a:srgbClr val="21BA00"/>
                </a:solidFill>
                <a:ln w="9525">
                  <a:noFill/>
                  <a:round/>
                  <a:headEnd/>
                  <a:tailEnd/>
                </a:ln>
              </p:spPr>
              <p:txBody>
                <a:bodyPr/>
                <a:lstStyle/>
                <a:p>
                  <a:endParaRPr lang="de-DE"/>
                </a:p>
              </p:txBody>
            </p:sp>
            <p:sp>
              <p:nvSpPr>
                <p:cNvPr id="33005" name="Freeform 1261"/>
                <p:cNvSpPr>
                  <a:spLocks/>
                </p:cNvSpPr>
                <p:nvPr/>
              </p:nvSpPr>
              <p:spPr bwMode="auto">
                <a:xfrm>
                  <a:off x="480" y="3674"/>
                  <a:ext cx="25" cy="37"/>
                </a:xfrm>
                <a:custGeom>
                  <a:avLst/>
                  <a:gdLst/>
                  <a:ahLst/>
                  <a:cxnLst>
                    <a:cxn ang="0">
                      <a:pos x="16" y="6"/>
                    </a:cxn>
                    <a:cxn ang="0">
                      <a:pos x="52" y="0"/>
                    </a:cxn>
                    <a:cxn ang="0">
                      <a:pos x="0" y="72"/>
                    </a:cxn>
                    <a:cxn ang="0">
                      <a:pos x="16" y="6"/>
                    </a:cxn>
                  </a:cxnLst>
                  <a:rect l="0" t="0" r="r" b="b"/>
                  <a:pathLst>
                    <a:path w="52" h="72">
                      <a:moveTo>
                        <a:pt x="16" y="6"/>
                      </a:moveTo>
                      <a:lnTo>
                        <a:pt x="52" y="0"/>
                      </a:lnTo>
                      <a:lnTo>
                        <a:pt x="0" y="72"/>
                      </a:lnTo>
                      <a:lnTo>
                        <a:pt x="16" y="6"/>
                      </a:lnTo>
                      <a:close/>
                    </a:path>
                  </a:pathLst>
                </a:custGeom>
                <a:solidFill>
                  <a:srgbClr val="21BA00"/>
                </a:solidFill>
                <a:ln w="9525">
                  <a:noFill/>
                  <a:round/>
                  <a:headEnd/>
                  <a:tailEnd/>
                </a:ln>
              </p:spPr>
              <p:txBody>
                <a:bodyPr/>
                <a:lstStyle/>
                <a:p>
                  <a:endParaRPr lang="de-DE"/>
                </a:p>
              </p:txBody>
            </p:sp>
            <p:sp>
              <p:nvSpPr>
                <p:cNvPr id="33006" name="Freeform 1262"/>
                <p:cNvSpPr>
                  <a:spLocks/>
                </p:cNvSpPr>
                <p:nvPr/>
              </p:nvSpPr>
              <p:spPr bwMode="auto">
                <a:xfrm>
                  <a:off x="479" y="3707"/>
                  <a:ext cx="18" cy="17"/>
                </a:xfrm>
                <a:custGeom>
                  <a:avLst/>
                  <a:gdLst/>
                  <a:ahLst/>
                  <a:cxnLst>
                    <a:cxn ang="0">
                      <a:pos x="0" y="34"/>
                    </a:cxn>
                    <a:cxn ang="0">
                      <a:pos x="25" y="0"/>
                    </a:cxn>
                    <a:cxn ang="0">
                      <a:pos x="37" y="24"/>
                    </a:cxn>
                    <a:cxn ang="0">
                      <a:pos x="0" y="34"/>
                    </a:cxn>
                  </a:cxnLst>
                  <a:rect l="0" t="0" r="r" b="b"/>
                  <a:pathLst>
                    <a:path w="37" h="34">
                      <a:moveTo>
                        <a:pt x="0" y="34"/>
                      </a:moveTo>
                      <a:lnTo>
                        <a:pt x="25" y="0"/>
                      </a:lnTo>
                      <a:lnTo>
                        <a:pt x="37" y="24"/>
                      </a:lnTo>
                      <a:lnTo>
                        <a:pt x="0" y="34"/>
                      </a:lnTo>
                      <a:close/>
                    </a:path>
                  </a:pathLst>
                </a:custGeom>
                <a:solidFill>
                  <a:srgbClr val="21BA00"/>
                </a:solidFill>
                <a:ln w="9525">
                  <a:noFill/>
                  <a:round/>
                  <a:headEnd/>
                  <a:tailEnd/>
                </a:ln>
              </p:spPr>
              <p:txBody>
                <a:bodyPr/>
                <a:lstStyle/>
                <a:p>
                  <a:endParaRPr lang="de-DE"/>
                </a:p>
              </p:txBody>
            </p:sp>
            <p:sp>
              <p:nvSpPr>
                <p:cNvPr id="33007" name="Freeform 1263"/>
                <p:cNvSpPr>
                  <a:spLocks/>
                </p:cNvSpPr>
                <p:nvPr/>
              </p:nvSpPr>
              <p:spPr bwMode="auto">
                <a:xfrm>
                  <a:off x="500" y="3677"/>
                  <a:ext cx="20" cy="39"/>
                </a:xfrm>
                <a:custGeom>
                  <a:avLst/>
                  <a:gdLst/>
                  <a:ahLst/>
                  <a:cxnLst>
                    <a:cxn ang="0">
                      <a:pos x="0" y="38"/>
                    </a:cxn>
                    <a:cxn ang="0">
                      <a:pos x="25" y="0"/>
                    </a:cxn>
                    <a:cxn ang="0">
                      <a:pos x="40" y="66"/>
                    </a:cxn>
                    <a:cxn ang="0">
                      <a:pos x="12" y="78"/>
                    </a:cxn>
                    <a:cxn ang="0">
                      <a:pos x="0" y="38"/>
                    </a:cxn>
                  </a:cxnLst>
                  <a:rect l="0" t="0" r="r" b="b"/>
                  <a:pathLst>
                    <a:path w="40" h="78">
                      <a:moveTo>
                        <a:pt x="0" y="38"/>
                      </a:moveTo>
                      <a:lnTo>
                        <a:pt x="25" y="0"/>
                      </a:lnTo>
                      <a:lnTo>
                        <a:pt x="40" y="66"/>
                      </a:lnTo>
                      <a:lnTo>
                        <a:pt x="12" y="78"/>
                      </a:lnTo>
                      <a:lnTo>
                        <a:pt x="0" y="38"/>
                      </a:lnTo>
                      <a:close/>
                    </a:path>
                  </a:pathLst>
                </a:custGeom>
                <a:solidFill>
                  <a:srgbClr val="21BA00"/>
                </a:solidFill>
                <a:ln w="9525">
                  <a:noFill/>
                  <a:round/>
                  <a:headEnd/>
                  <a:tailEnd/>
                </a:ln>
              </p:spPr>
              <p:txBody>
                <a:bodyPr/>
                <a:lstStyle/>
                <a:p>
                  <a:endParaRPr lang="de-DE"/>
                </a:p>
              </p:txBody>
            </p:sp>
            <p:sp>
              <p:nvSpPr>
                <p:cNvPr id="33008" name="Freeform 1264"/>
                <p:cNvSpPr>
                  <a:spLocks/>
                </p:cNvSpPr>
                <p:nvPr/>
              </p:nvSpPr>
              <p:spPr bwMode="auto">
                <a:xfrm>
                  <a:off x="498" y="3601"/>
                  <a:ext cx="57" cy="22"/>
                </a:xfrm>
                <a:custGeom>
                  <a:avLst/>
                  <a:gdLst/>
                  <a:ahLst/>
                  <a:cxnLst>
                    <a:cxn ang="0">
                      <a:pos x="17" y="0"/>
                    </a:cxn>
                    <a:cxn ang="0">
                      <a:pos x="114" y="0"/>
                    </a:cxn>
                    <a:cxn ang="0">
                      <a:pos x="110" y="2"/>
                    </a:cxn>
                    <a:cxn ang="0">
                      <a:pos x="104" y="6"/>
                    </a:cxn>
                    <a:cxn ang="0">
                      <a:pos x="93" y="14"/>
                    </a:cxn>
                    <a:cxn ang="0">
                      <a:pos x="78" y="19"/>
                    </a:cxn>
                    <a:cxn ang="0">
                      <a:pos x="62" y="27"/>
                    </a:cxn>
                    <a:cxn ang="0">
                      <a:pos x="43" y="35"/>
                    </a:cxn>
                    <a:cxn ang="0">
                      <a:pos x="22" y="40"/>
                    </a:cxn>
                    <a:cxn ang="0">
                      <a:pos x="0" y="44"/>
                    </a:cxn>
                    <a:cxn ang="0">
                      <a:pos x="17" y="0"/>
                    </a:cxn>
                  </a:cxnLst>
                  <a:rect l="0" t="0" r="r" b="b"/>
                  <a:pathLst>
                    <a:path w="114" h="44">
                      <a:moveTo>
                        <a:pt x="17" y="0"/>
                      </a:moveTo>
                      <a:lnTo>
                        <a:pt x="114" y="0"/>
                      </a:lnTo>
                      <a:lnTo>
                        <a:pt x="110" y="2"/>
                      </a:lnTo>
                      <a:lnTo>
                        <a:pt x="104" y="6"/>
                      </a:lnTo>
                      <a:lnTo>
                        <a:pt x="93" y="14"/>
                      </a:lnTo>
                      <a:lnTo>
                        <a:pt x="78" y="19"/>
                      </a:lnTo>
                      <a:lnTo>
                        <a:pt x="62" y="27"/>
                      </a:lnTo>
                      <a:lnTo>
                        <a:pt x="43" y="35"/>
                      </a:lnTo>
                      <a:lnTo>
                        <a:pt x="22" y="40"/>
                      </a:lnTo>
                      <a:lnTo>
                        <a:pt x="0" y="44"/>
                      </a:lnTo>
                      <a:lnTo>
                        <a:pt x="17" y="0"/>
                      </a:lnTo>
                      <a:close/>
                    </a:path>
                  </a:pathLst>
                </a:custGeom>
                <a:solidFill>
                  <a:srgbClr val="59FF00"/>
                </a:solidFill>
                <a:ln w="9525">
                  <a:noFill/>
                  <a:round/>
                  <a:headEnd/>
                  <a:tailEnd/>
                </a:ln>
              </p:spPr>
              <p:txBody>
                <a:bodyPr/>
                <a:lstStyle/>
                <a:p>
                  <a:endParaRPr lang="de-DE"/>
                </a:p>
              </p:txBody>
            </p:sp>
            <p:sp>
              <p:nvSpPr>
                <p:cNvPr id="33009" name="Freeform 1265"/>
                <p:cNvSpPr>
                  <a:spLocks/>
                </p:cNvSpPr>
                <p:nvPr/>
              </p:nvSpPr>
              <p:spPr bwMode="auto">
                <a:xfrm>
                  <a:off x="427" y="3601"/>
                  <a:ext cx="70" cy="33"/>
                </a:xfrm>
                <a:custGeom>
                  <a:avLst/>
                  <a:gdLst/>
                  <a:ahLst/>
                  <a:cxnLst>
                    <a:cxn ang="0">
                      <a:pos x="139" y="0"/>
                    </a:cxn>
                    <a:cxn ang="0">
                      <a:pos x="99" y="54"/>
                    </a:cxn>
                    <a:cxn ang="0">
                      <a:pos x="97" y="54"/>
                    </a:cxn>
                    <a:cxn ang="0">
                      <a:pos x="91" y="55"/>
                    </a:cxn>
                    <a:cxn ang="0">
                      <a:pos x="82" y="59"/>
                    </a:cxn>
                    <a:cxn ang="0">
                      <a:pos x="68" y="61"/>
                    </a:cxn>
                    <a:cxn ang="0">
                      <a:pos x="53" y="65"/>
                    </a:cxn>
                    <a:cxn ang="0">
                      <a:pos x="36" y="67"/>
                    </a:cxn>
                    <a:cxn ang="0">
                      <a:pos x="19" y="67"/>
                    </a:cxn>
                    <a:cxn ang="0">
                      <a:pos x="0" y="67"/>
                    </a:cxn>
                    <a:cxn ang="0">
                      <a:pos x="57" y="0"/>
                    </a:cxn>
                    <a:cxn ang="0">
                      <a:pos x="139" y="0"/>
                    </a:cxn>
                  </a:cxnLst>
                  <a:rect l="0" t="0" r="r" b="b"/>
                  <a:pathLst>
                    <a:path w="139" h="67">
                      <a:moveTo>
                        <a:pt x="139" y="0"/>
                      </a:moveTo>
                      <a:lnTo>
                        <a:pt x="99" y="54"/>
                      </a:lnTo>
                      <a:lnTo>
                        <a:pt x="97" y="54"/>
                      </a:lnTo>
                      <a:lnTo>
                        <a:pt x="91" y="55"/>
                      </a:lnTo>
                      <a:lnTo>
                        <a:pt x="82" y="59"/>
                      </a:lnTo>
                      <a:lnTo>
                        <a:pt x="68" y="61"/>
                      </a:lnTo>
                      <a:lnTo>
                        <a:pt x="53" y="65"/>
                      </a:lnTo>
                      <a:lnTo>
                        <a:pt x="36" y="67"/>
                      </a:lnTo>
                      <a:lnTo>
                        <a:pt x="19" y="67"/>
                      </a:lnTo>
                      <a:lnTo>
                        <a:pt x="0" y="67"/>
                      </a:lnTo>
                      <a:lnTo>
                        <a:pt x="57" y="0"/>
                      </a:lnTo>
                      <a:lnTo>
                        <a:pt x="139" y="0"/>
                      </a:lnTo>
                      <a:close/>
                    </a:path>
                  </a:pathLst>
                </a:custGeom>
                <a:solidFill>
                  <a:srgbClr val="59FF00"/>
                </a:solidFill>
                <a:ln w="9525">
                  <a:noFill/>
                  <a:round/>
                  <a:headEnd/>
                  <a:tailEnd/>
                </a:ln>
              </p:spPr>
              <p:txBody>
                <a:bodyPr/>
                <a:lstStyle/>
                <a:p>
                  <a:endParaRPr lang="de-DE"/>
                </a:p>
              </p:txBody>
            </p:sp>
            <p:sp>
              <p:nvSpPr>
                <p:cNvPr id="33010" name="Freeform 1266"/>
                <p:cNvSpPr>
                  <a:spLocks/>
                </p:cNvSpPr>
                <p:nvPr/>
              </p:nvSpPr>
              <p:spPr bwMode="auto">
                <a:xfrm>
                  <a:off x="394" y="3607"/>
                  <a:ext cx="38" cy="27"/>
                </a:xfrm>
                <a:custGeom>
                  <a:avLst/>
                  <a:gdLst/>
                  <a:ahLst/>
                  <a:cxnLst>
                    <a:cxn ang="0">
                      <a:pos x="76" y="0"/>
                    </a:cxn>
                    <a:cxn ang="0">
                      <a:pos x="46" y="53"/>
                    </a:cxn>
                    <a:cxn ang="0">
                      <a:pos x="44" y="55"/>
                    </a:cxn>
                    <a:cxn ang="0">
                      <a:pos x="42" y="55"/>
                    </a:cxn>
                    <a:cxn ang="0">
                      <a:pos x="36" y="55"/>
                    </a:cxn>
                    <a:cxn ang="0">
                      <a:pos x="28" y="55"/>
                    </a:cxn>
                    <a:cxn ang="0">
                      <a:pos x="21" y="55"/>
                    </a:cxn>
                    <a:cxn ang="0">
                      <a:pos x="13" y="53"/>
                    </a:cxn>
                    <a:cxn ang="0">
                      <a:pos x="6" y="47"/>
                    </a:cxn>
                    <a:cxn ang="0">
                      <a:pos x="0" y="40"/>
                    </a:cxn>
                    <a:cxn ang="0">
                      <a:pos x="0" y="38"/>
                    </a:cxn>
                    <a:cxn ang="0">
                      <a:pos x="2" y="34"/>
                    </a:cxn>
                    <a:cxn ang="0">
                      <a:pos x="4" y="30"/>
                    </a:cxn>
                    <a:cxn ang="0">
                      <a:pos x="6" y="24"/>
                    </a:cxn>
                    <a:cxn ang="0">
                      <a:pos x="9" y="17"/>
                    </a:cxn>
                    <a:cxn ang="0">
                      <a:pos x="15" y="11"/>
                    </a:cxn>
                    <a:cxn ang="0">
                      <a:pos x="21" y="7"/>
                    </a:cxn>
                    <a:cxn ang="0">
                      <a:pos x="28" y="2"/>
                    </a:cxn>
                    <a:cxn ang="0">
                      <a:pos x="76" y="0"/>
                    </a:cxn>
                  </a:cxnLst>
                  <a:rect l="0" t="0" r="r" b="b"/>
                  <a:pathLst>
                    <a:path w="76" h="55">
                      <a:moveTo>
                        <a:pt x="76" y="0"/>
                      </a:moveTo>
                      <a:lnTo>
                        <a:pt x="46" y="53"/>
                      </a:lnTo>
                      <a:lnTo>
                        <a:pt x="44" y="55"/>
                      </a:lnTo>
                      <a:lnTo>
                        <a:pt x="42" y="55"/>
                      </a:lnTo>
                      <a:lnTo>
                        <a:pt x="36" y="55"/>
                      </a:lnTo>
                      <a:lnTo>
                        <a:pt x="28" y="55"/>
                      </a:lnTo>
                      <a:lnTo>
                        <a:pt x="21" y="55"/>
                      </a:lnTo>
                      <a:lnTo>
                        <a:pt x="13" y="53"/>
                      </a:lnTo>
                      <a:lnTo>
                        <a:pt x="6" y="47"/>
                      </a:lnTo>
                      <a:lnTo>
                        <a:pt x="0" y="40"/>
                      </a:lnTo>
                      <a:lnTo>
                        <a:pt x="0" y="38"/>
                      </a:lnTo>
                      <a:lnTo>
                        <a:pt x="2" y="34"/>
                      </a:lnTo>
                      <a:lnTo>
                        <a:pt x="4" y="30"/>
                      </a:lnTo>
                      <a:lnTo>
                        <a:pt x="6" y="24"/>
                      </a:lnTo>
                      <a:lnTo>
                        <a:pt x="9" y="17"/>
                      </a:lnTo>
                      <a:lnTo>
                        <a:pt x="15" y="11"/>
                      </a:lnTo>
                      <a:lnTo>
                        <a:pt x="21" y="7"/>
                      </a:lnTo>
                      <a:lnTo>
                        <a:pt x="28" y="2"/>
                      </a:lnTo>
                      <a:lnTo>
                        <a:pt x="76" y="0"/>
                      </a:lnTo>
                      <a:close/>
                    </a:path>
                  </a:pathLst>
                </a:custGeom>
                <a:solidFill>
                  <a:srgbClr val="59FF00"/>
                </a:solidFill>
                <a:ln w="9525">
                  <a:noFill/>
                  <a:round/>
                  <a:headEnd/>
                  <a:tailEnd/>
                </a:ln>
              </p:spPr>
              <p:txBody>
                <a:bodyPr/>
                <a:lstStyle/>
                <a:p>
                  <a:endParaRPr lang="de-DE"/>
                </a:p>
              </p:txBody>
            </p:sp>
            <p:sp>
              <p:nvSpPr>
                <p:cNvPr id="33011" name="Freeform 1267"/>
                <p:cNvSpPr>
                  <a:spLocks/>
                </p:cNvSpPr>
                <p:nvPr/>
              </p:nvSpPr>
              <p:spPr bwMode="auto">
                <a:xfrm>
                  <a:off x="369" y="3607"/>
                  <a:ext cx="20" cy="19"/>
                </a:xfrm>
                <a:custGeom>
                  <a:avLst/>
                  <a:gdLst/>
                  <a:ahLst/>
                  <a:cxnLst>
                    <a:cxn ang="0">
                      <a:pos x="40" y="0"/>
                    </a:cxn>
                    <a:cxn ang="0">
                      <a:pos x="0" y="9"/>
                    </a:cxn>
                    <a:cxn ang="0">
                      <a:pos x="2" y="11"/>
                    </a:cxn>
                    <a:cxn ang="0">
                      <a:pos x="2" y="13"/>
                    </a:cxn>
                    <a:cxn ang="0">
                      <a:pos x="6" y="17"/>
                    </a:cxn>
                    <a:cxn ang="0">
                      <a:pos x="8" y="21"/>
                    </a:cxn>
                    <a:cxn ang="0">
                      <a:pos x="12" y="26"/>
                    </a:cxn>
                    <a:cxn ang="0">
                      <a:pos x="16" y="30"/>
                    </a:cxn>
                    <a:cxn ang="0">
                      <a:pos x="21" y="34"/>
                    </a:cxn>
                    <a:cxn ang="0">
                      <a:pos x="27" y="38"/>
                    </a:cxn>
                    <a:cxn ang="0">
                      <a:pos x="29" y="36"/>
                    </a:cxn>
                    <a:cxn ang="0">
                      <a:pos x="33" y="32"/>
                    </a:cxn>
                    <a:cxn ang="0">
                      <a:pos x="38" y="21"/>
                    </a:cxn>
                    <a:cxn ang="0">
                      <a:pos x="40" y="0"/>
                    </a:cxn>
                  </a:cxnLst>
                  <a:rect l="0" t="0" r="r" b="b"/>
                  <a:pathLst>
                    <a:path w="40" h="38">
                      <a:moveTo>
                        <a:pt x="40" y="0"/>
                      </a:moveTo>
                      <a:lnTo>
                        <a:pt x="0" y="9"/>
                      </a:lnTo>
                      <a:lnTo>
                        <a:pt x="2" y="11"/>
                      </a:lnTo>
                      <a:lnTo>
                        <a:pt x="2" y="13"/>
                      </a:lnTo>
                      <a:lnTo>
                        <a:pt x="6" y="17"/>
                      </a:lnTo>
                      <a:lnTo>
                        <a:pt x="8" y="21"/>
                      </a:lnTo>
                      <a:lnTo>
                        <a:pt x="12" y="26"/>
                      </a:lnTo>
                      <a:lnTo>
                        <a:pt x="16" y="30"/>
                      </a:lnTo>
                      <a:lnTo>
                        <a:pt x="21" y="34"/>
                      </a:lnTo>
                      <a:lnTo>
                        <a:pt x="27" y="38"/>
                      </a:lnTo>
                      <a:lnTo>
                        <a:pt x="29" y="36"/>
                      </a:lnTo>
                      <a:lnTo>
                        <a:pt x="33" y="32"/>
                      </a:lnTo>
                      <a:lnTo>
                        <a:pt x="38" y="21"/>
                      </a:lnTo>
                      <a:lnTo>
                        <a:pt x="40" y="0"/>
                      </a:lnTo>
                      <a:close/>
                    </a:path>
                  </a:pathLst>
                </a:custGeom>
                <a:solidFill>
                  <a:srgbClr val="59FF00"/>
                </a:solidFill>
                <a:ln w="9525">
                  <a:noFill/>
                  <a:round/>
                  <a:headEnd/>
                  <a:tailEnd/>
                </a:ln>
              </p:spPr>
              <p:txBody>
                <a:bodyPr/>
                <a:lstStyle/>
                <a:p>
                  <a:endParaRPr lang="de-DE"/>
                </a:p>
              </p:txBody>
            </p:sp>
            <p:sp>
              <p:nvSpPr>
                <p:cNvPr id="33012" name="Freeform 1268"/>
                <p:cNvSpPr>
                  <a:spLocks/>
                </p:cNvSpPr>
                <p:nvPr/>
              </p:nvSpPr>
              <p:spPr bwMode="auto">
                <a:xfrm>
                  <a:off x="372" y="3592"/>
                  <a:ext cx="18" cy="7"/>
                </a:xfrm>
                <a:custGeom>
                  <a:avLst/>
                  <a:gdLst/>
                  <a:ahLst/>
                  <a:cxnLst>
                    <a:cxn ang="0">
                      <a:pos x="0" y="15"/>
                    </a:cxn>
                    <a:cxn ang="0">
                      <a:pos x="34" y="0"/>
                    </a:cxn>
                    <a:cxn ang="0">
                      <a:pos x="36" y="10"/>
                    </a:cxn>
                    <a:cxn ang="0">
                      <a:pos x="0" y="15"/>
                    </a:cxn>
                  </a:cxnLst>
                  <a:rect l="0" t="0" r="r" b="b"/>
                  <a:pathLst>
                    <a:path w="36" h="15">
                      <a:moveTo>
                        <a:pt x="0" y="15"/>
                      </a:moveTo>
                      <a:lnTo>
                        <a:pt x="34" y="0"/>
                      </a:lnTo>
                      <a:lnTo>
                        <a:pt x="36" y="10"/>
                      </a:lnTo>
                      <a:lnTo>
                        <a:pt x="0" y="15"/>
                      </a:lnTo>
                      <a:close/>
                    </a:path>
                  </a:pathLst>
                </a:custGeom>
                <a:solidFill>
                  <a:srgbClr val="59FF00"/>
                </a:solidFill>
                <a:ln w="9525">
                  <a:noFill/>
                  <a:round/>
                  <a:headEnd/>
                  <a:tailEnd/>
                </a:ln>
              </p:spPr>
              <p:txBody>
                <a:bodyPr/>
                <a:lstStyle/>
                <a:p>
                  <a:endParaRPr lang="de-DE"/>
                </a:p>
              </p:txBody>
            </p:sp>
            <p:sp>
              <p:nvSpPr>
                <p:cNvPr id="33013" name="Freeform 1269"/>
                <p:cNvSpPr>
                  <a:spLocks/>
                </p:cNvSpPr>
                <p:nvPr/>
              </p:nvSpPr>
              <p:spPr bwMode="auto">
                <a:xfrm>
                  <a:off x="404" y="3577"/>
                  <a:ext cx="36" cy="17"/>
                </a:xfrm>
                <a:custGeom>
                  <a:avLst/>
                  <a:gdLst/>
                  <a:ahLst/>
                  <a:cxnLst>
                    <a:cxn ang="0">
                      <a:pos x="0" y="34"/>
                    </a:cxn>
                    <a:cxn ang="0">
                      <a:pos x="0" y="15"/>
                    </a:cxn>
                    <a:cxn ang="0">
                      <a:pos x="0" y="15"/>
                    </a:cxn>
                    <a:cxn ang="0">
                      <a:pos x="4" y="13"/>
                    </a:cxn>
                    <a:cxn ang="0">
                      <a:pos x="9" y="13"/>
                    </a:cxn>
                    <a:cxn ang="0">
                      <a:pos x="15" y="9"/>
                    </a:cxn>
                    <a:cxn ang="0">
                      <a:pos x="21" y="7"/>
                    </a:cxn>
                    <a:cxn ang="0">
                      <a:pos x="28" y="5"/>
                    </a:cxn>
                    <a:cxn ang="0">
                      <a:pos x="34" y="2"/>
                    </a:cxn>
                    <a:cxn ang="0">
                      <a:pos x="42" y="0"/>
                    </a:cxn>
                    <a:cxn ang="0">
                      <a:pos x="70" y="34"/>
                    </a:cxn>
                    <a:cxn ang="0">
                      <a:pos x="0" y="34"/>
                    </a:cxn>
                  </a:cxnLst>
                  <a:rect l="0" t="0" r="r" b="b"/>
                  <a:pathLst>
                    <a:path w="70" h="34">
                      <a:moveTo>
                        <a:pt x="0" y="34"/>
                      </a:moveTo>
                      <a:lnTo>
                        <a:pt x="0" y="15"/>
                      </a:lnTo>
                      <a:lnTo>
                        <a:pt x="0" y="15"/>
                      </a:lnTo>
                      <a:lnTo>
                        <a:pt x="4" y="13"/>
                      </a:lnTo>
                      <a:lnTo>
                        <a:pt x="9" y="13"/>
                      </a:lnTo>
                      <a:lnTo>
                        <a:pt x="15" y="9"/>
                      </a:lnTo>
                      <a:lnTo>
                        <a:pt x="21" y="7"/>
                      </a:lnTo>
                      <a:lnTo>
                        <a:pt x="28" y="5"/>
                      </a:lnTo>
                      <a:lnTo>
                        <a:pt x="34" y="2"/>
                      </a:lnTo>
                      <a:lnTo>
                        <a:pt x="42" y="0"/>
                      </a:lnTo>
                      <a:lnTo>
                        <a:pt x="70" y="34"/>
                      </a:lnTo>
                      <a:lnTo>
                        <a:pt x="0" y="34"/>
                      </a:lnTo>
                      <a:close/>
                    </a:path>
                  </a:pathLst>
                </a:custGeom>
                <a:solidFill>
                  <a:srgbClr val="59FF00"/>
                </a:solidFill>
                <a:ln w="9525">
                  <a:noFill/>
                  <a:round/>
                  <a:headEnd/>
                  <a:tailEnd/>
                </a:ln>
              </p:spPr>
              <p:txBody>
                <a:bodyPr/>
                <a:lstStyle/>
                <a:p>
                  <a:endParaRPr lang="de-DE"/>
                </a:p>
              </p:txBody>
            </p:sp>
            <p:sp>
              <p:nvSpPr>
                <p:cNvPr id="33014" name="Freeform 1270"/>
                <p:cNvSpPr>
                  <a:spLocks/>
                </p:cNvSpPr>
                <p:nvPr/>
              </p:nvSpPr>
              <p:spPr bwMode="auto">
                <a:xfrm>
                  <a:off x="436" y="3565"/>
                  <a:ext cx="62" cy="29"/>
                </a:xfrm>
                <a:custGeom>
                  <a:avLst/>
                  <a:gdLst/>
                  <a:ahLst/>
                  <a:cxnLst>
                    <a:cxn ang="0">
                      <a:pos x="47" y="53"/>
                    </a:cxn>
                    <a:cxn ang="0">
                      <a:pos x="0" y="19"/>
                    </a:cxn>
                    <a:cxn ang="0">
                      <a:pos x="0" y="19"/>
                    </a:cxn>
                    <a:cxn ang="0">
                      <a:pos x="4" y="17"/>
                    </a:cxn>
                    <a:cxn ang="0">
                      <a:pos x="9" y="15"/>
                    </a:cxn>
                    <a:cxn ang="0">
                      <a:pos x="17" y="11"/>
                    </a:cxn>
                    <a:cxn ang="0">
                      <a:pos x="26" y="7"/>
                    </a:cxn>
                    <a:cxn ang="0">
                      <a:pos x="38" y="6"/>
                    </a:cxn>
                    <a:cxn ang="0">
                      <a:pos x="51" y="2"/>
                    </a:cxn>
                    <a:cxn ang="0">
                      <a:pos x="66" y="0"/>
                    </a:cxn>
                    <a:cxn ang="0">
                      <a:pos x="124" y="57"/>
                    </a:cxn>
                    <a:cxn ang="0">
                      <a:pos x="47" y="53"/>
                    </a:cxn>
                  </a:cxnLst>
                  <a:rect l="0" t="0" r="r" b="b"/>
                  <a:pathLst>
                    <a:path w="124" h="57">
                      <a:moveTo>
                        <a:pt x="47" y="53"/>
                      </a:moveTo>
                      <a:lnTo>
                        <a:pt x="0" y="19"/>
                      </a:lnTo>
                      <a:lnTo>
                        <a:pt x="0" y="19"/>
                      </a:lnTo>
                      <a:lnTo>
                        <a:pt x="4" y="17"/>
                      </a:lnTo>
                      <a:lnTo>
                        <a:pt x="9" y="15"/>
                      </a:lnTo>
                      <a:lnTo>
                        <a:pt x="17" y="11"/>
                      </a:lnTo>
                      <a:lnTo>
                        <a:pt x="26" y="7"/>
                      </a:lnTo>
                      <a:lnTo>
                        <a:pt x="38" y="6"/>
                      </a:lnTo>
                      <a:lnTo>
                        <a:pt x="51" y="2"/>
                      </a:lnTo>
                      <a:lnTo>
                        <a:pt x="66" y="0"/>
                      </a:lnTo>
                      <a:lnTo>
                        <a:pt x="124" y="57"/>
                      </a:lnTo>
                      <a:lnTo>
                        <a:pt x="47" y="53"/>
                      </a:lnTo>
                      <a:close/>
                    </a:path>
                  </a:pathLst>
                </a:custGeom>
                <a:solidFill>
                  <a:srgbClr val="59FF00"/>
                </a:solidFill>
                <a:ln w="9525">
                  <a:noFill/>
                  <a:round/>
                  <a:headEnd/>
                  <a:tailEnd/>
                </a:ln>
              </p:spPr>
              <p:txBody>
                <a:bodyPr/>
                <a:lstStyle/>
                <a:p>
                  <a:endParaRPr lang="de-DE"/>
                </a:p>
              </p:txBody>
            </p:sp>
            <p:sp>
              <p:nvSpPr>
                <p:cNvPr id="33015" name="Freeform 1271"/>
                <p:cNvSpPr>
                  <a:spLocks/>
                </p:cNvSpPr>
                <p:nvPr/>
              </p:nvSpPr>
              <p:spPr bwMode="auto">
                <a:xfrm>
                  <a:off x="487" y="3564"/>
                  <a:ext cx="62" cy="30"/>
                </a:xfrm>
                <a:custGeom>
                  <a:avLst/>
                  <a:gdLst/>
                  <a:ahLst/>
                  <a:cxnLst>
                    <a:cxn ang="0">
                      <a:pos x="0" y="2"/>
                    </a:cxn>
                    <a:cxn ang="0">
                      <a:pos x="2" y="2"/>
                    </a:cxn>
                    <a:cxn ang="0">
                      <a:pos x="7" y="0"/>
                    </a:cxn>
                    <a:cxn ang="0">
                      <a:pos x="15" y="0"/>
                    </a:cxn>
                    <a:cxn ang="0">
                      <a:pos x="24" y="0"/>
                    </a:cxn>
                    <a:cxn ang="0">
                      <a:pos x="38" y="0"/>
                    </a:cxn>
                    <a:cxn ang="0">
                      <a:pos x="49" y="2"/>
                    </a:cxn>
                    <a:cxn ang="0">
                      <a:pos x="59" y="2"/>
                    </a:cxn>
                    <a:cxn ang="0">
                      <a:pos x="70" y="6"/>
                    </a:cxn>
                    <a:cxn ang="0">
                      <a:pos x="72" y="6"/>
                    </a:cxn>
                    <a:cxn ang="0">
                      <a:pos x="76" y="8"/>
                    </a:cxn>
                    <a:cxn ang="0">
                      <a:pos x="82" y="11"/>
                    </a:cxn>
                    <a:cxn ang="0">
                      <a:pos x="89" y="15"/>
                    </a:cxn>
                    <a:cxn ang="0">
                      <a:pos x="99" y="23"/>
                    </a:cxn>
                    <a:cxn ang="0">
                      <a:pos x="106" y="32"/>
                    </a:cxn>
                    <a:cxn ang="0">
                      <a:pos x="116" y="44"/>
                    </a:cxn>
                    <a:cxn ang="0">
                      <a:pos x="124" y="59"/>
                    </a:cxn>
                    <a:cxn ang="0">
                      <a:pos x="53" y="59"/>
                    </a:cxn>
                    <a:cxn ang="0">
                      <a:pos x="0" y="2"/>
                    </a:cxn>
                  </a:cxnLst>
                  <a:rect l="0" t="0" r="r" b="b"/>
                  <a:pathLst>
                    <a:path w="124" h="59">
                      <a:moveTo>
                        <a:pt x="0" y="2"/>
                      </a:moveTo>
                      <a:lnTo>
                        <a:pt x="2" y="2"/>
                      </a:lnTo>
                      <a:lnTo>
                        <a:pt x="7" y="0"/>
                      </a:lnTo>
                      <a:lnTo>
                        <a:pt x="15" y="0"/>
                      </a:lnTo>
                      <a:lnTo>
                        <a:pt x="24" y="0"/>
                      </a:lnTo>
                      <a:lnTo>
                        <a:pt x="38" y="0"/>
                      </a:lnTo>
                      <a:lnTo>
                        <a:pt x="49" y="2"/>
                      </a:lnTo>
                      <a:lnTo>
                        <a:pt x="59" y="2"/>
                      </a:lnTo>
                      <a:lnTo>
                        <a:pt x="70" y="6"/>
                      </a:lnTo>
                      <a:lnTo>
                        <a:pt x="72" y="6"/>
                      </a:lnTo>
                      <a:lnTo>
                        <a:pt x="76" y="8"/>
                      </a:lnTo>
                      <a:lnTo>
                        <a:pt x="82" y="11"/>
                      </a:lnTo>
                      <a:lnTo>
                        <a:pt x="89" y="15"/>
                      </a:lnTo>
                      <a:lnTo>
                        <a:pt x="99" y="23"/>
                      </a:lnTo>
                      <a:lnTo>
                        <a:pt x="106" y="32"/>
                      </a:lnTo>
                      <a:lnTo>
                        <a:pt x="116" y="44"/>
                      </a:lnTo>
                      <a:lnTo>
                        <a:pt x="124" y="59"/>
                      </a:lnTo>
                      <a:lnTo>
                        <a:pt x="53" y="59"/>
                      </a:lnTo>
                      <a:lnTo>
                        <a:pt x="0" y="2"/>
                      </a:lnTo>
                      <a:close/>
                    </a:path>
                  </a:pathLst>
                </a:custGeom>
                <a:solidFill>
                  <a:srgbClr val="59FF00"/>
                </a:solidFill>
                <a:ln w="9525">
                  <a:noFill/>
                  <a:round/>
                  <a:headEnd/>
                  <a:tailEnd/>
                </a:ln>
              </p:spPr>
              <p:txBody>
                <a:bodyPr/>
                <a:lstStyle/>
                <a:p>
                  <a:endParaRPr lang="de-DE"/>
                </a:p>
              </p:txBody>
            </p:sp>
            <p:sp>
              <p:nvSpPr>
                <p:cNvPr id="33016" name="Freeform 1272"/>
                <p:cNvSpPr>
                  <a:spLocks/>
                </p:cNvSpPr>
                <p:nvPr/>
              </p:nvSpPr>
              <p:spPr bwMode="auto">
                <a:xfrm>
                  <a:off x="466" y="3507"/>
                  <a:ext cx="51" cy="27"/>
                </a:xfrm>
                <a:custGeom>
                  <a:avLst/>
                  <a:gdLst/>
                  <a:ahLst/>
                  <a:cxnLst>
                    <a:cxn ang="0">
                      <a:pos x="101" y="53"/>
                    </a:cxn>
                    <a:cxn ang="0">
                      <a:pos x="101" y="51"/>
                    </a:cxn>
                    <a:cxn ang="0">
                      <a:pos x="97" y="47"/>
                    </a:cxn>
                    <a:cxn ang="0">
                      <a:pos x="93" y="42"/>
                    </a:cxn>
                    <a:cxn ang="0">
                      <a:pos x="87" y="36"/>
                    </a:cxn>
                    <a:cxn ang="0">
                      <a:pos x="80" y="26"/>
                    </a:cxn>
                    <a:cxn ang="0">
                      <a:pos x="72" y="19"/>
                    </a:cxn>
                    <a:cxn ang="0">
                      <a:pos x="64" y="9"/>
                    </a:cxn>
                    <a:cxn ang="0">
                      <a:pos x="57" y="0"/>
                    </a:cxn>
                    <a:cxn ang="0">
                      <a:pos x="0" y="0"/>
                    </a:cxn>
                    <a:cxn ang="0">
                      <a:pos x="4" y="2"/>
                    </a:cxn>
                    <a:cxn ang="0">
                      <a:pos x="9" y="4"/>
                    </a:cxn>
                    <a:cxn ang="0">
                      <a:pos x="19" y="11"/>
                    </a:cxn>
                    <a:cxn ang="0">
                      <a:pos x="32" y="19"/>
                    </a:cxn>
                    <a:cxn ang="0">
                      <a:pos x="45" y="26"/>
                    </a:cxn>
                    <a:cxn ang="0">
                      <a:pos x="64" y="36"/>
                    </a:cxn>
                    <a:cxn ang="0">
                      <a:pos x="82" y="44"/>
                    </a:cxn>
                    <a:cxn ang="0">
                      <a:pos x="101" y="53"/>
                    </a:cxn>
                  </a:cxnLst>
                  <a:rect l="0" t="0" r="r" b="b"/>
                  <a:pathLst>
                    <a:path w="101" h="53">
                      <a:moveTo>
                        <a:pt x="101" y="53"/>
                      </a:moveTo>
                      <a:lnTo>
                        <a:pt x="101" y="51"/>
                      </a:lnTo>
                      <a:lnTo>
                        <a:pt x="97" y="47"/>
                      </a:lnTo>
                      <a:lnTo>
                        <a:pt x="93" y="42"/>
                      </a:lnTo>
                      <a:lnTo>
                        <a:pt x="87" y="36"/>
                      </a:lnTo>
                      <a:lnTo>
                        <a:pt x="80" y="26"/>
                      </a:lnTo>
                      <a:lnTo>
                        <a:pt x="72" y="19"/>
                      </a:lnTo>
                      <a:lnTo>
                        <a:pt x="64" y="9"/>
                      </a:lnTo>
                      <a:lnTo>
                        <a:pt x="57" y="0"/>
                      </a:lnTo>
                      <a:lnTo>
                        <a:pt x="0" y="0"/>
                      </a:lnTo>
                      <a:lnTo>
                        <a:pt x="4" y="2"/>
                      </a:lnTo>
                      <a:lnTo>
                        <a:pt x="9" y="4"/>
                      </a:lnTo>
                      <a:lnTo>
                        <a:pt x="19" y="11"/>
                      </a:lnTo>
                      <a:lnTo>
                        <a:pt x="32" y="19"/>
                      </a:lnTo>
                      <a:lnTo>
                        <a:pt x="45" y="26"/>
                      </a:lnTo>
                      <a:lnTo>
                        <a:pt x="64" y="36"/>
                      </a:lnTo>
                      <a:lnTo>
                        <a:pt x="82" y="44"/>
                      </a:lnTo>
                      <a:lnTo>
                        <a:pt x="101" y="53"/>
                      </a:lnTo>
                      <a:close/>
                    </a:path>
                  </a:pathLst>
                </a:custGeom>
                <a:solidFill>
                  <a:srgbClr val="59FF00"/>
                </a:solidFill>
                <a:ln w="9525">
                  <a:noFill/>
                  <a:round/>
                  <a:headEnd/>
                  <a:tailEnd/>
                </a:ln>
              </p:spPr>
              <p:txBody>
                <a:bodyPr/>
                <a:lstStyle/>
                <a:p>
                  <a:endParaRPr lang="de-DE"/>
                </a:p>
              </p:txBody>
            </p:sp>
            <p:sp>
              <p:nvSpPr>
                <p:cNvPr id="33017" name="Freeform 1273"/>
                <p:cNvSpPr>
                  <a:spLocks/>
                </p:cNvSpPr>
                <p:nvPr/>
              </p:nvSpPr>
              <p:spPr bwMode="auto">
                <a:xfrm>
                  <a:off x="443" y="3482"/>
                  <a:ext cx="43" cy="13"/>
                </a:xfrm>
                <a:custGeom>
                  <a:avLst/>
                  <a:gdLst/>
                  <a:ahLst/>
                  <a:cxnLst>
                    <a:cxn ang="0">
                      <a:pos x="88" y="27"/>
                    </a:cxn>
                    <a:cxn ang="0">
                      <a:pos x="69" y="0"/>
                    </a:cxn>
                    <a:cxn ang="0">
                      <a:pos x="0" y="2"/>
                    </a:cxn>
                    <a:cxn ang="0">
                      <a:pos x="0" y="4"/>
                    </a:cxn>
                    <a:cxn ang="0">
                      <a:pos x="6" y="6"/>
                    </a:cxn>
                    <a:cxn ang="0">
                      <a:pos x="11" y="14"/>
                    </a:cxn>
                    <a:cxn ang="0">
                      <a:pos x="23" y="23"/>
                    </a:cxn>
                    <a:cxn ang="0">
                      <a:pos x="88" y="27"/>
                    </a:cxn>
                  </a:cxnLst>
                  <a:rect l="0" t="0" r="r" b="b"/>
                  <a:pathLst>
                    <a:path w="88" h="27">
                      <a:moveTo>
                        <a:pt x="88" y="27"/>
                      </a:moveTo>
                      <a:lnTo>
                        <a:pt x="69" y="0"/>
                      </a:lnTo>
                      <a:lnTo>
                        <a:pt x="0" y="2"/>
                      </a:lnTo>
                      <a:lnTo>
                        <a:pt x="0" y="4"/>
                      </a:lnTo>
                      <a:lnTo>
                        <a:pt x="6" y="6"/>
                      </a:lnTo>
                      <a:lnTo>
                        <a:pt x="11" y="14"/>
                      </a:lnTo>
                      <a:lnTo>
                        <a:pt x="23" y="23"/>
                      </a:lnTo>
                      <a:lnTo>
                        <a:pt x="88" y="27"/>
                      </a:lnTo>
                      <a:close/>
                    </a:path>
                  </a:pathLst>
                </a:custGeom>
                <a:solidFill>
                  <a:srgbClr val="59FF00"/>
                </a:solidFill>
                <a:ln w="9525">
                  <a:noFill/>
                  <a:round/>
                  <a:headEnd/>
                  <a:tailEnd/>
                </a:ln>
              </p:spPr>
              <p:txBody>
                <a:bodyPr/>
                <a:lstStyle/>
                <a:p>
                  <a:endParaRPr lang="de-DE"/>
                </a:p>
              </p:txBody>
            </p:sp>
            <p:sp>
              <p:nvSpPr>
                <p:cNvPr id="33018" name="Freeform 1274"/>
                <p:cNvSpPr>
                  <a:spLocks/>
                </p:cNvSpPr>
                <p:nvPr/>
              </p:nvSpPr>
              <p:spPr bwMode="auto">
                <a:xfrm>
                  <a:off x="435" y="3462"/>
                  <a:ext cx="35" cy="11"/>
                </a:xfrm>
                <a:custGeom>
                  <a:avLst/>
                  <a:gdLst/>
                  <a:ahLst/>
                  <a:cxnLst>
                    <a:cxn ang="0">
                      <a:pos x="70" y="21"/>
                    </a:cxn>
                    <a:cxn ang="0">
                      <a:pos x="51" y="0"/>
                    </a:cxn>
                    <a:cxn ang="0">
                      <a:pos x="2" y="0"/>
                    </a:cxn>
                    <a:cxn ang="0">
                      <a:pos x="0" y="2"/>
                    </a:cxn>
                    <a:cxn ang="0">
                      <a:pos x="0" y="6"/>
                    </a:cxn>
                    <a:cxn ang="0">
                      <a:pos x="2" y="12"/>
                    </a:cxn>
                    <a:cxn ang="0">
                      <a:pos x="9" y="19"/>
                    </a:cxn>
                    <a:cxn ang="0">
                      <a:pos x="70" y="21"/>
                    </a:cxn>
                  </a:cxnLst>
                  <a:rect l="0" t="0" r="r" b="b"/>
                  <a:pathLst>
                    <a:path w="70" h="21">
                      <a:moveTo>
                        <a:pt x="70" y="21"/>
                      </a:moveTo>
                      <a:lnTo>
                        <a:pt x="51" y="0"/>
                      </a:lnTo>
                      <a:lnTo>
                        <a:pt x="2" y="0"/>
                      </a:lnTo>
                      <a:lnTo>
                        <a:pt x="0" y="2"/>
                      </a:lnTo>
                      <a:lnTo>
                        <a:pt x="0" y="6"/>
                      </a:lnTo>
                      <a:lnTo>
                        <a:pt x="2" y="12"/>
                      </a:lnTo>
                      <a:lnTo>
                        <a:pt x="9" y="19"/>
                      </a:lnTo>
                      <a:lnTo>
                        <a:pt x="70" y="21"/>
                      </a:lnTo>
                      <a:close/>
                    </a:path>
                  </a:pathLst>
                </a:custGeom>
                <a:solidFill>
                  <a:srgbClr val="59FF00"/>
                </a:solidFill>
                <a:ln w="9525">
                  <a:noFill/>
                  <a:round/>
                  <a:headEnd/>
                  <a:tailEnd/>
                </a:ln>
              </p:spPr>
              <p:txBody>
                <a:bodyPr/>
                <a:lstStyle/>
                <a:p>
                  <a:endParaRPr lang="de-DE"/>
                </a:p>
              </p:txBody>
            </p:sp>
            <p:sp>
              <p:nvSpPr>
                <p:cNvPr id="33019" name="Freeform 1275"/>
                <p:cNvSpPr>
                  <a:spLocks/>
                </p:cNvSpPr>
                <p:nvPr/>
              </p:nvSpPr>
              <p:spPr bwMode="auto">
                <a:xfrm>
                  <a:off x="453" y="3438"/>
                  <a:ext cx="30" cy="31"/>
                </a:xfrm>
                <a:custGeom>
                  <a:avLst/>
                  <a:gdLst/>
                  <a:ahLst/>
                  <a:cxnLst>
                    <a:cxn ang="0">
                      <a:pos x="11" y="15"/>
                    </a:cxn>
                    <a:cxn ang="0">
                      <a:pos x="0" y="0"/>
                    </a:cxn>
                    <a:cxn ang="0">
                      <a:pos x="40" y="19"/>
                    </a:cxn>
                    <a:cxn ang="0">
                      <a:pos x="42" y="21"/>
                    </a:cxn>
                    <a:cxn ang="0">
                      <a:pos x="50" y="30"/>
                    </a:cxn>
                    <a:cxn ang="0">
                      <a:pos x="57" y="43"/>
                    </a:cxn>
                    <a:cxn ang="0">
                      <a:pos x="59" y="61"/>
                    </a:cxn>
                    <a:cxn ang="0">
                      <a:pos x="11" y="15"/>
                    </a:cxn>
                  </a:cxnLst>
                  <a:rect l="0" t="0" r="r" b="b"/>
                  <a:pathLst>
                    <a:path w="59" h="61">
                      <a:moveTo>
                        <a:pt x="11" y="15"/>
                      </a:moveTo>
                      <a:lnTo>
                        <a:pt x="0" y="0"/>
                      </a:lnTo>
                      <a:lnTo>
                        <a:pt x="40" y="19"/>
                      </a:lnTo>
                      <a:lnTo>
                        <a:pt x="42" y="21"/>
                      </a:lnTo>
                      <a:lnTo>
                        <a:pt x="50" y="30"/>
                      </a:lnTo>
                      <a:lnTo>
                        <a:pt x="57" y="43"/>
                      </a:lnTo>
                      <a:lnTo>
                        <a:pt x="59" y="61"/>
                      </a:lnTo>
                      <a:lnTo>
                        <a:pt x="11" y="15"/>
                      </a:lnTo>
                      <a:close/>
                    </a:path>
                  </a:pathLst>
                </a:custGeom>
                <a:solidFill>
                  <a:srgbClr val="59FF00"/>
                </a:solidFill>
                <a:ln w="9525">
                  <a:noFill/>
                  <a:round/>
                  <a:headEnd/>
                  <a:tailEnd/>
                </a:ln>
              </p:spPr>
              <p:txBody>
                <a:bodyPr/>
                <a:lstStyle/>
                <a:p>
                  <a:endParaRPr lang="de-DE"/>
                </a:p>
              </p:txBody>
            </p:sp>
            <p:sp>
              <p:nvSpPr>
                <p:cNvPr id="33020" name="Freeform 1276"/>
                <p:cNvSpPr>
                  <a:spLocks/>
                </p:cNvSpPr>
                <p:nvPr/>
              </p:nvSpPr>
              <p:spPr bwMode="auto">
                <a:xfrm>
                  <a:off x="485" y="3466"/>
                  <a:ext cx="20" cy="31"/>
                </a:xfrm>
                <a:custGeom>
                  <a:avLst/>
                  <a:gdLst/>
                  <a:ahLst/>
                  <a:cxnLst>
                    <a:cxn ang="0">
                      <a:pos x="0" y="19"/>
                    </a:cxn>
                    <a:cxn ang="0">
                      <a:pos x="9" y="0"/>
                    </a:cxn>
                    <a:cxn ang="0">
                      <a:pos x="9" y="2"/>
                    </a:cxn>
                    <a:cxn ang="0">
                      <a:pos x="13" y="2"/>
                    </a:cxn>
                    <a:cxn ang="0">
                      <a:pos x="15" y="6"/>
                    </a:cxn>
                    <a:cxn ang="0">
                      <a:pos x="21" y="9"/>
                    </a:cxn>
                    <a:cxn ang="0">
                      <a:pos x="25" y="15"/>
                    </a:cxn>
                    <a:cxn ang="0">
                      <a:pos x="28" y="23"/>
                    </a:cxn>
                    <a:cxn ang="0">
                      <a:pos x="34" y="32"/>
                    </a:cxn>
                    <a:cxn ang="0">
                      <a:pos x="40" y="42"/>
                    </a:cxn>
                    <a:cxn ang="0">
                      <a:pos x="32" y="63"/>
                    </a:cxn>
                    <a:cxn ang="0">
                      <a:pos x="32" y="61"/>
                    </a:cxn>
                    <a:cxn ang="0">
                      <a:pos x="28" y="57"/>
                    </a:cxn>
                    <a:cxn ang="0">
                      <a:pos x="25" y="51"/>
                    </a:cxn>
                    <a:cxn ang="0">
                      <a:pos x="21" y="46"/>
                    </a:cxn>
                    <a:cxn ang="0">
                      <a:pos x="15" y="38"/>
                    </a:cxn>
                    <a:cxn ang="0">
                      <a:pos x="9" y="30"/>
                    </a:cxn>
                    <a:cxn ang="0">
                      <a:pos x="6" y="23"/>
                    </a:cxn>
                    <a:cxn ang="0">
                      <a:pos x="0" y="19"/>
                    </a:cxn>
                  </a:cxnLst>
                  <a:rect l="0" t="0" r="r" b="b"/>
                  <a:pathLst>
                    <a:path w="40" h="63">
                      <a:moveTo>
                        <a:pt x="0" y="19"/>
                      </a:moveTo>
                      <a:lnTo>
                        <a:pt x="9" y="0"/>
                      </a:lnTo>
                      <a:lnTo>
                        <a:pt x="9" y="2"/>
                      </a:lnTo>
                      <a:lnTo>
                        <a:pt x="13" y="2"/>
                      </a:lnTo>
                      <a:lnTo>
                        <a:pt x="15" y="6"/>
                      </a:lnTo>
                      <a:lnTo>
                        <a:pt x="21" y="9"/>
                      </a:lnTo>
                      <a:lnTo>
                        <a:pt x="25" y="15"/>
                      </a:lnTo>
                      <a:lnTo>
                        <a:pt x="28" y="23"/>
                      </a:lnTo>
                      <a:lnTo>
                        <a:pt x="34" y="32"/>
                      </a:lnTo>
                      <a:lnTo>
                        <a:pt x="40" y="42"/>
                      </a:lnTo>
                      <a:lnTo>
                        <a:pt x="32" y="63"/>
                      </a:lnTo>
                      <a:lnTo>
                        <a:pt x="32" y="61"/>
                      </a:lnTo>
                      <a:lnTo>
                        <a:pt x="28" y="57"/>
                      </a:lnTo>
                      <a:lnTo>
                        <a:pt x="25" y="51"/>
                      </a:lnTo>
                      <a:lnTo>
                        <a:pt x="21" y="46"/>
                      </a:lnTo>
                      <a:lnTo>
                        <a:pt x="15" y="38"/>
                      </a:lnTo>
                      <a:lnTo>
                        <a:pt x="9" y="30"/>
                      </a:lnTo>
                      <a:lnTo>
                        <a:pt x="6" y="23"/>
                      </a:lnTo>
                      <a:lnTo>
                        <a:pt x="0" y="19"/>
                      </a:lnTo>
                      <a:close/>
                    </a:path>
                  </a:pathLst>
                </a:custGeom>
                <a:solidFill>
                  <a:srgbClr val="59FF00"/>
                </a:solidFill>
                <a:ln w="9525">
                  <a:noFill/>
                  <a:round/>
                  <a:headEnd/>
                  <a:tailEnd/>
                </a:ln>
              </p:spPr>
              <p:txBody>
                <a:bodyPr/>
                <a:lstStyle/>
                <a:p>
                  <a:endParaRPr lang="de-DE"/>
                </a:p>
              </p:txBody>
            </p:sp>
            <p:sp>
              <p:nvSpPr>
                <p:cNvPr id="33021" name="Freeform 1277"/>
                <p:cNvSpPr>
                  <a:spLocks/>
                </p:cNvSpPr>
                <p:nvPr/>
              </p:nvSpPr>
              <p:spPr bwMode="auto">
                <a:xfrm>
                  <a:off x="508" y="3496"/>
                  <a:ext cx="10" cy="23"/>
                </a:xfrm>
                <a:custGeom>
                  <a:avLst/>
                  <a:gdLst/>
                  <a:ahLst/>
                  <a:cxnLst>
                    <a:cxn ang="0">
                      <a:pos x="0" y="15"/>
                    </a:cxn>
                    <a:cxn ang="0">
                      <a:pos x="5" y="0"/>
                    </a:cxn>
                    <a:cxn ang="0">
                      <a:pos x="19" y="45"/>
                    </a:cxn>
                    <a:cxn ang="0">
                      <a:pos x="0" y="15"/>
                    </a:cxn>
                  </a:cxnLst>
                  <a:rect l="0" t="0" r="r" b="b"/>
                  <a:pathLst>
                    <a:path w="19" h="45">
                      <a:moveTo>
                        <a:pt x="0" y="15"/>
                      </a:moveTo>
                      <a:lnTo>
                        <a:pt x="5" y="0"/>
                      </a:lnTo>
                      <a:lnTo>
                        <a:pt x="19" y="45"/>
                      </a:lnTo>
                      <a:lnTo>
                        <a:pt x="0" y="15"/>
                      </a:lnTo>
                      <a:close/>
                    </a:path>
                  </a:pathLst>
                </a:custGeom>
                <a:solidFill>
                  <a:srgbClr val="59FF00"/>
                </a:solidFill>
                <a:ln w="9525">
                  <a:noFill/>
                  <a:round/>
                  <a:headEnd/>
                  <a:tailEnd/>
                </a:ln>
              </p:spPr>
              <p:txBody>
                <a:bodyPr/>
                <a:lstStyle/>
                <a:p>
                  <a:endParaRPr lang="de-DE"/>
                </a:p>
              </p:txBody>
            </p:sp>
            <p:sp>
              <p:nvSpPr>
                <p:cNvPr id="33022" name="Freeform 1278"/>
                <p:cNvSpPr>
                  <a:spLocks/>
                </p:cNvSpPr>
                <p:nvPr/>
              </p:nvSpPr>
              <p:spPr bwMode="auto">
                <a:xfrm>
                  <a:off x="551" y="3503"/>
                  <a:ext cx="13" cy="26"/>
                </a:xfrm>
                <a:custGeom>
                  <a:avLst/>
                  <a:gdLst/>
                  <a:ahLst/>
                  <a:cxnLst>
                    <a:cxn ang="0">
                      <a:pos x="10" y="0"/>
                    </a:cxn>
                    <a:cxn ang="0">
                      <a:pos x="12" y="4"/>
                    </a:cxn>
                    <a:cxn ang="0">
                      <a:pos x="17" y="13"/>
                    </a:cxn>
                    <a:cxn ang="0">
                      <a:pos x="23" y="31"/>
                    </a:cxn>
                    <a:cxn ang="0">
                      <a:pos x="27" y="52"/>
                    </a:cxn>
                    <a:cxn ang="0">
                      <a:pos x="0" y="46"/>
                    </a:cxn>
                    <a:cxn ang="0">
                      <a:pos x="0" y="42"/>
                    </a:cxn>
                    <a:cxn ang="0">
                      <a:pos x="0" y="29"/>
                    </a:cxn>
                    <a:cxn ang="0">
                      <a:pos x="4" y="13"/>
                    </a:cxn>
                    <a:cxn ang="0">
                      <a:pos x="10" y="0"/>
                    </a:cxn>
                  </a:cxnLst>
                  <a:rect l="0" t="0" r="r" b="b"/>
                  <a:pathLst>
                    <a:path w="27" h="52">
                      <a:moveTo>
                        <a:pt x="10" y="0"/>
                      </a:moveTo>
                      <a:lnTo>
                        <a:pt x="12" y="4"/>
                      </a:lnTo>
                      <a:lnTo>
                        <a:pt x="17" y="13"/>
                      </a:lnTo>
                      <a:lnTo>
                        <a:pt x="23" y="31"/>
                      </a:lnTo>
                      <a:lnTo>
                        <a:pt x="27" y="52"/>
                      </a:lnTo>
                      <a:lnTo>
                        <a:pt x="0" y="46"/>
                      </a:lnTo>
                      <a:lnTo>
                        <a:pt x="0" y="42"/>
                      </a:lnTo>
                      <a:lnTo>
                        <a:pt x="0" y="29"/>
                      </a:lnTo>
                      <a:lnTo>
                        <a:pt x="4" y="13"/>
                      </a:lnTo>
                      <a:lnTo>
                        <a:pt x="10" y="0"/>
                      </a:lnTo>
                      <a:close/>
                    </a:path>
                  </a:pathLst>
                </a:custGeom>
                <a:solidFill>
                  <a:srgbClr val="21BA00"/>
                </a:solidFill>
                <a:ln w="9525">
                  <a:noFill/>
                  <a:round/>
                  <a:headEnd/>
                  <a:tailEnd/>
                </a:ln>
              </p:spPr>
              <p:txBody>
                <a:bodyPr/>
                <a:lstStyle/>
                <a:p>
                  <a:endParaRPr lang="de-DE"/>
                </a:p>
              </p:txBody>
            </p:sp>
            <p:sp>
              <p:nvSpPr>
                <p:cNvPr id="33023" name="Freeform 1279"/>
                <p:cNvSpPr>
                  <a:spLocks/>
                </p:cNvSpPr>
                <p:nvPr/>
              </p:nvSpPr>
              <p:spPr bwMode="auto">
                <a:xfrm>
                  <a:off x="550" y="3534"/>
                  <a:ext cx="20" cy="33"/>
                </a:xfrm>
                <a:custGeom>
                  <a:avLst/>
                  <a:gdLst/>
                  <a:ahLst/>
                  <a:cxnLst>
                    <a:cxn ang="0">
                      <a:pos x="0" y="0"/>
                    </a:cxn>
                    <a:cxn ang="0">
                      <a:pos x="33" y="11"/>
                    </a:cxn>
                    <a:cxn ang="0">
                      <a:pos x="40" y="65"/>
                    </a:cxn>
                    <a:cxn ang="0">
                      <a:pos x="40" y="65"/>
                    </a:cxn>
                    <a:cxn ang="0">
                      <a:pos x="37" y="63"/>
                    </a:cxn>
                    <a:cxn ang="0">
                      <a:pos x="33" y="59"/>
                    </a:cxn>
                    <a:cxn ang="0">
                      <a:pos x="27" y="53"/>
                    </a:cxn>
                    <a:cxn ang="0">
                      <a:pos x="19" y="46"/>
                    </a:cxn>
                    <a:cxn ang="0">
                      <a:pos x="14" y="34"/>
                    </a:cxn>
                    <a:cxn ang="0">
                      <a:pos x="6" y="19"/>
                    </a:cxn>
                    <a:cxn ang="0">
                      <a:pos x="0" y="0"/>
                    </a:cxn>
                  </a:cxnLst>
                  <a:rect l="0" t="0" r="r" b="b"/>
                  <a:pathLst>
                    <a:path w="40" h="65">
                      <a:moveTo>
                        <a:pt x="0" y="0"/>
                      </a:moveTo>
                      <a:lnTo>
                        <a:pt x="33" y="11"/>
                      </a:lnTo>
                      <a:lnTo>
                        <a:pt x="40" y="65"/>
                      </a:lnTo>
                      <a:lnTo>
                        <a:pt x="40" y="65"/>
                      </a:lnTo>
                      <a:lnTo>
                        <a:pt x="37" y="63"/>
                      </a:lnTo>
                      <a:lnTo>
                        <a:pt x="33" y="59"/>
                      </a:lnTo>
                      <a:lnTo>
                        <a:pt x="27" y="53"/>
                      </a:lnTo>
                      <a:lnTo>
                        <a:pt x="19" y="46"/>
                      </a:lnTo>
                      <a:lnTo>
                        <a:pt x="14" y="34"/>
                      </a:lnTo>
                      <a:lnTo>
                        <a:pt x="6" y="19"/>
                      </a:lnTo>
                      <a:lnTo>
                        <a:pt x="0" y="0"/>
                      </a:lnTo>
                      <a:close/>
                    </a:path>
                  </a:pathLst>
                </a:custGeom>
                <a:solidFill>
                  <a:srgbClr val="21BA00"/>
                </a:solidFill>
                <a:ln w="9525">
                  <a:noFill/>
                  <a:round/>
                  <a:headEnd/>
                  <a:tailEnd/>
                </a:ln>
              </p:spPr>
              <p:txBody>
                <a:bodyPr/>
                <a:lstStyle/>
                <a:p>
                  <a:endParaRPr lang="de-DE"/>
                </a:p>
              </p:txBody>
            </p:sp>
            <p:sp>
              <p:nvSpPr>
                <p:cNvPr id="33024" name="Freeform 1280"/>
                <p:cNvSpPr>
                  <a:spLocks/>
                </p:cNvSpPr>
                <p:nvPr/>
              </p:nvSpPr>
              <p:spPr bwMode="auto">
                <a:xfrm>
                  <a:off x="580" y="3529"/>
                  <a:ext cx="18" cy="40"/>
                </a:xfrm>
                <a:custGeom>
                  <a:avLst/>
                  <a:gdLst/>
                  <a:ahLst/>
                  <a:cxnLst>
                    <a:cxn ang="0">
                      <a:pos x="0" y="79"/>
                    </a:cxn>
                    <a:cxn ang="0">
                      <a:pos x="0" y="22"/>
                    </a:cxn>
                    <a:cxn ang="0">
                      <a:pos x="37" y="0"/>
                    </a:cxn>
                    <a:cxn ang="0">
                      <a:pos x="35" y="1"/>
                    </a:cxn>
                    <a:cxn ang="0">
                      <a:pos x="31" y="9"/>
                    </a:cxn>
                    <a:cxn ang="0">
                      <a:pos x="25" y="19"/>
                    </a:cxn>
                    <a:cxn ang="0">
                      <a:pos x="18" y="32"/>
                    </a:cxn>
                    <a:cxn ang="0">
                      <a:pos x="12" y="45"/>
                    </a:cxn>
                    <a:cxn ang="0">
                      <a:pos x="6" y="59"/>
                    </a:cxn>
                    <a:cxn ang="0">
                      <a:pos x="2" y="72"/>
                    </a:cxn>
                    <a:cxn ang="0">
                      <a:pos x="0" y="79"/>
                    </a:cxn>
                  </a:cxnLst>
                  <a:rect l="0" t="0" r="r" b="b"/>
                  <a:pathLst>
                    <a:path w="37" h="79">
                      <a:moveTo>
                        <a:pt x="0" y="79"/>
                      </a:moveTo>
                      <a:lnTo>
                        <a:pt x="0" y="22"/>
                      </a:lnTo>
                      <a:lnTo>
                        <a:pt x="37" y="0"/>
                      </a:lnTo>
                      <a:lnTo>
                        <a:pt x="35" y="1"/>
                      </a:lnTo>
                      <a:lnTo>
                        <a:pt x="31" y="9"/>
                      </a:lnTo>
                      <a:lnTo>
                        <a:pt x="25" y="19"/>
                      </a:lnTo>
                      <a:lnTo>
                        <a:pt x="18" y="32"/>
                      </a:lnTo>
                      <a:lnTo>
                        <a:pt x="12" y="45"/>
                      </a:lnTo>
                      <a:lnTo>
                        <a:pt x="6" y="59"/>
                      </a:lnTo>
                      <a:lnTo>
                        <a:pt x="2" y="72"/>
                      </a:lnTo>
                      <a:lnTo>
                        <a:pt x="0" y="79"/>
                      </a:lnTo>
                      <a:close/>
                    </a:path>
                  </a:pathLst>
                </a:custGeom>
                <a:solidFill>
                  <a:srgbClr val="21BA00"/>
                </a:solidFill>
                <a:ln w="9525">
                  <a:noFill/>
                  <a:round/>
                  <a:headEnd/>
                  <a:tailEnd/>
                </a:ln>
              </p:spPr>
              <p:txBody>
                <a:bodyPr/>
                <a:lstStyle/>
                <a:p>
                  <a:endParaRPr lang="de-DE"/>
                </a:p>
              </p:txBody>
            </p:sp>
            <p:sp>
              <p:nvSpPr>
                <p:cNvPr id="33025" name="Freeform 1281"/>
                <p:cNvSpPr>
                  <a:spLocks/>
                </p:cNvSpPr>
                <p:nvPr/>
              </p:nvSpPr>
              <p:spPr bwMode="auto">
                <a:xfrm>
                  <a:off x="569" y="3508"/>
                  <a:ext cx="18" cy="24"/>
                </a:xfrm>
                <a:custGeom>
                  <a:avLst/>
                  <a:gdLst/>
                  <a:ahLst/>
                  <a:cxnLst>
                    <a:cxn ang="0">
                      <a:pos x="13" y="47"/>
                    </a:cxn>
                    <a:cxn ang="0">
                      <a:pos x="0" y="0"/>
                    </a:cxn>
                    <a:cxn ang="0">
                      <a:pos x="1" y="2"/>
                    </a:cxn>
                    <a:cxn ang="0">
                      <a:pos x="3" y="3"/>
                    </a:cxn>
                    <a:cxn ang="0">
                      <a:pos x="9" y="7"/>
                    </a:cxn>
                    <a:cxn ang="0">
                      <a:pos x="15" y="11"/>
                    </a:cxn>
                    <a:cxn ang="0">
                      <a:pos x="22" y="17"/>
                    </a:cxn>
                    <a:cxn ang="0">
                      <a:pos x="28" y="21"/>
                    </a:cxn>
                    <a:cxn ang="0">
                      <a:pos x="32" y="26"/>
                    </a:cxn>
                    <a:cxn ang="0">
                      <a:pos x="36" y="30"/>
                    </a:cxn>
                    <a:cxn ang="0">
                      <a:pos x="13" y="47"/>
                    </a:cxn>
                  </a:cxnLst>
                  <a:rect l="0" t="0" r="r" b="b"/>
                  <a:pathLst>
                    <a:path w="36" h="47">
                      <a:moveTo>
                        <a:pt x="13" y="47"/>
                      </a:moveTo>
                      <a:lnTo>
                        <a:pt x="0" y="0"/>
                      </a:lnTo>
                      <a:lnTo>
                        <a:pt x="1" y="2"/>
                      </a:lnTo>
                      <a:lnTo>
                        <a:pt x="3" y="3"/>
                      </a:lnTo>
                      <a:lnTo>
                        <a:pt x="9" y="7"/>
                      </a:lnTo>
                      <a:lnTo>
                        <a:pt x="15" y="11"/>
                      </a:lnTo>
                      <a:lnTo>
                        <a:pt x="22" y="17"/>
                      </a:lnTo>
                      <a:lnTo>
                        <a:pt x="28" y="21"/>
                      </a:lnTo>
                      <a:lnTo>
                        <a:pt x="32" y="26"/>
                      </a:lnTo>
                      <a:lnTo>
                        <a:pt x="36" y="30"/>
                      </a:lnTo>
                      <a:lnTo>
                        <a:pt x="13" y="47"/>
                      </a:lnTo>
                      <a:close/>
                    </a:path>
                  </a:pathLst>
                </a:custGeom>
                <a:solidFill>
                  <a:srgbClr val="21BA00"/>
                </a:solidFill>
                <a:ln w="9525">
                  <a:noFill/>
                  <a:round/>
                  <a:headEnd/>
                  <a:tailEnd/>
                </a:ln>
              </p:spPr>
              <p:txBody>
                <a:bodyPr/>
                <a:lstStyle/>
                <a:p>
                  <a:endParaRPr lang="de-DE"/>
                </a:p>
              </p:txBody>
            </p:sp>
            <p:sp>
              <p:nvSpPr>
                <p:cNvPr id="33026" name="Freeform 1282"/>
                <p:cNvSpPr>
                  <a:spLocks/>
                </p:cNvSpPr>
                <p:nvPr/>
              </p:nvSpPr>
              <p:spPr bwMode="auto">
                <a:xfrm>
                  <a:off x="433" y="3440"/>
                  <a:ext cx="21" cy="16"/>
                </a:xfrm>
                <a:custGeom>
                  <a:avLst/>
                  <a:gdLst/>
                  <a:ahLst/>
                  <a:cxnLst>
                    <a:cxn ang="0">
                      <a:pos x="42" y="29"/>
                    </a:cxn>
                    <a:cxn ang="0">
                      <a:pos x="42" y="29"/>
                    </a:cxn>
                    <a:cxn ang="0">
                      <a:pos x="40" y="25"/>
                    </a:cxn>
                    <a:cxn ang="0">
                      <a:pos x="36" y="23"/>
                    </a:cxn>
                    <a:cxn ang="0">
                      <a:pos x="30" y="18"/>
                    </a:cxn>
                    <a:cxn ang="0">
                      <a:pos x="25" y="14"/>
                    </a:cxn>
                    <a:cxn ang="0">
                      <a:pos x="19" y="8"/>
                    </a:cxn>
                    <a:cxn ang="0">
                      <a:pos x="13" y="4"/>
                    </a:cxn>
                    <a:cxn ang="0">
                      <a:pos x="6" y="0"/>
                    </a:cxn>
                    <a:cxn ang="0">
                      <a:pos x="4" y="4"/>
                    </a:cxn>
                    <a:cxn ang="0">
                      <a:pos x="0" y="12"/>
                    </a:cxn>
                    <a:cxn ang="0">
                      <a:pos x="0" y="23"/>
                    </a:cxn>
                    <a:cxn ang="0">
                      <a:pos x="4" y="33"/>
                    </a:cxn>
                    <a:cxn ang="0">
                      <a:pos x="42" y="29"/>
                    </a:cxn>
                  </a:cxnLst>
                  <a:rect l="0" t="0" r="r" b="b"/>
                  <a:pathLst>
                    <a:path w="42" h="33">
                      <a:moveTo>
                        <a:pt x="42" y="29"/>
                      </a:moveTo>
                      <a:lnTo>
                        <a:pt x="42" y="29"/>
                      </a:lnTo>
                      <a:lnTo>
                        <a:pt x="40" y="25"/>
                      </a:lnTo>
                      <a:lnTo>
                        <a:pt x="36" y="23"/>
                      </a:lnTo>
                      <a:lnTo>
                        <a:pt x="30" y="18"/>
                      </a:lnTo>
                      <a:lnTo>
                        <a:pt x="25" y="14"/>
                      </a:lnTo>
                      <a:lnTo>
                        <a:pt x="19" y="8"/>
                      </a:lnTo>
                      <a:lnTo>
                        <a:pt x="13" y="4"/>
                      </a:lnTo>
                      <a:lnTo>
                        <a:pt x="6" y="0"/>
                      </a:lnTo>
                      <a:lnTo>
                        <a:pt x="4" y="4"/>
                      </a:lnTo>
                      <a:lnTo>
                        <a:pt x="0" y="12"/>
                      </a:lnTo>
                      <a:lnTo>
                        <a:pt x="0" y="23"/>
                      </a:lnTo>
                      <a:lnTo>
                        <a:pt x="4" y="33"/>
                      </a:lnTo>
                      <a:lnTo>
                        <a:pt x="42" y="29"/>
                      </a:lnTo>
                      <a:close/>
                    </a:path>
                  </a:pathLst>
                </a:custGeom>
                <a:solidFill>
                  <a:srgbClr val="59FF00"/>
                </a:solidFill>
                <a:ln w="9525">
                  <a:noFill/>
                  <a:round/>
                  <a:headEnd/>
                  <a:tailEnd/>
                </a:ln>
              </p:spPr>
              <p:txBody>
                <a:bodyPr/>
                <a:lstStyle/>
                <a:p>
                  <a:endParaRPr lang="de-DE"/>
                </a:p>
              </p:txBody>
            </p:sp>
            <p:sp>
              <p:nvSpPr>
                <p:cNvPr id="33027" name="Freeform 1283"/>
                <p:cNvSpPr>
                  <a:spLocks/>
                </p:cNvSpPr>
                <p:nvPr/>
              </p:nvSpPr>
              <p:spPr bwMode="auto">
                <a:xfrm>
                  <a:off x="551" y="3292"/>
                  <a:ext cx="341" cy="231"/>
                </a:xfrm>
                <a:custGeom>
                  <a:avLst/>
                  <a:gdLst/>
                  <a:ahLst/>
                  <a:cxnLst>
                    <a:cxn ang="0">
                      <a:pos x="317" y="452"/>
                    </a:cxn>
                    <a:cxn ang="0">
                      <a:pos x="343" y="459"/>
                    </a:cxn>
                    <a:cxn ang="0">
                      <a:pos x="381" y="463"/>
                    </a:cxn>
                    <a:cxn ang="0">
                      <a:pos x="402" y="459"/>
                    </a:cxn>
                    <a:cxn ang="0">
                      <a:pos x="456" y="448"/>
                    </a:cxn>
                    <a:cxn ang="0">
                      <a:pos x="500" y="429"/>
                    </a:cxn>
                    <a:cxn ang="0">
                      <a:pos x="530" y="404"/>
                    </a:cxn>
                    <a:cxn ang="0">
                      <a:pos x="580" y="353"/>
                    </a:cxn>
                    <a:cxn ang="0">
                      <a:pos x="679" y="151"/>
                    </a:cxn>
                    <a:cxn ang="0">
                      <a:pos x="637" y="153"/>
                    </a:cxn>
                    <a:cxn ang="0">
                      <a:pos x="572" y="162"/>
                    </a:cxn>
                    <a:cxn ang="0">
                      <a:pos x="542" y="172"/>
                    </a:cxn>
                    <a:cxn ang="0">
                      <a:pos x="502" y="187"/>
                    </a:cxn>
                    <a:cxn ang="0">
                      <a:pos x="452" y="216"/>
                    </a:cxn>
                    <a:cxn ang="0">
                      <a:pos x="441" y="225"/>
                    </a:cxn>
                    <a:cxn ang="0">
                      <a:pos x="416" y="248"/>
                    </a:cxn>
                    <a:cxn ang="0">
                      <a:pos x="402" y="252"/>
                    </a:cxn>
                    <a:cxn ang="0">
                      <a:pos x="387" y="153"/>
                    </a:cxn>
                    <a:cxn ang="0">
                      <a:pos x="380" y="120"/>
                    </a:cxn>
                    <a:cxn ang="0">
                      <a:pos x="351" y="50"/>
                    </a:cxn>
                    <a:cxn ang="0">
                      <a:pos x="317" y="2"/>
                    </a:cxn>
                    <a:cxn ang="0">
                      <a:pos x="296" y="19"/>
                    </a:cxn>
                    <a:cxn ang="0">
                      <a:pos x="269" y="59"/>
                    </a:cxn>
                    <a:cxn ang="0">
                      <a:pos x="258" y="90"/>
                    </a:cxn>
                    <a:cxn ang="0">
                      <a:pos x="240" y="141"/>
                    </a:cxn>
                    <a:cxn ang="0">
                      <a:pos x="227" y="195"/>
                    </a:cxn>
                    <a:cxn ang="0">
                      <a:pos x="218" y="233"/>
                    </a:cxn>
                    <a:cxn ang="0">
                      <a:pos x="208" y="252"/>
                    </a:cxn>
                    <a:cxn ang="0">
                      <a:pos x="195" y="225"/>
                    </a:cxn>
                    <a:cxn ang="0">
                      <a:pos x="174" y="191"/>
                    </a:cxn>
                    <a:cxn ang="0">
                      <a:pos x="158" y="176"/>
                    </a:cxn>
                    <a:cxn ang="0">
                      <a:pos x="122" y="147"/>
                    </a:cxn>
                    <a:cxn ang="0">
                      <a:pos x="80" y="122"/>
                    </a:cxn>
                    <a:cxn ang="0">
                      <a:pos x="0" y="200"/>
                    </a:cxn>
                    <a:cxn ang="0">
                      <a:pos x="6" y="244"/>
                    </a:cxn>
                    <a:cxn ang="0">
                      <a:pos x="21" y="311"/>
                    </a:cxn>
                    <a:cxn ang="0">
                      <a:pos x="38" y="343"/>
                    </a:cxn>
                    <a:cxn ang="0">
                      <a:pos x="78" y="393"/>
                    </a:cxn>
                    <a:cxn ang="0">
                      <a:pos x="138" y="440"/>
                    </a:cxn>
                    <a:cxn ang="0">
                      <a:pos x="145" y="440"/>
                    </a:cxn>
                    <a:cxn ang="0">
                      <a:pos x="166" y="444"/>
                    </a:cxn>
                    <a:cxn ang="0">
                      <a:pos x="193" y="448"/>
                    </a:cxn>
                    <a:cxn ang="0">
                      <a:pos x="227" y="450"/>
                    </a:cxn>
                    <a:cxn ang="0">
                      <a:pos x="259" y="448"/>
                    </a:cxn>
                    <a:cxn ang="0">
                      <a:pos x="275" y="444"/>
                    </a:cxn>
                    <a:cxn ang="0">
                      <a:pos x="288" y="442"/>
                    </a:cxn>
                    <a:cxn ang="0">
                      <a:pos x="311" y="448"/>
                    </a:cxn>
                  </a:cxnLst>
                  <a:rect l="0" t="0" r="r" b="b"/>
                  <a:pathLst>
                    <a:path w="683" h="463">
                      <a:moveTo>
                        <a:pt x="311" y="448"/>
                      </a:moveTo>
                      <a:lnTo>
                        <a:pt x="313" y="450"/>
                      </a:lnTo>
                      <a:lnTo>
                        <a:pt x="317" y="452"/>
                      </a:lnTo>
                      <a:lnTo>
                        <a:pt x="324" y="454"/>
                      </a:lnTo>
                      <a:lnTo>
                        <a:pt x="334" y="455"/>
                      </a:lnTo>
                      <a:lnTo>
                        <a:pt x="343" y="459"/>
                      </a:lnTo>
                      <a:lnTo>
                        <a:pt x="355" y="461"/>
                      </a:lnTo>
                      <a:lnTo>
                        <a:pt x="368" y="463"/>
                      </a:lnTo>
                      <a:lnTo>
                        <a:pt x="381" y="463"/>
                      </a:lnTo>
                      <a:lnTo>
                        <a:pt x="383" y="463"/>
                      </a:lnTo>
                      <a:lnTo>
                        <a:pt x="391" y="461"/>
                      </a:lnTo>
                      <a:lnTo>
                        <a:pt x="402" y="459"/>
                      </a:lnTo>
                      <a:lnTo>
                        <a:pt x="420" y="457"/>
                      </a:lnTo>
                      <a:lnTo>
                        <a:pt x="437" y="454"/>
                      </a:lnTo>
                      <a:lnTo>
                        <a:pt x="456" y="448"/>
                      </a:lnTo>
                      <a:lnTo>
                        <a:pt x="477" y="440"/>
                      </a:lnTo>
                      <a:lnTo>
                        <a:pt x="496" y="431"/>
                      </a:lnTo>
                      <a:lnTo>
                        <a:pt x="500" y="429"/>
                      </a:lnTo>
                      <a:lnTo>
                        <a:pt x="507" y="423"/>
                      </a:lnTo>
                      <a:lnTo>
                        <a:pt x="517" y="415"/>
                      </a:lnTo>
                      <a:lnTo>
                        <a:pt x="530" y="404"/>
                      </a:lnTo>
                      <a:lnTo>
                        <a:pt x="545" y="389"/>
                      </a:lnTo>
                      <a:lnTo>
                        <a:pt x="562" y="372"/>
                      </a:lnTo>
                      <a:lnTo>
                        <a:pt x="580" y="353"/>
                      </a:lnTo>
                      <a:lnTo>
                        <a:pt x="595" y="330"/>
                      </a:lnTo>
                      <a:lnTo>
                        <a:pt x="683" y="151"/>
                      </a:lnTo>
                      <a:lnTo>
                        <a:pt x="679" y="151"/>
                      </a:lnTo>
                      <a:lnTo>
                        <a:pt x="669" y="151"/>
                      </a:lnTo>
                      <a:lnTo>
                        <a:pt x="656" y="153"/>
                      </a:lnTo>
                      <a:lnTo>
                        <a:pt x="637" y="153"/>
                      </a:lnTo>
                      <a:lnTo>
                        <a:pt x="616" y="156"/>
                      </a:lnTo>
                      <a:lnTo>
                        <a:pt x="595" y="158"/>
                      </a:lnTo>
                      <a:lnTo>
                        <a:pt x="572" y="162"/>
                      </a:lnTo>
                      <a:lnTo>
                        <a:pt x="551" y="170"/>
                      </a:lnTo>
                      <a:lnTo>
                        <a:pt x="549" y="170"/>
                      </a:lnTo>
                      <a:lnTo>
                        <a:pt x="542" y="172"/>
                      </a:lnTo>
                      <a:lnTo>
                        <a:pt x="530" y="176"/>
                      </a:lnTo>
                      <a:lnTo>
                        <a:pt x="517" y="179"/>
                      </a:lnTo>
                      <a:lnTo>
                        <a:pt x="502" y="187"/>
                      </a:lnTo>
                      <a:lnTo>
                        <a:pt x="484" y="195"/>
                      </a:lnTo>
                      <a:lnTo>
                        <a:pt x="467" y="204"/>
                      </a:lnTo>
                      <a:lnTo>
                        <a:pt x="452" y="216"/>
                      </a:lnTo>
                      <a:lnTo>
                        <a:pt x="450" y="216"/>
                      </a:lnTo>
                      <a:lnTo>
                        <a:pt x="446" y="219"/>
                      </a:lnTo>
                      <a:lnTo>
                        <a:pt x="441" y="225"/>
                      </a:lnTo>
                      <a:lnTo>
                        <a:pt x="433" y="233"/>
                      </a:lnTo>
                      <a:lnTo>
                        <a:pt x="423" y="240"/>
                      </a:lnTo>
                      <a:lnTo>
                        <a:pt x="416" y="248"/>
                      </a:lnTo>
                      <a:lnTo>
                        <a:pt x="408" y="256"/>
                      </a:lnTo>
                      <a:lnTo>
                        <a:pt x="402" y="261"/>
                      </a:lnTo>
                      <a:lnTo>
                        <a:pt x="402" y="252"/>
                      </a:lnTo>
                      <a:lnTo>
                        <a:pt x="401" y="227"/>
                      </a:lnTo>
                      <a:lnTo>
                        <a:pt x="395" y="191"/>
                      </a:lnTo>
                      <a:lnTo>
                        <a:pt x="387" y="153"/>
                      </a:lnTo>
                      <a:lnTo>
                        <a:pt x="387" y="149"/>
                      </a:lnTo>
                      <a:lnTo>
                        <a:pt x="383" y="137"/>
                      </a:lnTo>
                      <a:lnTo>
                        <a:pt x="380" y="120"/>
                      </a:lnTo>
                      <a:lnTo>
                        <a:pt x="374" y="99"/>
                      </a:lnTo>
                      <a:lnTo>
                        <a:pt x="362" y="77"/>
                      </a:lnTo>
                      <a:lnTo>
                        <a:pt x="351" y="50"/>
                      </a:lnTo>
                      <a:lnTo>
                        <a:pt x="336" y="23"/>
                      </a:lnTo>
                      <a:lnTo>
                        <a:pt x="319" y="0"/>
                      </a:lnTo>
                      <a:lnTo>
                        <a:pt x="317" y="2"/>
                      </a:lnTo>
                      <a:lnTo>
                        <a:pt x="311" y="4"/>
                      </a:lnTo>
                      <a:lnTo>
                        <a:pt x="305" y="12"/>
                      </a:lnTo>
                      <a:lnTo>
                        <a:pt x="296" y="19"/>
                      </a:lnTo>
                      <a:lnTo>
                        <a:pt x="286" y="31"/>
                      </a:lnTo>
                      <a:lnTo>
                        <a:pt x="279" y="44"/>
                      </a:lnTo>
                      <a:lnTo>
                        <a:pt x="269" y="59"/>
                      </a:lnTo>
                      <a:lnTo>
                        <a:pt x="263" y="77"/>
                      </a:lnTo>
                      <a:lnTo>
                        <a:pt x="261" y="80"/>
                      </a:lnTo>
                      <a:lnTo>
                        <a:pt x="258" y="90"/>
                      </a:lnTo>
                      <a:lnTo>
                        <a:pt x="252" y="103"/>
                      </a:lnTo>
                      <a:lnTo>
                        <a:pt x="246" y="122"/>
                      </a:lnTo>
                      <a:lnTo>
                        <a:pt x="240" y="141"/>
                      </a:lnTo>
                      <a:lnTo>
                        <a:pt x="233" y="160"/>
                      </a:lnTo>
                      <a:lnTo>
                        <a:pt x="229" y="177"/>
                      </a:lnTo>
                      <a:lnTo>
                        <a:pt x="227" y="195"/>
                      </a:lnTo>
                      <a:lnTo>
                        <a:pt x="225" y="200"/>
                      </a:lnTo>
                      <a:lnTo>
                        <a:pt x="221" y="216"/>
                      </a:lnTo>
                      <a:lnTo>
                        <a:pt x="218" y="233"/>
                      </a:lnTo>
                      <a:lnTo>
                        <a:pt x="216" y="250"/>
                      </a:lnTo>
                      <a:lnTo>
                        <a:pt x="210" y="256"/>
                      </a:lnTo>
                      <a:lnTo>
                        <a:pt x="208" y="252"/>
                      </a:lnTo>
                      <a:lnTo>
                        <a:pt x="206" y="246"/>
                      </a:lnTo>
                      <a:lnTo>
                        <a:pt x="200" y="236"/>
                      </a:lnTo>
                      <a:lnTo>
                        <a:pt x="195" y="225"/>
                      </a:lnTo>
                      <a:lnTo>
                        <a:pt x="189" y="214"/>
                      </a:lnTo>
                      <a:lnTo>
                        <a:pt x="181" y="202"/>
                      </a:lnTo>
                      <a:lnTo>
                        <a:pt x="174" y="191"/>
                      </a:lnTo>
                      <a:lnTo>
                        <a:pt x="168" y="183"/>
                      </a:lnTo>
                      <a:lnTo>
                        <a:pt x="166" y="181"/>
                      </a:lnTo>
                      <a:lnTo>
                        <a:pt x="158" y="176"/>
                      </a:lnTo>
                      <a:lnTo>
                        <a:pt x="149" y="168"/>
                      </a:lnTo>
                      <a:lnTo>
                        <a:pt x="138" y="156"/>
                      </a:lnTo>
                      <a:lnTo>
                        <a:pt x="122" y="147"/>
                      </a:lnTo>
                      <a:lnTo>
                        <a:pt x="109" y="136"/>
                      </a:lnTo>
                      <a:lnTo>
                        <a:pt x="94" y="128"/>
                      </a:lnTo>
                      <a:lnTo>
                        <a:pt x="80" y="122"/>
                      </a:lnTo>
                      <a:lnTo>
                        <a:pt x="8" y="107"/>
                      </a:lnTo>
                      <a:lnTo>
                        <a:pt x="0" y="196"/>
                      </a:lnTo>
                      <a:lnTo>
                        <a:pt x="0" y="200"/>
                      </a:lnTo>
                      <a:lnTo>
                        <a:pt x="2" y="210"/>
                      </a:lnTo>
                      <a:lnTo>
                        <a:pt x="4" y="225"/>
                      </a:lnTo>
                      <a:lnTo>
                        <a:pt x="6" y="244"/>
                      </a:lnTo>
                      <a:lnTo>
                        <a:pt x="10" y="265"/>
                      </a:lnTo>
                      <a:lnTo>
                        <a:pt x="14" y="288"/>
                      </a:lnTo>
                      <a:lnTo>
                        <a:pt x="21" y="311"/>
                      </a:lnTo>
                      <a:lnTo>
                        <a:pt x="31" y="330"/>
                      </a:lnTo>
                      <a:lnTo>
                        <a:pt x="33" y="334"/>
                      </a:lnTo>
                      <a:lnTo>
                        <a:pt x="38" y="343"/>
                      </a:lnTo>
                      <a:lnTo>
                        <a:pt x="50" y="356"/>
                      </a:lnTo>
                      <a:lnTo>
                        <a:pt x="63" y="374"/>
                      </a:lnTo>
                      <a:lnTo>
                        <a:pt x="78" y="393"/>
                      </a:lnTo>
                      <a:lnTo>
                        <a:pt x="98" y="410"/>
                      </a:lnTo>
                      <a:lnTo>
                        <a:pt x="117" y="427"/>
                      </a:lnTo>
                      <a:lnTo>
                        <a:pt x="138" y="440"/>
                      </a:lnTo>
                      <a:lnTo>
                        <a:pt x="139" y="440"/>
                      </a:lnTo>
                      <a:lnTo>
                        <a:pt x="141" y="440"/>
                      </a:lnTo>
                      <a:lnTo>
                        <a:pt x="145" y="440"/>
                      </a:lnTo>
                      <a:lnTo>
                        <a:pt x="151" y="442"/>
                      </a:lnTo>
                      <a:lnTo>
                        <a:pt x="157" y="444"/>
                      </a:lnTo>
                      <a:lnTo>
                        <a:pt x="166" y="444"/>
                      </a:lnTo>
                      <a:lnTo>
                        <a:pt x="174" y="446"/>
                      </a:lnTo>
                      <a:lnTo>
                        <a:pt x="183" y="448"/>
                      </a:lnTo>
                      <a:lnTo>
                        <a:pt x="193" y="448"/>
                      </a:lnTo>
                      <a:lnTo>
                        <a:pt x="204" y="450"/>
                      </a:lnTo>
                      <a:lnTo>
                        <a:pt x="216" y="450"/>
                      </a:lnTo>
                      <a:lnTo>
                        <a:pt x="227" y="450"/>
                      </a:lnTo>
                      <a:lnTo>
                        <a:pt x="239" y="450"/>
                      </a:lnTo>
                      <a:lnTo>
                        <a:pt x="250" y="450"/>
                      </a:lnTo>
                      <a:lnTo>
                        <a:pt x="259" y="448"/>
                      </a:lnTo>
                      <a:lnTo>
                        <a:pt x="271" y="446"/>
                      </a:lnTo>
                      <a:lnTo>
                        <a:pt x="273" y="446"/>
                      </a:lnTo>
                      <a:lnTo>
                        <a:pt x="275" y="444"/>
                      </a:lnTo>
                      <a:lnTo>
                        <a:pt x="279" y="444"/>
                      </a:lnTo>
                      <a:lnTo>
                        <a:pt x="282" y="442"/>
                      </a:lnTo>
                      <a:lnTo>
                        <a:pt x="288" y="442"/>
                      </a:lnTo>
                      <a:lnTo>
                        <a:pt x="296" y="444"/>
                      </a:lnTo>
                      <a:lnTo>
                        <a:pt x="303" y="446"/>
                      </a:lnTo>
                      <a:lnTo>
                        <a:pt x="311" y="448"/>
                      </a:lnTo>
                      <a:close/>
                    </a:path>
                  </a:pathLst>
                </a:custGeom>
                <a:solidFill>
                  <a:srgbClr val="000000"/>
                </a:solidFill>
                <a:ln w="9525">
                  <a:noFill/>
                  <a:round/>
                  <a:headEnd/>
                  <a:tailEnd/>
                </a:ln>
              </p:spPr>
              <p:txBody>
                <a:bodyPr/>
                <a:lstStyle/>
                <a:p>
                  <a:endParaRPr lang="de-DE"/>
                </a:p>
              </p:txBody>
            </p:sp>
            <p:sp>
              <p:nvSpPr>
                <p:cNvPr id="33028" name="Freeform 1284"/>
                <p:cNvSpPr>
                  <a:spLocks/>
                </p:cNvSpPr>
                <p:nvPr/>
              </p:nvSpPr>
              <p:spPr bwMode="auto">
                <a:xfrm>
                  <a:off x="578" y="3260"/>
                  <a:ext cx="80" cy="110"/>
                </a:xfrm>
                <a:custGeom>
                  <a:avLst/>
                  <a:gdLst/>
                  <a:ahLst/>
                  <a:cxnLst>
                    <a:cxn ang="0">
                      <a:pos x="160" y="218"/>
                    </a:cxn>
                    <a:cxn ang="0">
                      <a:pos x="158" y="139"/>
                    </a:cxn>
                    <a:cxn ang="0">
                      <a:pos x="158" y="137"/>
                    </a:cxn>
                    <a:cxn ang="0">
                      <a:pos x="158" y="129"/>
                    </a:cxn>
                    <a:cxn ang="0">
                      <a:pos x="156" y="119"/>
                    </a:cxn>
                    <a:cxn ang="0">
                      <a:pos x="152" y="106"/>
                    </a:cxn>
                    <a:cxn ang="0">
                      <a:pos x="150" y="91"/>
                    </a:cxn>
                    <a:cxn ang="0">
                      <a:pos x="145" y="76"/>
                    </a:cxn>
                    <a:cxn ang="0">
                      <a:pos x="137" y="60"/>
                    </a:cxn>
                    <a:cxn ang="0">
                      <a:pos x="127" y="47"/>
                    </a:cxn>
                    <a:cxn ang="0">
                      <a:pos x="127" y="45"/>
                    </a:cxn>
                    <a:cxn ang="0">
                      <a:pos x="124" y="43"/>
                    </a:cxn>
                    <a:cxn ang="0">
                      <a:pos x="118" y="38"/>
                    </a:cxn>
                    <a:cxn ang="0">
                      <a:pos x="110" y="32"/>
                    </a:cxn>
                    <a:cxn ang="0">
                      <a:pos x="99" y="24"/>
                    </a:cxn>
                    <a:cxn ang="0">
                      <a:pos x="87" y="19"/>
                    </a:cxn>
                    <a:cxn ang="0">
                      <a:pos x="72" y="11"/>
                    </a:cxn>
                    <a:cxn ang="0">
                      <a:pos x="57" y="5"/>
                    </a:cxn>
                    <a:cxn ang="0">
                      <a:pos x="5" y="0"/>
                    </a:cxn>
                    <a:cxn ang="0">
                      <a:pos x="0" y="64"/>
                    </a:cxn>
                    <a:cxn ang="0">
                      <a:pos x="0" y="72"/>
                    </a:cxn>
                    <a:cxn ang="0">
                      <a:pos x="0" y="91"/>
                    </a:cxn>
                    <a:cxn ang="0">
                      <a:pos x="5" y="114"/>
                    </a:cxn>
                    <a:cxn ang="0">
                      <a:pos x="15" y="137"/>
                    </a:cxn>
                    <a:cxn ang="0">
                      <a:pos x="17" y="137"/>
                    </a:cxn>
                    <a:cxn ang="0">
                      <a:pos x="19" y="140"/>
                    </a:cxn>
                    <a:cxn ang="0">
                      <a:pos x="24" y="144"/>
                    </a:cxn>
                    <a:cxn ang="0">
                      <a:pos x="34" y="152"/>
                    </a:cxn>
                    <a:cxn ang="0">
                      <a:pos x="44" y="159"/>
                    </a:cxn>
                    <a:cxn ang="0">
                      <a:pos x="55" y="167"/>
                    </a:cxn>
                    <a:cxn ang="0">
                      <a:pos x="68" y="177"/>
                    </a:cxn>
                    <a:cxn ang="0">
                      <a:pos x="84" y="184"/>
                    </a:cxn>
                    <a:cxn ang="0">
                      <a:pos x="85" y="184"/>
                    </a:cxn>
                    <a:cxn ang="0">
                      <a:pos x="91" y="188"/>
                    </a:cxn>
                    <a:cxn ang="0">
                      <a:pos x="99" y="192"/>
                    </a:cxn>
                    <a:cxn ang="0">
                      <a:pos x="110" y="198"/>
                    </a:cxn>
                    <a:cxn ang="0">
                      <a:pos x="122" y="201"/>
                    </a:cxn>
                    <a:cxn ang="0">
                      <a:pos x="135" y="207"/>
                    </a:cxn>
                    <a:cxn ang="0">
                      <a:pos x="148" y="213"/>
                    </a:cxn>
                    <a:cxn ang="0">
                      <a:pos x="160" y="218"/>
                    </a:cxn>
                  </a:cxnLst>
                  <a:rect l="0" t="0" r="r" b="b"/>
                  <a:pathLst>
                    <a:path w="160" h="218">
                      <a:moveTo>
                        <a:pt x="160" y="218"/>
                      </a:moveTo>
                      <a:lnTo>
                        <a:pt x="158" y="139"/>
                      </a:lnTo>
                      <a:lnTo>
                        <a:pt x="158" y="137"/>
                      </a:lnTo>
                      <a:lnTo>
                        <a:pt x="158" y="129"/>
                      </a:lnTo>
                      <a:lnTo>
                        <a:pt x="156" y="119"/>
                      </a:lnTo>
                      <a:lnTo>
                        <a:pt x="152" y="106"/>
                      </a:lnTo>
                      <a:lnTo>
                        <a:pt x="150" y="91"/>
                      </a:lnTo>
                      <a:lnTo>
                        <a:pt x="145" y="76"/>
                      </a:lnTo>
                      <a:lnTo>
                        <a:pt x="137" y="60"/>
                      </a:lnTo>
                      <a:lnTo>
                        <a:pt x="127" y="47"/>
                      </a:lnTo>
                      <a:lnTo>
                        <a:pt x="127" y="45"/>
                      </a:lnTo>
                      <a:lnTo>
                        <a:pt x="124" y="43"/>
                      </a:lnTo>
                      <a:lnTo>
                        <a:pt x="118" y="38"/>
                      </a:lnTo>
                      <a:lnTo>
                        <a:pt x="110" y="32"/>
                      </a:lnTo>
                      <a:lnTo>
                        <a:pt x="99" y="24"/>
                      </a:lnTo>
                      <a:lnTo>
                        <a:pt x="87" y="19"/>
                      </a:lnTo>
                      <a:lnTo>
                        <a:pt x="72" y="11"/>
                      </a:lnTo>
                      <a:lnTo>
                        <a:pt x="57" y="5"/>
                      </a:lnTo>
                      <a:lnTo>
                        <a:pt x="5" y="0"/>
                      </a:lnTo>
                      <a:lnTo>
                        <a:pt x="0" y="64"/>
                      </a:lnTo>
                      <a:lnTo>
                        <a:pt x="0" y="72"/>
                      </a:lnTo>
                      <a:lnTo>
                        <a:pt x="0" y="91"/>
                      </a:lnTo>
                      <a:lnTo>
                        <a:pt x="5" y="114"/>
                      </a:lnTo>
                      <a:lnTo>
                        <a:pt x="15" y="137"/>
                      </a:lnTo>
                      <a:lnTo>
                        <a:pt x="17" y="137"/>
                      </a:lnTo>
                      <a:lnTo>
                        <a:pt x="19" y="140"/>
                      </a:lnTo>
                      <a:lnTo>
                        <a:pt x="24" y="144"/>
                      </a:lnTo>
                      <a:lnTo>
                        <a:pt x="34" y="152"/>
                      </a:lnTo>
                      <a:lnTo>
                        <a:pt x="44" y="159"/>
                      </a:lnTo>
                      <a:lnTo>
                        <a:pt x="55" y="167"/>
                      </a:lnTo>
                      <a:lnTo>
                        <a:pt x="68" y="177"/>
                      </a:lnTo>
                      <a:lnTo>
                        <a:pt x="84" y="184"/>
                      </a:lnTo>
                      <a:lnTo>
                        <a:pt x="85" y="184"/>
                      </a:lnTo>
                      <a:lnTo>
                        <a:pt x="91" y="188"/>
                      </a:lnTo>
                      <a:lnTo>
                        <a:pt x="99" y="192"/>
                      </a:lnTo>
                      <a:lnTo>
                        <a:pt x="110" y="198"/>
                      </a:lnTo>
                      <a:lnTo>
                        <a:pt x="122" y="201"/>
                      </a:lnTo>
                      <a:lnTo>
                        <a:pt x="135" y="207"/>
                      </a:lnTo>
                      <a:lnTo>
                        <a:pt x="148" y="213"/>
                      </a:lnTo>
                      <a:lnTo>
                        <a:pt x="160" y="218"/>
                      </a:lnTo>
                      <a:close/>
                    </a:path>
                  </a:pathLst>
                </a:custGeom>
                <a:solidFill>
                  <a:srgbClr val="000000"/>
                </a:solidFill>
                <a:ln w="9525">
                  <a:noFill/>
                  <a:round/>
                  <a:headEnd/>
                  <a:tailEnd/>
                </a:ln>
              </p:spPr>
              <p:txBody>
                <a:bodyPr/>
                <a:lstStyle/>
                <a:p>
                  <a:endParaRPr lang="de-DE"/>
                </a:p>
              </p:txBody>
            </p:sp>
            <p:sp>
              <p:nvSpPr>
                <p:cNvPr id="33029" name="Freeform 1285"/>
                <p:cNvSpPr>
                  <a:spLocks/>
                </p:cNvSpPr>
                <p:nvPr/>
              </p:nvSpPr>
              <p:spPr bwMode="auto">
                <a:xfrm>
                  <a:off x="755" y="3265"/>
                  <a:ext cx="81" cy="110"/>
                </a:xfrm>
                <a:custGeom>
                  <a:avLst/>
                  <a:gdLst/>
                  <a:ahLst/>
                  <a:cxnLst>
                    <a:cxn ang="0">
                      <a:pos x="2" y="219"/>
                    </a:cxn>
                    <a:cxn ang="0">
                      <a:pos x="6" y="219"/>
                    </a:cxn>
                    <a:cxn ang="0">
                      <a:pos x="13" y="219"/>
                    </a:cxn>
                    <a:cxn ang="0">
                      <a:pos x="23" y="217"/>
                    </a:cxn>
                    <a:cxn ang="0">
                      <a:pos x="36" y="215"/>
                    </a:cxn>
                    <a:cxn ang="0">
                      <a:pos x="50" y="213"/>
                    </a:cxn>
                    <a:cxn ang="0">
                      <a:pos x="65" y="208"/>
                    </a:cxn>
                    <a:cxn ang="0">
                      <a:pos x="78" y="202"/>
                    </a:cxn>
                    <a:cxn ang="0">
                      <a:pos x="88" y="192"/>
                    </a:cxn>
                    <a:cxn ang="0">
                      <a:pos x="90" y="190"/>
                    </a:cxn>
                    <a:cxn ang="0">
                      <a:pos x="94" y="185"/>
                    </a:cxn>
                    <a:cxn ang="0">
                      <a:pos x="99" y="177"/>
                    </a:cxn>
                    <a:cxn ang="0">
                      <a:pos x="107" y="168"/>
                    </a:cxn>
                    <a:cxn ang="0">
                      <a:pos x="114" y="154"/>
                    </a:cxn>
                    <a:cxn ang="0">
                      <a:pos x="120" y="141"/>
                    </a:cxn>
                    <a:cxn ang="0">
                      <a:pos x="128" y="124"/>
                    </a:cxn>
                    <a:cxn ang="0">
                      <a:pos x="134" y="107"/>
                    </a:cxn>
                    <a:cxn ang="0">
                      <a:pos x="135" y="103"/>
                    </a:cxn>
                    <a:cxn ang="0">
                      <a:pos x="139" y="93"/>
                    </a:cxn>
                    <a:cxn ang="0">
                      <a:pos x="143" y="80"/>
                    </a:cxn>
                    <a:cxn ang="0">
                      <a:pos x="149" y="63"/>
                    </a:cxn>
                    <a:cxn ang="0">
                      <a:pos x="154" y="46"/>
                    </a:cxn>
                    <a:cxn ang="0">
                      <a:pos x="158" y="29"/>
                    </a:cxn>
                    <a:cxn ang="0">
                      <a:pos x="160" y="13"/>
                    </a:cxn>
                    <a:cxn ang="0">
                      <a:pos x="162" y="2"/>
                    </a:cxn>
                    <a:cxn ang="0">
                      <a:pos x="160" y="2"/>
                    </a:cxn>
                    <a:cxn ang="0">
                      <a:pos x="154" y="2"/>
                    </a:cxn>
                    <a:cxn ang="0">
                      <a:pos x="147" y="0"/>
                    </a:cxn>
                    <a:cxn ang="0">
                      <a:pos x="137" y="0"/>
                    </a:cxn>
                    <a:cxn ang="0">
                      <a:pos x="126" y="0"/>
                    </a:cxn>
                    <a:cxn ang="0">
                      <a:pos x="114" y="2"/>
                    </a:cxn>
                    <a:cxn ang="0">
                      <a:pos x="101" y="4"/>
                    </a:cxn>
                    <a:cxn ang="0">
                      <a:pos x="88" y="10"/>
                    </a:cxn>
                    <a:cxn ang="0">
                      <a:pos x="86" y="10"/>
                    </a:cxn>
                    <a:cxn ang="0">
                      <a:pos x="80" y="13"/>
                    </a:cxn>
                    <a:cxn ang="0">
                      <a:pos x="73" y="17"/>
                    </a:cxn>
                    <a:cxn ang="0">
                      <a:pos x="63" y="23"/>
                    </a:cxn>
                    <a:cxn ang="0">
                      <a:pos x="52" y="30"/>
                    </a:cxn>
                    <a:cxn ang="0">
                      <a:pos x="40" y="40"/>
                    </a:cxn>
                    <a:cxn ang="0">
                      <a:pos x="33" y="50"/>
                    </a:cxn>
                    <a:cxn ang="0">
                      <a:pos x="27" y="59"/>
                    </a:cxn>
                    <a:cxn ang="0">
                      <a:pos x="25" y="61"/>
                    </a:cxn>
                    <a:cxn ang="0">
                      <a:pos x="21" y="67"/>
                    </a:cxn>
                    <a:cxn ang="0">
                      <a:pos x="17" y="76"/>
                    </a:cxn>
                    <a:cxn ang="0">
                      <a:pos x="12" y="88"/>
                    </a:cxn>
                    <a:cxn ang="0">
                      <a:pos x="6" y="101"/>
                    </a:cxn>
                    <a:cxn ang="0">
                      <a:pos x="4" y="118"/>
                    </a:cxn>
                    <a:cxn ang="0">
                      <a:pos x="0" y="137"/>
                    </a:cxn>
                    <a:cxn ang="0">
                      <a:pos x="0" y="160"/>
                    </a:cxn>
                    <a:cxn ang="0">
                      <a:pos x="2" y="219"/>
                    </a:cxn>
                  </a:cxnLst>
                  <a:rect l="0" t="0" r="r" b="b"/>
                  <a:pathLst>
                    <a:path w="162" h="219">
                      <a:moveTo>
                        <a:pt x="2" y="219"/>
                      </a:moveTo>
                      <a:lnTo>
                        <a:pt x="6" y="219"/>
                      </a:lnTo>
                      <a:lnTo>
                        <a:pt x="13" y="219"/>
                      </a:lnTo>
                      <a:lnTo>
                        <a:pt x="23" y="217"/>
                      </a:lnTo>
                      <a:lnTo>
                        <a:pt x="36" y="215"/>
                      </a:lnTo>
                      <a:lnTo>
                        <a:pt x="50" y="213"/>
                      </a:lnTo>
                      <a:lnTo>
                        <a:pt x="65" y="208"/>
                      </a:lnTo>
                      <a:lnTo>
                        <a:pt x="78" y="202"/>
                      </a:lnTo>
                      <a:lnTo>
                        <a:pt x="88" y="192"/>
                      </a:lnTo>
                      <a:lnTo>
                        <a:pt x="90" y="190"/>
                      </a:lnTo>
                      <a:lnTo>
                        <a:pt x="94" y="185"/>
                      </a:lnTo>
                      <a:lnTo>
                        <a:pt x="99" y="177"/>
                      </a:lnTo>
                      <a:lnTo>
                        <a:pt x="107" y="168"/>
                      </a:lnTo>
                      <a:lnTo>
                        <a:pt x="114" y="154"/>
                      </a:lnTo>
                      <a:lnTo>
                        <a:pt x="120" y="141"/>
                      </a:lnTo>
                      <a:lnTo>
                        <a:pt x="128" y="124"/>
                      </a:lnTo>
                      <a:lnTo>
                        <a:pt x="134" y="107"/>
                      </a:lnTo>
                      <a:lnTo>
                        <a:pt x="135" y="103"/>
                      </a:lnTo>
                      <a:lnTo>
                        <a:pt x="139" y="93"/>
                      </a:lnTo>
                      <a:lnTo>
                        <a:pt x="143" y="80"/>
                      </a:lnTo>
                      <a:lnTo>
                        <a:pt x="149" y="63"/>
                      </a:lnTo>
                      <a:lnTo>
                        <a:pt x="154" y="46"/>
                      </a:lnTo>
                      <a:lnTo>
                        <a:pt x="158" y="29"/>
                      </a:lnTo>
                      <a:lnTo>
                        <a:pt x="160" y="13"/>
                      </a:lnTo>
                      <a:lnTo>
                        <a:pt x="162" y="2"/>
                      </a:lnTo>
                      <a:lnTo>
                        <a:pt x="160" y="2"/>
                      </a:lnTo>
                      <a:lnTo>
                        <a:pt x="154" y="2"/>
                      </a:lnTo>
                      <a:lnTo>
                        <a:pt x="147" y="0"/>
                      </a:lnTo>
                      <a:lnTo>
                        <a:pt x="137" y="0"/>
                      </a:lnTo>
                      <a:lnTo>
                        <a:pt x="126" y="0"/>
                      </a:lnTo>
                      <a:lnTo>
                        <a:pt x="114" y="2"/>
                      </a:lnTo>
                      <a:lnTo>
                        <a:pt x="101" y="4"/>
                      </a:lnTo>
                      <a:lnTo>
                        <a:pt x="88" y="10"/>
                      </a:lnTo>
                      <a:lnTo>
                        <a:pt x="86" y="10"/>
                      </a:lnTo>
                      <a:lnTo>
                        <a:pt x="80" y="13"/>
                      </a:lnTo>
                      <a:lnTo>
                        <a:pt x="73" y="17"/>
                      </a:lnTo>
                      <a:lnTo>
                        <a:pt x="63" y="23"/>
                      </a:lnTo>
                      <a:lnTo>
                        <a:pt x="52" y="30"/>
                      </a:lnTo>
                      <a:lnTo>
                        <a:pt x="40" y="40"/>
                      </a:lnTo>
                      <a:lnTo>
                        <a:pt x="33" y="50"/>
                      </a:lnTo>
                      <a:lnTo>
                        <a:pt x="27" y="59"/>
                      </a:lnTo>
                      <a:lnTo>
                        <a:pt x="25" y="61"/>
                      </a:lnTo>
                      <a:lnTo>
                        <a:pt x="21" y="67"/>
                      </a:lnTo>
                      <a:lnTo>
                        <a:pt x="17" y="76"/>
                      </a:lnTo>
                      <a:lnTo>
                        <a:pt x="12" y="88"/>
                      </a:lnTo>
                      <a:lnTo>
                        <a:pt x="6" y="101"/>
                      </a:lnTo>
                      <a:lnTo>
                        <a:pt x="4" y="118"/>
                      </a:lnTo>
                      <a:lnTo>
                        <a:pt x="0" y="137"/>
                      </a:lnTo>
                      <a:lnTo>
                        <a:pt x="0" y="160"/>
                      </a:lnTo>
                      <a:lnTo>
                        <a:pt x="2" y="219"/>
                      </a:lnTo>
                      <a:close/>
                    </a:path>
                  </a:pathLst>
                </a:custGeom>
                <a:solidFill>
                  <a:srgbClr val="000000"/>
                </a:solidFill>
                <a:ln w="9525">
                  <a:noFill/>
                  <a:round/>
                  <a:headEnd/>
                  <a:tailEnd/>
                </a:ln>
              </p:spPr>
              <p:txBody>
                <a:bodyPr/>
                <a:lstStyle/>
                <a:p>
                  <a:endParaRPr lang="de-DE"/>
                </a:p>
              </p:txBody>
            </p:sp>
            <p:sp>
              <p:nvSpPr>
                <p:cNvPr id="33030" name="Freeform 1286"/>
                <p:cNvSpPr>
                  <a:spLocks/>
                </p:cNvSpPr>
                <p:nvPr/>
              </p:nvSpPr>
              <p:spPr bwMode="auto">
                <a:xfrm>
                  <a:off x="617" y="3481"/>
                  <a:ext cx="55" cy="26"/>
                </a:xfrm>
                <a:custGeom>
                  <a:avLst/>
                  <a:gdLst/>
                  <a:ahLst/>
                  <a:cxnLst>
                    <a:cxn ang="0">
                      <a:pos x="110" y="48"/>
                    </a:cxn>
                    <a:cxn ang="0">
                      <a:pos x="57" y="0"/>
                    </a:cxn>
                    <a:cxn ang="0">
                      <a:pos x="55" y="2"/>
                    </a:cxn>
                    <a:cxn ang="0">
                      <a:pos x="53" y="4"/>
                    </a:cxn>
                    <a:cxn ang="0">
                      <a:pos x="47" y="8"/>
                    </a:cxn>
                    <a:cxn ang="0">
                      <a:pos x="42" y="14"/>
                    </a:cxn>
                    <a:cxn ang="0">
                      <a:pos x="34" y="19"/>
                    </a:cxn>
                    <a:cxn ang="0">
                      <a:pos x="23" y="25"/>
                    </a:cxn>
                    <a:cxn ang="0">
                      <a:pos x="13" y="29"/>
                    </a:cxn>
                    <a:cxn ang="0">
                      <a:pos x="0" y="33"/>
                    </a:cxn>
                    <a:cxn ang="0">
                      <a:pos x="0" y="35"/>
                    </a:cxn>
                    <a:cxn ang="0">
                      <a:pos x="0" y="35"/>
                    </a:cxn>
                    <a:cxn ang="0">
                      <a:pos x="4" y="36"/>
                    </a:cxn>
                    <a:cxn ang="0">
                      <a:pos x="7" y="38"/>
                    </a:cxn>
                    <a:cxn ang="0">
                      <a:pos x="13" y="42"/>
                    </a:cxn>
                    <a:cxn ang="0">
                      <a:pos x="23" y="44"/>
                    </a:cxn>
                    <a:cxn ang="0">
                      <a:pos x="34" y="46"/>
                    </a:cxn>
                    <a:cxn ang="0">
                      <a:pos x="49" y="48"/>
                    </a:cxn>
                    <a:cxn ang="0">
                      <a:pos x="51" y="48"/>
                    </a:cxn>
                    <a:cxn ang="0">
                      <a:pos x="57" y="50"/>
                    </a:cxn>
                    <a:cxn ang="0">
                      <a:pos x="63" y="50"/>
                    </a:cxn>
                    <a:cxn ang="0">
                      <a:pos x="72" y="50"/>
                    </a:cxn>
                    <a:cxn ang="0">
                      <a:pos x="82" y="52"/>
                    </a:cxn>
                    <a:cxn ang="0">
                      <a:pos x="91" y="52"/>
                    </a:cxn>
                    <a:cxn ang="0">
                      <a:pos x="101" y="50"/>
                    </a:cxn>
                    <a:cxn ang="0">
                      <a:pos x="110" y="48"/>
                    </a:cxn>
                  </a:cxnLst>
                  <a:rect l="0" t="0" r="r" b="b"/>
                  <a:pathLst>
                    <a:path w="110" h="52">
                      <a:moveTo>
                        <a:pt x="110" y="48"/>
                      </a:moveTo>
                      <a:lnTo>
                        <a:pt x="57" y="0"/>
                      </a:lnTo>
                      <a:lnTo>
                        <a:pt x="55" y="2"/>
                      </a:lnTo>
                      <a:lnTo>
                        <a:pt x="53" y="4"/>
                      </a:lnTo>
                      <a:lnTo>
                        <a:pt x="47" y="8"/>
                      </a:lnTo>
                      <a:lnTo>
                        <a:pt x="42" y="14"/>
                      </a:lnTo>
                      <a:lnTo>
                        <a:pt x="34" y="19"/>
                      </a:lnTo>
                      <a:lnTo>
                        <a:pt x="23" y="25"/>
                      </a:lnTo>
                      <a:lnTo>
                        <a:pt x="13" y="29"/>
                      </a:lnTo>
                      <a:lnTo>
                        <a:pt x="0" y="33"/>
                      </a:lnTo>
                      <a:lnTo>
                        <a:pt x="0" y="35"/>
                      </a:lnTo>
                      <a:lnTo>
                        <a:pt x="0" y="35"/>
                      </a:lnTo>
                      <a:lnTo>
                        <a:pt x="4" y="36"/>
                      </a:lnTo>
                      <a:lnTo>
                        <a:pt x="7" y="38"/>
                      </a:lnTo>
                      <a:lnTo>
                        <a:pt x="13" y="42"/>
                      </a:lnTo>
                      <a:lnTo>
                        <a:pt x="23" y="44"/>
                      </a:lnTo>
                      <a:lnTo>
                        <a:pt x="34" y="46"/>
                      </a:lnTo>
                      <a:lnTo>
                        <a:pt x="49" y="48"/>
                      </a:lnTo>
                      <a:lnTo>
                        <a:pt x="51" y="48"/>
                      </a:lnTo>
                      <a:lnTo>
                        <a:pt x="57" y="50"/>
                      </a:lnTo>
                      <a:lnTo>
                        <a:pt x="63" y="50"/>
                      </a:lnTo>
                      <a:lnTo>
                        <a:pt x="72" y="50"/>
                      </a:lnTo>
                      <a:lnTo>
                        <a:pt x="82" y="52"/>
                      </a:lnTo>
                      <a:lnTo>
                        <a:pt x="91" y="52"/>
                      </a:lnTo>
                      <a:lnTo>
                        <a:pt x="101" y="50"/>
                      </a:lnTo>
                      <a:lnTo>
                        <a:pt x="110" y="48"/>
                      </a:lnTo>
                      <a:close/>
                    </a:path>
                  </a:pathLst>
                </a:custGeom>
                <a:solidFill>
                  <a:srgbClr val="21BA00"/>
                </a:solidFill>
                <a:ln w="9525">
                  <a:noFill/>
                  <a:round/>
                  <a:headEnd/>
                  <a:tailEnd/>
                </a:ln>
              </p:spPr>
              <p:txBody>
                <a:bodyPr/>
                <a:lstStyle/>
                <a:p>
                  <a:endParaRPr lang="de-DE"/>
                </a:p>
              </p:txBody>
            </p:sp>
            <p:sp>
              <p:nvSpPr>
                <p:cNvPr id="33031" name="Freeform 1287"/>
                <p:cNvSpPr>
                  <a:spLocks/>
                </p:cNvSpPr>
                <p:nvPr/>
              </p:nvSpPr>
              <p:spPr bwMode="auto">
                <a:xfrm>
                  <a:off x="576" y="3455"/>
                  <a:ext cx="60" cy="33"/>
                </a:xfrm>
                <a:custGeom>
                  <a:avLst/>
                  <a:gdLst/>
                  <a:ahLst/>
                  <a:cxnLst>
                    <a:cxn ang="0">
                      <a:pos x="120" y="42"/>
                    </a:cxn>
                    <a:cxn ang="0">
                      <a:pos x="63" y="65"/>
                    </a:cxn>
                    <a:cxn ang="0">
                      <a:pos x="61" y="65"/>
                    </a:cxn>
                    <a:cxn ang="0">
                      <a:pos x="55" y="61"/>
                    </a:cxn>
                    <a:cxn ang="0">
                      <a:pos x="49" y="55"/>
                    </a:cxn>
                    <a:cxn ang="0">
                      <a:pos x="42" y="49"/>
                    </a:cxn>
                    <a:cxn ang="0">
                      <a:pos x="32" y="40"/>
                    </a:cxn>
                    <a:cxn ang="0">
                      <a:pos x="21" y="28"/>
                    </a:cxn>
                    <a:cxn ang="0">
                      <a:pos x="9" y="15"/>
                    </a:cxn>
                    <a:cxn ang="0">
                      <a:pos x="0" y="0"/>
                    </a:cxn>
                    <a:cxn ang="0">
                      <a:pos x="107" y="11"/>
                    </a:cxn>
                    <a:cxn ang="0">
                      <a:pos x="120" y="42"/>
                    </a:cxn>
                  </a:cxnLst>
                  <a:rect l="0" t="0" r="r" b="b"/>
                  <a:pathLst>
                    <a:path w="120" h="65">
                      <a:moveTo>
                        <a:pt x="120" y="42"/>
                      </a:moveTo>
                      <a:lnTo>
                        <a:pt x="63" y="65"/>
                      </a:lnTo>
                      <a:lnTo>
                        <a:pt x="61" y="65"/>
                      </a:lnTo>
                      <a:lnTo>
                        <a:pt x="55" y="61"/>
                      </a:lnTo>
                      <a:lnTo>
                        <a:pt x="49" y="55"/>
                      </a:lnTo>
                      <a:lnTo>
                        <a:pt x="42" y="49"/>
                      </a:lnTo>
                      <a:lnTo>
                        <a:pt x="32" y="40"/>
                      </a:lnTo>
                      <a:lnTo>
                        <a:pt x="21" y="28"/>
                      </a:lnTo>
                      <a:lnTo>
                        <a:pt x="9" y="15"/>
                      </a:lnTo>
                      <a:lnTo>
                        <a:pt x="0" y="0"/>
                      </a:lnTo>
                      <a:lnTo>
                        <a:pt x="107" y="11"/>
                      </a:lnTo>
                      <a:lnTo>
                        <a:pt x="120" y="42"/>
                      </a:lnTo>
                      <a:close/>
                    </a:path>
                  </a:pathLst>
                </a:custGeom>
                <a:solidFill>
                  <a:srgbClr val="21BA00"/>
                </a:solidFill>
                <a:ln w="9525">
                  <a:noFill/>
                  <a:round/>
                  <a:headEnd/>
                  <a:tailEnd/>
                </a:ln>
              </p:spPr>
              <p:txBody>
                <a:bodyPr/>
                <a:lstStyle/>
                <a:p>
                  <a:endParaRPr lang="de-DE"/>
                </a:p>
              </p:txBody>
            </p:sp>
            <p:sp>
              <p:nvSpPr>
                <p:cNvPr id="33032" name="Freeform 1288"/>
                <p:cNvSpPr>
                  <a:spLocks/>
                </p:cNvSpPr>
                <p:nvPr/>
              </p:nvSpPr>
              <p:spPr bwMode="auto">
                <a:xfrm>
                  <a:off x="566" y="3416"/>
                  <a:ext cx="53" cy="34"/>
                </a:xfrm>
                <a:custGeom>
                  <a:avLst/>
                  <a:gdLst/>
                  <a:ahLst/>
                  <a:cxnLst>
                    <a:cxn ang="0">
                      <a:pos x="105" y="66"/>
                    </a:cxn>
                    <a:cxn ang="0">
                      <a:pos x="59" y="9"/>
                    </a:cxn>
                    <a:cxn ang="0">
                      <a:pos x="0" y="0"/>
                    </a:cxn>
                    <a:cxn ang="0">
                      <a:pos x="0" y="6"/>
                    </a:cxn>
                    <a:cxn ang="0">
                      <a:pos x="0" y="17"/>
                    </a:cxn>
                    <a:cxn ang="0">
                      <a:pos x="2" y="34"/>
                    </a:cxn>
                    <a:cxn ang="0">
                      <a:pos x="11" y="55"/>
                    </a:cxn>
                    <a:cxn ang="0">
                      <a:pos x="105" y="66"/>
                    </a:cxn>
                  </a:cxnLst>
                  <a:rect l="0" t="0" r="r" b="b"/>
                  <a:pathLst>
                    <a:path w="105" h="66">
                      <a:moveTo>
                        <a:pt x="105" y="66"/>
                      </a:moveTo>
                      <a:lnTo>
                        <a:pt x="59" y="9"/>
                      </a:lnTo>
                      <a:lnTo>
                        <a:pt x="0" y="0"/>
                      </a:lnTo>
                      <a:lnTo>
                        <a:pt x="0" y="6"/>
                      </a:lnTo>
                      <a:lnTo>
                        <a:pt x="0" y="17"/>
                      </a:lnTo>
                      <a:lnTo>
                        <a:pt x="2" y="34"/>
                      </a:lnTo>
                      <a:lnTo>
                        <a:pt x="11" y="55"/>
                      </a:lnTo>
                      <a:lnTo>
                        <a:pt x="105" y="66"/>
                      </a:lnTo>
                      <a:close/>
                    </a:path>
                  </a:pathLst>
                </a:custGeom>
                <a:solidFill>
                  <a:srgbClr val="21BA00"/>
                </a:solidFill>
                <a:ln w="9525">
                  <a:noFill/>
                  <a:round/>
                  <a:headEnd/>
                  <a:tailEnd/>
                </a:ln>
              </p:spPr>
              <p:txBody>
                <a:bodyPr/>
                <a:lstStyle/>
                <a:p>
                  <a:endParaRPr lang="de-DE"/>
                </a:p>
              </p:txBody>
            </p:sp>
            <p:sp>
              <p:nvSpPr>
                <p:cNvPr id="33033" name="Freeform 1289"/>
                <p:cNvSpPr>
                  <a:spLocks/>
                </p:cNvSpPr>
                <p:nvPr/>
              </p:nvSpPr>
              <p:spPr bwMode="auto">
                <a:xfrm>
                  <a:off x="561" y="3372"/>
                  <a:ext cx="25" cy="34"/>
                </a:xfrm>
                <a:custGeom>
                  <a:avLst/>
                  <a:gdLst/>
                  <a:ahLst/>
                  <a:cxnLst>
                    <a:cxn ang="0">
                      <a:pos x="52" y="69"/>
                    </a:cxn>
                    <a:cxn ang="0">
                      <a:pos x="8" y="0"/>
                    </a:cxn>
                    <a:cxn ang="0">
                      <a:pos x="6" y="6"/>
                    </a:cxn>
                    <a:cxn ang="0">
                      <a:pos x="2" y="19"/>
                    </a:cxn>
                    <a:cxn ang="0">
                      <a:pos x="0" y="38"/>
                    </a:cxn>
                    <a:cxn ang="0">
                      <a:pos x="2" y="57"/>
                    </a:cxn>
                    <a:cxn ang="0">
                      <a:pos x="4" y="57"/>
                    </a:cxn>
                    <a:cxn ang="0">
                      <a:pos x="6" y="59"/>
                    </a:cxn>
                    <a:cxn ang="0">
                      <a:pos x="8" y="61"/>
                    </a:cxn>
                    <a:cxn ang="0">
                      <a:pos x="14" y="63"/>
                    </a:cxn>
                    <a:cxn ang="0">
                      <a:pos x="19" y="67"/>
                    </a:cxn>
                    <a:cxn ang="0">
                      <a:pos x="27" y="69"/>
                    </a:cxn>
                    <a:cxn ang="0">
                      <a:pos x="38" y="69"/>
                    </a:cxn>
                    <a:cxn ang="0">
                      <a:pos x="52" y="69"/>
                    </a:cxn>
                  </a:cxnLst>
                  <a:rect l="0" t="0" r="r" b="b"/>
                  <a:pathLst>
                    <a:path w="52" h="69">
                      <a:moveTo>
                        <a:pt x="52" y="69"/>
                      </a:moveTo>
                      <a:lnTo>
                        <a:pt x="8" y="0"/>
                      </a:lnTo>
                      <a:lnTo>
                        <a:pt x="6" y="6"/>
                      </a:lnTo>
                      <a:lnTo>
                        <a:pt x="2" y="19"/>
                      </a:lnTo>
                      <a:lnTo>
                        <a:pt x="0" y="38"/>
                      </a:lnTo>
                      <a:lnTo>
                        <a:pt x="2" y="57"/>
                      </a:lnTo>
                      <a:lnTo>
                        <a:pt x="4" y="57"/>
                      </a:lnTo>
                      <a:lnTo>
                        <a:pt x="6" y="59"/>
                      </a:lnTo>
                      <a:lnTo>
                        <a:pt x="8" y="61"/>
                      </a:lnTo>
                      <a:lnTo>
                        <a:pt x="14" y="63"/>
                      </a:lnTo>
                      <a:lnTo>
                        <a:pt x="19" y="67"/>
                      </a:lnTo>
                      <a:lnTo>
                        <a:pt x="27" y="69"/>
                      </a:lnTo>
                      <a:lnTo>
                        <a:pt x="38" y="69"/>
                      </a:lnTo>
                      <a:lnTo>
                        <a:pt x="52" y="69"/>
                      </a:lnTo>
                      <a:close/>
                    </a:path>
                  </a:pathLst>
                </a:custGeom>
                <a:solidFill>
                  <a:srgbClr val="21BA00"/>
                </a:solidFill>
                <a:ln w="9525">
                  <a:noFill/>
                  <a:round/>
                  <a:headEnd/>
                  <a:tailEnd/>
                </a:ln>
              </p:spPr>
              <p:txBody>
                <a:bodyPr/>
                <a:lstStyle/>
                <a:p>
                  <a:endParaRPr lang="de-DE"/>
                </a:p>
              </p:txBody>
            </p:sp>
            <p:sp>
              <p:nvSpPr>
                <p:cNvPr id="33034" name="Freeform 1290"/>
                <p:cNvSpPr>
                  <a:spLocks/>
                </p:cNvSpPr>
                <p:nvPr/>
              </p:nvSpPr>
              <p:spPr bwMode="auto">
                <a:xfrm>
                  <a:off x="564" y="3353"/>
                  <a:ext cx="41" cy="56"/>
                </a:xfrm>
                <a:custGeom>
                  <a:avLst/>
                  <a:gdLst/>
                  <a:ahLst/>
                  <a:cxnLst>
                    <a:cxn ang="0">
                      <a:pos x="76" y="113"/>
                    </a:cxn>
                    <a:cxn ang="0">
                      <a:pos x="0" y="0"/>
                    </a:cxn>
                    <a:cxn ang="0">
                      <a:pos x="2" y="0"/>
                    </a:cxn>
                    <a:cxn ang="0">
                      <a:pos x="10" y="4"/>
                    </a:cxn>
                    <a:cxn ang="0">
                      <a:pos x="21" y="8"/>
                    </a:cxn>
                    <a:cxn ang="0">
                      <a:pos x="34" y="14"/>
                    </a:cxn>
                    <a:cxn ang="0">
                      <a:pos x="48" y="19"/>
                    </a:cxn>
                    <a:cxn ang="0">
                      <a:pos x="61" y="25"/>
                    </a:cxn>
                    <a:cxn ang="0">
                      <a:pos x="72" y="33"/>
                    </a:cxn>
                    <a:cxn ang="0">
                      <a:pos x="80" y="40"/>
                    </a:cxn>
                    <a:cxn ang="0">
                      <a:pos x="80" y="46"/>
                    </a:cxn>
                    <a:cxn ang="0">
                      <a:pos x="80" y="61"/>
                    </a:cxn>
                    <a:cxn ang="0">
                      <a:pos x="78" y="84"/>
                    </a:cxn>
                    <a:cxn ang="0">
                      <a:pos x="76" y="113"/>
                    </a:cxn>
                  </a:cxnLst>
                  <a:rect l="0" t="0" r="r" b="b"/>
                  <a:pathLst>
                    <a:path w="80" h="113">
                      <a:moveTo>
                        <a:pt x="76" y="113"/>
                      </a:moveTo>
                      <a:lnTo>
                        <a:pt x="0" y="0"/>
                      </a:lnTo>
                      <a:lnTo>
                        <a:pt x="2" y="0"/>
                      </a:lnTo>
                      <a:lnTo>
                        <a:pt x="10" y="4"/>
                      </a:lnTo>
                      <a:lnTo>
                        <a:pt x="21" y="8"/>
                      </a:lnTo>
                      <a:lnTo>
                        <a:pt x="34" y="14"/>
                      </a:lnTo>
                      <a:lnTo>
                        <a:pt x="48" y="19"/>
                      </a:lnTo>
                      <a:lnTo>
                        <a:pt x="61" y="25"/>
                      </a:lnTo>
                      <a:lnTo>
                        <a:pt x="72" y="33"/>
                      </a:lnTo>
                      <a:lnTo>
                        <a:pt x="80" y="40"/>
                      </a:lnTo>
                      <a:lnTo>
                        <a:pt x="80" y="46"/>
                      </a:lnTo>
                      <a:lnTo>
                        <a:pt x="80" y="61"/>
                      </a:lnTo>
                      <a:lnTo>
                        <a:pt x="78" y="84"/>
                      </a:lnTo>
                      <a:lnTo>
                        <a:pt x="76" y="113"/>
                      </a:lnTo>
                      <a:close/>
                    </a:path>
                  </a:pathLst>
                </a:custGeom>
                <a:solidFill>
                  <a:srgbClr val="21BA00"/>
                </a:solidFill>
                <a:ln w="9525">
                  <a:noFill/>
                  <a:round/>
                  <a:headEnd/>
                  <a:tailEnd/>
                </a:ln>
              </p:spPr>
              <p:txBody>
                <a:bodyPr/>
                <a:lstStyle/>
                <a:p>
                  <a:endParaRPr lang="de-DE"/>
                </a:p>
              </p:txBody>
            </p:sp>
            <p:sp>
              <p:nvSpPr>
                <p:cNvPr id="33035" name="Freeform 1291"/>
                <p:cNvSpPr>
                  <a:spLocks/>
                </p:cNvSpPr>
                <p:nvPr/>
              </p:nvSpPr>
              <p:spPr bwMode="auto">
                <a:xfrm>
                  <a:off x="610" y="3380"/>
                  <a:ext cx="28" cy="66"/>
                </a:xfrm>
                <a:custGeom>
                  <a:avLst/>
                  <a:gdLst/>
                  <a:ahLst/>
                  <a:cxnLst>
                    <a:cxn ang="0">
                      <a:pos x="0" y="86"/>
                    </a:cxn>
                    <a:cxn ang="0">
                      <a:pos x="14" y="0"/>
                    </a:cxn>
                    <a:cxn ang="0">
                      <a:pos x="14" y="2"/>
                    </a:cxn>
                    <a:cxn ang="0">
                      <a:pos x="18" y="4"/>
                    </a:cxn>
                    <a:cxn ang="0">
                      <a:pos x="21" y="8"/>
                    </a:cxn>
                    <a:cxn ang="0">
                      <a:pos x="27" y="12"/>
                    </a:cxn>
                    <a:cxn ang="0">
                      <a:pos x="35" y="19"/>
                    </a:cxn>
                    <a:cxn ang="0">
                      <a:pos x="42" y="27"/>
                    </a:cxn>
                    <a:cxn ang="0">
                      <a:pos x="48" y="39"/>
                    </a:cxn>
                    <a:cxn ang="0">
                      <a:pos x="56" y="50"/>
                    </a:cxn>
                    <a:cxn ang="0">
                      <a:pos x="35" y="132"/>
                    </a:cxn>
                    <a:cxn ang="0">
                      <a:pos x="0" y="86"/>
                    </a:cxn>
                  </a:cxnLst>
                  <a:rect l="0" t="0" r="r" b="b"/>
                  <a:pathLst>
                    <a:path w="56" h="132">
                      <a:moveTo>
                        <a:pt x="0" y="86"/>
                      </a:moveTo>
                      <a:lnTo>
                        <a:pt x="14" y="0"/>
                      </a:lnTo>
                      <a:lnTo>
                        <a:pt x="14" y="2"/>
                      </a:lnTo>
                      <a:lnTo>
                        <a:pt x="18" y="4"/>
                      </a:lnTo>
                      <a:lnTo>
                        <a:pt x="21" y="8"/>
                      </a:lnTo>
                      <a:lnTo>
                        <a:pt x="27" y="12"/>
                      </a:lnTo>
                      <a:lnTo>
                        <a:pt x="35" y="19"/>
                      </a:lnTo>
                      <a:lnTo>
                        <a:pt x="42" y="27"/>
                      </a:lnTo>
                      <a:lnTo>
                        <a:pt x="48" y="39"/>
                      </a:lnTo>
                      <a:lnTo>
                        <a:pt x="56" y="50"/>
                      </a:lnTo>
                      <a:lnTo>
                        <a:pt x="35" y="132"/>
                      </a:lnTo>
                      <a:lnTo>
                        <a:pt x="0" y="86"/>
                      </a:lnTo>
                      <a:close/>
                    </a:path>
                  </a:pathLst>
                </a:custGeom>
                <a:solidFill>
                  <a:srgbClr val="21BA00"/>
                </a:solidFill>
                <a:ln w="9525">
                  <a:noFill/>
                  <a:round/>
                  <a:headEnd/>
                  <a:tailEnd/>
                </a:ln>
              </p:spPr>
              <p:txBody>
                <a:bodyPr/>
                <a:lstStyle/>
                <a:p>
                  <a:endParaRPr lang="de-DE"/>
                </a:p>
              </p:txBody>
            </p:sp>
            <p:sp>
              <p:nvSpPr>
                <p:cNvPr id="33036" name="Freeform 1292"/>
                <p:cNvSpPr>
                  <a:spLocks/>
                </p:cNvSpPr>
                <p:nvPr/>
              </p:nvSpPr>
              <p:spPr bwMode="auto">
                <a:xfrm>
                  <a:off x="638" y="3422"/>
                  <a:ext cx="42" cy="74"/>
                </a:xfrm>
                <a:custGeom>
                  <a:avLst/>
                  <a:gdLst/>
                  <a:ahLst/>
                  <a:cxnLst>
                    <a:cxn ang="0">
                      <a:pos x="0" y="69"/>
                    </a:cxn>
                    <a:cxn ang="0">
                      <a:pos x="15" y="0"/>
                    </a:cxn>
                    <a:cxn ang="0">
                      <a:pos x="17" y="4"/>
                    </a:cxn>
                    <a:cxn ang="0">
                      <a:pos x="23" y="14"/>
                    </a:cxn>
                    <a:cxn ang="0">
                      <a:pos x="32" y="29"/>
                    </a:cxn>
                    <a:cxn ang="0">
                      <a:pos x="42" y="48"/>
                    </a:cxn>
                    <a:cxn ang="0">
                      <a:pos x="53" y="71"/>
                    </a:cxn>
                    <a:cxn ang="0">
                      <a:pos x="65" y="94"/>
                    </a:cxn>
                    <a:cxn ang="0">
                      <a:pos x="74" y="118"/>
                    </a:cxn>
                    <a:cxn ang="0">
                      <a:pos x="84" y="141"/>
                    </a:cxn>
                    <a:cxn ang="0">
                      <a:pos x="84" y="149"/>
                    </a:cxn>
                    <a:cxn ang="0">
                      <a:pos x="0" y="69"/>
                    </a:cxn>
                  </a:cxnLst>
                  <a:rect l="0" t="0" r="r" b="b"/>
                  <a:pathLst>
                    <a:path w="84" h="149">
                      <a:moveTo>
                        <a:pt x="0" y="69"/>
                      </a:moveTo>
                      <a:lnTo>
                        <a:pt x="15" y="0"/>
                      </a:lnTo>
                      <a:lnTo>
                        <a:pt x="17" y="4"/>
                      </a:lnTo>
                      <a:lnTo>
                        <a:pt x="23" y="14"/>
                      </a:lnTo>
                      <a:lnTo>
                        <a:pt x="32" y="29"/>
                      </a:lnTo>
                      <a:lnTo>
                        <a:pt x="42" y="48"/>
                      </a:lnTo>
                      <a:lnTo>
                        <a:pt x="53" y="71"/>
                      </a:lnTo>
                      <a:lnTo>
                        <a:pt x="65" y="94"/>
                      </a:lnTo>
                      <a:lnTo>
                        <a:pt x="74" y="118"/>
                      </a:lnTo>
                      <a:lnTo>
                        <a:pt x="84" y="141"/>
                      </a:lnTo>
                      <a:lnTo>
                        <a:pt x="84" y="149"/>
                      </a:lnTo>
                      <a:lnTo>
                        <a:pt x="0" y="69"/>
                      </a:lnTo>
                      <a:close/>
                    </a:path>
                  </a:pathLst>
                </a:custGeom>
                <a:solidFill>
                  <a:srgbClr val="21BA00"/>
                </a:solidFill>
                <a:ln w="9525">
                  <a:noFill/>
                  <a:round/>
                  <a:headEnd/>
                  <a:tailEnd/>
                </a:ln>
              </p:spPr>
              <p:txBody>
                <a:bodyPr/>
                <a:lstStyle/>
                <a:p>
                  <a:endParaRPr lang="de-DE"/>
                </a:p>
              </p:txBody>
            </p:sp>
            <p:sp>
              <p:nvSpPr>
                <p:cNvPr id="33037" name="Freeform 1293"/>
                <p:cNvSpPr>
                  <a:spLocks/>
                </p:cNvSpPr>
                <p:nvPr/>
              </p:nvSpPr>
              <p:spPr bwMode="auto">
                <a:xfrm>
                  <a:off x="607" y="3333"/>
                  <a:ext cx="39" cy="24"/>
                </a:xfrm>
                <a:custGeom>
                  <a:avLst/>
                  <a:gdLst/>
                  <a:ahLst/>
                  <a:cxnLst>
                    <a:cxn ang="0">
                      <a:pos x="78" y="50"/>
                    </a:cxn>
                    <a:cxn ang="0">
                      <a:pos x="53" y="4"/>
                    </a:cxn>
                    <a:cxn ang="0">
                      <a:pos x="0" y="0"/>
                    </a:cxn>
                    <a:cxn ang="0">
                      <a:pos x="0" y="2"/>
                    </a:cxn>
                    <a:cxn ang="0">
                      <a:pos x="5" y="8"/>
                    </a:cxn>
                    <a:cxn ang="0">
                      <a:pos x="13" y="14"/>
                    </a:cxn>
                    <a:cxn ang="0">
                      <a:pos x="25" y="21"/>
                    </a:cxn>
                    <a:cxn ang="0">
                      <a:pos x="36" y="31"/>
                    </a:cxn>
                    <a:cxn ang="0">
                      <a:pos x="49" y="38"/>
                    </a:cxn>
                    <a:cxn ang="0">
                      <a:pos x="63" y="44"/>
                    </a:cxn>
                    <a:cxn ang="0">
                      <a:pos x="78" y="50"/>
                    </a:cxn>
                  </a:cxnLst>
                  <a:rect l="0" t="0" r="r" b="b"/>
                  <a:pathLst>
                    <a:path w="78" h="50">
                      <a:moveTo>
                        <a:pt x="78" y="50"/>
                      </a:moveTo>
                      <a:lnTo>
                        <a:pt x="53" y="4"/>
                      </a:lnTo>
                      <a:lnTo>
                        <a:pt x="0" y="0"/>
                      </a:lnTo>
                      <a:lnTo>
                        <a:pt x="0" y="2"/>
                      </a:lnTo>
                      <a:lnTo>
                        <a:pt x="5" y="8"/>
                      </a:lnTo>
                      <a:lnTo>
                        <a:pt x="13" y="14"/>
                      </a:lnTo>
                      <a:lnTo>
                        <a:pt x="25" y="21"/>
                      </a:lnTo>
                      <a:lnTo>
                        <a:pt x="36" y="31"/>
                      </a:lnTo>
                      <a:lnTo>
                        <a:pt x="49" y="38"/>
                      </a:lnTo>
                      <a:lnTo>
                        <a:pt x="63" y="44"/>
                      </a:lnTo>
                      <a:lnTo>
                        <a:pt x="78" y="50"/>
                      </a:lnTo>
                      <a:close/>
                    </a:path>
                  </a:pathLst>
                </a:custGeom>
                <a:solidFill>
                  <a:srgbClr val="21BA00"/>
                </a:solidFill>
                <a:ln w="9525">
                  <a:noFill/>
                  <a:round/>
                  <a:headEnd/>
                  <a:tailEnd/>
                </a:ln>
              </p:spPr>
              <p:txBody>
                <a:bodyPr/>
                <a:lstStyle/>
                <a:p>
                  <a:endParaRPr lang="de-DE"/>
                </a:p>
              </p:txBody>
            </p:sp>
            <p:sp>
              <p:nvSpPr>
                <p:cNvPr id="33038" name="Freeform 1294"/>
                <p:cNvSpPr>
                  <a:spLocks/>
                </p:cNvSpPr>
                <p:nvPr/>
              </p:nvSpPr>
              <p:spPr bwMode="auto">
                <a:xfrm>
                  <a:off x="587" y="3300"/>
                  <a:ext cx="40" cy="26"/>
                </a:xfrm>
                <a:custGeom>
                  <a:avLst/>
                  <a:gdLst/>
                  <a:ahLst/>
                  <a:cxnLst>
                    <a:cxn ang="0">
                      <a:pos x="80" y="52"/>
                    </a:cxn>
                    <a:cxn ang="0">
                      <a:pos x="49" y="4"/>
                    </a:cxn>
                    <a:cxn ang="0">
                      <a:pos x="0" y="0"/>
                    </a:cxn>
                    <a:cxn ang="0">
                      <a:pos x="0" y="6"/>
                    </a:cxn>
                    <a:cxn ang="0">
                      <a:pos x="2" y="21"/>
                    </a:cxn>
                    <a:cxn ang="0">
                      <a:pos x="5" y="39"/>
                    </a:cxn>
                    <a:cxn ang="0">
                      <a:pos x="19" y="52"/>
                    </a:cxn>
                    <a:cxn ang="0">
                      <a:pos x="80" y="52"/>
                    </a:cxn>
                  </a:cxnLst>
                  <a:rect l="0" t="0" r="r" b="b"/>
                  <a:pathLst>
                    <a:path w="80" h="52">
                      <a:moveTo>
                        <a:pt x="80" y="52"/>
                      </a:moveTo>
                      <a:lnTo>
                        <a:pt x="49" y="4"/>
                      </a:lnTo>
                      <a:lnTo>
                        <a:pt x="0" y="0"/>
                      </a:lnTo>
                      <a:lnTo>
                        <a:pt x="0" y="6"/>
                      </a:lnTo>
                      <a:lnTo>
                        <a:pt x="2" y="21"/>
                      </a:lnTo>
                      <a:lnTo>
                        <a:pt x="5" y="39"/>
                      </a:lnTo>
                      <a:lnTo>
                        <a:pt x="19" y="52"/>
                      </a:lnTo>
                      <a:lnTo>
                        <a:pt x="80" y="52"/>
                      </a:lnTo>
                      <a:close/>
                    </a:path>
                  </a:pathLst>
                </a:custGeom>
                <a:solidFill>
                  <a:srgbClr val="21BA00"/>
                </a:solidFill>
                <a:ln w="9525">
                  <a:noFill/>
                  <a:round/>
                  <a:headEnd/>
                  <a:tailEnd/>
                </a:ln>
              </p:spPr>
              <p:txBody>
                <a:bodyPr/>
                <a:lstStyle/>
                <a:p>
                  <a:endParaRPr lang="de-DE"/>
                </a:p>
              </p:txBody>
            </p:sp>
            <p:sp>
              <p:nvSpPr>
                <p:cNvPr id="33039" name="Freeform 1295"/>
                <p:cNvSpPr>
                  <a:spLocks/>
                </p:cNvSpPr>
                <p:nvPr/>
              </p:nvSpPr>
              <p:spPr bwMode="auto">
                <a:xfrm>
                  <a:off x="588" y="3275"/>
                  <a:ext cx="18" cy="19"/>
                </a:xfrm>
                <a:custGeom>
                  <a:avLst/>
                  <a:gdLst/>
                  <a:ahLst/>
                  <a:cxnLst>
                    <a:cxn ang="0">
                      <a:pos x="36" y="36"/>
                    </a:cxn>
                    <a:cxn ang="0">
                      <a:pos x="0" y="0"/>
                    </a:cxn>
                    <a:cxn ang="0">
                      <a:pos x="0" y="4"/>
                    </a:cxn>
                    <a:cxn ang="0">
                      <a:pos x="0" y="13"/>
                    </a:cxn>
                    <a:cxn ang="0">
                      <a:pos x="0" y="25"/>
                    </a:cxn>
                    <a:cxn ang="0">
                      <a:pos x="0" y="34"/>
                    </a:cxn>
                    <a:cxn ang="0">
                      <a:pos x="36" y="36"/>
                    </a:cxn>
                  </a:cxnLst>
                  <a:rect l="0" t="0" r="r" b="b"/>
                  <a:pathLst>
                    <a:path w="36" h="36">
                      <a:moveTo>
                        <a:pt x="36" y="36"/>
                      </a:moveTo>
                      <a:lnTo>
                        <a:pt x="0" y="0"/>
                      </a:lnTo>
                      <a:lnTo>
                        <a:pt x="0" y="4"/>
                      </a:lnTo>
                      <a:lnTo>
                        <a:pt x="0" y="13"/>
                      </a:lnTo>
                      <a:lnTo>
                        <a:pt x="0" y="25"/>
                      </a:lnTo>
                      <a:lnTo>
                        <a:pt x="0" y="34"/>
                      </a:lnTo>
                      <a:lnTo>
                        <a:pt x="36" y="36"/>
                      </a:lnTo>
                      <a:close/>
                    </a:path>
                  </a:pathLst>
                </a:custGeom>
                <a:solidFill>
                  <a:srgbClr val="21BA00"/>
                </a:solidFill>
                <a:ln w="9525">
                  <a:noFill/>
                  <a:round/>
                  <a:headEnd/>
                  <a:tailEnd/>
                </a:ln>
              </p:spPr>
              <p:txBody>
                <a:bodyPr/>
                <a:lstStyle/>
                <a:p>
                  <a:endParaRPr lang="de-DE"/>
                </a:p>
              </p:txBody>
            </p:sp>
            <p:sp>
              <p:nvSpPr>
                <p:cNvPr id="33040" name="Freeform 1296"/>
                <p:cNvSpPr>
                  <a:spLocks/>
                </p:cNvSpPr>
                <p:nvPr/>
              </p:nvSpPr>
              <p:spPr bwMode="auto">
                <a:xfrm>
                  <a:off x="602" y="3274"/>
                  <a:ext cx="23" cy="26"/>
                </a:xfrm>
                <a:custGeom>
                  <a:avLst/>
                  <a:gdLst/>
                  <a:ahLst/>
                  <a:cxnLst>
                    <a:cxn ang="0">
                      <a:pos x="0" y="0"/>
                    </a:cxn>
                    <a:cxn ang="0">
                      <a:pos x="0" y="0"/>
                    </a:cxn>
                    <a:cxn ang="0">
                      <a:pos x="4" y="0"/>
                    </a:cxn>
                    <a:cxn ang="0">
                      <a:pos x="8" y="0"/>
                    </a:cxn>
                    <a:cxn ang="0">
                      <a:pos x="14" y="0"/>
                    </a:cxn>
                    <a:cxn ang="0">
                      <a:pos x="21" y="4"/>
                    </a:cxn>
                    <a:cxn ang="0">
                      <a:pos x="31" y="6"/>
                    </a:cxn>
                    <a:cxn ang="0">
                      <a:pos x="38" y="13"/>
                    </a:cxn>
                    <a:cxn ang="0">
                      <a:pos x="48" y="21"/>
                    </a:cxn>
                    <a:cxn ang="0">
                      <a:pos x="46" y="53"/>
                    </a:cxn>
                    <a:cxn ang="0">
                      <a:pos x="44" y="52"/>
                    </a:cxn>
                    <a:cxn ang="0">
                      <a:pos x="40" y="46"/>
                    </a:cxn>
                    <a:cxn ang="0">
                      <a:pos x="35" y="40"/>
                    </a:cxn>
                    <a:cxn ang="0">
                      <a:pos x="27" y="31"/>
                    </a:cxn>
                    <a:cxn ang="0">
                      <a:pos x="19" y="21"/>
                    </a:cxn>
                    <a:cxn ang="0">
                      <a:pos x="12" y="13"/>
                    </a:cxn>
                    <a:cxn ang="0">
                      <a:pos x="4" y="6"/>
                    </a:cxn>
                    <a:cxn ang="0">
                      <a:pos x="0" y="0"/>
                    </a:cxn>
                  </a:cxnLst>
                  <a:rect l="0" t="0" r="r" b="b"/>
                  <a:pathLst>
                    <a:path w="48" h="53">
                      <a:moveTo>
                        <a:pt x="0" y="0"/>
                      </a:moveTo>
                      <a:lnTo>
                        <a:pt x="0" y="0"/>
                      </a:lnTo>
                      <a:lnTo>
                        <a:pt x="4" y="0"/>
                      </a:lnTo>
                      <a:lnTo>
                        <a:pt x="8" y="0"/>
                      </a:lnTo>
                      <a:lnTo>
                        <a:pt x="14" y="0"/>
                      </a:lnTo>
                      <a:lnTo>
                        <a:pt x="21" y="4"/>
                      </a:lnTo>
                      <a:lnTo>
                        <a:pt x="31" y="6"/>
                      </a:lnTo>
                      <a:lnTo>
                        <a:pt x="38" y="13"/>
                      </a:lnTo>
                      <a:lnTo>
                        <a:pt x="48" y="21"/>
                      </a:lnTo>
                      <a:lnTo>
                        <a:pt x="46" y="53"/>
                      </a:lnTo>
                      <a:lnTo>
                        <a:pt x="44" y="52"/>
                      </a:lnTo>
                      <a:lnTo>
                        <a:pt x="40" y="46"/>
                      </a:lnTo>
                      <a:lnTo>
                        <a:pt x="35" y="40"/>
                      </a:lnTo>
                      <a:lnTo>
                        <a:pt x="27" y="31"/>
                      </a:lnTo>
                      <a:lnTo>
                        <a:pt x="19" y="21"/>
                      </a:lnTo>
                      <a:lnTo>
                        <a:pt x="12" y="13"/>
                      </a:lnTo>
                      <a:lnTo>
                        <a:pt x="4" y="6"/>
                      </a:lnTo>
                      <a:lnTo>
                        <a:pt x="0" y="0"/>
                      </a:lnTo>
                      <a:close/>
                    </a:path>
                  </a:pathLst>
                </a:custGeom>
                <a:solidFill>
                  <a:srgbClr val="21BA00"/>
                </a:solidFill>
                <a:ln w="9525">
                  <a:noFill/>
                  <a:round/>
                  <a:headEnd/>
                  <a:tailEnd/>
                </a:ln>
              </p:spPr>
              <p:txBody>
                <a:bodyPr/>
                <a:lstStyle/>
                <a:p>
                  <a:endParaRPr lang="de-DE"/>
                </a:p>
              </p:txBody>
            </p:sp>
            <p:sp>
              <p:nvSpPr>
                <p:cNvPr id="33041" name="Freeform 1297"/>
                <p:cNvSpPr>
                  <a:spLocks/>
                </p:cNvSpPr>
                <p:nvPr/>
              </p:nvSpPr>
              <p:spPr bwMode="auto">
                <a:xfrm>
                  <a:off x="635" y="3297"/>
                  <a:ext cx="16" cy="53"/>
                </a:xfrm>
                <a:custGeom>
                  <a:avLst/>
                  <a:gdLst/>
                  <a:ahLst/>
                  <a:cxnLst>
                    <a:cxn ang="0">
                      <a:pos x="0" y="0"/>
                    </a:cxn>
                    <a:cxn ang="0">
                      <a:pos x="0" y="42"/>
                    </a:cxn>
                    <a:cxn ang="0">
                      <a:pos x="32" y="105"/>
                    </a:cxn>
                    <a:cxn ang="0">
                      <a:pos x="32" y="101"/>
                    </a:cxn>
                    <a:cxn ang="0">
                      <a:pos x="31" y="93"/>
                    </a:cxn>
                    <a:cxn ang="0">
                      <a:pos x="29" y="84"/>
                    </a:cxn>
                    <a:cxn ang="0">
                      <a:pos x="27" y="68"/>
                    </a:cxn>
                    <a:cxn ang="0">
                      <a:pos x="23" y="53"/>
                    </a:cxn>
                    <a:cxn ang="0">
                      <a:pos x="17" y="36"/>
                    </a:cxn>
                    <a:cxn ang="0">
                      <a:pos x="10" y="17"/>
                    </a:cxn>
                    <a:cxn ang="0">
                      <a:pos x="0" y="0"/>
                    </a:cxn>
                  </a:cxnLst>
                  <a:rect l="0" t="0" r="r" b="b"/>
                  <a:pathLst>
                    <a:path w="32" h="105">
                      <a:moveTo>
                        <a:pt x="0" y="0"/>
                      </a:moveTo>
                      <a:lnTo>
                        <a:pt x="0" y="42"/>
                      </a:lnTo>
                      <a:lnTo>
                        <a:pt x="32" y="105"/>
                      </a:lnTo>
                      <a:lnTo>
                        <a:pt x="32" y="101"/>
                      </a:lnTo>
                      <a:lnTo>
                        <a:pt x="31" y="93"/>
                      </a:lnTo>
                      <a:lnTo>
                        <a:pt x="29" y="84"/>
                      </a:lnTo>
                      <a:lnTo>
                        <a:pt x="27" y="68"/>
                      </a:lnTo>
                      <a:lnTo>
                        <a:pt x="23" y="53"/>
                      </a:lnTo>
                      <a:lnTo>
                        <a:pt x="17" y="36"/>
                      </a:lnTo>
                      <a:lnTo>
                        <a:pt x="10" y="17"/>
                      </a:lnTo>
                      <a:lnTo>
                        <a:pt x="0" y="0"/>
                      </a:lnTo>
                      <a:close/>
                    </a:path>
                  </a:pathLst>
                </a:custGeom>
                <a:solidFill>
                  <a:srgbClr val="21BA00"/>
                </a:solidFill>
                <a:ln w="9525">
                  <a:noFill/>
                  <a:round/>
                  <a:headEnd/>
                  <a:tailEnd/>
                </a:ln>
              </p:spPr>
              <p:txBody>
                <a:bodyPr/>
                <a:lstStyle/>
                <a:p>
                  <a:endParaRPr lang="de-DE"/>
                </a:p>
              </p:txBody>
            </p:sp>
            <p:sp>
              <p:nvSpPr>
                <p:cNvPr id="33042" name="Freeform 1298"/>
                <p:cNvSpPr>
                  <a:spLocks/>
                </p:cNvSpPr>
                <p:nvPr/>
              </p:nvSpPr>
              <p:spPr bwMode="auto">
                <a:xfrm>
                  <a:off x="668" y="3398"/>
                  <a:ext cx="30" cy="72"/>
                </a:xfrm>
                <a:custGeom>
                  <a:avLst/>
                  <a:gdLst/>
                  <a:ahLst/>
                  <a:cxnLst>
                    <a:cxn ang="0">
                      <a:pos x="59" y="142"/>
                    </a:cxn>
                    <a:cxn ang="0">
                      <a:pos x="53" y="53"/>
                    </a:cxn>
                    <a:cxn ang="0">
                      <a:pos x="5" y="0"/>
                    </a:cxn>
                    <a:cxn ang="0">
                      <a:pos x="4" y="7"/>
                    </a:cxn>
                    <a:cxn ang="0">
                      <a:pos x="2" y="24"/>
                    </a:cxn>
                    <a:cxn ang="0">
                      <a:pos x="0" y="45"/>
                    </a:cxn>
                    <a:cxn ang="0">
                      <a:pos x="2" y="62"/>
                    </a:cxn>
                    <a:cxn ang="0">
                      <a:pos x="59" y="142"/>
                    </a:cxn>
                  </a:cxnLst>
                  <a:rect l="0" t="0" r="r" b="b"/>
                  <a:pathLst>
                    <a:path w="59" h="142">
                      <a:moveTo>
                        <a:pt x="59" y="142"/>
                      </a:moveTo>
                      <a:lnTo>
                        <a:pt x="53" y="53"/>
                      </a:lnTo>
                      <a:lnTo>
                        <a:pt x="5" y="0"/>
                      </a:lnTo>
                      <a:lnTo>
                        <a:pt x="4" y="7"/>
                      </a:lnTo>
                      <a:lnTo>
                        <a:pt x="2" y="24"/>
                      </a:lnTo>
                      <a:lnTo>
                        <a:pt x="0" y="45"/>
                      </a:lnTo>
                      <a:lnTo>
                        <a:pt x="2" y="62"/>
                      </a:lnTo>
                      <a:lnTo>
                        <a:pt x="59" y="142"/>
                      </a:lnTo>
                      <a:close/>
                    </a:path>
                  </a:pathLst>
                </a:custGeom>
                <a:solidFill>
                  <a:srgbClr val="21BA00"/>
                </a:solidFill>
                <a:ln w="9525">
                  <a:noFill/>
                  <a:round/>
                  <a:headEnd/>
                  <a:tailEnd/>
                </a:ln>
              </p:spPr>
              <p:txBody>
                <a:bodyPr/>
                <a:lstStyle/>
                <a:p>
                  <a:endParaRPr lang="de-DE"/>
                </a:p>
              </p:txBody>
            </p:sp>
            <p:sp>
              <p:nvSpPr>
                <p:cNvPr id="33043" name="Freeform 1299"/>
                <p:cNvSpPr>
                  <a:spLocks/>
                </p:cNvSpPr>
                <p:nvPr/>
              </p:nvSpPr>
              <p:spPr bwMode="auto">
                <a:xfrm>
                  <a:off x="675" y="3359"/>
                  <a:ext cx="26" cy="47"/>
                </a:xfrm>
                <a:custGeom>
                  <a:avLst/>
                  <a:gdLst/>
                  <a:ahLst/>
                  <a:cxnLst>
                    <a:cxn ang="0">
                      <a:pos x="50" y="93"/>
                    </a:cxn>
                    <a:cxn ang="0">
                      <a:pos x="52" y="57"/>
                    </a:cxn>
                    <a:cxn ang="0">
                      <a:pos x="17" y="0"/>
                    </a:cxn>
                    <a:cxn ang="0">
                      <a:pos x="15" y="3"/>
                    </a:cxn>
                    <a:cxn ang="0">
                      <a:pos x="8" y="13"/>
                    </a:cxn>
                    <a:cxn ang="0">
                      <a:pos x="2" y="28"/>
                    </a:cxn>
                    <a:cxn ang="0">
                      <a:pos x="0" y="53"/>
                    </a:cxn>
                    <a:cxn ang="0">
                      <a:pos x="50" y="93"/>
                    </a:cxn>
                  </a:cxnLst>
                  <a:rect l="0" t="0" r="r" b="b"/>
                  <a:pathLst>
                    <a:path w="52" h="93">
                      <a:moveTo>
                        <a:pt x="50" y="93"/>
                      </a:moveTo>
                      <a:lnTo>
                        <a:pt x="52" y="57"/>
                      </a:lnTo>
                      <a:lnTo>
                        <a:pt x="17" y="0"/>
                      </a:lnTo>
                      <a:lnTo>
                        <a:pt x="15" y="3"/>
                      </a:lnTo>
                      <a:lnTo>
                        <a:pt x="8" y="13"/>
                      </a:lnTo>
                      <a:lnTo>
                        <a:pt x="2" y="28"/>
                      </a:lnTo>
                      <a:lnTo>
                        <a:pt x="0" y="53"/>
                      </a:lnTo>
                      <a:lnTo>
                        <a:pt x="50" y="93"/>
                      </a:lnTo>
                      <a:close/>
                    </a:path>
                  </a:pathLst>
                </a:custGeom>
                <a:solidFill>
                  <a:srgbClr val="21BA00"/>
                </a:solidFill>
                <a:ln w="9525">
                  <a:noFill/>
                  <a:round/>
                  <a:headEnd/>
                  <a:tailEnd/>
                </a:ln>
              </p:spPr>
              <p:txBody>
                <a:bodyPr/>
                <a:lstStyle/>
                <a:p>
                  <a:endParaRPr lang="de-DE"/>
                </a:p>
              </p:txBody>
            </p:sp>
            <p:sp>
              <p:nvSpPr>
                <p:cNvPr id="33044" name="Freeform 1300"/>
                <p:cNvSpPr>
                  <a:spLocks/>
                </p:cNvSpPr>
                <p:nvPr/>
              </p:nvSpPr>
              <p:spPr bwMode="auto">
                <a:xfrm>
                  <a:off x="687" y="3314"/>
                  <a:ext cx="16" cy="49"/>
                </a:xfrm>
                <a:custGeom>
                  <a:avLst/>
                  <a:gdLst/>
                  <a:ahLst/>
                  <a:cxnLst>
                    <a:cxn ang="0">
                      <a:pos x="25" y="99"/>
                    </a:cxn>
                    <a:cxn ang="0">
                      <a:pos x="30" y="0"/>
                    </a:cxn>
                    <a:cxn ang="0">
                      <a:pos x="30" y="0"/>
                    </a:cxn>
                    <a:cxn ang="0">
                      <a:pos x="27" y="4"/>
                    </a:cxn>
                    <a:cxn ang="0">
                      <a:pos x="21" y="10"/>
                    </a:cxn>
                    <a:cxn ang="0">
                      <a:pos x="17" y="17"/>
                    </a:cxn>
                    <a:cxn ang="0">
                      <a:pos x="11" y="27"/>
                    </a:cxn>
                    <a:cxn ang="0">
                      <a:pos x="7" y="40"/>
                    </a:cxn>
                    <a:cxn ang="0">
                      <a:pos x="2" y="57"/>
                    </a:cxn>
                    <a:cxn ang="0">
                      <a:pos x="0" y="76"/>
                    </a:cxn>
                    <a:cxn ang="0">
                      <a:pos x="25" y="99"/>
                    </a:cxn>
                  </a:cxnLst>
                  <a:rect l="0" t="0" r="r" b="b"/>
                  <a:pathLst>
                    <a:path w="30" h="99">
                      <a:moveTo>
                        <a:pt x="25" y="99"/>
                      </a:moveTo>
                      <a:lnTo>
                        <a:pt x="30" y="0"/>
                      </a:lnTo>
                      <a:lnTo>
                        <a:pt x="30" y="0"/>
                      </a:lnTo>
                      <a:lnTo>
                        <a:pt x="27" y="4"/>
                      </a:lnTo>
                      <a:lnTo>
                        <a:pt x="21" y="10"/>
                      </a:lnTo>
                      <a:lnTo>
                        <a:pt x="17" y="17"/>
                      </a:lnTo>
                      <a:lnTo>
                        <a:pt x="11" y="27"/>
                      </a:lnTo>
                      <a:lnTo>
                        <a:pt x="7" y="40"/>
                      </a:lnTo>
                      <a:lnTo>
                        <a:pt x="2" y="57"/>
                      </a:lnTo>
                      <a:lnTo>
                        <a:pt x="0" y="76"/>
                      </a:lnTo>
                      <a:lnTo>
                        <a:pt x="25" y="99"/>
                      </a:lnTo>
                      <a:close/>
                    </a:path>
                  </a:pathLst>
                </a:custGeom>
                <a:solidFill>
                  <a:srgbClr val="21BA00"/>
                </a:solidFill>
                <a:ln w="9525">
                  <a:noFill/>
                  <a:round/>
                  <a:headEnd/>
                  <a:tailEnd/>
                </a:ln>
              </p:spPr>
              <p:txBody>
                <a:bodyPr/>
                <a:lstStyle/>
                <a:p>
                  <a:endParaRPr lang="de-DE"/>
                </a:p>
              </p:txBody>
            </p:sp>
            <p:sp>
              <p:nvSpPr>
                <p:cNvPr id="33045" name="Freeform 1301"/>
                <p:cNvSpPr>
                  <a:spLocks/>
                </p:cNvSpPr>
                <p:nvPr/>
              </p:nvSpPr>
              <p:spPr bwMode="auto">
                <a:xfrm>
                  <a:off x="708" y="3315"/>
                  <a:ext cx="23" cy="61"/>
                </a:xfrm>
                <a:custGeom>
                  <a:avLst/>
                  <a:gdLst/>
                  <a:ahLst/>
                  <a:cxnLst>
                    <a:cxn ang="0">
                      <a:pos x="0" y="122"/>
                    </a:cxn>
                    <a:cxn ang="0">
                      <a:pos x="9" y="0"/>
                    </a:cxn>
                    <a:cxn ang="0">
                      <a:pos x="11" y="2"/>
                    </a:cxn>
                    <a:cxn ang="0">
                      <a:pos x="15" y="6"/>
                    </a:cxn>
                    <a:cxn ang="0">
                      <a:pos x="19" y="13"/>
                    </a:cxn>
                    <a:cxn ang="0">
                      <a:pos x="25" y="23"/>
                    </a:cxn>
                    <a:cxn ang="0">
                      <a:pos x="32" y="34"/>
                    </a:cxn>
                    <a:cxn ang="0">
                      <a:pos x="38" y="48"/>
                    </a:cxn>
                    <a:cxn ang="0">
                      <a:pos x="44" y="63"/>
                    </a:cxn>
                    <a:cxn ang="0">
                      <a:pos x="45" y="80"/>
                    </a:cxn>
                    <a:cxn ang="0">
                      <a:pos x="45" y="91"/>
                    </a:cxn>
                    <a:cxn ang="0">
                      <a:pos x="0" y="122"/>
                    </a:cxn>
                  </a:cxnLst>
                  <a:rect l="0" t="0" r="r" b="b"/>
                  <a:pathLst>
                    <a:path w="45" h="122">
                      <a:moveTo>
                        <a:pt x="0" y="122"/>
                      </a:moveTo>
                      <a:lnTo>
                        <a:pt x="9" y="0"/>
                      </a:lnTo>
                      <a:lnTo>
                        <a:pt x="11" y="2"/>
                      </a:lnTo>
                      <a:lnTo>
                        <a:pt x="15" y="6"/>
                      </a:lnTo>
                      <a:lnTo>
                        <a:pt x="19" y="13"/>
                      </a:lnTo>
                      <a:lnTo>
                        <a:pt x="25" y="23"/>
                      </a:lnTo>
                      <a:lnTo>
                        <a:pt x="32" y="34"/>
                      </a:lnTo>
                      <a:lnTo>
                        <a:pt x="38" y="48"/>
                      </a:lnTo>
                      <a:lnTo>
                        <a:pt x="44" y="63"/>
                      </a:lnTo>
                      <a:lnTo>
                        <a:pt x="45" y="80"/>
                      </a:lnTo>
                      <a:lnTo>
                        <a:pt x="45" y="91"/>
                      </a:lnTo>
                      <a:lnTo>
                        <a:pt x="0" y="122"/>
                      </a:lnTo>
                      <a:close/>
                    </a:path>
                  </a:pathLst>
                </a:custGeom>
                <a:solidFill>
                  <a:srgbClr val="21BA00"/>
                </a:solidFill>
                <a:ln w="9525">
                  <a:noFill/>
                  <a:round/>
                  <a:headEnd/>
                  <a:tailEnd/>
                </a:ln>
              </p:spPr>
              <p:txBody>
                <a:bodyPr/>
                <a:lstStyle/>
                <a:p>
                  <a:endParaRPr lang="de-DE"/>
                </a:p>
              </p:txBody>
            </p:sp>
            <p:sp>
              <p:nvSpPr>
                <p:cNvPr id="33046" name="Freeform 1302"/>
                <p:cNvSpPr>
                  <a:spLocks/>
                </p:cNvSpPr>
                <p:nvPr/>
              </p:nvSpPr>
              <p:spPr bwMode="auto">
                <a:xfrm>
                  <a:off x="708" y="3372"/>
                  <a:ext cx="30" cy="44"/>
                </a:xfrm>
                <a:custGeom>
                  <a:avLst/>
                  <a:gdLst/>
                  <a:ahLst/>
                  <a:cxnLst>
                    <a:cxn ang="0">
                      <a:pos x="0" y="27"/>
                    </a:cxn>
                    <a:cxn ang="0">
                      <a:pos x="49" y="0"/>
                    </a:cxn>
                    <a:cxn ang="0">
                      <a:pos x="51" y="2"/>
                    </a:cxn>
                    <a:cxn ang="0">
                      <a:pos x="55" y="10"/>
                    </a:cxn>
                    <a:cxn ang="0">
                      <a:pos x="59" y="23"/>
                    </a:cxn>
                    <a:cxn ang="0">
                      <a:pos x="59" y="38"/>
                    </a:cxn>
                    <a:cxn ang="0">
                      <a:pos x="4" y="90"/>
                    </a:cxn>
                    <a:cxn ang="0">
                      <a:pos x="0" y="27"/>
                    </a:cxn>
                  </a:cxnLst>
                  <a:rect l="0" t="0" r="r" b="b"/>
                  <a:pathLst>
                    <a:path w="59" h="90">
                      <a:moveTo>
                        <a:pt x="0" y="27"/>
                      </a:moveTo>
                      <a:lnTo>
                        <a:pt x="49" y="0"/>
                      </a:lnTo>
                      <a:lnTo>
                        <a:pt x="51" y="2"/>
                      </a:lnTo>
                      <a:lnTo>
                        <a:pt x="55" y="10"/>
                      </a:lnTo>
                      <a:lnTo>
                        <a:pt x="59" y="23"/>
                      </a:lnTo>
                      <a:lnTo>
                        <a:pt x="59" y="38"/>
                      </a:lnTo>
                      <a:lnTo>
                        <a:pt x="4" y="90"/>
                      </a:lnTo>
                      <a:lnTo>
                        <a:pt x="0" y="27"/>
                      </a:lnTo>
                      <a:close/>
                    </a:path>
                  </a:pathLst>
                </a:custGeom>
                <a:solidFill>
                  <a:srgbClr val="21BA00"/>
                </a:solidFill>
                <a:ln w="9525">
                  <a:noFill/>
                  <a:round/>
                  <a:headEnd/>
                  <a:tailEnd/>
                </a:ln>
              </p:spPr>
              <p:txBody>
                <a:bodyPr/>
                <a:lstStyle/>
                <a:p>
                  <a:endParaRPr lang="de-DE"/>
                </a:p>
              </p:txBody>
            </p:sp>
            <p:sp>
              <p:nvSpPr>
                <p:cNvPr id="33047" name="Freeform 1303"/>
                <p:cNvSpPr>
                  <a:spLocks/>
                </p:cNvSpPr>
                <p:nvPr/>
              </p:nvSpPr>
              <p:spPr bwMode="auto">
                <a:xfrm>
                  <a:off x="708" y="3402"/>
                  <a:ext cx="34" cy="95"/>
                </a:xfrm>
                <a:custGeom>
                  <a:avLst/>
                  <a:gdLst/>
                  <a:ahLst/>
                  <a:cxnLst>
                    <a:cxn ang="0">
                      <a:pos x="0" y="52"/>
                    </a:cxn>
                    <a:cxn ang="0">
                      <a:pos x="0" y="191"/>
                    </a:cxn>
                    <a:cxn ang="0">
                      <a:pos x="2" y="189"/>
                    </a:cxn>
                    <a:cxn ang="0">
                      <a:pos x="5" y="185"/>
                    </a:cxn>
                    <a:cxn ang="0">
                      <a:pos x="11" y="179"/>
                    </a:cxn>
                    <a:cxn ang="0">
                      <a:pos x="17" y="170"/>
                    </a:cxn>
                    <a:cxn ang="0">
                      <a:pos x="25" y="158"/>
                    </a:cxn>
                    <a:cxn ang="0">
                      <a:pos x="32" y="147"/>
                    </a:cxn>
                    <a:cxn ang="0">
                      <a:pos x="38" y="132"/>
                    </a:cxn>
                    <a:cxn ang="0">
                      <a:pos x="45" y="116"/>
                    </a:cxn>
                    <a:cxn ang="0">
                      <a:pos x="47" y="103"/>
                    </a:cxn>
                    <a:cxn ang="0">
                      <a:pos x="55" y="71"/>
                    </a:cxn>
                    <a:cxn ang="0">
                      <a:pos x="63" y="33"/>
                    </a:cxn>
                    <a:cxn ang="0">
                      <a:pos x="66" y="0"/>
                    </a:cxn>
                    <a:cxn ang="0">
                      <a:pos x="0" y="52"/>
                    </a:cxn>
                  </a:cxnLst>
                  <a:rect l="0" t="0" r="r" b="b"/>
                  <a:pathLst>
                    <a:path w="66" h="191">
                      <a:moveTo>
                        <a:pt x="0" y="52"/>
                      </a:moveTo>
                      <a:lnTo>
                        <a:pt x="0" y="191"/>
                      </a:lnTo>
                      <a:lnTo>
                        <a:pt x="2" y="189"/>
                      </a:lnTo>
                      <a:lnTo>
                        <a:pt x="5" y="185"/>
                      </a:lnTo>
                      <a:lnTo>
                        <a:pt x="11" y="179"/>
                      </a:lnTo>
                      <a:lnTo>
                        <a:pt x="17" y="170"/>
                      </a:lnTo>
                      <a:lnTo>
                        <a:pt x="25" y="158"/>
                      </a:lnTo>
                      <a:lnTo>
                        <a:pt x="32" y="147"/>
                      </a:lnTo>
                      <a:lnTo>
                        <a:pt x="38" y="132"/>
                      </a:lnTo>
                      <a:lnTo>
                        <a:pt x="45" y="116"/>
                      </a:lnTo>
                      <a:lnTo>
                        <a:pt x="47" y="103"/>
                      </a:lnTo>
                      <a:lnTo>
                        <a:pt x="55" y="71"/>
                      </a:lnTo>
                      <a:lnTo>
                        <a:pt x="63" y="33"/>
                      </a:lnTo>
                      <a:lnTo>
                        <a:pt x="66" y="0"/>
                      </a:lnTo>
                      <a:lnTo>
                        <a:pt x="0" y="52"/>
                      </a:lnTo>
                      <a:close/>
                    </a:path>
                  </a:pathLst>
                </a:custGeom>
                <a:solidFill>
                  <a:srgbClr val="21BA00"/>
                </a:solidFill>
                <a:ln w="9525">
                  <a:noFill/>
                  <a:round/>
                  <a:headEnd/>
                  <a:tailEnd/>
                </a:ln>
              </p:spPr>
              <p:txBody>
                <a:bodyPr/>
                <a:lstStyle/>
                <a:p>
                  <a:endParaRPr lang="de-DE"/>
                </a:p>
              </p:txBody>
            </p:sp>
            <p:sp>
              <p:nvSpPr>
                <p:cNvPr id="33048" name="Freeform 1304"/>
                <p:cNvSpPr>
                  <a:spLocks/>
                </p:cNvSpPr>
                <p:nvPr/>
              </p:nvSpPr>
              <p:spPr bwMode="auto">
                <a:xfrm>
                  <a:off x="765" y="3320"/>
                  <a:ext cx="7" cy="42"/>
                </a:xfrm>
                <a:custGeom>
                  <a:avLst/>
                  <a:gdLst/>
                  <a:ahLst/>
                  <a:cxnLst>
                    <a:cxn ang="0">
                      <a:pos x="0" y="84"/>
                    </a:cxn>
                    <a:cxn ang="0">
                      <a:pos x="0" y="20"/>
                    </a:cxn>
                    <a:cxn ang="0">
                      <a:pos x="4" y="0"/>
                    </a:cxn>
                    <a:cxn ang="0">
                      <a:pos x="15" y="46"/>
                    </a:cxn>
                    <a:cxn ang="0">
                      <a:pos x="0" y="84"/>
                    </a:cxn>
                  </a:cxnLst>
                  <a:rect l="0" t="0" r="r" b="b"/>
                  <a:pathLst>
                    <a:path w="15" h="84">
                      <a:moveTo>
                        <a:pt x="0" y="84"/>
                      </a:moveTo>
                      <a:lnTo>
                        <a:pt x="0" y="20"/>
                      </a:lnTo>
                      <a:lnTo>
                        <a:pt x="4" y="0"/>
                      </a:lnTo>
                      <a:lnTo>
                        <a:pt x="15" y="46"/>
                      </a:lnTo>
                      <a:lnTo>
                        <a:pt x="0" y="84"/>
                      </a:lnTo>
                      <a:close/>
                    </a:path>
                  </a:pathLst>
                </a:custGeom>
                <a:solidFill>
                  <a:srgbClr val="21BA00"/>
                </a:solidFill>
                <a:ln w="9525">
                  <a:noFill/>
                  <a:round/>
                  <a:headEnd/>
                  <a:tailEnd/>
                </a:ln>
              </p:spPr>
              <p:txBody>
                <a:bodyPr/>
                <a:lstStyle/>
                <a:p>
                  <a:endParaRPr lang="de-DE"/>
                </a:p>
              </p:txBody>
            </p:sp>
            <p:sp>
              <p:nvSpPr>
                <p:cNvPr id="33049" name="Freeform 1305"/>
                <p:cNvSpPr>
                  <a:spLocks/>
                </p:cNvSpPr>
                <p:nvPr/>
              </p:nvSpPr>
              <p:spPr bwMode="auto">
                <a:xfrm>
                  <a:off x="777" y="3292"/>
                  <a:ext cx="10" cy="44"/>
                </a:xfrm>
                <a:custGeom>
                  <a:avLst/>
                  <a:gdLst/>
                  <a:ahLst/>
                  <a:cxnLst>
                    <a:cxn ang="0">
                      <a:pos x="2" y="90"/>
                    </a:cxn>
                    <a:cxn ang="0">
                      <a:pos x="0" y="17"/>
                    </a:cxn>
                    <a:cxn ang="0">
                      <a:pos x="11" y="0"/>
                    </a:cxn>
                    <a:cxn ang="0">
                      <a:pos x="19" y="59"/>
                    </a:cxn>
                    <a:cxn ang="0">
                      <a:pos x="2" y="90"/>
                    </a:cxn>
                  </a:cxnLst>
                  <a:rect l="0" t="0" r="r" b="b"/>
                  <a:pathLst>
                    <a:path w="19" h="90">
                      <a:moveTo>
                        <a:pt x="2" y="90"/>
                      </a:moveTo>
                      <a:lnTo>
                        <a:pt x="0" y="17"/>
                      </a:lnTo>
                      <a:lnTo>
                        <a:pt x="11" y="0"/>
                      </a:lnTo>
                      <a:lnTo>
                        <a:pt x="19" y="59"/>
                      </a:lnTo>
                      <a:lnTo>
                        <a:pt x="2" y="90"/>
                      </a:lnTo>
                      <a:close/>
                    </a:path>
                  </a:pathLst>
                </a:custGeom>
                <a:solidFill>
                  <a:srgbClr val="21BA00"/>
                </a:solidFill>
                <a:ln w="9525">
                  <a:noFill/>
                  <a:round/>
                  <a:headEnd/>
                  <a:tailEnd/>
                </a:ln>
              </p:spPr>
              <p:txBody>
                <a:bodyPr/>
                <a:lstStyle/>
                <a:p>
                  <a:endParaRPr lang="de-DE"/>
                </a:p>
              </p:txBody>
            </p:sp>
            <p:sp>
              <p:nvSpPr>
                <p:cNvPr id="33050" name="Freeform 1306"/>
                <p:cNvSpPr>
                  <a:spLocks/>
                </p:cNvSpPr>
                <p:nvPr/>
              </p:nvSpPr>
              <p:spPr bwMode="auto">
                <a:xfrm>
                  <a:off x="789" y="3277"/>
                  <a:ext cx="16" cy="34"/>
                </a:xfrm>
                <a:custGeom>
                  <a:avLst/>
                  <a:gdLst/>
                  <a:ahLst/>
                  <a:cxnLst>
                    <a:cxn ang="0">
                      <a:pos x="9" y="66"/>
                    </a:cxn>
                    <a:cxn ang="0">
                      <a:pos x="0" y="11"/>
                    </a:cxn>
                    <a:cxn ang="0">
                      <a:pos x="2" y="11"/>
                    </a:cxn>
                    <a:cxn ang="0">
                      <a:pos x="5" y="7"/>
                    </a:cxn>
                    <a:cxn ang="0">
                      <a:pos x="11" y="4"/>
                    </a:cxn>
                    <a:cxn ang="0">
                      <a:pos x="17" y="0"/>
                    </a:cxn>
                    <a:cxn ang="0">
                      <a:pos x="30" y="45"/>
                    </a:cxn>
                    <a:cxn ang="0">
                      <a:pos x="9" y="66"/>
                    </a:cxn>
                  </a:cxnLst>
                  <a:rect l="0" t="0" r="r" b="b"/>
                  <a:pathLst>
                    <a:path w="30" h="66">
                      <a:moveTo>
                        <a:pt x="9" y="66"/>
                      </a:moveTo>
                      <a:lnTo>
                        <a:pt x="0" y="11"/>
                      </a:lnTo>
                      <a:lnTo>
                        <a:pt x="2" y="11"/>
                      </a:lnTo>
                      <a:lnTo>
                        <a:pt x="5" y="7"/>
                      </a:lnTo>
                      <a:lnTo>
                        <a:pt x="11" y="4"/>
                      </a:lnTo>
                      <a:lnTo>
                        <a:pt x="17" y="0"/>
                      </a:lnTo>
                      <a:lnTo>
                        <a:pt x="30" y="45"/>
                      </a:lnTo>
                      <a:lnTo>
                        <a:pt x="9" y="66"/>
                      </a:lnTo>
                      <a:close/>
                    </a:path>
                  </a:pathLst>
                </a:custGeom>
                <a:solidFill>
                  <a:srgbClr val="21BA00"/>
                </a:solidFill>
                <a:ln w="9525">
                  <a:noFill/>
                  <a:round/>
                  <a:headEnd/>
                  <a:tailEnd/>
                </a:ln>
              </p:spPr>
              <p:txBody>
                <a:bodyPr/>
                <a:lstStyle/>
                <a:p>
                  <a:endParaRPr lang="de-DE"/>
                </a:p>
              </p:txBody>
            </p:sp>
            <p:sp>
              <p:nvSpPr>
                <p:cNvPr id="33051" name="Freeform 1307"/>
                <p:cNvSpPr>
                  <a:spLocks/>
                </p:cNvSpPr>
                <p:nvPr/>
              </p:nvSpPr>
              <p:spPr bwMode="auto">
                <a:xfrm>
                  <a:off x="809" y="3274"/>
                  <a:ext cx="13" cy="16"/>
                </a:xfrm>
                <a:custGeom>
                  <a:avLst/>
                  <a:gdLst/>
                  <a:ahLst/>
                  <a:cxnLst>
                    <a:cxn ang="0">
                      <a:pos x="2" y="33"/>
                    </a:cxn>
                    <a:cxn ang="0">
                      <a:pos x="0" y="6"/>
                    </a:cxn>
                    <a:cxn ang="0">
                      <a:pos x="25" y="0"/>
                    </a:cxn>
                    <a:cxn ang="0">
                      <a:pos x="2" y="33"/>
                    </a:cxn>
                  </a:cxnLst>
                  <a:rect l="0" t="0" r="r" b="b"/>
                  <a:pathLst>
                    <a:path w="25" h="33">
                      <a:moveTo>
                        <a:pt x="2" y="33"/>
                      </a:moveTo>
                      <a:lnTo>
                        <a:pt x="0" y="6"/>
                      </a:lnTo>
                      <a:lnTo>
                        <a:pt x="25" y="0"/>
                      </a:lnTo>
                      <a:lnTo>
                        <a:pt x="2" y="33"/>
                      </a:lnTo>
                      <a:close/>
                    </a:path>
                  </a:pathLst>
                </a:custGeom>
                <a:solidFill>
                  <a:srgbClr val="21BA00"/>
                </a:solidFill>
                <a:ln w="9525">
                  <a:noFill/>
                  <a:round/>
                  <a:headEnd/>
                  <a:tailEnd/>
                </a:ln>
              </p:spPr>
              <p:txBody>
                <a:bodyPr/>
                <a:lstStyle/>
                <a:p>
                  <a:endParaRPr lang="de-DE"/>
                </a:p>
              </p:txBody>
            </p:sp>
            <p:sp>
              <p:nvSpPr>
                <p:cNvPr id="33052" name="Freeform 1308"/>
                <p:cNvSpPr>
                  <a:spLocks/>
                </p:cNvSpPr>
                <p:nvPr/>
              </p:nvSpPr>
              <p:spPr bwMode="auto">
                <a:xfrm>
                  <a:off x="775" y="3346"/>
                  <a:ext cx="22" cy="18"/>
                </a:xfrm>
                <a:custGeom>
                  <a:avLst/>
                  <a:gdLst/>
                  <a:ahLst/>
                  <a:cxnLst>
                    <a:cxn ang="0">
                      <a:pos x="0" y="36"/>
                    </a:cxn>
                    <a:cxn ang="0">
                      <a:pos x="13" y="4"/>
                    </a:cxn>
                    <a:cxn ang="0">
                      <a:pos x="44" y="0"/>
                    </a:cxn>
                    <a:cxn ang="0">
                      <a:pos x="44" y="2"/>
                    </a:cxn>
                    <a:cxn ang="0">
                      <a:pos x="44" y="6"/>
                    </a:cxn>
                    <a:cxn ang="0">
                      <a:pos x="42" y="9"/>
                    </a:cxn>
                    <a:cxn ang="0">
                      <a:pos x="40" y="15"/>
                    </a:cxn>
                    <a:cxn ang="0">
                      <a:pos x="34" y="23"/>
                    </a:cxn>
                    <a:cxn ang="0">
                      <a:pos x="27" y="28"/>
                    </a:cxn>
                    <a:cxn ang="0">
                      <a:pos x="15" y="34"/>
                    </a:cxn>
                    <a:cxn ang="0">
                      <a:pos x="0" y="36"/>
                    </a:cxn>
                  </a:cxnLst>
                  <a:rect l="0" t="0" r="r" b="b"/>
                  <a:pathLst>
                    <a:path w="44" h="36">
                      <a:moveTo>
                        <a:pt x="0" y="36"/>
                      </a:moveTo>
                      <a:lnTo>
                        <a:pt x="13" y="4"/>
                      </a:lnTo>
                      <a:lnTo>
                        <a:pt x="44" y="0"/>
                      </a:lnTo>
                      <a:lnTo>
                        <a:pt x="44" y="2"/>
                      </a:lnTo>
                      <a:lnTo>
                        <a:pt x="44" y="6"/>
                      </a:lnTo>
                      <a:lnTo>
                        <a:pt x="42" y="9"/>
                      </a:lnTo>
                      <a:lnTo>
                        <a:pt x="40" y="15"/>
                      </a:lnTo>
                      <a:lnTo>
                        <a:pt x="34" y="23"/>
                      </a:lnTo>
                      <a:lnTo>
                        <a:pt x="27" y="28"/>
                      </a:lnTo>
                      <a:lnTo>
                        <a:pt x="15" y="34"/>
                      </a:lnTo>
                      <a:lnTo>
                        <a:pt x="0" y="36"/>
                      </a:lnTo>
                      <a:close/>
                    </a:path>
                  </a:pathLst>
                </a:custGeom>
                <a:solidFill>
                  <a:srgbClr val="21BA00"/>
                </a:solidFill>
                <a:ln w="9525">
                  <a:noFill/>
                  <a:round/>
                  <a:headEnd/>
                  <a:tailEnd/>
                </a:ln>
              </p:spPr>
              <p:txBody>
                <a:bodyPr/>
                <a:lstStyle/>
                <a:p>
                  <a:endParaRPr lang="de-DE"/>
                </a:p>
              </p:txBody>
            </p:sp>
            <p:sp>
              <p:nvSpPr>
                <p:cNvPr id="33053" name="Freeform 1309"/>
                <p:cNvSpPr>
                  <a:spLocks/>
                </p:cNvSpPr>
                <p:nvPr/>
              </p:nvSpPr>
              <p:spPr bwMode="auto">
                <a:xfrm>
                  <a:off x="788" y="3324"/>
                  <a:ext cx="25" cy="13"/>
                </a:xfrm>
                <a:custGeom>
                  <a:avLst/>
                  <a:gdLst/>
                  <a:ahLst/>
                  <a:cxnLst>
                    <a:cxn ang="0">
                      <a:pos x="0" y="25"/>
                    </a:cxn>
                    <a:cxn ang="0">
                      <a:pos x="19" y="0"/>
                    </a:cxn>
                    <a:cxn ang="0">
                      <a:pos x="49" y="4"/>
                    </a:cxn>
                    <a:cxn ang="0">
                      <a:pos x="47" y="6"/>
                    </a:cxn>
                    <a:cxn ang="0">
                      <a:pos x="47" y="10"/>
                    </a:cxn>
                    <a:cxn ang="0">
                      <a:pos x="44" y="13"/>
                    </a:cxn>
                    <a:cxn ang="0">
                      <a:pos x="40" y="19"/>
                    </a:cxn>
                    <a:cxn ang="0">
                      <a:pos x="32" y="23"/>
                    </a:cxn>
                    <a:cxn ang="0">
                      <a:pos x="25" y="27"/>
                    </a:cxn>
                    <a:cxn ang="0">
                      <a:pos x="13" y="27"/>
                    </a:cxn>
                    <a:cxn ang="0">
                      <a:pos x="0" y="25"/>
                    </a:cxn>
                  </a:cxnLst>
                  <a:rect l="0" t="0" r="r" b="b"/>
                  <a:pathLst>
                    <a:path w="49" h="27">
                      <a:moveTo>
                        <a:pt x="0" y="25"/>
                      </a:moveTo>
                      <a:lnTo>
                        <a:pt x="19" y="0"/>
                      </a:lnTo>
                      <a:lnTo>
                        <a:pt x="49" y="4"/>
                      </a:lnTo>
                      <a:lnTo>
                        <a:pt x="47" y="6"/>
                      </a:lnTo>
                      <a:lnTo>
                        <a:pt x="47" y="10"/>
                      </a:lnTo>
                      <a:lnTo>
                        <a:pt x="44" y="13"/>
                      </a:lnTo>
                      <a:lnTo>
                        <a:pt x="40" y="19"/>
                      </a:lnTo>
                      <a:lnTo>
                        <a:pt x="32" y="23"/>
                      </a:lnTo>
                      <a:lnTo>
                        <a:pt x="25" y="27"/>
                      </a:lnTo>
                      <a:lnTo>
                        <a:pt x="13" y="27"/>
                      </a:lnTo>
                      <a:lnTo>
                        <a:pt x="0" y="25"/>
                      </a:lnTo>
                      <a:close/>
                    </a:path>
                  </a:pathLst>
                </a:custGeom>
                <a:solidFill>
                  <a:srgbClr val="21BA00"/>
                </a:solidFill>
                <a:ln w="9525">
                  <a:noFill/>
                  <a:round/>
                  <a:headEnd/>
                  <a:tailEnd/>
                </a:ln>
              </p:spPr>
              <p:txBody>
                <a:bodyPr/>
                <a:lstStyle/>
                <a:p>
                  <a:endParaRPr lang="de-DE"/>
                </a:p>
              </p:txBody>
            </p:sp>
            <p:sp>
              <p:nvSpPr>
                <p:cNvPr id="33054" name="Freeform 1310"/>
                <p:cNvSpPr>
                  <a:spLocks/>
                </p:cNvSpPr>
                <p:nvPr/>
              </p:nvSpPr>
              <p:spPr bwMode="auto">
                <a:xfrm>
                  <a:off x="804" y="3304"/>
                  <a:ext cx="15" cy="11"/>
                </a:xfrm>
                <a:custGeom>
                  <a:avLst/>
                  <a:gdLst/>
                  <a:ahLst/>
                  <a:cxnLst>
                    <a:cxn ang="0">
                      <a:pos x="0" y="17"/>
                    </a:cxn>
                    <a:cxn ang="0">
                      <a:pos x="17" y="0"/>
                    </a:cxn>
                    <a:cxn ang="0">
                      <a:pos x="31" y="2"/>
                    </a:cxn>
                    <a:cxn ang="0">
                      <a:pos x="21" y="23"/>
                    </a:cxn>
                    <a:cxn ang="0">
                      <a:pos x="0" y="17"/>
                    </a:cxn>
                  </a:cxnLst>
                  <a:rect l="0" t="0" r="r" b="b"/>
                  <a:pathLst>
                    <a:path w="31" h="23">
                      <a:moveTo>
                        <a:pt x="0" y="17"/>
                      </a:moveTo>
                      <a:lnTo>
                        <a:pt x="17" y="0"/>
                      </a:lnTo>
                      <a:lnTo>
                        <a:pt x="31" y="2"/>
                      </a:lnTo>
                      <a:lnTo>
                        <a:pt x="21" y="23"/>
                      </a:lnTo>
                      <a:lnTo>
                        <a:pt x="0" y="17"/>
                      </a:lnTo>
                      <a:close/>
                    </a:path>
                  </a:pathLst>
                </a:custGeom>
                <a:solidFill>
                  <a:srgbClr val="21BA00"/>
                </a:solidFill>
                <a:ln w="9525">
                  <a:noFill/>
                  <a:round/>
                  <a:headEnd/>
                  <a:tailEnd/>
                </a:ln>
              </p:spPr>
              <p:txBody>
                <a:bodyPr/>
                <a:lstStyle/>
                <a:p>
                  <a:endParaRPr lang="de-DE"/>
                </a:p>
              </p:txBody>
            </p:sp>
            <p:sp>
              <p:nvSpPr>
                <p:cNvPr id="33055" name="Freeform 1311"/>
                <p:cNvSpPr>
                  <a:spLocks/>
                </p:cNvSpPr>
                <p:nvPr/>
              </p:nvSpPr>
              <p:spPr bwMode="auto">
                <a:xfrm>
                  <a:off x="819" y="3279"/>
                  <a:ext cx="9" cy="13"/>
                </a:xfrm>
                <a:custGeom>
                  <a:avLst/>
                  <a:gdLst/>
                  <a:ahLst/>
                  <a:cxnLst>
                    <a:cxn ang="0">
                      <a:pos x="0" y="21"/>
                    </a:cxn>
                    <a:cxn ang="0">
                      <a:pos x="19" y="0"/>
                    </a:cxn>
                    <a:cxn ang="0">
                      <a:pos x="11" y="24"/>
                    </a:cxn>
                    <a:cxn ang="0">
                      <a:pos x="0" y="21"/>
                    </a:cxn>
                  </a:cxnLst>
                  <a:rect l="0" t="0" r="r" b="b"/>
                  <a:pathLst>
                    <a:path w="19" h="24">
                      <a:moveTo>
                        <a:pt x="0" y="21"/>
                      </a:moveTo>
                      <a:lnTo>
                        <a:pt x="19" y="0"/>
                      </a:lnTo>
                      <a:lnTo>
                        <a:pt x="11" y="24"/>
                      </a:lnTo>
                      <a:lnTo>
                        <a:pt x="0" y="21"/>
                      </a:lnTo>
                      <a:close/>
                    </a:path>
                  </a:pathLst>
                </a:custGeom>
                <a:solidFill>
                  <a:srgbClr val="21BA00"/>
                </a:solidFill>
                <a:ln w="9525">
                  <a:noFill/>
                  <a:round/>
                  <a:headEnd/>
                  <a:tailEnd/>
                </a:ln>
              </p:spPr>
              <p:txBody>
                <a:bodyPr/>
                <a:lstStyle/>
                <a:p>
                  <a:endParaRPr lang="de-DE"/>
                </a:p>
              </p:txBody>
            </p:sp>
            <p:sp>
              <p:nvSpPr>
                <p:cNvPr id="33056" name="Freeform 1312"/>
                <p:cNvSpPr>
                  <a:spLocks/>
                </p:cNvSpPr>
                <p:nvPr/>
              </p:nvSpPr>
              <p:spPr bwMode="auto">
                <a:xfrm>
                  <a:off x="729" y="3455"/>
                  <a:ext cx="17" cy="25"/>
                </a:xfrm>
                <a:custGeom>
                  <a:avLst/>
                  <a:gdLst/>
                  <a:ahLst/>
                  <a:cxnLst>
                    <a:cxn ang="0">
                      <a:pos x="0" y="49"/>
                    </a:cxn>
                    <a:cxn ang="0">
                      <a:pos x="2" y="47"/>
                    </a:cxn>
                    <a:cxn ang="0">
                      <a:pos x="3" y="46"/>
                    </a:cxn>
                    <a:cxn ang="0">
                      <a:pos x="5" y="42"/>
                    </a:cxn>
                    <a:cxn ang="0">
                      <a:pos x="11" y="36"/>
                    </a:cxn>
                    <a:cxn ang="0">
                      <a:pos x="15" y="28"/>
                    </a:cxn>
                    <a:cxn ang="0">
                      <a:pos x="19" y="21"/>
                    </a:cxn>
                    <a:cxn ang="0">
                      <a:pos x="23" y="13"/>
                    </a:cxn>
                    <a:cxn ang="0">
                      <a:pos x="24" y="6"/>
                    </a:cxn>
                    <a:cxn ang="0">
                      <a:pos x="30" y="0"/>
                    </a:cxn>
                    <a:cxn ang="0">
                      <a:pos x="32" y="9"/>
                    </a:cxn>
                    <a:cxn ang="0">
                      <a:pos x="32" y="23"/>
                    </a:cxn>
                    <a:cxn ang="0">
                      <a:pos x="32" y="30"/>
                    </a:cxn>
                    <a:cxn ang="0">
                      <a:pos x="32" y="30"/>
                    </a:cxn>
                    <a:cxn ang="0">
                      <a:pos x="32" y="32"/>
                    </a:cxn>
                    <a:cxn ang="0">
                      <a:pos x="30" y="32"/>
                    </a:cxn>
                    <a:cxn ang="0">
                      <a:pos x="26" y="36"/>
                    </a:cxn>
                    <a:cxn ang="0">
                      <a:pos x="23" y="38"/>
                    </a:cxn>
                    <a:cxn ang="0">
                      <a:pos x="17" y="42"/>
                    </a:cxn>
                    <a:cxn ang="0">
                      <a:pos x="9" y="46"/>
                    </a:cxn>
                    <a:cxn ang="0">
                      <a:pos x="0" y="49"/>
                    </a:cxn>
                  </a:cxnLst>
                  <a:rect l="0" t="0" r="r" b="b"/>
                  <a:pathLst>
                    <a:path w="32" h="49">
                      <a:moveTo>
                        <a:pt x="0" y="49"/>
                      </a:moveTo>
                      <a:lnTo>
                        <a:pt x="2" y="47"/>
                      </a:lnTo>
                      <a:lnTo>
                        <a:pt x="3" y="46"/>
                      </a:lnTo>
                      <a:lnTo>
                        <a:pt x="5" y="42"/>
                      </a:lnTo>
                      <a:lnTo>
                        <a:pt x="11" y="36"/>
                      </a:lnTo>
                      <a:lnTo>
                        <a:pt x="15" y="28"/>
                      </a:lnTo>
                      <a:lnTo>
                        <a:pt x="19" y="21"/>
                      </a:lnTo>
                      <a:lnTo>
                        <a:pt x="23" y="13"/>
                      </a:lnTo>
                      <a:lnTo>
                        <a:pt x="24" y="6"/>
                      </a:lnTo>
                      <a:lnTo>
                        <a:pt x="30" y="0"/>
                      </a:lnTo>
                      <a:lnTo>
                        <a:pt x="32" y="9"/>
                      </a:lnTo>
                      <a:lnTo>
                        <a:pt x="32" y="23"/>
                      </a:lnTo>
                      <a:lnTo>
                        <a:pt x="32" y="30"/>
                      </a:lnTo>
                      <a:lnTo>
                        <a:pt x="32" y="30"/>
                      </a:lnTo>
                      <a:lnTo>
                        <a:pt x="32" y="32"/>
                      </a:lnTo>
                      <a:lnTo>
                        <a:pt x="30" y="32"/>
                      </a:lnTo>
                      <a:lnTo>
                        <a:pt x="26" y="36"/>
                      </a:lnTo>
                      <a:lnTo>
                        <a:pt x="23" y="38"/>
                      </a:lnTo>
                      <a:lnTo>
                        <a:pt x="17" y="42"/>
                      </a:lnTo>
                      <a:lnTo>
                        <a:pt x="9" y="46"/>
                      </a:lnTo>
                      <a:lnTo>
                        <a:pt x="0" y="49"/>
                      </a:lnTo>
                      <a:close/>
                    </a:path>
                  </a:pathLst>
                </a:custGeom>
                <a:solidFill>
                  <a:srgbClr val="21BA00"/>
                </a:solidFill>
                <a:ln w="9525">
                  <a:noFill/>
                  <a:round/>
                  <a:headEnd/>
                  <a:tailEnd/>
                </a:ln>
              </p:spPr>
              <p:txBody>
                <a:bodyPr/>
                <a:lstStyle/>
                <a:p>
                  <a:endParaRPr lang="de-DE"/>
                </a:p>
              </p:txBody>
            </p:sp>
            <p:sp>
              <p:nvSpPr>
                <p:cNvPr id="33057" name="Freeform 1313"/>
                <p:cNvSpPr>
                  <a:spLocks/>
                </p:cNvSpPr>
                <p:nvPr/>
              </p:nvSpPr>
              <p:spPr bwMode="auto">
                <a:xfrm>
                  <a:off x="719" y="3486"/>
                  <a:ext cx="74" cy="24"/>
                </a:xfrm>
                <a:custGeom>
                  <a:avLst/>
                  <a:gdLst/>
                  <a:ahLst/>
                  <a:cxnLst>
                    <a:cxn ang="0">
                      <a:pos x="0" y="38"/>
                    </a:cxn>
                    <a:cxn ang="0">
                      <a:pos x="40" y="0"/>
                    </a:cxn>
                    <a:cxn ang="0">
                      <a:pos x="148" y="19"/>
                    </a:cxn>
                    <a:cxn ang="0">
                      <a:pos x="146" y="19"/>
                    </a:cxn>
                    <a:cxn ang="0">
                      <a:pos x="145" y="21"/>
                    </a:cxn>
                    <a:cxn ang="0">
                      <a:pos x="137" y="25"/>
                    </a:cxn>
                    <a:cxn ang="0">
                      <a:pos x="127" y="28"/>
                    </a:cxn>
                    <a:cxn ang="0">
                      <a:pos x="116" y="34"/>
                    </a:cxn>
                    <a:cxn ang="0">
                      <a:pos x="103" y="38"/>
                    </a:cxn>
                    <a:cxn ang="0">
                      <a:pos x="85" y="42"/>
                    </a:cxn>
                    <a:cxn ang="0">
                      <a:pos x="66" y="46"/>
                    </a:cxn>
                    <a:cxn ang="0">
                      <a:pos x="65" y="46"/>
                    </a:cxn>
                    <a:cxn ang="0">
                      <a:pos x="61" y="46"/>
                    </a:cxn>
                    <a:cxn ang="0">
                      <a:pos x="53" y="47"/>
                    </a:cxn>
                    <a:cxn ang="0">
                      <a:pos x="44" y="47"/>
                    </a:cxn>
                    <a:cxn ang="0">
                      <a:pos x="34" y="47"/>
                    </a:cxn>
                    <a:cxn ang="0">
                      <a:pos x="23" y="46"/>
                    </a:cxn>
                    <a:cxn ang="0">
                      <a:pos x="11" y="44"/>
                    </a:cxn>
                    <a:cxn ang="0">
                      <a:pos x="0" y="38"/>
                    </a:cxn>
                  </a:cxnLst>
                  <a:rect l="0" t="0" r="r" b="b"/>
                  <a:pathLst>
                    <a:path w="148" h="47">
                      <a:moveTo>
                        <a:pt x="0" y="38"/>
                      </a:moveTo>
                      <a:lnTo>
                        <a:pt x="40" y="0"/>
                      </a:lnTo>
                      <a:lnTo>
                        <a:pt x="148" y="19"/>
                      </a:lnTo>
                      <a:lnTo>
                        <a:pt x="146" y="19"/>
                      </a:lnTo>
                      <a:lnTo>
                        <a:pt x="145" y="21"/>
                      </a:lnTo>
                      <a:lnTo>
                        <a:pt x="137" y="25"/>
                      </a:lnTo>
                      <a:lnTo>
                        <a:pt x="127" y="28"/>
                      </a:lnTo>
                      <a:lnTo>
                        <a:pt x="116" y="34"/>
                      </a:lnTo>
                      <a:lnTo>
                        <a:pt x="103" y="38"/>
                      </a:lnTo>
                      <a:lnTo>
                        <a:pt x="85" y="42"/>
                      </a:lnTo>
                      <a:lnTo>
                        <a:pt x="66" y="46"/>
                      </a:lnTo>
                      <a:lnTo>
                        <a:pt x="65" y="46"/>
                      </a:lnTo>
                      <a:lnTo>
                        <a:pt x="61" y="46"/>
                      </a:lnTo>
                      <a:lnTo>
                        <a:pt x="53" y="47"/>
                      </a:lnTo>
                      <a:lnTo>
                        <a:pt x="44" y="47"/>
                      </a:lnTo>
                      <a:lnTo>
                        <a:pt x="34" y="47"/>
                      </a:lnTo>
                      <a:lnTo>
                        <a:pt x="23" y="46"/>
                      </a:lnTo>
                      <a:lnTo>
                        <a:pt x="11" y="44"/>
                      </a:lnTo>
                      <a:lnTo>
                        <a:pt x="0" y="38"/>
                      </a:lnTo>
                      <a:close/>
                    </a:path>
                  </a:pathLst>
                </a:custGeom>
                <a:solidFill>
                  <a:srgbClr val="21BA00"/>
                </a:solidFill>
                <a:ln w="9525">
                  <a:noFill/>
                  <a:round/>
                  <a:headEnd/>
                  <a:tailEnd/>
                </a:ln>
              </p:spPr>
              <p:txBody>
                <a:bodyPr/>
                <a:lstStyle/>
                <a:p>
                  <a:endParaRPr lang="de-DE"/>
                </a:p>
              </p:txBody>
            </p:sp>
            <p:sp>
              <p:nvSpPr>
                <p:cNvPr id="33058" name="Freeform 1314"/>
                <p:cNvSpPr>
                  <a:spLocks/>
                </p:cNvSpPr>
                <p:nvPr/>
              </p:nvSpPr>
              <p:spPr bwMode="auto">
                <a:xfrm>
                  <a:off x="756" y="3461"/>
                  <a:ext cx="71" cy="27"/>
                </a:xfrm>
                <a:custGeom>
                  <a:avLst/>
                  <a:gdLst/>
                  <a:ahLst/>
                  <a:cxnLst>
                    <a:cxn ang="0">
                      <a:pos x="0" y="31"/>
                    </a:cxn>
                    <a:cxn ang="0">
                      <a:pos x="42" y="0"/>
                    </a:cxn>
                    <a:cxn ang="0">
                      <a:pos x="141" y="19"/>
                    </a:cxn>
                    <a:cxn ang="0">
                      <a:pos x="97" y="54"/>
                    </a:cxn>
                    <a:cxn ang="0">
                      <a:pos x="0" y="31"/>
                    </a:cxn>
                  </a:cxnLst>
                  <a:rect l="0" t="0" r="r" b="b"/>
                  <a:pathLst>
                    <a:path w="141" h="54">
                      <a:moveTo>
                        <a:pt x="0" y="31"/>
                      </a:moveTo>
                      <a:lnTo>
                        <a:pt x="42" y="0"/>
                      </a:lnTo>
                      <a:lnTo>
                        <a:pt x="141" y="19"/>
                      </a:lnTo>
                      <a:lnTo>
                        <a:pt x="97" y="54"/>
                      </a:lnTo>
                      <a:lnTo>
                        <a:pt x="0" y="31"/>
                      </a:lnTo>
                      <a:close/>
                    </a:path>
                  </a:pathLst>
                </a:custGeom>
                <a:solidFill>
                  <a:srgbClr val="21BA00"/>
                </a:solidFill>
                <a:ln w="9525">
                  <a:noFill/>
                  <a:round/>
                  <a:headEnd/>
                  <a:tailEnd/>
                </a:ln>
              </p:spPr>
              <p:txBody>
                <a:bodyPr/>
                <a:lstStyle/>
                <a:p>
                  <a:endParaRPr lang="de-DE"/>
                </a:p>
              </p:txBody>
            </p:sp>
            <p:sp>
              <p:nvSpPr>
                <p:cNvPr id="33059" name="Freeform 1315"/>
                <p:cNvSpPr>
                  <a:spLocks/>
                </p:cNvSpPr>
                <p:nvPr/>
              </p:nvSpPr>
              <p:spPr bwMode="auto">
                <a:xfrm>
                  <a:off x="750" y="3415"/>
                  <a:ext cx="23" cy="47"/>
                </a:xfrm>
                <a:custGeom>
                  <a:avLst/>
                  <a:gdLst/>
                  <a:ahLst/>
                  <a:cxnLst>
                    <a:cxn ang="0">
                      <a:pos x="9" y="93"/>
                    </a:cxn>
                    <a:cxn ang="0">
                      <a:pos x="0" y="44"/>
                    </a:cxn>
                    <a:cxn ang="0">
                      <a:pos x="2" y="42"/>
                    </a:cxn>
                    <a:cxn ang="0">
                      <a:pos x="3" y="40"/>
                    </a:cxn>
                    <a:cxn ang="0">
                      <a:pos x="9" y="34"/>
                    </a:cxn>
                    <a:cxn ang="0">
                      <a:pos x="15" y="27"/>
                    </a:cxn>
                    <a:cxn ang="0">
                      <a:pos x="21" y="21"/>
                    </a:cxn>
                    <a:cxn ang="0">
                      <a:pos x="28" y="13"/>
                    </a:cxn>
                    <a:cxn ang="0">
                      <a:pos x="36" y="6"/>
                    </a:cxn>
                    <a:cxn ang="0">
                      <a:pos x="42" y="0"/>
                    </a:cxn>
                    <a:cxn ang="0">
                      <a:pos x="45" y="70"/>
                    </a:cxn>
                    <a:cxn ang="0">
                      <a:pos x="9" y="93"/>
                    </a:cxn>
                  </a:cxnLst>
                  <a:rect l="0" t="0" r="r" b="b"/>
                  <a:pathLst>
                    <a:path w="45" h="93">
                      <a:moveTo>
                        <a:pt x="9" y="93"/>
                      </a:moveTo>
                      <a:lnTo>
                        <a:pt x="0" y="44"/>
                      </a:lnTo>
                      <a:lnTo>
                        <a:pt x="2" y="42"/>
                      </a:lnTo>
                      <a:lnTo>
                        <a:pt x="3" y="40"/>
                      </a:lnTo>
                      <a:lnTo>
                        <a:pt x="9" y="34"/>
                      </a:lnTo>
                      <a:lnTo>
                        <a:pt x="15" y="27"/>
                      </a:lnTo>
                      <a:lnTo>
                        <a:pt x="21" y="21"/>
                      </a:lnTo>
                      <a:lnTo>
                        <a:pt x="28" y="13"/>
                      </a:lnTo>
                      <a:lnTo>
                        <a:pt x="36" y="6"/>
                      </a:lnTo>
                      <a:lnTo>
                        <a:pt x="42" y="0"/>
                      </a:lnTo>
                      <a:lnTo>
                        <a:pt x="45" y="70"/>
                      </a:lnTo>
                      <a:lnTo>
                        <a:pt x="9" y="93"/>
                      </a:lnTo>
                      <a:close/>
                    </a:path>
                  </a:pathLst>
                </a:custGeom>
                <a:solidFill>
                  <a:srgbClr val="21BA00"/>
                </a:solidFill>
                <a:ln w="9525">
                  <a:noFill/>
                  <a:round/>
                  <a:headEnd/>
                  <a:tailEnd/>
                </a:ln>
              </p:spPr>
              <p:txBody>
                <a:bodyPr/>
                <a:lstStyle/>
                <a:p>
                  <a:endParaRPr lang="de-DE"/>
                </a:p>
              </p:txBody>
            </p:sp>
            <p:sp>
              <p:nvSpPr>
                <p:cNvPr id="33060" name="Freeform 1316"/>
                <p:cNvSpPr>
                  <a:spLocks/>
                </p:cNvSpPr>
                <p:nvPr/>
              </p:nvSpPr>
              <p:spPr bwMode="auto">
                <a:xfrm>
                  <a:off x="783" y="3388"/>
                  <a:ext cx="42" cy="54"/>
                </a:xfrm>
                <a:custGeom>
                  <a:avLst/>
                  <a:gdLst/>
                  <a:ahLst/>
                  <a:cxnLst>
                    <a:cxn ang="0">
                      <a:pos x="0" y="108"/>
                    </a:cxn>
                    <a:cxn ang="0">
                      <a:pos x="2" y="34"/>
                    </a:cxn>
                    <a:cxn ang="0">
                      <a:pos x="4" y="32"/>
                    </a:cxn>
                    <a:cxn ang="0">
                      <a:pos x="4" y="30"/>
                    </a:cxn>
                    <a:cxn ang="0">
                      <a:pos x="8" y="26"/>
                    </a:cxn>
                    <a:cxn ang="0">
                      <a:pos x="12" y="23"/>
                    </a:cxn>
                    <a:cxn ang="0">
                      <a:pos x="19" y="19"/>
                    </a:cxn>
                    <a:cxn ang="0">
                      <a:pos x="27" y="13"/>
                    </a:cxn>
                    <a:cxn ang="0">
                      <a:pos x="39" y="9"/>
                    </a:cxn>
                    <a:cxn ang="0">
                      <a:pos x="52" y="3"/>
                    </a:cxn>
                    <a:cxn ang="0">
                      <a:pos x="84" y="0"/>
                    </a:cxn>
                    <a:cxn ang="0">
                      <a:pos x="61" y="59"/>
                    </a:cxn>
                    <a:cxn ang="0">
                      <a:pos x="0" y="108"/>
                    </a:cxn>
                  </a:cxnLst>
                  <a:rect l="0" t="0" r="r" b="b"/>
                  <a:pathLst>
                    <a:path w="84" h="108">
                      <a:moveTo>
                        <a:pt x="0" y="108"/>
                      </a:moveTo>
                      <a:lnTo>
                        <a:pt x="2" y="34"/>
                      </a:lnTo>
                      <a:lnTo>
                        <a:pt x="4" y="32"/>
                      </a:lnTo>
                      <a:lnTo>
                        <a:pt x="4" y="30"/>
                      </a:lnTo>
                      <a:lnTo>
                        <a:pt x="8" y="26"/>
                      </a:lnTo>
                      <a:lnTo>
                        <a:pt x="12" y="23"/>
                      </a:lnTo>
                      <a:lnTo>
                        <a:pt x="19" y="19"/>
                      </a:lnTo>
                      <a:lnTo>
                        <a:pt x="27" y="13"/>
                      </a:lnTo>
                      <a:lnTo>
                        <a:pt x="39" y="9"/>
                      </a:lnTo>
                      <a:lnTo>
                        <a:pt x="52" y="3"/>
                      </a:lnTo>
                      <a:lnTo>
                        <a:pt x="84" y="0"/>
                      </a:lnTo>
                      <a:lnTo>
                        <a:pt x="61" y="59"/>
                      </a:lnTo>
                      <a:lnTo>
                        <a:pt x="0" y="108"/>
                      </a:lnTo>
                      <a:close/>
                    </a:path>
                  </a:pathLst>
                </a:custGeom>
                <a:solidFill>
                  <a:srgbClr val="21BA00"/>
                </a:solidFill>
                <a:ln w="9525">
                  <a:noFill/>
                  <a:round/>
                  <a:headEnd/>
                  <a:tailEnd/>
                </a:ln>
              </p:spPr>
              <p:txBody>
                <a:bodyPr/>
                <a:lstStyle/>
                <a:p>
                  <a:endParaRPr lang="de-DE"/>
                </a:p>
              </p:txBody>
            </p:sp>
            <p:sp>
              <p:nvSpPr>
                <p:cNvPr id="33061" name="Freeform 1317"/>
                <p:cNvSpPr>
                  <a:spLocks/>
                </p:cNvSpPr>
                <p:nvPr/>
              </p:nvSpPr>
              <p:spPr bwMode="auto">
                <a:xfrm>
                  <a:off x="788" y="3432"/>
                  <a:ext cx="62" cy="30"/>
                </a:xfrm>
                <a:custGeom>
                  <a:avLst/>
                  <a:gdLst/>
                  <a:ahLst/>
                  <a:cxnLst>
                    <a:cxn ang="0">
                      <a:pos x="0" y="38"/>
                    </a:cxn>
                    <a:cxn ang="0">
                      <a:pos x="49" y="0"/>
                    </a:cxn>
                    <a:cxn ang="0">
                      <a:pos x="124" y="8"/>
                    </a:cxn>
                    <a:cxn ang="0">
                      <a:pos x="122" y="10"/>
                    </a:cxn>
                    <a:cxn ang="0">
                      <a:pos x="120" y="16"/>
                    </a:cxn>
                    <a:cxn ang="0">
                      <a:pos x="116" y="21"/>
                    </a:cxn>
                    <a:cxn ang="0">
                      <a:pos x="110" y="29"/>
                    </a:cxn>
                    <a:cxn ang="0">
                      <a:pos x="105" y="38"/>
                    </a:cxn>
                    <a:cxn ang="0">
                      <a:pos x="99" y="48"/>
                    </a:cxn>
                    <a:cxn ang="0">
                      <a:pos x="93" y="56"/>
                    </a:cxn>
                    <a:cxn ang="0">
                      <a:pos x="86" y="61"/>
                    </a:cxn>
                    <a:cxn ang="0">
                      <a:pos x="0" y="38"/>
                    </a:cxn>
                  </a:cxnLst>
                  <a:rect l="0" t="0" r="r" b="b"/>
                  <a:pathLst>
                    <a:path w="124" h="61">
                      <a:moveTo>
                        <a:pt x="0" y="38"/>
                      </a:moveTo>
                      <a:lnTo>
                        <a:pt x="49" y="0"/>
                      </a:lnTo>
                      <a:lnTo>
                        <a:pt x="124" y="8"/>
                      </a:lnTo>
                      <a:lnTo>
                        <a:pt x="122" y="10"/>
                      </a:lnTo>
                      <a:lnTo>
                        <a:pt x="120" y="16"/>
                      </a:lnTo>
                      <a:lnTo>
                        <a:pt x="116" y="21"/>
                      </a:lnTo>
                      <a:lnTo>
                        <a:pt x="110" y="29"/>
                      </a:lnTo>
                      <a:lnTo>
                        <a:pt x="105" y="38"/>
                      </a:lnTo>
                      <a:lnTo>
                        <a:pt x="99" y="48"/>
                      </a:lnTo>
                      <a:lnTo>
                        <a:pt x="93" y="56"/>
                      </a:lnTo>
                      <a:lnTo>
                        <a:pt x="86" y="61"/>
                      </a:lnTo>
                      <a:lnTo>
                        <a:pt x="0" y="38"/>
                      </a:lnTo>
                      <a:close/>
                    </a:path>
                  </a:pathLst>
                </a:custGeom>
                <a:solidFill>
                  <a:srgbClr val="21BA00"/>
                </a:solidFill>
                <a:ln w="9525">
                  <a:noFill/>
                  <a:round/>
                  <a:headEnd/>
                  <a:tailEnd/>
                </a:ln>
              </p:spPr>
              <p:txBody>
                <a:bodyPr/>
                <a:lstStyle/>
                <a:p>
                  <a:endParaRPr lang="de-DE"/>
                </a:p>
              </p:txBody>
            </p:sp>
            <p:sp>
              <p:nvSpPr>
                <p:cNvPr id="33062" name="Freeform 1318"/>
                <p:cNvSpPr>
                  <a:spLocks/>
                </p:cNvSpPr>
                <p:nvPr/>
              </p:nvSpPr>
              <p:spPr bwMode="auto">
                <a:xfrm>
                  <a:off x="828" y="3379"/>
                  <a:ext cx="50" cy="46"/>
                </a:xfrm>
                <a:custGeom>
                  <a:avLst/>
                  <a:gdLst/>
                  <a:ahLst/>
                  <a:cxnLst>
                    <a:cxn ang="0">
                      <a:pos x="0" y="80"/>
                    </a:cxn>
                    <a:cxn ang="0">
                      <a:pos x="99" y="0"/>
                    </a:cxn>
                    <a:cxn ang="0">
                      <a:pos x="97" y="3"/>
                    </a:cxn>
                    <a:cxn ang="0">
                      <a:pos x="93" y="13"/>
                    </a:cxn>
                    <a:cxn ang="0">
                      <a:pos x="88" y="26"/>
                    </a:cxn>
                    <a:cxn ang="0">
                      <a:pos x="80" y="40"/>
                    </a:cxn>
                    <a:cxn ang="0">
                      <a:pos x="72" y="57"/>
                    </a:cxn>
                    <a:cxn ang="0">
                      <a:pos x="67" y="72"/>
                    </a:cxn>
                    <a:cxn ang="0">
                      <a:pos x="59" y="83"/>
                    </a:cxn>
                    <a:cxn ang="0">
                      <a:pos x="55" y="91"/>
                    </a:cxn>
                    <a:cxn ang="0">
                      <a:pos x="0" y="80"/>
                    </a:cxn>
                  </a:cxnLst>
                  <a:rect l="0" t="0" r="r" b="b"/>
                  <a:pathLst>
                    <a:path w="99" h="91">
                      <a:moveTo>
                        <a:pt x="0" y="80"/>
                      </a:moveTo>
                      <a:lnTo>
                        <a:pt x="99" y="0"/>
                      </a:lnTo>
                      <a:lnTo>
                        <a:pt x="97" y="3"/>
                      </a:lnTo>
                      <a:lnTo>
                        <a:pt x="93" y="13"/>
                      </a:lnTo>
                      <a:lnTo>
                        <a:pt x="88" y="26"/>
                      </a:lnTo>
                      <a:lnTo>
                        <a:pt x="80" y="40"/>
                      </a:lnTo>
                      <a:lnTo>
                        <a:pt x="72" y="57"/>
                      </a:lnTo>
                      <a:lnTo>
                        <a:pt x="67" y="72"/>
                      </a:lnTo>
                      <a:lnTo>
                        <a:pt x="59" y="83"/>
                      </a:lnTo>
                      <a:lnTo>
                        <a:pt x="55" y="91"/>
                      </a:lnTo>
                      <a:lnTo>
                        <a:pt x="0" y="80"/>
                      </a:lnTo>
                      <a:close/>
                    </a:path>
                  </a:pathLst>
                </a:custGeom>
                <a:solidFill>
                  <a:srgbClr val="21BA00"/>
                </a:solidFill>
                <a:ln w="9525">
                  <a:noFill/>
                  <a:round/>
                  <a:headEnd/>
                  <a:tailEnd/>
                </a:ln>
              </p:spPr>
              <p:txBody>
                <a:bodyPr/>
                <a:lstStyle/>
                <a:p>
                  <a:endParaRPr lang="de-DE"/>
                </a:p>
              </p:txBody>
            </p:sp>
            <p:sp>
              <p:nvSpPr>
                <p:cNvPr id="33063" name="Freeform 1319"/>
                <p:cNvSpPr>
                  <a:spLocks/>
                </p:cNvSpPr>
                <p:nvPr/>
              </p:nvSpPr>
              <p:spPr bwMode="auto">
                <a:xfrm>
                  <a:off x="830" y="3376"/>
                  <a:ext cx="39" cy="31"/>
                </a:xfrm>
                <a:custGeom>
                  <a:avLst/>
                  <a:gdLst/>
                  <a:ahLst/>
                  <a:cxnLst>
                    <a:cxn ang="0">
                      <a:pos x="0" y="61"/>
                    </a:cxn>
                    <a:cxn ang="0">
                      <a:pos x="13" y="7"/>
                    </a:cxn>
                    <a:cxn ang="0">
                      <a:pos x="78" y="0"/>
                    </a:cxn>
                    <a:cxn ang="0">
                      <a:pos x="0" y="61"/>
                    </a:cxn>
                  </a:cxnLst>
                  <a:rect l="0" t="0" r="r" b="b"/>
                  <a:pathLst>
                    <a:path w="78" h="61">
                      <a:moveTo>
                        <a:pt x="0" y="61"/>
                      </a:moveTo>
                      <a:lnTo>
                        <a:pt x="13" y="7"/>
                      </a:lnTo>
                      <a:lnTo>
                        <a:pt x="78" y="0"/>
                      </a:lnTo>
                      <a:lnTo>
                        <a:pt x="0" y="61"/>
                      </a:lnTo>
                      <a:close/>
                    </a:path>
                  </a:pathLst>
                </a:custGeom>
                <a:solidFill>
                  <a:srgbClr val="21BA00"/>
                </a:solidFill>
                <a:ln w="9525">
                  <a:noFill/>
                  <a:round/>
                  <a:headEnd/>
                  <a:tailEnd/>
                </a:ln>
              </p:spPr>
              <p:txBody>
                <a:bodyPr/>
                <a:lstStyle/>
                <a:p>
                  <a:endParaRPr lang="de-DE"/>
                </a:p>
              </p:txBody>
            </p:sp>
            <p:sp>
              <p:nvSpPr>
                <p:cNvPr id="33064" name="Freeform 1320"/>
                <p:cNvSpPr>
                  <a:spLocks/>
                </p:cNvSpPr>
                <p:nvPr/>
              </p:nvSpPr>
              <p:spPr bwMode="auto">
                <a:xfrm>
                  <a:off x="807" y="3446"/>
                  <a:ext cx="173" cy="207"/>
                </a:xfrm>
                <a:custGeom>
                  <a:avLst/>
                  <a:gdLst/>
                  <a:ahLst/>
                  <a:cxnLst>
                    <a:cxn ang="0">
                      <a:pos x="0" y="236"/>
                    </a:cxn>
                    <a:cxn ang="0">
                      <a:pos x="6" y="183"/>
                    </a:cxn>
                    <a:cxn ang="0">
                      <a:pos x="17" y="150"/>
                    </a:cxn>
                    <a:cxn ang="0">
                      <a:pos x="27" y="135"/>
                    </a:cxn>
                    <a:cxn ang="0">
                      <a:pos x="42" y="110"/>
                    </a:cxn>
                    <a:cxn ang="0">
                      <a:pos x="63" y="86"/>
                    </a:cxn>
                    <a:cxn ang="0">
                      <a:pos x="76" y="72"/>
                    </a:cxn>
                    <a:cxn ang="0">
                      <a:pos x="101" y="53"/>
                    </a:cxn>
                    <a:cxn ang="0">
                      <a:pos x="135" y="28"/>
                    </a:cxn>
                    <a:cxn ang="0">
                      <a:pos x="175" y="7"/>
                    </a:cxn>
                    <a:cxn ang="0">
                      <a:pos x="196" y="4"/>
                    </a:cxn>
                    <a:cxn ang="0">
                      <a:pos x="215" y="2"/>
                    </a:cxn>
                    <a:cxn ang="0">
                      <a:pos x="246" y="2"/>
                    </a:cxn>
                    <a:cxn ang="0">
                      <a:pos x="272" y="0"/>
                    </a:cxn>
                    <a:cxn ang="0">
                      <a:pos x="284" y="6"/>
                    </a:cxn>
                    <a:cxn ang="0">
                      <a:pos x="278" y="36"/>
                    </a:cxn>
                    <a:cxn ang="0">
                      <a:pos x="267" y="66"/>
                    </a:cxn>
                    <a:cxn ang="0">
                      <a:pos x="253" y="89"/>
                    </a:cxn>
                    <a:cxn ang="0">
                      <a:pos x="231" y="126"/>
                    </a:cxn>
                    <a:cxn ang="0">
                      <a:pos x="202" y="160"/>
                    </a:cxn>
                    <a:cxn ang="0">
                      <a:pos x="183" y="177"/>
                    </a:cxn>
                    <a:cxn ang="0">
                      <a:pos x="164" y="188"/>
                    </a:cxn>
                    <a:cxn ang="0">
                      <a:pos x="135" y="206"/>
                    </a:cxn>
                    <a:cxn ang="0">
                      <a:pos x="109" y="221"/>
                    </a:cxn>
                    <a:cxn ang="0">
                      <a:pos x="192" y="257"/>
                    </a:cxn>
                    <a:cxn ang="0">
                      <a:pos x="202" y="261"/>
                    </a:cxn>
                    <a:cxn ang="0">
                      <a:pos x="227" y="268"/>
                    </a:cxn>
                    <a:cxn ang="0">
                      <a:pos x="255" y="280"/>
                    </a:cxn>
                    <a:cxn ang="0">
                      <a:pos x="280" y="295"/>
                    </a:cxn>
                    <a:cxn ang="0">
                      <a:pos x="286" y="303"/>
                    </a:cxn>
                    <a:cxn ang="0">
                      <a:pos x="305" y="324"/>
                    </a:cxn>
                    <a:cxn ang="0">
                      <a:pos x="324" y="356"/>
                    </a:cxn>
                    <a:cxn ang="0">
                      <a:pos x="345" y="396"/>
                    </a:cxn>
                    <a:cxn ang="0">
                      <a:pos x="335" y="400"/>
                    </a:cxn>
                    <a:cxn ang="0">
                      <a:pos x="311" y="407"/>
                    </a:cxn>
                    <a:cxn ang="0">
                      <a:pos x="274" y="415"/>
                    </a:cxn>
                    <a:cxn ang="0">
                      <a:pos x="236" y="415"/>
                    </a:cxn>
                    <a:cxn ang="0">
                      <a:pos x="223" y="413"/>
                    </a:cxn>
                    <a:cxn ang="0">
                      <a:pos x="191" y="404"/>
                    </a:cxn>
                    <a:cxn ang="0">
                      <a:pos x="150" y="388"/>
                    </a:cxn>
                    <a:cxn ang="0">
                      <a:pos x="116" y="364"/>
                    </a:cxn>
                    <a:cxn ang="0">
                      <a:pos x="109" y="358"/>
                    </a:cxn>
                    <a:cxn ang="0">
                      <a:pos x="90" y="341"/>
                    </a:cxn>
                    <a:cxn ang="0">
                      <a:pos x="67" y="316"/>
                    </a:cxn>
                    <a:cxn ang="0">
                      <a:pos x="46" y="287"/>
                    </a:cxn>
                    <a:cxn ang="0">
                      <a:pos x="36" y="276"/>
                    </a:cxn>
                    <a:cxn ang="0">
                      <a:pos x="25" y="249"/>
                    </a:cxn>
                  </a:cxnLst>
                  <a:rect l="0" t="0" r="r" b="b"/>
                  <a:pathLst>
                    <a:path w="345" h="415">
                      <a:moveTo>
                        <a:pt x="0" y="245"/>
                      </a:moveTo>
                      <a:lnTo>
                        <a:pt x="0" y="236"/>
                      </a:lnTo>
                      <a:lnTo>
                        <a:pt x="0" y="213"/>
                      </a:lnTo>
                      <a:lnTo>
                        <a:pt x="6" y="183"/>
                      </a:lnTo>
                      <a:lnTo>
                        <a:pt x="15" y="154"/>
                      </a:lnTo>
                      <a:lnTo>
                        <a:pt x="17" y="150"/>
                      </a:lnTo>
                      <a:lnTo>
                        <a:pt x="21" y="145"/>
                      </a:lnTo>
                      <a:lnTo>
                        <a:pt x="27" y="135"/>
                      </a:lnTo>
                      <a:lnTo>
                        <a:pt x="34" y="124"/>
                      </a:lnTo>
                      <a:lnTo>
                        <a:pt x="42" y="110"/>
                      </a:lnTo>
                      <a:lnTo>
                        <a:pt x="51" y="97"/>
                      </a:lnTo>
                      <a:lnTo>
                        <a:pt x="63" y="86"/>
                      </a:lnTo>
                      <a:lnTo>
                        <a:pt x="74" y="74"/>
                      </a:lnTo>
                      <a:lnTo>
                        <a:pt x="76" y="72"/>
                      </a:lnTo>
                      <a:lnTo>
                        <a:pt x="86" y="65"/>
                      </a:lnTo>
                      <a:lnTo>
                        <a:pt x="101" y="53"/>
                      </a:lnTo>
                      <a:lnTo>
                        <a:pt x="116" y="42"/>
                      </a:lnTo>
                      <a:lnTo>
                        <a:pt x="135" y="28"/>
                      </a:lnTo>
                      <a:lnTo>
                        <a:pt x="156" y="17"/>
                      </a:lnTo>
                      <a:lnTo>
                        <a:pt x="175" y="7"/>
                      </a:lnTo>
                      <a:lnTo>
                        <a:pt x="192" y="4"/>
                      </a:lnTo>
                      <a:lnTo>
                        <a:pt x="196" y="4"/>
                      </a:lnTo>
                      <a:lnTo>
                        <a:pt x="204" y="4"/>
                      </a:lnTo>
                      <a:lnTo>
                        <a:pt x="215" y="2"/>
                      </a:lnTo>
                      <a:lnTo>
                        <a:pt x="231" y="2"/>
                      </a:lnTo>
                      <a:lnTo>
                        <a:pt x="246" y="2"/>
                      </a:lnTo>
                      <a:lnTo>
                        <a:pt x="261" y="0"/>
                      </a:lnTo>
                      <a:lnTo>
                        <a:pt x="272" y="0"/>
                      </a:lnTo>
                      <a:lnTo>
                        <a:pt x="282" y="0"/>
                      </a:lnTo>
                      <a:lnTo>
                        <a:pt x="284" y="6"/>
                      </a:lnTo>
                      <a:lnTo>
                        <a:pt x="284" y="17"/>
                      </a:lnTo>
                      <a:lnTo>
                        <a:pt x="278" y="36"/>
                      </a:lnTo>
                      <a:lnTo>
                        <a:pt x="269" y="63"/>
                      </a:lnTo>
                      <a:lnTo>
                        <a:pt x="267" y="66"/>
                      </a:lnTo>
                      <a:lnTo>
                        <a:pt x="261" y="76"/>
                      </a:lnTo>
                      <a:lnTo>
                        <a:pt x="253" y="89"/>
                      </a:lnTo>
                      <a:lnTo>
                        <a:pt x="244" y="106"/>
                      </a:lnTo>
                      <a:lnTo>
                        <a:pt x="231" y="126"/>
                      </a:lnTo>
                      <a:lnTo>
                        <a:pt x="217" y="145"/>
                      </a:lnTo>
                      <a:lnTo>
                        <a:pt x="202" y="160"/>
                      </a:lnTo>
                      <a:lnTo>
                        <a:pt x="185" y="175"/>
                      </a:lnTo>
                      <a:lnTo>
                        <a:pt x="183" y="177"/>
                      </a:lnTo>
                      <a:lnTo>
                        <a:pt x="173" y="181"/>
                      </a:lnTo>
                      <a:lnTo>
                        <a:pt x="164" y="188"/>
                      </a:lnTo>
                      <a:lnTo>
                        <a:pt x="150" y="196"/>
                      </a:lnTo>
                      <a:lnTo>
                        <a:pt x="135" y="206"/>
                      </a:lnTo>
                      <a:lnTo>
                        <a:pt x="122" y="213"/>
                      </a:lnTo>
                      <a:lnTo>
                        <a:pt x="109" y="221"/>
                      </a:lnTo>
                      <a:lnTo>
                        <a:pt x="99" y="225"/>
                      </a:lnTo>
                      <a:lnTo>
                        <a:pt x="192" y="257"/>
                      </a:lnTo>
                      <a:lnTo>
                        <a:pt x="194" y="259"/>
                      </a:lnTo>
                      <a:lnTo>
                        <a:pt x="202" y="261"/>
                      </a:lnTo>
                      <a:lnTo>
                        <a:pt x="213" y="265"/>
                      </a:lnTo>
                      <a:lnTo>
                        <a:pt x="227" y="268"/>
                      </a:lnTo>
                      <a:lnTo>
                        <a:pt x="242" y="274"/>
                      </a:lnTo>
                      <a:lnTo>
                        <a:pt x="255" y="280"/>
                      </a:lnTo>
                      <a:lnTo>
                        <a:pt x="269" y="287"/>
                      </a:lnTo>
                      <a:lnTo>
                        <a:pt x="280" y="295"/>
                      </a:lnTo>
                      <a:lnTo>
                        <a:pt x="282" y="297"/>
                      </a:lnTo>
                      <a:lnTo>
                        <a:pt x="286" y="303"/>
                      </a:lnTo>
                      <a:lnTo>
                        <a:pt x="293" y="310"/>
                      </a:lnTo>
                      <a:lnTo>
                        <a:pt x="305" y="324"/>
                      </a:lnTo>
                      <a:lnTo>
                        <a:pt x="314" y="337"/>
                      </a:lnTo>
                      <a:lnTo>
                        <a:pt x="324" y="356"/>
                      </a:lnTo>
                      <a:lnTo>
                        <a:pt x="335" y="375"/>
                      </a:lnTo>
                      <a:lnTo>
                        <a:pt x="345" y="396"/>
                      </a:lnTo>
                      <a:lnTo>
                        <a:pt x="343" y="396"/>
                      </a:lnTo>
                      <a:lnTo>
                        <a:pt x="335" y="400"/>
                      </a:lnTo>
                      <a:lnTo>
                        <a:pt x="324" y="404"/>
                      </a:lnTo>
                      <a:lnTo>
                        <a:pt x="311" y="407"/>
                      </a:lnTo>
                      <a:lnTo>
                        <a:pt x="293" y="411"/>
                      </a:lnTo>
                      <a:lnTo>
                        <a:pt x="274" y="415"/>
                      </a:lnTo>
                      <a:lnTo>
                        <a:pt x="255" y="415"/>
                      </a:lnTo>
                      <a:lnTo>
                        <a:pt x="236" y="415"/>
                      </a:lnTo>
                      <a:lnTo>
                        <a:pt x="232" y="415"/>
                      </a:lnTo>
                      <a:lnTo>
                        <a:pt x="223" y="413"/>
                      </a:lnTo>
                      <a:lnTo>
                        <a:pt x="208" y="409"/>
                      </a:lnTo>
                      <a:lnTo>
                        <a:pt x="191" y="404"/>
                      </a:lnTo>
                      <a:lnTo>
                        <a:pt x="170" y="396"/>
                      </a:lnTo>
                      <a:lnTo>
                        <a:pt x="150" y="388"/>
                      </a:lnTo>
                      <a:lnTo>
                        <a:pt x="131" y="377"/>
                      </a:lnTo>
                      <a:lnTo>
                        <a:pt x="116" y="364"/>
                      </a:lnTo>
                      <a:lnTo>
                        <a:pt x="112" y="362"/>
                      </a:lnTo>
                      <a:lnTo>
                        <a:pt x="109" y="358"/>
                      </a:lnTo>
                      <a:lnTo>
                        <a:pt x="99" y="350"/>
                      </a:lnTo>
                      <a:lnTo>
                        <a:pt x="90" y="341"/>
                      </a:lnTo>
                      <a:lnTo>
                        <a:pt x="76" y="329"/>
                      </a:lnTo>
                      <a:lnTo>
                        <a:pt x="67" y="316"/>
                      </a:lnTo>
                      <a:lnTo>
                        <a:pt x="55" y="303"/>
                      </a:lnTo>
                      <a:lnTo>
                        <a:pt x="46" y="287"/>
                      </a:lnTo>
                      <a:lnTo>
                        <a:pt x="42" y="284"/>
                      </a:lnTo>
                      <a:lnTo>
                        <a:pt x="36" y="276"/>
                      </a:lnTo>
                      <a:lnTo>
                        <a:pt x="29" y="263"/>
                      </a:lnTo>
                      <a:lnTo>
                        <a:pt x="25" y="249"/>
                      </a:lnTo>
                      <a:lnTo>
                        <a:pt x="0" y="245"/>
                      </a:lnTo>
                      <a:close/>
                    </a:path>
                  </a:pathLst>
                </a:custGeom>
                <a:solidFill>
                  <a:srgbClr val="000000"/>
                </a:solidFill>
                <a:ln w="9525">
                  <a:noFill/>
                  <a:round/>
                  <a:headEnd/>
                  <a:tailEnd/>
                </a:ln>
              </p:spPr>
              <p:txBody>
                <a:bodyPr/>
                <a:lstStyle/>
                <a:p>
                  <a:endParaRPr lang="de-DE"/>
                </a:p>
              </p:txBody>
            </p:sp>
            <p:sp>
              <p:nvSpPr>
                <p:cNvPr id="33065" name="Freeform 1321"/>
                <p:cNvSpPr>
                  <a:spLocks/>
                </p:cNvSpPr>
                <p:nvPr/>
              </p:nvSpPr>
              <p:spPr bwMode="auto">
                <a:xfrm>
                  <a:off x="885" y="3514"/>
                  <a:ext cx="148" cy="65"/>
                </a:xfrm>
                <a:custGeom>
                  <a:avLst/>
                  <a:gdLst/>
                  <a:ahLst/>
                  <a:cxnLst>
                    <a:cxn ang="0">
                      <a:pos x="19" y="74"/>
                    </a:cxn>
                    <a:cxn ang="0">
                      <a:pos x="23" y="69"/>
                    </a:cxn>
                    <a:cxn ang="0">
                      <a:pos x="37" y="55"/>
                    </a:cxn>
                    <a:cxn ang="0">
                      <a:pos x="59" y="36"/>
                    </a:cxn>
                    <a:cxn ang="0">
                      <a:pos x="90" y="21"/>
                    </a:cxn>
                    <a:cxn ang="0">
                      <a:pos x="99" y="15"/>
                    </a:cxn>
                    <a:cxn ang="0">
                      <a:pos x="122" y="10"/>
                    </a:cxn>
                    <a:cxn ang="0">
                      <a:pos x="155" y="2"/>
                    </a:cxn>
                    <a:cxn ang="0">
                      <a:pos x="183" y="0"/>
                    </a:cxn>
                    <a:cxn ang="0">
                      <a:pos x="193" y="0"/>
                    </a:cxn>
                    <a:cxn ang="0">
                      <a:pos x="218" y="6"/>
                    </a:cxn>
                    <a:cxn ang="0">
                      <a:pos x="244" y="15"/>
                    </a:cxn>
                    <a:cxn ang="0">
                      <a:pos x="269" y="36"/>
                    </a:cxn>
                    <a:cxn ang="0">
                      <a:pos x="298" y="76"/>
                    </a:cxn>
                    <a:cxn ang="0">
                      <a:pos x="290" y="84"/>
                    </a:cxn>
                    <a:cxn ang="0">
                      <a:pos x="277" y="95"/>
                    </a:cxn>
                    <a:cxn ang="0">
                      <a:pos x="256" y="109"/>
                    </a:cxn>
                    <a:cxn ang="0">
                      <a:pos x="239" y="114"/>
                    </a:cxn>
                    <a:cxn ang="0">
                      <a:pos x="221" y="120"/>
                    </a:cxn>
                    <a:cxn ang="0">
                      <a:pos x="195" y="126"/>
                    </a:cxn>
                    <a:cxn ang="0">
                      <a:pos x="166" y="131"/>
                    </a:cxn>
                    <a:cxn ang="0">
                      <a:pos x="151" y="131"/>
                    </a:cxn>
                    <a:cxn ang="0">
                      <a:pos x="134" y="130"/>
                    </a:cxn>
                    <a:cxn ang="0">
                      <a:pos x="107" y="124"/>
                    </a:cxn>
                    <a:cxn ang="0">
                      <a:pos x="75" y="114"/>
                    </a:cxn>
                    <a:cxn ang="0">
                      <a:pos x="57" y="105"/>
                    </a:cxn>
                    <a:cxn ang="0">
                      <a:pos x="56" y="103"/>
                    </a:cxn>
                    <a:cxn ang="0">
                      <a:pos x="48" y="97"/>
                    </a:cxn>
                    <a:cxn ang="0">
                      <a:pos x="38" y="90"/>
                    </a:cxn>
                    <a:cxn ang="0">
                      <a:pos x="31" y="84"/>
                    </a:cxn>
                    <a:cxn ang="0">
                      <a:pos x="19" y="86"/>
                    </a:cxn>
                    <a:cxn ang="0">
                      <a:pos x="0" y="86"/>
                    </a:cxn>
                  </a:cxnLst>
                  <a:rect l="0" t="0" r="r" b="b"/>
                  <a:pathLst>
                    <a:path w="298" h="131">
                      <a:moveTo>
                        <a:pt x="0" y="86"/>
                      </a:moveTo>
                      <a:lnTo>
                        <a:pt x="19" y="74"/>
                      </a:lnTo>
                      <a:lnTo>
                        <a:pt x="19" y="72"/>
                      </a:lnTo>
                      <a:lnTo>
                        <a:pt x="23" y="69"/>
                      </a:lnTo>
                      <a:lnTo>
                        <a:pt x="29" y="63"/>
                      </a:lnTo>
                      <a:lnTo>
                        <a:pt x="37" y="55"/>
                      </a:lnTo>
                      <a:lnTo>
                        <a:pt x="48" y="46"/>
                      </a:lnTo>
                      <a:lnTo>
                        <a:pt x="59" y="36"/>
                      </a:lnTo>
                      <a:lnTo>
                        <a:pt x="75" y="29"/>
                      </a:lnTo>
                      <a:lnTo>
                        <a:pt x="90" y="21"/>
                      </a:lnTo>
                      <a:lnTo>
                        <a:pt x="94" y="19"/>
                      </a:lnTo>
                      <a:lnTo>
                        <a:pt x="99" y="15"/>
                      </a:lnTo>
                      <a:lnTo>
                        <a:pt x="111" y="13"/>
                      </a:lnTo>
                      <a:lnTo>
                        <a:pt x="122" y="10"/>
                      </a:lnTo>
                      <a:lnTo>
                        <a:pt x="138" y="4"/>
                      </a:lnTo>
                      <a:lnTo>
                        <a:pt x="155" y="2"/>
                      </a:lnTo>
                      <a:lnTo>
                        <a:pt x="170" y="0"/>
                      </a:lnTo>
                      <a:lnTo>
                        <a:pt x="183" y="0"/>
                      </a:lnTo>
                      <a:lnTo>
                        <a:pt x="187" y="0"/>
                      </a:lnTo>
                      <a:lnTo>
                        <a:pt x="193" y="0"/>
                      </a:lnTo>
                      <a:lnTo>
                        <a:pt x="204" y="2"/>
                      </a:lnTo>
                      <a:lnTo>
                        <a:pt x="218" y="6"/>
                      </a:lnTo>
                      <a:lnTo>
                        <a:pt x="231" y="10"/>
                      </a:lnTo>
                      <a:lnTo>
                        <a:pt x="244" y="15"/>
                      </a:lnTo>
                      <a:lnTo>
                        <a:pt x="258" y="25"/>
                      </a:lnTo>
                      <a:lnTo>
                        <a:pt x="269" y="36"/>
                      </a:lnTo>
                      <a:lnTo>
                        <a:pt x="298" y="76"/>
                      </a:lnTo>
                      <a:lnTo>
                        <a:pt x="298" y="76"/>
                      </a:lnTo>
                      <a:lnTo>
                        <a:pt x="294" y="80"/>
                      </a:lnTo>
                      <a:lnTo>
                        <a:pt x="290" y="84"/>
                      </a:lnTo>
                      <a:lnTo>
                        <a:pt x="284" y="90"/>
                      </a:lnTo>
                      <a:lnTo>
                        <a:pt x="277" y="95"/>
                      </a:lnTo>
                      <a:lnTo>
                        <a:pt x="265" y="103"/>
                      </a:lnTo>
                      <a:lnTo>
                        <a:pt x="256" y="109"/>
                      </a:lnTo>
                      <a:lnTo>
                        <a:pt x="242" y="114"/>
                      </a:lnTo>
                      <a:lnTo>
                        <a:pt x="239" y="114"/>
                      </a:lnTo>
                      <a:lnTo>
                        <a:pt x="233" y="116"/>
                      </a:lnTo>
                      <a:lnTo>
                        <a:pt x="221" y="120"/>
                      </a:lnTo>
                      <a:lnTo>
                        <a:pt x="210" y="122"/>
                      </a:lnTo>
                      <a:lnTo>
                        <a:pt x="195" y="126"/>
                      </a:lnTo>
                      <a:lnTo>
                        <a:pt x="179" y="130"/>
                      </a:lnTo>
                      <a:lnTo>
                        <a:pt x="166" y="131"/>
                      </a:lnTo>
                      <a:lnTo>
                        <a:pt x="153" y="131"/>
                      </a:lnTo>
                      <a:lnTo>
                        <a:pt x="151" y="131"/>
                      </a:lnTo>
                      <a:lnTo>
                        <a:pt x="143" y="131"/>
                      </a:lnTo>
                      <a:lnTo>
                        <a:pt x="134" y="130"/>
                      </a:lnTo>
                      <a:lnTo>
                        <a:pt x="122" y="128"/>
                      </a:lnTo>
                      <a:lnTo>
                        <a:pt x="107" y="124"/>
                      </a:lnTo>
                      <a:lnTo>
                        <a:pt x="92" y="120"/>
                      </a:lnTo>
                      <a:lnTo>
                        <a:pt x="75" y="114"/>
                      </a:lnTo>
                      <a:lnTo>
                        <a:pt x="59" y="107"/>
                      </a:lnTo>
                      <a:lnTo>
                        <a:pt x="57" y="105"/>
                      </a:lnTo>
                      <a:lnTo>
                        <a:pt x="57" y="105"/>
                      </a:lnTo>
                      <a:lnTo>
                        <a:pt x="56" y="103"/>
                      </a:lnTo>
                      <a:lnTo>
                        <a:pt x="52" y="101"/>
                      </a:lnTo>
                      <a:lnTo>
                        <a:pt x="48" y="97"/>
                      </a:lnTo>
                      <a:lnTo>
                        <a:pt x="42" y="93"/>
                      </a:lnTo>
                      <a:lnTo>
                        <a:pt x="38" y="90"/>
                      </a:lnTo>
                      <a:lnTo>
                        <a:pt x="33" y="86"/>
                      </a:lnTo>
                      <a:lnTo>
                        <a:pt x="31" y="84"/>
                      </a:lnTo>
                      <a:lnTo>
                        <a:pt x="27" y="84"/>
                      </a:lnTo>
                      <a:lnTo>
                        <a:pt x="19" y="86"/>
                      </a:lnTo>
                      <a:lnTo>
                        <a:pt x="10" y="93"/>
                      </a:lnTo>
                      <a:lnTo>
                        <a:pt x="0" y="86"/>
                      </a:lnTo>
                      <a:close/>
                    </a:path>
                  </a:pathLst>
                </a:custGeom>
                <a:solidFill>
                  <a:srgbClr val="000000"/>
                </a:solidFill>
                <a:ln w="9525">
                  <a:noFill/>
                  <a:round/>
                  <a:headEnd/>
                  <a:tailEnd/>
                </a:ln>
              </p:spPr>
              <p:txBody>
                <a:bodyPr/>
                <a:lstStyle/>
                <a:p>
                  <a:endParaRPr lang="de-DE"/>
                </a:p>
              </p:txBody>
            </p:sp>
            <p:sp>
              <p:nvSpPr>
                <p:cNvPr id="33066" name="Freeform 1322"/>
                <p:cNvSpPr>
                  <a:spLocks/>
                </p:cNvSpPr>
                <p:nvPr/>
              </p:nvSpPr>
              <p:spPr bwMode="auto">
                <a:xfrm>
                  <a:off x="816" y="3501"/>
                  <a:ext cx="24" cy="53"/>
                </a:xfrm>
                <a:custGeom>
                  <a:avLst/>
                  <a:gdLst/>
                  <a:ahLst/>
                  <a:cxnLst>
                    <a:cxn ang="0">
                      <a:pos x="0" y="107"/>
                    </a:cxn>
                    <a:cxn ang="0">
                      <a:pos x="48" y="54"/>
                    </a:cxn>
                    <a:cxn ang="0">
                      <a:pos x="48" y="0"/>
                    </a:cxn>
                    <a:cxn ang="0">
                      <a:pos x="46" y="2"/>
                    </a:cxn>
                    <a:cxn ang="0">
                      <a:pos x="44" y="6"/>
                    </a:cxn>
                    <a:cxn ang="0">
                      <a:pos x="38" y="12"/>
                    </a:cxn>
                    <a:cxn ang="0">
                      <a:pos x="34" y="19"/>
                    </a:cxn>
                    <a:cxn ang="0">
                      <a:pos x="29" y="27"/>
                    </a:cxn>
                    <a:cxn ang="0">
                      <a:pos x="23" y="36"/>
                    </a:cxn>
                    <a:cxn ang="0">
                      <a:pos x="17" y="46"/>
                    </a:cxn>
                    <a:cxn ang="0">
                      <a:pos x="12" y="56"/>
                    </a:cxn>
                    <a:cxn ang="0">
                      <a:pos x="0" y="107"/>
                    </a:cxn>
                  </a:cxnLst>
                  <a:rect l="0" t="0" r="r" b="b"/>
                  <a:pathLst>
                    <a:path w="48" h="107">
                      <a:moveTo>
                        <a:pt x="0" y="107"/>
                      </a:moveTo>
                      <a:lnTo>
                        <a:pt x="48" y="54"/>
                      </a:lnTo>
                      <a:lnTo>
                        <a:pt x="48" y="0"/>
                      </a:lnTo>
                      <a:lnTo>
                        <a:pt x="46" y="2"/>
                      </a:lnTo>
                      <a:lnTo>
                        <a:pt x="44" y="6"/>
                      </a:lnTo>
                      <a:lnTo>
                        <a:pt x="38" y="12"/>
                      </a:lnTo>
                      <a:lnTo>
                        <a:pt x="34" y="19"/>
                      </a:lnTo>
                      <a:lnTo>
                        <a:pt x="29" y="27"/>
                      </a:lnTo>
                      <a:lnTo>
                        <a:pt x="23" y="36"/>
                      </a:lnTo>
                      <a:lnTo>
                        <a:pt x="17" y="46"/>
                      </a:lnTo>
                      <a:lnTo>
                        <a:pt x="12" y="56"/>
                      </a:lnTo>
                      <a:lnTo>
                        <a:pt x="0" y="107"/>
                      </a:lnTo>
                      <a:close/>
                    </a:path>
                  </a:pathLst>
                </a:custGeom>
                <a:solidFill>
                  <a:srgbClr val="59FF00"/>
                </a:solidFill>
                <a:ln w="9525">
                  <a:noFill/>
                  <a:round/>
                  <a:headEnd/>
                  <a:tailEnd/>
                </a:ln>
              </p:spPr>
              <p:txBody>
                <a:bodyPr/>
                <a:lstStyle/>
                <a:p>
                  <a:endParaRPr lang="de-DE"/>
                </a:p>
              </p:txBody>
            </p:sp>
            <p:sp>
              <p:nvSpPr>
                <p:cNvPr id="33067" name="Freeform 1323"/>
                <p:cNvSpPr>
                  <a:spLocks/>
                </p:cNvSpPr>
                <p:nvPr/>
              </p:nvSpPr>
              <p:spPr bwMode="auto">
                <a:xfrm>
                  <a:off x="847" y="3470"/>
                  <a:ext cx="33" cy="47"/>
                </a:xfrm>
                <a:custGeom>
                  <a:avLst/>
                  <a:gdLst/>
                  <a:ahLst/>
                  <a:cxnLst>
                    <a:cxn ang="0">
                      <a:pos x="2" y="96"/>
                    </a:cxn>
                    <a:cxn ang="0">
                      <a:pos x="0" y="44"/>
                    </a:cxn>
                    <a:cxn ang="0">
                      <a:pos x="2" y="44"/>
                    </a:cxn>
                    <a:cxn ang="0">
                      <a:pos x="2" y="40"/>
                    </a:cxn>
                    <a:cxn ang="0">
                      <a:pos x="6" y="37"/>
                    </a:cxn>
                    <a:cxn ang="0">
                      <a:pos x="10" y="31"/>
                    </a:cxn>
                    <a:cxn ang="0">
                      <a:pos x="15" y="25"/>
                    </a:cxn>
                    <a:cxn ang="0">
                      <a:pos x="21" y="21"/>
                    </a:cxn>
                    <a:cxn ang="0">
                      <a:pos x="27" y="16"/>
                    </a:cxn>
                    <a:cxn ang="0">
                      <a:pos x="32" y="12"/>
                    </a:cxn>
                    <a:cxn ang="0">
                      <a:pos x="65" y="0"/>
                    </a:cxn>
                    <a:cxn ang="0">
                      <a:pos x="63" y="27"/>
                    </a:cxn>
                    <a:cxn ang="0">
                      <a:pos x="2" y="96"/>
                    </a:cxn>
                  </a:cxnLst>
                  <a:rect l="0" t="0" r="r" b="b"/>
                  <a:pathLst>
                    <a:path w="65" h="96">
                      <a:moveTo>
                        <a:pt x="2" y="96"/>
                      </a:moveTo>
                      <a:lnTo>
                        <a:pt x="0" y="44"/>
                      </a:lnTo>
                      <a:lnTo>
                        <a:pt x="2" y="44"/>
                      </a:lnTo>
                      <a:lnTo>
                        <a:pt x="2" y="40"/>
                      </a:lnTo>
                      <a:lnTo>
                        <a:pt x="6" y="37"/>
                      </a:lnTo>
                      <a:lnTo>
                        <a:pt x="10" y="31"/>
                      </a:lnTo>
                      <a:lnTo>
                        <a:pt x="15" y="25"/>
                      </a:lnTo>
                      <a:lnTo>
                        <a:pt x="21" y="21"/>
                      </a:lnTo>
                      <a:lnTo>
                        <a:pt x="27" y="16"/>
                      </a:lnTo>
                      <a:lnTo>
                        <a:pt x="32" y="12"/>
                      </a:lnTo>
                      <a:lnTo>
                        <a:pt x="65" y="0"/>
                      </a:lnTo>
                      <a:lnTo>
                        <a:pt x="63" y="27"/>
                      </a:lnTo>
                      <a:lnTo>
                        <a:pt x="2" y="96"/>
                      </a:lnTo>
                      <a:close/>
                    </a:path>
                  </a:pathLst>
                </a:custGeom>
                <a:solidFill>
                  <a:srgbClr val="59FF00"/>
                </a:solidFill>
                <a:ln w="9525">
                  <a:noFill/>
                  <a:round/>
                  <a:headEnd/>
                  <a:tailEnd/>
                </a:ln>
              </p:spPr>
              <p:txBody>
                <a:bodyPr/>
                <a:lstStyle/>
                <a:p>
                  <a:endParaRPr lang="de-DE"/>
                </a:p>
              </p:txBody>
            </p:sp>
            <p:sp>
              <p:nvSpPr>
                <p:cNvPr id="33068" name="Freeform 1324"/>
                <p:cNvSpPr>
                  <a:spLocks/>
                </p:cNvSpPr>
                <p:nvPr/>
              </p:nvSpPr>
              <p:spPr bwMode="auto">
                <a:xfrm>
                  <a:off x="889" y="3454"/>
                  <a:ext cx="40" cy="27"/>
                </a:xfrm>
                <a:custGeom>
                  <a:avLst/>
                  <a:gdLst/>
                  <a:ahLst/>
                  <a:cxnLst>
                    <a:cxn ang="0">
                      <a:pos x="0" y="55"/>
                    </a:cxn>
                    <a:cxn ang="0">
                      <a:pos x="6" y="21"/>
                    </a:cxn>
                    <a:cxn ang="0">
                      <a:pos x="6" y="19"/>
                    </a:cxn>
                    <a:cxn ang="0">
                      <a:pos x="9" y="17"/>
                    </a:cxn>
                    <a:cxn ang="0">
                      <a:pos x="17" y="13"/>
                    </a:cxn>
                    <a:cxn ang="0">
                      <a:pos x="27" y="10"/>
                    </a:cxn>
                    <a:cxn ang="0">
                      <a:pos x="36" y="6"/>
                    </a:cxn>
                    <a:cxn ang="0">
                      <a:pos x="49" y="4"/>
                    </a:cxn>
                    <a:cxn ang="0">
                      <a:pos x="65" y="0"/>
                    </a:cxn>
                    <a:cxn ang="0">
                      <a:pos x="80" y="0"/>
                    </a:cxn>
                    <a:cxn ang="0">
                      <a:pos x="0" y="55"/>
                    </a:cxn>
                  </a:cxnLst>
                  <a:rect l="0" t="0" r="r" b="b"/>
                  <a:pathLst>
                    <a:path w="80" h="55">
                      <a:moveTo>
                        <a:pt x="0" y="55"/>
                      </a:moveTo>
                      <a:lnTo>
                        <a:pt x="6" y="21"/>
                      </a:lnTo>
                      <a:lnTo>
                        <a:pt x="6" y="19"/>
                      </a:lnTo>
                      <a:lnTo>
                        <a:pt x="9" y="17"/>
                      </a:lnTo>
                      <a:lnTo>
                        <a:pt x="17" y="13"/>
                      </a:lnTo>
                      <a:lnTo>
                        <a:pt x="27" y="10"/>
                      </a:lnTo>
                      <a:lnTo>
                        <a:pt x="36" y="6"/>
                      </a:lnTo>
                      <a:lnTo>
                        <a:pt x="49" y="4"/>
                      </a:lnTo>
                      <a:lnTo>
                        <a:pt x="65" y="0"/>
                      </a:lnTo>
                      <a:lnTo>
                        <a:pt x="80" y="0"/>
                      </a:lnTo>
                      <a:lnTo>
                        <a:pt x="0" y="55"/>
                      </a:lnTo>
                      <a:close/>
                    </a:path>
                  </a:pathLst>
                </a:custGeom>
                <a:solidFill>
                  <a:srgbClr val="59FF00"/>
                </a:solidFill>
                <a:ln w="9525">
                  <a:noFill/>
                  <a:round/>
                  <a:headEnd/>
                  <a:tailEnd/>
                </a:ln>
              </p:spPr>
              <p:txBody>
                <a:bodyPr/>
                <a:lstStyle/>
                <a:p>
                  <a:endParaRPr lang="de-DE"/>
                </a:p>
              </p:txBody>
            </p:sp>
            <p:sp>
              <p:nvSpPr>
                <p:cNvPr id="33069" name="Freeform 1325"/>
                <p:cNvSpPr>
                  <a:spLocks/>
                </p:cNvSpPr>
                <p:nvPr/>
              </p:nvSpPr>
              <p:spPr bwMode="auto">
                <a:xfrm>
                  <a:off x="907" y="3455"/>
                  <a:ext cx="33" cy="27"/>
                </a:xfrm>
                <a:custGeom>
                  <a:avLst/>
                  <a:gdLst/>
                  <a:ahLst/>
                  <a:cxnLst>
                    <a:cxn ang="0">
                      <a:pos x="0" y="53"/>
                    </a:cxn>
                    <a:cxn ang="0">
                      <a:pos x="67" y="0"/>
                    </a:cxn>
                    <a:cxn ang="0">
                      <a:pos x="65" y="8"/>
                    </a:cxn>
                    <a:cxn ang="0">
                      <a:pos x="61" y="21"/>
                    </a:cxn>
                    <a:cxn ang="0">
                      <a:pos x="54" y="40"/>
                    </a:cxn>
                    <a:cxn ang="0">
                      <a:pos x="46" y="51"/>
                    </a:cxn>
                    <a:cxn ang="0">
                      <a:pos x="0" y="53"/>
                    </a:cxn>
                  </a:cxnLst>
                  <a:rect l="0" t="0" r="r" b="b"/>
                  <a:pathLst>
                    <a:path w="67" h="53">
                      <a:moveTo>
                        <a:pt x="0" y="53"/>
                      </a:moveTo>
                      <a:lnTo>
                        <a:pt x="67" y="0"/>
                      </a:lnTo>
                      <a:lnTo>
                        <a:pt x="65" y="8"/>
                      </a:lnTo>
                      <a:lnTo>
                        <a:pt x="61" y="21"/>
                      </a:lnTo>
                      <a:lnTo>
                        <a:pt x="54" y="40"/>
                      </a:lnTo>
                      <a:lnTo>
                        <a:pt x="46" y="51"/>
                      </a:lnTo>
                      <a:lnTo>
                        <a:pt x="0" y="53"/>
                      </a:lnTo>
                      <a:close/>
                    </a:path>
                  </a:pathLst>
                </a:custGeom>
                <a:solidFill>
                  <a:srgbClr val="59FF00"/>
                </a:solidFill>
                <a:ln w="9525">
                  <a:noFill/>
                  <a:round/>
                  <a:headEnd/>
                  <a:tailEnd/>
                </a:ln>
              </p:spPr>
              <p:txBody>
                <a:bodyPr/>
                <a:lstStyle/>
                <a:p>
                  <a:endParaRPr lang="de-DE"/>
                </a:p>
              </p:txBody>
            </p:sp>
            <p:sp>
              <p:nvSpPr>
                <p:cNvPr id="33070" name="Freeform 1326"/>
                <p:cNvSpPr>
                  <a:spLocks/>
                </p:cNvSpPr>
                <p:nvPr/>
              </p:nvSpPr>
              <p:spPr bwMode="auto">
                <a:xfrm>
                  <a:off x="874" y="3489"/>
                  <a:ext cx="51" cy="20"/>
                </a:xfrm>
                <a:custGeom>
                  <a:avLst/>
                  <a:gdLst/>
                  <a:ahLst/>
                  <a:cxnLst>
                    <a:cxn ang="0">
                      <a:pos x="48" y="0"/>
                    </a:cxn>
                    <a:cxn ang="0">
                      <a:pos x="101" y="0"/>
                    </a:cxn>
                    <a:cxn ang="0">
                      <a:pos x="99" y="1"/>
                    </a:cxn>
                    <a:cxn ang="0">
                      <a:pos x="99" y="5"/>
                    </a:cxn>
                    <a:cxn ang="0">
                      <a:pos x="98" y="9"/>
                    </a:cxn>
                    <a:cxn ang="0">
                      <a:pos x="94" y="15"/>
                    </a:cxn>
                    <a:cxn ang="0">
                      <a:pos x="90" y="20"/>
                    </a:cxn>
                    <a:cxn ang="0">
                      <a:pos x="84" y="28"/>
                    </a:cxn>
                    <a:cxn ang="0">
                      <a:pos x="78" y="34"/>
                    </a:cxn>
                    <a:cxn ang="0">
                      <a:pos x="73" y="40"/>
                    </a:cxn>
                    <a:cxn ang="0">
                      <a:pos x="0" y="40"/>
                    </a:cxn>
                    <a:cxn ang="0">
                      <a:pos x="48" y="0"/>
                    </a:cxn>
                  </a:cxnLst>
                  <a:rect l="0" t="0" r="r" b="b"/>
                  <a:pathLst>
                    <a:path w="101" h="40">
                      <a:moveTo>
                        <a:pt x="48" y="0"/>
                      </a:moveTo>
                      <a:lnTo>
                        <a:pt x="101" y="0"/>
                      </a:lnTo>
                      <a:lnTo>
                        <a:pt x="99" y="1"/>
                      </a:lnTo>
                      <a:lnTo>
                        <a:pt x="99" y="5"/>
                      </a:lnTo>
                      <a:lnTo>
                        <a:pt x="98" y="9"/>
                      </a:lnTo>
                      <a:lnTo>
                        <a:pt x="94" y="15"/>
                      </a:lnTo>
                      <a:lnTo>
                        <a:pt x="90" y="20"/>
                      </a:lnTo>
                      <a:lnTo>
                        <a:pt x="84" y="28"/>
                      </a:lnTo>
                      <a:lnTo>
                        <a:pt x="78" y="34"/>
                      </a:lnTo>
                      <a:lnTo>
                        <a:pt x="73" y="40"/>
                      </a:lnTo>
                      <a:lnTo>
                        <a:pt x="0" y="40"/>
                      </a:lnTo>
                      <a:lnTo>
                        <a:pt x="48" y="0"/>
                      </a:lnTo>
                      <a:close/>
                    </a:path>
                  </a:pathLst>
                </a:custGeom>
                <a:solidFill>
                  <a:srgbClr val="59FF00"/>
                </a:solidFill>
                <a:ln w="9525">
                  <a:noFill/>
                  <a:round/>
                  <a:headEnd/>
                  <a:tailEnd/>
                </a:ln>
              </p:spPr>
              <p:txBody>
                <a:bodyPr/>
                <a:lstStyle/>
                <a:p>
                  <a:endParaRPr lang="de-DE"/>
                </a:p>
              </p:txBody>
            </p:sp>
            <p:sp>
              <p:nvSpPr>
                <p:cNvPr id="33071" name="Freeform 1327"/>
                <p:cNvSpPr>
                  <a:spLocks/>
                </p:cNvSpPr>
                <p:nvPr/>
              </p:nvSpPr>
              <p:spPr bwMode="auto">
                <a:xfrm>
                  <a:off x="851" y="3517"/>
                  <a:ext cx="52" cy="17"/>
                </a:xfrm>
                <a:custGeom>
                  <a:avLst/>
                  <a:gdLst/>
                  <a:ahLst/>
                  <a:cxnLst>
                    <a:cxn ang="0">
                      <a:pos x="30" y="0"/>
                    </a:cxn>
                    <a:cxn ang="0">
                      <a:pos x="103" y="0"/>
                    </a:cxn>
                    <a:cxn ang="0">
                      <a:pos x="101" y="0"/>
                    </a:cxn>
                    <a:cxn ang="0">
                      <a:pos x="99" y="2"/>
                    </a:cxn>
                    <a:cxn ang="0">
                      <a:pos x="95" y="7"/>
                    </a:cxn>
                    <a:cxn ang="0">
                      <a:pos x="89" y="11"/>
                    </a:cxn>
                    <a:cxn ang="0">
                      <a:pos x="83" y="17"/>
                    </a:cxn>
                    <a:cxn ang="0">
                      <a:pos x="76" y="23"/>
                    </a:cxn>
                    <a:cxn ang="0">
                      <a:pos x="66" y="28"/>
                    </a:cxn>
                    <a:cxn ang="0">
                      <a:pos x="55" y="34"/>
                    </a:cxn>
                    <a:cxn ang="0">
                      <a:pos x="0" y="28"/>
                    </a:cxn>
                    <a:cxn ang="0">
                      <a:pos x="30" y="0"/>
                    </a:cxn>
                  </a:cxnLst>
                  <a:rect l="0" t="0" r="r" b="b"/>
                  <a:pathLst>
                    <a:path w="103" h="34">
                      <a:moveTo>
                        <a:pt x="30" y="0"/>
                      </a:moveTo>
                      <a:lnTo>
                        <a:pt x="103" y="0"/>
                      </a:lnTo>
                      <a:lnTo>
                        <a:pt x="101" y="0"/>
                      </a:lnTo>
                      <a:lnTo>
                        <a:pt x="99" y="2"/>
                      </a:lnTo>
                      <a:lnTo>
                        <a:pt x="95" y="7"/>
                      </a:lnTo>
                      <a:lnTo>
                        <a:pt x="89" y="11"/>
                      </a:lnTo>
                      <a:lnTo>
                        <a:pt x="83" y="17"/>
                      </a:lnTo>
                      <a:lnTo>
                        <a:pt x="76" y="23"/>
                      </a:lnTo>
                      <a:lnTo>
                        <a:pt x="66" y="28"/>
                      </a:lnTo>
                      <a:lnTo>
                        <a:pt x="55" y="34"/>
                      </a:lnTo>
                      <a:lnTo>
                        <a:pt x="0" y="28"/>
                      </a:lnTo>
                      <a:lnTo>
                        <a:pt x="30" y="0"/>
                      </a:lnTo>
                      <a:close/>
                    </a:path>
                  </a:pathLst>
                </a:custGeom>
                <a:solidFill>
                  <a:srgbClr val="59FF00"/>
                </a:solidFill>
                <a:ln w="9525">
                  <a:noFill/>
                  <a:round/>
                  <a:headEnd/>
                  <a:tailEnd/>
                </a:ln>
              </p:spPr>
              <p:txBody>
                <a:bodyPr/>
                <a:lstStyle/>
                <a:p>
                  <a:endParaRPr lang="de-DE"/>
                </a:p>
              </p:txBody>
            </p:sp>
            <p:sp>
              <p:nvSpPr>
                <p:cNvPr id="33072" name="Freeform 1328"/>
                <p:cNvSpPr>
                  <a:spLocks/>
                </p:cNvSpPr>
                <p:nvPr/>
              </p:nvSpPr>
              <p:spPr bwMode="auto">
                <a:xfrm>
                  <a:off x="827" y="3540"/>
                  <a:ext cx="37" cy="22"/>
                </a:xfrm>
                <a:custGeom>
                  <a:avLst/>
                  <a:gdLst/>
                  <a:ahLst/>
                  <a:cxnLst>
                    <a:cxn ang="0">
                      <a:pos x="27" y="0"/>
                    </a:cxn>
                    <a:cxn ang="0">
                      <a:pos x="74" y="8"/>
                    </a:cxn>
                    <a:cxn ang="0">
                      <a:pos x="74" y="10"/>
                    </a:cxn>
                    <a:cxn ang="0">
                      <a:pos x="71" y="12"/>
                    </a:cxn>
                    <a:cxn ang="0">
                      <a:pos x="65" y="18"/>
                    </a:cxn>
                    <a:cxn ang="0">
                      <a:pos x="57" y="23"/>
                    </a:cxn>
                    <a:cxn ang="0">
                      <a:pos x="46" y="29"/>
                    </a:cxn>
                    <a:cxn ang="0">
                      <a:pos x="32" y="37"/>
                    </a:cxn>
                    <a:cxn ang="0">
                      <a:pos x="17" y="40"/>
                    </a:cxn>
                    <a:cxn ang="0">
                      <a:pos x="0" y="44"/>
                    </a:cxn>
                    <a:cxn ang="0">
                      <a:pos x="27" y="0"/>
                    </a:cxn>
                  </a:cxnLst>
                  <a:rect l="0" t="0" r="r" b="b"/>
                  <a:pathLst>
                    <a:path w="74" h="44">
                      <a:moveTo>
                        <a:pt x="27" y="0"/>
                      </a:moveTo>
                      <a:lnTo>
                        <a:pt x="74" y="8"/>
                      </a:lnTo>
                      <a:lnTo>
                        <a:pt x="74" y="10"/>
                      </a:lnTo>
                      <a:lnTo>
                        <a:pt x="71" y="12"/>
                      </a:lnTo>
                      <a:lnTo>
                        <a:pt x="65" y="18"/>
                      </a:lnTo>
                      <a:lnTo>
                        <a:pt x="57" y="23"/>
                      </a:lnTo>
                      <a:lnTo>
                        <a:pt x="46" y="29"/>
                      </a:lnTo>
                      <a:lnTo>
                        <a:pt x="32" y="37"/>
                      </a:lnTo>
                      <a:lnTo>
                        <a:pt x="17" y="40"/>
                      </a:lnTo>
                      <a:lnTo>
                        <a:pt x="0" y="44"/>
                      </a:lnTo>
                      <a:lnTo>
                        <a:pt x="27" y="0"/>
                      </a:lnTo>
                      <a:close/>
                    </a:path>
                  </a:pathLst>
                </a:custGeom>
                <a:solidFill>
                  <a:srgbClr val="59FF00"/>
                </a:solidFill>
                <a:ln w="9525">
                  <a:noFill/>
                  <a:round/>
                  <a:headEnd/>
                  <a:tailEnd/>
                </a:ln>
              </p:spPr>
              <p:txBody>
                <a:bodyPr/>
                <a:lstStyle/>
                <a:p>
                  <a:endParaRPr lang="de-DE"/>
                </a:p>
              </p:txBody>
            </p:sp>
            <p:sp>
              <p:nvSpPr>
                <p:cNvPr id="33073" name="Freeform 1329"/>
                <p:cNvSpPr>
                  <a:spLocks/>
                </p:cNvSpPr>
                <p:nvPr/>
              </p:nvSpPr>
              <p:spPr bwMode="auto">
                <a:xfrm>
                  <a:off x="840" y="3572"/>
                  <a:ext cx="70" cy="19"/>
                </a:xfrm>
                <a:custGeom>
                  <a:avLst/>
                  <a:gdLst/>
                  <a:ahLst/>
                  <a:cxnLst>
                    <a:cxn ang="0">
                      <a:pos x="0" y="0"/>
                    </a:cxn>
                    <a:cxn ang="0">
                      <a:pos x="4" y="0"/>
                    </a:cxn>
                    <a:cxn ang="0">
                      <a:pos x="13" y="0"/>
                    </a:cxn>
                    <a:cxn ang="0">
                      <a:pos x="26" y="0"/>
                    </a:cxn>
                    <a:cxn ang="0">
                      <a:pos x="44" y="2"/>
                    </a:cxn>
                    <a:cxn ang="0">
                      <a:pos x="65" y="4"/>
                    </a:cxn>
                    <a:cxn ang="0">
                      <a:pos x="85" y="8"/>
                    </a:cxn>
                    <a:cxn ang="0">
                      <a:pos x="106" y="14"/>
                    </a:cxn>
                    <a:cxn ang="0">
                      <a:pos x="127" y="23"/>
                    </a:cxn>
                    <a:cxn ang="0">
                      <a:pos x="141" y="29"/>
                    </a:cxn>
                    <a:cxn ang="0">
                      <a:pos x="80" y="38"/>
                    </a:cxn>
                    <a:cxn ang="0">
                      <a:pos x="0" y="0"/>
                    </a:cxn>
                  </a:cxnLst>
                  <a:rect l="0" t="0" r="r" b="b"/>
                  <a:pathLst>
                    <a:path w="141" h="38">
                      <a:moveTo>
                        <a:pt x="0" y="0"/>
                      </a:moveTo>
                      <a:lnTo>
                        <a:pt x="4" y="0"/>
                      </a:lnTo>
                      <a:lnTo>
                        <a:pt x="13" y="0"/>
                      </a:lnTo>
                      <a:lnTo>
                        <a:pt x="26" y="0"/>
                      </a:lnTo>
                      <a:lnTo>
                        <a:pt x="44" y="2"/>
                      </a:lnTo>
                      <a:lnTo>
                        <a:pt x="65" y="4"/>
                      </a:lnTo>
                      <a:lnTo>
                        <a:pt x="85" y="8"/>
                      </a:lnTo>
                      <a:lnTo>
                        <a:pt x="106" y="14"/>
                      </a:lnTo>
                      <a:lnTo>
                        <a:pt x="127" y="23"/>
                      </a:lnTo>
                      <a:lnTo>
                        <a:pt x="141" y="29"/>
                      </a:lnTo>
                      <a:lnTo>
                        <a:pt x="80" y="38"/>
                      </a:lnTo>
                      <a:lnTo>
                        <a:pt x="0" y="0"/>
                      </a:lnTo>
                      <a:close/>
                    </a:path>
                  </a:pathLst>
                </a:custGeom>
                <a:solidFill>
                  <a:srgbClr val="21BA00"/>
                </a:solidFill>
                <a:ln w="9525">
                  <a:noFill/>
                  <a:round/>
                  <a:headEnd/>
                  <a:tailEnd/>
                </a:ln>
              </p:spPr>
              <p:txBody>
                <a:bodyPr/>
                <a:lstStyle/>
                <a:p>
                  <a:endParaRPr lang="de-DE"/>
                </a:p>
              </p:txBody>
            </p:sp>
            <p:sp>
              <p:nvSpPr>
                <p:cNvPr id="33074" name="Freeform 1330"/>
                <p:cNvSpPr>
                  <a:spLocks/>
                </p:cNvSpPr>
                <p:nvPr/>
              </p:nvSpPr>
              <p:spPr bwMode="auto">
                <a:xfrm>
                  <a:off x="839" y="3579"/>
                  <a:ext cx="24" cy="35"/>
                </a:xfrm>
                <a:custGeom>
                  <a:avLst/>
                  <a:gdLst/>
                  <a:ahLst/>
                  <a:cxnLst>
                    <a:cxn ang="0">
                      <a:pos x="0" y="0"/>
                    </a:cxn>
                    <a:cxn ang="0">
                      <a:pos x="47" y="33"/>
                    </a:cxn>
                    <a:cxn ang="0">
                      <a:pos x="47" y="71"/>
                    </a:cxn>
                    <a:cxn ang="0">
                      <a:pos x="46" y="69"/>
                    </a:cxn>
                    <a:cxn ang="0">
                      <a:pos x="42" y="65"/>
                    </a:cxn>
                    <a:cxn ang="0">
                      <a:pos x="36" y="59"/>
                    </a:cxn>
                    <a:cxn ang="0">
                      <a:pos x="28" y="52"/>
                    </a:cxn>
                    <a:cxn ang="0">
                      <a:pos x="21" y="42"/>
                    </a:cxn>
                    <a:cxn ang="0">
                      <a:pos x="13" y="31"/>
                    </a:cxn>
                    <a:cxn ang="0">
                      <a:pos x="6" y="18"/>
                    </a:cxn>
                    <a:cxn ang="0">
                      <a:pos x="0" y="0"/>
                    </a:cxn>
                  </a:cxnLst>
                  <a:rect l="0" t="0" r="r" b="b"/>
                  <a:pathLst>
                    <a:path w="47" h="71">
                      <a:moveTo>
                        <a:pt x="0" y="0"/>
                      </a:moveTo>
                      <a:lnTo>
                        <a:pt x="47" y="33"/>
                      </a:lnTo>
                      <a:lnTo>
                        <a:pt x="47" y="71"/>
                      </a:lnTo>
                      <a:lnTo>
                        <a:pt x="46" y="69"/>
                      </a:lnTo>
                      <a:lnTo>
                        <a:pt x="42" y="65"/>
                      </a:lnTo>
                      <a:lnTo>
                        <a:pt x="36" y="59"/>
                      </a:lnTo>
                      <a:lnTo>
                        <a:pt x="28" y="52"/>
                      </a:lnTo>
                      <a:lnTo>
                        <a:pt x="21" y="42"/>
                      </a:lnTo>
                      <a:lnTo>
                        <a:pt x="13" y="31"/>
                      </a:lnTo>
                      <a:lnTo>
                        <a:pt x="6" y="18"/>
                      </a:lnTo>
                      <a:lnTo>
                        <a:pt x="0" y="0"/>
                      </a:lnTo>
                      <a:close/>
                    </a:path>
                  </a:pathLst>
                </a:custGeom>
                <a:solidFill>
                  <a:srgbClr val="21BA00"/>
                </a:solidFill>
                <a:ln w="9525">
                  <a:noFill/>
                  <a:round/>
                  <a:headEnd/>
                  <a:tailEnd/>
                </a:ln>
              </p:spPr>
              <p:txBody>
                <a:bodyPr/>
                <a:lstStyle/>
                <a:p>
                  <a:endParaRPr lang="de-DE"/>
                </a:p>
              </p:txBody>
            </p:sp>
            <p:sp>
              <p:nvSpPr>
                <p:cNvPr id="33075" name="Freeform 1331"/>
                <p:cNvSpPr>
                  <a:spLocks/>
                </p:cNvSpPr>
                <p:nvPr/>
              </p:nvSpPr>
              <p:spPr bwMode="auto">
                <a:xfrm>
                  <a:off x="874" y="3597"/>
                  <a:ext cx="21" cy="37"/>
                </a:xfrm>
                <a:custGeom>
                  <a:avLst/>
                  <a:gdLst/>
                  <a:ahLst/>
                  <a:cxnLst>
                    <a:cxn ang="0">
                      <a:pos x="0" y="49"/>
                    </a:cxn>
                    <a:cxn ang="0">
                      <a:pos x="0" y="0"/>
                    </a:cxn>
                    <a:cxn ang="0">
                      <a:pos x="38" y="13"/>
                    </a:cxn>
                    <a:cxn ang="0">
                      <a:pos x="42" y="74"/>
                    </a:cxn>
                    <a:cxn ang="0">
                      <a:pos x="0" y="49"/>
                    </a:cxn>
                  </a:cxnLst>
                  <a:rect l="0" t="0" r="r" b="b"/>
                  <a:pathLst>
                    <a:path w="42" h="74">
                      <a:moveTo>
                        <a:pt x="0" y="49"/>
                      </a:moveTo>
                      <a:lnTo>
                        <a:pt x="0" y="0"/>
                      </a:lnTo>
                      <a:lnTo>
                        <a:pt x="38" y="13"/>
                      </a:lnTo>
                      <a:lnTo>
                        <a:pt x="42" y="74"/>
                      </a:lnTo>
                      <a:lnTo>
                        <a:pt x="0" y="49"/>
                      </a:lnTo>
                      <a:close/>
                    </a:path>
                  </a:pathLst>
                </a:custGeom>
                <a:solidFill>
                  <a:srgbClr val="21BA00"/>
                </a:solidFill>
                <a:ln w="9525">
                  <a:noFill/>
                  <a:round/>
                  <a:headEnd/>
                  <a:tailEnd/>
                </a:ln>
              </p:spPr>
              <p:txBody>
                <a:bodyPr/>
                <a:lstStyle/>
                <a:p>
                  <a:endParaRPr lang="de-DE"/>
                </a:p>
              </p:txBody>
            </p:sp>
            <p:sp>
              <p:nvSpPr>
                <p:cNvPr id="33076" name="Freeform 1332"/>
                <p:cNvSpPr>
                  <a:spLocks/>
                </p:cNvSpPr>
                <p:nvPr/>
              </p:nvSpPr>
              <p:spPr bwMode="auto">
                <a:xfrm>
                  <a:off x="901" y="3611"/>
                  <a:ext cx="30" cy="31"/>
                </a:xfrm>
                <a:custGeom>
                  <a:avLst/>
                  <a:gdLst/>
                  <a:ahLst/>
                  <a:cxnLst>
                    <a:cxn ang="0">
                      <a:pos x="0" y="0"/>
                    </a:cxn>
                    <a:cxn ang="0">
                      <a:pos x="4" y="52"/>
                    </a:cxn>
                    <a:cxn ang="0">
                      <a:pos x="4" y="52"/>
                    </a:cxn>
                    <a:cxn ang="0">
                      <a:pos x="7" y="54"/>
                    </a:cxn>
                    <a:cxn ang="0">
                      <a:pos x="13" y="56"/>
                    </a:cxn>
                    <a:cxn ang="0">
                      <a:pos x="19" y="57"/>
                    </a:cxn>
                    <a:cxn ang="0">
                      <a:pos x="28" y="61"/>
                    </a:cxn>
                    <a:cxn ang="0">
                      <a:pos x="38" y="61"/>
                    </a:cxn>
                    <a:cxn ang="0">
                      <a:pos x="49" y="63"/>
                    </a:cxn>
                    <a:cxn ang="0">
                      <a:pos x="61" y="63"/>
                    </a:cxn>
                    <a:cxn ang="0">
                      <a:pos x="32" y="10"/>
                    </a:cxn>
                    <a:cxn ang="0">
                      <a:pos x="0" y="0"/>
                    </a:cxn>
                  </a:cxnLst>
                  <a:rect l="0" t="0" r="r" b="b"/>
                  <a:pathLst>
                    <a:path w="61" h="63">
                      <a:moveTo>
                        <a:pt x="0" y="0"/>
                      </a:moveTo>
                      <a:lnTo>
                        <a:pt x="4" y="52"/>
                      </a:lnTo>
                      <a:lnTo>
                        <a:pt x="4" y="52"/>
                      </a:lnTo>
                      <a:lnTo>
                        <a:pt x="7" y="54"/>
                      </a:lnTo>
                      <a:lnTo>
                        <a:pt x="13" y="56"/>
                      </a:lnTo>
                      <a:lnTo>
                        <a:pt x="19" y="57"/>
                      </a:lnTo>
                      <a:lnTo>
                        <a:pt x="28" y="61"/>
                      </a:lnTo>
                      <a:lnTo>
                        <a:pt x="38" y="61"/>
                      </a:lnTo>
                      <a:lnTo>
                        <a:pt x="49" y="63"/>
                      </a:lnTo>
                      <a:lnTo>
                        <a:pt x="61" y="63"/>
                      </a:lnTo>
                      <a:lnTo>
                        <a:pt x="32" y="10"/>
                      </a:lnTo>
                      <a:lnTo>
                        <a:pt x="0" y="0"/>
                      </a:lnTo>
                      <a:close/>
                    </a:path>
                  </a:pathLst>
                </a:custGeom>
                <a:solidFill>
                  <a:srgbClr val="21BA00"/>
                </a:solidFill>
                <a:ln w="9525">
                  <a:noFill/>
                  <a:round/>
                  <a:headEnd/>
                  <a:tailEnd/>
                </a:ln>
              </p:spPr>
              <p:txBody>
                <a:bodyPr/>
                <a:lstStyle/>
                <a:p>
                  <a:endParaRPr lang="de-DE"/>
                </a:p>
              </p:txBody>
            </p:sp>
            <p:sp>
              <p:nvSpPr>
                <p:cNvPr id="33077" name="Freeform 1333"/>
                <p:cNvSpPr>
                  <a:spLocks/>
                </p:cNvSpPr>
                <p:nvPr/>
              </p:nvSpPr>
              <p:spPr bwMode="auto">
                <a:xfrm>
                  <a:off x="932" y="3624"/>
                  <a:ext cx="32" cy="18"/>
                </a:xfrm>
                <a:custGeom>
                  <a:avLst/>
                  <a:gdLst/>
                  <a:ahLst/>
                  <a:cxnLst>
                    <a:cxn ang="0">
                      <a:pos x="0" y="0"/>
                    </a:cxn>
                    <a:cxn ang="0">
                      <a:pos x="19" y="36"/>
                    </a:cxn>
                    <a:cxn ang="0">
                      <a:pos x="19" y="36"/>
                    </a:cxn>
                    <a:cxn ang="0">
                      <a:pos x="22" y="36"/>
                    </a:cxn>
                    <a:cxn ang="0">
                      <a:pos x="26" y="36"/>
                    </a:cxn>
                    <a:cxn ang="0">
                      <a:pos x="32" y="36"/>
                    </a:cxn>
                    <a:cxn ang="0">
                      <a:pos x="40" y="36"/>
                    </a:cxn>
                    <a:cxn ang="0">
                      <a:pos x="47" y="36"/>
                    </a:cxn>
                    <a:cxn ang="0">
                      <a:pos x="55" y="34"/>
                    </a:cxn>
                    <a:cxn ang="0">
                      <a:pos x="62" y="34"/>
                    </a:cxn>
                    <a:cxn ang="0">
                      <a:pos x="61" y="32"/>
                    </a:cxn>
                    <a:cxn ang="0">
                      <a:pos x="59" y="30"/>
                    </a:cxn>
                    <a:cxn ang="0">
                      <a:pos x="53" y="27"/>
                    </a:cxn>
                    <a:cxn ang="0">
                      <a:pos x="47" y="23"/>
                    </a:cxn>
                    <a:cxn ang="0">
                      <a:pos x="38" y="17"/>
                    </a:cxn>
                    <a:cxn ang="0">
                      <a:pos x="26" y="11"/>
                    </a:cxn>
                    <a:cxn ang="0">
                      <a:pos x="15" y="8"/>
                    </a:cxn>
                    <a:cxn ang="0">
                      <a:pos x="0" y="0"/>
                    </a:cxn>
                  </a:cxnLst>
                  <a:rect l="0" t="0" r="r" b="b"/>
                  <a:pathLst>
                    <a:path w="62" h="36">
                      <a:moveTo>
                        <a:pt x="0" y="0"/>
                      </a:moveTo>
                      <a:lnTo>
                        <a:pt x="19" y="36"/>
                      </a:lnTo>
                      <a:lnTo>
                        <a:pt x="19" y="36"/>
                      </a:lnTo>
                      <a:lnTo>
                        <a:pt x="22" y="36"/>
                      </a:lnTo>
                      <a:lnTo>
                        <a:pt x="26" y="36"/>
                      </a:lnTo>
                      <a:lnTo>
                        <a:pt x="32" y="36"/>
                      </a:lnTo>
                      <a:lnTo>
                        <a:pt x="40" y="36"/>
                      </a:lnTo>
                      <a:lnTo>
                        <a:pt x="47" y="36"/>
                      </a:lnTo>
                      <a:lnTo>
                        <a:pt x="55" y="34"/>
                      </a:lnTo>
                      <a:lnTo>
                        <a:pt x="62" y="34"/>
                      </a:lnTo>
                      <a:lnTo>
                        <a:pt x="61" y="32"/>
                      </a:lnTo>
                      <a:lnTo>
                        <a:pt x="59" y="30"/>
                      </a:lnTo>
                      <a:lnTo>
                        <a:pt x="53" y="27"/>
                      </a:lnTo>
                      <a:lnTo>
                        <a:pt x="47" y="23"/>
                      </a:lnTo>
                      <a:lnTo>
                        <a:pt x="38" y="17"/>
                      </a:lnTo>
                      <a:lnTo>
                        <a:pt x="26" y="11"/>
                      </a:lnTo>
                      <a:lnTo>
                        <a:pt x="15" y="8"/>
                      </a:lnTo>
                      <a:lnTo>
                        <a:pt x="0" y="0"/>
                      </a:lnTo>
                      <a:close/>
                    </a:path>
                  </a:pathLst>
                </a:custGeom>
                <a:solidFill>
                  <a:srgbClr val="21BA00"/>
                </a:solidFill>
                <a:ln w="9525">
                  <a:noFill/>
                  <a:round/>
                  <a:headEnd/>
                  <a:tailEnd/>
                </a:ln>
              </p:spPr>
              <p:txBody>
                <a:bodyPr/>
                <a:lstStyle/>
                <a:p>
                  <a:endParaRPr lang="de-DE"/>
                </a:p>
              </p:txBody>
            </p:sp>
            <p:sp>
              <p:nvSpPr>
                <p:cNvPr id="33078" name="Freeform 1334"/>
                <p:cNvSpPr>
                  <a:spLocks/>
                </p:cNvSpPr>
                <p:nvPr/>
              </p:nvSpPr>
              <p:spPr bwMode="auto">
                <a:xfrm>
                  <a:off x="903" y="3590"/>
                  <a:ext cx="37" cy="18"/>
                </a:xfrm>
                <a:custGeom>
                  <a:avLst/>
                  <a:gdLst/>
                  <a:ahLst/>
                  <a:cxnLst>
                    <a:cxn ang="0">
                      <a:pos x="0" y="14"/>
                    </a:cxn>
                    <a:cxn ang="0">
                      <a:pos x="38" y="0"/>
                    </a:cxn>
                    <a:cxn ang="0">
                      <a:pos x="40" y="2"/>
                    </a:cxn>
                    <a:cxn ang="0">
                      <a:pos x="43" y="2"/>
                    </a:cxn>
                    <a:cxn ang="0">
                      <a:pos x="47" y="6"/>
                    </a:cxn>
                    <a:cxn ang="0">
                      <a:pos x="53" y="8"/>
                    </a:cxn>
                    <a:cxn ang="0">
                      <a:pos x="61" y="12"/>
                    </a:cxn>
                    <a:cxn ang="0">
                      <a:pos x="66" y="16"/>
                    </a:cxn>
                    <a:cxn ang="0">
                      <a:pos x="72" y="18"/>
                    </a:cxn>
                    <a:cxn ang="0">
                      <a:pos x="74" y="21"/>
                    </a:cxn>
                    <a:cxn ang="0">
                      <a:pos x="45" y="37"/>
                    </a:cxn>
                    <a:cxn ang="0">
                      <a:pos x="0" y="14"/>
                    </a:cxn>
                  </a:cxnLst>
                  <a:rect l="0" t="0" r="r" b="b"/>
                  <a:pathLst>
                    <a:path w="74" h="37">
                      <a:moveTo>
                        <a:pt x="0" y="14"/>
                      </a:moveTo>
                      <a:lnTo>
                        <a:pt x="38" y="0"/>
                      </a:lnTo>
                      <a:lnTo>
                        <a:pt x="40" y="2"/>
                      </a:lnTo>
                      <a:lnTo>
                        <a:pt x="43" y="2"/>
                      </a:lnTo>
                      <a:lnTo>
                        <a:pt x="47" y="6"/>
                      </a:lnTo>
                      <a:lnTo>
                        <a:pt x="53" y="8"/>
                      </a:lnTo>
                      <a:lnTo>
                        <a:pt x="61" y="12"/>
                      </a:lnTo>
                      <a:lnTo>
                        <a:pt x="66" y="16"/>
                      </a:lnTo>
                      <a:lnTo>
                        <a:pt x="72" y="18"/>
                      </a:lnTo>
                      <a:lnTo>
                        <a:pt x="74" y="21"/>
                      </a:lnTo>
                      <a:lnTo>
                        <a:pt x="45" y="37"/>
                      </a:lnTo>
                      <a:lnTo>
                        <a:pt x="0" y="14"/>
                      </a:lnTo>
                      <a:close/>
                    </a:path>
                  </a:pathLst>
                </a:custGeom>
                <a:solidFill>
                  <a:srgbClr val="21BA00"/>
                </a:solidFill>
                <a:ln w="9525">
                  <a:noFill/>
                  <a:round/>
                  <a:headEnd/>
                  <a:tailEnd/>
                </a:ln>
              </p:spPr>
              <p:txBody>
                <a:bodyPr/>
                <a:lstStyle/>
                <a:p>
                  <a:endParaRPr lang="de-DE"/>
                </a:p>
              </p:txBody>
            </p:sp>
            <p:sp>
              <p:nvSpPr>
                <p:cNvPr id="33079" name="Freeform 1335"/>
                <p:cNvSpPr>
                  <a:spLocks/>
                </p:cNvSpPr>
                <p:nvPr/>
              </p:nvSpPr>
              <p:spPr bwMode="auto">
                <a:xfrm>
                  <a:off x="936" y="3610"/>
                  <a:ext cx="29" cy="18"/>
                </a:xfrm>
                <a:custGeom>
                  <a:avLst/>
                  <a:gdLst/>
                  <a:ahLst/>
                  <a:cxnLst>
                    <a:cxn ang="0">
                      <a:pos x="0" y="6"/>
                    </a:cxn>
                    <a:cxn ang="0">
                      <a:pos x="27" y="0"/>
                    </a:cxn>
                    <a:cxn ang="0">
                      <a:pos x="29" y="0"/>
                    </a:cxn>
                    <a:cxn ang="0">
                      <a:pos x="31" y="2"/>
                    </a:cxn>
                    <a:cxn ang="0">
                      <a:pos x="33" y="6"/>
                    </a:cxn>
                    <a:cxn ang="0">
                      <a:pos x="36" y="10"/>
                    </a:cxn>
                    <a:cxn ang="0">
                      <a:pos x="40" y="16"/>
                    </a:cxn>
                    <a:cxn ang="0">
                      <a:pos x="46" y="21"/>
                    </a:cxn>
                    <a:cxn ang="0">
                      <a:pos x="52" y="29"/>
                    </a:cxn>
                    <a:cxn ang="0">
                      <a:pos x="57" y="37"/>
                    </a:cxn>
                    <a:cxn ang="0">
                      <a:pos x="0" y="6"/>
                    </a:cxn>
                  </a:cxnLst>
                  <a:rect l="0" t="0" r="r" b="b"/>
                  <a:pathLst>
                    <a:path w="57" h="37">
                      <a:moveTo>
                        <a:pt x="0" y="6"/>
                      </a:moveTo>
                      <a:lnTo>
                        <a:pt x="27" y="0"/>
                      </a:lnTo>
                      <a:lnTo>
                        <a:pt x="29" y="0"/>
                      </a:lnTo>
                      <a:lnTo>
                        <a:pt x="31" y="2"/>
                      </a:lnTo>
                      <a:lnTo>
                        <a:pt x="33" y="6"/>
                      </a:lnTo>
                      <a:lnTo>
                        <a:pt x="36" y="10"/>
                      </a:lnTo>
                      <a:lnTo>
                        <a:pt x="40" y="16"/>
                      </a:lnTo>
                      <a:lnTo>
                        <a:pt x="46" y="21"/>
                      </a:lnTo>
                      <a:lnTo>
                        <a:pt x="52" y="29"/>
                      </a:lnTo>
                      <a:lnTo>
                        <a:pt x="57" y="37"/>
                      </a:lnTo>
                      <a:lnTo>
                        <a:pt x="0" y="6"/>
                      </a:lnTo>
                      <a:close/>
                    </a:path>
                  </a:pathLst>
                </a:custGeom>
                <a:solidFill>
                  <a:srgbClr val="21BA00"/>
                </a:solidFill>
                <a:ln w="9525">
                  <a:noFill/>
                  <a:round/>
                  <a:headEnd/>
                  <a:tailEnd/>
                </a:ln>
              </p:spPr>
              <p:txBody>
                <a:bodyPr/>
                <a:lstStyle/>
                <a:p>
                  <a:endParaRPr lang="de-DE"/>
                </a:p>
              </p:txBody>
            </p:sp>
            <p:sp>
              <p:nvSpPr>
                <p:cNvPr id="33080" name="Freeform 1336"/>
                <p:cNvSpPr>
                  <a:spLocks/>
                </p:cNvSpPr>
                <p:nvPr/>
              </p:nvSpPr>
              <p:spPr bwMode="auto">
                <a:xfrm>
                  <a:off x="911" y="3551"/>
                  <a:ext cx="45" cy="20"/>
                </a:xfrm>
                <a:custGeom>
                  <a:avLst/>
                  <a:gdLst/>
                  <a:ahLst/>
                  <a:cxnLst>
                    <a:cxn ang="0">
                      <a:pos x="0" y="0"/>
                    </a:cxn>
                    <a:cxn ang="0">
                      <a:pos x="51" y="0"/>
                    </a:cxn>
                    <a:cxn ang="0">
                      <a:pos x="89" y="40"/>
                    </a:cxn>
                    <a:cxn ang="0">
                      <a:pos x="87" y="40"/>
                    </a:cxn>
                    <a:cxn ang="0">
                      <a:pos x="80" y="38"/>
                    </a:cxn>
                    <a:cxn ang="0">
                      <a:pos x="68" y="36"/>
                    </a:cxn>
                    <a:cxn ang="0">
                      <a:pos x="55" y="33"/>
                    </a:cxn>
                    <a:cxn ang="0">
                      <a:pos x="38" y="29"/>
                    </a:cxn>
                    <a:cxn ang="0">
                      <a:pos x="24" y="21"/>
                    </a:cxn>
                    <a:cxn ang="0">
                      <a:pos x="11" y="12"/>
                    </a:cxn>
                    <a:cxn ang="0">
                      <a:pos x="0" y="0"/>
                    </a:cxn>
                  </a:cxnLst>
                  <a:rect l="0" t="0" r="r" b="b"/>
                  <a:pathLst>
                    <a:path w="89" h="40">
                      <a:moveTo>
                        <a:pt x="0" y="0"/>
                      </a:moveTo>
                      <a:lnTo>
                        <a:pt x="51" y="0"/>
                      </a:lnTo>
                      <a:lnTo>
                        <a:pt x="89" y="40"/>
                      </a:lnTo>
                      <a:lnTo>
                        <a:pt x="87" y="40"/>
                      </a:lnTo>
                      <a:lnTo>
                        <a:pt x="80" y="38"/>
                      </a:lnTo>
                      <a:lnTo>
                        <a:pt x="68" y="36"/>
                      </a:lnTo>
                      <a:lnTo>
                        <a:pt x="55" y="33"/>
                      </a:lnTo>
                      <a:lnTo>
                        <a:pt x="38" y="29"/>
                      </a:lnTo>
                      <a:lnTo>
                        <a:pt x="24" y="21"/>
                      </a:lnTo>
                      <a:lnTo>
                        <a:pt x="11" y="12"/>
                      </a:lnTo>
                      <a:lnTo>
                        <a:pt x="0" y="0"/>
                      </a:lnTo>
                      <a:close/>
                    </a:path>
                  </a:pathLst>
                </a:custGeom>
                <a:solidFill>
                  <a:srgbClr val="21BA00"/>
                </a:solidFill>
                <a:ln w="9525">
                  <a:noFill/>
                  <a:round/>
                  <a:headEnd/>
                  <a:tailEnd/>
                </a:ln>
              </p:spPr>
              <p:txBody>
                <a:bodyPr/>
                <a:lstStyle/>
                <a:p>
                  <a:endParaRPr lang="de-DE"/>
                </a:p>
              </p:txBody>
            </p:sp>
            <p:sp>
              <p:nvSpPr>
                <p:cNvPr id="33081" name="Freeform 1337"/>
                <p:cNvSpPr>
                  <a:spLocks/>
                </p:cNvSpPr>
                <p:nvPr/>
              </p:nvSpPr>
              <p:spPr bwMode="auto">
                <a:xfrm>
                  <a:off x="954" y="3547"/>
                  <a:ext cx="42" cy="20"/>
                </a:xfrm>
                <a:custGeom>
                  <a:avLst/>
                  <a:gdLst/>
                  <a:ahLst/>
                  <a:cxnLst>
                    <a:cxn ang="0">
                      <a:pos x="0" y="2"/>
                    </a:cxn>
                    <a:cxn ang="0">
                      <a:pos x="61" y="0"/>
                    </a:cxn>
                    <a:cxn ang="0">
                      <a:pos x="84" y="28"/>
                    </a:cxn>
                    <a:cxn ang="0">
                      <a:pos x="82" y="28"/>
                    </a:cxn>
                    <a:cxn ang="0">
                      <a:pos x="79" y="28"/>
                    </a:cxn>
                    <a:cxn ang="0">
                      <a:pos x="73" y="30"/>
                    </a:cxn>
                    <a:cxn ang="0">
                      <a:pos x="67" y="34"/>
                    </a:cxn>
                    <a:cxn ang="0">
                      <a:pos x="60" y="36"/>
                    </a:cxn>
                    <a:cxn ang="0">
                      <a:pos x="52" y="38"/>
                    </a:cxn>
                    <a:cxn ang="0">
                      <a:pos x="42" y="38"/>
                    </a:cxn>
                    <a:cxn ang="0">
                      <a:pos x="35" y="40"/>
                    </a:cxn>
                    <a:cxn ang="0">
                      <a:pos x="29" y="38"/>
                    </a:cxn>
                    <a:cxn ang="0">
                      <a:pos x="21" y="34"/>
                    </a:cxn>
                    <a:cxn ang="0">
                      <a:pos x="16" y="28"/>
                    </a:cxn>
                    <a:cxn ang="0">
                      <a:pos x="12" y="21"/>
                    </a:cxn>
                    <a:cxn ang="0">
                      <a:pos x="6" y="15"/>
                    </a:cxn>
                    <a:cxn ang="0">
                      <a:pos x="4" y="9"/>
                    </a:cxn>
                    <a:cxn ang="0">
                      <a:pos x="2" y="4"/>
                    </a:cxn>
                    <a:cxn ang="0">
                      <a:pos x="0" y="2"/>
                    </a:cxn>
                  </a:cxnLst>
                  <a:rect l="0" t="0" r="r" b="b"/>
                  <a:pathLst>
                    <a:path w="84" h="40">
                      <a:moveTo>
                        <a:pt x="0" y="2"/>
                      </a:moveTo>
                      <a:lnTo>
                        <a:pt x="61" y="0"/>
                      </a:lnTo>
                      <a:lnTo>
                        <a:pt x="84" y="28"/>
                      </a:lnTo>
                      <a:lnTo>
                        <a:pt x="82" y="28"/>
                      </a:lnTo>
                      <a:lnTo>
                        <a:pt x="79" y="28"/>
                      </a:lnTo>
                      <a:lnTo>
                        <a:pt x="73" y="30"/>
                      </a:lnTo>
                      <a:lnTo>
                        <a:pt x="67" y="34"/>
                      </a:lnTo>
                      <a:lnTo>
                        <a:pt x="60" y="36"/>
                      </a:lnTo>
                      <a:lnTo>
                        <a:pt x="52" y="38"/>
                      </a:lnTo>
                      <a:lnTo>
                        <a:pt x="42" y="38"/>
                      </a:lnTo>
                      <a:lnTo>
                        <a:pt x="35" y="40"/>
                      </a:lnTo>
                      <a:lnTo>
                        <a:pt x="29" y="38"/>
                      </a:lnTo>
                      <a:lnTo>
                        <a:pt x="21" y="34"/>
                      </a:lnTo>
                      <a:lnTo>
                        <a:pt x="16" y="28"/>
                      </a:lnTo>
                      <a:lnTo>
                        <a:pt x="12" y="21"/>
                      </a:lnTo>
                      <a:lnTo>
                        <a:pt x="6" y="15"/>
                      </a:lnTo>
                      <a:lnTo>
                        <a:pt x="4" y="9"/>
                      </a:lnTo>
                      <a:lnTo>
                        <a:pt x="2" y="4"/>
                      </a:lnTo>
                      <a:lnTo>
                        <a:pt x="0" y="2"/>
                      </a:lnTo>
                      <a:close/>
                    </a:path>
                  </a:pathLst>
                </a:custGeom>
                <a:solidFill>
                  <a:srgbClr val="21BA00"/>
                </a:solidFill>
                <a:ln w="9525">
                  <a:noFill/>
                  <a:round/>
                  <a:headEnd/>
                  <a:tailEnd/>
                </a:ln>
              </p:spPr>
              <p:txBody>
                <a:bodyPr/>
                <a:lstStyle/>
                <a:p>
                  <a:endParaRPr lang="de-DE"/>
                </a:p>
              </p:txBody>
            </p:sp>
            <p:sp>
              <p:nvSpPr>
                <p:cNvPr id="33082" name="Freeform 1338"/>
                <p:cNvSpPr>
                  <a:spLocks/>
                </p:cNvSpPr>
                <p:nvPr/>
              </p:nvSpPr>
              <p:spPr bwMode="auto">
                <a:xfrm>
                  <a:off x="996" y="3548"/>
                  <a:ext cx="28" cy="8"/>
                </a:xfrm>
                <a:custGeom>
                  <a:avLst/>
                  <a:gdLst/>
                  <a:ahLst/>
                  <a:cxnLst>
                    <a:cxn ang="0">
                      <a:pos x="0" y="0"/>
                    </a:cxn>
                    <a:cxn ang="0">
                      <a:pos x="16" y="17"/>
                    </a:cxn>
                    <a:cxn ang="0">
                      <a:pos x="56" y="3"/>
                    </a:cxn>
                    <a:cxn ang="0">
                      <a:pos x="0" y="0"/>
                    </a:cxn>
                  </a:cxnLst>
                  <a:rect l="0" t="0" r="r" b="b"/>
                  <a:pathLst>
                    <a:path w="56" h="17">
                      <a:moveTo>
                        <a:pt x="0" y="0"/>
                      </a:moveTo>
                      <a:lnTo>
                        <a:pt x="16" y="17"/>
                      </a:lnTo>
                      <a:lnTo>
                        <a:pt x="56" y="3"/>
                      </a:lnTo>
                      <a:lnTo>
                        <a:pt x="0" y="0"/>
                      </a:lnTo>
                      <a:close/>
                    </a:path>
                  </a:pathLst>
                </a:custGeom>
                <a:solidFill>
                  <a:srgbClr val="21BA00"/>
                </a:solidFill>
                <a:ln w="9525">
                  <a:noFill/>
                  <a:round/>
                  <a:headEnd/>
                  <a:tailEnd/>
                </a:ln>
              </p:spPr>
              <p:txBody>
                <a:bodyPr/>
                <a:lstStyle/>
                <a:p>
                  <a:endParaRPr lang="de-DE"/>
                </a:p>
              </p:txBody>
            </p:sp>
            <p:sp>
              <p:nvSpPr>
                <p:cNvPr id="33083" name="Freeform 1339"/>
                <p:cNvSpPr>
                  <a:spLocks/>
                </p:cNvSpPr>
                <p:nvPr/>
              </p:nvSpPr>
              <p:spPr bwMode="auto">
                <a:xfrm>
                  <a:off x="988" y="3524"/>
                  <a:ext cx="24" cy="14"/>
                </a:xfrm>
                <a:custGeom>
                  <a:avLst/>
                  <a:gdLst/>
                  <a:ahLst/>
                  <a:cxnLst>
                    <a:cxn ang="0">
                      <a:pos x="0" y="29"/>
                    </a:cxn>
                    <a:cxn ang="0">
                      <a:pos x="50" y="23"/>
                    </a:cxn>
                    <a:cxn ang="0">
                      <a:pos x="50" y="21"/>
                    </a:cxn>
                    <a:cxn ang="0">
                      <a:pos x="46" y="19"/>
                    </a:cxn>
                    <a:cxn ang="0">
                      <a:pos x="44" y="17"/>
                    </a:cxn>
                    <a:cxn ang="0">
                      <a:pos x="38" y="13"/>
                    </a:cxn>
                    <a:cxn ang="0">
                      <a:pos x="33" y="8"/>
                    </a:cxn>
                    <a:cxn ang="0">
                      <a:pos x="25" y="6"/>
                    </a:cxn>
                    <a:cxn ang="0">
                      <a:pos x="19" y="2"/>
                    </a:cxn>
                    <a:cxn ang="0">
                      <a:pos x="12" y="0"/>
                    </a:cxn>
                    <a:cxn ang="0">
                      <a:pos x="4" y="2"/>
                    </a:cxn>
                    <a:cxn ang="0">
                      <a:pos x="0" y="11"/>
                    </a:cxn>
                    <a:cxn ang="0">
                      <a:pos x="0" y="23"/>
                    </a:cxn>
                    <a:cxn ang="0">
                      <a:pos x="0" y="29"/>
                    </a:cxn>
                  </a:cxnLst>
                  <a:rect l="0" t="0" r="r" b="b"/>
                  <a:pathLst>
                    <a:path w="50" h="29">
                      <a:moveTo>
                        <a:pt x="0" y="29"/>
                      </a:moveTo>
                      <a:lnTo>
                        <a:pt x="50" y="23"/>
                      </a:lnTo>
                      <a:lnTo>
                        <a:pt x="50" y="21"/>
                      </a:lnTo>
                      <a:lnTo>
                        <a:pt x="46" y="19"/>
                      </a:lnTo>
                      <a:lnTo>
                        <a:pt x="44" y="17"/>
                      </a:lnTo>
                      <a:lnTo>
                        <a:pt x="38" y="13"/>
                      </a:lnTo>
                      <a:lnTo>
                        <a:pt x="33" y="8"/>
                      </a:lnTo>
                      <a:lnTo>
                        <a:pt x="25" y="6"/>
                      </a:lnTo>
                      <a:lnTo>
                        <a:pt x="19" y="2"/>
                      </a:lnTo>
                      <a:lnTo>
                        <a:pt x="12" y="0"/>
                      </a:lnTo>
                      <a:lnTo>
                        <a:pt x="4" y="2"/>
                      </a:lnTo>
                      <a:lnTo>
                        <a:pt x="0" y="11"/>
                      </a:lnTo>
                      <a:lnTo>
                        <a:pt x="0" y="23"/>
                      </a:lnTo>
                      <a:lnTo>
                        <a:pt x="0" y="29"/>
                      </a:lnTo>
                      <a:close/>
                    </a:path>
                  </a:pathLst>
                </a:custGeom>
                <a:solidFill>
                  <a:srgbClr val="21BA00"/>
                </a:solidFill>
                <a:ln w="9525">
                  <a:noFill/>
                  <a:round/>
                  <a:headEnd/>
                  <a:tailEnd/>
                </a:ln>
              </p:spPr>
              <p:txBody>
                <a:bodyPr/>
                <a:lstStyle/>
                <a:p>
                  <a:endParaRPr lang="de-DE"/>
                </a:p>
              </p:txBody>
            </p:sp>
            <p:sp>
              <p:nvSpPr>
                <p:cNvPr id="33084" name="Freeform 1340"/>
                <p:cNvSpPr>
                  <a:spLocks/>
                </p:cNvSpPr>
                <p:nvPr/>
              </p:nvSpPr>
              <p:spPr bwMode="auto">
                <a:xfrm>
                  <a:off x="954" y="3521"/>
                  <a:ext cx="28" cy="15"/>
                </a:xfrm>
                <a:custGeom>
                  <a:avLst/>
                  <a:gdLst/>
                  <a:ahLst/>
                  <a:cxnLst>
                    <a:cxn ang="0">
                      <a:pos x="40" y="31"/>
                    </a:cxn>
                    <a:cxn ang="0">
                      <a:pos x="56" y="0"/>
                    </a:cxn>
                    <a:cxn ang="0">
                      <a:pos x="56" y="0"/>
                    </a:cxn>
                    <a:cxn ang="0">
                      <a:pos x="52" y="0"/>
                    </a:cxn>
                    <a:cxn ang="0">
                      <a:pos x="48" y="0"/>
                    </a:cxn>
                    <a:cxn ang="0">
                      <a:pos x="42" y="0"/>
                    </a:cxn>
                    <a:cxn ang="0">
                      <a:pos x="37" y="2"/>
                    </a:cxn>
                    <a:cxn ang="0">
                      <a:pos x="31" y="2"/>
                    </a:cxn>
                    <a:cxn ang="0">
                      <a:pos x="23" y="4"/>
                    </a:cxn>
                    <a:cxn ang="0">
                      <a:pos x="18" y="8"/>
                    </a:cxn>
                    <a:cxn ang="0">
                      <a:pos x="8" y="16"/>
                    </a:cxn>
                    <a:cxn ang="0">
                      <a:pos x="2" y="21"/>
                    </a:cxn>
                    <a:cxn ang="0">
                      <a:pos x="0" y="27"/>
                    </a:cxn>
                    <a:cxn ang="0">
                      <a:pos x="0" y="29"/>
                    </a:cxn>
                    <a:cxn ang="0">
                      <a:pos x="40" y="31"/>
                    </a:cxn>
                  </a:cxnLst>
                  <a:rect l="0" t="0" r="r" b="b"/>
                  <a:pathLst>
                    <a:path w="56" h="31">
                      <a:moveTo>
                        <a:pt x="40" y="31"/>
                      </a:moveTo>
                      <a:lnTo>
                        <a:pt x="56" y="0"/>
                      </a:lnTo>
                      <a:lnTo>
                        <a:pt x="56" y="0"/>
                      </a:lnTo>
                      <a:lnTo>
                        <a:pt x="52" y="0"/>
                      </a:lnTo>
                      <a:lnTo>
                        <a:pt x="48" y="0"/>
                      </a:lnTo>
                      <a:lnTo>
                        <a:pt x="42" y="0"/>
                      </a:lnTo>
                      <a:lnTo>
                        <a:pt x="37" y="2"/>
                      </a:lnTo>
                      <a:lnTo>
                        <a:pt x="31" y="2"/>
                      </a:lnTo>
                      <a:lnTo>
                        <a:pt x="23" y="4"/>
                      </a:lnTo>
                      <a:lnTo>
                        <a:pt x="18" y="8"/>
                      </a:lnTo>
                      <a:lnTo>
                        <a:pt x="8" y="16"/>
                      </a:lnTo>
                      <a:lnTo>
                        <a:pt x="2" y="21"/>
                      </a:lnTo>
                      <a:lnTo>
                        <a:pt x="0" y="27"/>
                      </a:lnTo>
                      <a:lnTo>
                        <a:pt x="0" y="29"/>
                      </a:lnTo>
                      <a:lnTo>
                        <a:pt x="40" y="31"/>
                      </a:lnTo>
                      <a:close/>
                    </a:path>
                  </a:pathLst>
                </a:custGeom>
                <a:solidFill>
                  <a:srgbClr val="21BA00"/>
                </a:solidFill>
                <a:ln w="9525">
                  <a:noFill/>
                  <a:round/>
                  <a:headEnd/>
                  <a:tailEnd/>
                </a:ln>
              </p:spPr>
              <p:txBody>
                <a:bodyPr/>
                <a:lstStyle/>
                <a:p>
                  <a:endParaRPr lang="de-DE"/>
                </a:p>
              </p:txBody>
            </p:sp>
            <p:sp>
              <p:nvSpPr>
                <p:cNvPr id="33085" name="Freeform 1341"/>
                <p:cNvSpPr>
                  <a:spLocks/>
                </p:cNvSpPr>
                <p:nvPr/>
              </p:nvSpPr>
              <p:spPr bwMode="auto">
                <a:xfrm>
                  <a:off x="914" y="3524"/>
                  <a:ext cx="35" cy="21"/>
                </a:xfrm>
                <a:custGeom>
                  <a:avLst/>
                  <a:gdLst/>
                  <a:ahLst/>
                  <a:cxnLst>
                    <a:cxn ang="0">
                      <a:pos x="42" y="32"/>
                    </a:cxn>
                    <a:cxn ang="0">
                      <a:pos x="71" y="0"/>
                    </a:cxn>
                    <a:cxn ang="0">
                      <a:pos x="69" y="0"/>
                    </a:cxn>
                    <a:cxn ang="0">
                      <a:pos x="63" y="2"/>
                    </a:cxn>
                    <a:cxn ang="0">
                      <a:pos x="56" y="6"/>
                    </a:cxn>
                    <a:cxn ang="0">
                      <a:pos x="44" y="10"/>
                    </a:cxn>
                    <a:cxn ang="0">
                      <a:pos x="33" y="15"/>
                    </a:cxn>
                    <a:cxn ang="0">
                      <a:pos x="21" y="21"/>
                    </a:cxn>
                    <a:cxn ang="0">
                      <a:pos x="12" y="29"/>
                    </a:cxn>
                    <a:cxn ang="0">
                      <a:pos x="4" y="34"/>
                    </a:cxn>
                    <a:cxn ang="0">
                      <a:pos x="0" y="40"/>
                    </a:cxn>
                    <a:cxn ang="0">
                      <a:pos x="4" y="42"/>
                    </a:cxn>
                    <a:cxn ang="0">
                      <a:pos x="10" y="42"/>
                    </a:cxn>
                    <a:cxn ang="0">
                      <a:pos x="18" y="40"/>
                    </a:cxn>
                    <a:cxn ang="0">
                      <a:pos x="25" y="38"/>
                    </a:cxn>
                    <a:cxn ang="0">
                      <a:pos x="33" y="34"/>
                    </a:cxn>
                    <a:cxn ang="0">
                      <a:pos x="39" y="32"/>
                    </a:cxn>
                    <a:cxn ang="0">
                      <a:pos x="42" y="32"/>
                    </a:cxn>
                  </a:cxnLst>
                  <a:rect l="0" t="0" r="r" b="b"/>
                  <a:pathLst>
                    <a:path w="71" h="42">
                      <a:moveTo>
                        <a:pt x="42" y="32"/>
                      </a:moveTo>
                      <a:lnTo>
                        <a:pt x="71" y="0"/>
                      </a:lnTo>
                      <a:lnTo>
                        <a:pt x="69" y="0"/>
                      </a:lnTo>
                      <a:lnTo>
                        <a:pt x="63" y="2"/>
                      </a:lnTo>
                      <a:lnTo>
                        <a:pt x="56" y="6"/>
                      </a:lnTo>
                      <a:lnTo>
                        <a:pt x="44" y="10"/>
                      </a:lnTo>
                      <a:lnTo>
                        <a:pt x="33" y="15"/>
                      </a:lnTo>
                      <a:lnTo>
                        <a:pt x="21" y="21"/>
                      </a:lnTo>
                      <a:lnTo>
                        <a:pt x="12" y="29"/>
                      </a:lnTo>
                      <a:lnTo>
                        <a:pt x="4" y="34"/>
                      </a:lnTo>
                      <a:lnTo>
                        <a:pt x="0" y="40"/>
                      </a:lnTo>
                      <a:lnTo>
                        <a:pt x="4" y="42"/>
                      </a:lnTo>
                      <a:lnTo>
                        <a:pt x="10" y="42"/>
                      </a:lnTo>
                      <a:lnTo>
                        <a:pt x="18" y="40"/>
                      </a:lnTo>
                      <a:lnTo>
                        <a:pt x="25" y="38"/>
                      </a:lnTo>
                      <a:lnTo>
                        <a:pt x="33" y="34"/>
                      </a:lnTo>
                      <a:lnTo>
                        <a:pt x="39" y="32"/>
                      </a:lnTo>
                      <a:lnTo>
                        <a:pt x="42" y="32"/>
                      </a:lnTo>
                      <a:close/>
                    </a:path>
                  </a:pathLst>
                </a:custGeom>
                <a:solidFill>
                  <a:srgbClr val="21BA00"/>
                </a:solidFill>
                <a:ln w="9525">
                  <a:noFill/>
                  <a:round/>
                  <a:headEnd/>
                  <a:tailEnd/>
                </a:ln>
              </p:spPr>
              <p:txBody>
                <a:bodyPr/>
                <a:lstStyle/>
                <a:p>
                  <a:endParaRPr lang="de-DE"/>
                </a:p>
              </p:txBody>
            </p:sp>
            <p:sp>
              <p:nvSpPr>
                <p:cNvPr id="33086" name="Freeform 1342"/>
                <p:cNvSpPr>
                  <a:spLocks/>
                </p:cNvSpPr>
                <p:nvPr/>
              </p:nvSpPr>
              <p:spPr bwMode="auto">
                <a:xfrm>
                  <a:off x="22" y="3623"/>
                  <a:ext cx="378" cy="405"/>
                </a:xfrm>
                <a:custGeom>
                  <a:avLst/>
                  <a:gdLst/>
                  <a:ahLst/>
                  <a:cxnLst>
                    <a:cxn ang="0">
                      <a:pos x="70" y="809"/>
                    </a:cxn>
                    <a:cxn ang="0">
                      <a:pos x="0" y="691"/>
                    </a:cxn>
                    <a:cxn ang="0">
                      <a:pos x="83" y="743"/>
                    </a:cxn>
                    <a:cxn ang="0">
                      <a:pos x="70" y="653"/>
                    </a:cxn>
                    <a:cxn ang="0">
                      <a:pos x="118" y="707"/>
                    </a:cxn>
                    <a:cxn ang="0">
                      <a:pos x="97" y="598"/>
                    </a:cxn>
                    <a:cxn ang="0">
                      <a:pos x="207" y="716"/>
                    </a:cxn>
                    <a:cxn ang="0">
                      <a:pos x="183" y="581"/>
                    </a:cxn>
                    <a:cxn ang="0">
                      <a:pos x="266" y="697"/>
                    </a:cxn>
                    <a:cxn ang="0">
                      <a:pos x="253" y="514"/>
                    </a:cxn>
                    <a:cxn ang="0">
                      <a:pos x="308" y="691"/>
                    </a:cxn>
                    <a:cxn ang="0">
                      <a:pos x="314" y="289"/>
                    </a:cxn>
                    <a:cxn ang="0">
                      <a:pos x="171" y="150"/>
                    </a:cxn>
                    <a:cxn ang="0">
                      <a:pos x="171" y="150"/>
                    </a:cxn>
                    <a:cxn ang="0">
                      <a:pos x="177" y="116"/>
                    </a:cxn>
                    <a:cxn ang="0">
                      <a:pos x="181" y="107"/>
                    </a:cxn>
                    <a:cxn ang="0">
                      <a:pos x="314" y="223"/>
                    </a:cxn>
                    <a:cxn ang="0">
                      <a:pos x="333" y="4"/>
                    </a:cxn>
                    <a:cxn ang="0">
                      <a:pos x="335" y="6"/>
                    </a:cxn>
                    <a:cxn ang="0">
                      <a:pos x="337" y="6"/>
                    </a:cxn>
                    <a:cxn ang="0">
                      <a:pos x="343" y="10"/>
                    </a:cxn>
                    <a:cxn ang="0">
                      <a:pos x="352" y="11"/>
                    </a:cxn>
                    <a:cxn ang="0">
                      <a:pos x="362" y="11"/>
                    </a:cxn>
                    <a:cxn ang="0">
                      <a:pos x="375" y="10"/>
                    </a:cxn>
                    <a:cxn ang="0">
                      <a:pos x="392" y="6"/>
                    </a:cxn>
                    <a:cxn ang="0">
                      <a:pos x="409" y="0"/>
                    </a:cxn>
                    <a:cxn ang="0">
                      <a:pos x="419" y="145"/>
                    </a:cxn>
                    <a:cxn ang="0">
                      <a:pos x="541" y="63"/>
                    </a:cxn>
                    <a:cxn ang="0">
                      <a:pos x="547" y="95"/>
                    </a:cxn>
                    <a:cxn ang="0">
                      <a:pos x="417" y="202"/>
                    </a:cxn>
                    <a:cxn ang="0">
                      <a:pos x="417" y="560"/>
                    </a:cxn>
                    <a:cxn ang="0">
                      <a:pos x="442" y="718"/>
                    </a:cxn>
                    <a:cxn ang="0">
                      <a:pos x="503" y="469"/>
                    </a:cxn>
                    <a:cxn ang="0">
                      <a:pos x="497" y="699"/>
                    </a:cxn>
                    <a:cxn ang="0">
                      <a:pos x="573" y="440"/>
                    </a:cxn>
                    <a:cxn ang="0">
                      <a:pos x="554" y="718"/>
                    </a:cxn>
                    <a:cxn ang="0">
                      <a:pos x="619" y="598"/>
                    </a:cxn>
                    <a:cxn ang="0">
                      <a:pos x="617" y="737"/>
                    </a:cxn>
                    <a:cxn ang="0">
                      <a:pos x="682" y="644"/>
                    </a:cxn>
                    <a:cxn ang="0">
                      <a:pos x="684" y="710"/>
                    </a:cxn>
                    <a:cxn ang="0">
                      <a:pos x="754" y="674"/>
                    </a:cxn>
                    <a:cxn ang="0">
                      <a:pos x="667" y="802"/>
                    </a:cxn>
                    <a:cxn ang="0">
                      <a:pos x="70" y="809"/>
                    </a:cxn>
                  </a:cxnLst>
                  <a:rect l="0" t="0" r="r" b="b"/>
                  <a:pathLst>
                    <a:path w="754" h="809">
                      <a:moveTo>
                        <a:pt x="70" y="809"/>
                      </a:moveTo>
                      <a:lnTo>
                        <a:pt x="0" y="691"/>
                      </a:lnTo>
                      <a:lnTo>
                        <a:pt x="83" y="743"/>
                      </a:lnTo>
                      <a:lnTo>
                        <a:pt x="70" y="653"/>
                      </a:lnTo>
                      <a:lnTo>
                        <a:pt x="118" y="707"/>
                      </a:lnTo>
                      <a:lnTo>
                        <a:pt x="97" y="598"/>
                      </a:lnTo>
                      <a:lnTo>
                        <a:pt x="207" y="716"/>
                      </a:lnTo>
                      <a:lnTo>
                        <a:pt x="183" y="581"/>
                      </a:lnTo>
                      <a:lnTo>
                        <a:pt x="266" y="697"/>
                      </a:lnTo>
                      <a:lnTo>
                        <a:pt x="253" y="514"/>
                      </a:lnTo>
                      <a:lnTo>
                        <a:pt x="308" y="691"/>
                      </a:lnTo>
                      <a:lnTo>
                        <a:pt x="314" y="289"/>
                      </a:lnTo>
                      <a:lnTo>
                        <a:pt x="171" y="150"/>
                      </a:lnTo>
                      <a:lnTo>
                        <a:pt x="171" y="150"/>
                      </a:lnTo>
                      <a:lnTo>
                        <a:pt x="177" y="116"/>
                      </a:lnTo>
                      <a:lnTo>
                        <a:pt x="181" y="107"/>
                      </a:lnTo>
                      <a:lnTo>
                        <a:pt x="314" y="223"/>
                      </a:lnTo>
                      <a:lnTo>
                        <a:pt x="333" y="4"/>
                      </a:lnTo>
                      <a:lnTo>
                        <a:pt x="335" y="6"/>
                      </a:lnTo>
                      <a:lnTo>
                        <a:pt x="337" y="6"/>
                      </a:lnTo>
                      <a:lnTo>
                        <a:pt x="343" y="10"/>
                      </a:lnTo>
                      <a:lnTo>
                        <a:pt x="352" y="11"/>
                      </a:lnTo>
                      <a:lnTo>
                        <a:pt x="362" y="11"/>
                      </a:lnTo>
                      <a:lnTo>
                        <a:pt x="375" y="10"/>
                      </a:lnTo>
                      <a:lnTo>
                        <a:pt x="392" y="6"/>
                      </a:lnTo>
                      <a:lnTo>
                        <a:pt x="409" y="0"/>
                      </a:lnTo>
                      <a:lnTo>
                        <a:pt x="419" y="145"/>
                      </a:lnTo>
                      <a:lnTo>
                        <a:pt x="541" y="63"/>
                      </a:lnTo>
                      <a:lnTo>
                        <a:pt x="547" y="95"/>
                      </a:lnTo>
                      <a:lnTo>
                        <a:pt x="417" y="202"/>
                      </a:lnTo>
                      <a:lnTo>
                        <a:pt x="417" y="560"/>
                      </a:lnTo>
                      <a:lnTo>
                        <a:pt x="442" y="718"/>
                      </a:lnTo>
                      <a:lnTo>
                        <a:pt x="503" y="469"/>
                      </a:lnTo>
                      <a:lnTo>
                        <a:pt x="497" y="699"/>
                      </a:lnTo>
                      <a:lnTo>
                        <a:pt x="573" y="440"/>
                      </a:lnTo>
                      <a:lnTo>
                        <a:pt x="554" y="718"/>
                      </a:lnTo>
                      <a:lnTo>
                        <a:pt x="619" y="598"/>
                      </a:lnTo>
                      <a:lnTo>
                        <a:pt x="617" y="737"/>
                      </a:lnTo>
                      <a:lnTo>
                        <a:pt x="682" y="644"/>
                      </a:lnTo>
                      <a:lnTo>
                        <a:pt x="684" y="710"/>
                      </a:lnTo>
                      <a:lnTo>
                        <a:pt x="754" y="674"/>
                      </a:lnTo>
                      <a:lnTo>
                        <a:pt x="667" y="802"/>
                      </a:lnTo>
                      <a:lnTo>
                        <a:pt x="70" y="809"/>
                      </a:lnTo>
                      <a:close/>
                    </a:path>
                  </a:pathLst>
                </a:custGeom>
                <a:solidFill>
                  <a:srgbClr val="000000"/>
                </a:solidFill>
                <a:ln w="9525">
                  <a:noFill/>
                  <a:round/>
                  <a:headEnd/>
                  <a:tailEnd/>
                </a:ln>
              </p:spPr>
              <p:txBody>
                <a:bodyPr/>
                <a:lstStyle/>
                <a:p>
                  <a:endParaRPr lang="de-DE"/>
                </a:p>
              </p:txBody>
            </p:sp>
            <p:sp>
              <p:nvSpPr>
                <p:cNvPr id="33087" name="Freeform 1343"/>
                <p:cNvSpPr>
                  <a:spLocks/>
                </p:cNvSpPr>
                <p:nvPr/>
              </p:nvSpPr>
              <p:spPr bwMode="auto">
                <a:xfrm>
                  <a:off x="161" y="3945"/>
                  <a:ext cx="14" cy="70"/>
                </a:xfrm>
                <a:custGeom>
                  <a:avLst/>
                  <a:gdLst/>
                  <a:ahLst/>
                  <a:cxnLst>
                    <a:cxn ang="0">
                      <a:pos x="23" y="133"/>
                    </a:cxn>
                    <a:cxn ang="0">
                      <a:pos x="0" y="0"/>
                    </a:cxn>
                    <a:cxn ang="0">
                      <a:pos x="0" y="89"/>
                    </a:cxn>
                    <a:cxn ang="0">
                      <a:pos x="11" y="141"/>
                    </a:cxn>
                    <a:cxn ang="0">
                      <a:pos x="27" y="141"/>
                    </a:cxn>
                    <a:cxn ang="0">
                      <a:pos x="23" y="133"/>
                    </a:cxn>
                  </a:cxnLst>
                  <a:rect l="0" t="0" r="r" b="b"/>
                  <a:pathLst>
                    <a:path w="27" h="141">
                      <a:moveTo>
                        <a:pt x="23" y="133"/>
                      </a:moveTo>
                      <a:lnTo>
                        <a:pt x="0" y="0"/>
                      </a:lnTo>
                      <a:lnTo>
                        <a:pt x="0" y="89"/>
                      </a:lnTo>
                      <a:lnTo>
                        <a:pt x="11" y="141"/>
                      </a:lnTo>
                      <a:lnTo>
                        <a:pt x="27" y="141"/>
                      </a:lnTo>
                      <a:lnTo>
                        <a:pt x="23" y="133"/>
                      </a:lnTo>
                      <a:close/>
                    </a:path>
                  </a:pathLst>
                </a:custGeom>
                <a:solidFill>
                  <a:srgbClr val="00FF59"/>
                </a:solidFill>
                <a:ln w="9525">
                  <a:noFill/>
                  <a:round/>
                  <a:headEnd/>
                  <a:tailEnd/>
                </a:ln>
              </p:spPr>
              <p:txBody>
                <a:bodyPr/>
                <a:lstStyle/>
                <a:p>
                  <a:endParaRPr lang="de-DE"/>
                </a:p>
              </p:txBody>
            </p:sp>
            <p:sp>
              <p:nvSpPr>
                <p:cNvPr id="33088" name="Freeform 1344"/>
                <p:cNvSpPr>
                  <a:spLocks/>
                </p:cNvSpPr>
                <p:nvPr/>
              </p:nvSpPr>
              <p:spPr bwMode="auto">
                <a:xfrm>
                  <a:off x="42" y="3942"/>
                  <a:ext cx="118" cy="78"/>
                </a:xfrm>
                <a:custGeom>
                  <a:avLst/>
                  <a:gdLst/>
                  <a:ahLst/>
                  <a:cxnLst>
                    <a:cxn ang="0">
                      <a:pos x="234" y="149"/>
                    </a:cxn>
                    <a:cxn ang="0">
                      <a:pos x="171" y="15"/>
                    </a:cxn>
                    <a:cxn ang="0">
                      <a:pos x="194" y="143"/>
                    </a:cxn>
                    <a:cxn ang="0">
                      <a:pos x="135" y="70"/>
                    </a:cxn>
                    <a:cxn ang="0">
                      <a:pos x="78" y="0"/>
                    </a:cxn>
                    <a:cxn ang="0">
                      <a:pos x="103" y="139"/>
                    </a:cxn>
                    <a:cxn ang="0">
                      <a:pos x="51" y="69"/>
                    </a:cxn>
                    <a:cxn ang="0">
                      <a:pos x="57" y="139"/>
                    </a:cxn>
                    <a:cxn ang="0">
                      <a:pos x="0" y="103"/>
                    </a:cxn>
                    <a:cxn ang="0">
                      <a:pos x="43" y="156"/>
                    </a:cxn>
                    <a:cxn ang="0">
                      <a:pos x="234" y="149"/>
                    </a:cxn>
                  </a:cxnLst>
                  <a:rect l="0" t="0" r="r" b="b"/>
                  <a:pathLst>
                    <a:path w="234" h="156">
                      <a:moveTo>
                        <a:pt x="234" y="149"/>
                      </a:moveTo>
                      <a:lnTo>
                        <a:pt x="171" y="15"/>
                      </a:lnTo>
                      <a:lnTo>
                        <a:pt x="194" y="143"/>
                      </a:lnTo>
                      <a:lnTo>
                        <a:pt x="135" y="70"/>
                      </a:lnTo>
                      <a:lnTo>
                        <a:pt x="78" y="0"/>
                      </a:lnTo>
                      <a:lnTo>
                        <a:pt x="103" y="139"/>
                      </a:lnTo>
                      <a:lnTo>
                        <a:pt x="51" y="69"/>
                      </a:lnTo>
                      <a:lnTo>
                        <a:pt x="57" y="139"/>
                      </a:lnTo>
                      <a:lnTo>
                        <a:pt x="0" y="103"/>
                      </a:lnTo>
                      <a:lnTo>
                        <a:pt x="43" y="156"/>
                      </a:lnTo>
                      <a:lnTo>
                        <a:pt x="234" y="149"/>
                      </a:lnTo>
                      <a:close/>
                    </a:path>
                  </a:pathLst>
                </a:custGeom>
                <a:solidFill>
                  <a:srgbClr val="00FF59"/>
                </a:solidFill>
                <a:ln w="9525">
                  <a:noFill/>
                  <a:round/>
                  <a:headEnd/>
                  <a:tailEnd/>
                </a:ln>
              </p:spPr>
              <p:txBody>
                <a:bodyPr/>
                <a:lstStyle/>
                <a:p>
                  <a:endParaRPr lang="de-DE"/>
                </a:p>
              </p:txBody>
            </p:sp>
            <p:sp>
              <p:nvSpPr>
                <p:cNvPr id="33089" name="Freeform 1345"/>
                <p:cNvSpPr>
                  <a:spLocks/>
                </p:cNvSpPr>
                <p:nvPr/>
              </p:nvSpPr>
              <p:spPr bwMode="auto">
                <a:xfrm>
                  <a:off x="247" y="3905"/>
                  <a:ext cx="52" cy="111"/>
                </a:xfrm>
                <a:custGeom>
                  <a:avLst/>
                  <a:gdLst/>
                  <a:ahLst/>
                  <a:cxnLst>
                    <a:cxn ang="0">
                      <a:pos x="0" y="223"/>
                    </a:cxn>
                    <a:cxn ang="0">
                      <a:pos x="0" y="190"/>
                    </a:cxn>
                    <a:cxn ang="0">
                      <a:pos x="33" y="61"/>
                    </a:cxn>
                    <a:cxn ang="0">
                      <a:pos x="42" y="203"/>
                    </a:cxn>
                    <a:cxn ang="0">
                      <a:pos x="103" y="0"/>
                    </a:cxn>
                    <a:cxn ang="0">
                      <a:pos x="82" y="223"/>
                    </a:cxn>
                    <a:cxn ang="0">
                      <a:pos x="0" y="223"/>
                    </a:cxn>
                  </a:cxnLst>
                  <a:rect l="0" t="0" r="r" b="b"/>
                  <a:pathLst>
                    <a:path w="103" h="223">
                      <a:moveTo>
                        <a:pt x="0" y="223"/>
                      </a:moveTo>
                      <a:lnTo>
                        <a:pt x="0" y="190"/>
                      </a:lnTo>
                      <a:lnTo>
                        <a:pt x="33" y="61"/>
                      </a:lnTo>
                      <a:lnTo>
                        <a:pt x="42" y="203"/>
                      </a:lnTo>
                      <a:lnTo>
                        <a:pt x="103" y="0"/>
                      </a:lnTo>
                      <a:lnTo>
                        <a:pt x="82" y="223"/>
                      </a:lnTo>
                      <a:lnTo>
                        <a:pt x="0" y="223"/>
                      </a:lnTo>
                      <a:close/>
                    </a:path>
                  </a:pathLst>
                </a:custGeom>
                <a:solidFill>
                  <a:srgbClr val="00FF59"/>
                </a:solidFill>
                <a:ln w="9525">
                  <a:noFill/>
                  <a:round/>
                  <a:headEnd/>
                  <a:tailEnd/>
                </a:ln>
              </p:spPr>
              <p:txBody>
                <a:bodyPr/>
                <a:lstStyle/>
                <a:p>
                  <a:endParaRPr lang="de-DE"/>
                </a:p>
              </p:txBody>
            </p:sp>
            <p:sp>
              <p:nvSpPr>
                <p:cNvPr id="33090" name="Freeform 1346"/>
                <p:cNvSpPr>
                  <a:spLocks/>
                </p:cNvSpPr>
                <p:nvPr/>
              </p:nvSpPr>
              <p:spPr bwMode="auto">
                <a:xfrm>
                  <a:off x="295" y="3960"/>
                  <a:ext cx="28" cy="56"/>
                </a:xfrm>
                <a:custGeom>
                  <a:avLst/>
                  <a:gdLst/>
                  <a:ahLst/>
                  <a:cxnLst>
                    <a:cxn ang="0">
                      <a:pos x="0" y="113"/>
                    </a:cxn>
                    <a:cxn ang="0">
                      <a:pos x="55" y="0"/>
                    </a:cxn>
                    <a:cxn ang="0">
                      <a:pos x="57" y="111"/>
                    </a:cxn>
                    <a:cxn ang="0">
                      <a:pos x="0" y="113"/>
                    </a:cxn>
                  </a:cxnLst>
                  <a:rect l="0" t="0" r="r" b="b"/>
                  <a:pathLst>
                    <a:path w="57" h="113">
                      <a:moveTo>
                        <a:pt x="0" y="113"/>
                      </a:moveTo>
                      <a:lnTo>
                        <a:pt x="55" y="0"/>
                      </a:lnTo>
                      <a:lnTo>
                        <a:pt x="57" y="111"/>
                      </a:lnTo>
                      <a:lnTo>
                        <a:pt x="0" y="113"/>
                      </a:lnTo>
                      <a:close/>
                    </a:path>
                  </a:pathLst>
                </a:custGeom>
                <a:solidFill>
                  <a:srgbClr val="00FF59"/>
                </a:solidFill>
                <a:ln w="9525">
                  <a:noFill/>
                  <a:round/>
                  <a:headEnd/>
                  <a:tailEnd/>
                </a:ln>
              </p:spPr>
              <p:txBody>
                <a:bodyPr/>
                <a:lstStyle/>
                <a:p>
                  <a:endParaRPr lang="de-DE"/>
                </a:p>
              </p:txBody>
            </p:sp>
            <p:sp>
              <p:nvSpPr>
                <p:cNvPr id="33091" name="Freeform 1347"/>
                <p:cNvSpPr>
                  <a:spLocks/>
                </p:cNvSpPr>
                <p:nvPr/>
              </p:nvSpPr>
              <p:spPr bwMode="auto">
                <a:xfrm>
                  <a:off x="330" y="3973"/>
                  <a:ext cx="26" cy="42"/>
                </a:xfrm>
                <a:custGeom>
                  <a:avLst/>
                  <a:gdLst/>
                  <a:ahLst/>
                  <a:cxnLst>
                    <a:cxn ang="0">
                      <a:pos x="0" y="84"/>
                    </a:cxn>
                    <a:cxn ang="0">
                      <a:pos x="52" y="0"/>
                    </a:cxn>
                    <a:cxn ang="0">
                      <a:pos x="42" y="80"/>
                    </a:cxn>
                    <a:cxn ang="0">
                      <a:pos x="0" y="84"/>
                    </a:cxn>
                  </a:cxnLst>
                  <a:rect l="0" t="0" r="r" b="b"/>
                  <a:pathLst>
                    <a:path w="52" h="84">
                      <a:moveTo>
                        <a:pt x="0" y="84"/>
                      </a:moveTo>
                      <a:lnTo>
                        <a:pt x="52" y="0"/>
                      </a:lnTo>
                      <a:lnTo>
                        <a:pt x="42" y="80"/>
                      </a:lnTo>
                      <a:lnTo>
                        <a:pt x="0" y="84"/>
                      </a:lnTo>
                      <a:close/>
                    </a:path>
                  </a:pathLst>
                </a:custGeom>
                <a:solidFill>
                  <a:srgbClr val="00FF59"/>
                </a:solidFill>
                <a:ln w="9525">
                  <a:noFill/>
                  <a:round/>
                  <a:headEnd/>
                  <a:tailEnd/>
                </a:ln>
              </p:spPr>
              <p:txBody>
                <a:bodyPr/>
                <a:lstStyle/>
                <a:p>
                  <a:endParaRPr lang="de-DE"/>
                </a:p>
              </p:txBody>
            </p:sp>
            <p:sp>
              <p:nvSpPr>
                <p:cNvPr id="33092" name="Freeform 1348"/>
                <p:cNvSpPr>
                  <a:spLocks/>
                </p:cNvSpPr>
                <p:nvPr/>
              </p:nvSpPr>
              <p:spPr bwMode="auto">
                <a:xfrm>
                  <a:off x="359" y="3981"/>
                  <a:ext cx="17" cy="27"/>
                </a:xfrm>
                <a:custGeom>
                  <a:avLst/>
                  <a:gdLst/>
                  <a:ahLst/>
                  <a:cxnLst>
                    <a:cxn ang="0">
                      <a:pos x="0" y="53"/>
                    </a:cxn>
                    <a:cxn ang="0">
                      <a:pos x="10" y="23"/>
                    </a:cxn>
                    <a:cxn ang="0">
                      <a:pos x="35" y="0"/>
                    </a:cxn>
                    <a:cxn ang="0">
                      <a:pos x="27" y="21"/>
                    </a:cxn>
                    <a:cxn ang="0">
                      <a:pos x="0" y="53"/>
                    </a:cxn>
                  </a:cxnLst>
                  <a:rect l="0" t="0" r="r" b="b"/>
                  <a:pathLst>
                    <a:path w="35" h="53">
                      <a:moveTo>
                        <a:pt x="0" y="53"/>
                      </a:moveTo>
                      <a:lnTo>
                        <a:pt x="10" y="23"/>
                      </a:lnTo>
                      <a:lnTo>
                        <a:pt x="35" y="0"/>
                      </a:lnTo>
                      <a:lnTo>
                        <a:pt x="27" y="21"/>
                      </a:lnTo>
                      <a:lnTo>
                        <a:pt x="0" y="53"/>
                      </a:lnTo>
                      <a:close/>
                    </a:path>
                  </a:pathLst>
                </a:custGeom>
                <a:solidFill>
                  <a:srgbClr val="00FF59"/>
                </a:solidFill>
                <a:ln w="9525">
                  <a:noFill/>
                  <a:round/>
                  <a:headEnd/>
                  <a:tailEnd/>
                </a:ln>
              </p:spPr>
              <p:txBody>
                <a:bodyPr/>
                <a:lstStyle/>
                <a:p>
                  <a:endParaRPr lang="de-DE"/>
                </a:p>
              </p:txBody>
            </p:sp>
            <p:sp>
              <p:nvSpPr>
                <p:cNvPr id="33093" name="Freeform 1349"/>
                <p:cNvSpPr>
                  <a:spLocks/>
                </p:cNvSpPr>
                <p:nvPr/>
              </p:nvSpPr>
              <p:spPr bwMode="auto">
                <a:xfrm>
                  <a:off x="179" y="3648"/>
                  <a:ext cx="19" cy="368"/>
                </a:xfrm>
                <a:custGeom>
                  <a:avLst/>
                  <a:gdLst/>
                  <a:ahLst/>
                  <a:cxnLst>
                    <a:cxn ang="0">
                      <a:pos x="0" y="737"/>
                    </a:cxn>
                    <a:cxn ang="0">
                      <a:pos x="27" y="0"/>
                    </a:cxn>
                    <a:cxn ang="0">
                      <a:pos x="27" y="1"/>
                    </a:cxn>
                    <a:cxn ang="0">
                      <a:pos x="31" y="1"/>
                    </a:cxn>
                    <a:cxn ang="0">
                      <a:pos x="33" y="3"/>
                    </a:cxn>
                    <a:cxn ang="0">
                      <a:pos x="38" y="0"/>
                    </a:cxn>
                    <a:cxn ang="0">
                      <a:pos x="34" y="737"/>
                    </a:cxn>
                    <a:cxn ang="0">
                      <a:pos x="0" y="737"/>
                    </a:cxn>
                  </a:cxnLst>
                  <a:rect l="0" t="0" r="r" b="b"/>
                  <a:pathLst>
                    <a:path w="38" h="737">
                      <a:moveTo>
                        <a:pt x="0" y="737"/>
                      </a:moveTo>
                      <a:lnTo>
                        <a:pt x="27" y="0"/>
                      </a:lnTo>
                      <a:lnTo>
                        <a:pt x="27" y="1"/>
                      </a:lnTo>
                      <a:lnTo>
                        <a:pt x="31" y="1"/>
                      </a:lnTo>
                      <a:lnTo>
                        <a:pt x="33" y="3"/>
                      </a:lnTo>
                      <a:lnTo>
                        <a:pt x="38" y="0"/>
                      </a:lnTo>
                      <a:lnTo>
                        <a:pt x="34" y="737"/>
                      </a:lnTo>
                      <a:lnTo>
                        <a:pt x="0" y="737"/>
                      </a:lnTo>
                      <a:close/>
                    </a:path>
                  </a:pathLst>
                </a:custGeom>
                <a:solidFill>
                  <a:srgbClr val="875900"/>
                </a:solidFill>
                <a:ln w="9525">
                  <a:noFill/>
                  <a:round/>
                  <a:headEnd/>
                  <a:tailEnd/>
                </a:ln>
              </p:spPr>
              <p:txBody>
                <a:bodyPr/>
                <a:lstStyle/>
                <a:p>
                  <a:endParaRPr lang="de-DE"/>
                </a:p>
              </p:txBody>
            </p:sp>
            <p:sp>
              <p:nvSpPr>
                <p:cNvPr id="33094" name="Freeform 1350"/>
                <p:cNvSpPr>
                  <a:spLocks/>
                </p:cNvSpPr>
                <p:nvPr/>
              </p:nvSpPr>
              <p:spPr bwMode="auto">
                <a:xfrm>
                  <a:off x="201" y="3638"/>
                  <a:ext cx="15" cy="377"/>
                </a:xfrm>
                <a:custGeom>
                  <a:avLst/>
                  <a:gdLst/>
                  <a:ahLst/>
                  <a:cxnLst>
                    <a:cxn ang="0">
                      <a:pos x="0" y="754"/>
                    </a:cxn>
                    <a:cxn ang="0">
                      <a:pos x="11" y="1"/>
                    </a:cxn>
                    <a:cxn ang="0">
                      <a:pos x="13" y="1"/>
                    </a:cxn>
                    <a:cxn ang="0">
                      <a:pos x="17" y="3"/>
                    </a:cxn>
                    <a:cxn ang="0">
                      <a:pos x="21" y="1"/>
                    </a:cxn>
                    <a:cxn ang="0">
                      <a:pos x="29" y="0"/>
                    </a:cxn>
                    <a:cxn ang="0">
                      <a:pos x="31" y="754"/>
                    </a:cxn>
                    <a:cxn ang="0">
                      <a:pos x="0" y="754"/>
                    </a:cxn>
                  </a:cxnLst>
                  <a:rect l="0" t="0" r="r" b="b"/>
                  <a:pathLst>
                    <a:path w="31" h="754">
                      <a:moveTo>
                        <a:pt x="0" y="754"/>
                      </a:moveTo>
                      <a:lnTo>
                        <a:pt x="11" y="1"/>
                      </a:lnTo>
                      <a:lnTo>
                        <a:pt x="13" y="1"/>
                      </a:lnTo>
                      <a:lnTo>
                        <a:pt x="17" y="3"/>
                      </a:lnTo>
                      <a:lnTo>
                        <a:pt x="21" y="1"/>
                      </a:lnTo>
                      <a:lnTo>
                        <a:pt x="29" y="0"/>
                      </a:lnTo>
                      <a:lnTo>
                        <a:pt x="31" y="754"/>
                      </a:lnTo>
                      <a:lnTo>
                        <a:pt x="0" y="754"/>
                      </a:lnTo>
                      <a:close/>
                    </a:path>
                  </a:pathLst>
                </a:custGeom>
                <a:solidFill>
                  <a:srgbClr val="875900"/>
                </a:solidFill>
                <a:ln w="9525">
                  <a:noFill/>
                  <a:round/>
                  <a:headEnd/>
                  <a:tailEnd/>
                </a:ln>
              </p:spPr>
              <p:txBody>
                <a:bodyPr/>
                <a:lstStyle/>
                <a:p>
                  <a:endParaRPr lang="de-DE"/>
                </a:p>
              </p:txBody>
            </p:sp>
            <p:sp>
              <p:nvSpPr>
                <p:cNvPr id="33095" name="Freeform 1351"/>
                <p:cNvSpPr>
                  <a:spLocks/>
                </p:cNvSpPr>
                <p:nvPr/>
              </p:nvSpPr>
              <p:spPr bwMode="auto">
                <a:xfrm>
                  <a:off x="220" y="3629"/>
                  <a:ext cx="13" cy="384"/>
                </a:xfrm>
                <a:custGeom>
                  <a:avLst/>
                  <a:gdLst/>
                  <a:ahLst/>
                  <a:cxnLst>
                    <a:cxn ang="0">
                      <a:pos x="4" y="770"/>
                    </a:cxn>
                    <a:cxn ang="0">
                      <a:pos x="0" y="8"/>
                    </a:cxn>
                    <a:cxn ang="0">
                      <a:pos x="10" y="0"/>
                    </a:cxn>
                    <a:cxn ang="0">
                      <a:pos x="15" y="587"/>
                    </a:cxn>
                    <a:cxn ang="0">
                      <a:pos x="27" y="768"/>
                    </a:cxn>
                    <a:cxn ang="0">
                      <a:pos x="4" y="770"/>
                    </a:cxn>
                  </a:cxnLst>
                  <a:rect l="0" t="0" r="r" b="b"/>
                  <a:pathLst>
                    <a:path w="27" h="770">
                      <a:moveTo>
                        <a:pt x="4" y="770"/>
                      </a:moveTo>
                      <a:lnTo>
                        <a:pt x="0" y="8"/>
                      </a:lnTo>
                      <a:lnTo>
                        <a:pt x="10" y="0"/>
                      </a:lnTo>
                      <a:lnTo>
                        <a:pt x="15" y="587"/>
                      </a:lnTo>
                      <a:lnTo>
                        <a:pt x="27" y="768"/>
                      </a:lnTo>
                      <a:lnTo>
                        <a:pt x="4" y="770"/>
                      </a:lnTo>
                      <a:close/>
                    </a:path>
                  </a:pathLst>
                </a:custGeom>
                <a:solidFill>
                  <a:srgbClr val="875900"/>
                </a:solidFill>
                <a:ln w="9525">
                  <a:noFill/>
                  <a:round/>
                  <a:headEnd/>
                  <a:tailEnd/>
                </a:ln>
              </p:spPr>
              <p:txBody>
                <a:bodyPr/>
                <a:lstStyle/>
                <a:p>
                  <a:endParaRPr lang="de-DE"/>
                </a:p>
              </p:txBody>
            </p:sp>
            <p:sp>
              <p:nvSpPr>
                <p:cNvPr id="33096" name="Freeform 1352"/>
                <p:cNvSpPr>
                  <a:spLocks/>
                </p:cNvSpPr>
                <p:nvPr/>
              </p:nvSpPr>
              <p:spPr bwMode="auto">
                <a:xfrm>
                  <a:off x="233" y="3663"/>
                  <a:ext cx="55" cy="51"/>
                </a:xfrm>
                <a:custGeom>
                  <a:avLst/>
                  <a:gdLst/>
                  <a:ahLst/>
                  <a:cxnLst>
                    <a:cxn ang="0">
                      <a:pos x="4" y="82"/>
                    </a:cxn>
                    <a:cxn ang="0">
                      <a:pos x="110" y="0"/>
                    </a:cxn>
                    <a:cxn ang="0">
                      <a:pos x="110" y="8"/>
                    </a:cxn>
                    <a:cxn ang="0">
                      <a:pos x="0" y="103"/>
                    </a:cxn>
                    <a:cxn ang="0">
                      <a:pos x="4" y="82"/>
                    </a:cxn>
                  </a:cxnLst>
                  <a:rect l="0" t="0" r="r" b="b"/>
                  <a:pathLst>
                    <a:path w="110" h="103">
                      <a:moveTo>
                        <a:pt x="4" y="82"/>
                      </a:moveTo>
                      <a:lnTo>
                        <a:pt x="110" y="0"/>
                      </a:lnTo>
                      <a:lnTo>
                        <a:pt x="110" y="8"/>
                      </a:lnTo>
                      <a:lnTo>
                        <a:pt x="0" y="103"/>
                      </a:lnTo>
                      <a:lnTo>
                        <a:pt x="4" y="82"/>
                      </a:lnTo>
                      <a:close/>
                    </a:path>
                  </a:pathLst>
                </a:custGeom>
                <a:solidFill>
                  <a:srgbClr val="875900"/>
                </a:solidFill>
                <a:ln w="9525">
                  <a:noFill/>
                  <a:round/>
                  <a:headEnd/>
                  <a:tailEnd/>
                </a:ln>
              </p:spPr>
              <p:txBody>
                <a:bodyPr/>
                <a:lstStyle/>
                <a:p>
                  <a:endParaRPr lang="de-DE"/>
                </a:p>
              </p:txBody>
            </p:sp>
            <p:sp>
              <p:nvSpPr>
                <p:cNvPr id="33097" name="Freeform 1353"/>
                <p:cNvSpPr>
                  <a:spLocks/>
                </p:cNvSpPr>
                <p:nvPr/>
              </p:nvSpPr>
              <p:spPr bwMode="auto">
                <a:xfrm>
                  <a:off x="114" y="3687"/>
                  <a:ext cx="65" cy="68"/>
                </a:xfrm>
                <a:custGeom>
                  <a:avLst/>
                  <a:gdLst/>
                  <a:ahLst/>
                  <a:cxnLst>
                    <a:cxn ang="0">
                      <a:pos x="129" y="137"/>
                    </a:cxn>
                    <a:cxn ang="0">
                      <a:pos x="125" y="106"/>
                    </a:cxn>
                    <a:cxn ang="0">
                      <a:pos x="5" y="0"/>
                    </a:cxn>
                    <a:cxn ang="0">
                      <a:pos x="0" y="22"/>
                    </a:cxn>
                    <a:cxn ang="0">
                      <a:pos x="129" y="137"/>
                    </a:cxn>
                  </a:cxnLst>
                  <a:rect l="0" t="0" r="r" b="b"/>
                  <a:pathLst>
                    <a:path w="129" h="137">
                      <a:moveTo>
                        <a:pt x="129" y="137"/>
                      </a:moveTo>
                      <a:lnTo>
                        <a:pt x="125" y="106"/>
                      </a:lnTo>
                      <a:lnTo>
                        <a:pt x="5" y="0"/>
                      </a:lnTo>
                      <a:lnTo>
                        <a:pt x="0" y="22"/>
                      </a:lnTo>
                      <a:lnTo>
                        <a:pt x="129" y="137"/>
                      </a:lnTo>
                      <a:close/>
                    </a:path>
                  </a:pathLst>
                </a:custGeom>
                <a:solidFill>
                  <a:srgbClr val="875900"/>
                </a:solidFill>
                <a:ln w="9525">
                  <a:noFill/>
                  <a:round/>
                  <a:headEnd/>
                  <a:tailEnd/>
                </a:ln>
              </p:spPr>
              <p:txBody>
                <a:bodyPr/>
                <a:lstStyle/>
                <a:p>
                  <a:endParaRPr lang="de-DE"/>
                </a:p>
              </p:txBody>
            </p:sp>
            <p:sp>
              <p:nvSpPr>
                <p:cNvPr id="33098" name="Freeform 1354"/>
                <p:cNvSpPr>
                  <a:spLocks/>
                </p:cNvSpPr>
                <p:nvPr/>
              </p:nvSpPr>
              <p:spPr bwMode="auto">
                <a:xfrm>
                  <a:off x="-77" y="3643"/>
                  <a:ext cx="188" cy="150"/>
                </a:xfrm>
                <a:custGeom>
                  <a:avLst/>
                  <a:gdLst/>
                  <a:ahLst/>
                  <a:cxnLst>
                    <a:cxn ang="0">
                      <a:pos x="361" y="217"/>
                    </a:cxn>
                    <a:cxn ang="0">
                      <a:pos x="353" y="225"/>
                    </a:cxn>
                    <a:cxn ang="0">
                      <a:pos x="338" y="238"/>
                    </a:cxn>
                    <a:cxn ang="0">
                      <a:pos x="311" y="257"/>
                    </a:cxn>
                    <a:cxn ang="0">
                      <a:pos x="279" y="272"/>
                    </a:cxn>
                    <a:cxn ang="0">
                      <a:pos x="183" y="297"/>
                    </a:cxn>
                    <a:cxn ang="0">
                      <a:pos x="189" y="282"/>
                    </a:cxn>
                    <a:cxn ang="0">
                      <a:pos x="195" y="255"/>
                    </a:cxn>
                    <a:cxn ang="0">
                      <a:pos x="201" y="227"/>
                    </a:cxn>
                    <a:cxn ang="0">
                      <a:pos x="204" y="210"/>
                    </a:cxn>
                    <a:cxn ang="0">
                      <a:pos x="208" y="190"/>
                    </a:cxn>
                    <a:cxn ang="0">
                      <a:pos x="214" y="164"/>
                    </a:cxn>
                    <a:cxn ang="0">
                      <a:pos x="225" y="141"/>
                    </a:cxn>
                    <a:cxn ang="0">
                      <a:pos x="229" y="135"/>
                    </a:cxn>
                    <a:cxn ang="0">
                      <a:pos x="210" y="137"/>
                    </a:cxn>
                    <a:cxn ang="0">
                      <a:pos x="181" y="141"/>
                    </a:cxn>
                    <a:cxn ang="0">
                      <a:pos x="147" y="143"/>
                    </a:cxn>
                    <a:cxn ang="0">
                      <a:pos x="130" y="143"/>
                    </a:cxn>
                    <a:cxn ang="0">
                      <a:pos x="113" y="145"/>
                    </a:cxn>
                    <a:cxn ang="0">
                      <a:pos x="82" y="141"/>
                    </a:cxn>
                    <a:cxn ang="0">
                      <a:pos x="50" y="131"/>
                    </a:cxn>
                    <a:cxn ang="0">
                      <a:pos x="33" y="122"/>
                    </a:cxn>
                    <a:cxn ang="0">
                      <a:pos x="25" y="116"/>
                    </a:cxn>
                    <a:cxn ang="0">
                      <a:pos x="16" y="107"/>
                    </a:cxn>
                    <a:cxn ang="0">
                      <a:pos x="4" y="90"/>
                    </a:cxn>
                    <a:cxn ang="0">
                      <a:pos x="2" y="78"/>
                    </a:cxn>
                    <a:cxn ang="0">
                      <a:pos x="21" y="69"/>
                    </a:cxn>
                    <a:cxn ang="0">
                      <a:pos x="48" y="53"/>
                    </a:cxn>
                    <a:cxn ang="0">
                      <a:pos x="79" y="36"/>
                    </a:cxn>
                    <a:cxn ang="0">
                      <a:pos x="94" y="29"/>
                    </a:cxn>
                    <a:cxn ang="0">
                      <a:pos x="113" y="21"/>
                    </a:cxn>
                    <a:cxn ang="0">
                      <a:pos x="141" y="10"/>
                    </a:cxn>
                    <a:cxn ang="0">
                      <a:pos x="174" y="2"/>
                    </a:cxn>
                    <a:cxn ang="0">
                      <a:pos x="193" y="0"/>
                    </a:cxn>
                    <a:cxn ang="0">
                      <a:pos x="214" y="0"/>
                    </a:cxn>
                    <a:cxn ang="0">
                      <a:pos x="248" y="0"/>
                    </a:cxn>
                    <a:cxn ang="0">
                      <a:pos x="282" y="4"/>
                    </a:cxn>
                    <a:cxn ang="0">
                      <a:pos x="296" y="11"/>
                    </a:cxn>
                    <a:cxn ang="0">
                      <a:pos x="309" y="21"/>
                    </a:cxn>
                    <a:cxn ang="0">
                      <a:pos x="330" y="40"/>
                    </a:cxn>
                    <a:cxn ang="0">
                      <a:pos x="349" y="63"/>
                    </a:cxn>
                    <a:cxn ang="0">
                      <a:pos x="376" y="76"/>
                    </a:cxn>
                  </a:cxnLst>
                  <a:rect l="0" t="0" r="r" b="b"/>
                  <a:pathLst>
                    <a:path w="376" h="299">
                      <a:moveTo>
                        <a:pt x="364" y="103"/>
                      </a:moveTo>
                      <a:lnTo>
                        <a:pt x="361" y="217"/>
                      </a:lnTo>
                      <a:lnTo>
                        <a:pt x="359" y="219"/>
                      </a:lnTo>
                      <a:lnTo>
                        <a:pt x="353" y="225"/>
                      </a:lnTo>
                      <a:lnTo>
                        <a:pt x="347" y="230"/>
                      </a:lnTo>
                      <a:lnTo>
                        <a:pt x="338" y="238"/>
                      </a:lnTo>
                      <a:lnTo>
                        <a:pt x="324" y="248"/>
                      </a:lnTo>
                      <a:lnTo>
                        <a:pt x="311" y="257"/>
                      </a:lnTo>
                      <a:lnTo>
                        <a:pt x="296" y="265"/>
                      </a:lnTo>
                      <a:lnTo>
                        <a:pt x="279" y="272"/>
                      </a:lnTo>
                      <a:lnTo>
                        <a:pt x="183" y="299"/>
                      </a:lnTo>
                      <a:lnTo>
                        <a:pt x="183" y="297"/>
                      </a:lnTo>
                      <a:lnTo>
                        <a:pt x="185" y="289"/>
                      </a:lnTo>
                      <a:lnTo>
                        <a:pt x="189" y="282"/>
                      </a:lnTo>
                      <a:lnTo>
                        <a:pt x="191" y="269"/>
                      </a:lnTo>
                      <a:lnTo>
                        <a:pt x="195" y="255"/>
                      </a:lnTo>
                      <a:lnTo>
                        <a:pt x="199" y="242"/>
                      </a:lnTo>
                      <a:lnTo>
                        <a:pt x="201" y="227"/>
                      </a:lnTo>
                      <a:lnTo>
                        <a:pt x="204" y="213"/>
                      </a:lnTo>
                      <a:lnTo>
                        <a:pt x="204" y="210"/>
                      </a:lnTo>
                      <a:lnTo>
                        <a:pt x="204" y="202"/>
                      </a:lnTo>
                      <a:lnTo>
                        <a:pt x="208" y="190"/>
                      </a:lnTo>
                      <a:lnTo>
                        <a:pt x="210" y="177"/>
                      </a:lnTo>
                      <a:lnTo>
                        <a:pt x="214" y="164"/>
                      </a:lnTo>
                      <a:lnTo>
                        <a:pt x="220" y="152"/>
                      </a:lnTo>
                      <a:lnTo>
                        <a:pt x="225" y="141"/>
                      </a:lnTo>
                      <a:lnTo>
                        <a:pt x="233" y="133"/>
                      </a:lnTo>
                      <a:lnTo>
                        <a:pt x="229" y="135"/>
                      </a:lnTo>
                      <a:lnTo>
                        <a:pt x="222" y="135"/>
                      </a:lnTo>
                      <a:lnTo>
                        <a:pt x="210" y="137"/>
                      </a:lnTo>
                      <a:lnTo>
                        <a:pt x="197" y="139"/>
                      </a:lnTo>
                      <a:lnTo>
                        <a:pt x="181" y="141"/>
                      </a:lnTo>
                      <a:lnTo>
                        <a:pt x="164" y="143"/>
                      </a:lnTo>
                      <a:lnTo>
                        <a:pt x="147" y="143"/>
                      </a:lnTo>
                      <a:lnTo>
                        <a:pt x="132" y="143"/>
                      </a:lnTo>
                      <a:lnTo>
                        <a:pt x="130" y="143"/>
                      </a:lnTo>
                      <a:lnTo>
                        <a:pt x="122" y="145"/>
                      </a:lnTo>
                      <a:lnTo>
                        <a:pt x="113" y="145"/>
                      </a:lnTo>
                      <a:lnTo>
                        <a:pt x="98" y="143"/>
                      </a:lnTo>
                      <a:lnTo>
                        <a:pt x="82" y="141"/>
                      </a:lnTo>
                      <a:lnTo>
                        <a:pt x="67" y="137"/>
                      </a:lnTo>
                      <a:lnTo>
                        <a:pt x="50" y="131"/>
                      </a:lnTo>
                      <a:lnTo>
                        <a:pt x="33" y="122"/>
                      </a:lnTo>
                      <a:lnTo>
                        <a:pt x="33" y="122"/>
                      </a:lnTo>
                      <a:lnTo>
                        <a:pt x="29" y="120"/>
                      </a:lnTo>
                      <a:lnTo>
                        <a:pt x="25" y="116"/>
                      </a:lnTo>
                      <a:lnTo>
                        <a:pt x="21" y="112"/>
                      </a:lnTo>
                      <a:lnTo>
                        <a:pt x="16" y="107"/>
                      </a:lnTo>
                      <a:lnTo>
                        <a:pt x="10" y="99"/>
                      </a:lnTo>
                      <a:lnTo>
                        <a:pt x="4" y="90"/>
                      </a:lnTo>
                      <a:lnTo>
                        <a:pt x="0" y="78"/>
                      </a:lnTo>
                      <a:lnTo>
                        <a:pt x="2" y="78"/>
                      </a:lnTo>
                      <a:lnTo>
                        <a:pt x="10" y="74"/>
                      </a:lnTo>
                      <a:lnTo>
                        <a:pt x="21" y="69"/>
                      </a:lnTo>
                      <a:lnTo>
                        <a:pt x="33" y="61"/>
                      </a:lnTo>
                      <a:lnTo>
                        <a:pt x="48" y="53"/>
                      </a:lnTo>
                      <a:lnTo>
                        <a:pt x="63" y="46"/>
                      </a:lnTo>
                      <a:lnTo>
                        <a:pt x="79" y="36"/>
                      </a:lnTo>
                      <a:lnTo>
                        <a:pt x="92" y="31"/>
                      </a:lnTo>
                      <a:lnTo>
                        <a:pt x="94" y="29"/>
                      </a:lnTo>
                      <a:lnTo>
                        <a:pt x="101" y="25"/>
                      </a:lnTo>
                      <a:lnTo>
                        <a:pt x="113" y="21"/>
                      </a:lnTo>
                      <a:lnTo>
                        <a:pt x="126" y="15"/>
                      </a:lnTo>
                      <a:lnTo>
                        <a:pt x="141" y="10"/>
                      </a:lnTo>
                      <a:lnTo>
                        <a:pt x="159" y="4"/>
                      </a:lnTo>
                      <a:lnTo>
                        <a:pt x="174" y="2"/>
                      </a:lnTo>
                      <a:lnTo>
                        <a:pt x="189" y="0"/>
                      </a:lnTo>
                      <a:lnTo>
                        <a:pt x="193" y="0"/>
                      </a:lnTo>
                      <a:lnTo>
                        <a:pt x="201" y="0"/>
                      </a:lnTo>
                      <a:lnTo>
                        <a:pt x="214" y="0"/>
                      </a:lnTo>
                      <a:lnTo>
                        <a:pt x="231" y="0"/>
                      </a:lnTo>
                      <a:lnTo>
                        <a:pt x="248" y="0"/>
                      </a:lnTo>
                      <a:lnTo>
                        <a:pt x="265" y="2"/>
                      </a:lnTo>
                      <a:lnTo>
                        <a:pt x="282" y="4"/>
                      </a:lnTo>
                      <a:lnTo>
                        <a:pt x="294" y="10"/>
                      </a:lnTo>
                      <a:lnTo>
                        <a:pt x="296" y="11"/>
                      </a:lnTo>
                      <a:lnTo>
                        <a:pt x="302" y="15"/>
                      </a:lnTo>
                      <a:lnTo>
                        <a:pt x="309" y="21"/>
                      </a:lnTo>
                      <a:lnTo>
                        <a:pt x="319" y="29"/>
                      </a:lnTo>
                      <a:lnTo>
                        <a:pt x="330" y="40"/>
                      </a:lnTo>
                      <a:lnTo>
                        <a:pt x="340" y="50"/>
                      </a:lnTo>
                      <a:lnTo>
                        <a:pt x="349" y="63"/>
                      </a:lnTo>
                      <a:lnTo>
                        <a:pt x="355" y="76"/>
                      </a:lnTo>
                      <a:lnTo>
                        <a:pt x="376" y="76"/>
                      </a:lnTo>
                      <a:lnTo>
                        <a:pt x="364" y="103"/>
                      </a:lnTo>
                      <a:close/>
                    </a:path>
                  </a:pathLst>
                </a:custGeom>
                <a:solidFill>
                  <a:srgbClr val="000000"/>
                </a:solidFill>
                <a:ln w="9525">
                  <a:noFill/>
                  <a:round/>
                  <a:headEnd/>
                  <a:tailEnd/>
                </a:ln>
              </p:spPr>
              <p:txBody>
                <a:bodyPr/>
                <a:lstStyle/>
                <a:p>
                  <a:endParaRPr lang="de-DE"/>
                </a:p>
              </p:txBody>
            </p:sp>
            <p:sp>
              <p:nvSpPr>
                <p:cNvPr id="33099" name="Freeform 1355"/>
                <p:cNvSpPr>
                  <a:spLocks/>
                </p:cNvSpPr>
                <p:nvPr/>
              </p:nvSpPr>
              <p:spPr bwMode="auto">
                <a:xfrm>
                  <a:off x="76" y="3591"/>
                  <a:ext cx="53" cy="80"/>
                </a:xfrm>
                <a:custGeom>
                  <a:avLst/>
                  <a:gdLst/>
                  <a:ahLst/>
                  <a:cxnLst>
                    <a:cxn ang="0">
                      <a:pos x="63" y="160"/>
                    </a:cxn>
                    <a:cxn ang="0">
                      <a:pos x="61" y="158"/>
                    </a:cxn>
                    <a:cxn ang="0">
                      <a:pos x="56" y="153"/>
                    </a:cxn>
                    <a:cxn ang="0">
                      <a:pos x="46" y="147"/>
                    </a:cxn>
                    <a:cxn ang="0">
                      <a:pos x="37" y="139"/>
                    </a:cxn>
                    <a:cxn ang="0">
                      <a:pos x="27" y="128"/>
                    </a:cxn>
                    <a:cxn ang="0">
                      <a:pos x="18" y="118"/>
                    </a:cxn>
                    <a:cxn ang="0">
                      <a:pos x="10" y="107"/>
                    </a:cxn>
                    <a:cxn ang="0">
                      <a:pos x="6" y="97"/>
                    </a:cxn>
                    <a:cxn ang="0">
                      <a:pos x="6" y="90"/>
                    </a:cxn>
                    <a:cxn ang="0">
                      <a:pos x="2" y="75"/>
                    </a:cxn>
                    <a:cxn ang="0">
                      <a:pos x="0" y="52"/>
                    </a:cxn>
                    <a:cxn ang="0">
                      <a:pos x="4" y="31"/>
                    </a:cxn>
                    <a:cxn ang="0">
                      <a:pos x="23" y="0"/>
                    </a:cxn>
                    <a:cxn ang="0">
                      <a:pos x="107" y="61"/>
                    </a:cxn>
                    <a:cxn ang="0">
                      <a:pos x="63" y="160"/>
                    </a:cxn>
                  </a:cxnLst>
                  <a:rect l="0" t="0" r="r" b="b"/>
                  <a:pathLst>
                    <a:path w="107" h="160">
                      <a:moveTo>
                        <a:pt x="63" y="160"/>
                      </a:moveTo>
                      <a:lnTo>
                        <a:pt x="61" y="158"/>
                      </a:lnTo>
                      <a:lnTo>
                        <a:pt x="56" y="153"/>
                      </a:lnTo>
                      <a:lnTo>
                        <a:pt x="46" y="147"/>
                      </a:lnTo>
                      <a:lnTo>
                        <a:pt x="37" y="139"/>
                      </a:lnTo>
                      <a:lnTo>
                        <a:pt x="27" y="128"/>
                      </a:lnTo>
                      <a:lnTo>
                        <a:pt x="18" y="118"/>
                      </a:lnTo>
                      <a:lnTo>
                        <a:pt x="10" y="107"/>
                      </a:lnTo>
                      <a:lnTo>
                        <a:pt x="6" y="97"/>
                      </a:lnTo>
                      <a:lnTo>
                        <a:pt x="6" y="90"/>
                      </a:lnTo>
                      <a:lnTo>
                        <a:pt x="2" y="75"/>
                      </a:lnTo>
                      <a:lnTo>
                        <a:pt x="0" y="52"/>
                      </a:lnTo>
                      <a:lnTo>
                        <a:pt x="4" y="31"/>
                      </a:lnTo>
                      <a:lnTo>
                        <a:pt x="23" y="0"/>
                      </a:lnTo>
                      <a:lnTo>
                        <a:pt x="107" y="61"/>
                      </a:lnTo>
                      <a:lnTo>
                        <a:pt x="63" y="160"/>
                      </a:lnTo>
                      <a:close/>
                    </a:path>
                  </a:pathLst>
                </a:custGeom>
                <a:solidFill>
                  <a:srgbClr val="000000"/>
                </a:solidFill>
                <a:ln w="9525">
                  <a:noFill/>
                  <a:round/>
                  <a:headEnd/>
                  <a:tailEnd/>
                </a:ln>
              </p:spPr>
              <p:txBody>
                <a:bodyPr/>
                <a:lstStyle/>
                <a:p>
                  <a:endParaRPr lang="de-DE"/>
                </a:p>
              </p:txBody>
            </p:sp>
            <p:sp>
              <p:nvSpPr>
                <p:cNvPr id="33100" name="Freeform 1356"/>
                <p:cNvSpPr>
                  <a:spLocks/>
                </p:cNvSpPr>
                <p:nvPr/>
              </p:nvSpPr>
              <p:spPr bwMode="auto">
                <a:xfrm>
                  <a:off x="-17" y="3542"/>
                  <a:ext cx="82" cy="94"/>
                </a:xfrm>
                <a:custGeom>
                  <a:avLst/>
                  <a:gdLst/>
                  <a:ahLst/>
                  <a:cxnLst>
                    <a:cxn ang="0">
                      <a:pos x="163" y="189"/>
                    </a:cxn>
                    <a:cxn ang="0">
                      <a:pos x="163" y="185"/>
                    </a:cxn>
                    <a:cxn ang="0">
                      <a:pos x="163" y="173"/>
                    </a:cxn>
                    <a:cxn ang="0">
                      <a:pos x="161" y="158"/>
                    </a:cxn>
                    <a:cxn ang="0">
                      <a:pos x="158" y="137"/>
                    </a:cxn>
                    <a:cxn ang="0">
                      <a:pos x="152" y="114"/>
                    </a:cxn>
                    <a:cxn ang="0">
                      <a:pos x="144" y="93"/>
                    </a:cxn>
                    <a:cxn ang="0">
                      <a:pos x="135" y="73"/>
                    </a:cxn>
                    <a:cxn ang="0">
                      <a:pos x="123" y="53"/>
                    </a:cxn>
                    <a:cxn ang="0">
                      <a:pos x="121" y="53"/>
                    </a:cxn>
                    <a:cxn ang="0">
                      <a:pos x="121" y="50"/>
                    </a:cxn>
                    <a:cxn ang="0">
                      <a:pos x="118" y="46"/>
                    </a:cxn>
                    <a:cxn ang="0">
                      <a:pos x="114" y="40"/>
                    </a:cxn>
                    <a:cxn ang="0">
                      <a:pos x="108" y="34"/>
                    </a:cxn>
                    <a:cxn ang="0">
                      <a:pos x="101" y="27"/>
                    </a:cxn>
                    <a:cxn ang="0">
                      <a:pos x="91" y="21"/>
                    </a:cxn>
                    <a:cxn ang="0">
                      <a:pos x="81" y="14"/>
                    </a:cxn>
                    <a:cxn ang="0">
                      <a:pos x="80" y="14"/>
                    </a:cxn>
                    <a:cxn ang="0">
                      <a:pos x="74" y="12"/>
                    </a:cxn>
                    <a:cxn ang="0">
                      <a:pos x="64" y="8"/>
                    </a:cxn>
                    <a:cxn ang="0">
                      <a:pos x="53" y="6"/>
                    </a:cxn>
                    <a:cxn ang="0">
                      <a:pos x="40" y="2"/>
                    </a:cxn>
                    <a:cxn ang="0">
                      <a:pos x="26" y="0"/>
                    </a:cxn>
                    <a:cxn ang="0">
                      <a:pos x="13" y="0"/>
                    </a:cxn>
                    <a:cxn ang="0">
                      <a:pos x="0" y="0"/>
                    </a:cxn>
                    <a:cxn ang="0">
                      <a:pos x="0" y="10"/>
                    </a:cxn>
                    <a:cxn ang="0">
                      <a:pos x="0" y="31"/>
                    </a:cxn>
                    <a:cxn ang="0">
                      <a:pos x="1" y="55"/>
                    </a:cxn>
                    <a:cxn ang="0">
                      <a:pos x="9" y="80"/>
                    </a:cxn>
                    <a:cxn ang="0">
                      <a:pos x="11" y="82"/>
                    </a:cxn>
                    <a:cxn ang="0">
                      <a:pos x="13" y="86"/>
                    </a:cxn>
                    <a:cxn ang="0">
                      <a:pos x="17" y="92"/>
                    </a:cxn>
                    <a:cxn ang="0">
                      <a:pos x="20" y="99"/>
                    </a:cxn>
                    <a:cxn ang="0">
                      <a:pos x="28" y="109"/>
                    </a:cxn>
                    <a:cxn ang="0">
                      <a:pos x="38" y="118"/>
                    </a:cxn>
                    <a:cxn ang="0">
                      <a:pos x="49" y="130"/>
                    </a:cxn>
                    <a:cxn ang="0">
                      <a:pos x="62" y="139"/>
                    </a:cxn>
                    <a:cxn ang="0">
                      <a:pos x="64" y="141"/>
                    </a:cxn>
                    <a:cxn ang="0">
                      <a:pos x="72" y="145"/>
                    </a:cxn>
                    <a:cxn ang="0">
                      <a:pos x="81" y="151"/>
                    </a:cxn>
                    <a:cxn ang="0">
                      <a:pos x="95" y="156"/>
                    </a:cxn>
                    <a:cxn ang="0">
                      <a:pos x="110" y="166"/>
                    </a:cxn>
                    <a:cxn ang="0">
                      <a:pos x="127" y="173"/>
                    </a:cxn>
                    <a:cxn ang="0">
                      <a:pos x="144" y="181"/>
                    </a:cxn>
                    <a:cxn ang="0">
                      <a:pos x="163" y="189"/>
                    </a:cxn>
                  </a:cxnLst>
                  <a:rect l="0" t="0" r="r" b="b"/>
                  <a:pathLst>
                    <a:path w="163" h="189">
                      <a:moveTo>
                        <a:pt x="163" y="189"/>
                      </a:moveTo>
                      <a:lnTo>
                        <a:pt x="163" y="185"/>
                      </a:lnTo>
                      <a:lnTo>
                        <a:pt x="163" y="173"/>
                      </a:lnTo>
                      <a:lnTo>
                        <a:pt x="161" y="158"/>
                      </a:lnTo>
                      <a:lnTo>
                        <a:pt x="158" y="137"/>
                      </a:lnTo>
                      <a:lnTo>
                        <a:pt x="152" y="114"/>
                      </a:lnTo>
                      <a:lnTo>
                        <a:pt x="144" y="93"/>
                      </a:lnTo>
                      <a:lnTo>
                        <a:pt x="135" y="73"/>
                      </a:lnTo>
                      <a:lnTo>
                        <a:pt x="123" y="53"/>
                      </a:lnTo>
                      <a:lnTo>
                        <a:pt x="121" y="53"/>
                      </a:lnTo>
                      <a:lnTo>
                        <a:pt x="121" y="50"/>
                      </a:lnTo>
                      <a:lnTo>
                        <a:pt x="118" y="46"/>
                      </a:lnTo>
                      <a:lnTo>
                        <a:pt x="114" y="40"/>
                      </a:lnTo>
                      <a:lnTo>
                        <a:pt x="108" y="34"/>
                      </a:lnTo>
                      <a:lnTo>
                        <a:pt x="101" y="27"/>
                      </a:lnTo>
                      <a:lnTo>
                        <a:pt x="91" y="21"/>
                      </a:lnTo>
                      <a:lnTo>
                        <a:pt x="81" y="14"/>
                      </a:lnTo>
                      <a:lnTo>
                        <a:pt x="80" y="14"/>
                      </a:lnTo>
                      <a:lnTo>
                        <a:pt x="74" y="12"/>
                      </a:lnTo>
                      <a:lnTo>
                        <a:pt x="64" y="8"/>
                      </a:lnTo>
                      <a:lnTo>
                        <a:pt x="53" y="6"/>
                      </a:lnTo>
                      <a:lnTo>
                        <a:pt x="40" y="2"/>
                      </a:lnTo>
                      <a:lnTo>
                        <a:pt x="26" y="0"/>
                      </a:lnTo>
                      <a:lnTo>
                        <a:pt x="13" y="0"/>
                      </a:lnTo>
                      <a:lnTo>
                        <a:pt x="0" y="0"/>
                      </a:lnTo>
                      <a:lnTo>
                        <a:pt x="0" y="10"/>
                      </a:lnTo>
                      <a:lnTo>
                        <a:pt x="0" y="31"/>
                      </a:lnTo>
                      <a:lnTo>
                        <a:pt x="1" y="55"/>
                      </a:lnTo>
                      <a:lnTo>
                        <a:pt x="9" y="80"/>
                      </a:lnTo>
                      <a:lnTo>
                        <a:pt x="11" y="82"/>
                      </a:lnTo>
                      <a:lnTo>
                        <a:pt x="13" y="86"/>
                      </a:lnTo>
                      <a:lnTo>
                        <a:pt x="17" y="92"/>
                      </a:lnTo>
                      <a:lnTo>
                        <a:pt x="20" y="99"/>
                      </a:lnTo>
                      <a:lnTo>
                        <a:pt x="28" y="109"/>
                      </a:lnTo>
                      <a:lnTo>
                        <a:pt x="38" y="118"/>
                      </a:lnTo>
                      <a:lnTo>
                        <a:pt x="49" y="130"/>
                      </a:lnTo>
                      <a:lnTo>
                        <a:pt x="62" y="139"/>
                      </a:lnTo>
                      <a:lnTo>
                        <a:pt x="64" y="141"/>
                      </a:lnTo>
                      <a:lnTo>
                        <a:pt x="72" y="145"/>
                      </a:lnTo>
                      <a:lnTo>
                        <a:pt x="81" y="151"/>
                      </a:lnTo>
                      <a:lnTo>
                        <a:pt x="95" y="156"/>
                      </a:lnTo>
                      <a:lnTo>
                        <a:pt x="110" y="166"/>
                      </a:lnTo>
                      <a:lnTo>
                        <a:pt x="127" y="173"/>
                      </a:lnTo>
                      <a:lnTo>
                        <a:pt x="144" y="181"/>
                      </a:lnTo>
                      <a:lnTo>
                        <a:pt x="163" y="189"/>
                      </a:lnTo>
                      <a:close/>
                    </a:path>
                  </a:pathLst>
                </a:custGeom>
                <a:solidFill>
                  <a:srgbClr val="000000"/>
                </a:solidFill>
                <a:ln w="9525">
                  <a:noFill/>
                  <a:round/>
                  <a:headEnd/>
                  <a:tailEnd/>
                </a:ln>
              </p:spPr>
              <p:txBody>
                <a:bodyPr/>
                <a:lstStyle/>
                <a:p>
                  <a:endParaRPr lang="de-DE"/>
                </a:p>
              </p:txBody>
            </p:sp>
            <p:sp>
              <p:nvSpPr>
                <p:cNvPr id="33101" name="Freeform 1357"/>
                <p:cNvSpPr>
                  <a:spLocks/>
                </p:cNvSpPr>
                <p:nvPr/>
              </p:nvSpPr>
              <p:spPr bwMode="auto">
                <a:xfrm>
                  <a:off x="-76" y="3644"/>
                  <a:ext cx="180" cy="148"/>
                </a:xfrm>
                <a:custGeom>
                  <a:avLst/>
                  <a:gdLst/>
                  <a:ahLst/>
                  <a:cxnLst>
                    <a:cxn ang="0">
                      <a:pos x="309" y="25"/>
                    </a:cxn>
                    <a:cxn ang="0">
                      <a:pos x="307" y="21"/>
                    </a:cxn>
                    <a:cxn ang="0">
                      <a:pos x="298" y="13"/>
                    </a:cxn>
                    <a:cxn ang="0">
                      <a:pos x="282" y="6"/>
                    </a:cxn>
                    <a:cxn ang="0">
                      <a:pos x="267" y="0"/>
                    </a:cxn>
                    <a:cxn ang="0">
                      <a:pos x="263" y="0"/>
                    </a:cxn>
                    <a:cxn ang="0">
                      <a:pos x="254" y="0"/>
                    </a:cxn>
                    <a:cxn ang="0">
                      <a:pos x="240" y="0"/>
                    </a:cxn>
                    <a:cxn ang="0">
                      <a:pos x="223" y="0"/>
                    </a:cxn>
                    <a:cxn ang="0">
                      <a:pos x="204" y="0"/>
                    </a:cxn>
                    <a:cxn ang="0">
                      <a:pos x="185" y="2"/>
                    </a:cxn>
                    <a:cxn ang="0">
                      <a:pos x="168" y="4"/>
                    </a:cxn>
                    <a:cxn ang="0">
                      <a:pos x="153" y="8"/>
                    </a:cxn>
                    <a:cxn ang="0">
                      <a:pos x="143" y="11"/>
                    </a:cxn>
                    <a:cxn ang="0">
                      <a:pos x="122" y="19"/>
                    </a:cxn>
                    <a:cxn ang="0">
                      <a:pos x="94" y="30"/>
                    </a:cxn>
                    <a:cxn ang="0">
                      <a:pos x="67" y="42"/>
                    </a:cxn>
                    <a:cxn ang="0">
                      <a:pos x="58" y="46"/>
                    </a:cxn>
                    <a:cxn ang="0">
                      <a:pos x="38" y="55"/>
                    </a:cxn>
                    <a:cxn ang="0">
                      <a:pos x="18" y="68"/>
                    </a:cxn>
                    <a:cxn ang="0">
                      <a:pos x="0" y="80"/>
                    </a:cxn>
                    <a:cxn ang="0">
                      <a:pos x="0" y="82"/>
                    </a:cxn>
                    <a:cxn ang="0">
                      <a:pos x="2" y="89"/>
                    </a:cxn>
                    <a:cxn ang="0">
                      <a:pos x="8" y="101"/>
                    </a:cxn>
                    <a:cxn ang="0">
                      <a:pos x="21" y="114"/>
                    </a:cxn>
                    <a:cxn ang="0">
                      <a:pos x="27" y="120"/>
                    </a:cxn>
                    <a:cxn ang="0">
                      <a:pos x="44" y="129"/>
                    </a:cxn>
                    <a:cxn ang="0">
                      <a:pos x="69" y="139"/>
                    </a:cxn>
                    <a:cxn ang="0">
                      <a:pos x="96" y="143"/>
                    </a:cxn>
                    <a:cxn ang="0">
                      <a:pos x="98" y="143"/>
                    </a:cxn>
                    <a:cxn ang="0">
                      <a:pos x="107" y="143"/>
                    </a:cxn>
                    <a:cxn ang="0">
                      <a:pos x="120" y="143"/>
                    </a:cxn>
                    <a:cxn ang="0">
                      <a:pos x="139" y="141"/>
                    </a:cxn>
                    <a:cxn ang="0">
                      <a:pos x="160" y="139"/>
                    </a:cxn>
                    <a:cxn ang="0">
                      <a:pos x="183" y="137"/>
                    </a:cxn>
                    <a:cxn ang="0">
                      <a:pos x="208" y="133"/>
                    </a:cxn>
                    <a:cxn ang="0">
                      <a:pos x="235" y="128"/>
                    </a:cxn>
                    <a:cxn ang="0">
                      <a:pos x="231" y="131"/>
                    </a:cxn>
                    <a:cxn ang="0">
                      <a:pos x="225" y="143"/>
                    </a:cxn>
                    <a:cxn ang="0">
                      <a:pos x="214" y="166"/>
                    </a:cxn>
                    <a:cxn ang="0">
                      <a:pos x="204" y="204"/>
                    </a:cxn>
                    <a:cxn ang="0">
                      <a:pos x="240" y="278"/>
                    </a:cxn>
                    <a:cxn ang="0">
                      <a:pos x="248" y="276"/>
                    </a:cxn>
                    <a:cxn ang="0">
                      <a:pos x="267" y="270"/>
                    </a:cxn>
                    <a:cxn ang="0">
                      <a:pos x="292" y="261"/>
                    </a:cxn>
                    <a:cxn ang="0">
                      <a:pos x="315" y="247"/>
                    </a:cxn>
                    <a:cxn ang="0">
                      <a:pos x="361" y="105"/>
                    </a:cxn>
                    <a:cxn ang="0">
                      <a:pos x="359" y="93"/>
                    </a:cxn>
                    <a:cxn ang="0">
                      <a:pos x="353" y="72"/>
                    </a:cxn>
                  </a:cxnLst>
                  <a:rect l="0" t="0" r="r" b="b"/>
                  <a:pathLst>
                    <a:path w="361" h="295">
                      <a:moveTo>
                        <a:pt x="353" y="72"/>
                      </a:moveTo>
                      <a:lnTo>
                        <a:pt x="309" y="25"/>
                      </a:lnTo>
                      <a:lnTo>
                        <a:pt x="309" y="23"/>
                      </a:lnTo>
                      <a:lnTo>
                        <a:pt x="307" y="21"/>
                      </a:lnTo>
                      <a:lnTo>
                        <a:pt x="301" y="17"/>
                      </a:lnTo>
                      <a:lnTo>
                        <a:pt x="298" y="13"/>
                      </a:lnTo>
                      <a:lnTo>
                        <a:pt x="290" y="9"/>
                      </a:lnTo>
                      <a:lnTo>
                        <a:pt x="282" y="6"/>
                      </a:lnTo>
                      <a:lnTo>
                        <a:pt x="275" y="2"/>
                      </a:lnTo>
                      <a:lnTo>
                        <a:pt x="267" y="0"/>
                      </a:lnTo>
                      <a:lnTo>
                        <a:pt x="265" y="0"/>
                      </a:lnTo>
                      <a:lnTo>
                        <a:pt x="263" y="0"/>
                      </a:lnTo>
                      <a:lnTo>
                        <a:pt x="260" y="0"/>
                      </a:lnTo>
                      <a:lnTo>
                        <a:pt x="254" y="0"/>
                      </a:lnTo>
                      <a:lnTo>
                        <a:pt x="248" y="0"/>
                      </a:lnTo>
                      <a:lnTo>
                        <a:pt x="240" y="0"/>
                      </a:lnTo>
                      <a:lnTo>
                        <a:pt x="231" y="0"/>
                      </a:lnTo>
                      <a:lnTo>
                        <a:pt x="223" y="0"/>
                      </a:lnTo>
                      <a:lnTo>
                        <a:pt x="214" y="0"/>
                      </a:lnTo>
                      <a:lnTo>
                        <a:pt x="204" y="0"/>
                      </a:lnTo>
                      <a:lnTo>
                        <a:pt x="195" y="2"/>
                      </a:lnTo>
                      <a:lnTo>
                        <a:pt x="185" y="2"/>
                      </a:lnTo>
                      <a:lnTo>
                        <a:pt x="178" y="4"/>
                      </a:lnTo>
                      <a:lnTo>
                        <a:pt x="168" y="4"/>
                      </a:lnTo>
                      <a:lnTo>
                        <a:pt x="160" y="6"/>
                      </a:lnTo>
                      <a:lnTo>
                        <a:pt x="153" y="8"/>
                      </a:lnTo>
                      <a:lnTo>
                        <a:pt x="151" y="8"/>
                      </a:lnTo>
                      <a:lnTo>
                        <a:pt x="143" y="11"/>
                      </a:lnTo>
                      <a:lnTo>
                        <a:pt x="134" y="13"/>
                      </a:lnTo>
                      <a:lnTo>
                        <a:pt x="122" y="19"/>
                      </a:lnTo>
                      <a:lnTo>
                        <a:pt x="109" y="25"/>
                      </a:lnTo>
                      <a:lnTo>
                        <a:pt x="94" y="30"/>
                      </a:lnTo>
                      <a:lnTo>
                        <a:pt x="78" y="36"/>
                      </a:lnTo>
                      <a:lnTo>
                        <a:pt x="67" y="42"/>
                      </a:lnTo>
                      <a:lnTo>
                        <a:pt x="65" y="42"/>
                      </a:lnTo>
                      <a:lnTo>
                        <a:pt x="58" y="46"/>
                      </a:lnTo>
                      <a:lnTo>
                        <a:pt x="50" y="49"/>
                      </a:lnTo>
                      <a:lnTo>
                        <a:pt x="38" y="55"/>
                      </a:lnTo>
                      <a:lnTo>
                        <a:pt x="27" y="61"/>
                      </a:lnTo>
                      <a:lnTo>
                        <a:pt x="18" y="68"/>
                      </a:lnTo>
                      <a:lnTo>
                        <a:pt x="8" y="74"/>
                      </a:lnTo>
                      <a:lnTo>
                        <a:pt x="0" y="80"/>
                      </a:lnTo>
                      <a:lnTo>
                        <a:pt x="0" y="80"/>
                      </a:lnTo>
                      <a:lnTo>
                        <a:pt x="0" y="82"/>
                      </a:lnTo>
                      <a:lnTo>
                        <a:pt x="0" y="86"/>
                      </a:lnTo>
                      <a:lnTo>
                        <a:pt x="2" y="89"/>
                      </a:lnTo>
                      <a:lnTo>
                        <a:pt x="4" y="95"/>
                      </a:lnTo>
                      <a:lnTo>
                        <a:pt x="8" y="101"/>
                      </a:lnTo>
                      <a:lnTo>
                        <a:pt x="14" y="108"/>
                      </a:lnTo>
                      <a:lnTo>
                        <a:pt x="21" y="114"/>
                      </a:lnTo>
                      <a:lnTo>
                        <a:pt x="23" y="116"/>
                      </a:lnTo>
                      <a:lnTo>
                        <a:pt x="27" y="120"/>
                      </a:lnTo>
                      <a:lnTo>
                        <a:pt x="35" y="124"/>
                      </a:lnTo>
                      <a:lnTo>
                        <a:pt x="44" y="129"/>
                      </a:lnTo>
                      <a:lnTo>
                        <a:pt x="56" y="133"/>
                      </a:lnTo>
                      <a:lnTo>
                        <a:pt x="69" y="139"/>
                      </a:lnTo>
                      <a:lnTo>
                        <a:pt x="80" y="141"/>
                      </a:lnTo>
                      <a:lnTo>
                        <a:pt x="96" y="143"/>
                      </a:lnTo>
                      <a:lnTo>
                        <a:pt x="96" y="143"/>
                      </a:lnTo>
                      <a:lnTo>
                        <a:pt x="98" y="143"/>
                      </a:lnTo>
                      <a:lnTo>
                        <a:pt x="101" y="143"/>
                      </a:lnTo>
                      <a:lnTo>
                        <a:pt x="107" y="143"/>
                      </a:lnTo>
                      <a:lnTo>
                        <a:pt x="113" y="143"/>
                      </a:lnTo>
                      <a:lnTo>
                        <a:pt x="120" y="143"/>
                      </a:lnTo>
                      <a:lnTo>
                        <a:pt x="130" y="141"/>
                      </a:lnTo>
                      <a:lnTo>
                        <a:pt x="139" y="141"/>
                      </a:lnTo>
                      <a:lnTo>
                        <a:pt x="149" y="141"/>
                      </a:lnTo>
                      <a:lnTo>
                        <a:pt x="160" y="139"/>
                      </a:lnTo>
                      <a:lnTo>
                        <a:pt x="172" y="139"/>
                      </a:lnTo>
                      <a:lnTo>
                        <a:pt x="183" y="137"/>
                      </a:lnTo>
                      <a:lnTo>
                        <a:pt x="197" y="135"/>
                      </a:lnTo>
                      <a:lnTo>
                        <a:pt x="208" y="133"/>
                      </a:lnTo>
                      <a:lnTo>
                        <a:pt x="221" y="131"/>
                      </a:lnTo>
                      <a:lnTo>
                        <a:pt x="235" y="128"/>
                      </a:lnTo>
                      <a:lnTo>
                        <a:pt x="233" y="129"/>
                      </a:lnTo>
                      <a:lnTo>
                        <a:pt x="231" y="131"/>
                      </a:lnTo>
                      <a:lnTo>
                        <a:pt x="229" y="135"/>
                      </a:lnTo>
                      <a:lnTo>
                        <a:pt x="225" y="143"/>
                      </a:lnTo>
                      <a:lnTo>
                        <a:pt x="220" y="152"/>
                      </a:lnTo>
                      <a:lnTo>
                        <a:pt x="214" y="166"/>
                      </a:lnTo>
                      <a:lnTo>
                        <a:pt x="210" y="183"/>
                      </a:lnTo>
                      <a:lnTo>
                        <a:pt x="204" y="204"/>
                      </a:lnTo>
                      <a:lnTo>
                        <a:pt x="181" y="295"/>
                      </a:lnTo>
                      <a:lnTo>
                        <a:pt x="240" y="278"/>
                      </a:lnTo>
                      <a:lnTo>
                        <a:pt x="242" y="278"/>
                      </a:lnTo>
                      <a:lnTo>
                        <a:pt x="248" y="276"/>
                      </a:lnTo>
                      <a:lnTo>
                        <a:pt x="256" y="274"/>
                      </a:lnTo>
                      <a:lnTo>
                        <a:pt x="267" y="270"/>
                      </a:lnTo>
                      <a:lnTo>
                        <a:pt x="279" y="265"/>
                      </a:lnTo>
                      <a:lnTo>
                        <a:pt x="292" y="261"/>
                      </a:lnTo>
                      <a:lnTo>
                        <a:pt x="303" y="255"/>
                      </a:lnTo>
                      <a:lnTo>
                        <a:pt x="315" y="247"/>
                      </a:lnTo>
                      <a:lnTo>
                        <a:pt x="359" y="221"/>
                      </a:lnTo>
                      <a:lnTo>
                        <a:pt x="361" y="105"/>
                      </a:lnTo>
                      <a:lnTo>
                        <a:pt x="361" y="103"/>
                      </a:lnTo>
                      <a:lnTo>
                        <a:pt x="359" y="93"/>
                      </a:lnTo>
                      <a:lnTo>
                        <a:pt x="355" y="84"/>
                      </a:lnTo>
                      <a:lnTo>
                        <a:pt x="353" y="72"/>
                      </a:lnTo>
                      <a:close/>
                    </a:path>
                  </a:pathLst>
                </a:custGeom>
                <a:solidFill>
                  <a:srgbClr val="000000"/>
                </a:solidFill>
                <a:ln w="9525">
                  <a:noFill/>
                  <a:round/>
                  <a:headEnd/>
                  <a:tailEnd/>
                </a:ln>
              </p:spPr>
              <p:txBody>
                <a:bodyPr/>
                <a:lstStyle/>
                <a:p>
                  <a:endParaRPr lang="de-DE"/>
                </a:p>
              </p:txBody>
            </p:sp>
            <p:sp>
              <p:nvSpPr>
                <p:cNvPr id="33102" name="Freeform 1358"/>
                <p:cNvSpPr>
                  <a:spLocks/>
                </p:cNvSpPr>
                <p:nvPr/>
              </p:nvSpPr>
              <p:spPr bwMode="auto">
                <a:xfrm>
                  <a:off x="50" y="3694"/>
                  <a:ext cx="37" cy="13"/>
                </a:xfrm>
                <a:custGeom>
                  <a:avLst/>
                  <a:gdLst/>
                  <a:ahLst/>
                  <a:cxnLst>
                    <a:cxn ang="0">
                      <a:pos x="0" y="23"/>
                    </a:cxn>
                    <a:cxn ang="0">
                      <a:pos x="74" y="0"/>
                    </a:cxn>
                    <a:cxn ang="0">
                      <a:pos x="57" y="25"/>
                    </a:cxn>
                    <a:cxn ang="0">
                      <a:pos x="0" y="23"/>
                    </a:cxn>
                  </a:cxnLst>
                  <a:rect l="0" t="0" r="r" b="b"/>
                  <a:pathLst>
                    <a:path w="74" h="25">
                      <a:moveTo>
                        <a:pt x="0" y="23"/>
                      </a:moveTo>
                      <a:lnTo>
                        <a:pt x="74" y="0"/>
                      </a:lnTo>
                      <a:lnTo>
                        <a:pt x="57" y="25"/>
                      </a:lnTo>
                      <a:lnTo>
                        <a:pt x="0" y="23"/>
                      </a:lnTo>
                      <a:close/>
                    </a:path>
                  </a:pathLst>
                </a:custGeom>
                <a:solidFill>
                  <a:srgbClr val="21BA00"/>
                </a:solidFill>
                <a:ln w="9525">
                  <a:noFill/>
                  <a:round/>
                  <a:headEnd/>
                  <a:tailEnd/>
                </a:ln>
              </p:spPr>
              <p:txBody>
                <a:bodyPr/>
                <a:lstStyle/>
                <a:p>
                  <a:endParaRPr lang="de-DE"/>
                </a:p>
              </p:txBody>
            </p:sp>
            <p:sp>
              <p:nvSpPr>
                <p:cNvPr id="33103" name="Freeform 1359"/>
                <p:cNvSpPr>
                  <a:spLocks/>
                </p:cNvSpPr>
                <p:nvPr/>
              </p:nvSpPr>
              <p:spPr bwMode="auto">
                <a:xfrm>
                  <a:off x="85" y="3698"/>
                  <a:ext cx="14" cy="43"/>
                </a:xfrm>
                <a:custGeom>
                  <a:avLst/>
                  <a:gdLst/>
                  <a:ahLst/>
                  <a:cxnLst>
                    <a:cxn ang="0">
                      <a:pos x="0" y="25"/>
                    </a:cxn>
                    <a:cxn ang="0">
                      <a:pos x="18" y="0"/>
                    </a:cxn>
                    <a:cxn ang="0">
                      <a:pos x="27" y="86"/>
                    </a:cxn>
                    <a:cxn ang="0">
                      <a:pos x="27" y="84"/>
                    </a:cxn>
                    <a:cxn ang="0">
                      <a:pos x="25" y="77"/>
                    </a:cxn>
                    <a:cxn ang="0">
                      <a:pos x="21" y="69"/>
                    </a:cxn>
                    <a:cxn ang="0">
                      <a:pos x="19" y="58"/>
                    </a:cxn>
                    <a:cxn ang="0">
                      <a:pos x="16" y="48"/>
                    </a:cxn>
                    <a:cxn ang="0">
                      <a:pos x="10" y="39"/>
                    </a:cxn>
                    <a:cxn ang="0">
                      <a:pos x="6" y="31"/>
                    </a:cxn>
                    <a:cxn ang="0">
                      <a:pos x="0" y="25"/>
                    </a:cxn>
                  </a:cxnLst>
                  <a:rect l="0" t="0" r="r" b="b"/>
                  <a:pathLst>
                    <a:path w="27" h="86">
                      <a:moveTo>
                        <a:pt x="0" y="25"/>
                      </a:moveTo>
                      <a:lnTo>
                        <a:pt x="18" y="0"/>
                      </a:lnTo>
                      <a:lnTo>
                        <a:pt x="27" y="86"/>
                      </a:lnTo>
                      <a:lnTo>
                        <a:pt x="27" y="84"/>
                      </a:lnTo>
                      <a:lnTo>
                        <a:pt x="25" y="77"/>
                      </a:lnTo>
                      <a:lnTo>
                        <a:pt x="21" y="69"/>
                      </a:lnTo>
                      <a:lnTo>
                        <a:pt x="19" y="58"/>
                      </a:lnTo>
                      <a:lnTo>
                        <a:pt x="16" y="48"/>
                      </a:lnTo>
                      <a:lnTo>
                        <a:pt x="10" y="39"/>
                      </a:lnTo>
                      <a:lnTo>
                        <a:pt x="6" y="31"/>
                      </a:lnTo>
                      <a:lnTo>
                        <a:pt x="0" y="25"/>
                      </a:lnTo>
                      <a:close/>
                    </a:path>
                  </a:pathLst>
                </a:custGeom>
                <a:solidFill>
                  <a:srgbClr val="21BA00"/>
                </a:solidFill>
                <a:ln w="9525">
                  <a:noFill/>
                  <a:round/>
                  <a:headEnd/>
                  <a:tailEnd/>
                </a:ln>
              </p:spPr>
              <p:txBody>
                <a:bodyPr/>
                <a:lstStyle/>
                <a:p>
                  <a:endParaRPr lang="de-DE"/>
                </a:p>
              </p:txBody>
            </p:sp>
            <p:sp>
              <p:nvSpPr>
                <p:cNvPr id="33104" name="Freeform 1360"/>
                <p:cNvSpPr>
                  <a:spLocks/>
                </p:cNvSpPr>
                <p:nvPr/>
              </p:nvSpPr>
              <p:spPr bwMode="auto">
                <a:xfrm>
                  <a:off x="60" y="3715"/>
                  <a:ext cx="29" cy="50"/>
                </a:xfrm>
                <a:custGeom>
                  <a:avLst/>
                  <a:gdLst/>
                  <a:ahLst/>
                  <a:cxnLst>
                    <a:cxn ang="0">
                      <a:pos x="36" y="0"/>
                    </a:cxn>
                    <a:cxn ang="0">
                      <a:pos x="57" y="72"/>
                    </a:cxn>
                    <a:cxn ang="0">
                      <a:pos x="17" y="99"/>
                    </a:cxn>
                    <a:cxn ang="0">
                      <a:pos x="0" y="34"/>
                    </a:cxn>
                    <a:cxn ang="0">
                      <a:pos x="36" y="0"/>
                    </a:cxn>
                  </a:cxnLst>
                  <a:rect l="0" t="0" r="r" b="b"/>
                  <a:pathLst>
                    <a:path w="57" h="99">
                      <a:moveTo>
                        <a:pt x="36" y="0"/>
                      </a:moveTo>
                      <a:lnTo>
                        <a:pt x="57" y="72"/>
                      </a:lnTo>
                      <a:lnTo>
                        <a:pt x="17" y="99"/>
                      </a:lnTo>
                      <a:lnTo>
                        <a:pt x="0" y="34"/>
                      </a:lnTo>
                      <a:lnTo>
                        <a:pt x="36" y="0"/>
                      </a:lnTo>
                      <a:close/>
                    </a:path>
                  </a:pathLst>
                </a:custGeom>
                <a:solidFill>
                  <a:srgbClr val="21BA00"/>
                </a:solidFill>
                <a:ln w="9525">
                  <a:noFill/>
                  <a:round/>
                  <a:headEnd/>
                  <a:tailEnd/>
                </a:ln>
              </p:spPr>
              <p:txBody>
                <a:bodyPr/>
                <a:lstStyle/>
                <a:p>
                  <a:endParaRPr lang="de-DE"/>
                </a:p>
              </p:txBody>
            </p:sp>
            <p:sp>
              <p:nvSpPr>
                <p:cNvPr id="33105" name="Freeform 1361"/>
                <p:cNvSpPr>
                  <a:spLocks/>
                </p:cNvSpPr>
                <p:nvPr/>
              </p:nvSpPr>
              <p:spPr bwMode="auto">
                <a:xfrm>
                  <a:off x="35" y="3715"/>
                  <a:ext cx="30" cy="20"/>
                </a:xfrm>
                <a:custGeom>
                  <a:avLst/>
                  <a:gdLst/>
                  <a:ahLst/>
                  <a:cxnLst>
                    <a:cxn ang="0">
                      <a:pos x="61" y="2"/>
                    </a:cxn>
                    <a:cxn ang="0">
                      <a:pos x="21" y="0"/>
                    </a:cxn>
                    <a:cxn ang="0">
                      <a:pos x="19" y="2"/>
                    </a:cxn>
                    <a:cxn ang="0">
                      <a:pos x="18" y="4"/>
                    </a:cxn>
                    <a:cxn ang="0">
                      <a:pos x="14" y="9"/>
                    </a:cxn>
                    <a:cxn ang="0">
                      <a:pos x="10" y="13"/>
                    </a:cxn>
                    <a:cxn ang="0">
                      <a:pos x="6" y="21"/>
                    </a:cxn>
                    <a:cxn ang="0">
                      <a:pos x="2" y="26"/>
                    </a:cxn>
                    <a:cxn ang="0">
                      <a:pos x="0" y="34"/>
                    </a:cxn>
                    <a:cxn ang="0">
                      <a:pos x="0" y="40"/>
                    </a:cxn>
                    <a:cxn ang="0">
                      <a:pos x="46" y="28"/>
                    </a:cxn>
                    <a:cxn ang="0">
                      <a:pos x="61" y="2"/>
                    </a:cxn>
                  </a:cxnLst>
                  <a:rect l="0" t="0" r="r" b="b"/>
                  <a:pathLst>
                    <a:path w="61" h="40">
                      <a:moveTo>
                        <a:pt x="61" y="2"/>
                      </a:moveTo>
                      <a:lnTo>
                        <a:pt x="21" y="0"/>
                      </a:lnTo>
                      <a:lnTo>
                        <a:pt x="19" y="2"/>
                      </a:lnTo>
                      <a:lnTo>
                        <a:pt x="18" y="4"/>
                      </a:lnTo>
                      <a:lnTo>
                        <a:pt x="14" y="9"/>
                      </a:lnTo>
                      <a:lnTo>
                        <a:pt x="10" y="13"/>
                      </a:lnTo>
                      <a:lnTo>
                        <a:pt x="6" y="21"/>
                      </a:lnTo>
                      <a:lnTo>
                        <a:pt x="2" y="26"/>
                      </a:lnTo>
                      <a:lnTo>
                        <a:pt x="0" y="34"/>
                      </a:lnTo>
                      <a:lnTo>
                        <a:pt x="0" y="40"/>
                      </a:lnTo>
                      <a:lnTo>
                        <a:pt x="46" y="28"/>
                      </a:lnTo>
                      <a:lnTo>
                        <a:pt x="61" y="2"/>
                      </a:lnTo>
                      <a:close/>
                    </a:path>
                  </a:pathLst>
                </a:custGeom>
                <a:solidFill>
                  <a:srgbClr val="21BA00"/>
                </a:solidFill>
                <a:ln w="9525">
                  <a:noFill/>
                  <a:round/>
                  <a:headEnd/>
                  <a:tailEnd/>
                </a:ln>
              </p:spPr>
              <p:txBody>
                <a:bodyPr/>
                <a:lstStyle/>
                <a:p>
                  <a:endParaRPr lang="de-DE"/>
                </a:p>
              </p:txBody>
            </p:sp>
            <p:sp>
              <p:nvSpPr>
                <p:cNvPr id="33106" name="Freeform 1362"/>
                <p:cNvSpPr>
                  <a:spLocks/>
                </p:cNvSpPr>
                <p:nvPr/>
              </p:nvSpPr>
              <p:spPr bwMode="auto">
                <a:xfrm>
                  <a:off x="27" y="3740"/>
                  <a:ext cx="21" cy="30"/>
                </a:xfrm>
                <a:custGeom>
                  <a:avLst/>
                  <a:gdLst/>
                  <a:ahLst/>
                  <a:cxnLst>
                    <a:cxn ang="0">
                      <a:pos x="14" y="6"/>
                    </a:cxn>
                    <a:cxn ang="0">
                      <a:pos x="42" y="0"/>
                    </a:cxn>
                    <a:cxn ang="0">
                      <a:pos x="0" y="59"/>
                    </a:cxn>
                    <a:cxn ang="0">
                      <a:pos x="14" y="6"/>
                    </a:cxn>
                  </a:cxnLst>
                  <a:rect l="0" t="0" r="r" b="b"/>
                  <a:pathLst>
                    <a:path w="42" h="59">
                      <a:moveTo>
                        <a:pt x="14" y="6"/>
                      </a:moveTo>
                      <a:lnTo>
                        <a:pt x="42" y="0"/>
                      </a:lnTo>
                      <a:lnTo>
                        <a:pt x="0" y="59"/>
                      </a:lnTo>
                      <a:lnTo>
                        <a:pt x="14" y="6"/>
                      </a:lnTo>
                      <a:close/>
                    </a:path>
                  </a:pathLst>
                </a:custGeom>
                <a:solidFill>
                  <a:srgbClr val="21BA00"/>
                </a:solidFill>
                <a:ln w="9525">
                  <a:noFill/>
                  <a:round/>
                  <a:headEnd/>
                  <a:tailEnd/>
                </a:ln>
              </p:spPr>
              <p:txBody>
                <a:bodyPr/>
                <a:lstStyle/>
                <a:p>
                  <a:endParaRPr lang="de-DE"/>
                </a:p>
              </p:txBody>
            </p:sp>
            <p:sp>
              <p:nvSpPr>
                <p:cNvPr id="33107" name="Freeform 1363"/>
                <p:cNvSpPr>
                  <a:spLocks/>
                </p:cNvSpPr>
                <p:nvPr/>
              </p:nvSpPr>
              <p:spPr bwMode="auto">
                <a:xfrm>
                  <a:off x="26" y="3766"/>
                  <a:ext cx="15" cy="14"/>
                </a:xfrm>
                <a:custGeom>
                  <a:avLst/>
                  <a:gdLst/>
                  <a:ahLst/>
                  <a:cxnLst>
                    <a:cxn ang="0">
                      <a:pos x="0" y="28"/>
                    </a:cxn>
                    <a:cxn ang="0">
                      <a:pos x="21" y="0"/>
                    </a:cxn>
                    <a:cxn ang="0">
                      <a:pos x="31" y="21"/>
                    </a:cxn>
                    <a:cxn ang="0">
                      <a:pos x="0" y="28"/>
                    </a:cxn>
                  </a:cxnLst>
                  <a:rect l="0" t="0" r="r" b="b"/>
                  <a:pathLst>
                    <a:path w="31" h="28">
                      <a:moveTo>
                        <a:pt x="0" y="28"/>
                      </a:moveTo>
                      <a:lnTo>
                        <a:pt x="21" y="0"/>
                      </a:lnTo>
                      <a:lnTo>
                        <a:pt x="31" y="21"/>
                      </a:lnTo>
                      <a:lnTo>
                        <a:pt x="0" y="28"/>
                      </a:lnTo>
                      <a:close/>
                    </a:path>
                  </a:pathLst>
                </a:custGeom>
                <a:solidFill>
                  <a:srgbClr val="21BA00"/>
                </a:solidFill>
                <a:ln w="9525">
                  <a:noFill/>
                  <a:round/>
                  <a:headEnd/>
                  <a:tailEnd/>
                </a:ln>
              </p:spPr>
              <p:txBody>
                <a:bodyPr/>
                <a:lstStyle/>
                <a:p>
                  <a:endParaRPr lang="de-DE"/>
                </a:p>
              </p:txBody>
            </p:sp>
            <p:sp>
              <p:nvSpPr>
                <p:cNvPr id="33108" name="Freeform 1364"/>
                <p:cNvSpPr>
                  <a:spLocks/>
                </p:cNvSpPr>
                <p:nvPr/>
              </p:nvSpPr>
              <p:spPr bwMode="auto">
                <a:xfrm>
                  <a:off x="43" y="3743"/>
                  <a:ext cx="16" cy="31"/>
                </a:xfrm>
                <a:custGeom>
                  <a:avLst/>
                  <a:gdLst/>
                  <a:ahLst/>
                  <a:cxnLst>
                    <a:cxn ang="0">
                      <a:pos x="0" y="29"/>
                    </a:cxn>
                    <a:cxn ang="0">
                      <a:pos x="21" y="0"/>
                    </a:cxn>
                    <a:cxn ang="0">
                      <a:pos x="32" y="53"/>
                    </a:cxn>
                    <a:cxn ang="0">
                      <a:pos x="9" y="63"/>
                    </a:cxn>
                    <a:cxn ang="0">
                      <a:pos x="0" y="29"/>
                    </a:cxn>
                  </a:cxnLst>
                  <a:rect l="0" t="0" r="r" b="b"/>
                  <a:pathLst>
                    <a:path w="32" h="63">
                      <a:moveTo>
                        <a:pt x="0" y="29"/>
                      </a:moveTo>
                      <a:lnTo>
                        <a:pt x="21" y="0"/>
                      </a:lnTo>
                      <a:lnTo>
                        <a:pt x="32" y="53"/>
                      </a:lnTo>
                      <a:lnTo>
                        <a:pt x="9" y="63"/>
                      </a:lnTo>
                      <a:lnTo>
                        <a:pt x="0" y="29"/>
                      </a:lnTo>
                      <a:close/>
                    </a:path>
                  </a:pathLst>
                </a:custGeom>
                <a:solidFill>
                  <a:srgbClr val="21BA00"/>
                </a:solidFill>
                <a:ln w="9525">
                  <a:noFill/>
                  <a:round/>
                  <a:headEnd/>
                  <a:tailEnd/>
                </a:ln>
              </p:spPr>
              <p:txBody>
                <a:bodyPr/>
                <a:lstStyle/>
                <a:p>
                  <a:endParaRPr lang="de-DE"/>
                </a:p>
              </p:txBody>
            </p:sp>
            <p:sp>
              <p:nvSpPr>
                <p:cNvPr id="33109" name="Freeform 1365"/>
                <p:cNvSpPr>
                  <a:spLocks/>
                </p:cNvSpPr>
                <p:nvPr/>
              </p:nvSpPr>
              <p:spPr bwMode="auto">
                <a:xfrm>
                  <a:off x="42" y="3681"/>
                  <a:ext cx="46" cy="17"/>
                </a:xfrm>
                <a:custGeom>
                  <a:avLst/>
                  <a:gdLst/>
                  <a:ahLst/>
                  <a:cxnLst>
                    <a:cxn ang="0">
                      <a:pos x="13" y="0"/>
                    </a:cxn>
                    <a:cxn ang="0">
                      <a:pos x="91" y="0"/>
                    </a:cxn>
                    <a:cxn ang="0">
                      <a:pos x="89" y="0"/>
                    </a:cxn>
                    <a:cxn ang="0">
                      <a:pos x="84" y="4"/>
                    </a:cxn>
                    <a:cxn ang="0">
                      <a:pos x="74" y="10"/>
                    </a:cxn>
                    <a:cxn ang="0">
                      <a:pos x="63" y="15"/>
                    </a:cxn>
                    <a:cxn ang="0">
                      <a:pos x="49" y="21"/>
                    </a:cxn>
                    <a:cxn ang="0">
                      <a:pos x="34" y="27"/>
                    </a:cxn>
                    <a:cxn ang="0">
                      <a:pos x="17" y="31"/>
                    </a:cxn>
                    <a:cxn ang="0">
                      <a:pos x="0" y="34"/>
                    </a:cxn>
                    <a:cxn ang="0">
                      <a:pos x="13" y="0"/>
                    </a:cxn>
                  </a:cxnLst>
                  <a:rect l="0" t="0" r="r" b="b"/>
                  <a:pathLst>
                    <a:path w="91" h="34">
                      <a:moveTo>
                        <a:pt x="13" y="0"/>
                      </a:moveTo>
                      <a:lnTo>
                        <a:pt x="91" y="0"/>
                      </a:lnTo>
                      <a:lnTo>
                        <a:pt x="89" y="0"/>
                      </a:lnTo>
                      <a:lnTo>
                        <a:pt x="84" y="4"/>
                      </a:lnTo>
                      <a:lnTo>
                        <a:pt x="74" y="10"/>
                      </a:lnTo>
                      <a:lnTo>
                        <a:pt x="63" y="15"/>
                      </a:lnTo>
                      <a:lnTo>
                        <a:pt x="49" y="21"/>
                      </a:lnTo>
                      <a:lnTo>
                        <a:pt x="34" y="27"/>
                      </a:lnTo>
                      <a:lnTo>
                        <a:pt x="17" y="31"/>
                      </a:lnTo>
                      <a:lnTo>
                        <a:pt x="0" y="34"/>
                      </a:lnTo>
                      <a:lnTo>
                        <a:pt x="13" y="0"/>
                      </a:lnTo>
                      <a:close/>
                    </a:path>
                  </a:pathLst>
                </a:custGeom>
                <a:solidFill>
                  <a:srgbClr val="59FF00"/>
                </a:solidFill>
                <a:ln w="9525">
                  <a:noFill/>
                  <a:round/>
                  <a:headEnd/>
                  <a:tailEnd/>
                </a:ln>
              </p:spPr>
              <p:txBody>
                <a:bodyPr/>
                <a:lstStyle/>
                <a:p>
                  <a:endParaRPr lang="de-DE"/>
                </a:p>
              </p:txBody>
            </p:sp>
            <p:sp>
              <p:nvSpPr>
                <p:cNvPr id="33110" name="Freeform 1366"/>
                <p:cNvSpPr>
                  <a:spLocks/>
                </p:cNvSpPr>
                <p:nvPr/>
              </p:nvSpPr>
              <p:spPr bwMode="auto">
                <a:xfrm>
                  <a:off x="-16" y="3681"/>
                  <a:ext cx="57" cy="27"/>
                </a:xfrm>
                <a:custGeom>
                  <a:avLst/>
                  <a:gdLst/>
                  <a:ahLst/>
                  <a:cxnLst>
                    <a:cxn ang="0">
                      <a:pos x="115" y="0"/>
                    </a:cxn>
                    <a:cxn ang="0">
                      <a:pos x="82" y="42"/>
                    </a:cxn>
                    <a:cxn ang="0">
                      <a:pos x="80" y="42"/>
                    </a:cxn>
                    <a:cxn ang="0">
                      <a:pos x="75" y="44"/>
                    </a:cxn>
                    <a:cxn ang="0">
                      <a:pos x="67" y="46"/>
                    </a:cxn>
                    <a:cxn ang="0">
                      <a:pos x="56" y="50"/>
                    </a:cxn>
                    <a:cxn ang="0">
                      <a:pos x="44" y="52"/>
                    </a:cxn>
                    <a:cxn ang="0">
                      <a:pos x="31" y="54"/>
                    </a:cxn>
                    <a:cxn ang="0">
                      <a:pos x="16" y="54"/>
                    </a:cxn>
                    <a:cxn ang="0">
                      <a:pos x="0" y="54"/>
                    </a:cxn>
                    <a:cxn ang="0">
                      <a:pos x="46" y="0"/>
                    </a:cxn>
                    <a:cxn ang="0">
                      <a:pos x="115" y="0"/>
                    </a:cxn>
                  </a:cxnLst>
                  <a:rect l="0" t="0" r="r" b="b"/>
                  <a:pathLst>
                    <a:path w="115" h="54">
                      <a:moveTo>
                        <a:pt x="115" y="0"/>
                      </a:moveTo>
                      <a:lnTo>
                        <a:pt x="82" y="42"/>
                      </a:lnTo>
                      <a:lnTo>
                        <a:pt x="80" y="42"/>
                      </a:lnTo>
                      <a:lnTo>
                        <a:pt x="75" y="44"/>
                      </a:lnTo>
                      <a:lnTo>
                        <a:pt x="67" y="46"/>
                      </a:lnTo>
                      <a:lnTo>
                        <a:pt x="56" y="50"/>
                      </a:lnTo>
                      <a:lnTo>
                        <a:pt x="44" y="52"/>
                      </a:lnTo>
                      <a:lnTo>
                        <a:pt x="31" y="54"/>
                      </a:lnTo>
                      <a:lnTo>
                        <a:pt x="16" y="54"/>
                      </a:lnTo>
                      <a:lnTo>
                        <a:pt x="0" y="54"/>
                      </a:lnTo>
                      <a:lnTo>
                        <a:pt x="46" y="0"/>
                      </a:lnTo>
                      <a:lnTo>
                        <a:pt x="115" y="0"/>
                      </a:lnTo>
                      <a:close/>
                    </a:path>
                  </a:pathLst>
                </a:custGeom>
                <a:solidFill>
                  <a:srgbClr val="59FF00"/>
                </a:solidFill>
                <a:ln w="9525">
                  <a:noFill/>
                  <a:round/>
                  <a:headEnd/>
                  <a:tailEnd/>
                </a:ln>
              </p:spPr>
              <p:txBody>
                <a:bodyPr/>
                <a:lstStyle/>
                <a:p>
                  <a:endParaRPr lang="de-DE"/>
                </a:p>
              </p:txBody>
            </p:sp>
            <p:sp>
              <p:nvSpPr>
                <p:cNvPr id="33111" name="Freeform 1367"/>
                <p:cNvSpPr>
                  <a:spLocks/>
                </p:cNvSpPr>
                <p:nvPr/>
              </p:nvSpPr>
              <p:spPr bwMode="auto">
                <a:xfrm>
                  <a:off x="-42" y="3685"/>
                  <a:ext cx="30" cy="23"/>
                </a:xfrm>
                <a:custGeom>
                  <a:avLst/>
                  <a:gdLst/>
                  <a:ahLst/>
                  <a:cxnLst>
                    <a:cxn ang="0">
                      <a:pos x="61" y="0"/>
                    </a:cxn>
                    <a:cxn ang="0">
                      <a:pos x="38" y="44"/>
                    </a:cxn>
                    <a:cxn ang="0">
                      <a:pos x="36" y="44"/>
                    </a:cxn>
                    <a:cxn ang="0">
                      <a:pos x="32" y="46"/>
                    </a:cxn>
                    <a:cxn ang="0">
                      <a:pos x="29" y="46"/>
                    </a:cxn>
                    <a:cxn ang="0">
                      <a:pos x="23" y="46"/>
                    </a:cxn>
                    <a:cxn ang="0">
                      <a:pos x="15" y="46"/>
                    </a:cxn>
                    <a:cxn ang="0">
                      <a:pos x="10" y="44"/>
                    </a:cxn>
                    <a:cxn ang="0">
                      <a:pos x="4" y="40"/>
                    </a:cxn>
                    <a:cxn ang="0">
                      <a:pos x="0" y="32"/>
                    </a:cxn>
                    <a:cxn ang="0">
                      <a:pos x="0" y="32"/>
                    </a:cxn>
                    <a:cxn ang="0">
                      <a:pos x="0" y="28"/>
                    </a:cxn>
                    <a:cxn ang="0">
                      <a:pos x="2" y="25"/>
                    </a:cxn>
                    <a:cxn ang="0">
                      <a:pos x="4" y="21"/>
                    </a:cxn>
                    <a:cxn ang="0">
                      <a:pos x="8" y="15"/>
                    </a:cxn>
                    <a:cxn ang="0">
                      <a:pos x="11" y="9"/>
                    </a:cxn>
                    <a:cxn ang="0">
                      <a:pos x="17" y="6"/>
                    </a:cxn>
                    <a:cxn ang="0">
                      <a:pos x="23" y="2"/>
                    </a:cxn>
                    <a:cxn ang="0">
                      <a:pos x="61" y="0"/>
                    </a:cxn>
                  </a:cxnLst>
                  <a:rect l="0" t="0" r="r" b="b"/>
                  <a:pathLst>
                    <a:path w="61" h="46">
                      <a:moveTo>
                        <a:pt x="61" y="0"/>
                      </a:moveTo>
                      <a:lnTo>
                        <a:pt x="38" y="44"/>
                      </a:lnTo>
                      <a:lnTo>
                        <a:pt x="36" y="44"/>
                      </a:lnTo>
                      <a:lnTo>
                        <a:pt x="32" y="46"/>
                      </a:lnTo>
                      <a:lnTo>
                        <a:pt x="29" y="46"/>
                      </a:lnTo>
                      <a:lnTo>
                        <a:pt x="23" y="46"/>
                      </a:lnTo>
                      <a:lnTo>
                        <a:pt x="15" y="46"/>
                      </a:lnTo>
                      <a:lnTo>
                        <a:pt x="10" y="44"/>
                      </a:lnTo>
                      <a:lnTo>
                        <a:pt x="4" y="40"/>
                      </a:lnTo>
                      <a:lnTo>
                        <a:pt x="0" y="32"/>
                      </a:lnTo>
                      <a:lnTo>
                        <a:pt x="0" y="32"/>
                      </a:lnTo>
                      <a:lnTo>
                        <a:pt x="0" y="28"/>
                      </a:lnTo>
                      <a:lnTo>
                        <a:pt x="2" y="25"/>
                      </a:lnTo>
                      <a:lnTo>
                        <a:pt x="4" y="21"/>
                      </a:lnTo>
                      <a:lnTo>
                        <a:pt x="8" y="15"/>
                      </a:lnTo>
                      <a:lnTo>
                        <a:pt x="11" y="9"/>
                      </a:lnTo>
                      <a:lnTo>
                        <a:pt x="17" y="6"/>
                      </a:lnTo>
                      <a:lnTo>
                        <a:pt x="23" y="2"/>
                      </a:lnTo>
                      <a:lnTo>
                        <a:pt x="61" y="0"/>
                      </a:lnTo>
                      <a:close/>
                    </a:path>
                  </a:pathLst>
                </a:custGeom>
                <a:solidFill>
                  <a:srgbClr val="59FF00"/>
                </a:solidFill>
                <a:ln w="9525">
                  <a:noFill/>
                  <a:round/>
                  <a:headEnd/>
                  <a:tailEnd/>
                </a:ln>
              </p:spPr>
              <p:txBody>
                <a:bodyPr/>
                <a:lstStyle/>
                <a:p>
                  <a:endParaRPr lang="de-DE"/>
                </a:p>
              </p:txBody>
            </p:sp>
            <p:sp>
              <p:nvSpPr>
                <p:cNvPr id="33112" name="Freeform 1368"/>
                <p:cNvSpPr>
                  <a:spLocks/>
                </p:cNvSpPr>
                <p:nvPr/>
              </p:nvSpPr>
              <p:spPr bwMode="auto">
                <a:xfrm>
                  <a:off x="-62" y="3685"/>
                  <a:ext cx="16" cy="15"/>
                </a:xfrm>
                <a:custGeom>
                  <a:avLst/>
                  <a:gdLst/>
                  <a:ahLst/>
                  <a:cxnLst>
                    <a:cxn ang="0">
                      <a:pos x="32" y="0"/>
                    </a:cxn>
                    <a:cxn ang="0">
                      <a:pos x="0" y="9"/>
                    </a:cxn>
                    <a:cxn ang="0">
                      <a:pos x="0" y="9"/>
                    </a:cxn>
                    <a:cxn ang="0">
                      <a:pos x="2" y="11"/>
                    </a:cxn>
                    <a:cxn ang="0">
                      <a:pos x="4" y="13"/>
                    </a:cxn>
                    <a:cxn ang="0">
                      <a:pos x="6" y="17"/>
                    </a:cxn>
                    <a:cxn ang="0">
                      <a:pos x="8" y="21"/>
                    </a:cxn>
                    <a:cxn ang="0">
                      <a:pos x="11" y="25"/>
                    </a:cxn>
                    <a:cxn ang="0">
                      <a:pos x="15" y="28"/>
                    </a:cxn>
                    <a:cxn ang="0">
                      <a:pos x="21" y="30"/>
                    </a:cxn>
                    <a:cxn ang="0">
                      <a:pos x="23" y="30"/>
                    </a:cxn>
                    <a:cxn ang="0">
                      <a:pos x="27" y="26"/>
                    </a:cxn>
                    <a:cxn ang="0">
                      <a:pos x="31" y="17"/>
                    </a:cxn>
                    <a:cxn ang="0">
                      <a:pos x="32" y="0"/>
                    </a:cxn>
                  </a:cxnLst>
                  <a:rect l="0" t="0" r="r" b="b"/>
                  <a:pathLst>
                    <a:path w="32" h="30">
                      <a:moveTo>
                        <a:pt x="32" y="0"/>
                      </a:moveTo>
                      <a:lnTo>
                        <a:pt x="0" y="9"/>
                      </a:lnTo>
                      <a:lnTo>
                        <a:pt x="0" y="9"/>
                      </a:lnTo>
                      <a:lnTo>
                        <a:pt x="2" y="11"/>
                      </a:lnTo>
                      <a:lnTo>
                        <a:pt x="4" y="13"/>
                      </a:lnTo>
                      <a:lnTo>
                        <a:pt x="6" y="17"/>
                      </a:lnTo>
                      <a:lnTo>
                        <a:pt x="8" y="21"/>
                      </a:lnTo>
                      <a:lnTo>
                        <a:pt x="11" y="25"/>
                      </a:lnTo>
                      <a:lnTo>
                        <a:pt x="15" y="28"/>
                      </a:lnTo>
                      <a:lnTo>
                        <a:pt x="21" y="30"/>
                      </a:lnTo>
                      <a:lnTo>
                        <a:pt x="23" y="30"/>
                      </a:lnTo>
                      <a:lnTo>
                        <a:pt x="27" y="26"/>
                      </a:lnTo>
                      <a:lnTo>
                        <a:pt x="31" y="17"/>
                      </a:lnTo>
                      <a:lnTo>
                        <a:pt x="32" y="0"/>
                      </a:lnTo>
                      <a:close/>
                    </a:path>
                  </a:pathLst>
                </a:custGeom>
                <a:solidFill>
                  <a:srgbClr val="59FF00"/>
                </a:solidFill>
                <a:ln w="9525">
                  <a:noFill/>
                  <a:round/>
                  <a:headEnd/>
                  <a:tailEnd/>
                </a:ln>
              </p:spPr>
              <p:txBody>
                <a:bodyPr/>
                <a:lstStyle/>
                <a:p>
                  <a:endParaRPr lang="de-DE"/>
                </a:p>
              </p:txBody>
            </p:sp>
            <p:sp>
              <p:nvSpPr>
                <p:cNvPr id="33113" name="Freeform 1369"/>
                <p:cNvSpPr>
                  <a:spLocks/>
                </p:cNvSpPr>
                <p:nvPr/>
              </p:nvSpPr>
              <p:spPr bwMode="auto">
                <a:xfrm>
                  <a:off x="-61" y="3673"/>
                  <a:ext cx="16" cy="6"/>
                </a:xfrm>
                <a:custGeom>
                  <a:avLst/>
                  <a:gdLst/>
                  <a:ahLst/>
                  <a:cxnLst>
                    <a:cxn ang="0">
                      <a:pos x="0" y="11"/>
                    </a:cxn>
                    <a:cxn ang="0">
                      <a:pos x="28" y="0"/>
                    </a:cxn>
                    <a:cxn ang="0">
                      <a:pos x="30" y="6"/>
                    </a:cxn>
                    <a:cxn ang="0">
                      <a:pos x="0" y="11"/>
                    </a:cxn>
                  </a:cxnLst>
                  <a:rect l="0" t="0" r="r" b="b"/>
                  <a:pathLst>
                    <a:path w="30" h="11">
                      <a:moveTo>
                        <a:pt x="0" y="11"/>
                      </a:moveTo>
                      <a:lnTo>
                        <a:pt x="28" y="0"/>
                      </a:lnTo>
                      <a:lnTo>
                        <a:pt x="30" y="6"/>
                      </a:lnTo>
                      <a:lnTo>
                        <a:pt x="0" y="11"/>
                      </a:lnTo>
                      <a:close/>
                    </a:path>
                  </a:pathLst>
                </a:custGeom>
                <a:solidFill>
                  <a:srgbClr val="59FF00"/>
                </a:solidFill>
                <a:ln w="9525">
                  <a:noFill/>
                  <a:round/>
                  <a:headEnd/>
                  <a:tailEnd/>
                </a:ln>
              </p:spPr>
              <p:txBody>
                <a:bodyPr/>
                <a:lstStyle/>
                <a:p>
                  <a:endParaRPr lang="de-DE"/>
                </a:p>
              </p:txBody>
            </p:sp>
            <p:sp>
              <p:nvSpPr>
                <p:cNvPr id="33114" name="Freeform 1370"/>
                <p:cNvSpPr>
                  <a:spLocks/>
                </p:cNvSpPr>
                <p:nvPr/>
              </p:nvSpPr>
              <p:spPr bwMode="auto">
                <a:xfrm>
                  <a:off x="-35" y="3661"/>
                  <a:ext cx="29" cy="14"/>
                </a:xfrm>
                <a:custGeom>
                  <a:avLst/>
                  <a:gdLst/>
                  <a:ahLst/>
                  <a:cxnLst>
                    <a:cxn ang="0">
                      <a:pos x="0" y="29"/>
                    </a:cxn>
                    <a:cxn ang="0">
                      <a:pos x="0" y="14"/>
                    </a:cxn>
                    <a:cxn ang="0">
                      <a:pos x="2" y="14"/>
                    </a:cxn>
                    <a:cxn ang="0">
                      <a:pos x="4" y="12"/>
                    </a:cxn>
                    <a:cxn ang="0">
                      <a:pos x="8" y="10"/>
                    </a:cxn>
                    <a:cxn ang="0">
                      <a:pos x="14" y="8"/>
                    </a:cxn>
                    <a:cxn ang="0">
                      <a:pos x="19" y="6"/>
                    </a:cxn>
                    <a:cxn ang="0">
                      <a:pos x="25" y="4"/>
                    </a:cxn>
                    <a:cxn ang="0">
                      <a:pos x="29" y="2"/>
                    </a:cxn>
                    <a:cxn ang="0">
                      <a:pos x="35" y="0"/>
                    </a:cxn>
                    <a:cxn ang="0">
                      <a:pos x="57" y="29"/>
                    </a:cxn>
                    <a:cxn ang="0">
                      <a:pos x="0" y="29"/>
                    </a:cxn>
                  </a:cxnLst>
                  <a:rect l="0" t="0" r="r" b="b"/>
                  <a:pathLst>
                    <a:path w="57" h="29">
                      <a:moveTo>
                        <a:pt x="0" y="29"/>
                      </a:moveTo>
                      <a:lnTo>
                        <a:pt x="0" y="14"/>
                      </a:lnTo>
                      <a:lnTo>
                        <a:pt x="2" y="14"/>
                      </a:lnTo>
                      <a:lnTo>
                        <a:pt x="4" y="12"/>
                      </a:lnTo>
                      <a:lnTo>
                        <a:pt x="8" y="10"/>
                      </a:lnTo>
                      <a:lnTo>
                        <a:pt x="14" y="8"/>
                      </a:lnTo>
                      <a:lnTo>
                        <a:pt x="19" y="6"/>
                      </a:lnTo>
                      <a:lnTo>
                        <a:pt x="25" y="4"/>
                      </a:lnTo>
                      <a:lnTo>
                        <a:pt x="29" y="2"/>
                      </a:lnTo>
                      <a:lnTo>
                        <a:pt x="35" y="0"/>
                      </a:lnTo>
                      <a:lnTo>
                        <a:pt x="57" y="29"/>
                      </a:lnTo>
                      <a:lnTo>
                        <a:pt x="0" y="29"/>
                      </a:lnTo>
                      <a:close/>
                    </a:path>
                  </a:pathLst>
                </a:custGeom>
                <a:solidFill>
                  <a:srgbClr val="59FF00"/>
                </a:solidFill>
                <a:ln w="9525">
                  <a:noFill/>
                  <a:round/>
                  <a:headEnd/>
                  <a:tailEnd/>
                </a:ln>
              </p:spPr>
              <p:txBody>
                <a:bodyPr/>
                <a:lstStyle/>
                <a:p>
                  <a:endParaRPr lang="de-DE"/>
                </a:p>
              </p:txBody>
            </p:sp>
            <p:sp>
              <p:nvSpPr>
                <p:cNvPr id="33115" name="Freeform 1371"/>
                <p:cNvSpPr>
                  <a:spLocks/>
                </p:cNvSpPr>
                <p:nvPr/>
              </p:nvSpPr>
              <p:spPr bwMode="auto">
                <a:xfrm>
                  <a:off x="-9" y="3652"/>
                  <a:ext cx="51" cy="22"/>
                </a:xfrm>
                <a:custGeom>
                  <a:avLst/>
                  <a:gdLst/>
                  <a:ahLst/>
                  <a:cxnLst>
                    <a:cxn ang="0">
                      <a:pos x="40" y="44"/>
                    </a:cxn>
                    <a:cxn ang="0">
                      <a:pos x="0" y="15"/>
                    </a:cxn>
                    <a:cxn ang="0">
                      <a:pos x="2" y="15"/>
                    </a:cxn>
                    <a:cxn ang="0">
                      <a:pos x="4" y="14"/>
                    </a:cxn>
                    <a:cxn ang="0">
                      <a:pos x="7" y="12"/>
                    </a:cxn>
                    <a:cxn ang="0">
                      <a:pos x="15" y="8"/>
                    </a:cxn>
                    <a:cxn ang="0">
                      <a:pos x="23" y="6"/>
                    </a:cxn>
                    <a:cxn ang="0">
                      <a:pos x="32" y="4"/>
                    </a:cxn>
                    <a:cxn ang="0">
                      <a:pos x="44" y="0"/>
                    </a:cxn>
                    <a:cxn ang="0">
                      <a:pos x="55" y="0"/>
                    </a:cxn>
                    <a:cxn ang="0">
                      <a:pos x="103" y="46"/>
                    </a:cxn>
                    <a:cxn ang="0">
                      <a:pos x="40" y="44"/>
                    </a:cxn>
                  </a:cxnLst>
                  <a:rect l="0" t="0" r="r" b="b"/>
                  <a:pathLst>
                    <a:path w="103" h="46">
                      <a:moveTo>
                        <a:pt x="40" y="44"/>
                      </a:moveTo>
                      <a:lnTo>
                        <a:pt x="0" y="15"/>
                      </a:lnTo>
                      <a:lnTo>
                        <a:pt x="2" y="15"/>
                      </a:lnTo>
                      <a:lnTo>
                        <a:pt x="4" y="14"/>
                      </a:lnTo>
                      <a:lnTo>
                        <a:pt x="7" y="12"/>
                      </a:lnTo>
                      <a:lnTo>
                        <a:pt x="15" y="8"/>
                      </a:lnTo>
                      <a:lnTo>
                        <a:pt x="23" y="6"/>
                      </a:lnTo>
                      <a:lnTo>
                        <a:pt x="32" y="4"/>
                      </a:lnTo>
                      <a:lnTo>
                        <a:pt x="44" y="0"/>
                      </a:lnTo>
                      <a:lnTo>
                        <a:pt x="55" y="0"/>
                      </a:lnTo>
                      <a:lnTo>
                        <a:pt x="103" y="46"/>
                      </a:lnTo>
                      <a:lnTo>
                        <a:pt x="40" y="44"/>
                      </a:lnTo>
                      <a:close/>
                    </a:path>
                  </a:pathLst>
                </a:custGeom>
                <a:solidFill>
                  <a:srgbClr val="59FF00"/>
                </a:solidFill>
                <a:ln w="9525">
                  <a:noFill/>
                  <a:round/>
                  <a:headEnd/>
                  <a:tailEnd/>
                </a:ln>
              </p:spPr>
              <p:txBody>
                <a:bodyPr/>
                <a:lstStyle/>
                <a:p>
                  <a:endParaRPr lang="de-DE"/>
                </a:p>
              </p:txBody>
            </p:sp>
            <p:sp>
              <p:nvSpPr>
                <p:cNvPr id="33116" name="Freeform 1372"/>
                <p:cNvSpPr>
                  <a:spLocks/>
                </p:cNvSpPr>
                <p:nvPr/>
              </p:nvSpPr>
              <p:spPr bwMode="auto">
                <a:xfrm>
                  <a:off x="34" y="3650"/>
                  <a:ext cx="49" cy="24"/>
                </a:xfrm>
                <a:custGeom>
                  <a:avLst/>
                  <a:gdLst/>
                  <a:ahLst/>
                  <a:cxnLst>
                    <a:cxn ang="0">
                      <a:pos x="0" y="2"/>
                    </a:cxn>
                    <a:cxn ang="0">
                      <a:pos x="0" y="2"/>
                    </a:cxn>
                    <a:cxn ang="0">
                      <a:pos x="5" y="2"/>
                    </a:cxn>
                    <a:cxn ang="0">
                      <a:pos x="11" y="2"/>
                    </a:cxn>
                    <a:cxn ang="0">
                      <a:pos x="19" y="0"/>
                    </a:cxn>
                    <a:cxn ang="0">
                      <a:pos x="28" y="2"/>
                    </a:cxn>
                    <a:cxn ang="0">
                      <a:pos x="38" y="2"/>
                    </a:cxn>
                    <a:cxn ang="0">
                      <a:pos x="47" y="4"/>
                    </a:cxn>
                    <a:cxn ang="0">
                      <a:pos x="57" y="6"/>
                    </a:cxn>
                    <a:cxn ang="0">
                      <a:pos x="57" y="6"/>
                    </a:cxn>
                    <a:cxn ang="0">
                      <a:pos x="60" y="8"/>
                    </a:cxn>
                    <a:cxn ang="0">
                      <a:pos x="64" y="10"/>
                    </a:cxn>
                    <a:cxn ang="0">
                      <a:pos x="72" y="14"/>
                    </a:cxn>
                    <a:cxn ang="0">
                      <a:pos x="78" y="21"/>
                    </a:cxn>
                    <a:cxn ang="0">
                      <a:pos x="85" y="29"/>
                    </a:cxn>
                    <a:cxn ang="0">
                      <a:pos x="93" y="38"/>
                    </a:cxn>
                    <a:cxn ang="0">
                      <a:pos x="99" y="50"/>
                    </a:cxn>
                    <a:cxn ang="0">
                      <a:pos x="41" y="50"/>
                    </a:cxn>
                    <a:cxn ang="0">
                      <a:pos x="0" y="2"/>
                    </a:cxn>
                  </a:cxnLst>
                  <a:rect l="0" t="0" r="r" b="b"/>
                  <a:pathLst>
                    <a:path w="99" h="50">
                      <a:moveTo>
                        <a:pt x="0" y="2"/>
                      </a:moveTo>
                      <a:lnTo>
                        <a:pt x="0" y="2"/>
                      </a:lnTo>
                      <a:lnTo>
                        <a:pt x="5" y="2"/>
                      </a:lnTo>
                      <a:lnTo>
                        <a:pt x="11" y="2"/>
                      </a:lnTo>
                      <a:lnTo>
                        <a:pt x="19" y="0"/>
                      </a:lnTo>
                      <a:lnTo>
                        <a:pt x="28" y="2"/>
                      </a:lnTo>
                      <a:lnTo>
                        <a:pt x="38" y="2"/>
                      </a:lnTo>
                      <a:lnTo>
                        <a:pt x="47" y="4"/>
                      </a:lnTo>
                      <a:lnTo>
                        <a:pt x="57" y="6"/>
                      </a:lnTo>
                      <a:lnTo>
                        <a:pt x="57" y="6"/>
                      </a:lnTo>
                      <a:lnTo>
                        <a:pt x="60" y="8"/>
                      </a:lnTo>
                      <a:lnTo>
                        <a:pt x="64" y="10"/>
                      </a:lnTo>
                      <a:lnTo>
                        <a:pt x="72" y="14"/>
                      </a:lnTo>
                      <a:lnTo>
                        <a:pt x="78" y="21"/>
                      </a:lnTo>
                      <a:lnTo>
                        <a:pt x="85" y="29"/>
                      </a:lnTo>
                      <a:lnTo>
                        <a:pt x="93" y="38"/>
                      </a:lnTo>
                      <a:lnTo>
                        <a:pt x="99" y="50"/>
                      </a:lnTo>
                      <a:lnTo>
                        <a:pt x="41" y="50"/>
                      </a:lnTo>
                      <a:lnTo>
                        <a:pt x="0" y="2"/>
                      </a:lnTo>
                      <a:close/>
                    </a:path>
                  </a:pathLst>
                </a:custGeom>
                <a:solidFill>
                  <a:srgbClr val="59FF00"/>
                </a:solidFill>
                <a:ln w="9525">
                  <a:noFill/>
                  <a:round/>
                  <a:headEnd/>
                  <a:tailEnd/>
                </a:ln>
              </p:spPr>
              <p:txBody>
                <a:bodyPr/>
                <a:lstStyle/>
                <a:p>
                  <a:endParaRPr lang="de-DE"/>
                </a:p>
              </p:txBody>
            </p:sp>
            <p:sp>
              <p:nvSpPr>
                <p:cNvPr id="33117" name="Freeform 1373"/>
                <p:cNvSpPr>
                  <a:spLocks/>
                </p:cNvSpPr>
                <p:nvPr/>
              </p:nvSpPr>
              <p:spPr bwMode="auto">
                <a:xfrm>
                  <a:off x="17" y="3604"/>
                  <a:ext cx="41" cy="21"/>
                </a:xfrm>
                <a:custGeom>
                  <a:avLst/>
                  <a:gdLst/>
                  <a:ahLst/>
                  <a:cxnLst>
                    <a:cxn ang="0">
                      <a:pos x="82" y="42"/>
                    </a:cxn>
                    <a:cxn ang="0">
                      <a:pos x="80" y="42"/>
                    </a:cxn>
                    <a:cxn ang="0">
                      <a:pos x="78" y="38"/>
                    </a:cxn>
                    <a:cxn ang="0">
                      <a:pos x="75" y="34"/>
                    </a:cxn>
                    <a:cxn ang="0">
                      <a:pos x="71" y="29"/>
                    </a:cxn>
                    <a:cxn ang="0">
                      <a:pos x="65" y="21"/>
                    </a:cxn>
                    <a:cxn ang="0">
                      <a:pos x="59" y="15"/>
                    </a:cxn>
                    <a:cxn ang="0">
                      <a:pos x="52" y="8"/>
                    </a:cxn>
                    <a:cxn ang="0">
                      <a:pos x="46" y="0"/>
                    </a:cxn>
                    <a:cxn ang="0">
                      <a:pos x="0" y="0"/>
                    </a:cxn>
                    <a:cxn ang="0">
                      <a:pos x="2" y="0"/>
                    </a:cxn>
                    <a:cxn ang="0">
                      <a:pos x="6" y="4"/>
                    </a:cxn>
                    <a:cxn ang="0">
                      <a:pos x="15" y="9"/>
                    </a:cxn>
                    <a:cxn ang="0">
                      <a:pos x="25" y="15"/>
                    </a:cxn>
                    <a:cxn ang="0">
                      <a:pos x="36" y="21"/>
                    </a:cxn>
                    <a:cxn ang="0">
                      <a:pos x="52" y="29"/>
                    </a:cxn>
                    <a:cxn ang="0">
                      <a:pos x="65" y="36"/>
                    </a:cxn>
                    <a:cxn ang="0">
                      <a:pos x="82" y="42"/>
                    </a:cxn>
                  </a:cxnLst>
                  <a:rect l="0" t="0" r="r" b="b"/>
                  <a:pathLst>
                    <a:path w="82" h="42">
                      <a:moveTo>
                        <a:pt x="82" y="42"/>
                      </a:moveTo>
                      <a:lnTo>
                        <a:pt x="80" y="42"/>
                      </a:lnTo>
                      <a:lnTo>
                        <a:pt x="78" y="38"/>
                      </a:lnTo>
                      <a:lnTo>
                        <a:pt x="75" y="34"/>
                      </a:lnTo>
                      <a:lnTo>
                        <a:pt x="71" y="29"/>
                      </a:lnTo>
                      <a:lnTo>
                        <a:pt x="65" y="21"/>
                      </a:lnTo>
                      <a:lnTo>
                        <a:pt x="59" y="15"/>
                      </a:lnTo>
                      <a:lnTo>
                        <a:pt x="52" y="8"/>
                      </a:lnTo>
                      <a:lnTo>
                        <a:pt x="46" y="0"/>
                      </a:lnTo>
                      <a:lnTo>
                        <a:pt x="0" y="0"/>
                      </a:lnTo>
                      <a:lnTo>
                        <a:pt x="2" y="0"/>
                      </a:lnTo>
                      <a:lnTo>
                        <a:pt x="6" y="4"/>
                      </a:lnTo>
                      <a:lnTo>
                        <a:pt x="15" y="9"/>
                      </a:lnTo>
                      <a:lnTo>
                        <a:pt x="25" y="15"/>
                      </a:lnTo>
                      <a:lnTo>
                        <a:pt x="36" y="21"/>
                      </a:lnTo>
                      <a:lnTo>
                        <a:pt x="52" y="29"/>
                      </a:lnTo>
                      <a:lnTo>
                        <a:pt x="65" y="36"/>
                      </a:lnTo>
                      <a:lnTo>
                        <a:pt x="82" y="42"/>
                      </a:lnTo>
                      <a:close/>
                    </a:path>
                  </a:pathLst>
                </a:custGeom>
                <a:solidFill>
                  <a:srgbClr val="59FF00"/>
                </a:solidFill>
                <a:ln w="9525">
                  <a:noFill/>
                  <a:round/>
                  <a:headEnd/>
                  <a:tailEnd/>
                </a:ln>
              </p:spPr>
              <p:txBody>
                <a:bodyPr/>
                <a:lstStyle/>
                <a:p>
                  <a:endParaRPr lang="de-DE"/>
                </a:p>
              </p:txBody>
            </p:sp>
            <p:sp>
              <p:nvSpPr>
                <p:cNvPr id="33118" name="Freeform 1374"/>
                <p:cNvSpPr>
                  <a:spLocks/>
                </p:cNvSpPr>
                <p:nvPr/>
              </p:nvSpPr>
              <p:spPr bwMode="auto">
                <a:xfrm>
                  <a:off x="-3" y="3584"/>
                  <a:ext cx="36" cy="10"/>
                </a:xfrm>
                <a:custGeom>
                  <a:avLst/>
                  <a:gdLst/>
                  <a:ahLst/>
                  <a:cxnLst>
                    <a:cxn ang="0">
                      <a:pos x="73" y="21"/>
                    </a:cxn>
                    <a:cxn ang="0">
                      <a:pos x="57" y="0"/>
                    </a:cxn>
                    <a:cxn ang="0">
                      <a:pos x="0" y="2"/>
                    </a:cxn>
                    <a:cxn ang="0">
                      <a:pos x="2" y="2"/>
                    </a:cxn>
                    <a:cxn ang="0">
                      <a:pos x="4" y="4"/>
                    </a:cxn>
                    <a:cxn ang="0">
                      <a:pos x="10" y="9"/>
                    </a:cxn>
                    <a:cxn ang="0">
                      <a:pos x="19" y="19"/>
                    </a:cxn>
                    <a:cxn ang="0">
                      <a:pos x="73" y="21"/>
                    </a:cxn>
                  </a:cxnLst>
                  <a:rect l="0" t="0" r="r" b="b"/>
                  <a:pathLst>
                    <a:path w="73" h="21">
                      <a:moveTo>
                        <a:pt x="73" y="21"/>
                      </a:moveTo>
                      <a:lnTo>
                        <a:pt x="57" y="0"/>
                      </a:lnTo>
                      <a:lnTo>
                        <a:pt x="0" y="2"/>
                      </a:lnTo>
                      <a:lnTo>
                        <a:pt x="2" y="2"/>
                      </a:lnTo>
                      <a:lnTo>
                        <a:pt x="4" y="4"/>
                      </a:lnTo>
                      <a:lnTo>
                        <a:pt x="10" y="9"/>
                      </a:lnTo>
                      <a:lnTo>
                        <a:pt x="19" y="19"/>
                      </a:lnTo>
                      <a:lnTo>
                        <a:pt x="73" y="21"/>
                      </a:lnTo>
                      <a:close/>
                    </a:path>
                  </a:pathLst>
                </a:custGeom>
                <a:solidFill>
                  <a:srgbClr val="59FF00"/>
                </a:solidFill>
                <a:ln w="9525">
                  <a:noFill/>
                  <a:round/>
                  <a:headEnd/>
                  <a:tailEnd/>
                </a:ln>
              </p:spPr>
              <p:txBody>
                <a:bodyPr/>
                <a:lstStyle/>
                <a:p>
                  <a:endParaRPr lang="de-DE"/>
                </a:p>
              </p:txBody>
            </p:sp>
            <p:sp>
              <p:nvSpPr>
                <p:cNvPr id="33119" name="Freeform 1375"/>
                <p:cNvSpPr>
                  <a:spLocks/>
                </p:cNvSpPr>
                <p:nvPr/>
              </p:nvSpPr>
              <p:spPr bwMode="auto">
                <a:xfrm>
                  <a:off x="-9" y="3568"/>
                  <a:ext cx="28" cy="8"/>
                </a:xfrm>
                <a:custGeom>
                  <a:avLst/>
                  <a:gdLst/>
                  <a:ahLst/>
                  <a:cxnLst>
                    <a:cxn ang="0">
                      <a:pos x="57" y="17"/>
                    </a:cxn>
                    <a:cxn ang="0">
                      <a:pos x="42" y="0"/>
                    </a:cxn>
                    <a:cxn ang="0">
                      <a:pos x="0" y="0"/>
                    </a:cxn>
                    <a:cxn ang="0">
                      <a:pos x="0" y="0"/>
                    </a:cxn>
                    <a:cxn ang="0">
                      <a:pos x="0" y="3"/>
                    </a:cxn>
                    <a:cxn ang="0">
                      <a:pos x="2" y="7"/>
                    </a:cxn>
                    <a:cxn ang="0">
                      <a:pos x="5" y="15"/>
                    </a:cxn>
                    <a:cxn ang="0">
                      <a:pos x="57" y="17"/>
                    </a:cxn>
                  </a:cxnLst>
                  <a:rect l="0" t="0" r="r" b="b"/>
                  <a:pathLst>
                    <a:path w="57" h="17">
                      <a:moveTo>
                        <a:pt x="57" y="17"/>
                      </a:moveTo>
                      <a:lnTo>
                        <a:pt x="42" y="0"/>
                      </a:lnTo>
                      <a:lnTo>
                        <a:pt x="0" y="0"/>
                      </a:lnTo>
                      <a:lnTo>
                        <a:pt x="0" y="0"/>
                      </a:lnTo>
                      <a:lnTo>
                        <a:pt x="0" y="3"/>
                      </a:lnTo>
                      <a:lnTo>
                        <a:pt x="2" y="7"/>
                      </a:lnTo>
                      <a:lnTo>
                        <a:pt x="5" y="15"/>
                      </a:lnTo>
                      <a:lnTo>
                        <a:pt x="57" y="17"/>
                      </a:lnTo>
                      <a:close/>
                    </a:path>
                  </a:pathLst>
                </a:custGeom>
                <a:solidFill>
                  <a:srgbClr val="59FF00"/>
                </a:solidFill>
                <a:ln w="9525">
                  <a:noFill/>
                  <a:round/>
                  <a:headEnd/>
                  <a:tailEnd/>
                </a:ln>
              </p:spPr>
              <p:txBody>
                <a:bodyPr/>
                <a:lstStyle/>
                <a:p>
                  <a:endParaRPr lang="de-DE"/>
                </a:p>
              </p:txBody>
            </p:sp>
            <p:sp>
              <p:nvSpPr>
                <p:cNvPr id="33120" name="Freeform 1376"/>
                <p:cNvSpPr>
                  <a:spLocks/>
                </p:cNvSpPr>
                <p:nvPr/>
              </p:nvSpPr>
              <p:spPr bwMode="auto">
                <a:xfrm>
                  <a:off x="5" y="3548"/>
                  <a:ext cx="25" cy="25"/>
                </a:xfrm>
                <a:custGeom>
                  <a:avLst/>
                  <a:gdLst/>
                  <a:ahLst/>
                  <a:cxnLst>
                    <a:cxn ang="0">
                      <a:pos x="10" y="13"/>
                    </a:cxn>
                    <a:cxn ang="0">
                      <a:pos x="0" y="0"/>
                    </a:cxn>
                    <a:cxn ang="0">
                      <a:pos x="33" y="15"/>
                    </a:cxn>
                    <a:cxn ang="0">
                      <a:pos x="35" y="19"/>
                    </a:cxn>
                    <a:cxn ang="0">
                      <a:pos x="40" y="24"/>
                    </a:cxn>
                    <a:cxn ang="0">
                      <a:pos x="46" y="36"/>
                    </a:cxn>
                    <a:cxn ang="0">
                      <a:pos x="50" y="49"/>
                    </a:cxn>
                    <a:cxn ang="0">
                      <a:pos x="10" y="13"/>
                    </a:cxn>
                  </a:cxnLst>
                  <a:rect l="0" t="0" r="r" b="b"/>
                  <a:pathLst>
                    <a:path w="50" h="49">
                      <a:moveTo>
                        <a:pt x="10" y="13"/>
                      </a:moveTo>
                      <a:lnTo>
                        <a:pt x="0" y="0"/>
                      </a:lnTo>
                      <a:lnTo>
                        <a:pt x="33" y="15"/>
                      </a:lnTo>
                      <a:lnTo>
                        <a:pt x="35" y="19"/>
                      </a:lnTo>
                      <a:lnTo>
                        <a:pt x="40" y="24"/>
                      </a:lnTo>
                      <a:lnTo>
                        <a:pt x="46" y="36"/>
                      </a:lnTo>
                      <a:lnTo>
                        <a:pt x="50" y="49"/>
                      </a:lnTo>
                      <a:lnTo>
                        <a:pt x="10" y="13"/>
                      </a:lnTo>
                      <a:close/>
                    </a:path>
                  </a:pathLst>
                </a:custGeom>
                <a:solidFill>
                  <a:srgbClr val="59FF00"/>
                </a:solidFill>
                <a:ln w="9525">
                  <a:noFill/>
                  <a:round/>
                  <a:headEnd/>
                  <a:tailEnd/>
                </a:ln>
              </p:spPr>
              <p:txBody>
                <a:bodyPr/>
                <a:lstStyle/>
                <a:p>
                  <a:endParaRPr lang="de-DE"/>
                </a:p>
              </p:txBody>
            </p:sp>
            <p:sp>
              <p:nvSpPr>
                <p:cNvPr id="33121" name="Freeform 1377"/>
                <p:cNvSpPr>
                  <a:spLocks/>
                </p:cNvSpPr>
                <p:nvPr/>
              </p:nvSpPr>
              <p:spPr bwMode="auto">
                <a:xfrm>
                  <a:off x="32" y="3571"/>
                  <a:ext cx="16" cy="25"/>
                </a:xfrm>
                <a:custGeom>
                  <a:avLst/>
                  <a:gdLst/>
                  <a:ahLst/>
                  <a:cxnLst>
                    <a:cxn ang="0">
                      <a:pos x="0" y="16"/>
                    </a:cxn>
                    <a:cxn ang="0">
                      <a:pos x="7" y="0"/>
                    </a:cxn>
                    <a:cxn ang="0">
                      <a:pos x="7" y="0"/>
                    </a:cxn>
                    <a:cxn ang="0">
                      <a:pos x="9" y="2"/>
                    </a:cxn>
                    <a:cxn ang="0">
                      <a:pos x="13" y="4"/>
                    </a:cxn>
                    <a:cxn ang="0">
                      <a:pos x="15" y="8"/>
                    </a:cxn>
                    <a:cxn ang="0">
                      <a:pos x="19" y="12"/>
                    </a:cxn>
                    <a:cxn ang="0">
                      <a:pos x="23" y="17"/>
                    </a:cxn>
                    <a:cxn ang="0">
                      <a:pos x="26" y="25"/>
                    </a:cxn>
                    <a:cxn ang="0">
                      <a:pos x="32" y="35"/>
                    </a:cxn>
                    <a:cxn ang="0">
                      <a:pos x="26" y="52"/>
                    </a:cxn>
                    <a:cxn ang="0">
                      <a:pos x="24" y="50"/>
                    </a:cxn>
                    <a:cxn ang="0">
                      <a:pos x="23" y="46"/>
                    </a:cxn>
                    <a:cxn ang="0">
                      <a:pos x="21" y="42"/>
                    </a:cxn>
                    <a:cxn ang="0">
                      <a:pos x="17" y="36"/>
                    </a:cxn>
                    <a:cxn ang="0">
                      <a:pos x="11" y="31"/>
                    </a:cxn>
                    <a:cxn ang="0">
                      <a:pos x="7" y="25"/>
                    </a:cxn>
                    <a:cxn ang="0">
                      <a:pos x="4" y="19"/>
                    </a:cxn>
                    <a:cxn ang="0">
                      <a:pos x="0" y="16"/>
                    </a:cxn>
                  </a:cxnLst>
                  <a:rect l="0" t="0" r="r" b="b"/>
                  <a:pathLst>
                    <a:path w="32" h="52">
                      <a:moveTo>
                        <a:pt x="0" y="16"/>
                      </a:moveTo>
                      <a:lnTo>
                        <a:pt x="7" y="0"/>
                      </a:lnTo>
                      <a:lnTo>
                        <a:pt x="7" y="0"/>
                      </a:lnTo>
                      <a:lnTo>
                        <a:pt x="9" y="2"/>
                      </a:lnTo>
                      <a:lnTo>
                        <a:pt x="13" y="4"/>
                      </a:lnTo>
                      <a:lnTo>
                        <a:pt x="15" y="8"/>
                      </a:lnTo>
                      <a:lnTo>
                        <a:pt x="19" y="12"/>
                      </a:lnTo>
                      <a:lnTo>
                        <a:pt x="23" y="17"/>
                      </a:lnTo>
                      <a:lnTo>
                        <a:pt x="26" y="25"/>
                      </a:lnTo>
                      <a:lnTo>
                        <a:pt x="32" y="35"/>
                      </a:lnTo>
                      <a:lnTo>
                        <a:pt x="26" y="52"/>
                      </a:lnTo>
                      <a:lnTo>
                        <a:pt x="24" y="50"/>
                      </a:lnTo>
                      <a:lnTo>
                        <a:pt x="23" y="46"/>
                      </a:lnTo>
                      <a:lnTo>
                        <a:pt x="21" y="42"/>
                      </a:lnTo>
                      <a:lnTo>
                        <a:pt x="17" y="36"/>
                      </a:lnTo>
                      <a:lnTo>
                        <a:pt x="11" y="31"/>
                      </a:lnTo>
                      <a:lnTo>
                        <a:pt x="7" y="25"/>
                      </a:lnTo>
                      <a:lnTo>
                        <a:pt x="4" y="19"/>
                      </a:lnTo>
                      <a:lnTo>
                        <a:pt x="0" y="16"/>
                      </a:lnTo>
                      <a:close/>
                    </a:path>
                  </a:pathLst>
                </a:custGeom>
                <a:solidFill>
                  <a:srgbClr val="59FF00"/>
                </a:solidFill>
                <a:ln w="9525">
                  <a:noFill/>
                  <a:round/>
                  <a:headEnd/>
                  <a:tailEnd/>
                </a:ln>
              </p:spPr>
              <p:txBody>
                <a:bodyPr/>
                <a:lstStyle/>
                <a:p>
                  <a:endParaRPr lang="de-DE"/>
                </a:p>
              </p:txBody>
            </p:sp>
            <p:sp>
              <p:nvSpPr>
                <p:cNvPr id="33122" name="Freeform 1378"/>
                <p:cNvSpPr>
                  <a:spLocks/>
                </p:cNvSpPr>
                <p:nvPr/>
              </p:nvSpPr>
              <p:spPr bwMode="auto">
                <a:xfrm>
                  <a:off x="50" y="3595"/>
                  <a:ext cx="9" cy="19"/>
                </a:xfrm>
                <a:custGeom>
                  <a:avLst/>
                  <a:gdLst/>
                  <a:ahLst/>
                  <a:cxnLst>
                    <a:cxn ang="0">
                      <a:pos x="0" y="11"/>
                    </a:cxn>
                    <a:cxn ang="0">
                      <a:pos x="6" y="0"/>
                    </a:cxn>
                    <a:cxn ang="0">
                      <a:pos x="17" y="36"/>
                    </a:cxn>
                    <a:cxn ang="0">
                      <a:pos x="0" y="11"/>
                    </a:cxn>
                  </a:cxnLst>
                  <a:rect l="0" t="0" r="r" b="b"/>
                  <a:pathLst>
                    <a:path w="17" h="36">
                      <a:moveTo>
                        <a:pt x="0" y="11"/>
                      </a:moveTo>
                      <a:lnTo>
                        <a:pt x="6" y="0"/>
                      </a:lnTo>
                      <a:lnTo>
                        <a:pt x="17" y="36"/>
                      </a:lnTo>
                      <a:lnTo>
                        <a:pt x="0" y="11"/>
                      </a:lnTo>
                      <a:close/>
                    </a:path>
                  </a:pathLst>
                </a:custGeom>
                <a:solidFill>
                  <a:srgbClr val="59FF00"/>
                </a:solidFill>
                <a:ln w="9525">
                  <a:noFill/>
                  <a:round/>
                  <a:headEnd/>
                  <a:tailEnd/>
                </a:ln>
              </p:spPr>
              <p:txBody>
                <a:bodyPr/>
                <a:lstStyle/>
                <a:p>
                  <a:endParaRPr lang="de-DE"/>
                </a:p>
              </p:txBody>
            </p:sp>
            <p:sp>
              <p:nvSpPr>
                <p:cNvPr id="33123" name="Freeform 1379"/>
                <p:cNvSpPr>
                  <a:spLocks/>
                </p:cNvSpPr>
                <p:nvPr/>
              </p:nvSpPr>
              <p:spPr bwMode="auto">
                <a:xfrm>
                  <a:off x="85" y="3600"/>
                  <a:ext cx="11" cy="21"/>
                </a:xfrm>
                <a:custGeom>
                  <a:avLst/>
                  <a:gdLst/>
                  <a:ahLst/>
                  <a:cxnLst>
                    <a:cxn ang="0">
                      <a:pos x="8" y="0"/>
                    </a:cxn>
                    <a:cxn ang="0">
                      <a:pos x="10" y="4"/>
                    </a:cxn>
                    <a:cxn ang="0">
                      <a:pos x="14" y="12"/>
                    </a:cxn>
                    <a:cxn ang="0">
                      <a:pos x="19" y="27"/>
                    </a:cxn>
                    <a:cxn ang="0">
                      <a:pos x="21" y="42"/>
                    </a:cxn>
                    <a:cxn ang="0">
                      <a:pos x="0" y="38"/>
                    </a:cxn>
                    <a:cxn ang="0">
                      <a:pos x="0" y="35"/>
                    </a:cxn>
                    <a:cxn ang="0">
                      <a:pos x="0" y="25"/>
                    </a:cxn>
                    <a:cxn ang="0">
                      <a:pos x="2" y="12"/>
                    </a:cxn>
                    <a:cxn ang="0">
                      <a:pos x="8" y="0"/>
                    </a:cxn>
                  </a:cxnLst>
                  <a:rect l="0" t="0" r="r" b="b"/>
                  <a:pathLst>
                    <a:path w="21" h="42">
                      <a:moveTo>
                        <a:pt x="8" y="0"/>
                      </a:moveTo>
                      <a:lnTo>
                        <a:pt x="10" y="4"/>
                      </a:lnTo>
                      <a:lnTo>
                        <a:pt x="14" y="12"/>
                      </a:lnTo>
                      <a:lnTo>
                        <a:pt x="19" y="27"/>
                      </a:lnTo>
                      <a:lnTo>
                        <a:pt x="21" y="42"/>
                      </a:lnTo>
                      <a:lnTo>
                        <a:pt x="0" y="38"/>
                      </a:lnTo>
                      <a:lnTo>
                        <a:pt x="0" y="35"/>
                      </a:lnTo>
                      <a:lnTo>
                        <a:pt x="0" y="25"/>
                      </a:lnTo>
                      <a:lnTo>
                        <a:pt x="2" y="12"/>
                      </a:lnTo>
                      <a:lnTo>
                        <a:pt x="8" y="0"/>
                      </a:lnTo>
                      <a:close/>
                    </a:path>
                  </a:pathLst>
                </a:custGeom>
                <a:solidFill>
                  <a:srgbClr val="21BA00"/>
                </a:solidFill>
                <a:ln w="9525">
                  <a:noFill/>
                  <a:round/>
                  <a:headEnd/>
                  <a:tailEnd/>
                </a:ln>
              </p:spPr>
              <p:txBody>
                <a:bodyPr/>
                <a:lstStyle/>
                <a:p>
                  <a:endParaRPr lang="de-DE"/>
                </a:p>
              </p:txBody>
            </p:sp>
            <p:sp>
              <p:nvSpPr>
                <p:cNvPr id="33124" name="Freeform 1380"/>
                <p:cNvSpPr>
                  <a:spLocks/>
                </p:cNvSpPr>
                <p:nvPr/>
              </p:nvSpPr>
              <p:spPr bwMode="auto">
                <a:xfrm>
                  <a:off x="84" y="3626"/>
                  <a:ext cx="16" cy="27"/>
                </a:xfrm>
                <a:custGeom>
                  <a:avLst/>
                  <a:gdLst/>
                  <a:ahLst/>
                  <a:cxnLst>
                    <a:cxn ang="0">
                      <a:pos x="0" y="0"/>
                    </a:cxn>
                    <a:cxn ang="0">
                      <a:pos x="26" y="9"/>
                    </a:cxn>
                    <a:cxn ang="0">
                      <a:pos x="32" y="53"/>
                    </a:cxn>
                    <a:cxn ang="0">
                      <a:pos x="32" y="53"/>
                    </a:cxn>
                    <a:cxn ang="0">
                      <a:pos x="28" y="51"/>
                    </a:cxn>
                    <a:cxn ang="0">
                      <a:pos x="26" y="49"/>
                    </a:cxn>
                    <a:cxn ang="0">
                      <a:pos x="20" y="44"/>
                    </a:cxn>
                    <a:cxn ang="0">
                      <a:pos x="17" y="38"/>
                    </a:cxn>
                    <a:cxn ang="0">
                      <a:pos x="11" y="28"/>
                    </a:cxn>
                    <a:cxn ang="0">
                      <a:pos x="5" y="15"/>
                    </a:cxn>
                    <a:cxn ang="0">
                      <a:pos x="0" y="0"/>
                    </a:cxn>
                  </a:cxnLst>
                  <a:rect l="0" t="0" r="r" b="b"/>
                  <a:pathLst>
                    <a:path w="32" h="53">
                      <a:moveTo>
                        <a:pt x="0" y="0"/>
                      </a:moveTo>
                      <a:lnTo>
                        <a:pt x="26" y="9"/>
                      </a:lnTo>
                      <a:lnTo>
                        <a:pt x="32" y="53"/>
                      </a:lnTo>
                      <a:lnTo>
                        <a:pt x="32" y="53"/>
                      </a:lnTo>
                      <a:lnTo>
                        <a:pt x="28" y="51"/>
                      </a:lnTo>
                      <a:lnTo>
                        <a:pt x="26" y="49"/>
                      </a:lnTo>
                      <a:lnTo>
                        <a:pt x="20" y="44"/>
                      </a:lnTo>
                      <a:lnTo>
                        <a:pt x="17" y="38"/>
                      </a:lnTo>
                      <a:lnTo>
                        <a:pt x="11" y="28"/>
                      </a:lnTo>
                      <a:lnTo>
                        <a:pt x="5" y="15"/>
                      </a:lnTo>
                      <a:lnTo>
                        <a:pt x="0" y="0"/>
                      </a:lnTo>
                      <a:close/>
                    </a:path>
                  </a:pathLst>
                </a:custGeom>
                <a:solidFill>
                  <a:srgbClr val="21BA00"/>
                </a:solidFill>
                <a:ln w="9525">
                  <a:noFill/>
                  <a:round/>
                  <a:headEnd/>
                  <a:tailEnd/>
                </a:ln>
              </p:spPr>
              <p:txBody>
                <a:bodyPr/>
                <a:lstStyle/>
                <a:p>
                  <a:endParaRPr lang="de-DE"/>
                </a:p>
              </p:txBody>
            </p:sp>
            <p:sp>
              <p:nvSpPr>
                <p:cNvPr id="33125" name="Freeform 1381"/>
                <p:cNvSpPr>
                  <a:spLocks/>
                </p:cNvSpPr>
                <p:nvPr/>
              </p:nvSpPr>
              <p:spPr bwMode="auto">
                <a:xfrm>
                  <a:off x="108" y="3621"/>
                  <a:ext cx="15" cy="33"/>
                </a:xfrm>
                <a:custGeom>
                  <a:avLst/>
                  <a:gdLst/>
                  <a:ahLst/>
                  <a:cxnLst>
                    <a:cxn ang="0">
                      <a:pos x="0" y="67"/>
                    </a:cxn>
                    <a:cxn ang="0">
                      <a:pos x="0" y="19"/>
                    </a:cxn>
                    <a:cxn ang="0">
                      <a:pos x="31" y="0"/>
                    </a:cxn>
                    <a:cxn ang="0">
                      <a:pos x="29" y="4"/>
                    </a:cxn>
                    <a:cxn ang="0">
                      <a:pos x="25" y="10"/>
                    </a:cxn>
                    <a:cxn ang="0">
                      <a:pos x="21" y="17"/>
                    </a:cxn>
                    <a:cxn ang="0">
                      <a:pos x="15" y="27"/>
                    </a:cxn>
                    <a:cxn ang="0">
                      <a:pos x="10" y="38"/>
                    </a:cxn>
                    <a:cxn ang="0">
                      <a:pos x="4" y="50"/>
                    </a:cxn>
                    <a:cxn ang="0">
                      <a:pos x="2" y="59"/>
                    </a:cxn>
                    <a:cxn ang="0">
                      <a:pos x="0" y="67"/>
                    </a:cxn>
                  </a:cxnLst>
                  <a:rect l="0" t="0" r="r" b="b"/>
                  <a:pathLst>
                    <a:path w="31" h="67">
                      <a:moveTo>
                        <a:pt x="0" y="67"/>
                      </a:moveTo>
                      <a:lnTo>
                        <a:pt x="0" y="19"/>
                      </a:lnTo>
                      <a:lnTo>
                        <a:pt x="31" y="0"/>
                      </a:lnTo>
                      <a:lnTo>
                        <a:pt x="29" y="4"/>
                      </a:lnTo>
                      <a:lnTo>
                        <a:pt x="25" y="10"/>
                      </a:lnTo>
                      <a:lnTo>
                        <a:pt x="21" y="17"/>
                      </a:lnTo>
                      <a:lnTo>
                        <a:pt x="15" y="27"/>
                      </a:lnTo>
                      <a:lnTo>
                        <a:pt x="10" y="38"/>
                      </a:lnTo>
                      <a:lnTo>
                        <a:pt x="4" y="50"/>
                      </a:lnTo>
                      <a:lnTo>
                        <a:pt x="2" y="59"/>
                      </a:lnTo>
                      <a:lnTo>
                        <a:pt x="0" y="67"/>
                      </a:lnTo>
                      <a:close/>
                    </a:path>
                  </a:pathLst>
                </a:custGeom>
                <a:solidFill>
                  <a:srgbClr val="21BA00"/>
                </a:solidFill>
                <a:ln w="9525">
                  <a:noFill/>
                  <a:round/>
                  <a:headEnd/>
                  <a:tailEnd/>
                </a:ln>
              </p:spPr>
              <p:txBody>
                <a:bodyPr/>
                <a:lstStyle/>
                <a:p>
                  <a:endParaRPr lang="de-DE"/>
                </a:p>
              </p:txBody>
            </p:sp>
            <p:sp>
              <p:nvSpPr>
                <p:cNvPr id="33126" name="Freeform 1382"/>
                <p:cNvSpPr>
                  <a:spLocks/>
                </p:cNvSpPr>
                <p:nvPr/>
              </p:nvSpPr>
              <p:spPr bwMode="auto">
                <a:xfrm>
                  <a:off x="100" y="3605"/>
                  <a:ext cx="15" cy="19"/>
                </a:xfrm>
                <a:custGeom>
                  <a:avLst/>
                  <a:gdLst/>
                  <a:ahLst/>
                  <a:cxnLst>
                    <a:cxn ang="0">
                      <a:pos x="11" y="38"/>
                    </a:cxn>
                    <a:cxn ang="0">
                      <a:pos x="0" y="0"/>
                    </a:cxn>
                    <a:cxn ang="0">
                      <a:pos x="2" y="0"/>
                    </a:cxn>
                    <a:cxn ang="0">
                      <a:pos x="4" y="2"/>
                    </a:cxn>
                    <a:cxn ang="0">
                      <a:pos x="8" y="6"/>
                    </a:cxn>
                    <a:cxn ang="0">
                      <a:pos x="13" y="9"/>
                    </a:cxn>
                    <a:cxn ang="0">
                      <a:pos x="19" y="13"/>
                    </a:cxn>
                    <a:cxn ang="0">
                      <a:pos x="23" y="17"/>
                    </a:cxn>
                    <a:cxn ang="0">
                      <a:pos x="27" y="21"/>
                    </a:cxn>
                    <a:cxn ang="0">
                      <a:pos x="31" y="23"/>
                    </a:cxn>
                    <a:cxn ang="0">
                      <a:pos x="11" y="38"/>
                    </a:cxn>
                  </a:cxnLst>
                  <a:rect l="0" t="0" r="r" b="b"/>
                  <a:pathLst>
                    <a:path w="31" h="38">
                      <a:moveTo>
                        <a:pt x="11" y="38"/>
                      </a:moveTo>
                      <a:lnTo>
                        <a:pt x="0" y="0"/>
                      </a:lnTo>
                      <a:lnTo>
                        <a:pt x="2" y="0"/>
                      </a:lnTo>
                      <a:lnTo>
                        <a:pt x="4" y="2"/>
                      </a:lnTo>
                      <a:lnTo>
                        <a:pt x="8" y="6"/>
                      </a:lnTo>
                      <a:lnTo>
                        <a:pt x="13" y="9"/>
                      </a:lnTo>
                      <a:lnTo>
                        <a:pt x="19" y="13"/>
                      </a:lnTo>
                      <a:lnTo>
                        <a:pt x="23" y="17"/>
                      </a:lnTo>
                      <a:lnTo>
                        <a:pt x="27" y="21"/>
                      </a:lnTo>
                      <a:lnTo>
                        <a:pt x="31" y="23"/>
                      </a:lnTo>
                      <a:lnTo>
                        <a:pt x="11" y="38"/>
                      </a:lnTo>
                      <a:close/>
                    </a:path>
                  </a:pathLst>
                </a:custGeom>
                <a:solidFill>
                  <a:srgbClr val="21BA00"/>
                </a:solidFill>
                <a:ln w="9525">
                  <a:noFill/>
                  <a:round/>
                  <a:headEnd/>
                  <a:tailEnd/>
                </a:ln>
              </p:spPr>
              <p:txBody>
                <a:bodyPr/>
                <a:lstStyle/>
                <a:p>
                  <a:endParaRPr lang="de-DE"/>
                </a:p>
              </p:txBody>
            </p:sp>
            <p:sp>
              <p:nvSpPr>
                <p:cNvPr id="33127" name="Freeform 1383"/>
                <p:cNvSpPr>
                  <a:spLocks/>
                </p:cNvSpPr>
                <p:nvPr/>
              </p:nvSpPr>
              <p:spPr bwMode="auto">
                <a:xfrm>
                  <a:off x="-11" y="3550"/>
                  <a:ext cx="17" cy="13"/>
                </a:xfrm>
                <a:custGeom>
                  <a:avLst/>
                  <a:gdLst/>
                  <a:ahLst/>
                  <a:cxnLst>
                    <a:cxn ang="0">
                      <a:pos x="34" y="23"/>
                    </a:cxn>
                    <a:cxn ang="0">
                      <a:pos x="34" y="23"/>
                    </a:cxn>
                    <a:cxn ang="0">
                      <a:pos x="32" y="21"/>
                    </a:cxn>
                    <a:cxn ang="0">
                      <a:pos x="29" y="18"/>
                    </a:cxn>
                    <a:cxn ang="0">
                      <a:pos x="25" y="14"/>
                    </a:cxn>
                    <a:cxn ang="0">
                      <a:pos x="21" y="10"/>
                    </a:cxn>
                    <a:cxn ang="0">
                      <a:pos x="15" y="6"/>
                    </a:cxn>
                    <a:cxn ang="0">
                      <a:pos x="9" y="2"/>
                    </a:cxn>
                    <a:cxn ang="0">
                      <a:pos x="4" y="0"/>
                    </a:cxn>
                    <a:cxn ang="0">
                      <a:pos x="2" y="2"/>
                    </a:cxn>
                    <a:cxn ang="0">
                      <a:pos x="0" y="10"/>
                    </a:cxn>
                    <a:cxn ang="0">
                      <a:pos x="0" y="18"/>
                    </a:cxn>
                    <a:cxn ang="0">
                      <a:pos x="2" y="27"/>
                    </a:cxn>
                    <a:cxn ang="0">
                      <a:pos x="34" y="23"/>
                    </a:cxn>
                  </a:cxnLst>
                  <a:rect l="0" t="0" r="r" b="b"/>
                  <a:pathLst>
                    <a:path w="34" h="27">
                      <a:moveTo>
                        <a:pt x="34" y="23"/>
                      </a:moveTo>
                      <a:lnTo>
                        <a:pt x="34" y="23"/>
                      </a:lnTo>
                      <a:lnTo>
                        <a:pt x="32" y="21"/>
                      </a:lnTo>
                      <a:lnTo>
                        <a:pt x="29" y="18"/>
                      </a:lnTo>
                      <a:lnTo>
                        <a:pt x="25" y="14"/>
                      </a:lnTo>
                      <a:lnTo>
                        <a:pt x="21" y="10"/>
                      </a:lnTo>
                      <a:lnTo>
                        <a:pt x="15" y="6"/>
                      </a:lnTo>
                      <a:lnTo>
                        <a:pt x="9" y="2"/>
                      </a:lnTo>
                      <a:lnTo>
                        <a:pt x="4" y="0"/>
                      </a:lnTo>
                      <a:lnTo>
                        <a:pt x="2" y="2"/>
                      </a:lnTo>
                      <a:lnTo>
                        <a:pt x="0" y="10"/>
                      </a:lnTo>
                      <a:lnTo>
                        <a:pt x="0" y="18"/>
                      </a:lnTo>
                      <a:lnTo>
                        <a:pt x="2" y="27"/>
                      </a:lnTo>
                      <a:lnTo>
                        <a:pt x="34" y="23"/>
                      </a:lnTo>
                      <a:close/>
                    </a:path>
                  </a:pathLst>
                </a:custGeom>
                <a:solidFill>
                  <a:srgbClr val="59FF00"/>
                </a:solidFill>
                <a:ln w="9525">
                  <a:noFill/>
                  <a:round/>
                  <a:headEnd/>
                  <a:tailEnd/>
                </a:ln>
              </p:spPr>
              <p:txBody>
                <a:bodyPr/>
                <a:lstStyle/>
                <a:p>
                  <a:endParaRPr lang="de-DE"/>
                </a:p>
              </p:txBody>
            </p:sp>
            <p:sp>
              <p:nvSpPr>
                <p:cNvPr id="33128" name="Freeform 1384"/>
                <p:cNvSpPr>
                  <a:spLocks/>
                </p:cNvSpPr>
                <p:nvPr/>
              </p:nvSpPr>
              <p:spPr bwMode="auto">
                <a:xfrm>
                  <a:off x="85" y="3429"/>
                  <a:ext cx="277" cy="187"/>
                </a:xfrm>
                <a:custGeom>
                  <a:avLst/>
                  <a:gdLst/>
                  <a:ahLst/>
                  <a:cxnLst>
                    <a:cxn ang="0">
                      <a:pos x="258" y="365"/>
                    </a:cxn>
                    <a:cxn ang="0">
                      <a:pos x="279" y="373"/>
                    </a:cxn>
                    <a:cxn ang="0">
                      <a:pos x="309" y="375"/>
                    </a:cxn>
                    <a:cxn ang="0">
                      <a:pos x="328" y="373"/>
                    </a:cxn>
                    <a:cxn ang="0">
                      <a:pos x="370" y="363"/>
                    </a:cxn>
                    <a:cxn ang="0">
                      <a:pos x="404" y="348"/>
                    </a:cxn>
                    <a:cxn ang="0">
                      <a:pos x="431" y="327"/>
                    </a:cxn>
                    <a:cxn ang="0">
                      <a:pos x="471" y="287"/>
                    </a:cxn>
                    <a:cxn ang="0">
                      <a:pos x="551" y="121"/>
                    </a:cxn>
                    <a:cxn ang="0">
                      <a:pos x="517" y="123"/>
                    </a:cxn>
                    <a:cxn ang="0">
                      <a:pos x="465" y="131"/>
                    </a:cxn>
                    <a:cxn ang="0">
                      <a:pos x="441" y="139"/>
                    </a:cxn>
                    <a:cxn ang="0">
                      <a:pos x="406" y="150"/>
                    </a:cxn>
                    <a:cxn ang="0">
                      <a:pos x="368" y="173"/>
                    </a:cxn>
                    <a:cxn ang="0">
                      <a:pos x="357" y="182"/>
                    </a:cxn>
                    <a:cxn ang="0">
                      <a:pos x="338" y="201"/>
                    </a:cxn>
                    <a:cxn ang="0">
                      <a:pos x="326" y="203"/>
                    </a:cxn>
                    <a:cxn ang="0">
                      <a:pos x="315" y="123"/>
                    </a:cxn>
                    <a:cxn ang="0">
                      <a:pos x="309" y="97"/>
                    </a:cxn>
                    <a:cxn ang="0">
                      <a:pos x="284" y="40"/>
                    </a:cxn>
                    <a:cxn ang="0">
                      <a:pos x="258" y="0"/>
                    </a:cxn>
                    <a:cxn ang="0">
                      <a:pos x="241" y="15"/>
                    </a:cxn>
                    <a:cxn ang="0">
                      <a:pos x="220" y="47"/>
                    </a:cxn>
                    <a:cxn ang="0">
                      <a:pos x="210" y="72"/>
                    </a:cxn>
                    <a:cxn ang="0">
                      <a:pos x="195" y="114"/>
                    </a:cxn>
                    <a:cxn ang="0">
                      <a:pos x="183" y="158"/>
                    </a:cxn>
                    <a:cxn ang="0">
                      <a:pos x="178" y="188"/>
                    </a:cxn>
                    <a:cxn ang="0">
                      <a:pos x="170" y="203"/>
                    </a:cxn>
                    <a:cxn ang="0">
                      <a:pos x="159" y="182"/>
                    </a:cxn>
                    <a:cxn ang="0">
                      <a:pos x="141" y="156"/>
                    </a:cxn>
                    <a:cxn ang="0">
                      <a:pos x="128" y="142"/>
                    </a:cxn>
                    <a:cxn ang="0">
                      <a:pos x="100" y="118"/>
                    </a:cxn>
                    <a:cxn ang="0">
                      <a:pos x="65" y="99"/>
                    </a:cxn>
                    <a:cxn ang="0">
                      <a:pos x="0" y="161"/>
                    </a:cxn>
                    <a:cxn ang="0">
                      <a:pos x="4" y="198"/>
                    </a:cxn>
                    <a:cxn ang="0">
                      <a:pos x="18" y="251"/>
                    </a:cxn>
                    <a:cxn ang="0">
                      <a:pos x="31" y="278"/>
                    </a:cxn>
                    <a:cxn ang="0">
                      <a:pos x="63" y="318"/>
                    </a:cxn>
                    <a:cxn ang="0">
                      <a:pos x="111" y="358"/>
                    </a:cxn>
                    <a:cxn ang="0">
                      <a:pos x="119" y="358"/>
                    </a:cxn>
                    <a:cxn ang="0">
                      <a:pos x="134" y="361"/>
                    </a:cxn>
                    <a:cxn ang="0">
                      <a:pos x="157" y="363"/>
                    </a:cxn>
                    <a:cxn ang="0">
                      <a:pos x="183" y="365"/>
                    </a:cxn>
                    <a:cxn ang="0">
                      <a:pos x="212" y="363"/>
                    </a:cxn>
                    <a:cxn ang="0">
                      <a:pos x="223" y="361"/>
                    </a:cxn>
                    <a:cxn ang="0">
                      <a:pos x="235" y="359"/>
                    </a:cxn>
                    <a:cxn ang="0">
                      <a:pos x="252" y="363"/>
                    </a:cxn>
                  </a:cxnLst>
                  <a:rect l="0" t="0" r="r" b="b"/>
                  <a:pathLst>
                    <a:path w="553" h="375">
                      <a:moveTo>
                        <a:pt x="252" y="363"/>
                      </a:moveTo>
                      <a:lnTo>
                        <a:pt x="254" y="365"/>
                      </a:lnTo>
                      <a:lnTo>
                        <a:pt x="258" y="365"/>
                      </a:lnTo>
                      <a:lnTo>
                        <a:pt x="263" y="369"/>
                      </a:lnTo>
                      <a:lnTo>
                        <a:pt x="271" y="371"/>
                      </a:lnTo>
                      <a:lnTo>
                        <a:pt x="279" y="373"/>
                      </a:lnTo>
                      <a:lnTo>
                        <a:pt x="288" y="375"/>
                      </a:lnTo>
                      <a:lnTo>
                        <a:pt x="300" y="375"/>
                      </a:lnTo>
                      <a:lnTo>
                        <a:pt x="309" y="375"/>
                      </a:lnTo>
                      <a:lnTo>
                        <a:pt x="311" y="375"/>
                      </a:lnTo>
                      <a:lnTo>
                        <a:pt x="319" y="375"/>
                      </a:lnTo>
                      <a:lnTo>
                        <a:pt x="328" y="373"/>
                      </a:lnTo>
                      <a:lnTo>
                        <a:pt x="340" y="371"/>
                      </a:lnTo>
                      <a:lnTo>
                        <a:pt x="355" y="367"/>
                      </a:lnTo>
                      <a:lnTo>
                        <a:pt x="370" y="363"/>
                      </a:lnTo>
                      <a:lnTo>
                        <a:pt x="387" y="358"/>
                      </a:lnTo>
                      <a:lnTo>
                        <a:pt x="403" y="350"/>
                      </a:lnTo>
                      <a:lnTo>
                        <a:pt x="404" y="348"/>
                      </a:lnTo>
                      <a:lnTo>
                        <a:pt x="412" y="344"/>
                      </a:lnTo>
                      <a:lnTo>
                        <a:pt x="420" y="337"/>
                      </a:lnTo>
                      <a:lnTo>
                        <a:pt x="431" y="327"/>
                      </a:lnTo>
                      <a:lnTo>
                        <a:pt x="443" y="316"/>
                      </a:lnTo>
                      <a:lnTo>
                        <a:pt x="458" y="302"/>
                      </a:lnTo>
                      <a:lnTo>
                        <a:pt x="471" y="287"/>
                      </a:lnTo>
                      <a:lnTo>
                        <a:pt x="484" y="268"/>
                      </a:lnTo>
                      <a:lnTo>
                        <a:pt x="553" y="121"/>
                      </a:lnTo>
                      <a:lnTo>
                        <a:pt x="551" y="121"/>
                      </a:lnTo>
                      <a:lnTo>
                        <a:pt x="544" y="121"/>
                      </a:lnTo>
                      <a:lnTo>
                        <a:pt x="532" y="123"/>
                      </a:lnTo>
                      <a:lnTo>
                        <a:pt x="517" y="123"/>
                      </a:lnTo>
                      <a:lnTo>
                        <a:pt x="500" y="125"/>
                      </a:lnTo>
                      <a:lnTo>
                        <a:pt x="483" y="129"/>
                      </a:lnTo>
                      <a:lnTo>
                        <a:pt x="465" y="131"/>
                      </a:lnTo>
                      <a:lnTo>
                        <a:pt x="448" y="137"/>
                      </a:lnTo>
                      <a:lnTo>
                        <a:pt x="446" y="137"/>
                      </a:lnTo>
                      <a:lnTo>
                        <a:pt x="441" y="139"/>
                      </a:lnTo>
                      <a:lnTo>
                        <a:pt x="431" y="140"/>
                      </a:lnTo>
                      <a:lnTo>
                        <a:pt x="420" y="146"/>
                      </a:lnTo>
                      <a:lnTo>
                        <a:pt x="406" y="150"/>
                      </a:lnTo>
                      <a:lnTo>
                        <a:pt x="393" y="158"/>
                      </a:lnTo>
                      <a:lnTo>
                        <a:pt x="380" y="165"/>
                      </a:lnTo>
                      <a:lnTo>
                        <a:pt x="368" y="173"/>
                      </a:lnTo>
                      <a:lnTo>
                        <a:pt x="366" y="175"/>
                      </a:lnTo>
                      <a:lnTo>
                        <a:pt x="363" y="179"/>
                      </a:lnTo>
                      <a:lnTo>
                        <a:pt x="357" y="182"/>
                      </a:lnTo>
                      <a:lnTo>
                        <a:pt x="351" y="188"/>
                      </a:lnTo>
                      <a:lnTo>
                        <a:pt x="343" y="194"/>
                      </a:lnTo>
                      <a:lnTo>
                        <a:pt x="338" y="201"/>
                      </a:lnTo>
                      <a:lnTo>
                        <a:pt x="332" y="207"/>
                      </a:lnTo>
                      <a:lnTo>
                        <a:pt x="328" y="211"/>
                      </a:lnTo>
                      <a:lnTo>
                        <a:pt x="326" y="203"/>
                      </a:lnTo>
                      <a:lnTo>
                        <a:pt x="324" y="182"/>
                      </a:lnTo>
                      <a:lnTo>
                        <a:pt x="321" y="156"/>
                      </a:lnTo>
                      <a:lnTo>
                        <a:pt x="315" y="123"/>
                      </a:lnTo>
                      <a:lnTo>
                        <a:pt x="313" y="120"/>
                      </a:lnTo>
                      <a:lnTo>
                        <a:pt x="311" y="110"/>
                      </a:lnTo>
                      <a:lnTo>
                        <a:pt x="309" y="97"/>
                      </a:lnTo>
                      <a:lnTo>
                        <a:pt x="303" y="80"/>
                      </a:lnTo>
                      <a:lnTo>
                        <a:pt x="294" y="61"/>
                      </a:lnTo>
                      <a:lnTo>
                        <a:pt x="284" y="40"/>
                      </a:lnTo>
                      <a:lnTo>
                        <a:pt x="273" y="19"/>
                      </a:lnTo>
                      <a:lnTo>
                        <a:pt x="258" y="0"/>
                      </a:lnTo>
                      <a:lnTo>
                        <a:pt x="258" y="0"/>
                      </a:lnTo>
                      <a:lnTo>
                        <a:pt x="252" y="3"/>
                      </a:lnTo>
                      <a:lnTo>
                        <a:pt x="248" y="9"/>
                      </a:lnTo>
                      <a:lnTo>
                        <a:pt x="241" y="15"/>
                      </a:lnTo>
                      <a:lnTo>
                        <a:pt x="233" y="24"/>
                      </a:lnTo>
                      <a:lnTo>
                        <a:pt x="225" y="36"/>
                      </a:lnTo>
                      <a:lnTo>
                        <a:pt x="220" y="47"/>
                      </a:lnTo>
                      <a:lnTo>
                        <a:pt x="214" y="61"/>
                      </a:lnTo>
                      <a:lnTo>
                        <a:pt x="212" y="64"/>
                      </a:lnTo>
                      <a:lnTo>
                        <a:pt x="210" y="72"/>
                      </a:lnTo>
                      <a:lnTo>
                        <a:pt x="204" y="83"/>
                      </a:lnTo>
                      <a:lnTo>
                        <a:pt x="201" y="99"/>
                      </a:lnTo>
                      <a:lnTo>
                        <a:pt x="195" y="114"/>
                      </a:lnTo>
                      <a:lnTo>
                        <a:pt x="189" y="129"/>
                      </a:lnTo>
                      <a:lnTo>
                        <a:pt x="185" y="144"/>
                      </a:lnTo>
                      <a:lnTo>
                        <a:pt x="183" y="158"/>
                      </a:lnTo>
                      <a:lnTo>
                        <a:pt x="181" y="161"/>
                      </a:lnTo>
                      <a:lnTo>
                        <a:pt x="180" y="173"/>
                      </a:lnTo>
                      <a:lnTo>
                        <a:pt x="178" y="188"/>
                      </a:lnTo>
                      <a:lnTo>
                        <a:pt x="176" y="201"/>
                      </a:lnTo>
                      <a:lnTo>
                        <a:pt x="170" y="207"/>
                      </a:lnTo>
                      <a:lnTo>
                        <a:pt x="170" y="203"/>
                      </a:lnTo>
                      <a:lnTo>
                        <a:pt x="166" y="200"/>
                      </a:lnTo>
                      <a:lnTo>
                        <a:pt x="162" y="192"/>
                      </a:lnTo>
                      <a:lnTo>
                        <a:pt x="159" y="182"/>
                      </a:lnTo>
                      <a:lnTo>
                        <a:pt x="153" y="173"/>
                      </a:lnTo>
                      <a:lnTo>
                        <a:pt x="147" y="163"/>
                      </a:lnTo>
                      <a:lnTo>
                        <a:pt x="141" y="156"/>
                      </a:lnTo>
                      <a:lnTo>
                        <a:pt x="136" y="148"/>
                      </a:lnTo>
                      <a:lnTo>
                        <a:pt x="134" y="146"/>
                      </a:lnTo>
                      <a:lnTo>
                        <a:pt x="128" y="142"/>
                      </a:lnTo>
                      <a:lnTo>
                        <a:pt x="120" y="135"/>
                      </a:lnTo>
                      <a:lnTo>
                        <a:pt x="111" y="127"/>
                      </a:lnTo>
                      <a:lnTo>
                        <a:pt x="100" y="118"/>
                      </a:lnTo>
                      <a:lnTo>
                        <a:pt x="88" y="110"/>
                      </a:lnTo>
                      <a:lnTo>
                        <a:pt x="77" y="102"/>
                      </a:lnTo>
                      <a:lnTo>
                        <a:pt x="65" y="99"/>
                      </a:lnTo>
                      <a:lnTo>
                        <a:pt x="6" y="85"/>
                      </a:lnTo>
                      <a:lnTo>
                        <a:pt x="0" y="160"/>
                      </a:lnTo>
                      <a:lnTo>
                        <a:pt x="0" y="161"/>
                      </a:lnTo>
                      <a:lnTo>
                        <a:pt x="0" y="171"/>
                      </a:lnTo>
                      <a:lnTo>
                        <a:pt x="2" y="182"/>
                      </a:lnTo>
                      <a:lnTo>
                        <a:pt x="4" y="198"/>
                      </a:lnTo>
                      <a:lnTo>
                        <a:pt x="8" y="215"/>
                      </a:lnTo>
                      <a:lnTo>
                        <a:pt x="12" y="234"/>
                      </a:lnTo>
                      <a:lnTo>
                        <a:pt x="18" y="251"/>
                      </a:lnTo>
                      <a:lnTo>
                        <a:pt x="25" y="268"/>
                      </a:lnTo>
                      <a:lnTo>
                        <a:pt x="27" y="270"/>
                      </a:lnTo>
                      <a:lnTo>
                        <a:pt x="31" y="278"/>
                      </a:lnTo>
                      <a:lnTo>
                        <a:pt x="40" y="289"/>
                      </a:lnTo>
                      <a:lnTo>
                        <a:pt x="50" y="302"/>
                      </a:lnTo>
                      <a:lnTo>
                        <a:pt x="63" y="318"/>
                      </a:lnTo>
                      <a:lnTo>
                        <a:pt x="79" y="333"/>
                      </a:lnTo>
                      <a:lnTo>
                        <a:pt x="96" y="346"/>
                      </a:lnTo>
                      <a:lnTo>
                        <a:pt x="111" y="358"/>
                      </a:lnTo>
                      <a:lnTo>
                        <a:pt x="113" y="358"/>
                      </a:lnTo>
                      <a:lnTo>
                        <a:pt x="115" y="358"/>
                      </a:lnTo>
                      <a:lnTo>
                        <a:pt x="119" y="358"/>
                      </a:lnTo>
                      <a:lnTo>
                        <a:pt x="122" y="359"/>
                      </a:lnTo>
                      <a:lnTo>
                        <a:pt x="128" y="359"/>
                      </a:lnTo>
                      <a:lnTo>
                        <a:pt x="134" y="361"/>
                      </a:lnTo>
                      <a:lnTo>
                        <a:pt x="141" y="361"/>
                      </a:lnTo>
                      <a:lnTo>
                        <a:pt x="149" y="363"/>
                      </a:lnTo>
                      <a:lnTo>
                        <a:pt x="157" y="363"/>
                      </a:lnTo>
                      <a:lnTo>
                        <a:pt x="166" y="365"/>
                      </a:lnTo>
                      <a:lnTo>
                        <a:pt x="176" y="365"/>
                      </a:lnTo>
                      <a:lnTo>
                        <a:pt x="183" y="365"/>
                      </a:lnTo>
                      <a:lnTo>
                        <a:pt x="193" y="365"/>
                      </a:lnTo>
                      <a:lnTo>
                        <a:pt x="202" y="365"/>
                      </a:lnTo>
                      <a:lnTo>
                        <a:pt x="212" y="363"/>
                      </a:lnTo>
                      <a:lnTo>
                        <a:pt x="220" y="361"/>
                      </a:lnTo>
                      <a:lnTo>
                        <a:pt x="221" y="361"/>
                      </a:lnTo>
                      <a:lnTo>
                        <a:pt x="223" y="361"/>
                      </a:lnTo>
                      <a:lnTo>
                        <a:pt x="225" y="359"/>
                      </a:lnTo>
                      <a:lnTo>
                        <a:pt x="229" y="359"/>
                      </a:lnTo>
                      <a:lnTo>
                        <a:pt x="235" y="359"/>
                      </a:lnTo>
                      <a:lnTo>
                        <a:pt x="241" y="359"/>
                      </a:lnTo>
                      <a:lnTo>
                        <a:pt x="246" y="361"/>
                      </a:lnTo>
                      <a:lnTo>
                        <a:pt x="252" y="363"/>
                      </a:lnTo>
                      <a:close/>
                    </a:path>
                  </a:pathLst>
                </a:custGeom>
                <a:solidFill>
                  <a:srgbClr val="000000"/>
                </a:solidFill>
                <a:ln w="9525">
                  <a:noFill/>
                  <a:round/>
                  <a:headEnd/>
                  <a:tailEnd/>
                </a:ln>
              </p:spPr>
              <p:txBody>
                <a:bodyPr/>
                <a:lstStyle/>
                <a:p>
                  <a:endParaRPr lang="de-DE"/>
                </a:p>
              </p:txBody>
            </p:sp>
            <p:sp>
              <p:nvSpPr>
                <p:cNvPr id="33129" name="Freeform 1385"/>
                <p:cNvSpPr>
                  <a:spLocks/>
                </p:cNvSpPr>
                <p:nvPr/>
              </p:nvSpPr>
              <p:spPr bwMode="auto">
                <a:xfrm>
                  <a:off x="106" y="3403"/>
                  <a:ext cx="66" cy="90"/>
                </a:xfrm>
                <a:custGeom>
                  <a:avLst/>
                  <a:gdLst/>
                  <a:ahLst/>
                  <a:cxnLst>
                    <a:cxn ang="0">
                      <a:pos x="132" y="179"/>
                    </a:cxn>
                    <a:cxn ang="0">
                      <a:pos x="130" y="113"/>
                    </a:cxn>
                    <a:cxn ang="0">
                      <a:pos x="130" y="111"/>
                    </a:cxn>
                    <a:cxn ang="0">
                      <a:pos x="130" y="105"/>
                    </a:cxn>
                    <a:cxn ang="0">
                      <a:pos x="128" y="97"/>
                    </a:cxn>
                    <a:cxn ang="0">
                      <a:pos x="126" y="86"/>
                    </a:cxn>
                    <a:cxn ang="0">
                      <a:pos x="124" y="74"/>
                    </a:cxn>
                    <a:cxn ang="0">
                      <a:pos x="119" y="61"/>
                    </a:cxn>
                    <a:cxn ang="0">
                      <a:pos x="113" y="50"/>
                    </a:cxn>
                    <a:cxn ang="0">
                      <a:pos x="105" y="40"/>
                    </a:cxn>
                    <a:cxn ang="0">
                      <a:pos x="105" y="38"/>
                    </a:cxn>
                    <a:cxn ang="0">
                      <a:pos x="101" y="34"/>
                    </a:cxn>
                    <a:cxn ang="0">
                      <a:pos x="98" y="31"/>
                    </a:cxn>
                    <a:cxn ang="0">
                      <a:pos x="90" y="27"/>
                    </a:cxn>
                    <a:cxn ang="0">
                      <a:pos x="82" y="21"/>
                    </a:cxn>
                    <a:cxn ang="0">
                      <a:pos x="73" y="15"/>
                    </a:cxn>
                    <a:cxn ang="0">
                      <a:pos x="59" y="10"/>
                    </a:cxn>
                    <a:cxn ang="0">
                      <a:pos x="48" y="6"/>
                    </a:cxn>
                    <a:cxn ang="0">
                      <a:pos x="6" y="0"/>
                    </a:cxn>
                    <a:cxn ang="0">
                      <a:pos x="2" y="53"/>
                    </a:cxn>
                    <a:cxn ang="0">
                      <a:pos x="0" y="59"/>
                    </a:cxn>
                    <a:cxn ang="0">
                      <a:pos x="2" y="74"/>
                    </a:cxn>
                    <a:cxn ang="0">
                      <a:pos x="6" y="93"/>
                    </a:cxn>
                    <a:cxn ang="0">
                      <a:pos x="14" y="111"/>
                    </a:cxn>
                    <a:cxn ang="0">
                      <a:pos x="16" y="113"/>
                    </a:cxn>
                    <a:cxn ang="0">
                      <a:pos x="18" y="114"/>
                    </a:cxn>
                    <a:cxn ang="0">
                      <a:pos x="23" y="118"/>
                    </a:cxn>
                    <a:cxn ang="0">
                      <a:pos x="29" y="124"/>
                    </a:cxn>
                    <a:cxn ang="0">
                      <a:pos x="37" y="130"/>
                    </a:cxn>
                    <a:cxn ang="0">
                      <a:pos x="46" y="137"/>
                    </a:cxn>
                    <a:cxn ang="0">
                      <a:pos x="58" y="143"/>
                    </a:cxn>
                    <a:cxn ang="0">
                      <a:pos x="69" y="151"/>
                    </a:cxn>
                    <a:cxn ang="0">
                      <a:pos x="71" y="151"/>
                    </a:cxn>
                    <a:cxn ang="0">
                      <a:pos x="77" y="152"/>
                    </a:cxn>
                    <a:cxn ang="0">
                      <a:pos x="82" y="156"/>
                    </a:cxn>
                    <a:cxn ang="0">
                      <a:pos x="90" y="160"/>
                    </a:cxn>
                    <a:cxn ang="0">
                      <a:pos x="101" y="164"/>
                    </a:cxn>
                    <a:cxn ang="0">
                      <a:pos x="111" y="170"/>
                    </a:cxn>
                    <a:cxn ang="0">
                      <a:pos x="122" y="173"/>
                    </a:cxn>
                    <a:cxn ang="0">
                      <a:pos x="132" y="179"/>
                    </a:cxn>
                  </a:cxnLst>
                  <a:rect l="0" t="0" r="r" b="b"/>
                  <a:pathLst>
                    <a:path w="132" h="179">
                      <a:moveTo>
                        <a:pt x="132" y="179"/>
                      </a:moveTo>
                      <a:lnTo>
                        <a:pt x="130" y="113"/>
                      </a:lnTo>
                      <a:lnTo>
                        <a:pt x="130" y="111"/>
                      </a:lnTo>
                      <a:lnTo>
                        <a:pt x="130" y="105"/>
                      </a:lnTo>
                      <a:lnTo>
                        <a:pt x="128" y="97"/>
                      </a:lnTo>
                      <a:lnTo>
                        <a:pt x="126" y="86"/>
                      </a:lnTo>
                      <a:lnTo>
                        <a:pt x="124" y="74"/>
                      </a:lnTo>
                      <a:lnTo>
                        <a:pt x="119" y="61"/>
                      </a:lnTo>
                      <a:lnTo>
                        <a:pt x="113" y="50"/>
                      </a:lnTo>
                      <a:lnTo>
                        <a:pt x="105" y="40"/>
                      </a:lnTo>
                      <a:lnTo>
                        <a:pt x="105" y="38"/>
                      </a:lnTo>
                      <a:lnTo>
                        <a:pt x="101" y="34"/>
                      </a:lnTo>
                      <a:lnTo>
                        <a:pt x="98" y="31"/>
                      </a:lnTo>
                      <a:lnTo>
                        <a:pt x="90" y="27"/>
                      </a:lnTo>
                      <a:lnTo>
                        <a:pt x="82" y="21"/>
                      </a:lnTo>
                      <a:lnTo>
                        <a:pt x="73" y="15"/>
                      </a:lnTo>
                      <a:lnTo>
                        <a:pt x="59" y="10"/>
                      </a:lnTo>
                      <a:lnTo>
                        <a:pt x="48" y="6"/>
                      </a:lnTo>
                      <a:lnTo>
                        <a:pt x="6" y="0"/>
                      </a:lnTo>
                      <a:lnTo>
                        <a:pt x="2" y="53"/>
                      </a:lnTo>
                      <a:lnTo>
                        <a:pt x="0" y="59"/>
                      </a:lnTo>
                      <a:lnTo>
                        <a:pt x="2" y="74"/>
                      </a:lnTo>
                      <a:lnTo>
                        <a:pt x="6" y="93"/>
                      </a:lnTo>
                      <a:lnTo>
                        <a:pt x="14" y="111"/>
                      </a:lnTo>
                      <a:lnTo>
                        <a:pt x="16" y="113"/>
                      </a:lnTo>
                      <a:lnTo>
                        <a:pt x="18" y="114"/>
                      </a:lnTo>
                      <a:lnTo>
                        <a:pt x="23" y="118"/>
                      </a:lnTo>
                      <a:lnTo>
                        <a:pt x="29" y="124"/>
                      </a:lnTo>
                      <a:lnTo>
                        <a:pt x="37" y="130"/>
                      </a:lnTo>
                      <a:lnTo>
                        <a:pt x="46" y="137"/>
                      </a:lnTo>
                      <a:lnTo>
                        <a:pt x="58" y="143"/>
                      </a:lnTo>
                      <a:lnTo>
                        <a:pt x="69" y="151"/>
                      </a:lnTo>
                      <a:lnTo>
                        <a:pt x="71" y="151"/>
                      </a:lnTo>
                      <a:lnTo>
                        <a:pt x="77" y="152"/>
                      </a:lnTo>
                      <a:lnTo>
                        <a:pt x="82" y="156"/>
                      </a:lnTo>
                      <a:lnTo>
                        <a:pt x="90" y="160"/>
                      </a:lnTo>
                      <a:lnTo>
                        <a:pt x="101" y="164"/>
                      </a:lnTo>
                      <a:lnTo>
                        <a:pt x="111" y="170"/>
                      </a:lnTo>
                      <a:lnTo>
                        <a:pt x="122" y="173"/>
                      </a:lnTo>
                      <a:lnTo>
                        <a:pt x="132" y="179"/>
                      </a:lnTo>
                      <a:close/>
                    </a:path>
                  </a:pathLst>
                </a:custGeom>
                <a:solidFill>
                  <a:srgbClr val="000000"/>
                </a:solidFill>
                <a:ln w="9525">
                  <a:noFill/>
                  <a:round/>
                  <a:headEnd/>
                  <a:tailEnd/>
                </a:ln>
              </p:spPr>
              <p:txBody>
                <a:bodyPr/>
                <a:lstStyle/>
                <a:p>
                  <a:endParaRPr lang="de-DE"/>
                </a:p>
              </p:txBody>
            </p:sp>
            <p:sp>
              <p:nvSpPr>
                <p:cNvPr id="33130" name="Freeform 1386"/>
                <p:cNvSpPr>
                  <a:spLocks/>
                </p:cNvSpPr>
                <p:nvPr/>
              </p:nvSpPr>
              <p:spPr bwMode="auto">
                <a:xfrm>
                  <a:off x="251" y="3407"/>
                  <a:ext cx="66" cy="89"/>
                </a:xfrm>
                <a:custGeom>
                  <a:avLst/>
                  <a:gdLst/>
                  <a:ahLst/>
                  <a:cxnLst>
                    <a:cxn ang="0">
                      <a:pos x="2" y="179"/>
                    </a:cxn>
                    <a:cxn ang="0">
                      <a:pos x="4" y="179"/>
                    </a:cxn>
                    <a:cxn ang="0">
                      <a:pos x="10" y="177"/>
                    </a:cxn>
                    <a:cxn ang="0">
                      <a:pos x="17" y="177"/>
                    </a:cxn>
                    <a:cxn ang="0">
                      <a:pos x="29" y="175"/>
                    </a:cxn>
                    <a:cxn ang="0">
                      <a:pos x="40" y="173"/>
                    </a:cxn>
                    <a:cxn ang="0">
                      <a:pos x="51" y="169"/>
                    </a:cxn>
                    <a:cxn ang="0">
                      <a:pos x="63" y="164"/>
                    </a:cxn>
                    <a:cxn ang="0">
                      <a:pos x="71" y="156"/>
                    </a:cxn>
                    <a:cxn ang="0">
                      <a:pos x="72" y="154"/>
                    </a:cxn>
                    <a:cxn ang="0">
                      <a:pos x="76" y="150"/>
                    </a:cxn>
                    <a:cxn ang="0">
                      <a:pos x="80" y="144"/>
                    </a:cxn>
                    <a:cxn ang="0">
                      <a:pos x="86" y="135"/>
                    </a:cxn>
                    <a:cxn ang="0">
                      <a:pos x="91" y="125"/>
                    </a:cxn>
                    <a:cxn ang="0">
                      <a:pos x="97" y="114"/>
                    </a:cxn>
                    <a:cxn ang="0">
                      <a:pos x="103" y="101"/>
                    </a:cxn>
                    <a:cxn ang="0">
                      <a:pos x="109" y="85"/>
                    </a:cxn>
                    <a:cxn ang="0">
                      <a:pos x="109" y="84"/>
                    </a:cxn>
                    <a:cxn ang="0">
                      <a:pos x="112" y="76"/>
                    </a:cxn>
                    <a:cxn ang="0">
                      <a:pos x="116" y="65"/>
                    </a:cxn>
                    <a:cxn ang="0">
                      <a:pos x="120" y="51"/>
                    </a:cxn>
                    <a:cxn ang="0">
                      <a:pos x="124" y="36"/>
                    </a:cxn>
                    <a:cxn ang="0">
                      <a:pos x="128" y="23"/>
                    </a:cxn>
                    <a:cxn ang="0">
                      <a:pos x="130" y="11"/>
                    </a:cxn>
                    <a:cxn ang="0">
                      <a:pos x="132" y="2"/>
                    </a:cxn>
                    <a:cxn ang="0">
                      <a:pos x="130" y="2"/>
                    </a:cxn>
                    <a:cxn ang="0">
                      <a:pos x="126" y="2"/>
                    </a:cxn>
                    <a:cxn ang="0">
                      <a:pos x="118" y="0"/>
                    </a:cxn>
                    <a:cxn ang="0">
                      <a:pos x="111" y="0"/>
                    </a:cxn>
                    <a:cxn ang="0">
                      <a:pos x="101" y="0"/>
                    </a:cxn>
                    <a:cxn ang="0">
                      <a:pos x="91" y="2"/>
                    </a:cxn>
                    <a:cxn ang="0">
                      <a:pos x="82" y="4"/>
                    </a:cxn>
                    <a:cxn ang="0">
                      <a:pos x="71" y="7"/>
                    </a:cxn>
                    <a:cxn ang="0">
                      <a:pos x="69" y="7"/>
                    </a:cxn>
                    <a:cxn ang="0">
                      <a:pos x="65" y="11"/>
                    </a:cxn>
                    <a:cxn ang="0">
                      <a:pos x="57" y="15"/>
                    </a:cxn>
                    <a:cxn ang="0">
                      <a:pos x="50" y="19"/>
                    </a:cxn>
                    <a:cxn ang="0">
                      <a:pos x="42" y="25"/>
                    </a:cxn>
                    <a:cxn ang="0">
                      <a:pos x="32" y="32"/>
                    </a:cxn>
                    <a:cxn ang="0">
                      <a:pos x="27" y="40"/>
                    </a:cxn>
                    <a:cxn ang="0">
                      <a:pos x="21" y="49"/>
                    </a:cxn>
                    <a:cxn ang="0">
                      <a:pos x="19" y="49"/>
                    </a:cxn>
                    <a:cxn ang="0">
                      <a:pos x="17" y="55"/>
                    </a:cxn>
                    <a:cxn ang="0">
                      <a:pos x="13" y="61"/>
                    </a:cxn>
                    <a:cxn ang="0">
                      <a:pos x="10" y="70"/>
                    </a:cxn>
                    <a:cxn ang="0">
                      <a:pos x="6" y="82"/>
                    </a:cxn>
                    <a:cxn ang="0">
                      <a:pos x="2" y="97"/>
                    </a:cxn>
                    <a:cxn ang="0">
                      <a:pos x="0" y="112"/>
                    </a:cxn>
                    <a:cxn ang="0">
                      <a:pos x="0" y="129"/>
                    </a:cxn>
                    <a:cxn ang="0">
                      <a:pos x="2" y="179"/>
                    </a:cxn>
                  </a:cxnLst>
                  <a:rect l="0" t="0" r="r" b="b"/>
                  <a:pathLst>
                    <a:path w="132" h="179">
                      <a:moveTo>
                        <a:pt x="2" y="179"/>
                      </a:moveTo>
                      <a:lnTo>
                        <a:pt x="4" y="179"/>
                      </a:lnTo>
                      <a:lnTo>
                        <a:pt x="10" y="177"/>
                      </a:lnTo>
                      <a:lnTo>
                        <a:pt x="17" y="177"/>
                      </a:lnTo>
                      <a:lnTo>
                        <a:pt x="29" y="175"/>
                      </a:lnTo>
                      <a:lnTo>
                        <a:pt x="40" y="173"/>
                      </a:lnTo>
                      <a:lnTo>
                        <a:pt x="51" y="169"/>
                      </a:lnTo>
                      <a:lnTo>
                        <a:pt x="63" y="164"/>
                      </a:lnTo>
                      <a:lnTo>
                        <a:pt x="71" y="156"/>
                      </a:lnTo>
                      <a:lnTo>
                        <a:pt x="72" y="154"/>
                      </a:lnTo>
                      <a:lnTo>
                        <a:pt x="76" y="150"/>
                      </a:lnTo>
                      <a:lnTo>
                        <a:pt x="80" y="144"/>
                      </a:lnTo>
                      <a:lnTo>
                        <a:pt x="86" y="135"/>
                      </a:lnTo>
                      <a:lnTo>
                        <a:pt x="91" y="125"/>
                      </a:lnTo>
                      <a:lnTo>
                        <a:pt x="97" y="114"/>
                      </a:lnTo>
                      <a:lnTo>
                        <a:pt x="103" y="101"/>
                      </a:lnTo>
                      <a:lnTo>
                        <a:pt x="109" y="85"/>
                      </a:lnTo>
                      <a:lnTo>
                        <a:pt x="109" y="84"/>
                      </a:lnTo>
                      <a:lnTo>
                        <a:pt x="112" y="76"/>
                      </a:lnTo>
                      <a:lnTo>
                        <a:pt x="116" y="65"/>
                      </a:lnTo>
                      <a:lnTo>
                        <a:pt x="120" y="51"/>
                      </a:lnTo>
                      <a:lnTo>
                        <a:pt x="124" y="36"/>
                      </a:lnTo>
                      <a:lnTo>
                        <a:pt x="128" y="23"/>
                      </a:lnTo>
                      <a:lnTo>
                        <a:pt x="130" y="11"/>
                      </a:lnTo>
                      <a:lnTo>
                        <a:pt x="132" y="2"/>
                      </a:lnTo>
                      <a:lnTo>
                        <a:pt x="130" y="2"/>
                      </a:lnTo>
                      <a:lnTo>
                        <a:pt x="126" y="2"/>
                      </a:lnTo>
                      <a:lnTo>
                        <a:pt x="118" y="0"/>
                      </a:lnTo>
                      <a:lnTo>
                        <a:pt x="111" y="0"/>
                      </a:lnTo>
                      <a:lnTo>
                        <a:pt x="101" y="0"/>
                      </a:lnTo>
                      <a:lnTo>
                        <a:pt x="91" y="2"/>
                      </a:lnTo>
                      <a:lnTo>
                        <a:pt x="82" y="4"/>
                      </a:lnTo>
                      <a:lnTo>
                        <a:pt x="71" y="7"/>
                      </a:lnTo>
                      <a:lnTo>
                        <a:pt x="69" y="7"/>
                      </a:lnTo>
                      <a:lnTo>
                        <a:pt x="65" y="11"/>
                      </a:lnTo>
                      <a:lnTo>
                        <a:pt x="57" y="15"/>
                      </a:lnTo>
                      <a:lnTo>
                        <a:pt x="50" y="19"/>
                      </a:lnTo>
                      <a:lnTo>
                        <a:pt x="42" y="25"/>
                      </a:lnTo>
                      <a:lnTo>
                        <a:pt x="32" y="32"/>
                      </a:lnTo>
                      <a:lnTo>
                        <a:pt x="27" y="40"/>
                      </a:lnTo>
                      <a:lnTo>
                        <a:pt x="21" y="49"/>
                      </a:lnTo>
                      <a:lnTo>
                        <a:pt x="19" y="49"/>
                      </a:lnTo>
                      <a:lnTo>
                        <a:pt x="17" y="55"/>
                      </a:lnTo>
                      <a:lnTo>
                        <a:pt x="13" y="61"/>
                      </a:lnTo>
                      <a:lnTo>
                        <a:pt x="10" y="70"/>
                      </a:lnTo>
                      <a:lnTo>
                        <a:pt x="6" y="82"/>
                      </a:lnTo>
                      <a:lnTo>
                        <a:pt x="2" y="97"/>
                      </a:lnTo>
                      <a:lnTo>
                        <a:pt x="0" y="112"/>
                      </a:lnTo>
                      <a:lnTo>
                        <a:pt x="0" y="129"/>
                      </a:lnTo>
                      <a:lnTo>
                        <a:pt x="2" y="179"/>
                      </a:lnTo>
                      <a:close/>
                    </a:path>
                  </a:pathLst>
                </a:custGeom>
                <a:solidFill>
                  <a:srgbClr val="000000"/>
                </a:solidFill>
                <a:ln w="9525">
                  <a:noFill/>
                  <a:round/>
                  <a:headEnd/>
                  <a:tailEnd/>
                </a:ln>
              </p:spPr>
              <p:txBody>
                <a:bodyPr/>
                <a:lstStyle/>
                <a:p>
                  <a:endParaRPr lang="de-DE"/>
                </a:p>
              </p:txBody>
            </p:sp>
            <p:sp>
              <p:nvSpPr>
                <p:cNvPr id="33131" name="Freeform 1387"/>
                <p:cNvSpPr>
                  <a:spLocks/>
                </p:cNvSpPr>
                <p:nvPr/>
              </p:nvSpPr>
              <p:spPr bwMode="auto">
                <a:xfrm>
                  <a:off x="139" y="3583"/>
                  <a:ext cx="44" cy="21"/>
                </a:xfrm>
                <a:custGeom>
                  <a:avLst/>
                  <a:gdLst/>
                  <a:ahLst/>
                  <a:cxnLst>
                    <a:cxn ang="0">
                      <a:pos x="90" y="40"/>
                    </a:cxn>
                    <a:cxn ang="0">
                      <a:pos x="46" y="0"/>
                    </a:cxn>
                    <a:cxn ang="0">
                      <a:pos x="46" y="0"/>
                    </a:cxn>
                    <a:cxn ang="0">
                      <a:pos x="42" y="4"/>
                    </a:cxn>
                    <a:cxn ang="0">
                      <a:pos x="40" y="6"/>
                    </a:cxn>
                    <a:cxn ang="0">
                      <a:pos x="34" y="11"/>
                    </a:cxn>
                    <a:cxn ang="0">
                      <a:pos x="27" y="15"/>
                    </a:cxn>
                    <a:cxn ang="0">
                      <a:pos x="19" y="19"/>
                    </a:cxn>
                    <a:cxn ang="0">
                      <a:pos x="10" y="23"/>
                    </a:cxn>
                    <a:cxn ang="0">
                      <a:pos x="0" y="27"/>
                    </a:cxn>
                    <a:cxn ang="0">
                      <a:pos x="0" y="27"/>
                    </a:cxn>
                    <a:cxn ang="0">
                      <a:pos x="0" y="27"/>
                    </a:cxn>
                    <a:cxn ang="0">
                      <a:pos x="2" y="29"/>
                    </a:cxn>
                    <a:cxn ang="0">
                      <a:pos x="6" y="31"/>
                    </a:cxn>
                    <a:cxn ang="0">
                      <a:pos x="12" y="32"/>
                    </a:cxn>
                    <a:cxn ang="0">
                      <a:pos x="19" y="34"/>
                    </a:cxn>
                    <a:cxn ang="0">
                      <a:pos x="29" y="36"/>
                    </a:cxn>
                    <a:cxn ang="0">
                      <a:pos x="40" y="40"/>
                    </a:cxn>
                    <a:cxn ang="0">
                      <a:pos x="42" y="40"/>
                    </a:cxn>
                    <a:cxn ang="0">
                      <a:pos x="46" y="40"/>
                    </a:cxn>
                    <a:cxn ang="0">
                      <a:pos x="52" y="40"/>
                    </a:cxn>
                    <a:cxn ang="0">
                      <a:pos x="59" y="40"/>
                    </a:cxn>
                    <a:cxn ang="0">
                      <a:pos x="67" y="42"/>
                    </a:cxn>
                    <a:cxn ang="0">
                      <a:pos x="74" y="42"/>
                    </a:cxn>
                    <a:cxn ang="0">
                      <a:pos x="82" y="40"/>
                    </a:cxn>
                    <a:cxn ang="0">
                      <a:pos x="90" y="40"/>
                    </a:cxn>
                  </a:cxnLst>
                  <a:rect l="0" t="0" r="r" b="b"/>
                  <a:pathLst>
                    <a:path w="90" h="42">
                      <a:moveTo>
                        <a:pt x="90" y="40"/>
                      </a:moveTo>
                      <a:lnTo>
                        <a:pt x="46" y="0"/>
                      </a:lnTo>
                      <a:lnTo>
                        <a:pt x="46" y="0"/>
                      </a:lnTo>
                      <a:lnTo>
                        <a:pt x="42" y="4"/>
                      </a:lnTo>
                      <a:lnTo>
                        <a:pt x="40" y="6"/>
                      </a:lnTo>
                      <a:lnTo>
                        <a:pt x="34" y="11"/>
                      </a:lnTo>
                      <a:lnTo>
                        <a:pt x="27" y="15"/>
                      </a:lnTo>
                      <a:lnTo>
                        <a:pt x="19" y="19"/>
                      </a:lnTo>
                      <a:lnTo>
                        <a:pt x="10" y="23"/>
                      </a:lnTo>
                      <a:lnTo>
                        <a:pt x="0" y="27"/>
                      </a:lnTo>
                      <a:lnTo>
                        <a:pt x="0" y="27"/>
                      </a:lnTo>
                      <a:lnTo>
                        <a:pt x="0" y="27"/>
                      </a:lnTo>
                      <a:lnTo>
                        <a:pt x="2" y="29"/>
                      </a:lnTo>
                      <a:lnTo>
                        <a:pt x="6" y="31"/>
                      </a:lnTo>
                      <a:lnTo>
                        <a:pt x="12" y="32"/>
                      </a:lnTo>
                      <a:lnTo>
                        <a:pt x="19" y="34"/>
                      </a:lnTo>
                      <a:lnTo>
                        <a:pt x="29" y="36"/>
                      </a:lnTo>
                      <a:lnTo>
                        <a:pt x="40" y="40"/>
                      </a:lnTo>
                      <a:lnTo>
                        <a:pt x="42" y="40"/>
                      </a:lnTo>
                      <a:lnTo>
                        <a:pt x="46" y="40"/>
                      </a:lnTo>
                      <a:lnTo>
                        <a:pt x="52" y="40"/>
                      </a:lnTo>
                      <a:lnTo>
                        <a:pt x="59" y="40"/>
                      </a:lnTo>
                      <a:lnTo>
                        <a:pt x="67" y="42"/>
                      </a:lnTo>
                      <a:lnTo>
                        <a:pt x="74" y="42"/>
                      </a:lnTo>
                      <a:lnTo>
                        <a:pt x="82" y="40"/>
                      </a:lnTo>
                      <a:lnTo>
                        <a:pt x="90" y="40"/>
                      </a:lnTo>
                      <a:close/>
                    </a:path>
                  </a:pathLst>
                </a:custGeom>
                <a:solidFill>
                  <a:srgbClr val="21BA00"/>
                </a:solidFill>
                <a:ln w="9525">
                  <a:noFill/>
                  <a:round/>
                  <a:headEnd/>
                  <a:tailEnd/>
                </a:ln>
              </p:spPr>
              <p:txBody>
                <a:bodyPr/>
                <a:lstStyle/>
                <a:p>
                  <a:endParaRPr lang="de-DE"/>
                </a:p>
              </p:txBody>
            </p:sp>
            <p:sp>
              <p:nvSpPr>
                <p:cNvPr id="33132" name="Freeform 1388"/>
                <p:cNvSpPr>
                  <a:spLocks/>
                </p:cNvSpPr>
                <p:nvPr/>
              </p:nvSpPr>
              <p:spPr bwMode="auto">
                <a:xfrm>
                  <a:off x="105" y="3562"/>
                  <a:ext cx="49" cy="27"/>
                </a:xfrm>
                <a:custGeom>
                  <a:avLst/>
                  <a:gdLst/>
                  <a:ahLst/>
                  <a:cxnLst>
                    <a:cxn ang="0">
                      <a:pos x="98" y="34"/>
                    </a:cxn>
                    <a:cxn ang="0">
                      <a:pos x="50" y="53"/>
                    </a:cxn>
                    <a:cxn ang="0">
                      <a:pos x="50" y="52"/>
                    </a:cxn>
                    <a:cxn ang="0">
                      <a:pos x="46" y="50"/>
                    </a:cxn>
                    <a:cxn ang="0">
                      <a:pos x="40" y="46"/>
                    </a:cxn>
                    <a:cxn ang="0">
                      <a:pos x="33" y="40"/>
                    </a:cxn>
                    <a:cxn ang="0">
                      <a:pos x="27" y="33"/>
                    </a:cxn>
                    <a:cxn ang="0">
                      <a:pos x="18" y="23"/>
                    </a:cxn>
                    <a:cxn ang="0">
                      <a:pos x="8" y="13"/>
                    </a:cxn>
                    <a:cxn ang="0">
                      <a:pos x="0" y="0"/>
                    </a:cxn>
                    <a:cxn ang="0">
                      <a:pos x="86" y="10"/>
                    </a:cxn>
                    <a:cxn ang="0">
                      <a:pos x="98" y="34"/>
                    </a:cxn>
                  </a:cxnLst>
                  <a:rect l="0" t="0" r="r" b="b"/>
                  <a:pathLst>
                    <a:path w="98" h="53">
                      <a:moveTo>
                        <a:pt x="98" y="34"/>
                      </a:moveTo>
                      <a:lnTo>
                        <a:pt x="50" y="53"/>
                      </a:lnTo>
                      <a:lnTo>
                        <a:pt x="50" y="52"/>
                      </a:lnTo>
                      <a:lnTo>
                        <a:pt x="46" y="50"/>
                      </a:lnTo>
                      <a:lnTo>
                        <a:pt x="40" y="46"/>
                      </a:lnTo>
                      <a:lnTo>
                        <a:pt x="33" y="40"/>
                      </a:lnTo>
                      <a:lnTo>
                        <a:pt x="27" y="33"/>
                      </a:lnTo>
                      <a:lnTo>
                        <a:pt x="18" y="23"/>
                      </a:lnTo>
                      <a:lnTo>
                        <a:pt x="8" y="13"/>
                      </a:lnTo>
                      <a:lnTo>
                        <a:pt x="0" y="0"/>
                      </a:lnTo>
                      <a:lnTo>
                        <a:pt x="86" y="10"/>
                      </a:lnTo>
                      <a:lnTo>
                        <a:pt x="98" y="34"/>
                      </a:lnTo>
                      <a:close/>
                    </a:path>
                  </a:pathLst>
                </a:custGeom>
                <a:solidFill>
                  <a:srgbClr val="21BA00"/>
                </a:solidFill>
                <a:ln w="9525">
                  <a:noFill/>
                  <a:round/>
                  <a:headEnd/>
                  <a:tailEnd/>
                </a:ln>
              </p:spPr>
              <p:txBody>
                <a:bodyPr/>
                <a:lstStyle/>
                <a:p>
                  <a:endParaRPr lang="de-DE"/>
                </a:p>
              </p:txBody>
            </p:sp>
            <p:sp>
              <p:nvSpPr>
                <p:cNvPr id="33133" name="Freeform 1389"/>
                <p:cNvSpPr>
                  <a:spLocks/>
                </p:cNvSpPr>
                <p:nvPr/>
              </p:nvSpPr>
              <p:spPr bwMode="auto">
                <a:xfrm>
                  <a:off x="98" y="3530"/>
                  <a:ext cx="42" cy="27"/>
                </a:xfrm>
                <a:custGeom>
                  <a:avLst/>
                  <a:gdLst/>
                  <a:ahLst/>
                  <a:cxnLst>
                    <a:cxn ang="0">
                      <a:pos x="84" y="56"/>
                    </a:cxn>
                    <a:cxn ang="0">
                      <a:pos x="48" y="8"/>
                    </a:cxn>
                    <a:cxn ang="0">
                      <a:pos x="0" y="0"/>
                    </a:cxn>
                    <a:cxn ang="0">
                      <a:pos x="0" y="6"/>
                    </a:cxn>
                    <a:cxn ang="0">
                      <a:pos x="0" y="16"/>
                    </a:cxn>
                    <a:cxn ang="0">
                      <a:pos x="2" y="29"/>
                    </a:cxn>
                    <a:cxn ang="0">
                      <a:pos x="10" y="46"/>
                    </a:cxn>
                    <a:cxn ang="0">
                      <a:pos x="84" y="56"/>
                    </a:cxn>
                  </a:cxnLst>
                  <a:rect l="0" t="0" r="r" b="b"/>
                  <a:pathLst>
                    <a:path w="84" h="56">
                      <a:moveTo>
                        <a:pt x="84" y="56"/>
                      </a:moveTo>
                      <a:lnTo>
                        <a:pt x="48" y="8"/>
                      </a:lnTo>
                      <a:lnTo>
                        <a:pt x="0" y="0"/>
                      </a:lnTo>
                      <a:lnTo>
                        <a:pt x="0" y="6"/>
                      </a:lnTo>
                      <a:lnTo>
                        <a:pt x="0" y="16"/>
                      </a:lnTo>
                      <a:lnTo>
                        <a:pt x="2" y="29"/>
                      </a:lnTo>
                      <a:lnTo>
                        <a:pt x="10" y="46"/>
                      </a:lnTo>
                      <a:lnTo>
                        <a:pt x="84" y="56"/>
                      </a:lnTo>
                      <a:close/>
                    </a:path>
                  </a:pathLst>
                </a:custGeom>
                <a:solidFill>
                  <a:srgbClr val="21BA00"/>
                </a:solidFill>
                <a:ln w="9525">
                  <a:noFill/>
                  <a:round/>
                  <a:headEnd/>
                  <a:tailEnd/>
                </a:ln>
              </p:spPr>
              <p:txBody>
                <a:bodyPr/>
                <a:lstStyle/>
                <a:p>
                  <a:endParaRPr lang="de-DE"/>
                </a:p>
              </p:txBody>
            </p:sp>
            <p:sp>
              <p:nvSpPr>
                <p:cNvPr id="33134" name="Freeform 1390"/>
                <p:cNvSpPr>
                  <a:spLocks/>
                </p:cNvSpPr>
                <p:nvPr/>
              </p:nvSpPr>
              <p:spPr bwMode="auto">
                <a:xfrm>
                  <a:off x="93" y="3494"/>
                  <a:ext cx="21" cy="28"/>
                </a:xfrm>
                <a:custGeom>
                  <a:avLst/>
                  <a:gdLst/>
                  <a:ahLst/>
                  <a:cxnLst>
                    <a:cxn ang="0">
                      <a:pos x="42" y="57"/>
                    </a:cxn>
                    <a:cxn ang="0">
                      <a:pos x="5" y="0"/>
                    </a:cxn>
                    <a:cxn ang="0">
                      <a:pos x="3" y="4"/>
                    </a:cxn>
                    <a:cxn ang="0">
                      <a:pos x="2" y="15"/>
                    </a:cxn>
                    <a:cxn ang="0">
                      <a:pos x="0" y="31"/>
                    </a:cxn>
                    <a:cxn ang="0">
                      <a:pos x="2" y="48"/>
                    </a:cxn>
                    <a:cxn ang="0">
                      <a:pos x="2" y="48"/>
                    </a:cxn>
                    <a:cxn ang="0">
                      <a:pos x="3" y="50"/>
                    </a:cxn>
                    <a:cxn ang="0">
                      <a:pos x="5" y="50"/>
                    </a:cxn>
                    <a:cxn ang="0">
                      <a:pos x="11" y="51"/>
                    </a:cxn>
                    <a:cxn ang="0">
                      <a:pos x="15" y="53"/>
                    </a:cxn>
                    <a:cxn ang="0">
                      <a:pos x="23" y="55"/>
                    </a:cxn>
                    <a:cxn ang="0">
                      <a:pos x="30" y="57"/>
                    </a:cxn>
                    <a:cxn ang="0">
                      <a:pos x="42" y="57"/>
                    </a:cxn>
                  </a:cxnLst>
                  <a:rect l="0" t="0" r="r" b="b"/>
                  <a:pathLst>
                    <a:path w="42" h="57">
                      <a:moveTo>
                        <a:pt x="42" y="57"/>
                      </a:moveTo>
                      <a:lnTo>
                        <a:pt x="5" y="0"/>
                      </a:lnTo>
                      <a:lnTo>
                        <a:pt x="3" y="4"/>
                      </a:lnTo>
                      <a:lnTo>
                        <a:pt x="2" y="15"/>
                      </a:lnTo>
                      <a:lnTo>
                        <a:pt x="0" y="31"/>
                      </a:lnTo>
                      <a:lnTo>
                        <a:pt x="2" y="48"/>
                      </a:lnTo>
                      <a:lnTo>
                        <a:pt x="2" y="48"/>
                      </a:lnTo>
                      <a:lnTo>
                        <a:pt x="3" y="50"/>
                      </a:lnTo>
                      <a:lnTo>
                        <a:pt x="5" y="50"/>
                      </a:lnTo>
                      <a:lnTo>
                        <a:pt x="11" y="51"/>
                      </a:lnTo>
                      <a:lnTo>
                        <a:pt x="15" y="53"/>
                      </a:lnTo>
                      <a:lnTo>
                        <a:pt x="23" y="55"/>
                      </a:lnTo>
                      <a:lnTo>
                        <a:pt x="30" y="57"/>
                      </a:lnTo>
                      <a:lnTo>
                        <a:pt x="42" y="57"/>
                      </a:lnTo>
                      <a:close/>
                    </a:path>
                  </a:pathLst>
                </a:custGeom>
                <a:solidFill>
                  <a:srgbClr val="21BA00"/>
                </a:solidFill>
                <a:ln w="9525">
                  <a:noFill/>
                  <a:round/>
                  <a:headEnd/>
                  <a:tailEnd/>
                </a:ln>
              </p:spPr>
              <p:txBody>
                <a:bodyPr/>
                <a:lstStyle/>
                <a:p>
                  <a:endParaRPr lang="de-DE"/>
                </a:p>
              </p:txBody>
            </p:sp>
            <p:sp>
              <p:nvSpPr>
                <p:cNvPr id="33135" name="Freeform 1391"/>
                <p:cNvSpPr>
                  <a:spLocks/>
                </p:cNvSpPr>
                <p:nvPr/>
              </p:nvSpPr>
              <p:spPr bwMode="auto">
                <a:xfrm>
                  <a:off x="96" y="3478"/>
                  <a:ext cx="33" cy="46"/>
                </a:xfrm>
                <a:custGeom>
                  <a:avLst/>
                  <a:gdLst/>
                  <a:ahLst/>
                  <a:cxnLst>
                    <a:cxn ang="0">
                      <a:pos x="61" y="91"/>
                    </a:cxn>
                    <a:cxn ang="0">
                      <a:pos x="0" y="0"/>
                    </a:cxn>
                    <a:cxn ang="0">
                      <a:pos x="2" y="0"/>
                    </a:cxn>
                    <a:cxn ang="0">
                      <a:pos x="8" y="1"/>
                    </a:cxn>
                    <a:cxn ang="0">
                      <a:pos x="18" y="5"/>
                    </a:cxn>
                    <a:cxn ang="0">
                      <a:pos x="29" y="9"/>
                    </a:cxn>
                    <a:cxn ang="0">
                      <a:pos x="40" y="15"/>
                    </a:cxn>
                    <a:cxn ang="0">
                      <a:pos x="50" y="21"/>
                    </a:cxn>
                    <a:cxn ang="0">
                      <a:pos x="59" y="26"/>
                    </a:cxn>
                    <a:cxn ang="0">
                      <a:pos x="67" y="32"/>
                    </a:cxn>
                    <a:cxn ang="0">
                      <a:pos x="67" y="38"/>
                    </a:cxn>
                    <a:cxn ang="0">
                      <a:pos x="65" y="49"/>
                    </a:cxn>
                    <a:cxn ang="0">
                      <a:pos x="65" y="68"/>
                    </a:cxn>
                    <a:cxn ang="0">
                      <a:pos x="61" y="91"/>
                    </a:cxn>
                  </a:cxnLst>
                  <a:rect l="0" t="0" r="r" b="b"/>
                  <a:pathLst>
                    <a:path w="67" h="91">
                      <a:moveTo>
                        <a:pt x="61" y="91"/>
                      </a:moveTo>
                      <a:lnTo>
                        <a:pt x="0" y="0"/>
                      </a:lnTo>
                      <a:lnTo>
                        <a:pt x="2" y="0"/>
                      </a:lnTo>
                      <a:lnTo>
                        <a:pt x="8" y="1"/>
                      </a:lnTo>
                      <a:lnTo>
                        <a:pt x="18" y="5"/>
                      </a:lnTo>
                      <a:lnTo>
                        <a:pt x="29" y="9"/>
                      </a:lnTo>
                      <a:lnTo>
                        <a:pt x="40" y="15"/>
                      </a:lnTo>
                      <a:lnTo>
                        <a:pt x="50" y="21"/>
                      </a:lnTo>
                      <a:lnTo>
                        <a:pt x="59" y="26"/>
                      </a:lnTo>
                      <a:lnTo>
                        <a:pt x="67" y="32"/>
                      </a:lnTo>
                      <a:lnTo>
                        <a:pt x="67" y="38"/>
                      </a:lnTo>
                      <a:lnTo>
                        <a:pt x="65" y="49"/>
                      </a:lnTo>
                      <a:lnTo>
                        <a:pt x="65" y="68"/>
                      </a:lnTo>
                      <a:lnTo>
                        <a:pt x="61" y="91"/>
                      </a:lnTo>
                      <a:close/>
                    </a:path>
                  </a:pathLst>
                </a:custGeom>
                <a:solidFill>
                  <a:srgbClr val="21BA00"/>
                </a:solidFill>
                <a:ln w="9525">
                  <a:noFill/>
                  <a:round/>
                  <a:headEnd/>
                  <a:tailEnd/>
                </a:ln>
              </p:spPr>
              <p:txBody>
                <a:bodyPr/>
                <a:lstStyle/>
                <a:p>
                  <a:endParaRPr lang="de-DE"/>
                </a:p>
              </p:txBody>
            </p:sp>
            <p:sp>
              <p:nvSpPr>
                <p:cNvPr id="33136" name="Freeform 1392"/>
                <p:cNvSpPr>
                  <a:spLocks/>
                </p:cNvSpPr>
                <p:nvPr/>
              </p:nvSpPr>
              <p:spPr bwMode="auto">
                <a:xfrm>
                  <a:off x="134" y="3501"/>
                  <a:ext cx="22" cy="53"/>
                </a:xfrm>
                <a:custGeom>
                  <a:avLst/>
                  <a:gdLst/>
                  <a:ahLst/>
                  <a:cxnLst>
                    <a:cxn ang="0">
                      <a:pos x="0" y="69"/>
                    </a:cxn>
                    <a:cxn ang="0">
                      <a:pos x="9" y="0"/>
                    </a:cxn>
                    <a:cxn ang="0">
                      <a:pos x="9" y="0"/>
                    </a:cxn>
                    <a:cxn ang="0">
                      <a:pos x="11" y="2"/>
                    </a:cxn>
                    <a:cxn ang="0">
                      <a:pos x="15" y="6"/>
                    </a:cxn>
                    <a:cxn ang="0">
                      <a:pos x="21" y="10"/>
                    </a:cxn>
                    <a:cxn ang="0">
                      <a:pos x="26" y="16"/>
                    </a:cxn>
                    <a:cxn ang="0">
                      <a:pos x="32" y="21"/>
                    </a:cxn>
                    <a:cxn ang="0">
                      <a:pos x="38" y="29"/>
                    </a:cxn>
                    <a:cxn ang="0">
                      <a:pos x="43" y="38"/>
                    </a:cxn>
                    <a:cxn ang="0">
                      <a:pos x="26" y="107"/>
                    </a:cxn>
                    <a:cxn ang="0">
                      <a:pos x="0" y="69"/>
                    </a:cxn>
                  </a:cxnLst>
                  <a:rect l="0" t="0" r="r" b="b"/>
                  <a:pathLst>
                    <a:path w="43" h="107">
                      <a:moveTo>
                        <a:pt x="0" y="69"/>
                      </a:moveTo>
                      <a:lnTo>
                        <a:pt x="9" y="0"/>
                      </a:lnTo>
                      <a:lnTo>
                        <a:pt x="9" y="0"/>
                      </a:lnTo>
                      <a:lnTo>
                        <a:pt x="11" y="2"/>
                      </a:lnTo>
                      <a:lnTo>
                        <a:pt x="15" y="6"/>
                      </a:lnTo>
                      <a:lnTo>
                        <a:pt x="21" y="10"/>
                      </a:lnTo>
                      <a:lnTo>
                        <a:pt x="26" y="16"/>
                      </a:lnTo>
                      <a:lnTo>
                        <a:pt x="32" y="21"/>
                      </a:lnTo>
                      <a:lnTo>
                        <a:pt x="38" y="29"/>
                      </a:lnTo>
                      <a:lnTo>
                        <a:pt x="43" y="38"/>
                      </a:lnTo>
                      <a:lnTo>
                        <a:pt x="26" y="107"/>
                      </a:lnTo>
                      <a:lnTo>
                        <a:pt x="0" y="69"/>
                      </a:lnTo>
                      <a:close/>
                    </a:path>
                  </a:pathLst>
                </a:custGeom>
                <a:solidFill>
                  <a:srgbClr val="21BA00"/>
                </a:solidFill>
                <a:ln w="9525">
                  <a:noFill/>
                  <a:round/>
                  <a:headEnd/>
                  <a:tailEnd/>
                </a:ln>
              </p:spPr>
              <p:txBody>
                <a:bodyPr/>
                <a:lstStyle/>
                <a:p>
                  <a:endParaRPr lang="de-DE"/>
                </a:p>
              </p:txBody>
            </p:sp>
            <p:sp>
              <p:nvSpPr>
                <p:cNvPr id="33137" name="Freeform 1393"/>
                <p:cNvSpPr>
                  <a:spLocks/>
                </p:cNvSpPr>
                <p:nvPr/>
              </p:nvSpPr>
              <p:spPr bwMode="auto">
                <a:xfrm>
                  <a:off x="156" y="3534"/>
                  <a:ext cx="34" cy="61"/>
                </a:xfrm>
                <a:custGeom>
                  <a:avLst/>
                  <a:gdLst/>
                  <a:ahLst/>
                  <a:cxnLst>
                    <a:cxn ang="0">
                      <a:pos x="0" y="57"/>
                    </a:cxn>
                    <a:cxn ang="0">
                      <a:pos x="12" y="0"/>
                    </a:cxn>
                    <a:cxn ang="0">
                      <a:pos x="14" y="4"/>
                    </a:cxn>
                    <a:cxn ang="0">
                      <a:pos x="18" y="11"/>
                    </a:cxn>
                    <a:cxn ang="0">
                      <a:pos x="25" y="23"/>
                    </a:cxn>
                    <a:cxn ang="0">
                      <a:pos x="35" y="40"/>
                    </a:cxn>
                    <a:cxn ang="0">
                      <a:pos x="42" y="57"/>
                    </a:cxn>
                    <a:cxn ang="0">
                      <a:pos x="52" y="76"/>
                    </a:cxn>
                    <a:cxn ang="0">
                      <a:pos x="61" y="97"/>
                    </a:cxn>
                    <a:cxn ang="0">
                      <a:pos x="69" y="116"/>
                    </a:cxn>
                    <a:cxn ang="0">
                      <a:pos x="69" y="122"/>
                    </a:cxn>
                    <a:cxn ang="0">
                      <a:pos x="0" y="57"/>
                    </a:cxn>
                  </a:cxnLst>
                  <a:rect l="0" t="0" r="r" b="b"/>
                  <a:pathLst>
                    <a:path w="69" h="122">
                      <a:moveTo>
                        <a:pt x="0" y="57"/>
                      </a:moveTo>
                      <a:lnTo>
                        <a:pt x="12" y="0"/>
                      </a:lnTo>
                      <a:lnTo>
                        <a:pt x="14" y="4"/>
                      </a:lnTo>
                      <a:lnTo>
                        <a:pt x="18" y="11"/>
                      </a:lnTo>
                      <a:lnTo>
                        <a:pt x="25" y="23"/>
                      </a:lnTo>
                      <a:lnTo>
                        <a:pt x="35" y="40"/>
                      </a:lnTo>
                      <a:lnTo>
                        <a:pt x="42" y="57"/>
                      </a:lnTo>
                      <a:lnTo>
                        <a:pt x="52" y="76"/>
                      </a:lnTo>
                      <a:lnTo>
                        <a:pt x="61" y="97"/>
                      </a:lnTo>
                      <a:lnTo>
                        <a:pt x="69" y="116"/>
                      </a:lnTo>
                      <a:lnTo>
                        <a:pt x="69" y="122"/>
                      </a:lnTo>
                      <a:lnTo>
                        <a:pt x="0" y="57"/>
                      </a:lnTo>
                      <a:close/>
                    </a:path>
                  </a:pathLst>
                </a:custGeom>
                <a:solidFill>
                  <a:srgbClr val="21BA00"/>
                </a:solidFill>
                <a:ln w="9525">
                  <a:noFill/>
                  <a:round/>
                  <a:headEnd/>
                  <a:tailEnd/>
                </a:ln>
              </p:spPr>
              <p:txBody>
                <a:bodyPr/>
                <a:lstStyle/>
                <a:p>
                  <a:endParaRPr lang="de-DE"/>
                </a:p>
              </p:txBody>
            </p:sp>
            <p:sp>
              <p:nvSpPr>
                <p:cNvPr id="33138" name="Freeform 1394"/>
                <p:cNvSpPr>
                  <a:spLocks/>
                </p:cNvSpPr>
                <p:nvPr/>
              </p:nvSpPr>
              <p:spPr bwMode="auto">
                <a:xfrm>
                  <a:off x="130" y="3462"/>
                  <a:ext cx="32" cy="20"/>
                </a:xfrm>
                <a:custGeom>
                  <a:avLst/>
                  <a:gdLst/>
                  <a:ahLst/>
                  <a:cxnLst>
                    <a:cxn ang="0">
                      <a:pos x="65" y="40"/>
                    </a:cxn>
                    <a:cxn ang="0">
                      <a:pos x="44" y="2"/>
                    </a:cxn>
                    <a:cxn ang="0">
                      <a:pos x="0" y="0"/>
                    </a:cxn>
                    <a:cxn ang="0">
                      <a:pos x="2" y="2"/>
                    </a:cxn>
                    <a:cxn ang="0">
                      <a:pos x="6" y="6"/>
                    </a:cxn>
                    <a:cxn ang="0">
                      <a:pos x="13" y="12"/>
                    </a:cxn>
                    <a:cxn ang="0">
                      <a:pos x="21" y="17"/>
                    </a:cxn>
                    <a:cxn ang="0">
                      <a:pos x="30" y="25"/>
                    </a:cxn>
                    <a:cxn ang="0">
                      <a:pos x="42" y="31"/>
                    </a:cxn>
                    <a:cxn ang="0">
                      <a:pos x="53" y="36"/>
                    </a:cxn>
                    <a:cxn ang="0">
                      <a:pos x="65" y="40"/>
                    </a:cxn>
                  </a:cxnLst>
                  <a:rect l="0" t="0" r="r" b="b"/>
                  <a:pathLst>
                    <a:path w="65" h="40">
                      <a:moveTo>
                        <a:pt x="65" y="40"/>
                      </a:moveTo>
                      <a:lnTo>
                        <a:pt x="44" y="2"/>
                      </a:lnTo>
                      <a:lnTo>
                        <a:pt x="0" y="0"/>
                      </a:lnTo>
                      <a:lnTo>
                        <a:pt x="2" y="2"/>
                      </a:lnTo>
                      <a:lnTo>
                        <a:pt x="6" y="6"/>
                      </a:lnTo>
                      <a:lnTo>
                        <a:pt x="13" y="12"/>
                      </a:lnTo>
                      <a:lnTo>
                        <a:pt x="21" y="17"/>
                      </a:lnTo>
                      <a:lnTo>
                        <a:pt x="30" y="25"/>
                      </a:lnTo>
                      <a:lnTo>
                        <a:pt x="42" y="31"/>
                      </a:lnTo>
                      <a:lnTo>
                        <a:pt x="53" y="36"/>
                      </a:lnTo>
                      <a:lnTo>
                        <a:pt x="65" y="40"/>
                      </a:lnTo>
                      <a:close/>
                    </a:path>
                  </a:pathLst>
                </a:custGeom>
                <a:solidFill>
                  <a:srgbClr val="21BA00"/>
                </a:solidFill>
                <a:ln w="9525">
                  <a:noFill/>
                  <a:round/>
                  <a:headEnd/>
                  <a:tailEnd/>
                </a:ln>
              </p:spPr>
              <p:txBody>
                <a:bodyPr/>
                <a:lstStyle/>
                <a:p>
                  <a:endParaRPr lang="de-DE"/>
                </a:p>
              </p:txBody>
            </p:sp>
            <p:sp>
              <p:nvSpPr>
                <p:cNvPr id="33139" name="Freeform 1395"/>
                <p:cNvSpPr>
                  <a:spLocks/>
                </p:cNvSpPr>
                <p:nvPr/>
              </p:nvSpPr>
              <p:spPr bwMode="auto">
                <a:xfrm>
                  <a:off x="115" y="3436"/>
                  <a:ext cx="31" cy="20"/>
                </a:xfrm>
                <a:custGeom>
                  <a:avLst/>
                  <a:gdLst/>
                  <a:ahLst/>
                  <a:cxnLst>
                    <a:cxn ang="0">
                      <a:pos x="62" y="40"/>
                    </a:cxn>
                    <a:cxn ang="0">
                      <a:pos x="40" y="2"/>
                    </a:cxn>
                    <a:cxn ang="0">
                      <a:pos x="0" y="0"/>
                    </a:cxn>
                    <a:cxn ang="0">
                      <a:pos x="0" y="4"/>
                    </a:cxn>
                    <a:cxn ang="0">
                      <a:pos x="0" y="15"/>
                    </a:cxn>
                    <a:cxn ang="0">
                      <a:pos x="5" y="30"/>
                    </a:cxn>
                    <a:cxn ang="0">
                      <a:pos x="13" y="40"/>
                    </a:cxn>
                    <a:cxn ang="0">
                      <a:pos x="62" y="40"/>
                    </a:cxn>
                  </a:cxnLst>
                  <a:rect l="0" t="0" r="r" b="b"/>
                  <a:pathLst>
                    <a:path w="62" h="40">
                      <a:moveTo>
                        <a:pt x="62" y="40"/>
                      </a:moveTo>
                      <a:lnTo>
                        <a:pt x="40" y="2"/>
                      </a:lnTo>
                      <a:lnTo>
                        <a:pt x="0" y="0"/>
                      </a:lnTo>
                      <a:lnTo>
                        <a:pt x="0" y="4"/>
                      </a:lnTo>
                      <a:lnTo>
                        <a:pt x="0" y="15"/>
                      </a:lnTo>
                      <a:lnTo>
                        <a:pt x="5" y="30"/>
                      </a:lnTo>
                      <a:lnTo>
                        <a:pt x="13" y="40"/>
                      </a:lnTo>
                      <a:lnTo>
                        <a:pt x="62" y="40"/>
                      </a:lnTo>
                      <a:close/>
                    </a:path>
                  </a:pathLst>
                </a:custGeom>
                <a:solidFill>
                  <a:srgbClr val="21BA00"/>
                </a:solidFill>
                <a:ln w="9525">
                  <a:noFill/>
                  <a:round/>
                  <a:headEnd/>
                  <a:tailEnd/>
                </a:ln>
              </p:spPr>
              <p:txBody>
                <a:bodyPr/>
                <a:lstStyle/>
                <a:p>
                  <a:endParaRPr lang="de-DE"/>
                </a:p>
              </p:txBody>
            </p:sp>
            <p:sp>
              <p:nvSpPr>
                <p:cNvPr id="33140" name="Freeform 1396"/>
                <p:cNvSpPr>
                  <a:spLocks/>
                </p:cNvSpPr>
                <p:nvPr/>
              </p:nvSpPr>
              <p:spPr bwMode="auto">
                <a:xfrm>
                  <a:off x="116" y="3415"/>
                  <a:ext cx="14" cy="16"/>
                </a:xfrm>
                <a:custGeom>
                  <a:avLst/>
                  <a:gdLst/>
                  <a:ahLst/>
                  <a:cxnLst>
                    <a:cxn ang="0">
                      <a:pos x="29" y="30"/>
                    </a:cxn>
                    <a:cxn ang="0">
                      <a:pos x="0" y="0"/>
                    </a:cxn>
                    <a:cxn ang="0">
                      <a:pos x="0" y="4"/>
                    </a:cxn>
                    <a:cxn ang="0">
                      <a:pos x="0" y="11"/>
                    </a:cxn>
                    <a:cxn ang="0">
                      <a:pos x="0" y="21"/>
                    </a:cxn>
                    <a:cxn ang="0">
                      <a:pos x="0" y="28"/>
                    </a:cxn>
                    <a:cxn ang="0">
                      <a:pos x="29" y="30"/>
                    </a:cxn>
                  </a:cxnLst>
                  <a:rect l="0" t="0" r="r" b="b"/>
                  <a:pathLst>
                    <a:path w="29" h="30">
                      <a:moveTo>
                        <a:pt x="29" y="30"/>
                      </a:moveTo>
                      <a:lnTo>
                        <a:pt x="0" y="0"/>
                      </a:lnTo>
                      <a:lnTo>
                        <a:pt x="0" y="4"/>
                      </a:lnTo>
                      <a:lnTo>
                        <a:pt x="0" y="11"/>
                      </a:lnTo>
                      <a:lnTo>
                        <a:pt x="0" y="21"/>
                      </a:lnTo>
                      <a:lnTo>
                        <a:pt x="0" y="28"/>
                      </a:lnTo>
                      <a:lnTo>
                        <a:pt x="29" y="30"/>
                      </a:lnTo>
                      <a:close/>
                    </a:path>
                  </a:pathLst>
                </a:custGeom>
                <a:solidFill>
                  <a:srgbClr val="21BA00"/>
                </a:solidFill>
                <a:ln w="9525">
                  <a:noFill/>
                  <a:round/>
                  <a:headEnd/>
                  <a:tailEnd/>
                </a:ln>
              </p:spPr>
              <p:txBody>
                <a:bodyPr/>
                <a:lstStyle/>
                <a:p>
                  <a:endParaRPr lang="de-DE"/>
                </a:p>
              </p:txBody>
            </p:sp>
            <p:sp>
              <p:nvSpPr>
                <p:cNvPr id="33141" name="Freeform 1397"/>
                <p:cNvSpPr>
                  <a:spLocks/>
                </p:cNvSpPr>
                <p:nvPr/>
              </p:nvSpPr>
              <p:spPr bwMode="auto">
                <a:xfrm>
                  <a:off x="126" y="3414"/>
                  <a:ext cx="19" cy="21"/>
                </a:xfrm>
                <a:custGeom>
                  <a:avLst/>
                  <a:gdLst/>
                  <a:ahLst/>
                  <a:cxnLst>
                    <a:cxn ang="0">
                      <a:pos x="0" y="2"/>
                    </a:cxn>
                    <a:cxn ang="0">
                      <a:pos x="0" y="2"/>
                    </a:cxn>
                    <a:cxn ang="0">
                      <a:pos x="4" y="0"/>
                    </a:cxn>
                    <a:cxn ang="0">
                      <a:pos x="6" y="0"/>
                    </a:cxn>
                    <a:cxn ang="0">
                      <a:pos x="12" y="2"/>
                    </a:cxn>
                    <a:cxn ang="0">
                      <a:pos x="18" y="4"/>
                    </a:cxn>
                    <a:cxn ang="0">
                      <a:pos x="25" y="6"/>
                    </a:cxn>
                    <a:cxn ang="0">
                      <a:pos x="31" y="12"/>
                    </a:cxn>
                    <a:cxn ang="0">
                      <a:pos x="38" y="19"/>
                    </a:cxn>
                    <a:cxn ang="0">
                      <a:pos x="37" y="44"/>
                    </a:cxn>
                    <a:cxn ang="0">
                      <a:pos x="37" y="42"/>
                    </a:cxn>
                    <a:cxn ang="0">
                      <a:pos x="33" y="38"/>
                    </a:cxn>
                    <a:cxn ang="0">
                      <a:pos x="27" y="32"/>
                    </a:cxn>
                    <a:cxn ang="0">
                      <a:pos x="21" y="25"/>
                    </a:cxn>
                    <a:cxn ang="0">
                      <a:pos x="16" y="19"/>
                    </a:cxn>
                    <a:cxn ang="0">
                      <a:pos x="10" y="12"/>
                    </a:cxn>
                    <a:cxn ang="0">
                      <a:pos x="4" y="6"/>
                    </a:cxn>
                    <a:cxn ang="0">
                      <a:pos x="0" y="2"/>
                    </a:cxn>
                  </a:cxnLst>
                  <a:rect l="0" t="0" r="r" b="b"/>
                  <a:pathLst>
                    <a:path w="38" h="44">
                      <a:moveTo>
                        <a:pt x="0" y="2"/>
                      </a:moveTo>
                      <a:lnTo>
                        <a:pt x="0" y="2"/>
                      </a:lnTo>
                      <a:lnTo>
                        <a:pt x="4" y="0"/>
                      </a:lnTo>
                      <a:lnTo>
                        <a:pt x="6" y="0"/>
                      </a:lnTo>
                      <a:lnTo>
                        <a:pt x="12" y="2"/>
                      </a:lnTo>
                      <a:lnTo>
                        <a:pt x="18" y="4"/>
                      </a:lnTo>
                      <a:lnTo>
                        <a:pt x="25" y="6"/>
                      </a:lnTo>
                      <a:lnTo>
                        <a:pt x="31" y="12"/>
                      </a:lnTo>
                      <a:lnTo>
                        <a:pt x="38" y="19"/>
                      </a:lnTo>
                      <a:lnTo>
                        <a:pt x="37" y="44"/>
                      </a:lnTo>
                      <a:lnTo>
                        <a:pt x="37" y="42"/>
                      </a:lnTo>
                      <a:lnTo>
                        <a:pt x="33" y="38"/>
                      </a:lnTo>
                      <a:lnTo>
                        <a:pt x="27" y="32"/>
                      </a:lnTo>
                      <a:lnTo>
                        <a:pt x="21" y="25"/>
                      </a:lnTo>
                      <a:lnTo>
                        <a:pt x="16" y="19"/>
                      </a:lnTo>
                      <a:lnTo>
                        <a:pt x="10" y="12"/>
                      </a:lnTo>
                      <a:lnTo>
                        <a:pt x="4" y="6"/>
                      </a:lnTo>
                      <a:lnTo>
                        <a:pt x="0" y="2"/>
                      </a:lnTo>
                      <a:close/>
                    </a:path>
                  </a:pathLst>
                </a:custGeom>
                <a:solidFill>
                  <a:srgbClr val="21BA00"/>
                </a:solidFill>
                <a:ln w="9525">
                  <a:noFill/>
                  <a:round/>
                  <a:headEnd/>
                  <a:tailEnd/>
                </a:ln>
              </p:spPr>
              <p:txBody>
                <a:bodyPr/>
                <a:lstStyle/>
                <a:p>
                  <a:endParaRPr lang="de-DE"/>
                </a:p>
              </p:txBody>
            </p:sp>
            <p:sp>
              <p:nvSpPr>
                <p:cNvPr id="33142" name="Freeform 1398"/>
                <p:cNvSpPr>
                  <a:spLocks/>
                </p:cNvSpPr>
                <p:nvPr/>
              </p:nvSpPr>
              <p:spPr bwMode="auto">
                <a:xfrm>
                  <a:off x="153" y="3434"/>
                  <a:ext cx="13" cy="41"/>
                </a:xfrm>
                <a:custGeom>
                  <a:avLst/>
                  <a:gdLst/>
                  <a:ahLst/>
                  <a:cxnLst>
                    <a:cxn ang="0">
                      <a:pos x="0" y="0"/>
                    </a:cxn>
                    <a:cxn ang="0">
                      <a:pos x="0" y="32"/>
                    </a:cxn>
                    <a:cxn ang="0">
                      <a:pos x="26" y="84"/>
                    </a:cxn>
                    <a:cxn ang="0">
                      <a:pos x="26" y="82"/>
                    </a:cxn>
                    <a:cxn ang="0">
                      <a:pos x="26" y="76"/>
                    </a:cxn>
                    <a:cxn ang="0">
                      <a:pos x="25" y="67"/>
                    </a:cxn>
                    <a:cxn ang="0">
                      <a:pos x="23" y="55"/>
                    </a:cxn>
                    <a:cxn ang="0">
                      <a:pos x="19" y="42"/>
                    </a:cxn>
                    <a:cxn ang="0">
                      <a:pos x="13" y="29"/>
                    </a:cxn>
                    <a:cxn ang="0">
                      <a:pos x="7" y="13"/>
                    </a:cxn>
                    <a:cxn ang="0">
                      <a:pos x="0" y="0"/>
                    </a:cxn>
                  </a:cxnLst>
                  <a:rect l="0" t="0" r="r" b="b"/>
                  <a:pathLst>
                    <a:path w="26" h="84">
                      <a:moveTo>
                        <a:pt x="0" y="0"/>
                      </a:moveTo>
                      <a:lnTo>
                        <a:pt x="0" y="32"/>
                      </a:lnTo>
                      <a:lnTo>
                        <a:pt x="26" y="84"/>
                      </a:lnTo>
                      <a:lnTo>
                        <a:pt x="26" y="82"/>
                      </a:lnTo>
                      <a:lnTo>
                        <a:pt x="26" y="76"/>
                      </a:lnTo>
                      <a:lnTo>
                        <a:pt x="25" y="67"/>
                      </a:lnTo>
                      <a:lnTo>
                        <a:pt x="23" y="55"/>
                      </a:lnTo>
                      <a:lnTo>
                        <a:pt x="19" y="42"/>
                      </a:lnTo>
                      <a:lnTo>
                        <a:pt x="13" y="29"/>
                      </a:lnTo>
                      <a:lnTo>
                        <a:pt x="7" y="13"/>
                      </a:lnTo>
                      <a:lnTo>
                        <a:pt x="0" y="0"/>
                      </a:lnTo>
                      <a:close/>
                    </a:path>
                  </a:pathLst>
                </a:custGeom>
                <a:solidFill>
                  <a:srgbClr val="21BA00"/>
                </a:solidFill>
                <a:ln w="9525">
                  <a:noFill/>
                  <a:round/>
                  <a:headEnd/>
                  <a:tailEnd/>
                </a:ln>
              </p:spPr>
              <p:txBody>
                <a:bodyPr/>
                <a:lstStyle/>
                <a:p>
                  <a:endParaRPr lang="de-DE"/>
                </a:p>
              </p:txBody>
            </p:sp>
            <p:sp>
              <p:nvSpPr>
                <p:cNvPr id="33143" name="Freeform 1399"/>
                <p:cNvSpPr>
                  <a:spLocks/>
                </p:cNvSpPr>
                <p:nvPr/>
              </p:nvSpPr>
              <p:spPr bwMode="auto">
                <a:xfrm>
                  <a:off x="180" y="3515"/>
                  <a:ext cx="24" cy="59"/>
                </a:xfrm>
                <a:custGeom>
                  <a:avLst/>
                  <a:gdLst/>
                  <a:ahLst/>
                  <a:cxnLst>
                    <a:cxn ang="0">
                      <a:pos x="48" y="116"/>
                    </a:cxn>
                    <a:cxn ang="0">
                      <a:pos x="42" y="44"/>
                    </a:cxn>
                    <a:cxn ang="0">
                      <a:pos x="4" y="0"/>
                    </a:cxn>
                    <a:cxn ang="0">
                      <a:pos x="2" y="6"/>
                    </a:cxn>
                    <a:cxn ang="0">
                      <a:pos x="2" y="19"/>
                    </a:cxn>
                    <a:cxn ang="0">
                      <a:pos x="0" y="38"/>
                    </a:cxn>
                    <a:cxn ang="0">
                      <a:pos x="2" y="51"/>
                    </a:cxn>
                    <a:cxn ang="0">
                      <a:pos x="48" y="116"/>
                    </a:cxn>
                  </a:cxnLst>
                  <a:rect l="0" t="0" r="r" b="b"/>
                  <a:pathLst>
                    <a:path w="48" h="116">
                      <a:moveTo>
                        <a:pt x="48" y="116"/>
                      </a:moveTo>
                      <a:lnTo>
                        <a:pt x="42" y="44"/>
                      </a:lnTo>
                      <a:lnTo>
                        <a:pt x="4" y="0"/>
                      </a:lnTo>
                      <a:lnTo>
                        <a:pt x="2" y="6"/>
                      </a:lnTo>
                      <a:lnTo>
                        <a:pt x="2" y="19"/>
                      </a:lnTo>
                      <a:lnTo>
                        <a:pt x="0" y="38"/>
                      </a:lnTo>
                      <a:lnTo>
                        <a:pt x="2" y="51"/>
                      </a:lnTo>
                      <a:lnTo>
                        <a:pt x="48" y="116"/>
                      </a:lnTo>
                      <a:close/>
                    </a:path>
                  </a:pathLst>
                </a:custGeom>
                <a:solidFill>
                  <a:srgbClr val="21BA00"/>
                </a:solidFill>
                <a:ln w="9525">
                  <a:noFill/>
                  <a:round/>
                  <a:headEnd/>
                  <a:tailEnd/>
                </a:ln>
              </p:spPr>
              <p:txBody>
                <a:bodyPr/>
                <a:lstStyle/>
                <a:p>
                  <a:endParaRPr lang="de-DE"/>
                </a:p>
              </p:txBody>
            </p:sp>
            <p:sp>
              <p:nvSpPr>
                <p:cNvPr id="33144" name="Freeform 1400"/>
                <p:cNvSpPr>
                  <a:spLocks/>
                </p:cNvSpPr>
                <p:nvPr/>
              </p:nvSpPr>
              <p:spPr bwMode="auto">
                <a:xfrm>
                  <a:off x="186" y="3484"/>
                  <a:ext cx="20" cy="38"/>
                </a:xfrm>
                <a:custGeom>
                  <a:avLst/>
                  <a:gdLst/>
                  <a:ahLst/>
                  <a:cxnLst>
                    <a:cxn ang="0">
                      <a:pos x="39" y="76"/>
                    </a:cxn>
                    <a:cxn ang="0">
                      <a:pos x="40" y="46"/>
                    </a:cxn>
                    <a:cxn ang="0">
                      <a:pos x="14" y="0"/>
                    </a:cxn>
                    <a:cxn ang="0">
                      <a:pos x="12" y="2"/>
                    </a:cxn>
                    <a:cxn ang="0">
                      <a:pos x="6" y="10"/>
                    </a:cxn>
                    <a:cxn ang="0">
                      <a:pos x="0" y="23"/>
                    </a:cxn>
                    <a:cxn ang="0">
                      <a:pos x="0" y="44"/>
                    </a:cxn>
                    <a:cxn ang="0">
                      <a:pos x="39" y="76"/>
                    </a:cxn>
                  </a:cxnLst>
                  <a:rect l="0" t="0" r="r" b="b"/>
                  <a:pathLst>
                    <a:path w="40" h="76">
                      <a:moveTo>
                        <a:pt x="39" y="76"/>
                      </a:moveTo>
                      <a:lnTo>
                        <a:pt x="40" y="46"/>
                      </a:lnTo>
                      <a:lnTo>
                        <a:pt x="14" y="0"/>
                      </a:lnTo>
                      <a:lnTo>
                        <a:pt x="12" y="2"/>
                      </a:lnTo>
                      <a:lnTo>
                        <a:pt x="6" y="10"/>
                      </a:lnTo>
                      <a:lnTo>
                        <a:pt x="0" y="23"/>
                      </a:lnTo>
                      <a:lnTo>
                        <a:pt x="0" y="44"/>
                      </a:lnTo>
                      <a:lnTo>
                        <a:pt x="39" y="76"/>
                      </a:lnTo>
                      <a:close/>
                    </a:path>
                  </a:pathLst>
                </a:custGeom>
                <a:solidFill>
                  <a:srgbClr val="21BA00"/>
                </a:solidFill>
                <a:ln w="9525">
                  <a:noFill/>
                  <a:round/>
                  <a:headEnd/>
                  <a:tailEnd/>
                </a:ln>
              </p:spPr>
              <p:txBody>
                <a:bodyPr/>
                <a:lstStyle/>
                <a:p>
                  <a:endParaRPr lang="de-DE"/>
                </a:p>
              </p:txBody>
            </p:sp>
            <p:sp>
              <p:nvSpPr>
                <p:cNvPr id="33145" name="Freeform 1401"/>
                <p:cNvSpPr>
                  <a:spLocks/>
                </p:cNvSpPr>
                <p:nvPr/>
              </p:nvSpPr>
              <p:spPr bwMode="auto">
                <a:xfrm>
                  <a:off x="196" y="3447"/>
                  <a:ext cx="12" cy="40"/>
                </a:xfrm>
                <a:custGeom>
                  <a:avLst/>
                  <a:gdLst/>
                  <a:ahLst/>
                  <a:cxnLst>
                    <a:cxn ang="0">
                      <a:pos x="20" y="80"/>
                    </a:cxn>
                    <a:cxn ang="0">
                      <a:pos x="25" y="0"/>
                    </a:cxn>
                    <a:cxn ang="0">
                      <a:pos x="25" y="0"/>
                    </a:cxn>
                    <a:cxn ang="0">
                      <a:pos x="21" y="2"/>
                    </a:cxn>
                    <a:cxn ang="0">
                      <a:pos x="18" y="5"/>
                    </a:cxn>
                    <a:cxn ang="0">
                      <a:pos x="14" y="13"/>
                    </a:cxn>
                    <a:cxn ang="0">
                      <a:pos x="10" y="21"/>
                    </a:cxn>
                    <a:cxn ang="0">
                      <a:pos x="6" y="32"/>
                    </a:cxn>
                    <a:cxn ang="0">
                      <a:pos x="2" y="45"/>
                    </a:cxn>
                    <a:cxn ang="0">
                      <a:pos x="0" y="61"/>
                    </a:cxn>
                    <a:cxn ang="0">
                      <a:pos x="20" y="80"/>
                    </a:cxn>
                  </a:cxnLst>
                  <a:rect l="0" t="0" r="r" b="b"/>
                  <a:pathLst>
                    <a:path w="25" h="80">
                      <a:moveTo>
                        <a:pt x="20" y="80"/>
                      </a:moveTo>
                      <a:lnTo>
                        <a:pt x="25" y="0"/>
                      </a:lnTo>
                      <a:lnTo>
                        <a:pt x="25" y="0"/>
                      </a:lnTo>
                      <a:lnTo>
                        <a:pt x="21" y="2"/>
                      </a:lnTo>
                      <a:lnTo>
                        <a:pt x="18" y="5"/>
                      </a:lnTo>
                      <a:lnTo>
                        <a:pt x="14" y="13"/>
                      </a:lnTo>
                      <a:lnTo>
                        <a:pt x="10" y="21"/>
                      </a:lnTo>
                      <a:lnTo>
                        <a:pt x="6" y="32"/>
                      </a:lnTo>
                      <a:lnTo>
                        <a:pt x="2" y="45"/>
                      </a:lnTo>
                      <a:lnTo>
                        <a:pt x="0" y="61"/>
                      </a:lnTo>
                      <a:lnTo>
                        <a:pt x="20" y="80"/>
                      </a:lnTo>
                      <a:close/>
                    </a:path>
                  </a:pathLst>
                </a:custGeom>
                <a:solidFill>
                  <a:srgbClr val="21BA00"/>
                </a:solidFill>
                <a:ln w="9525">
                  <a:noFill/>
                  <a:round/>
                  <a:headEnd/>
                  <a:tailEnd/>
                </a:ln>
              </p:spPr>
              <p:txBody>
                <a:bodyPr/>
                <a:lstStyle/>
                <a:p>
                  <a:endParaRPr lang="de-DE"/>
                </a:p>
              </p:txBody>
            </p:sp>
            <p:sp>
              <p:nvSpPr>
                <p:cNvPr id="33146" name="Freeform 1402"/>
                <p:cNvSpPr>
                  <a:spLocks/>
                </p:cNvSpPr>
                <p:nvPr/>
              </p:nvSpPr>
              <p:spPr bwMode="auto">
                <a:xfrm>
                  <a:off x="213" y="3448"/>
                  <a:ext cx="19" cy="49"/>
                </a:xfrm>
                <a:custGeom>
                  <a:avLst/>
                  <a:gdLst/>
                  <a:ahLst/>
                  <a:cxnLst>
                    <a:cxn ang="0">
                      <a:pos x="0" y="99"/>
                    </a:cxn>
                    <a:cxn ang="0">
                      <a:pos x="7" y="0"/>
                    </a:cxn>
                    <a:cxn ang="0">
                      <a:pos x="9" y="2"/>
                    </a:cxn>
                    <a:cxn ang="0">
                      <a:pos x="11" y="5"/>
                    </a:cxn>
                    <a:cxn ang="0">
                      <a:pos x="15" y="11"/>
                    </a:cxn>
                    <a:cxn ang="0">
                      <a:pos x="21" y="19"/>
                    </a:cxn>
                    <a:cxn ang="0">
                      <a:pos x="26" y="28"/>
                    </a:cxn>
                    <a:cxn ang="0">
                      <a:pos x="30" y="40"/>
                    </a:cxn>
                    <a:cxn ang="0">
                      <a:pos x="34" y="51"/>
                    </a:cxn>
                    <a:cxn ang="0">
                      <a:pos x="38" y="64"/>
                    </a:cxn>
                    <a:cxn ang="0">
                      <a:pos x="38" y="74"/>
                    </a:cxn>
                    <a:cxn ang="0">
                      <a:pos x="0" y="99"/>
                    </a:cxn>
                  </a:cxnLst>
                  <a:rect l="0" t="0" r="r" b="b"/>
                  <a:pathLst>
                    <a:path w="38" h="99">
                      <a:moveTo>
                        <a:pt x="0" y="99"/>
                      </a:moveTo>
                      <a:lnTo>
                        <a:pt x="7" y="0"/>
                      </a:lnTo>
                      <a:lnTo>
                        <a:pt x="9" y="2"/>
                      </a:lnTo>
                      <a:lnTo>
                        <a:pt x="11" y="5"/>
                      </a:lnTo>
                      <a:lnTo>
                        <a:pt x="15" y="11"/>
                      </a:lnTo>
                      <a:lnTo>
                        <a:pt x="21" y="19"/>
                      </a:lnTo>
                      <a:lnTo>
                        <a:pt x="26" y="28"/>
                      </a:lnTo>
                      <a:lnTo>
                        <a:pt x="30" y="40"/>
                      </a:lnTo>
                      <a:lnTo>
                        <a:pt x="34" y="51"/>
                      </a:lnTo>
                      <a:lnTo>
                        <a:pt x="38" y="64"/>
                      </a:lnTo>
                      <a:lnTo>
                        <a:pt x="38" y="74"/>
                      </a:lnTo>
                      <a:lnTo>
                        <a:pt x="0" y="99"/>
                      </a:lnTo>
                      <a:close/>
                    </a:path>
                  </a:pathLst>
                </a:custGeom>
                <a:solidFill>
                  <a:srgbClr val="21BA00"/>
                </a:solidFill>
                <a:ln w="9525">
                  <a:noFill/>
                  <a:round/>
                  <a:headEnd/>
                  <a:tailEnd/>
                </a:ln>
              </p:spPr>
              <p:txBody>
                <a:bodyPr/>
                <a:lstStyle/>
                <a:p>
                  <a:endParaRPr lang="de-DE"/>
                </a:p>
              </p:txBody>
            </p:sp>
            <p:sp>
              <p:nvSpPr>
                <p:cNvPr id="33147" name="Freeform 1403"/>
                <p:cNvSpPr>
                  <a:spLocks/>
                </p:cNvSpPr>
                <p:nvPr/>
              </p:nvSpPr>
              <p:spPr bwMode="auto">
                <a:xfrm>
                  <a:off x="213" y="3494"/>
                  <a:ext cx="24" cy="36"/>
                </a:xfrm>
                <a:custGeom>
                  <a:avLst/>
                  <a:gdLst/>
                  <a:ahLst/>
                  <a:cxnLst>
                    <a:cxn ang="0">
                      <a:pos x="0" y="23"/>
                    </a:cxn>
                    <a:cxn ang="0">
                      <a:pos x="40" y="0"/>
                    </a:cxn>
                    <a:cxn ang="0">
                      <a:pos x="42" y="2"/>
                    </a:cxn>
                    <a:cxn ang="0">
                      <a:pos x="44" y="10"/>
                    </a:cxn>
                    <a:cxn ang="0">
                      <a:pos x="47" y="19"/>
                    </a:cxn>
                    <a:cxn ang="0">
                      <a:pos x="47" y="32"/>
                    </a:cxn>
                    <a:cxn ang="0">
                      <a:pos x="2" y="72"/>
                    </a:cxn>
                    <a:cxn ang="0">
                      <a:pos x="0" y="23"/>
                    </a:cxn>
                  </a:cxnLst>
                  <a:rect l="0" t="0" r="r" b="b"/>
                  <a:pathLst>
                    <a:path w="47" h="72">
                      <a:moveTo>
                        <a:pt x="0" y="23"/>
                      </a:moveTo>
                      <a:lnTo>
                        <a:pt x="40" y="0"/>
                      </a:lnTo>
                      <a:lnTo>
                        <a:pt x="42" y="2"/>
                      </a:lnTo>
                      <a:lnTo>
                        <a:pt x="44" y="10"/>
                      </a:lnTo>
                      <a:lnTo>
                        <a:pt x="47" y="19"/>
                      </a:lnTo>
                      <a:lnTo>
                        <a:pt x="47" y="32"/>
                      </a:lnTo>
                      <a:lnTo>
                        <a:pt x="2" y="72"/>
                      </a:lnTo>
                      <a:lnTo>
                        <a:pt x="0" y="23"/>
                      </a:lnTo>
                      <a:close/>
                    </a:path>
                  </a:pathLst>
                </a:custGeom>
                <a:solidFill>
                  <a:srgbClr val="21BA00"/>
                </a:solidFill>
                <a:ln w="9525">
                  <a:noFill/>
                  <a:round/>
                  <a:headEnd/>
                  <a:tailEnd/>
                </a:ln>
              </p:spPr>
              <p:txBody>
                <a:bodyPr/>
                <a:lstStyle/>
                <a:p>
                  <a:endParaRPr lang="de-DE"/>
                </a:p>
              </p:txBody>
            </p:sp>
            <p:sp>
              <p:nvSpPr>
                <p:cNvPr id="33148" name="Freeform 1404"/>
                <p:cNvSpPr>
                  <a:spLocks/>
                </p:cNvSpPr>
                <p:nvPr/>
              </p:nvSpPr>
              <p:spPr bwMode="auto">
                <a:xfrm>
                  <a:off x="213" y="3519"/>
                  <a:ext cx="27" cy="77"/>
                </a:xfrm>
                <a:custGeom>
                  <a:avLst/>
                  <a:gdLst/>
                  <a:ahLst/>
                  <a:cxnLst>
                    <a:cxn ang="0">
                      <a:pos x="0" y="40"/>
                    </a:cxn>
                    <a:cxn ang="0">
                      <a:pos x="0" y="155"/>
                    </a:cxn>
                    <a:cxn ang="0">
                      <a:pos x="2" y="153"/>
                    </a:cxn>
                    <a:cxn ang="0">
                      <a:pos x="4" y="149"/>
                    </a:cxn>
                    <a:cxn ang="0">
                      <a:pos x="7" y="143"/>
                    </a:cxn>
                    <a:cxn ang="0">
                      <a:pos x="13" y="138"/>
                    </a:cxn>
                    <a:cxn ang="0">
                      <a:pos x="21" y="128"/>
                    </a:cxn>
                    <a:cxn ang="0">
                      <a:pos x="26" y="119"/>
                    </a:cxn>
                    <a:cxn ang="0">
                      <a:pos x="32" y="107"/>
                    </a:cxn>
                    <a:cxn ang="0">
                      <a:pos x="36" y="94"/>
                    </a:cxn>
                    <a:cxn ang="0">
                      <a:pos x="38" y="82"/>
                    </a:cxn>
                    <a:cxn ang="0">
                      <a:pos x="46" y="58"/>
                    </a:cxn>
                    <a:cxn ang="0">
                      <a:pos x="51" y="25"/>
                    </a:cxn>
                    <a:cxn ang="0">
                      <a:pos x="53" y="0"/>
                    </a:cxn>
                    <a:cxn ang="0">
                      <a:pos x="0" y="40"/>
                    </a:cxn>
                  </a:cxnLst>
                  <a:rect l="0" t="0" r="r" b="b"/>
                  <a:pathLst>
                    <a:path w="53" h="155">
                      <a:moveTo>
                        <a:pt x="0" y="40"/>
                      </a:moveTo>
                      <a:lnTo>
                        <a:pt x="0" y="155"/>
                      </a:lnTo>
                      <a:lnTo>
                        <a:pt x="2" y="153"/>
                      </a:lnTo>
                      <a:lnTo>
                        <a:pt x="4" y="149"/>
                      </a:lnTo>
                      <a:lnTo>
                        <a:pt x="7" y="143"/>
                      </a:lnTo>
                      <a:lnTo>
                        <a:pt x="13" y="138"/>
                      </a:lnTo>
                      <a:lnTo>
                        <a:pt x="21" y="128"/>
                      </a:lnTo>
                      <a:lnTo>
                        <a:pt x="26" y="119"/>
                      </a:lnTo>
                      <a:lnTo>
                        <a:pt x="32" y="107"/>
                      </a:lnTo>
                      <a:lnTo>
                        <a:pt x="36" y="94"/>
                      </a:lnTo>
                      <a:lnTo>
                        <a:pt x="38" y="82"/>
                      </a:lnTo>
                      <a:lnTo>
                        <a:pt x="46" y="58"/>
                      </a:lnTo>
                      <a:lnTo>
                        <a:pt x="51" y="25"/>
                      </a:lnTo>
                      <a:lnTo>
                        <a:pt x="53" y="0"/>
                      </a:lnTo>
                      <a:lnTo>
                        <a:pt x="0" y="40"/>
                      </a:lnTo>
                      <a:close/>
                    </a:path>
                  </a:pathLst>
                </a:custGeom>
                <a:solidFill>
                  <a:srgbClr val="21BA00"/>
                </a:solidFill>
                <a:ln w="9525">
                  <a:noFill/>
                  <a:round/>
                  <a:headEnd/>
                  <a:tailEnd/>
                </a:ln>
              </p:spPr>
              <p:txBody>
                <a:bodyPr/>
                <a:lstStyle/>
                <a:p>
                  <a:endParaRPr lang="de-DE"/>
                </a:p>
              </p:txBody>
            </p:sp>
            <p:sp>
              <p:nvSpPr>
                <p:cNvPr id="33149" name="Freeform 1405"/>
                <p:cNvSpPr>
                  <a:spLocks/>
                </p:cNvSpPr>
                <p:nvPr/>
              </p:nvSpPr>
              <p:spPr bwMode="auto">
                <a:xfrm>
                  <a:off x="259" y="3453"/>
                  <a:ext cx="6" cy="33"/>
                </a:xfrm>
                <a:custGeom>
                  <a:avLst/>
                  <a:gdLst/>
                  <a:ahLst/>
                  <a:cxnLst>
                    <a:cxn ang="0">
                      <a:pos x="0" y="67"/>
                    </a:cxn>
                    <a:cxn ang="0">
                      <a:pos x="0" y="14"/>
                    </a:cxn>
                    <a:cxn ang="0">
                      <a:pos x="4" y="0"/>
                    </a:cxn>
                    <a:cxn ang="0">
                      <a:pos x="14" y="36"/>
                    </a:cxn>
                    <a:cxn ang="0">
                      <a:pos x="0" y="67"/>
                    </a:cxn>
                  </a:cxnLst>
                  <a:rect l="0" t="0" r="r" b="b"/>
                  <a:pathLst>
                    <a:path w="14" h="67">
                      <a:moveTo>
                        <a:pt x="0" y="67"/>
                      </a:moveTo>
                      <a:lnTo>
                        <a:pt x="0" y="14"/>
                      </a:lnTo>
                      <a:lnTo>
                        <a:pt x="4" y="0"/>
                      </a:lnTo>
                      <a:lnTo>
                        <a:pt x="14" y="36"/>
                      </a:lnTo>
                      <a:lnTo>
                        <a:pt x="0" y="67"/>
                      </a:lnTo>
                      <a:close/>
                    </a:path>
                  </a:pathLst>
                </a:custGeom>
                <a:solidFill>
                  <a:srgbClr val="21BA00"/>
                </a:solidFill>
                <a:ln w="9525">
                  <a:noFill/>
                  <a:round/>
                  <a:headEnd/>
                  <a:tailEnd/>
                </a:ln>
              </p:spPr>
              <p:txBody>
                <a:bodyPr/>
                <a:lstStyle/>
                <a:p>
                  <a:endParaRPr lang="de-DE"/>
                </a:p>
              </p:txBody>
            </p:sp>
            <p:sp>
              <p:nvSpPr>
                <p:cNvPr id="33150" name="Freeform 1406"/>
                <p:cNvSpPr>
                  <a:spLocks/>
                </p:cNvSpPr>
                <p:nvPr/>
              </p:nvSpPr>
              <p:spPr bwMode="auto">
                <a:xfrm>
                  <a:off x="269" y="3429"/>
                  <a:ext cx="7" cy="36"/>
                </a:xfrm>
                <a:custGeom>
                  <a:avLst/>
                  <a:gdLst/>
                  <a:ahLst/>
                  <a:cxnLst>
                    <a:cxn ang="0">
                      <a:pos x="2" y="72"/>
                    </a:cxn>
                    <a:cxn ang="0">
                      <a:pos x="0" y="13"/>
                    </a:cxn>
                    <a:cxn ang="0">
                      <a:pos x="10" y="0"/>
                    </a:cxn>
                    <a:cxn ang="0">
                      <a:pos x="14" y="47"/>
                    </a:cxn>
                    <a:cxn ang="0">
                      <a:pos x="2" y="72"/>
                    </a:cxn>
                  </a:cxnLst>
                  <a:rect l="0" t="0" r="r" b="b"/>
                  <a:pathLst>
                    <a:path w="14" h="72">
                      <a:moveTo>
                        <a:pt x="2" y="72"/>
                      </a:moveTo>
                      <a:lnTo>
                        <a:pt x="0" y="13"/>
                      </a:lnTo>
                      <a:lnTo>
                        <a:pt x="10" y="0"/>
                      </a:lnTo>
                      <a:lnTo>
                        <a:pt x="14" y="47"/>
                      </a:lnTo>
                      <a:lnTo>
                        <a:pt x="2" y="72"/>
                      </a:lnTo>
                      <a:close/>
                    </a:path>
                  </a:pathLst>
                </a:custGeom>
                <a:solidFill>
                  <a:srgbClr val="21BA00"/>
                </a:solidFill>
                <a:ln w="9525">
                  <a:noFill/>
                  <a:round/>
                  <a:headEnd/>
                  <a:tailEnd/>
                </a:ln>
              </p:spPr>
              <p:txBody>
                <a:bodyPr/>
                <a:lstStyle/>
                <a:p>
                  <a:endParaRPr lang="de-DE"/>
                </a:p>
              </p:txBody>
            </p:sp>
            <p:sp>
              <p:nvSpPr>
                <p:cNvPr id="33151" name="Freeform 1407"/>
                <p:cNvSpPr>
                  <a:spLocks/>
                </p:cNvSpPr>
                <p:nvPr/>
              </p:nvSpPr>
              <p:spPr bwMode="auto">
                <a:xfrm>
                  <a:off x="279" y="3417"/>
                  <a:ext cx="12" cy="27"/>
                </a:xfrm>
                <a:custGeom>
                  <a:avLst/>
                  <a:gdLst/>
                  <a:ahLst/>
                  <a:cxnLst>
                    <a:cxn ang="0">
                      <a:pos x="8" y="53"/>
                    </a:cxn>
                    <a:cxn ang="0">
                      <a:pos x="0" y="9"/>
                    </a:cxn>
                    <a:cxn ang="0">
                      <a:pos x="2" y="7"/>
                    </a:cxn>
                    <a:cxn ang="0">
                      <a:pos x="4" y="5"/>
                    </a:cxn>
                    <a:cxn ang="0">
                      <a:pos x="8" y="2"/>
                    </a:cxn>
                    <a:cxn ang="0">
                      <a:pos x="14" y="0"/>
                    </a:cxn>
                    <a:cxn ang="0">
                      <a:pos x="25" y="38"/>
                    </a:cxn>
                    <a:cxn ang="0">
                      <a:pos x="8" y="53"/>
                    </a:cxn>
                  </a:cxnLst>
                  <a:rect l="0" t="0" r="r" b="b"/>
                  <a:pathLst>
                    <a:path w="25" h="53">
                      <a:moveTo>
                        <a:pt x="8" y="53"/>
                      </a:moveTo>
                      <a:lnTo>
                        <a:pt x="0" y="9"/>
                      </a:lnTo>
                      <a:lnTo>
                        <a:pt x="2" y="7"/>
                      </a:lnTo>
                      <a:lnTo>
                        <a:pt x="4" y="5"/>
                      </a:lnTo>
                      <a:lnTo>
                        <a:pt x="8" y="2"/>
                      </a:lnTo>
                      <a:lnTo>
                        <a:pt x="14" y="0"/>
                      </a:lnTo>
                      <a:lnTo>
                        <a:pt x="25" y="38"/>
                      </a:lnTo>
                      <a:lnTo>
                        <a:pt x="8" y="53"/>
                      </a:lnTo>
                      <a:close/>
                    </a:path>
                  </a:pathLst>
                </a:custGeom>
                <a:solidFill>
                  <a:srgbClr val="21BA00"/>
                </a:solidFill>
                <a:ln w="9525">
                  <a:noFill/>
                  <a:round/>
                  <a:headEnd/>
                  <a:tailEnd/>
                </a:ln>
              </p:spPr>
              <p:txBody>
                <a:bodyPr/>
                <a:lstStyle/>
                <a:p>
                  <a:endParaRPr lang="de-DE"/>
                </a:p>
              </p:txBody>
            </p:sp>
            <p:sp>
              <p:nvSpPr>
                <p:cNvPr id="33152" name="Freeform 1408"/>
                <p:cNvSpPr>
                  <a:spLocks/>
                </p:cNvSpPr>
                <p:nvPr/>
              </p:nvSpPr>
              <p:spPr bwMode="auto">
                <a:xfrm>
                  <a:off x="295" y="3415"/>
                  <a:ext cx="10" cy="12"/>
                </a:xfrm>
                <a:custGeom>
                  <a:avLst/>
                  <a:gdLst/>
                  <a:ahLst/>
                  <a:cxnLst>
                    <a:cxn ang="0">
                      <a:pos x="2" y="25"/>
                    </a:cxn>
                    <a:cxn ang="0">
                      <a:pos x="0" y="4"/>
                    </a:cxn>
                    <a:cxn ang="0">
                      <a:pos x="21" y="0"/>
                    </a:cxn>
                    <a:cxn ang="0">
                      <a:pos x="2" y="25"/>
                    </a:cxn>
                  </a:cxnLst>
                  <a:rect l="0" t="0" r="r" b="b"/>
                  <a:pathLst>
                    <a:path w="21" h="25">
                      <a:moveTo>
                        <a:pt x="2" y="25"/>
                      </a:moveTo>
                      <a:lnTo>
                        <a:pt x="0" y="4"/>
                      </a:lnTo>
                      <a:lnTo>
                        <a:pt x="21" y="0"/>
                      </a:lnTo>
                      <a:lnTo>
                        <a:pt x="2" y="25"/>
                      </a:lnTo>
                      <a:close/>
                    </a:path>
                  </a:pathLst>
                </a:custGeom>
                <a:solidFill>
                  <a:srgbClr val="21BA00"/>
                </a:solidFill>
                <a:ln w="9525">
                  <a:noFill/>
                  <a:round/>
                  <a:headEnd/>
                  <a:tailEnd/>
                </a:ln>
              </p:spPr>
              <p:txBody>
                <a:bodyPr/>
                <a:lstStyle/>
                <a:p>
                  <a:endParaRPr lang="de-DE"/>
                </a:p>
              </p:txBody>
            </p:sp>
            <p:sp>
              <p:nvSpPr>
                <p:cNvPr id="33153" name="Freeform 1409"/>
                <p:cNvSpPr>
                  <a:spLocks/>
                </p:cNvSpPr>
                <p:nvPr/>
              </p:nvSpPr>
              <p:spPr bwMode="auto">
                <a:xfrm>
                  <a:off x="266" y="3473"/>
                  <a:ext cx="18" cy="15"/>
                </a:xfrm>
                <a:custGeom>
                  <a:avLst/>
                  <a:gdLst/>
                  <a:ahLst/>
                  <a:cxnLst>
                    <a:cxn ang="0">
                      <a:pos x="0" y="31"/>
                    </a:cxn>
                    <a:cxn ang="0">
                      <a:pos x="11" y="4"/>
                    </a:cxn>
                    <a:cxn ang="0">
                      <a:pos x="36" y="0"/>
                    </a:cxn>
                    <a:cxn ang="0">
                      <a:pos x="36" y="2"/>
                    </a:cxn>
                    <a:cxn ang="0">
                      <a:pos x="36" y="4"/>
                    </a:cxn>
                    <a:cxn ang="0">
                      <a:pos x="36" y="10"/>
                    </a:cxn>
                    <a:cxn ang="0">
                      <a:pos x="34" y="13"/>
                    </a:cxn>
                    <a:cxn ang="0">
                      <a:pos x="30" y="19"/>
                    </a:cxn>
                    <a:cxn ang="0">
                      <a:pos x="22" y="23"/>
                    </a:cxn>
                    <a:cxn ang="0">
                      <a:pos x="13" y="29"/>
                    </a:cxn>
                    <a:cxn ang="0">
                      <a:pos x="0" y="31"/>
                    </a:cxn>
                  </a:cxnLst>
                  <a:rect l="0" t="0" r="r" b="b"/>
                  <a:pathLst>
                    <a:path w="36" h="31">
                      <a:moveTo>
                        <a:pt x="0" y="31"/>
                      </a:moveTo>
                      <a:lnTo>
                        <a:pt x="11" y="4"/>
                      </a:lnTo>
                      <a:lnTo>
                        <a:pt x="36" y="0"/>
                      </a:lnTo>
                      <a:lnTo>
                        <a:pt x="36" y="2"/>
                      </a:lnTo>
                      <a:lnTo>
                        <a:pt x="36" y="4"/>
                      </a:lnTo>
                      <a:lnTo>
                        <a:pt x="36" y="10"/>
                      </a:lnTo>
                      <a:lnTo>
                        <a:pt x="34" y="13"/>
                      </a:lnTo>
                      <a:lnTo>
                        <a:pt x="30" y="19"/>
                      </a:lnTo>
                      <a:lnTo>
                        <a:pt x="22" y="23"/>
                      </a:lnTo>
                      <a:lnTo>
                        <a:pt x="13" y="29"/>
                      </a:lnTo>
                      <a:lnTo>
                        <a:pt x="0" y="31"/>
                      </a:lnTo>
                      <a:close/>
                    </a:path>
                  </a:pathLst>
                </a:custGeom>
                <a:solidFill>
                  <a:srgbClr val="21BA00"/>
                </a:solidFill>
                <a:ln w="9525">
                  <a:noFill/>
                  <a:round/>
                  <a:headEnd/>
                  <a:tailEnd/>
                </a:ln>
              </p:spPr>
              <p:txBody>
                <a:bodyPr/>
                <a:lstStyle/>
                <a:p>
                  <a:endParaRPr lang="de-DE"/>
                </a:p>
              </p:txBody>
            </p:sp>
            <p:sp>
              <p:nvSpPr>
                <p:cNvPr id="33154" name="Freeform 1410"/>
                <p:cNvSpPr>
                  <a:spLocks/>
                </p:cNvSpPr>
                <p:nvPr/>
              </p:nvSpPr>
              <p:spPr bwMode="auto">
                <a:xfrm>
                  <a:off x="279" y="3454"/>
                  <a:ext cx="19" cy="12"/>
                </a:xfrm>
                <a:custGeom>
                  <a:avLst/>
                  <a:gdLst/>
                  <a:ahLst/>
                  <a:cxnLst>
                    <a:cxn ang="0">
                      <a:pos x="0" y="21"/>
                    </a:cxn>
                    <a:cxn ang="0">
                      <a:pos x="14" y="0"/>
                    </a:cxn>
                    <a:cxn ang="0">
                      <a:pos x="38" y="4"/>
                    </a:cxn>
                    <a:cxn ang="0">
                      <a:pos x="38" y="6"/>
                    </a:cxn>
                    <a:cxn ang="0">
                      <a:pos x="36" y="8"/>
                    </a:cxn>
                    <a:cxn ang="0">
                      <a:pos x="35" y="11"/>
                    </a:cxn>
                    <a:cxn ang="0">
                      <a:pos x="31" y="17"/>
                    </a:cxn>
                    <a:cxn ang="0">
                      <a:pos x="25" y="19"/>
                    </a:cxn>
                    <a:cxn ang="0">
                      <a:pos x="17" y="23"/>
                    </a:cxn>
                    <a:cxn ang="0">
                      <a:pos x="10" y="23"/>
                    </a:cxn>
                    <a:cxn ang="0">
                      <a:pos x="0" y="21"/>
                    </a:cxn>
                  </a:cxnLst>
                  <a:rect l="0" t="0" r="r" b="b"/>
                  <a:pathLst>
                    <a:path w="38" h="23">
                      <a:moveTo>
                        <a:pt x="0" y="21"/>
                      </a:moveTo>
                      <a:lnTo>
                        <a:pt x="14" y="0"/>
                      </a:lnTo>
                      <a:lnTo>
                        <a:pt x="38" y="4"/>
                      </a:lnTo>
                      <a:lnTo>
                        <a:pt x="38" y="6"/>
                      </a:lnTo>
                      <a:lnTo>
                        <a:pt x="36" y="8"/>
                      </a:lnTo>
                      <a:lnTo>
                        <a:pt x="35" y="11"/>
                      </a:lnTo>
                      <a:lnTo>
                        <a:pt x="31" y="17"/>
                      </a:lnTo>
                      <a:lnTo>
                        <a:pt x="25" y="19"/>
                      </a:lnTo>
                      <a:lnTo>
                        <a:pt x="17" y="23"/>
                      </a:lnTo>
                      <a:lnTo>
                        <a:pt x="10" y="23"/>
                      </a:lnTo>
                      <a:lnTo>
                        <a:pt x="0" y="21"/>
                      </a:lnTo>
                      <a:close/>
                    </a:path>
                  </a:pathLst>
                </a:custGeom>
                <a:solidFill>
                  <a:srgbClr val="21BA00"/>
                </a:solidFill>
                <a:ln w="9525">
                  <a:noFill/>
                  <a:round/>
                  <a:headEnd/>
                  <a:tailEnd/>
                </a:ln>
              </p:spPr>
              <p:txBody>
                <a:bodyPr/>
                <a:lstStyle/>
                <a:p>
                  <a:endParaRPr lang="de-DE"/>
                </a:p>
              </p:txBody>
            </p:sp>
            <p:sp>
              <p:nvSpPr>
                <p:cNvPr id="33155" name="Freeform 1411"/>
                <p:cNvSpPr>
                  <a:spLocks/>
                </p:cNvSpPr>
                <p:nvPr/>
              </p:nvSpPr>
              <p:spPr bwMode="auto">
                <a:xfrm>
                  <a:off x="290" y="3439"/>
                  <a:ext cx="12" cy="9"/>
                </a:xfrm>
                <a:custGeom>
                  <a:avLst/>
                  <a:gdLst/>
                  <a:ahLst/>
                  <a:cxnLst>
                    <a:cxn ang="0">
                      <a:pos x="0" y="11"/>
                    </a:cxn>
                    <a:cxn ang="0">
                      <a:pos x="13" y="0"/>
                    </a:cxn>
                    <a:cxn ang="0">
                      <a:pos x="25" y="0"/>
                    </a:cxn>
                    <a:cxn ang="0">
                      <a:pos x="17" y="17"/>
                    </a:cxn>
                    <a:cxn ang="0">
                      <a:pos x="0" y="11"/>
                    </a:cxn>
                  </a:cxnLst>
                  <a:rect l="0" t="0" r="r" b="b"/>
                  <a:pathLst>
                    <a:path w="25" h="17">
                      <a:moveTo>
                        <a:pt x="0" y="11"/>
                      </a:moveTo>
                      <a:lnTo>
                        <a:pt x="13" y="0"/>
                      </a:lnTo>
                      <a:lnTo>
                        <a:pt x="25" y="0"/>
                      </a:lnTo>
                      <a:lnTo>
                        <a:pt x="17" y="17"/>
                      </a:lnTo>
                      <a:lnTo>
                        <a:pt x="0" y="11"/>
                      </a:lnTo>
                      <a:close/>
                    </a:path>
                  </a:pathLst>
                </a:custGeom>
                <a:solidFill>
                  <a:srgbClr val="21BA00"/>
                </a:solidFill>
                <a:ln w="9525">
                  <a:noFill/>
                  <a:round/>
                  <a:headEnd/>
                  <a:tailEnd/>
                </a:ln>
              </p:spPr>
              <p:txBody>
                <a:bodyPr/>
                <a:lstStyle/>
                <a:p>
                  <a:endParaRPr lang="de-DE"/>
                </a:p>
              </p:txBody>
            </p:sp>
            <p:sp>
              <p:nvSpPr>
                <p:cNvPr id="33156" name="Freeform 1412"/>
                <p:cNvSpPr>
                  <a:spLocks/>
                </p:cNvSpPr>
                <p:nvPr/>
              </p:nvSpPr>
              <p:spPr bwMode="auto">
                <a:xfrm>
                  <a:off x="302" y="3418"/>
                  <a:ext cx="8" cy="11"/>
                </a:xfrm>
                <a:custGeom>
                  <a:avLst/>
                  <a:gdLst/>
                  <a:ahLst/>
                  <a:cxnLst>
                    <a:cxn ang="0">
                      <a:pos x="0" y="17"/>
                    </a:cxn>
                    <a:cxn ang="0">
                      <a:pos x="15" y="0"/>
                    </a:cxn>
                    <a:cxn ang="0">
                      <a:pos x="9" y="21"/>
                    </a:cxn>
                    <a:cxn ang="0">
                      <a:pos x="0" y="17"/>
                    </a:cxn>
                  </a:cxnLst>
                  <a:rect l="0" t="0" r="r" b="b"/>
                  <a:pathLst>
                    <a:path w="15" h="21">
                      <a:moveTo>
                        <a:pt x="0" y="17"/>
                      </a:moveTo>
                      <a:lnTo>
                        <a:pt x="15" y="0"/>
                      </a:lnTo>
                      <a:lnTo>
                        <a:pt x="9" y="21"/>
                      </a:lnTo>
                      <a:lnTo>
                        <a:pt x="0" y="17"/>
                      </a:lnTo>
                      <a:close/>
                    </a:path>
                  </a:pathLst>
                </a:custGeom>
                <a:solidFill>
                  <a:srgbClr val="21BA00"/>
                </a:solidFill>
                <a:ln w="9525">
                  <a:noFill/>
                  <a:round/>
                  <a:headEnd/>
                  <a:tailEnd/>
                </a:ln>
              </p:spPr>
              <p:txBody>
                <a:bodyPr/>
                <a:lstStyle/>
                <a:p>
                  <a:endParaRPr lang="de-DE"/>
                </a:p>
              </p:txBody>
            </p:sp>
            <p:sp>
              <p:nvSpPr>
                <p:cNvPr id="33157" name="Freeform 1413"/>
                <p:cNvSpPr>
                  <a:spLocks/>
                </p:cNvSpPr>
                <p:nvPr/>
              </p:nvSpPr>
              <p:spPr bwMode="auto">
                <a:xfrm>
                  <a:off x="230" y="3561"/>
                  <a:ext cx="13" cy="21"/>
                </a:xfrm>
                <a:custGeom>
                  <a:avLst/>
                  <a:gdLst/>
                  <a:ahLst/>
                  <a:cxnLst>
                    <a:cxn ang="0">
                      <a:pos x="0" y="42"/>
                    </a:cxn>
                    <a:cxn ang="0">
                      <a:pos x="0" y="40"/>
                    </a:cxn>
                    <a:cxn ang="0">
                      <a:pos x="2" y="38"/>
                    </a:cxn>
                    <a:cxn ang="0">
                      <a:pos x="4" y="36"/>
                    </a:cxn>
                    <a:cxn ang="0">
                      <a:pos x="8" y="31"/>
                    </a:cxn>
                    <a:cxn ang="0">
                      <a:pos x="12" y="25"/>
                    </a:cxn>
                    <a:cxn ang="0">
                      <a:pos x="15" y="19"/>
                    </a:cxn>
                    <a:cxn ang="0">
                      <a:pos x="17" y="14"/>
                    </a:cxn>
                    <a:cxn ang="0">
                      <a:pos x="21" y="6"/>
                    </a:cxn>
                    <a:cxn ang="0">
                      <a:pos x="23" y="0"/>
                    </a:cxn>
                    <a:cxn ang="0">
                      <a:pos x="27" y="10"/>
                    </a:cxn>
                    <a:cxn ang="0">
                      <a:pos x="27" y="21"/>
                    </a:cxn>
                    <a:cxn ang="0">
                      <a:pos x="27" y="27"/>
                    </a:cxn>
                    <a:cxn ang="0">
                      <a:pos x="27" y="27"/>
                    </a:cxn>
                    <a:cxn ang="0">
                      <a:pos x="27" y="27"/>
                    </a:cxn>
                    <a:cxn ang="0">
                      <a:pos x="23" y="29"/>
                    </a:cxn>
                    <a:cxn ang="0">
                      <a:pos x="21" y="31"/>
                    </a:cxn>
                    <a:cxn ang="0">
                      <a:pos x="19" y="33"/>
                    </a:cxn>
                    <a:cxn ang="0">
                      <a:pos x="13" y="36"/>
                    </a:cxn>
                    <a:cxn ang="0">
                      <a:pos x="8" y="38"/>
                    </a:cxn>
                    <a:cxn ang="0">
                      <a:pos x="0" y="42"/>
                    </a:cxn>
                  </a:cxnLst>
                  <a:rect l="0" t="0" r="r" b="b"/>
                  <a:pathLst>
                    <a:path w="27" h="42">
                      <a:moveTo>
                        <a:pt x="0" y="42"/>
                      </a:moveTo>
                      <a:lnTo>
                        <a:pt x="0" y="40"/>
                      </a:lnTo>
                      <a:lnTo>
                        <a:pt x="2" y="38"/>
                      </a:lnTo>
                      <a:lnTo>
                        <a:pt x="4" y="36"/>
                      </a:lnTo>
                      <a:lnTo>
                        <a:pt x="8" y="31"/>
                      </a:lnTo>
                      <a:lnTo>
                        <a:pt x="12" y="25"/>
                      </a:lnTo>
                      <a:lnTo>
                        <a:pt x="15" y="19"/>
                      </a:lnTo>
                      <a:lnTo>
                        <a:pt x="17" y="14"/>
                      </a:lnTo>
                      <a:lnTo>
                        <a:pt x="21" y="6"/>
                      </a:lnTo>
                      <a:lnTo>
                        <a:pt x="23" y="0"/>
                      </a:lnTo>
                      <a:lnTo>
                        <a:pt x="27" y="10"/>
                      </a:lnTo>
                      <a:lnTo>
                        <a:pt x="27" y="21"/>
                      </a:lnTo>
                      <a:lnTo>
                        <a:pt x="27" y="27"/>
                      </a:lnTo>
                      <a:lnTo>
                        <a:pt x="27" y="27"/>
                      </a:lnTo>
                      <a:lnTo>
                        <a:pt x="27" y="27"/>
                      </a:lnTo>
                      <a:lnTo>
                        <a:pt x="23" y="29"/>
                      </a:lnTo>
                      <a:lnTo>
                        <a:pt x="21" y="31"/>
                      </a:lnTo>
                      <a:lnTo>
                        <a:pt x="19" y="33"/>
                      </a:lnTo>
                      <a:lnTo>
                        <a:pt x="13" y="36"/>
                      </a:lnTo>
                      <a:lnTo>
                        <a:pt x="8" y="38"/>
                      </a:lnTo>
                      <a:lnTo>
                        <a:pt x="0" y="42"/>
                      </a:lnTo>
                      <a:close/>
                    </a:path>
                  </a:pathLst>
                </a:custGeom>
                <a:solidFill>
                  <a:srgbClr val="21BA00"/>
                </a:solidFill>
                <a:ln w="9525">
                  <a:noFill/>
                  <a:round/>
                  <a:headEnd/>
                  <a:tailEnd/>
                </a:ln>
              </p:spPr>
              <p:txBody>
                <a:bodyPr/>
                <a:lstStyle/>
                <a:p>
                  <a:endParaRPr lang="de-DE"/>
                </a:p>
              </p:txBody>
            </p:sp>
            <p:sp>
              <p:nvSpPr>
                <p:cNvPr id="33158" name="Freeform 1414"/>
                <p:cNvSpPr>
                  <a:spLocks/>
                </p:cNvSpPr>
                <p:nvPr/>
              </p:nvSpPr>
              <p:spPr bwMode="auto">
                <a:xfrm>
                  <a:off x="221" y="3587"/>
                  <a:ext cx="60" cy="19"/>
                </a:xfrm>
                <a:custGeom>
                  <a:avLst/>
                  <a:gdLst/>
                  <a:ahLst/>
                  <a:cxnLst>
                    <a:cxn ang="0">
                      <a:pos x="0" y="32"/>
                    </a:cxn>
                    <a:cxn ang="0">
                      <a:pos x="32" y="0"/>
                    </a:cxn>
                    <a:cxn ang="0">
                      <a:pos x="120" y="15"/>
                    </a:cxn>
                    <a:cxn ang="0">
                      <a:pos x="120" y="15"/>
                    </a:cxn>
                    <a:cxn ang="0">
                      <a:pos x="116" y="17"/>
                    </a:cxn>
                    <a:cxn ang="0">
                      <a:pos x="110" y="19"/>
                    </a:cxn>
                    <a:cxn ang="0">
                      <a:pos x="105" y="23"/>
                    </a:cxn>
                    <a:cxn ang="0">
                      <a:pos x="95" y="26"/>
                    </a:cxn>
                    <a:cxn ang="0">
                      <a:pos x="82" y="30"/>
                    </a:cxn>
                    <a:cxn ang="0">
                      <a:pos x="70" y="34"/>
                    </a:cxn>
                    <a:cxn ang="0">
                      <a:pos x="55" y="36"/>
                    </a:cxn>
                    <a:cxn ang="0">
                      <a:pos x="53" y="36"/>
                    </a:cxn>
                    <a:cxn ang="0">
                      <a:pos x="49" y="38"/>
                    </a:cxn>
                    <a:cxn ang="0">
                      <a:pos x="44" y="38"/>
                    </a:cxn>
                    <a:cxn ang="0">
                      <a:pos x="36" y="38"/>
                    </a:cxn>
                    <a:cxn ang="0">
                      <a:pos x="27" y="38"/>
                    </a:cxn>
                    <a:cxn ang="0">
                      <a:pos x="17" y="36"/>
                    </a:cxn>
                    <a:cxn ang="0">
                      <a:pos x="9" y="34"/>
                    </a:cxn>
                    <a:cxn ang="0">
                      <a:pos x="0" y="32"/>
                    </a:cxn>
                  </a:cxnLst>
                  <a:rect l="0" t="0" r="r" b="b"/>
                  <a:pathLst>
                    <a:path w="120" h="38">
                      <a:moveTo>
                        <a:pt x="0" y="32"/>
                      </a:moveTo>
                      <a:lnTo>
                        <a:pt x="32" y="0"/>
                      </a:lnTo>
                      <a:lnTo>
                        <a:pt x="120" y="15"/>
                      </a:lnTo>
                      <a:lnTo>
                        <a:pt x="120" y="15"/>
                      </a:lnTo>
                      <a:lnTo>
                        <a:pt x="116" y="17"/>
                      </a:lnTo>
                      <a:lnTo>
                        <a:pt x="110" y="19"/>
                      </a:lnTo>
                      <a:lnTo>
                        <a:pt x="105" y="23"/>
                      </a:lnTo>
                      <a:lnTo>
                        <a:pt x="95" y="26"/>
                      </a:lnTo>
                      <a:lnTo>
                        <a:pt x="82" y="30"/>
                      </a:lnTo>
                      <a:lnTo>
                        <a:pt x="70" y="34"/>
                      </a:lnTo>
                      <a:lnTo>
                        <a:pt x="55" y="36"/>
                      </a:lnTo>
                      <a:lnTo>
                        <a:pt x="53" y="36"/>
                      </a:lnTo>
                      <a:lnTo>
                        <a:pt x="49" y="38"/>
                      </a:lnTo>
                      <a:lnTo>
                        <a:pt x="44" y="38"/>
                      </a:lnTo>
                      <a:lnTo>
                        <a:pt x="36" y="38"/>
                      </a:lnTo>
                      <a:lnTo>
                        <a:pt x="27" y="38"/>
                      </a:lnTo>
                      <a:lnTo>
                        <a:pt x="17" y="36"/>
                      </a:lnTo>
                      <a:lnTo>
                        <a:pt x="9" y="34"/>
                      </a:lnTo>
                      <a:lnTo>
                        <a:pt x="0" y="32"/>
                      </a:lnTo>
                      <a:close/>
                    </a:path>
                  </a:pathLst>
                </a:custGeom>
                <a:solidFill>
                  <a:srgbClr val="21BA00"/>
                </a:solidFill>
                <a:ln w="9525">
                  <a:noFill/>
                  <a:round/>
                  <a:headEnd/>
                  <a:tailEnd/>
                </a:ln>
              </p:spPr>
              <p:txBody>
                <a:bodyPr/>
                <a:lstStyle/>
                <a:p>
                  <a:endParaRPr lang="de-DE"/>
                </a:p>
              </p:txBody>
            </p:sp>
            <p:sp>
              <p:nvSpPr>
                <p:cNvPr id="33159" name="Freeform 1415"/>
                <p:cNvSpPr>
                  <a:spLocks/>
                </p:cNvSpPr>
                <p:nvPr/>
              </p:nvSpPr>
              <p:spPr bwMode="auto">
                <a:xfrm>
                  <a:off x="252" y="3567"/>
                  <a:ext cx="57" cy="22"/>
                </a:xfrm>
                <a:custGeom>
                  <a:avLst/>
                  <a:gdLst/>
                  <a:ahLst/>
                  <a:cxnLst>
                    <a:cxn ang="0">
                      <a:pos x="0" y="24"/>
                    </a:cxn>
                    <a:cxn ang="0">
                      <a:pos x="34" y="0"/>
                    </a:cxn>
                    <a:cxn ang="0">
                      <a:pos x="114" y="15"/>
                    </a:cxn>
                    <a:cxn ang="0">
                      <a:pos x="78" y="43"/>
                    </a:cxn>
                    <a:cxn ang="0">
                      <a:pos x="0" y="24"/>
                    </a:cxn>
                  </a:cxnLst>
                  <a:rect l="0" t="0" r="r" b="b"/>
                  <a:pathLst>
                    <a:path w="114" h="43">
                      <a:moveTo>
                        <a:pt x="0" y="24"/>
                      </a:moveTo>
                      <a:lnTo>
                        <a:pt x="34" y="0"/>
                      </a:lnTo>
                      <a:lnTo>
                        <a:pt x="114" y="15"/>
                      </a:lnTo>
                      <a:lnTo>
                        <a:pt x="78" y="43"/>
                      </a:lnTo>
                      <a:lnTo>
                        <a:pt x="0" y="24"/>
                      </a:lnTo>
                      <a:close/>
                    </a:path>
                  </a:pathLst>
                </a:custGeom>
                <a:solidFill>
                  <a:srgbClr val="21BA00"/>
                </a:solidFill>
                <a:ln w="9525">
                  <a:noFill/>
                  <a:round/>
                  <a:headEnd/>
                  <a:tailEnd/>
                </a:ln>
              </p:spPr>
              <p:txBody>
                <a:bodyPr/>
                <a:lstStyle/>
                <a:p>
                  <a:endParaRPr lang="de-DE"/>
                </a:p>
              </p:txBody>
            </p:sp>
            <p:sp>
              <p:nvSpPr>
                <p:cNvPr id="33160" name="Freeform 1416"/>
                <p:cNvSpPr>
                  <a:spLocks/>
                </p:cNvSpPr>
                <p:nvPr/>
              </p:nvSpPr>
              <p:spPr bwMode="auto">
                <a:xfrm>
                  <a:off x="247" y="3529"/>
                  <a:ext cx="18" cy="39"/>
                </a:xfrm>
                <a:custGeom>
                  <a:avLst/>
                  <a:gdLst/>
                  <a:ahLst/>
                  <a:cxnLst>
                    <a:cxn ang="0">
                      <a:pos x="8" y="78"/>
                    </a:cxn>
                    <a:cxn ang="0">
                      <a:pos x="0" y="36"/>
                    </a:cxn>
                    <a:cxn ang="0">
                      <a:pos x="0" y="36"/>
                    </a:cxn>
                    <a:cxn ang="0">
                      <a:pos x="4" y="32"/>
                    </a:cxn>
                    <a:cxn ang="0">
                      <a:pos x="8" y="28"/>
                    </a:cxn>
                    <a:cxn ang="0">
                      <a:pos x="12" y="22"/>
                    </a:cxn>
                    <a:cxn ang="0">
                      <a:pos x="18" y="19"/>
                    </a:cxn>
                    <a:cxn ang="0">
                      <a:pos x="23" y="11"/>
                    </a:cxn>
                    <a:cxn ang="0">
                      <a:pos x="29" y="5"/>
                    </a:cxn>
                    <a:cxn ang="0">
                      <a:pos x="35" y="0"/>
                    </a:cxn>
                    <a:cxn ang="0">
                      <a:pos x="37" y="59"/>
                    </a:cxn>
                    <a:cxn ang="0">
                      <a:pos x="8" y="78"/>
                    </a:cxn>
                  </a:cxnLst>
                  <a:rect l="0" t="0" r="r" b="b"/>
                  <a:pathLst>
                    <a:path w="37" h="78">
                      <a:moveTo>
                        <a:pt x="8" y="78"/>
                      </a:moveTo>
                      <a:lnTo>
                        <a:pt x="0" y="36"/>
                      </a:lnTo>
                      <a:lnTo>
                        <a:pt x="0" y="36"/>
                      </a:lnTo>
                      <a:lnTo>
                        <a:pt x="4" y="32"/>
                      </a:lnTo>
                      <a:lnTo>
                        <a:pt x="8" y="28"/>
                      </a:lnTo>
                      <a:lnTo>
                        <a:pt x="12" y="22"/>
                      </a:lnTo>
                      <a:lnTo>
                        <a:pt x="18" y="19"/>
                      </a:lnTo>
                      <a:lnTo>
                        <a:pt x="23" y="11"/>
                      </a:lnTo>
                      <a:lnTo>
                        <a:pt x="29" y="5"/>
                      </a:lnTo>
                      <a:lnTo>
                        <a:pt x="35" y="0"/>
                      </a:lnTo>
                      <a:lnTo>
                        <a:pt x="37" y="59"/>
                      </a:lnTo>
                      <a:lnTo>
                        <a:pt x="8" y="78"/>
                      </a:lnTo>
                      <a:close/>
                    </a:path>
                  </a:pathLst>
                </a:custGeom>
                <a:solidFill>
                  <a:srgbClr val="21BA00"/>
                </a:solidFill>
                <a:ln w="9525">
                  <a:noFill/>
                  <a:round/>
                  <a:headEnd/>
                  <a:tailEnd/>
                </a:ln>
              </p:spPr>
              <p:txBody>
                <a:bodyPr/>
                <a:lstStyle/>
                <a:p>
                  <a:endParaRPr lang="de-DE"/>
                </a:p>
              </p:txBody>
            </p:sp>
            <p:sp>
              <p:nvSpPr>
                <p:cNvPr id="33161" name="Freeform 1417"/>
                <p:cNvSpPr>
                  <a:spLocks/>
                </p:cNvSpPr>
                <p:nvPr/>
              </p:nvSpPr>
              <p:spPr bwMode="auto">
                <a:xfrm>
                  <a:off x="274" y="3507"/>
                  <a:ext cx="33" cy="44"/>
                </a:xfrm>
                <a:custGeom>
                  <a:avLst/>
                  <a:gdLst/>
                  <a:ahLst/>
                  <a:cxnLst>
                    <a:cxn ang="0">
                      <a:pos x="0" y="87"/>
                    </a:cxn>
                    <a:cxn ang="0">
                      <a:pos x="0" y="26"/>
                    </a:cxn>
                    <a:cxn ang="0">
                      <a:pos x="2" y="26"/>
                    </a:cxn>
                    <a:cxn ang="0">
                      <a:pos x="2" y="24"/>
                    </a:cxn>
                    <a:cxn ang="0">
                      <a:pos x="4" y="23"/>
                    </a:cxn>
                    <a:cxn ang="0">
                      <a:pos x="9" y="19"/>
                    </a:cxn>
                    <a:cxn ang="0">
                      <a:pos x="13" y="15"/>
                    </a:cxn>
                    <a:cxn ang="0">
                      <a:pos x="21" y="11"/>
                    </a:cxn>
                    <a:cxn ang="0">
                      <a:pos x="30" y="7"/>
                    </a:cxn>
                    <a:cxn ang="0">
                      <a:pos x="40" y="4"/>
                    </a:cxn>
                    <a:cxn ang="0">
                      <a:pos x="66" y="0"/>
                    </a:cxn>
                    <a:cxn ang="0">
                      <a:pos x="47" y="47"/>
                    </a:cxn>
                    <a:cxn ang="0">
                      <a:pos x="0" y="87"/>
                    </a:cxn>
                  </a:cxnLst>
                  <a:rect l="0" t="0" r="r" b="b"/>
                  <a:pathLst>
                    <a:path w="66" h="87">
                      <a:moveTo>
                        <a:pt x="0" y="87"/>
                      </a:moveTo>
                      <a:lnTo>
                        <a:pt x="0" y="26"/>
                      </a:lnTo>
                      <a:lnTo>
                        <a:pt x="2" y="26"/>
                      </a:lnTo>
                      <a:lnTo>
                        <a:pt x="2" y="24"/>
                      </a:lnTo>
                      <a:lnTo>
                        <a:pt x="4" y="23"/>
                      </a:lnTo>
                      <a:lnTo>
                        <a:pt x="9" y="19"/>
                      </a:lnTo>
                      <a:lnTo>
                        <a:pt x="13" y="15"/>
                      </a:lnTo>
                      <a:lnTo>
                        <a:pt x="21" y="11"/>
                      </a:lnTo>
                      <a:lnTo>
                        <a:pt x="30" y="7"/>
                      </a:lnTo>
                      <a:lnTo>
                        <a:pt x="40" y="4"/>
                      </a:lnTo>
                      <a:lnTo>
                        <a:pt x="66" y="0"/>
                      </a:lnTo>
                      <a:lnTo>
                        <a:pt x="47" y="47"/>
                      </a:lnTo>
                      <a:lnTo>
                        <a:pt x="0" y="87"/>
                      </a:lnTo>
                      <a:close/>
                    </a:path>
                  </a:pathLst>
                </a:custGeom>
                <a:solidFill>
                  <a:srgbClr val="21BA00"/>
                </a:solidFill>
                <a:ln w="9525">
                  <a:noFill/>
                  <a:round/>
                  <a:headEnd/>
                  <a:tailEnd/>
                </a:ln>
              </p:spPr>
              <p:txBody>
                <a:bodyPr/>
                <a:lstStyle/>
                <a:p>
                  <a:endParaRPr lang="de-DE"/>
                </a:p>
              </p:txBody>
            </p:sp>
            <p:sp>
              <p:nvSpPr>
                <p:cNvPr id="33162" name="Freeform 1418"/>
                <p:cNvSpPr>
                  <a:spLocks/>
                </p:cNvSpPr>
                <p:nvPr/>
              </p:nvSpPr>
              <p:spPr bwMode="auto">
                <a:xfrm>
                  <a:off x="279" y="3542"/>
                  <a:ext cx="49" cy="26"/>
                </a:xfrm>
                <a:custGeom>
                  <a:avLst/>
                  <a:gdLst/>
                  <a:ahLst/>
                  <a:cxnLst>
                    <a:cxn ang="0">
                      <a:pos x="0" y="33"/>
                    </a:cxn>
                    <a:cxn ang="0">
                      <a:pos x="38" y="0"/>
                    </a:cxn>
                    <a:cxn ang="0">
                      <a:pos x="99" y="8"/>
                    </a:cxn>
                    <a:cxn ang="0">
                      <a:pos x="97" y="10"/>
                    </a:cxn>
                    <a:cxn ang="0">
                      <a:pos x="96" y="14"/>
                    </a:cxn>
                    <a:cxn ang="0">
                      <a:pos x="94" y="17"/>
                    </a:cxn>
                    <a:cxn ang="0">
                      <a:pos x="88" y="25"/>
                    </a:cxn>
                    <a:cxn ang="0">
                      <a:pos x="84" y="33"/>
                    </a:cxn>
                    <a:cxn ang="0">
                      <a:pos x="78" y="38"/>
                    </a:cxn>
                    <a:cxn ang="0">
                      <a:pos x="75" y="46"/>
                    </a:cxn>
                    <a:cxn ang="0">
                      <a:pos x="69" y="52"/>
                    </a:cxn>
                    <a:cxn ang="0">
                      <a:pos x="0" y="33"/>
                    </a:cxn>
                  </a:cxnLst>
                  <a:rect l="0" t="0" r="r" b="b"/>
                  <a:pathLst>
                    <a:path w="99" h="52">
                      <a:moveTo>
                        <a:pt x="0" y="33"/>
                      </a:moveTo>
                      <a:lnTo>
                        <a:pt x="38" y="0"/>
                      </a:lnTo>
                      <a:lnTo>
                        <a:pt x="99" y="8"/>
                      </a:lnTo>
                      <a:lnTo>
                        <a:pt x="97" y="10"/>
                      </a:lnTo>
                      <a:lnTo>
                        <a:pt x="96" y="14"/>
                      </a:lnTo>
                      <a:lnTo>
                        <a:pt x="94" y="17"/>
                      </a:lnTo>
                      <a:lnTo>
                        <a:pt x="88" y="25"/>
                      </a:lnTo>
                      <a:lnTo>
                        <a:pt x="84" y="33"/>
                      </a:lnTo>
                      <a:lnTo>
                        <a:pt x="78" y="38"/>
                      </a:lnTo>
                      <a:lnTo>
                        <a:pt x="75" y="46"/>
                      </a:lnTo>
                      <a:lnTo>
                        <a:pt x="69" y="52"/>
                      </a:lnTo>
                      <a:lnTo>
                        <a:pt x="0" y="33"/>
                      </a:lnTo>
                      <a:close/>
                    </a:path>
                  </a:pathLst>
                </a:custGeom>
                <a:solidFill>
                  <a:srgbClr val="21BA00"/>
                </a:solidFill>
                <a:ln w="9525">
                  <a:noFill/>
                  <a:round/>
                  <a:headEnd/>
                  <a:tailEnd/>
                </a:ln>
              </p:spPr>
              <p:txBody>
                <a:bodyPr/>
                <a:lstStyle/>
                <a:p>
                  <a:endParaRPr lang="de-DE"/>
                </a:p>
              </p:txBody>
            </p:sp>
            <p:sp>
              <p:nvSpPr>
                <p:cNvPr id="33163" name="Freeform 1419"/>
                <p:cNvSpPr>
                  <a:spLocks/>
                </p:cNvSpPr>
                <p:nvPr/>
              </p:nvSpPr>
              <p:spPr bwMode="auto">
                <a:xfrm>
                  <a:off x="310" y="3500"/>
                  <a:ext cx="40" cy="37"/>
                </a:xfrm>
                <a:custGeom>
                  <a:avLst/>
                  <a:gdLst/>
                  <a:ahLst/>
                  <a:cxnLst>
                    <a:cxn ang="0">
                      <a:pos x="0" y="65"/>
                    </a:cxn>
                    <a:cxn ang="0">
                      <a:pos x="80" y="0"/>
                    </a:cxn>
                    <a:cxn ang="0">
                      <a:pos x="80" y="2"/>
                    </a:cxn>
                    <a:cxn ang="0">
                      <a:pos x="76" y="10"/>
                    </a:cxn>
                    <a:cxn ang="0">
                      <a:pos x="71" y="21"/>
                    </a:cxn>
                    <a:cxn ang="0">
                      <a:pos x="65" y="33"/>
                    </a:cxn>
                    <a:cxn ang="0">
                      <a:pos x="59" y="46"/>
                    </a:cxn>
                    <a:cxn ang="0">
                      <a:pos x="54" y="58"/>
                    </a:cxn>
                    <a:cxn ang="0">
                      <a:pos x="50" y="67"/>
                    </a:cxn>
                    <a:cxn ang="0">
                      <a:pos x="46" y="75"/>
                    </a:cxn>
                    <a:cxn ang="0">
                      <a:pos x="0" y="65"/>
                    </a:cxn>
                  </a:cxnLst>
                  <a:rect l="0" t="0" r="r" b="b"/>
                  <a:pathLst>
                    <a:path w="80" h="75">
                      <a:moveTo>
                        <a:pt x="0" y="65"/>
                      </a:moveTo>
                      <a:lnTo>
                        <a:pt x="80" y="0"/>
                      </a:lnTo>
                      <a:lnTo>
                        <a:pt x="80" y="2"/>
                      </a:lnTo>
                      <a:lnTo>
                        <a:pt x="76" y="10"/>
                      </a:lnTo>
                      <a:lnTo>
                        <a:pt x="71" y="21"/>
                      </a:lnTo>
                      <a:lnTo>
                        <a:pt x="65" y="33"/>
                      </a:lnTo>
                      <a:lnTo>
                        <a:pt x="59" y="46"/>
                      </a:lnTo>
                      <a:lnTo>
                        <a:pt x="54" y="58"/>
                      </a:lnTo>
                      <a:lnTo>
                        <a:pt x="50" y="67"/>
                      </a:lnTo>
                      <a:lnTo>
                        <a:pt x="46" y="75"/>
                      </a:lnTo>
                      <a:lnTo>
                        <a:pt x="0" y="65"/>
                      </a:lnTo>
                      <a:close/>
                    </a:path>
                  </a:pathLst>
                </a:custGeom>
                <a:solidFill>
                  <a:srgbClr val="21BA00"/>
                </a:solidFill>
                <a:ln w="9525">
                  <a:noFill/>
                  <a:round/>
                  <a:headEnd/>
                  <a:tailEnd/>
                </a:ln>
              </p:spPr>
              <p:txBody>
                <a:bodyPr/>
                <a:lstStyle/>
                <a:p>
                  <a:endParaRPr lang="de-DE"/>
                </a:p>
              </p:txBody>
            </p:sp>
            <p:sp>
              <p:nvSpPr>
                <p:cNvPr id="33164" name="Freeform 1420"/>
                <p:cNvSpPr>
                  <a:spLocks/>
                </p:cNvSpPr>
                <p:nvPr/>
              </p:nvSpPr>
              <p:spPr bwMode="auto">
                <a:xfrm>
                  <a:off x="312" y="3497"/>
                  <a:ext cx="32" cy="26"/>
                </a:xfrm>
                <a:custGeom>
                  <a:avLst/>
                  <a:gdLst/>
                  <a:ahLst/>
                  <a:cxnLst>
                    <a:cxn ang="0">
                      <a:pos x="0" y="51"/>
                    </a:cxn>
                    <a:cxn ang="0">
                      <a:pos x="11" y="7"/>
                    </a:cxn>
                    <a:cxn ang="0">
                      <a:pos x="65" y="0"/>
                    </a:cxn>
                    <a:cxn ang="0">
                      <a:pos x="0" y="51"/>
                    </a:cxn>
                  </a:cxnLst>
                  <a:rect l="0" t="0" r="r" b="b"/>
                  <a:pathLst>
                    <a:path w="65" h="51">
                      <a:moveTo>
                        <a:pt x="0" y="51"/>
                      </a:moveTo>
                      <a:lnTo>
                        <a:pt x="11" y="7"/>
                      </a:lnTo>
                      <a:lnTo>
                        <a:pt x="65" y="0"/>
                      </a:lnTo>
                      <a:lnTo>
                        <a:pt x="0" y="51"/>
                      </a:lnTo>
                      <a:close/>
                    </a:path>
                  </a:pathLst>
                </a:custGeom>
                <a:solidFill>
                  <a:srgbClr val="21BA00"/>
                </a:solidFill>
                <a:ln w="9525">
                  <a:noFill/>
                  <a:round/>
                  <a:headEnd/>
                  <a:tailEnd/>
                </a:ln>
              </p:spPr>
              <p:txBody>
                <a:bodyPr/>
                <a:lstStyle/>
                <a:p>
                  <a:endParaRPr lang="de-DE"/>
                </a:p>
              </p:txBody>
            </p:sp>
          </p:grpSp>
          <p:sp>
            <p:nvSpPr>
              <p:cNvPr id="33165" name="Freeform 1421"/>
              <p:cNvSpPr>
                <a:spLocks/>
              </p:cNvSpPr>
              <p:nvPr/>
            </p:nvSpPr>
            <p:spPr bwMode="auto">
              <a:xfrm>
                <a:off x="293" y="3554"/>
                <a:ext cx="140" cy="169"/>
              </a:xfrm>
              <a:custGeom>
                <a:avLst/>
                <a:gdLst/>
                <a:ahLst/>
                <a:cxnLst>
                  <a:cxn ang="0">
                    <a:pos x="0" y="192"/>
                  </a:cxn>
                  <a:cxn ang="0">
                    <a:pos x="6" y="148"/>
                  </a:cxn>
                  <a:cxn ang="0">
                    <a:pos x="15" y="122"/>
                  </a:cxn>
                  <a:cxn ang="0">
                    <a:pos x="23" y="108"/>
                  </a:cxn>
                  <a:cxn ang="0">
                    <a:pos x="34" y="89"/>
                  </a:cxn>
                  <a:cxn ang="0">
                    <a:pos x="51" y="68"/>
                  </a:cxn>
                  <a:cxn ang="0">
                    <a:pos x="63" y="59"/>
                  </a:cxn>
                  <a:cxn ang="0">
                    <a:pos x="82" y="44"/>
                  </a:cxn>
                  <a:cxn ang="0">
                    <a:pos x="112" y="23"/>
                  </a:cxn>
                  <a:cxn ang="0">
                    <a:pos x="143" y="6"/>
                  </a:cxn>
                  <a:cxn ang="0">
                    <a:pos x="160" y="2"/>
                  </a:cxn>
                  <a:cxn ang="0">
                    <a:pos x="175" y="2"/>
                  </a:cxn>
                  <a:cxn ang="0">
                    <a:pos x="200" y="0"/>
                  </a:cxn>
                  <a:cxn ang="0">
                    <a:pos x="223" y="0"/>
                  </a:cxn>
                  <a:cxn ang="0">
                    <a:pos x="230" y="4"/>
                  </a:cxn>
                  <a:cxn ang="0">
                    <a:pos x="227" y="28"/>
                  </a:cxn>
                  <a:cxn ang="0">
                    <a:pos x="217" y="53"/>
                  </a:cxn>
                  <a:cxn ang="0">
                    <a:pos x="208" y="72"/>
                  </a:cxn>
                  <a:cxn ang="0">
                    <a:pos x="189" y="101"/>
                  </a:cxn>
                  <a:cxn ang="0">
                    <a:pos x="164" y="129"/>
                  </a:cxn>
                  <a:cxn ang="0">
                    <a:pos x="149" y="143"/>
                  </a:cxn>
                  <a:cxn ang="0">
                    <a:pos x="133" y="152"/>
                  </a:cxn>
                  <a:cxn ang="0">
                    <a:pos x="110" y="168"/>
                  </a:cxn>
                  <a:cxn ang="0">
                    <a:pos x="89" y="179"/>
                  </a:cxn>
                  <a:cxn ang="0">
                    <a:pos x="156" y="209"/>
                  </a:cxn>
                  <a:cxn ang="0">
                    <a:pos x="166" y="211"/>
                  </a:cxn>
                  <a:cxn ang="0">
                    <a:pos x="185" y="219"/>
                  </a:cxn>
                  <a:cxn ang="0">
                    <a:pos x="208" y="228"/>
                  </a:cxn>
                  <a:cxn ang="0">
                    <a:pos x="229" y="240"/>
                  </a:cxn>
                  <a:cxn ang="0">
                    <a:pos x="234" y="246"/>
                  </a:cxn>
                  <a:cxn ang="0">
                    <a:pos x="248" y="263"/>
                  </a:cxn>
                  <a:cxn ang="0">
                    <a:pos x="265" y="289"/>
                  </a:cxn>
                  <a:cxn ang="0">
                    <a:pos x="280" y="322"/>
                  </a:cxn>
                  <a:cxn ang="0">
                    <a:pos x="274" y="324"/>
                  </a:cxn>
                  <a:cxn ang="0">
                    <a:pos x="253" y="331"/>
                  </a:cxn>
                  <a:cxn ang="0">
                    <a:pos x="225" y="337"/>
                  </a:cxn>
                  <a:cxn ang="0">
                    <a:pos x="192" y="337"/>
                  </a:cxn>
                  <a:cxn ang="0">
                    <a:pos x="181" y="335"/>
                  </a:cxn>
                  <a:cxn ang="0">
                    <a:pos x="154" y="327"/>
                  </a:cxn>
                  <a:cxn ang="0">
                    <a:pos x="122" y="314"/>
                  </a:cxn>
                  <a:cxn ang="0">
                    <a:pos x="95" y="295"/>
                  </a:cxn>
                  <a:cxn ang="0">
                    <a:pos x="88" y="291"/>
                  </a:cxn>
                  <a:cxn ang="0">
                    <a:pos x="72" y="278"/>
                  </a:cxn>
                  <a:cxn ang="0">
                    <a:pos x="55" y="257"/>
                  </a:cxn>
                  <a:cxn ang="0">
                    <a:pos x="38" y="234"/>
                  </a:cxn>
                  <a:cxn ang="0">
                    <a:pos x="30" y="223"/>
                  </a:cxn>
                  <a:cxn ang="0">
                    <a:pos x="21" y="202"/>
                  </a:cxn>
                </a:cxnLst>
                <a:rect l="0" t="0" r="r" b="b"/>
                <a:pathLst>
                  <a:path w="280" h="337">
                    <a:moveTo>
                      <a:pt x="0" y="200"/>
                    </a:moveTo>
                    <a:lnTo>
                      <a:pt x="0" y="192"/>
                    </a:lnTo>
                    <a:lnTo>
                      <a:pt x="2" y="173"/>
                    </a:lnTo>
                    <a:lnTo>
                      <a:pt x="6" y="148"/>
                    </a:lnTo>
                    <a:lnTo>
                      <a:pt x="13" y="124"/>
                    </a:lnTo>
                    <a:lnTo>
                      <a:pt x="15" y="122"/>
                    </a:lnTo>
                    <a:lnTo>
                      <a:pt x="17" y="118"/>
                    </a:lnTo>
                    <a:lnTo>
                      <a:pt x="23" y="108"/>
                    </a:lnTo>
                    <a:lnTo>
                      <a:pt x="28" y="99"/>
                    </a:lnTo>
                    <a:lnTo>
                      <a:pt x="34" y="89"/>
                    </a:lnTo>
                    <a:lnTo>
                      <a:pt x="44" y="78"/>
                    </a:lnTo>
                    <a:lnTo>
                      <a:pt x="51" y="68"/>
                    </a:lnTo>
                    <a:lnTo>
                      <a:pt x="61" y="61"/>
                    </a:lnTo>
                    <a:lnTo>
                      <a:pt x="63" y="59"/>
                    </a:lnTo>
                    <a:lnTo>
                      <a:pt x="70" y="51"/>
                    </a:lnTo>
                    <a:lnTo>
                      <a:pt x="82" y="44"/>
                    </a:lnTo>
                    <a:lnTo>
                      <a:pt x="95" y="32"/>
                    </a:lnTo>
                    <a:lnTo>
                      <a:pt x="112" y="23"/>
                    </a:lnTo>
                    <a:lnTo>
                      <a:pt x="128" y="13"/>
                    </a:lnTo>
                    <a:lnTo>
                      <a:pt x="143" y="6"/>
                    </a:lnTo>
                    <a:lnTo>
                      <a:pt x="156" y="2"/>
                    </a:lnTo>
                    <a:lnTo>
                      <a:pt x="160" y="2"/>
                    </a:lnTo>
                    <a:lnTo>
                      <a:pt x="166" y="2"/>
                    </a:lnTo>
                    <a:lnTo>
                      <a:pt x="175" y="2"/>
                    </a:lnTo>
                    <a:lnTo>
                      <a:pt x="189" y="0"/>
                    </a:lnTo>
                    <a:lnTo>
                      <a:pt x="200" y="0"/>
                    </a:lnTo>
                    <a:lnTo>
                      <a:pt x="213" y="0"/>
                    </a:lnTo>
                    <a:lnTo>
                      <a:pt x="223" y="0"/>
                    </a:lnTo>
                    <a:lnTo>
                      <a:pt x="230" y="0"/>
                    </a:lnTo>
                    <a:lnTo>
                      <a:pt x="230" y="4"/>
                    </a:lnTo>
                    <a:lnTo>
                      <a:pt x="230" y="13"/>
                    </a:lnTo>
                    <a:lnTo>
                      <a:pt x="227" y="28"/>
                    </a:lnTo>
                    <a:lnTo>
                      <a:pt x="219" y="51"/>
                    </a:lnTo>
                    <a:lnTo>
                      <a:pt x="217" y="53"/>
                    </a:lnTo>
                    <a:lnTo>
                      <a:pt x="213" y="61"/>
                    </a:lnTo>
                    <a:lnTo>
                      <a:pt x="208" y="72"/>
                    </a:lnTo>
                    <a:lnTo>
                      <a:pt x="198" y="86"/>
                    </a:lnTo>
                    <a:lnTo>
                      <a:pt x="189" y="101"/>
                    </a:lnTo>
                    <a:lnTo>
                      <a:pt x="177" y="116"/>
                    </a:lnTo>
                    <a:lnTo>
                      <a:pt x="164" y="129"/>
                    </a:lnTo>
                    <a:lnTo>
                      <a:pt x="150" y="141"/>
                    </a:lnTo>
                    <a:lnTo>
                      <a:pt x="149" y="143"/>
                    </a:lnTo>
                    <a:lnTo>
                      <a:pt x="143" y="147"/>
                    </a:lnTo>
                    <a:lnTo>
                      <a:pt x="133" y="152"/>
                    </a:lnTo>
                    <a:lnTo>
                      <a:pt x="122" y="160"/>
                    </a:lnTo>
                    <a:lnTo>
                      <a:pt x="110" y="168"/>
                    </a:lnTo>
                    <a:lnTo>
                      <a:pt x="99" y="173"/>
                    </a:lnTo>
                    <a:lnTo>
                      <a:pt x="89" y="179"/>
                    </a:lnTo>
                    <a:lnTo>
                      <a:pt x="82" y="183"/>
                    </a:lnTo>
                    <a:lnTo>
                      <a:pt x="156" y="209"/>
                    </a:lnTo>
                    <a:lnTo>
                      <a:pt x="158" y="209"/>
                    </a:lnTo>
                    <a:lnTo>
                      <a:pt x="166" y="211"/>
                    </a:lnTo>
                    <a:lnTo>
                      <a:pt x="173" y="213"/>
                    </a:lnTo>
                    <a:lnTo>
                      <a:pt x="185" y="219"/>
                    </a:lnTo>
                    <a:lnTo>
                      <a:pt x="196" y="223"/>
                    </a:lnTo>
                    <a:lnTo>
                      <a:pt x="208" y="228"/>
                    </a:lnTo>
                    <a:lnTo>
                      <a:pt x="219" y="232"/>
                    </a:lnTo>
                    <a:lnTo>
                      <a:pt x="229" y="240"/>
                    </a:lnTo>
                    <a:lnTo>
                      <a:pt x="229" y="240"/>
                    </a:lnTo>
                    <a:lnTo>
                      <a:pt x="234" y="246"/>
                    </a:lnTo>
                    <a:lnTo>
                      <a:pt x="240" y="253"/>
                    </a:lnTo>
                    <a:lnTo>
                      <a:pt x="248" y="263"/>
                    </a:lnTo>
                    <a:lnTo>
                      <a:pt x="255" y="274"/>
                    </a:lnTo>
                    <a:lnTo>
                      <a:pt x="265" y="289"/>
                    </a:lnTo>
                    <a:lnTo>
                      <a:pt x="274" y="305"/>
                    </a:lnTo>
                    <a:lnTo>
                      <a:pt x="280" y="322"/>
                    </a:lnTo>
                    <a:lnTo>
                      <a:pt x="278" y="322"/>
                    </a:lnTo>
                    <a:lnTo>
                      <a:pt x="274" y="324"/>
                    </a:lnTo>
                    <a:lnTo>
                      <a:pt x="265" y="327"/>
                    </a:lnTo>
                    <a:lnTo>
                      <a:pt x="253" y="331"/>
                    </a:lnTo>
                    <a:lnTo>
                      <a:pt x="240" y="333"/>
                    </a:lnTo>
                    <a:lnTo>
                      <a:pt x="225" y="337"/>
                    </a:lnTo>
                    <a:lnTo>
                      <a:pt x="208" y="337"/>
                    </a:lnTo>
                    <a:lnTo>
                      <a:pt x="192" y="337"/>
                    </a:lnTo>
                    <a:lnTo>
                      <a:pt x="189" y="337"/>
                    </a:lnTo>
                    <a:lnTo>
                      <a:pt x="181" y="335"/>
                    </a:lnTo>
                    <a:lnTo>
                      <a:pt x="169" y="331"/>
                    </a:lnTo>
                    <a:lnTo>
                      <a:pt x="154" y="327"/>
                    </a:lnTo>
                    <a:lnTo>
                      <a:pt x="139" y="322"/>
                    </a:lnTo>
                    <a:lnTo>
                      <a:pt x="122" y="314"/>
                    </a:lnTo>
                    <a:lnTo>
                      <a:pt x="107" y="307"/>
                    </a:lnTo>
                    <a:lnTo>
                      <a:pt x="95" y="295"/>
                    </a:lnTo>
                    <a:lnTo>
                      <a:pt x="93" y="293"/>
                    </a:lnTo>
                    <a:lnTo>
                      <a:pt x="88" y="291"/>
                    </a:lnTo>
                    <a:lnTo>
                      <a:pt x="82" y="284"/>
                    </a:lnTo>
                    <a:lnTo>
                      <a:pt x="72" y="278"/>
                    </a:lnTo>
                    <a:lnTo>
                      <a:pt x="63" y="268"/>
                    </a:lnTo>
                    <a:lnTo>
                      <a:pt x="55" y="257"/>
                    </a:lnTo>
                    <a:lnTo>
                      <a:pt x="46" y="246"/>
                    </a:lnTo>
                    <a:lnTo>
                      <a:pt x="38" y="234"/>
                    </a:lnTo>
                    <a:lnTo>
                      <a:pt x="36" y="230"/>
                    </a:lnTo>
                    <a:lnTo>
                      <a:pt x="30" y="223"/>
                    </a:lnTo>
                    <a:lnTo>
                      <a:pt x="25" y="213"/>
                    </a:lnTo>
                    <a:lnTo>
                      <a:pt x="21" y="202"/>
                    </a:lnTo>
                    <a:lnTo>
                      <a:pt x="0" y="200"/>
                    </a:lnTo>
                    <a:close/>
                  </a:path>
                </a:pathLst>
              </a:custGeom>
              <a:solidFill>
                <a:srgbClr val="000000"/>
              </a:solidFill>
              <a:ln w="9525">
                <a:noFill/>
                <a:round/>
                <a:headEnd/>
                <a:tailEnd/>
              </a:ln>
            </p:spPr>
            <p:txBody>
              <a:bodyPr/>
              <a:lstStyle/>
              <a:p>
                <a:endParaRPr lang="de-DE"/>
              </a:p>
            </p:txBody>
          </p:sp>
          <p:sp>
            <p:nvSpPr>
              <p:cNvPr id="33166" name="Freeform 1422"/>
              <p:cNvSpPr>
                <a:spLocks/>
              </p:cNvSpPr>
              <p:nvPr/>
            </p:nvSpPr>
            <p:spPr bwMode="auto">
              <a:xfrm>
                <a:off x="356" y="3609"/>
                <a:ext cx="121" cy="54"/>
              </a:xfrm>
              <a:custGeom>
                <a:avLst/>
                <a:gdLst/>
                <a:ahLst/>
                <a:cxnLst>
                  <a:cxn ang="0">
                    <a:pos x="15" y="61"/>
                  </a:cxn>
                  <a:cxn ang="0">
                    <a:pos x="19" y="56"/>
                  </a:cxn>
                  <a:cxn ang="0">
                    <a:pos x="30" y="46"/>
                  </a:cxn>
                  <a:cxn ang="0">
                    <a:pos x="49" y="31"/>
                  </a:cxn>
                  <a:cxn ang="0">
                    <a:pos x="74" y="18"/>
                  </a:cxn>
                  <a:cxn ang="0">
                    <a:pos x="82" y="14"/>
                  </a:cxn>
                  <a:cxn ang="0">
                    <a:pos x="101" y="8"/>
                  </a:cxn>
                  <a:cxn ang="0">
                    <a:pos x="125" y="2"/>
                  </a:cxn>
                  <a:cxn ang="0">
                    <a:pos x="150" y="0"/>
                  </a:cxn>
                  <a:cxn ang="0">
                    <a:pos x="158" y="2"/>
                  </a:cxn>
                  <a:cxn ang="0">
                    <a:pos x="175" y="6"/>
                  </a:cxn>
                  <a:cxn ang="0">
                    <a:pos x="198" y="14"/>
                  </a:cxn>
                  <a:cxn ang="0">
                    <a:pos x="219" y="31"/>
                  </a:cxn>
                  <a:cxn ang="0">
                    <a:pos x="242" y="63"/>
                  </a:cxn>
                  <a:cxn ang="0">
                    <a:pos x="234" y="71"/>
                  </a:cxn>
                  <a:cxn ang="0">
                    <a:pos x="225" y="79"/>
                  </a:cxn>
                  <a:cxn ang="0">
                    <a:pos x="207" y="90"/>
                  </a:cxn>
                  <a:cxn ang="0">
                    <a:pos x="194" y="94"/>
                  </a:cxn>
                  <a:cxn ang="0">
                    <a:pos x="181" y="100"/>
                  </a:cxn>
                  <a:cxn ang="0">
                    <a:pos x="158" y="103"/>
                  </a:cxn>
                  <a:cxn ang="0">
                    <a:pos x="135" y="109"/>
                  </a:cxn>
                  <a:cxn ang="0">
                    <a:pos x="122" y="109"/>
                  </a:cxn>
                  <a:cxn ang="0">
                    <a:pos x="108" y="107"/>
                  </a:cxn>
                  <a:cxn ang="0">
                    <a:pos x="87" y="103"/>
                  </a:cxn>
                  <a:cxn ang="0">
                    <a:pos x="61" y="94"/>
                  </a:cxn>
                  <a:cxn ang="0">
                    <a:pos x="47" y="86"/>
                  </a:cxn>
                  <a:cxn ang="0">
                    <a:pos x="43" y="84"/>
                  </a:cxn>
                  <a:cxn ang="0">
                    <a:pos x="38" y="80"/>
                  </a:cxn>
                  <a:cxn ang="0">
                    <a:pos x="30" y="75"/>
                  </a:cxn>
                  <a:cxn ang="0">
                    <a:pos x="26" y="71"/>
                  </a:cxn>
                  <a:cxn ang="0">
                    <a:pos x="17" y="71"/>
                  </a:cxn>
                  <a:cxn ang="0">
                    <a:pos x="0" y="71"/>
                  </a:cxn>
                </a:cxnLst>
                <a:rect l="0" t="0" r="r" b="b"/>
                <a:pathLst>
                  <a:path w="242" h="109">
                    <a:moveTo>
                      <a:pt x="0" y="71"/>
                    </a:moveTo>
                    <a:lnTo>
                      <a:pt x="15" y="61"/>
                    </a:lnTo>
                    <a:lnTo>
                      <a:pt x="17" y="60"/>
                    </a:lnTo>
                    <a:lnTo>
                      <a:pt x="19" y="56"/>
                    </a:lnTo>
                    <a:lnTo>
                      <a:pt x="24" y="52"/>
                    </a:lnTo>
                    <a:lnTo>
                      <a:pt x="30" y="46"/>
                    </a:lnTo>
                    <a:lnTo>
                      <a:pt x="40" y="39"/>
                    </a:lnTo>
                    <a:lnTo>
                      <a:pt x="49" y="31"/>
                    </a:lnTo>
                    <a:lnTo>
                      <a:pt x="61" y="23"/>
                    </a:lnTo>
                    <a:lnTo>
                      <a:pt x="74" y="18"/>
                    </a:lnTo>
                    <a:lnTo>
                      <a:pt x="76" y="18"/>
                    </a:lnTo>
                    <a:lnTo>
                      <a:pt x="82" y="14"/>
                    </a:lnTo>
                    <a:lnTo>
                      <a:pt x="89" y="12"/>
                    </a:lnTo>
                    <a:lnTo>
                      <a:pt x="101" y="8"/>
                    </a:lnTo>
                    <a:lnTo>
                      <a:pt x="112" y="4"/>
                    </a:lnTo>
                    <a:lnTo>
                      <a:pt x="125" y="2"/>
                    </a:lnTo>
                    <a:lnTo>
                      <a:pt x="137" y="0"/>
                    </a:lnTo>
                    <a:lnTo>
                      <a:pt x="150" y="0"/>
                    </a:lnTo>
                    <a:lnTo>
                      <a:pt x="152" y="0"/>
                    </a:lnTo>
                    <a:lnTo>
                      <a:pt x="158" y="2"/>
                    </a:lnTo>
                    <a:lnTo>
                      <a:pt x="165" y="2"/>
                    </a:lnTo>
                    <a:lnTo>
                      <a:pt x="175" y="6"/>
                    </a:lnTo>
                    <a:lnTo>
                      <a:pt x="186" y="10"/>
                    </a:lnTo>
                    <a:lnTo>
                      <a:pt x="198" y="14"/>
                    </a:lnTo>
                    <a:lnTo>
                      <a:pt x="209" y="21"/>
                    </a:lnTo>
                    <a:lnTo>
                      <a:pt x="219" y="31"/>
                    </a:lnTo>
                    <a:lnTo>
                      <a:pt x="242" y="63"/>
                    </a:lnTo>
                    <a:lnTo>
                      <a:pt x="242" y="63"/>
                    </a:lnTo>
                    <a:lnTo>
                      <a:pt x="240" y="67"/>
                    </a:lnTo>
                    <a:lnTo>
                      <a:pt x="234" y="71"/>
                    </a:lnTo>
                    <a:lnTo>
                      <a:pt x="230" y="75"/>
                    </a:lnTo>
                    <a:lnTo>
                      <a:pt x="225" y="79"/>
                    </a:lnTo>
                    <a:lnTo>
                      <a:pt x="215" y="84"/>
                    </a:lnTo>
                    <a:lnTo>
                      <a:pt x="207" y="90"/>
                    </a:lnTo>
                    <a:lnTo>
                      <a:pt x="196" y="94"/>
                    </a:lnTo>
                    <a:lnTo>
                      <a:pt x="194" y="94"/>
                    </a:lnTo>
                    <a:lnTo>
                      <a:pt x="188" y="96"/>
                    </a:lnTo>
                    <a:lnTo>
                      <a:pt x="181" y="100"/>
                    </a:lnTo>
                    <a:lnTo>
                      <a:pt x="169" y="101"/>
                    </a:lnTo>
                    <a:lnTo>
                      <a:pt x="158" y="103"/>
                    </a:lnTo>
                    <a:lnTo>
                      <a:pt x="146" y="107"/>
                    </a:lnTo>
                    <a:lnTo>
                      <a:pt x="135" y="109"/>
                    </a:lnTo>
                    <a:lnTo>
                      <a:pt x="124" y="109"/>
                    </a:lnTo>
                    <a:lnTo>
                      <a:pt x="122" y="109"/>
                    </a:lnTo>
                    <a:lnTo>
                      <a:pt x="118" y="109"/>
                    </a:lnTo>
                    <a:lnTo>
                      <a:pt x="108" y="107"/>
                    </a:lnTo>
                    <a:lnTo>
                      <a:pt x="99" y="105"/>
                    </a:lnTo>
                    <a:lnTo>
                      <a:pt x="87" y="103"/>
                    </a:lnTo>
                    <a:lnTo>
                      <a:pt x="74" y="100"/>
                    </a:lnTo>
                    <a:lnTo>
                      <a:pt x="61" y="94"/>
                    </a:lnTo>
                    <a:lnTo>
                      <a:pt x="47" y="88"/>
                    </a:lnTo>
                    <a:lnTo>
                      <a:pt x="47" y="86"/>
                    </a:lnTo>
                    <a:lnTo>
                      <a:pt x="47" y="86"/>
                    </a:lnTo>
                    <a:lnTo>
                      <a:pt x="43" y="84"/>
                    </a:lnTo>
                    <a:lnTo>
                      <a:pt x="42" y="82"/>
                    </a:lnTo>
                    <a:lnTo>
                      <a:pt x="38" y="80"/>
                    </a:lnTo>
                    <a:lnTo>
                      <a:pt x="34" y="77"/>
                    </a:lnTo>
                    <a:lnTo>
                      <a:pt x="30" y="75"/>
                    </a:lnTo>
                    <a:lnTo>
                      <a:pt x="26" y="71"/>
                    </a:lnTo>
                    <a:lnTo>
                      <a:pt x="26" y="71"/>
                    </a:lnTo>
                    <a:lnTo>
                      <a:pt x="21" y="69"/>
                    </a:lnTo>
                    <a:lnTo>
                      <a:pt x="17" y="71"/>
                    </a:lnTo>
                    <a:lnTo>
                      <a:pt x="7" y="77"/>
                    </a:lnTo>
                    <a:lnTo>
                      <a:pt x="0" y="71"/>
                    </a:lnTo>
                    <a:close/>
                  </a:path>
                </a:pathLst>
              </a:custGeom>
              <a:solidFill>
                <a:srgbClr val="000000"/>
              </a:solidFill>
              <a:ln w="9525">
                <a:noFill/>
                <a:round/>
                <a:headEnd/>
                <a:tailEnd/>
              </a:ln>
            </p:spPr>
            <p:txBody>
              <a:bodyPr/>
              <a:lstStyle/>
              <a:p>
                <a:endParaRPr lang="de-DE"/>
              </a:p>
            </p:txBody>
          </p:sp>
          <p:sp>
            <p:nvSpPr>
              <p:cNvPr id="33167" name="Freeform 1423"/>
              <p:cNvSpPr>
                <a:spLocks/>
              </p:cNvSpPr>
              <p:nvPr/>
            </p:nvSpPr>
            <p:spPr bwMode="auto">
              <a:xfrm>
                <a:off x="301" y="3599"/>
                <a:ext cx="19" cy="43"/>
              </a:xfrm>
              <a:custGeom>
                <a:avLst/>
                <a:gdLst/>
                <a:ahLst/>
                <a:cxnLst>
                  <a:cxn ang="0">
                    <a:pos x="0" y="86"/>
                  </a:cxn>
                  <a:cxn ang="0">
                    <a:pos x="38" y="42"/>
                  </a:cxn>
                  <a:cxn ang="0">
                    <a:pos x="38" y="0"/>
                  </a:cxn>
                  <a:cxn ang="0">
                    <a:pos x="38" y="0"/>
                  </a:cxn>
                  <a:cxn ang="0">
                    <a:pos x="34" y="4"/>
                  </a:cxn>
                  <a:cxn ang="0">
                    <a:pos x="31" y="10"/>
                  </a:cxn>
                  <a:cxn ang="0">
                    <a:pos x="27" y="16"/>
                  </a:cxn>
                  <a:cxn ang="0">
                    <a:pos x="23" y="21"/>
                  </a:cxn>
                  <a:cxn ang="0">
                    <a:pos x="17" y="31"/>
                  </a:cxn>
                  <a:cxn ang="0">
                    <a:pos x="13" y="39"/>
                  </a:cxn>
                  <a:cxn ang="0">
                    <a:pos x="10" y="44"/>
                  </a:cxn>
                  <a:cxn ang="0">
                    <a:pos x="0" y="86"/>
                  </a:cxn>
                </a:cxnLst>
                <a:rect l="0" t="0" r="r" b="b"/>
                <a:pathLst>
                  <a:path w="38" h="86">
                    <a:moveTo>
                      <a:pt x="0" y="86"/>
                    </a:moveTo>
                    <a:lnTo>
                      <a:pt x="38" y="42"/>
                    </a:lnTo>
                    <a:lnTo>
                      <a:pt x="38" y="0"/>
                    </a:lnTo>
                    <a:lnTo>
                      <a:pt x="38" y="0"/>
                    </a:lnTo>
                    <a:lnTo>
                      <a:pt x="34" y="4"/>
                    </a:lnTo>
                    <a:lnTo>
                      <a:pt x="31" y="10"/>
                    </a:lnTo>
                    <a:lnTo>
                      <a:pt x="27" y="16"/>
                    </a:lnTo>
                    <a:lnTo>
                      <a:pt x="23" y="21"/>
                    </a:lnTo>
                    <a:lnTo>
                      <a:pt x="17" y="31"/>
                    </a:lnTo>
                    <a:lnTo>
                      <a:pt x="13" y="39"/>
                    </a:lnTo>
                    <a:lnTo>
                      <a:pt x="10" y="44"/>
                    </a:lnTo>
                    <a:lnTo>
                      <a:pt x="0" y="86"/>
                    </a:lnTo>
                    <a:close/>
                  </a:path>
                </a:pathLst>
              </a:custGeom>
              <a:solidFill>
                <a:srgbClr val="59FF00"/>
              </a:solidFill>
              <a:ln w="9525">
                <a:noFill/>
                <a:round/>
                <a:headEnd/>
                <a:tailEnd/>
              </a:ln>
            </p:spPr>
            <p:txBody>
              <a:bodyPr/>
              <a:lstStyle/>
              <a:p>
                <a:endParaRPr lang="de-DE"/>
              </a:p>
            </p:txBody>
          </p:sp>
          <p:sp>
            <p:nvSpPr>
              <p:cNvPr id="33168" name="Freeform 1424"/>
              <p:cNvSpPr>
                <a:spLocks/>
              </p:cNvSpPr>
              <p:nvPr/>
            </p:nvSpPr>
            <p:spPr bwMode="auto">
              <a:xfrm>
                <a:off x="326" y="3574"/>
                <a:ext cx="26" cy="38"/>
              </a:xfrm>
              <a:custGeom>
                <a:avLst/>
                <a:gdLst/>
                <a:ahLst/>
                <a:cxnLst>
                  <a:cxn ang="0">
                    <a:pos x="1" y="76"/>
                  </a:cxn>
                  <a:cxn ang="0">
                    <a:pos x="0" y="36"/>
                  </a:cxn>
                  <a:cxn ang="0">
                    <a:pos x="0" y="34"/>
                  </a:cxn>
                  <a:cxn ang="0">
                    <a:pos x="1" y="32"/>
                  </a:cxn>
                  <a:cxn ang="0">
                    <a:pos x="3" y="30"/>
                  </a:cxn>
                  <a:cxn ang="0">
                    <a:pos x="7" y="25"/>
                  </a:cxn>
                  <a:cxn ang="0">
                    <a:pos x="11" y="21"/>
                  </a:cxn>
                  <a:cxn ang="0">
                    <a:pos x="15" y="17"/>
                  </a:cxn>
                  <a:cxn ang="0">
                    <a:pos x="21" y="13"/>
                  </a:cxn>
                  <a:cxn ang="0">
                    <a:pos x="26" y="10"/>
                  </a:cxn>
                  <a:cxn ang="0">
                    <a:pos x="51" y="0"/>
                  </a:cxn>
                  <a:cxn ang="0">
                    <a:pos x="49" y="23"/>
                  </a:cxn>
                  <a:cxn ang="0">
                    <a:pos x="1" y="76"/>
                  </a:cxn>
                </a:cxnLst>
                <a:rect l="0" t="0" r="r" b="b"/>
                <a:pathLst>
                  <a:path w="51" h="76">
                    <a:moveTo>
                      <a:pt x="1" y="76"/>
                    </a:moveTo>
                    <a:lnTo>
                      <a:pt x="0" y="36"/>
                    </a:lnTo>
                    <a:lnTo>
                      <a:pt x="0" y="34"/>
                    </a:lnTo>
                    <a:lnTo>
                      <a:pt x="1" y="32"/>
                    </a:lnTo>
                    <a:lnTo>
                      <a:pt x="3" y="30"/>
                    </a:lnTo>
                    <a:lnTo>
                      <a:pt x="7" y="25"/>
                    </a:lnTo>
                    <a:lnTo>
                      <a:pt x="11" y="21"/>
                    </a:lnTo>
                    <a:lnTo>
                      <a:pt x="15" y="17"/>
                    </a:lnTo>
                    <a:lnTo>
                      <a:pt x="21" y="13"/>
                    </a:lnTo>
                    <a:lnTo>
                      <a:pt x="26" y="10"/>
                    </a:lnTo>
                    <a:lnTo>
                      <a:pt x="51" y="0"/>
                    </a:lnTo>
                    <a:lnTo>
                      <a:pt x="49" y="23"/>
                    </a:lnTo>
                    <a:lnTo>
                      <a:pt x="1" y="76"/>
                    </a:lnTo>
                    <a:close/>
                  </a:path>
                </a:pathLst>
              </a:custGeom>
              <a:solidFill>
                <a:srgbClr val="59FF00"/>
              </a:solidFill>
              <a:ln w="9525">
                <a:noFill/>
                <a:round/>
                <a:headEnd/>
                <a:tailEnd/>
              </a:ln>
            </p:spPr>
            <p:txBody>
              <a:bodyPr/>
              <a:lstStyle/>
              <a:p>
                <a:endParaRPr lang="de-DE"/>
              </a:p>
            </p:txBody>
          </p:sp>
          <p:sp>
            <p:nvSpPr>
              <p:cNvPr id="33169" name="Freeform 1425"/>
              <p:cNvSpPr>
                <a:spLocks/>
              </p:cNvSpPr>
              <p:nvPr/>
            </p:nvSpPr>
            <p:spPr bwMode="auto">
              <a:xfrm>
                <a:off x="360" y="3560"/>
                <a:ext cx="33" cy="23"/>
              </a:xfrm>
              <a:custGeom>
                <a:avLst/>
                <a:gdLst/>
                <a:ahLst/>
                <a:cxnLst>
                  <a:cxn ang="0">
                    <a:pos x="0" y="46"/>
                  </a:cxn>
                  <a:cxn ang="0">
                    <a:pos x="4" y="17"/>
                  </a:cxn>
                  <a:cxn ang="0">
                    <a:pos x="6" y="17"/>
                  </a:cxn>
                  <a:cxn ang="0">
                    <a:pos x="10" y="16"/>
                  </a:cxn>
                  <a:cxn ang="0">
                    <a:pos x="14" y="12"/>
                  </a:cxn>
                  <a:cxn ang="0">
                    <a:pos x="21" y="8"/>
                  </a:cxn>
                  <a:cxn ang="0">
                    <a:pos x="31" y="6"/>
                  </a:cxn>
                  <a:cxn ang="0">
                    <a:pos x="42" y="2"/>
                  </a:cxn>
                  <a:cxn ang="0">
                    <a:pos x="54" y="0"/>
                  </a:cxn>
                  <a:cxn ang="0">
                    <a:pos x="67" y="0"/>
                  </a:cxn>
                  <a:cxn ang="0">
                    <a:pos x="0" y="46"/>
                  </a:cxn>
                </a:cxnLst>
                <a:rect l="0" t="0" r="r" b="b"/>
                <a:pathLst>
                  <a:path w="67" h="46">
                    <a:moveTo>
                      <a:pt x="0" y="46"/>
                    </a:moveTo>
                    <a:lnTo>
                      <a:pt x="4" y="17"/>
                    </a:lnTo>
                    <a:lnTo>
                      <a:pt x="6" y="17"/>
                    </a:lnTo>
                    <a:lnTo>
                      <a:pt x="10" y="16"/>
                    </a:lnTo>
                    <a:lnTo>
                      <a:pt x="14" y="12"/>
                    </a:lnTo>
                    <a:lnTo>
                      <a:pt x="21" y="8"/>
                    </a:lnTo>
                    <a:lnTo>
                      <a:pt x="31" y="6"/>
                    </a:lnTo>
                    <a:lnTo>
                      <a:pt x="42" y="2"/>
                    </a:lnTo>
                    <a:lnTo>
                      <a:pt x="54" y="0"/>
                    </a:lnTo>
                    <a:lnTo>
                      <a:pt x="67" y="0"/>
                    </a:lnTo>
                    <a:lnTo>
                      <a:pt x="0" y="46"/>
                    </a:lnTo>
                    <a:close/>
                  </a:path>
                </a:pathLst>
              </a:custGeom>
              <a:solidFill>
                <a:srgbClr val="59FF00"/>
              </a:solidFill>
              <a:ln w="9525">
                <a:noFill/>
                <a:round/>
                <a:headEnd/>
                <a:tailEnd/>
              </a:ln>
            </p:spPr>
            <p:txBody>
              <a:bodyPr/>
              <a:lstStyle/>
              <a:p>
                <a:endParaRPr lang="de-DE"/>
              </a:p>
            </p:txBody>
          </p:sp>
          <p:sp>
            <p:nvSpPr>
              <p:cNvPr id="33170" name="Freeform 1426"/>
              <p:cNvSpPr>
                <a:spLocks/>
              </p:cNvSpPr>
              <p:nvPr/>
            </p:nvSpPr>
            <p:spPr bwMode="auto">
              <a:xfrm>
                <a:off x="374" y="3562"/>
                <a:ext cx="28" cy="22"/>
              </a:xfrm>
              <a:custGeom>
                <a:avLst/>
                <a:gdLst/>
                <a:ahLst/>
                <a:cxnLst>
                  <a:cxn ang="0">
                    <a:pos x="0" y="44"/>
                  </a:cxn>
                  <a:cxn ang="0">
                    <a:pos x="55" y="0"/>
                  </a:cxn>
                  <a:cxn ang="0">
                    <a:pos x="53" y="6"/>
                  </a:cxn>
                  <a:cxn ang="0">
                    <a:pos x="49" y="17"/>
                  </a:cxn>
                  <a:cxn ang="0">
                    <a:pos x="44" y="33"/>
                  </a:cxn>
                  <a:cxn ang="0">
                    <a:pos x="38" y="42"/>
                  </a:cxn>
                  <a:cxn ang="0">
                    <a:pos x="0" y="44"/>
                  </a:cxn>
                </a:cxnLst>
                <a:rect l="0" t="0" r="r" b="b"/>
                <a:pathLst>
                  <a:path w="55" h="44">
                    <a:moveTo>
                      <a:pt x="0" y="44"/>
                    </a:moveTo>
                    <a:lnTo>
                      <a:pt x="55" y="0"/>
                    </a:lnTo>
                    <a:lnTo>
                      <a:pt x="53" y="6"/>
                    </a:lnTo>
                    <a:lnTo>
                      <a:pt x="49" y="17"/>
                    </a:lnTo>
                    <a:lnTo>
                      <a:pt x="44" y="33"/>
                    </a:lnTo>
                    <a:lnTo>
                      <a:pt x="38" y="42"/>
                    </a:lnTo>
                    <a:lnTo>
                      <a:pt x="0" y="44"/>
                    </a:lnTo>
                    <a:close/>
                  </a:path>
                </a:pathLst>
              </a:custGeom>
              <a:solidFill>
                <a:srgbClr val="59FF00"/>
              </a:solidFill>
              <a:ln w="9525">
                <a:noFill/>
                <a:round/>
                <a:headEnd/>
                <a:tailEnd/>
              </a:ln>
            </p:spPr>
            <p:txBody>
              <a:bodyPr/>
              <a:lstStyle/>
              <a:p>
                <a:endParaRPr lang="de-DE"/>
              </a:p>
            </p:txBody>
          </p:sp>
          <p:sp>
            <p:nvSpPr>
              <p:cNvPr id="33171" name="Freeform 1427"/>
              <p:cNvSpPr>
                <a:spLocks/>
              </p:cNvSpPr>
              <p:nvPr/>
            </p:nvSpPr>
            <p:spPr bwMode="auto">
              <a:xfrm>
                <a:off x="347" y="3590"/>
                <a:ext cx="41" cy="15"/>
              </a:xfrm>
              <a:custGeom>
                <a:avLst/>
                <a:gdLst/>
                <a:ahLst/>
                <a:cxnLst>
                  <a:cxn ang="0">
                    <a:pos x="39" y="0"/>
                  </a:cxn>
                  <a:cxn ang="0">
                    <a:pos x="82" y="0"/>
                  </a:cxn>
                  <a:cxn ang="0">
                    <a:pos x="82" y="0"/>
                  </a:cxn>
                  <a:cxn ang="0">
                    <a:pos x="81" y="2"/>
                  </a:cxn>
                  <a:cxn ang="0">
                    <a:pos x="79" y="8"/>
                  </a:cxn>
                  <a:cxn ang="0">
                    <a:pos x="77" y="12"/>
                  </a:cxn>
                  <a:cxn ang="0">
                    <a:pos x="73" y="18"/>
                  </a:cxn>
                  <a:cxn ang="0">
                    <a:pos x="69" y="21"/>
                  </a:cxn>
                  <a:cxn ang="0">
                    <a:pos x="65" y="27"/>
                  </a:cxn>
                  <a:cxn ang="0">
                    <a:pos x="60" y="31"/>
                  </a:cxn>
                  <a:cxn ang="0">
                    <a:pos x="0" y="31"/>
                  </a:cxn>
                  <a:cxn ang="0">
                    <a:pos x="39" y="0"/>
                  </a:cxn>
                </a:cxnLst>
                <a:rect l="0" t="0" r="r" b="b"/>
                <a:pathLst>
                  <a:path w="82" h="31">
                    <a:moveTo>
                      <a:pt x="39" y="0"/>
                    </a:moveTo>
                    <a:lnTo>
                      <a:pt x="82" y="0"/>
                    </a:lnTo>
                    <a:lnTo>
                      <a:pt x="82" y="0"/>
                    </a:lnTo>
                    <a:lnTo>
                      <a:pt x="81" y="2"/>
                    </a:lnTo>
                    <a:lnTo>
                      <a:pt x="79" y="8"/>
                    </a:lnTo>
                    <a:lnTo>
                      <a:pt x="77" y="12"/>
                    </a:lnTo>
                    <a:lnTo>
                      <a:pt x="73" y="18"/>
                    </a:lnTo>
                    <a:lnTo>
                      <a:pt x="69" y="21"/>
                    </a:lnTo>
                    <a:lnTo>
                      <a:pt x="65" y="27"/>
                    </a:lnTo>
                    <a:lnTo>
                      <a:pt x="60" y="31"/>
                    </a:lnTo>
                    <a:lnTo>
                      <a:pt x="0" y="31"/>
                    </a:lnTo>
                    <a:lnTo>
                      <a:pt x="39" y="0"/>
                    </a:lnTo>
                    <a:close/>
                  </a:path>
                </a:pathLst>
              </a:custGeom>
              <a:solidFill>
                <a:srgbClr val="59FF00"/>
              </a:solidFill>
              <a:ln w="9525">
                <a:noFill/>
                <a:round/>
                <a:headEnd/>
                <a:tailEnd/>
              </a:ln>
            </p:spPr>
            <p:txBody>
              <a:bodyPr/>
              <a:lstStyle/>
              <a:p>
                <a:endParaRPr lang="de-DE"/>
              </a:p>
            </p:txBody>
          </p:sp>
          <p:sp>
            <p:nvSpPr>
              <p:cNvPr id="33172" name="Freeform 1428"/>
              <p:cNvSpPr>
                <a:spLocks/>
              </p:cNvSpPr>
              <p:nvPr/>
            </p:nvSpPr>
            <p:spPr bwMode="auto">
              <a:xfrm>
                <a:off x="329" y="3612"/>
                <a:ext cx="41" cy="14"/>
              </a:xfrm>
              <a:custGeom>
                <a:avLst/>
                <a:gdLst/>
                <a:ahLst/>
                <a:cxnLst>
                  <a:cxn ang="0">
                    <a:pos x="25" y="0"/>
                  </a:cxn>
                  <a:cxn ang="0">
                    <a:pos x="82" y="0"/>
                  </a:cxn>
                  <a:cxn ang="0">
                    <a:pos x="82" y="2"/>
                  </a:cxn>
                  <a:cxn ang="0">
                    <a:pos x="80" y="4"/>
                  </a:cxn>
                  <a:cxn ang="0">
                    <a:pos x="77" y="8"/>
                  </a:cxn>
                  <a:cxn ang="0">
                    <a:pos x="73" y="10"/>
                  </a:cxn>
                  <a:cxn ang="0">
                    <a:pos x="67" y="15"/>
                  </a:cxn>
                  <a:cxn ang="0">
                    <a:pos x="61" y="19"/>
                  </a:cxn>
                  <a:cxn ang="0">
                    <a:pos x="54" y="25"/>
                  </a:cxn>
                  <a:cxn ang="0">
                    <a:pos x="44" y="29"/>
                  </a:cxn>
                  <a:cxn ang="0">
                    <a:pos x="0" y="25"/>
                  </a:cxn>
                  <a:cxn ang="0">
                    <a:pos x="25" y="0"/>
                  </a:cxn>
                </a:cxnLst>
                <a:rect l="0" t="0" r="r" b="b"/>
                <a:pathLst>
                  <a:path w="82" h="29">
                    <a:moveTo>
                      <a:pt x="25" y="0"/>
                    </a:moveTo>
                    <a:lnTo>
                      <a:pt x="82" y="0"/>
                    </a:lnTo>
                    <a:lnTo>
                      <a:pt x="82" y="2"/>
                    </a:lnTo>
                    <a:lnTo>
                      <a:pt x="80" y="4"/>
                    </a:lnTo>
                    <a:lnTo>
                      <a:pt x="77" y="8"/>
                    </a:lnTo>
                    <a:lnTo>
                      <a:pt x="73" y="10"/>
                    </a:lnTo>
                    <a:lnTo>
                      <a:pt x="67" y="15"/>
                    </a:lnTo>
                    <a:lnTo>
                      <a:pt x="61" y="19"/>
                    </a:lnTo>
                    <a:lnTo>
                      <a:pt x="54" y="25"/>
                    </a:lnTo>
                    <a:lnTo>
                      <a:pt x="44" y="29"/>
                    </a:lnTo>
                    <a:lnTo>
                      <a:pt x="0" y="25"/>
                    </a:lnTo>
                    <a:lnTo>
                      <a:pt x="25" y="0"/>
                    </a:lnTo>
                    <a:close/>
                  </a:path>
                </a:pathLst>
              </a:custGeom>
              <a:solidFill>
                <a:srgbClr val="59FF00"/>
              </a:solidFill>
              <a:ln w="9525">
                <a:noFill/>
                <a:round/>
                <a:headEnd/>
                <a:tailEnd/>
              </a:ln>
            </p:spPr>
            <p:txBody>
              <a:bodyPr/>
              <a:lstStyle/>
              <a:p>
                <a:endParaRPr lang="de-DE"/>
              </a:p>
            </p:txBody>
          </p:sp>
          <p:sp>
            <p:nvSpPr>
              <p:cNvPr id="33173" name="Freeform 1429"/>
              <p:cNvSpPr>
                <a:spLocks/>
              </p:cNvSpPr>
              <p:nvPr/>
            </p:nvSpPr>
            <p:spPr bwMode="auto">
              <a:xfrm>
                <a:off x="309" y="3631"/>
                <a:ext cx="31" cy="18"/>
              </a:xfrm>
              <a:custGeom>
                <a:avLst/>
                <a:gdLst/>
                <a:ahLst/>
                <a:cxnLst>
                  <a:cxn ang="0">
                    <a:pos x="21" y="0"/>
                  </a:cxn>
                  <a:cxn ang="0">
                    <a:pos x="61" y="6"/>
                  </a:cxn>
                  <a:cxn ang="0">
                    <a:pos x="59" y="8"/>
                  </a:cxn>
                  <a:cxn ang="0">
                    <a:pos x="56" y="10"/>
                  </a:cxn>
                  <a:cxn ang="0">
                    <a:pos x="52" y="16"/>
                  </a:cxn>
                  <a:cxn ang="0">
                    <a:pos x="46" y="19"/>
                  </a:cxn>
                  <a:cxn ang="0">
                    <a:pos x="36" y="25"/>
                  </a:cxn>
                  <a:cxn ang="0">
                    <a:pos x="27" y="29"/>
                  </a:cxn>
                  <a:cxn ang="0">
                    <a:pos x="14" y="33"/>
                  </a:cxn>
                  <a:cxn ang="0">
                    <a:pos x="0" y="36"/>
                  </a:cxn>
                  <a:cxn ang="0">
                    <a:pos x="21" y="0"/>
                  </a:cxn>
                </a:cxnLst>
                <a:rect l="0" t="0" r="r" b="b"/>
                <a:pathLst>
                  <a:path w="61" h="36">
                    <a:moveTo>
                      <a:pt x="21" y="0"/>
                    </a:moveTo>
                    <a:lnTo>
                      <a:pt x="61" y="6"/>
                    </a:lnTo>
                    <a:lnTo>
                      <a:pt x="59" y="8"/>
                    </a:lnTo>
                    <a:lnTo>
                      <a:pt x="56" y="10"/>
                    </a:lnTo>
                    <a:lnTo>
                      <a:pt x="52" y="16"/>
                    </a:lnTo>
                    <a:lnTo>
                      <a:pt x="46" y="19"/>
                    </a:lnTo>
                    <a:lnTo>
                      <a:pt x="36" y="25"/>
                    </a:lnTo>
                    <a:lnTo>
                      <a:pt x="27" y="29"/>
                    </a:lnTo>
                    <a:lnTo>
                      <a:pt x="14" y="33"/>
                    </a:lnTo>
                    <a:lnTo>
                      <a:pt x="0" y="36"/>
                    </a:lnTo>
                    <a:lnTo>
                      <a:pt x="21" y="0"/>
                    </a:lnTo>
                    <a:close/>
                  </a:path>
                </a:pathLst>
              </a:custGeom>
              <a:solidFill>
                <a:srgbClr val="59FF00"/>
              </a:solidFill>
              <a:ln w="9525">
                <a:noFill/>
                <a:round/>
                <a:headEnd/>
                <a:tailEnd/>
              </a:ln>
            </p:spPr>
            <p:txBody>
              <a:bodyPr/>
              <a:lstStyle/>
              <a:p>
                <a:endParaRPr lang="de-DE"/>
              </a:p>
            </p:txBody>
          </p:sp>
          <p:sp>
            <p:nvSpPr>
              <p:cNvPr id="33174" name="Freeform 1430"/>
              <p:cNvSpPr>
                <a:spLocks/>
              </p:cNvSpPr>
              <p:nvPr/>
            </p:nvSpPr>
            <p:spPr bwMode="auto">
              <a:xfrm>
                <a:off x="320" y="3656"/>
                <a:ext cx="57" cy="17"/>
              </a:xfrm>
              <a:custGeom>
                <a:avLst/>
                <a:gdLst/>
                <a:ahLst/>
                <a:cxnLst>
                  <a:cxn ang="0">
                    <a:pos x="0" y="0"/>
                  </a:cxn>
                  <a:cxn ang="0">
                    <a:pos x="2" y="0"/>
                  </a:cxn>
                  <a:cxn ang="0">
                    <a:pos x="12" y="0"/>
                  </a:cxn>
                  <a:cxn ang="0">
                    <a:pos x="23" y="0"/>
                  </a:cxn>
                  <a:cxn ang="0">
                    <a:pos x="36" y="2"/>
                  </a:cxn>
                  <a:cxn ang="0">
                    <a:pos x="54" y="4"/>
                  </a:cxn>
                  <a:cxn ang="0">
                    <a:pos x="71" y="7"/>
                  </a:cxn>
                  <a:cxn ang="0">
                    <a:pos x="88" y="11"/>
                  </a:cxn>
                  <a:cxn ang="0">
                    <a:pos x="103" y="19"/>
                  </a:cxn>
                  <a:cxn ang="0">
                    <a:pos x="115" y="24"/>
                  </a:cxn>
                  <a:cxn ang="0">
                    <a:pos x="65" y="32"/>
                  </a:cxn>
                  <a:cxn ang="0">
                    <a:pos x="0" y="0"/>
                  </a:cxn>
                </a:cxnLst>
                <a:rect l="0" t="0" r="r" b="b"/>
                <a:pathLst>
                  <a:path w="115" h="32">
                    <a:moveTo>
                      <a:pt x="0" y="0"/>
                    </a:moveTo>
                    <a:lnTo>
                      <a:pt x="2" y="0"/>
                    </a:lnTo>
                    <a:lnTo>
                      <a:pt x="12" y="0"/>
                    </a:lnTo>
                    <a:lnTo>
                      <a:pt x="23" y="0"/>
                    </a:lnTo>
                    <a:lnTo>
                      <a:pt x="36" y="2"/>
                    </a:lnTo>
                    <a:lnTo>
                      <a:pt x="54" y="4"/>
                    </a:lnTo>
                    <a:lnTo>
                      <a:pt x="71" y="7"/>
                    </a:lnTo>
                    <a:lnTo>
                      <a:pt x="88" y="11"/>
                    </a:lnTo>
                    <a:lnTo>
                      <a:pt x="103" y="19"/>
                    </a:lnTo>
                    <a:lnTo>
                      <a:pt x="115" y="24"/>
                    </a:lnTo>
                    <a:lnTo>
                      <a:pt x="65" y="32"/>
                    </a:lnTo>
                    <a:lnTo>
                      <a:pt x="0" y="0"/>
                    </a:lnTo>
                    <a:close/>
                  </a:path>
                </a:pathLst>
              </a:custGeom>
              <a:solidFill>
                <a:srgbClr val="21BA00"/>
              </a:solidFill>
              <a:ln w="9525">
                <a:noFill/>
                <a:round/>
                <a:headEnd/>
                <a:tailEnd/>
              </a:ln>
            </p:spPr>
            <p:txBody>
              <a:bodyPr/>
              <a:lstStyle/>
              <a:p>
                <a:endParaRPr lang="de-DE"/>
              </a:p>
            </p:txBody>
          </p:sp>
          <p:sp>
            <p:nvSpPr>
              <p:cNvPr id="33175" name="Freeform 1431"/>
              <p:cNvSpPr>
                <a:spLocks/>
              </p:cNvSpPr>
              <p:nvPr/>
            </p:nvSpPr>
            <p:spPr bwMode="auto">
              <a:xfrm>
                <a:off x="319" y="3663"/>
                <a:ext cx="19" cy="28"/>
              </a:xfrm>
              <a:custGeom>
                <a:avLst/>
                <a:gdLst/>
                <a:ahLst/>
                <a:cxnLst>
                  <a:cxn ang="0">
                    <a:pos x="0" y="0"/>
                  </a:cxn>
                  <a:cxn ang="0">
                    <a:pos x="38" y="27"/>
                  </a:cxn>
                  <a:cxn ang="0">
                    <a:pos x="38" y="55"/>
                  </a:cxn>
                  <a:cxn ang="0">
                    <a:pos x="38" y="55"/>
                  </a:cxn>
                  <a:cxn ang="0">
                    <a:pos x="35" y="51"/>
                  </a:cxn>
                  <a:cxn ang="0">
                    <a:pos x="31" y="48"/>
                  </a:cxn>
                  <a:cxn ang="0">
                    <a:pos x="23" y="42"/>
                  </a:cxn>
                  <a:cxn ang="0">
                    <a:pos x="17" y="34"/>
                  </a:cxn>
                  <a:cxn ang="0">
                    <a:pos x="12" y="23"/>
                  </a:cxn>
                  <a:cxn ang="0">
                    <a:pos x="4" y="13"/>
                  </a:cxn>
                  <a:cxn ang="0">
                    <a:pos x="0" y="0"/>
                  </a:cxn>
                </a:cxnLst>
                <a:rect l="0" t="0" r="r" b="b"/>
                <a:pathLst>
                  <a:path w="38" h="55">
                    <a:moveTo>
                      <a:pt x="0" y="0"/>
                    </a:moveTo>
                    <a:lnTo>
                      <a:pt x="38" y="27"/>
                    </a:lnTo>
                    <a:lnTo>
                      <a:pt x="38" y="55"/>
                    </a:lnTo>
                    <a:lnTo>
                      <a:pt x="38" y="55"/>
                    </a:lnTo>
                    <a:lnTo>
                      <a:pt x="35" y="51"/>
                    </a:lnTo>
                    <a:lnTo>
                      <a:pt x="31" y="48"/>
                    </a:lnTo>
                    <a:lnTo>
                      <a:pt x="23" y="42"/>
                    </a:lnTo>
                    <a:lnTo>
                      <a:pt x="17" y="34"/>
                    </a:lnTo>
                    <a:lnTo>
                      <a:pt x="12" y="23"/>
                    </a:lnTo>
                    <a:lnTo>
                      <a:pt x="4" y="13"/>
                    </a:lnTo>
                    <a:lnTo>
                      <a:pt x="0" y="0"/>
                    </a:lnTo>
                    <a:close/>
                  </a:path>
                </a:pathLst>
              </a:custGeom>
              <a:solidFill>
                <a:srgbClr val="21BA00"/>
              </a:solidFill>
              <a:ln w="9525">
                <a:noFill/>
                <a:round/>
                <a:headEnd/>
                <a:tailEnd/>
              </a:ln>
            </p:spPr>
            <p:txBody>
              <a:bodyPr/>
              <a:lstStyle/>
              <a:p>
                <a:endParaRPr lang="de-DE"/>
              </a:p>
            </p:txBody>
          </p:sp>
          <p:sp>
            <p:nvSpPr>
              <p:cNvPr id="33176" name="Freeform 1432"/>
              <p:cNvSpPr>
                <a:spLocks/>
              </p:cNvSpPr>
              <p:nvPr/>
            </p:nvSpPr>
            <p:spPr bwMode="auto">
              <a:xfrm>
                <a:off x="347" y="3678"/>
                <a:ext cx="17" cy="30"/>
              </a:xfrm>
              <a:custGeom>
                <a:avLst/>
                <a:gdLst/>
                <a:ahLst/>
                <a:cxnLst>
                  <a:cxn ang="0">
                    <a:pos x="0" y="40"/>
                  </a:cxn>
                  <a:cxn ang="0">
                    <a:pos x="0" y="0"/>
                  </a:cxn>
                  <a:cxn ang="0">
                    <a:pos x="31" y="8"/>
                  </a:cxn>
                  <a:cxn ang="0">
                    <a:pos x="35" y="60"/>
                  </a:cxn>
                  <a:cxn ang="0">
                    <a:pos x="0" y="40"/>
                  </a:cxn>
                </a:cxnLst>
                <a:rect l="0" t="0" r="r" b="b"/>
                <a:pathLst>
                  <a:path w="35" h="60">
                    <a:moveTo>
                      <a:pt x="0" y="40"/>
                    </a:moveTo>
                    <a:lnTo>
                      <a:pt x="0" y="0"/>
                    </a:lnTo>
                    <a:lnTo>
                      <a:pt x="31" y="8"/>
                    </a:lnTo>
                    <a:lnTo>
                      <a:pt x="35" y="60"/>
                    </a:lnTo>
                    <a:lnTo>
                      <a:pt x="0" y="40"/>
                    </a:lnTo>
                    <a:close/>
                  </a:path>
                </a:pathLst>
              </a:custGeom>
              <a:solidFill>
                <a:srgbClr val="21BA00"/>
              </a:solidFill>
              <a:ln w="9525">
                <a:noFill/>
                <a:round/>
                <a:headEnd/>
                <a:tailEnd/>
              </a:ln>
            </p:spPr>
            <p:txBody>
              <a:bodyPr/>
              <a:lstStyle/>
              <a:p>
                <a:endParaRPr lang="de-DE"/>
              </a:p>
            </p:txBody>
          </p:sp>
          <p:sp>
            <p:nvSpPr>
              <p:cNvPr id="33177" name="Freeform 1433"/>
              <p:cNvSpPr>
                <a:spLocks/>
              </p:cNvSpPr>
              <p:nvPr/>
            </p:nvSpPr>
            <p:spPr bwMode="auto">
              <a:xfrm>
                <a:off x="369" y="3689"/>
                <a:ext cx="25" cy="24"/>
              </a:xfrm>
              <a:custGeom>
                <a:avLst/>
                <a:gdLst/>
                <a:ahLst/>
                <a:cxnLst>
                  <a:cxn ang="0">
                    <a:pos x="0" y="0"/>
                  </a:cxn>
                  <a:cxn ang="0">
                    <a:pos x="2" y="40"/>
                  </a:cxn>
                  <a:cxn ang="0">
                    <a:pos x="4" y="42"/>
                  </a:cxn>
                  <a:cxn ang="0">
                    <a:pos x="6" y="42"/>
                  </a:cxn>
                  <a:cxn ang="0">
                    <a:pos x="12" y="44"/>
                  </a:cxn>
                  <a:cxn ang="0">
                    <a:pos x="16" y="46"/>
                  </a:cxn>
                  <a:cxn ang="0">
                    <a:pos x="23" y="48"/>
                  </a:cxn>
                  <a:cxn ang="0">
                    <a:pos x="31" y="50"/>
                  </a:cxn>
                  <a:cxn ang="0">
                    <a:pos x="40" y="50"/>
                  </a:cxn>
                  <a:cxn ang="0">
                    <a:pos x="50" y="50"/>
                  </a:cxn>
                  <a:cxn ang="0">
                    <a:pos x="27" y="6"/>
                  </a:cxn>
                  <a:cxn ang="0">
                    <a:pos x="0" y="0"/>
                  </a:cxn>
                </a:cxnLst>
                <a:rect l="0" t="0" r="r" b="b"/>
                <a:pathLst>
                  <a:path w="50" h="50">
                    <a:moveTo>
                      <a:pt x="0" y="0"/>
                    </a:moveTo>
                    <a:lnTo>
                      <a:pt x="2" y="40"/>
                    </a:lnTo>
                    <a:lnTo>
                      <a:pt x="4" y="42"/>
                    </a:lnTo>
                    <a:lnTo>
                      <a:pt x="6" y="42"/>
                    </a:lnTo>
                    <a:lnTo>
                      <a:pt x="12" y="44"/>
                    </a:lnTo>
                    <a:lnTo>
                      <a:pt x="16" y="46"/>
                    </a:lnTo>
                    <a:lnTo>
                      <a:pt x="23" y="48"/>
                    </a:lnTo>
                    <a:lnTo>
                      <a:pt x="31" y="50"/>
                    </a:lnTo>
                    <a:lnTo>
                      <a:pt x="40" y="50"/>
                    </a:lnTo>
                    <a:lnTo>
                      <a:pt x="50" y="50"/>
                    </a:lnTo>
                    <a:lnTo>
                      <a:pt x="27" y="6"/>
                    </a:lnTo>
                    <a:lnTo>
                      <a:pt x="0" y="0"/>
                    </a:lnTo>
                    <a:close/>
                  </a:path>
                </a:pathLst>
              </a:custGeom>
              <a:solidFill>
                <a:srgbClr val="21BA00"/>
              </a:solidFill>
              <a:ln w="9525">
                <a:noFill/>
                <a:round/>
                <a:headEnd/>
                <a:tailEnd/>
              </a:ln>
            </p:spPr>
            <p:txBody>
              <a:bodyPr/>
              <a:lstStyle/>
              <a:p>
                <a:endParaRPr lang="de-DE"/>
              </a:p>
            </p:txBody>
          </p:sp>
          <p:sp>
            <p:nvSpPr>
              <p:cNvPr id="33178" name="Freeform 1434"/>
              <p:cNvSpPr>
                <a:spLocks/>
              </p:cNvSpPr>
              <p:nvPr/>
            </p:nvSpPr>
            <p:spPr bwMode="auto">
              <a:xfrm>
                <a:off x="395" y="3699"/>
                <a:ext cx="26" cy="15"/>
              </a:xfrm>
              <a:custGeom>
                <a:avLst/>
                <a:gdLst/>
                <a:ahLst/>
                <a:cxnLst>
                  <a:cxn ang="0">
                    <a:pos x="0" y="0"/>
                  </a:cxn>
                  <a:cxn ang="0">
                    <a:pos x="15" y="29"/>
                  </a:cxn>
                  <a:cxn ang="0">
                    <a:pos x="15" y="29"/>
                  </a:cxn>
                  <a:cxn ang="0">
                    <a:pos x="19" y="29"/>
                  </a:cxn>
                  <a:cxn ang="0">
                    <a:pos x="21" y="31"/>
                  </a:cxn>
                  <a:cxn ang="0">
                    <a:pos x="26" y="31"/>
                  </a:cxn>
                  <a:cxn ang="0">
                    <a:pos x="32" y="31"/>
                  </a:cxn>
                  <a:cxn ang="0">
                    <a:pos x="38" y="29"/>
                  </a:cxn>
                  <a:cxn ang="0">
                    <a:pos x="44" y="29"/>
                  </a:cxn>
                  <a:cxn ang="0">
                    <a:pos x="51" y="27"/>
                  </a:cxn>
                  <a:cxn ang="0">
                    <a:pos x="49" y="27"/>
                  </a:cxn>
                  <a:cxn ang="0">
                    <a:pos x="47" y="25"/>
                  </a:cxn>
                  <a:cxn ang="0">
                    <a:pos x="44" y="21"/>
                  </a:cxn>
                  <a:cxn ang="0">
                    <a:pos x="38" y="19"/>
                  </a:cxn>
                  <a:cxn ang="0">
                    <a:pos x="30" y="14"/>
                  </a:cxn>
                  <a:cxn ang="0">
                    <a:pos x="23" y="10"/>
                  </a:cxn>
                  <a:cxn ang="0">
                    <a:pos x="11" y="6"/>
                  </a:cxn>
                  <a:cxn ang="0">
                    <a:pos x="0" y="0"/>
                  </a:cxn>
                </a:cxnLst>
                <a:rect l="0" t="0" r="r" b="b"/>
                <a:pathLst>
                  <a:path w="51" h="31">
                    <a:moveTo>
                      <a:pt x="0" y="0"/>
                    </a:moveTo>
                    <a:lnTo>
                      <a:pt x="15" y="29"/>
                    </a:lnTo>
                    <a:lnTo>
                      <a:pt x="15" y="29"/>
                    </a:lnTo>
                    <a:lnTo>
                      <a:pt x="19" y="29"/>
                    </a:lnTo>
                    <a:lnTo>
                      <a:pt x="21" y="31"/>
                    </a:lnTo>
                    <a:lnTo>
                      <a:pt x="26" y="31"/>
                    </a:lnTo>
                    <a:lnTo>
                      <a:pt x="32" y="31"/>
                    </a:lnTo>
                    <a:lnTo>
                      <a:pt x="38" y="29"/>
                    </a:lnTo>
                    <a:lnTo>
                      <a:pt x="44" y="29"/>
                    </a:lnTo>
                    <a:lnTo>
                      <a:pt x="51" y="27"/>
                    </a:lnTo>
                    <a:lnTo>
                      <a:pt x="49" y="27"/>
                    </a:lnTo>
                    <a:lnTo>
                      <a:pt x="47" y="25"/>
                    </a:lnTo>
                    <a:lnTo>
                      <a:pt x="44" y="21"/>
                    </a:lnTo>
                    <a:lnTo>
                      <a:pt x="38" y="19"/>
                    </a:lnTo>
                    <a:lnTo>
                      <a:pt x="30" y="14"/>
                    </a:lnTo>
                    <a:lnTo>
                      <a:pt x="23" y="10"/>
                    </a:lnTo>
                    <a:lnTo>
                      <a:pt x="11" y="6"/>
                    </a:lnTo>
                    <a:lnTo>
                      <a:pt x="0" y="0"/>
                    </a:lnTo>
                    <a:close/>
                  </a:path>
                </a:pathLst>
              </a:custGeom>
              <a:solidFill>
                <a:srgbClr val="21BA00"/>
              </a:solidFill>
              <a:ln w="9525">
                <a:noFill/>
                <a:round/>
                <a:headEnd/>
                <a:tailEnd/>
              </a:ln>
            </p:spPr>
            <p:txBody>
              <a:bodyPr/>
              <a:lstStyle/>
              <a:p>
                <a:endParaRPr lang="de-DE"/>
              </a:p>
            </p:txBody>
          </p:sp>
          <p:sp>
            <p:nvSpPr>
              <p:cNvPr id="33179" name="Freeform 1435"/>
              <p:cNvSpPr>
                <a:spLocks/>
              </p:cNvSpPr>
              <p:nvPr/>
            </p:nvSpPr>
            <p:spPr bwMode="auto">
              <a:xfrm>
                <a:off x="370" y="3672"/>
                <a:ext cx="32" cy="14"/>
              </a:xfrm>
              <a:custGeom>
                <a:avLst/>
                <a:gdLst/>
                <a:ahLst/>
                <a:cxnLst>
                  <a:cxn ang="0">
                    <a:pos x="0" y="10"/>
                  </a:cxn>
                  <a:cxn ang="0">
                    <a:pos x="33" y="0"/>
                  </a:cxn>
                  <a:cxn ang="0">
                    <a:pos x="35" y="0"/>
                  </a:cxn>
                  <a:cxn ang="0">
                    <a:pos x="36" y="2"/>
                  </a:cxn>
                  <a:cxn ang="0">
                    <a:pos x="40" y="4"/>
                  </a:cxn>
                  <a:cxn ang="0">
                    <a:pos x="46" y="6"/>
                  </a:cxn>
                  <a:cxn ang="0">
                    <a:pos x="52" y="8"/>
                  </a:cxn>
                  <a:cxn ang="0">
                    <a:pos x="55" y="12"/>
                  </a:cxn>
                  <a:cxn ang="0">
                    <a:pos x="59" y="13"/>
                  </a:cxn>
                  <a:cxn ang="0">
                    <a:pos x="63" y="17"/>
                  </a:cxn>
                  <a:cxn ang="0">
                    <a:pos x="38" y="29"/>
                  </a:cxn>
                  <a:cxn ang="0">
                    <a:pos x="0" y="10"/>
                  </a:cxn>
                </a:cxnLst>
                <a:rect l="0" t="0" r="r" b="b"/>
                <a:pathLst>
                  <a:path w="63" h="29">
                    <a:moveTo>
                      <a:pt x="0" y="10"/>
                    </a:moveTo>
                    <a:lnTo>
                      <a:pt x="33" y="0"/>
                    </a:lnTo>
                    <a:lnTo>
                      <a:pt x="35" y="0"/>
                    </a:lnTo>
                    <a:lnTo>
                      <a:pt x="36" y="2"/>
                    </a:lnTo>
                    <a:lnTo>
                      <a:pt x="40" y="4"/>
                    </a:lnTo>
                    <a:lnTo>
                      <a:pt x="46" y="6"/>
                    </a:lnTo>
                    <a:lnTo>
                      <a:pt x="52" y="8"/>
                    </a:lnTo>
                    <a:lnTo>
                      <a:pt x="55" y="12"/>
                    </a:lnTo>
                    <a:lnTo>
                      <a:pt x="59" y="13"/>
                    </a:lnTo>
                    <a:lnTo>
                      <a:pt x="63" y="17"/>
                    </a:lnTo>
                    <a:lnTo>
                      <a:pt x="38" y="29"/>
                    </a:lnTo>
                    <a:lnTo>
                      <a:pt x="0" y="10"/>
                    </a:lnTo>
                    <a:close/>
                  </a:path>
                </a:pathLst>
              </a:custGeom>
              <a:solidFill>
                <a:srgbClr val="21BA00"/>
              </a:solidFill>
              <a:ln w="9525">
                <a:noFill/>
                <a:round/>
                <a:headEnd/>
                <a:tailEnd/>
              </a:ln>
            </p:spPr>
            <p:txBody>
              <a:bodyPr/>
              <a:lstStyle/>
              <a:p>
                <a:endParaRPr lang="de-DE"/>
              </a:p>
            </p:txBody>
          </p:sp>
          <p:sp>
            <p:nvSpPr>
              <p:cNvPr id="33180" name="Freeform 1436"/>
              <p:cNvSpPr>
                <a:spLocks/>
              </p:cNvSpPr>
              <p:nvPr/>
            </p:nvSpPr>
            <p:spPr bwMode="auto">
              <a:xfrm>
                <a:off x="398" y="3687"/>
                <a:ext cx="24" cy="15"/>
              </a:xfrm>
              <a:custGeom>
                <a:avLst/>
                <a:gdLst/>
                <a:ahLst/>
                <a:cxnLst>
                  <a:cxn ang="0">
                    <a:pos x="0" y="5"/>
                  </a:cxn>
                  <a:cxn ang="0">
                    <a:pos x="23" y="0"/>
                  </a:cxn>
                  <a:cxn ang="0">
                    <a:pos x="23" y="2"/>
                  </a:cxn>
                  <a:cxn ang="0">
                    <a:pos x="25" y="3"/>
                  </a:cxn>
                  <a:cxn ang="0">
                    <a:pos x="27" y="5"/>
                  </a:cxn>
                  <a:cxn ang="0">
                    <a:pos x="29" y="9"/>
                  </a:cxn>
                  <a:cxn ang="0">
                    <a:pos x="33" y="13"/>
                  </a:cxn>
                  <a:cxn ang="0">
                    <a:pos x="37" y="19"/>
                  </a:cxn>
                  <a:cxn ang="0">
                    <a:pos x="42" y="24"/>
                  </a:cxn>
                  <a:cxn ang="0">
                    <a:pos x="48" y="30"/>
                  </a:cxn>
                  <a:cxn ang="0">
                    <a:pos x="0" y="5"/>
                  </a:cxn>
                </a:cxnLst>
                <a:rect l="0" t="0" r="r" b="b"/>
                <a:pathLst>
                  <a:path w="48" h="30">
                    <a:moveTo>
                      <a:pt x="0" y="5"/>
                    </a:moveTo>
                    <a:lnTo>
                      <a:pt x="23" y="0"/>
                    </a:lnTo>
                    <a:lnTo>
                      <a:pt x="23" y="2"/>
                    </a:lnTo>
                    <a:lnTo>
                      <a:pt x="25" y="3"/>
                    </a:lnTo>
                    <a:lnTo>
                      <a:pt x="27" y="5"/>
                    </a:lnTo>
                    <a:lnTo>
                      <a:pt x="29" y="9"/>
                    </a:lnTo>
                    <a:lnTo>
                      <a:pt x="33" y="13"/>
                    </a:lnTo>
                    <a:lnTo>
                      <a:pt x="37" y="19"/>
                    </a:lnTo>
                    <a:lnTo>
                      <a:pt x="42" y="24"/>
                    </a:lnTo>
                    <a:lnTo>
                      <a:pt x="48" y="30"/>
                    </a:lnTo>
                    <a:lnTo>
                      <a:pt x="0" y="5"/>
                    </a:lnTo>
                    <a:close/>
                  </a:path>
                </a:pathLst>
              </a:custGeom>
              <a:solidFill>
                <a:srgbClr val="21BA00"/>
              </a:solidFill>
              <a:ln w="9525">
                <a:noFill/>
                <a:round/>
                <a:headEnd/>
                <a:tailEnd/>
              </a:ln>
            </p:spPr>
            <p:txBody>
              <a:bodyPr/>
              <a:lstStyle/>
              <a:p>
                <a:endParaRPr lang="de-DE"/>
              </a:p>
            </p:txBody>
          </p:sp>
          <p:sp>
            <p:nvSpPr>
              <p:cNvPr id="33181" name="Freeform 1437"/>
              <p:cNvSpPr>
                <a:spLocks/>
              </p:cNvSpPr>
              <p:nvPr/>
            </p:nvSpPr>
            <p:spPr bwMode="auto">
              <a:xfrm>
                <a:off x="378" y="3639"/>
                <a:ext cx="37" cy="16"/>
              </a:xfrm>
              <a:custGeom>
                <a:avLst/>
                <a:gdLst/>
                <a:ahLst/>
                <a:cxnLst>
                  <a:cxn ang="0">
                    <a:pos x="0" y="0"/>
                  </a:cxn>
                  <a:cxn ang="0">
                    <a:pos x="42" y="0"/>
                  </a:cxn>
                  <a:cxn ang="0">
                    <a:pos x="75" y="33"/>
                  </a:cxn>
                  <a:cxn ang="0">
                    <a:pos x="71" y="33"/>
                  </a:cxn>
                  <a:cxn ang="0">
                    <a:pos x="65" y="31"/>
                  </a:cxn>
                  <a:cxn ang="0">
                    <a:pos x="56" y="31"/>
                  </a:cxn>
                  <a:cxn ang="0">
                    <a:pos x="44" y="27"/>
                  </a:cxn>
                  <a:cxn ang="0">
                    <a:pos x="31" y="23"/>
                  </a:cxn>
                  <a:cxn ang="0">
                    <a:pos x="20" y="18"/>
                  </a:cxn>
                  <a:cxn ang="0">
                    <a:pos x="10" y="10"/>
                  </a:cxn>
                  <a:cxn ang="0">
                    <a:pos x="0" y="0"/>
                  </a:cxn>
                </a:cxnLst>
                <a:rect l="0" t="0" r="r" b="b"/>
                <a:pathLst>
                  <a:path w="75" h="33">
                    <a:moveTo>
                      <a:pt x="0" y="0"/>
                    </a:moveTo>
                    <a:lnTo>
                      <a:pt x="42" y="0"/>
                    </a:lnTo>
                    <a:lnTo>
                      <a:pt x="75" y="33"/>
                    </a:lnTo>
                    <a:lnTo>
                      <a:pt x="71" y="33"/>
                    </a:lnTo>
                    <a:lnTo>
                      <a:pt x="65" y="31"/>
                    </a:lnTo>
                    <a:lnTo>
                      <a:pt x="56" y="31"/>
                    </a:lnTo>
                    <a:lnTo>
                      <a:pt x="44" y="27"/>
                    </a:lnTo>
                    <a:lnTo>
                      <a:pt x="31" y="23"/>
                    </a:lnTo>
                    <a:lnTo>
                      <a:pt x="20" y="18"/>
                    </a:lnTo>
                    <a:lnTo>
                      <a:pt x="10" y="10"/>
                    </a:lnTo>
                    <a:lnTo>
                      <a:pt x="0" y="0"/>
                    </a:lnTo>
                    <a:close/>
                  </a:path>
                </a:pathLst>
              </a:custGeom>
              <a:solidFill>
                <a:srgbClr val="21BA00"/>
              </a:solidFill>
              <a:ln w="9525">
                <a:noFill/>
                <a:round/>
                <a:headEnd/>
                <a:tailEnd/>
              </a:ln>
            </p:spPr>
            <p:txBody>
              <a:bodyPr/>
              <a:lstStyle/>
              <a:p>
                <a:endParaRPr lang="de-DE"/>
              </a:p>
            </p:txBody>
          </p:sp>
          <p:sp>
            <p:nvSpPr>
              <p:cNvPr id="33182" name="Freeform 1438"/>
              <p:cNvSpPr>
                <a:spLocks/>
              </p:cNvSpPr>
              <p:nvPr/>
            </p:nvSpPr>
            <p:spPr bwMode="auto">
              <a:xfrm>
                <a:off x="413" y="3636"/>
                <a:ext cx="33" cy="17"/>
              </a:xfrm>
              <a:custGeom>
                <a:avLst/>
                <a:gdLst/>
                <a:ahLst/>
                <a:cxnLst>
                  <a:cxn ang="0">
                    <a:pos x="0" y="2"/>
                  </a:cxn>
                  <a:cxn ang="0">
                    <a:pos x="48" y="0"/>
                  </a:cxn>
                  <a:cxn ang="0">
                    <a:pos x="67" y="23"/>
                  </a:cxn>
                  <a:cxn ang="0">
                    <a:pos x="67" y="23"/>
                  </a:cxn>
                  <a:cxn ang="0">
                    <a:pos x="63" y="24"/>
                  </a:cxn>
                  <a:cxn ang="0">
                    <a:pos x="59" y="24"/>
                  </a:cxn>
                  <a:cxn ang="0">
                    <a:pos x="53" y="26"/>
                  </a:cxn>
                  <a:cxn ang="0">
                    <a:pos x="48" y="28"/>
                  </a:cxn>
                  <a:cxn ang="0">
                    <a:pos x="40" y="30"/>
                  </a:cxn>
                  <a:cxn ang="0">
                    <a:pos x="34" y="30"/>
                  </a:cxn>
                  <a:cxn ang="0">
                    <a:pos x="27" y="32"/>
                  </a:cxn>
                  <a:cxn ang="0">
                    <a:pos x="21" y="30"/>
                  </a:cxn>
                  <a:cxn ang="0">
                    <a:pos x="17" y="26"/>
                  </a:cxn>
                  <a:cxn ang="0">
                    <a:pos x="11" y="23"/>
                  </a:cxn>
                  <a:cxn ang="0">
                    <a:pos x="8" y="17"/>
                  </a:cxn>
                  <a:cxn ang="0">
                    <a:pos x="4" y="11"/>
                  </a:cxn>
                  <a:cxn ang="0">
                    <a:pos x="2" y="7"/>
                  </a:cxn>
                  <a:cxn ang="0">
                    <a:pos x="0" y="4"/>
                  </a:cxn>
                  <a:cxn ang="0">
                    <a:pos x="0" y="2"/>
                  </a:cxn>
                </a:cxnLst>
                <a:rect l="0" t="0" r="r" b="b"/>
                <a:pathLst>
                  <a:path w="67" h="32">
                    <a:moveTo>
                      <a:pt x="0" y="2"/>
                    </a:moveTo>
                    <a:lnTo>
                      <a:pt x="48" y="0"/>
                    </a:lnTo>
                    <a:lnTo>
                      <a:pt x="67" y="23"/>
                    </a:lnTo>
                    <a:lnTo>
                      <a:pt x="67" y="23"/>
                    </a:lnTo>
                    <a:lnTo>
                      <a:pt x="63" y="24"/>
                    </a:lnTo>
                    <a:lnTo>
                      <a:pt x="59" y="24"/>
                    </a:lnTo>
                    <a:lnTo>
                      <a:pt x="53" y="26"/>
                    </a:lnTo>
                    <a:lnTo>
                      <a:pt x="48" y="28"/>
                    </a:lnTo>
                    <a:lnTo>
                      <a:pt x="40" y="30"/>
                    </a:lnTo>
                    <a:lnTo>
                      <a:pt x="34" y="30"/>
                    </a:lnTo>
                    <a:lnTo>
                      <a:pt x="27" y="32"/>
                    </a:lnTo>
                    <a:lnTo>
                      <a:pt x="21" y="30"/>
                    </a:lnTo>
                    <a:lnTo>
                      <a:pt x="17" y="26"/>
                    </a:lnTo>
                    <a:lnTo>
                      <a:pt x="11" y="23"/>
                    </a:lnTo>
                    <a:lnTo>
                      <a:pt x="8" y="17"/>
                    </a:lnTo>
                    <a:lnTo>
                      <a:pt x="4" y="11"/>
                    </a:lnTo>
                    <a:lnTo>
                      <a:pt x="2" y="7"/>
                    </a:lnTo>
                    <a:lnTo>
                      <a:pt x="0" y="4"/>
                    </a:lnTo>
                    <a:lnTo>
                      <a:pt x="0" y="2"/>
                    </a:lnTo>
                    <a:close/>
                  </a:path>
                </a:pathLst>
              </a:custGeom>
              <a:solidFill>
                <a:srgbClr val="21BA00"/>
              </a:solidFill>
              <a:ln w="9525">
                <a:noFill/>
                <a:round/>
                <a:headEnd/>
                <a:tailEnd/>
              </a:ln>
            </p:spPr>
            <p:txBody>
              <a:bodyPr/>
              <a:lstStyle/>
              <a:p>
                <a:endParaRPr lang="de-DE"/>
              </a:p>
            </p:txBody>
          </p:sp>
          <p:sp>
            <p:nvSpPr>
              <p:cNvPr id="33183" name="Freeform 1439"/>
              <p:cNvSpPr>
                <a:spLocks/>
              </p:cNvSpPr>
              <p:nvPr/>
            </p:nvSpPr>
            <p:spPr bwMode="auto">
              <a:xfrm>
                <a:off x="446" y="3637"/>
                <a:ext cx="23" cy="7"/>
              </a:xfrm>
              <a:custGeom>
                <a:avLst/>
                <a:gdLst/>
                <a:ahLst/>
                <a:cxnLst>
                  <a:cxn ang="0">
                    <a:pos x="0" y="0"/>
                  </a:cxn>
                  <a:cxn ang="0">
                    <a:pos x="13" y="13"/>
                  </a:cxn>
                  <a:cxn ang="0">
                    <a:pos x="45" y="2"/>
                  </a:cxn>
                  <a:cxn ang="0">
                    <a:pos x="0" y="0"/>
                  </a:cxn>
                </a:cxnLst>
                <a:rect l="0" t="0" r="r" b="b"/>
                <a:pathLst>
                  <a:path w="45" h="13">
                    <a:moveTo>
                      <a:pt x="0" y="0"/>
                    </a:moveTo>
                    <a:lnTo>
                      <a:pt x="13" y="13"/>
                    </a:lnTo>
                    <a:lnTo>
                      <a:pt x="45" y="2"/>
                    </a:lnTo>
                    <a:lnTo>
                      <a:pt x="0" y="0"/>
                    </a:lnTo>
                    <a:close/>
                  </a:path>
                </a:pathLst>
              </a:custGeom>
              <a:solidFill>
                <a:srgbClr val="21BA00"/>
              </a:solidFill>
              <a:ln w="9525">
                <a:noFill/>
                <a:round/>
                <a:headEnd/>
                <a:tailEnd/>
              </a:ln>
            </p:spPr>
            <p:txBody>
              <a:bodyPr/>
              <a:lstStyle/>
              <a:p>
                <a:endParaRPr lang="de-DE"/>
              </a:p>
            </p:txBody>
          </p:sp>
          <p:sp>
            <p:nvSpPr>
              <p:cNvPr id="33184" name="Freeform 1440"/>
              <p:cNvSpPr>
                <a:spLocks/>
              </p:cNvSpPr>
              <p:nvPr/>
            </p:nvSpPr>
            <p:spPr bwMode="auto">
              <a:xfrm>
                <a:off x="440" y="3617"/>
                <a:ext cx="20" cy="12"/>
              </a:xfrm>
              <a:custGeom>
                <a:avLst/>
                <a:gdLst/>
                <a:ahLst/>
                <a:cxnLst>
                  <a:cxn ang="0">
                    <a:pos x="0" y="22"/>
                  </a:cxn>
                  <a:cxn ang="0">
                    <a:pos x="40" y="19"/>
                  </a:cxn>
                  <a:cxn ang="0">
                    <a:pos x="40" y="19"/>
                  </a:cxn>
                  <a:cxn ang="0">
                    <a:pos x="38" y="17"/>
                  </a:cxn>
                  <a:cxn ang="0">
                    <a:pos x="35" y="15"/>
                  </a:cxn>
                  <a:cxn ang="0">
                    <a:pos x="31" y="11"/>
                  </a:cxn>
                  <a:cxn ang="0">
                    <a:pos x="27" y="7"/>
                  </a:cxn>
                  <a:cxn ang="0">
                    <a:pos x="21" y="5"/>
                  </a:cxn>
                  <a:cxn ang="0">
                    <a:pos x="16" y="2"/>
                  </a:cxn>
                  <a:cxn ang="0">
                    <a:pos x="10" y="0"/>
                  </a:cxn>
                  <a:cxn ang="0">
                    <a:pos x="2" y="2"/>
                  </a:cxn>
                  <a:cxn ang="0">
                    <a:pos x="0" y="11"/>
                  </a:cxn>
                  <a:cxn ang="0">
                    <a:pos x="0" y="19"/>
                  </a:cxn>
                  <a:cxn ang="0">
                    <a:pos x="0" y="22"/>
                  </a:cxn>
                </a:cxnLst>
                <a:rect l="0" t="0" r="r" b="b"/>
                <a:pathLst>
                  <a:path w="40" h="22">
                    <a:moveTo>
                      <a:pt x="0" y="22"/>
                    </a:moveTo>
                    <a:lnTo>
                      <a:pt x="40" y="19"/>
                    </a:lnTo>
                    <a:lnTo>
                      <a:pt x="40" y="19"/>
                    </a:lnTo>
                    <a:lnTo>
                      <a:pt x="38" y="17"/>
                    </a:lnTo>
                    <a:lnTo>
                      <a:pt x="35" y="15"/>
                    </a:lnTo>
                    <a:lnTo>
                      <a:pt x="31" y="11"/>
                    </a:lnTo>
                    <a:lnTo>
                      <a:pt x="27" y="7"/>
                    </a:lnTo>
                    <a:lnTo>
                      <a:pt x="21" y="5"/>
                    </a:lnTo>
                    <a:lnTo>
                      <a:pt x="16" y="2"/>
                    </a:lnTo>
                    <a:lnTo>
                      <a:pt x="10" y="0"/>
                    </a:lnTo>
                    <a:lnTo>
                      <a:pt x="2" y="2"/>
                    </a:lnTo>
                    <a:lnTo>
                      <a:pt x="0" y="11"/>
                    </a:lnTo>
                    <a:lnTo>
                      <a:pt x="0" y="19"/>
                    </a:lnTo>
                    <a:lnTo>
                      <a:pt x="0" y="22"/>
                    </a:lnTo>
                    <a:close/>
                  </a:path>
                </a:pathLst>
              </a:custGeom>
              <a:solidFill>
                <a:srgbClr val="21BA00"/>
              </a:solidFill>
              <a:ln w="9525">
                <a:noFill/>
                <a:round/>
                <a:headEnd/>
                <a:tailEnd/>
              </a:ln>
            </p:spPr>
            <p:txBody>
              <a:bodyPr/>
              <a:lstStyle/>
              <a:p>
                <a:endParaRPr lang="de-DE"/>
              </a:p>
            </p:txBody>
          </p:sp>
          <p:sp>
            <p:nvSpPr>
              <p:cNvPr id="33185" name="Freeform 1441"/>
              <p:cNvSpPr>
                <a:spLocks/>
              </p:cNvSpPr>
              <p:nvPr/>
            </p:nvSpPr>
            <p:spPr bwMode="auto">
              <a:xfrm>
                <a:off x="413" y="3615"/>
                <a:ext cx="22" cy="13"/>
              </a:xfrm>
              <a:custGeom>
                <a:avLst/>
                <a:gdLst/>
                <a:ahLst/>
                <a:cxnLst>
                  <a:cxn ang="0">
                    <a:pos x="30" y="25"/>
                  </a:cxn>
                  <a:cxn ang="0">
                    <a:pos x="44" y="0"/>
                  </a:cxn>
                  <a:cxn ang="0">
                    <a:pos x="44" y="0"/>
                  </a:cxn>
                  <a:cxn ang="0">
                    <a:pos x="40" y="0"/>
                  </a:cxn>
                  <a:cxn ang="0">
                    <a:pos x="38" y="0"/>
                  </a:cxn>
                  <a:cxn ang="0">
                    <a:pos x="34" y="0"/>
                  </a:cxn>
                  <a:cxn ang="0">
                    <a:pos x="29" y="2"/>
                  </a:cxn>
                  <a:cxn ang="0">
                    <a:pos x="23" y="2"/>
                  </a:cxn>
                  <a:cxn ang="0">
                    <a:pos x="17" y="4"/>
                  </a:cxn>
                  <a:cxn ang="0">
                    <a:pos x="13" y="6"/>
                  </a:cxn>
                  <a:cxn ang="0">
                    <a:pos x="6" y="11"/>
                  </a:cxn>
                  <a:cxn ang="0">
                    <a:pos x="0" y="17"/>
                  </a:cxn>
                  <a:cxn ang="0">
                    <a:pos x="0" y="21"/>
                  </a:cxn>
                  <a:cxn ang="0">
                    <a:pos x="0" y="23"/>
                  </a:cxn>
                  <a:cxn ang="0">
                    <a:pos x="30" y="25"/>
                  </a:cxn>
                </a:cxnLst>
                <a:rect l="0" t="0" r="r" b="b"/>
                <a:pathLst>
                  <a:path w="44" h="25">
                    <a:moveTo>
                      <a:pt x="30" y="25"/>
                    </a:moveTo>
                    <a:lnTo>
                      <a:pt x="44" y="0"/>
                    </a:lnTo>
                    <a:lnTo>
                      <a:pt x="44" y="0"/>
                    </a:lnTo>
                    <a:lnTo>
                      <a:pt x="40" y="0"/>
                    </a:lnTo>
                    <a:lnTo>
                      <a:pt x="38" y="0"/>
                    </a:lnTo>
                    <a:lnTo>
                      <a:pt x="34" y="0"/>
                    </a:lnTo>
                    <a:lnTo>
                      <a:pt x="29" y="2"/>
                    </a:lnTo>
                    <a:lnTo>
                      <a:pt x="23" y="2"/>
                    </a:lnTo>
                    <a:lnTo>
                      <a:pt x="17" y="4"/>
                    </a:lnTo>
                    <a:lnTo>
                      <a:pt x="13" y="6"/>
                    </a:lnTo>
                    <a:lnTo>
                      <a:pt x="6" y="11"/>
                    </a:lnTo>
                    <a:lnTo>
                      <a:pt x="0" y="17"/>
                    </a:lnTo>
                    <a:lnTo>
                      <a:pt x="0" y="21"/>
                    </a:lnTo>
                    <a:lnTo>
                      <a:pt x="0" y="23"/>
                    </a:lnTo>
                    <a:lnTo>
                      <a:pt x="30" y="25"/>
                    </a:lnTo>
                    <a:close/>
                  </a:path>
                </a:pathLst>
              </a:custGeom>
              <a:solidFill>
                <a:srgbClr val="21BA00"/>
              </a:solidFill>
              <a:ln w="9525">
                <a:noFill/>
                <a:round/>
                <a:headEnd/>
                <a:tailEnd/>
              </a:ln>
            </p:spPr>
            <p:txBody>
              <a:bodyPr/>
              <a:lstStyle/>
              <a:p>
                <a:endParaRPr lang="de-DE"/>
              </a:p>
            </p:txBody>
          </p:sp>
          <p:sp>
            <p:nvSpPr>
              <p:cNvPr id="33186" name="Freeform 1442"/>
              <p:cNvSpPr>
                <a:spLocks/>
              </p:cNvSpPr>
              <p:nvPr/>
            </p:nvSpPr>
            <p:spPr bwMode="auto">
              <a:xfrm>
                <a:off x="381" y="3617"/>
                <a:ext cx="28" cy="17"/>
              </a:xfrm>
              <a:custGeom>
                <a:avLst/>
                <a:gdLst/>
                <a:ahLst/>
                <a:cxnLst>
                  <a:cxn ang="0">
                    <a:pos x="33" y="26"/>
                  </a:cxn>
                  <a:cxn ang="0">
                    <a:pos x="57" y="0"/>
                  </a:cxn>
                  <a:cxn ang="0">
                    <a:pos x="55" y="2"/>
                  </a:cxn>
                  <a:cxn ang="0">
                    <a:pos x="50" y="2"/>
                  </a:cxn>
                  <a:cxn ang="0">
                    <a:pos x="44" y="5"/>
                  </a:cxn>
                  <a:cxn ang="0">
                    <a:pos x="34" y="9"/>
                  </a:cxn>
                  <a:cxn ang="0">
                    <a:pos x="25" y="13"/>
                  </a:cxn>
                  <a:cxn ang="0">
                    <a:pos x="15" y="17"/>
                  </a:cxn>
                  <a:cxn ang="0">
                    <a:pos x="8" y="22"/>
                  </a:cxn>
                  <a:cxn ang="0">
                    <a:pos x="2" y="28"/>
                  </a:cxn>
                  <a:cxn ang="0">
                    <a:pos x="0" y="32"/>
                  </a:cxn>
                  <a:cxn ang="0">
                    <a:pos x="2" y="34"/>
                  </a:cxn>
                  <a:cxn ang="0">
                    <a:pos x="6" y="34"/>
                  </a:cxn>
                  <a:cxn ang="0">
                    <a:pos x="12" y="34"/>
                  </a:cxn>
                  <a:cxn ang="0">
                    <a:pos x="19" y="32"/>
                  </a:cxn>
                  <a:cxn ang="0">
                    <a:pos x="25" y="28"/>
                  </a:cxn>
                  <a:cxn ang="0">
                    <a:pos x="31" y="26"/>
                  </a:cxn>
                  <a:cxn ang="0">
                    <a:pos x="33" y="26"/>
                  </a:cxn>
                </a:cxnLst>
                <a:rect l="0" t="0" r="r" b="b"/>
                <a:pathLst>
                  <a:path w="57" h="34">
                    <a:moveTo>
                      <a:pt x="33" y="26"/>
                    </a:moveTo>
                    <a:lnTo>
                      <a:pt x="57" y="0"/>
                    </a:lnTo>
                    <a:lnTo>
                      <a:pt x="55" y="2"/>
                    </a:lnTo>
                    <a:lnTo>
                      <a:pt x="50" y="2"/>
                    </a:lnTo>
                    <a:lnTo>
                      <a:pt x="44" y="5"/>
                    </a:lnTo>
                    <a:lnTo>
                      <a:pt x="34" y="9"/>
                    </a:lnTo>
                    <a:lnTo>
                      <a:pt x="25" y="13"/>
                    </a:lnTo>
                    <a:lnTo>
                      <a:pt x="15" y="17"/>
                    </a:lnTo>
                    <a:lnTo>
                      <a:pt x="8" y="22"/>
                    </a:lnTo>
                    <a:lnTo>
                      <a:pt x="2" y="28"/>
                    </a:lnTo>
                    <a:lnTo>
                      <a:pt x="0" y="32"/>
                    </a:lnTo>
                    <a:lnTo>
                      <a:pt x="2" y="34"/>
                    </a:lnTo>
                    <a:lnTo>
                      <a:pt x="6" y="34"/>
                    </a:lnTo>
                    <a:lnTo>
                      <a:pt x="12" y="34"/>
                    </a:lnTo>
                    <a:lnTo>
                      <a:pt x="19" y="32"/>
                    </a:lnTo>
                    <a:lnTo>
                      <a:pt x="25" y="28"/>
                    </a:lnTo>
                    <a:lnTo>
                      <a:pt x="31" y="26"/>
                    </a:lnTo>
                    <a:lnTo>
                      <a:pt x="33" y="26"/>
                    </a:lnTo>
                    <a:close/>
                  </a:path>
                </a:pathLst>
              </a:custGeom>
              <a:solidFill>
                <a:srgbClr val="21BA00"/>
              </a:solidFill>
              <a:ln w="9525">
                <a:noFill/>
                <a:round/>
                <a:headEnd/>
                <a:tailEnd/>
              </a:ln>
            </p:spPr>
            <p:txBody>
              <a:bodyPr/>
              <a:lstStyle/>
              <a:p>
                <a:endParaRPr lang="de-DE"/>
              </a:p>
            </p:txBody>
          </p:sp>
          <p:sp>
            <p:nvSpPr>
              <p:cNvPr id="33187" name="Line 1443"/>
              <p:cNvSpPr>
                <a:spLocks noChangeShapeType="1"/>
              </p:cNvSpPr>
              <p:nvPr/>
            </p:nvSpPr>
            <p:spPr bwMode="auto">
              <a:xfrm>
                <a:off x="-1575" y="4022"/>
                <a:ext cx="4193" cy="0"/>
              </a:xfrm>
              <a:prstGeom prst="line">
                <a:avLst/>
              </a:prstGeom>
              <a:noFill/>
              <a:ln w="28575">
                <a:solidFill>
                  <a:srgbClr val="000000"/>
                </a:solidFill>
                <a:round/>
                <a:headEnd/>
                <a:tailEnd/>
              </a:ln>
            </p:spPr>
            <p:txBody>
              <a:bodyPr/>
              <a:lstStyle/>
              <a:p>
                <a:endParaRPr lang="de-DE"/>
              </a:p>
            </p:txBody>
          </p:sp>
          <p:sp>
            <p:nvSpPr>
              <p:cNvPr id="33188" name="Line 1444"/>
              <p:cNvSpPr>
                <a:spLocks noChangeShapeType="1"/>
              </p:cNvSpPr>
              <p:nvPr/>
            </p:nvSpPr>
            <p:spPr bwMode="auto">
              <a:xfrm flipV="1">
                <a:off x="-1458" y="763"/>
                <a:ext cx="0" cy="3259"/>
              </a:xfrm>
              <a:prstGeom prst="line">
                <a:avLst/>
              </a:prstGeom>
              <a:noFill/>
              <a:ln w="25400">
                <a:solidFill>
                  <a:srgbClr val="000000"/>
                </a:solidFill>
                <a:round/>
                <a:headEnd/>
                <a:tailEnd/>
              </a:ln>
            </p:spPr>
            <p:txBody>
              <a:bodyPr/>
              <a:lstStyle/>
              <a:p>
                <a:endParaRPr lang="de-DE"/>
              </a:p>
            </p:txBody>
          </p:sp>
          <p:sp>
            <p:nvSpPr>
              <p:cNvPr id="33189" name="Line 1445"/>
              <p:cNvSpPr>
                <a:spLocks noChangeShapeType="1"/>
              </p:cNvSpPr>
              <p:nvPr/>
            </p:nvSpPr>
            <p:spPr bwMode="auto">
              <a:xfrm>
                <a:off x="-1554" y="1543"/>
                <a:ext cx="96" cy="0"/>
              </a:xfrm>
              <a:prstGeom prst="line">
                <a:avLst/>
              </a:prstGeom>
              <a:noFill/>
              <a:ln w="9525">
                <a:solidFill>
                  <a:srgbClr val="000000"/>
                </a:solidFill>
                <a:round/>
                <a:headEnd/>
                <a:tailEnd/>
              </a:ln>
            </p:spPr>
            <p:txBody>
              <a:bodyPr/>
              <a:lstStyle/>
              <a:p>
                <a:endParaRPr lang="de-DE"/>
              </a:p>
            </p:txBody>
          </p:sp>
          <p:sp>
            <p:nvSpPr>
              <p:cNvPr id="33190" name="Line 1446"/>
              <p:cNvSpPr>
                <a:spLocks noChangeShapeType="1"/>
              </p:cNvSpPr>
              <p:nvPr/>
            </p:nvSpPr>
            <p:spPr bwMode="auto">
              <a:xfrm>
                <a:off x="-1554" y="2162"/>
                <a:ext cx="96" cy="0"/>
              </a:xfrm>
              <a:prstGeom prst="line">
                <a:avLst/>
              </a:prstGeom>
              <a:noFill/>
              <a:ln w="9525">
                <a:solidFill>
                  <a:srgbClr val="000000"/>
                </a:solidFill>
                <a:round/>
                <a:headEnd/>
                <a:tailEnd/>
              </a:ln>
            </p:spPr>
            <p:txBody>
              <a:bodyPr/>
              <a:lstStyle/>
              <a:p>
                <a:endParaRPr lang="de-DE"/>
              </a:p>
            </p:txBody>
          </p:sp>
          <p:sp>
            <p:nvSpPr>
              <p:cNvPr id="33191" name="Line 1447"/>
              <p:cNvSpPr>
                <a:spLocks noChangeShapeType="1"/>
              </p:cNvSpPr>
              <p:nvPr/>
            </p:nvSpPr>
            <p:spPr bwMode="auto">
              <a:xfrm>
                <a:off x="-1554" y="3401"/>
                <a:ext cx="96" cy="0"/>
              </a:xfrm>
              <a:prstGeom prst="line">
                <a:avLst/>
              </a:prstGeom>
              <a:noFill/>
              <a:ln w="9525">
                <a:solidFill>
                  <a:srgbClr val="000000"/>
                </a:solidFill>
                <a:round/>
                <a:headEnd/>
                <a:tailEnd/>
              </a:ln>
            </p:spPr>
            <p:txBody>
              <a:bodyPr/>
              <a:lstStyle/>
              <a:p>
                <a:endParaRPr lang="de-DE"/>
              </a:p>
            </p:txBody>
          </p:sp>
          <p:sp>
            <p:nvSpPr>
              <p:cNvPr id="33192" name="Line 1448"/>
              <p:cNvSpPr>
                <a:spLocks noChangeShapeType="1"/>
              </p:cNvSpPr>
              <p:nvPr/>
            </p:nvSpPr>
            <p:spPr bwMode="auto">
              <a:xfrm>
                <a:off x="-1554" y="2782"/>
                <a:ext cx="96" cy="0"/>
              </a:xfrm>
              <a:prstGeom prst="line">
                <a:avLst/>
              </a:prstGeom>
              <a:noFill/>
              <a:ln w="9525">
                <a:solidFill>
                  <a:srgbClr val="000000"/>
                </a:solidFill>
                <a:round/>
                <a:headEnd/>
                <a:tailEnd/>
              </a:ln>
            </p:spPr>
            <p:txBody>
              <a:bodyPr/>
              <a:lstStyle/>
              <a:p>
                <a:endParaRPr lang="de-DE"/>
              </a:p>
            </p:txBody>
          </p:sp>
          <p:sp>
            <p:nvSpPr>
              <p:cNvPr id="33193" name="Line 1449"/>
              <p:cNvSpPr>
                <a:spLocks noChangeShapeType="1"/>
              </p:cNvSpPr>
              <p:nvPr/>
            </p:nvSpPr>
            <p:spPr bwMode="auto">
              <a:xfrm>
                <a:off x="-1458" y="1450"/>
                <a:ext cx="1468" cy="0"/>
              </a:xfrm>
              <a:prstGeom prst="line">
                <a:avLst/>
              </a:prstGeom>
              <a:noFill/>
              <a:ln w="12700">
                <a:solidFill>
                  <a:srgbClr val="000000"/>
                </a:solidFill>
                <a:round/>
                <a:headEnd/>
                <a:tailEnd/>
              </a:ln>
            </p:spPr>
            <p:txBody>
              <a:bodyPr/>
              <a:lstStyle/>
              <a:p>
                <a:endParaRPr lang="de-DE"/>
              </a:p>
            </p:txBody>
          </p:sp>
          <p:sp>
            <p:nvSpPr>
              <p:cNvPr id="33194" name="Line 1450"/>
              <p:cNvSpPr>
                <a:spLocks noChangeShapeType="1"/>
              </p:cNvSpPr>
              <p:nvPr/>
            </p:nvSpPr>
            <p:spPr bwMode="auto">
              <a:xfrm>
                <a:off x="-1458" y="1926"/>
                <a:ext cx="1446" cy="0"/>
              </a:xfrm>
              <a:prstGeom prst="line">
                <a:avLst/>
              </a:prstGeom>
              <a:noFill/>
              <a:ln w="12700">
                <a:solidFill>
                  <a:srgbClr val="000000"/>
                </a:solidFill>
                <a:round/>
                <a:headEnd/>
                <a:tailEnd/>
              </a:ln>
            </p:spPr>
            <p:txBody>
              <a:bodyPr/>
              <a:lstStyle/>
              <a:p>
                <a:endParaRPr lang="de-DE"/>
              </a:p>
            </p:txBody>
          </p:sp>
          <p:sp>
            <p:nvSpPr>
              <p:cNvPr id="33195" name="Rectangle 1451"/>
              <p:cNvSpPr>
                <a:spLocks noChangeArrowheads="1"/>
              </p:cNvSpPr>
              <p:nvPr/>
            </p:nvSpPr>
            <p:spPr bwMode="auto">
              <a:xfrm>
                <a:off x="-1306" y="1581"/>
                <a:ext cx="3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Free </a:t>
                </a:r>
                <a:endParaRPr lang="de-DE">
                  <a:solidFill>
                    <a:schemeClr val="bg1"/>
                  </a:solidFill>
                  <a:cs typeface="Arial" charset="0"/>
                </a:endParaRPr>
              </a:p>
            </p:txBody>
          </p:sp>
          <p:sp>
            <p:nvSpPr>
              <p:cNvPr id="33196" name="Rectangle 1452"/>
              <p:cNvSpPr>
                <a:spLocks noChangeArrowheads="1"/>
              </p:cNvSpPr>
              <p:nvPr/>
            </p:nvSpPr>
            <p:spPr bwMode="auto">
              <a:xfrm>
                <a:off x="-965" y="1581"/>
                <a:ext cx="880"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Troposphere</a:t>
                </a:r>
                <a:endParaRPr lang="de-DE">
                  <a:solidFill>
                    <a:schemeClr val="bg1"/>
                  </a:solidFill>
                  <a:cs typeface="Arial" charset="0"/>
                </a:endParaRPr>
              </a:p>
            </p:txBody>
          </p:sp>
          <p:sp>
            <p:nvSpPr>
              <p:cNvPr id="33197" name="Rectangle 1453"/>
              <p:cNvSpPr>
                <a:spLocks noChangeArrowheads="1"/>
              </p:cNvSpPr>
              <p:nvPr/>
            </p:nvSpPr>
            <p:spPr bwMode="auto">
              <a:xfrm>
                <a:off x="-1306" y="1010"/>
                <a:ext cx="88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Stratosphere</a:t>
                </a:r>
                <a:endParaRPr lang="de-DE">
                  <a:solidFill>
                    <a:schemeClr val="bg1"/>
                  </a:solidFill>
                  <a:cs typeface="Arial" charset="0"/>
                </a:endParaRPr>
              </a:p>
            </p:txBody>
          </p:sp>
          <p:sp>
            <p:nvSpPr>
              <p:cNvPr id="33198" name="Rectangle 1454"/>
              <p:cNvSpPr>
                <a:spLocks noChangeArrowheads="1"/>
              </p:cNvSpPr>
              <p:nvPr/>
            </p:nvSpPr>
            <p:spPr bwMode="auto">
              <a:xfrm>
                <a:off x="-1032" y="2557"/>
                <a:ext cx="67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Boundary</a:t>
                </a:r>
                <a:endParaRPr lang="de-DE">
                  <a:solidFill>
                    <a:schemeClr val="bg1"/>
                  </a:solidFill>
                  <a:cs typeface="Arial" charset="0"/>
                </a:endParaRPr>
              </a:p>
            </p:txBody>
          </p:sp>
          <p:sp>
            <p:nvSpPr>
              <p:cNvPr id="33199" name="Rectangle 1455"/>
              <p:cNvSpPr>
                <a:spLocks noChangeArrowheads="1"/>
              </p:cNvSpPr>
              <p:nvPr/>
            </p:nvSpPr>
            <p:spPr bwMode="auto">
              <a:xfrm>
                <a:off x="-865" y="2728"/>
                <a:ext cx="33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layer</a:t>
                </a:r>
                <a:endParaRPr lang="de-DE">
                  <a:solidFill>
                    <a:schemeClr val="bg1"/>
                  </a:solidFill>
                  <a:cs typeface="Arial" charset="0"/>
                </a:endParaRPr>
              </a:p>
            </p:txBody>
          </p:sp>
          <p:sp>
            <p:nvSpPr>
              <p:cNvPr id="33200" name="Rectangle 1456"/>
              <p:cNvSpPr>
                <a:spLocks noChangeArrowheads="1"/>
              </p:cNvSpPr>
              <p:nvPr/>
            </p:nvSpPr>
            <p:spPr bwMode="auto">
              <a:xfrm>
                <a:off x="68" y="2338"/>
                <a:ext cx="1143" cy="400"/>
              </a:xfrm>
              <a:prstGeom prst="rect">
                <a:avLst/>
              </a:prstGeom>
              <a:solidFill>
                <a:srgbClr val="FFFFFF"/>
              </a:solidFill>
              <a:ln w="9525">
                <a:noFill/>
                <a:miter lim="800000"/>
                <a:headEnd/>
                <a:tailEnd/>
              </a:ln>
            </p:spPr>
            <p:txBody>
              <a:bodyPr/>
              <a:lstStyle/>
              <a:p>
                <a:endParaRPr lang="de-DE"/>
              </a:p>
            </p:txBody>
          </p:sp>
          <p:sp>
            <p:nvSpPr>
              <p:cNvPr id="33201" name="Rectangle 1457"/>
              <p:cNvSpPr>
                <a:spLocks noChangeArrowheads="1"/>
              </p:cNvSpPr>
              <p:nvPr/>
            </p:nvSpPr>
            <p:spPr bwMode="auto">
              <a:xfrm>
                <a:off x="306" y="2374"/>
                <a:ext cx="2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Tall</a:t>
                </a:r>
                <a:endParaRPr lang="de-DE">
                  <a:solidFill>
                    <a:schemeClr val="bg1"/>
                  </a:solidFill>
                  <a:cs typeface="Arial" charset="0"/>
                </a:endParaRPr>
              </a:p>
            </p:txBody>
          </p:sp>
          <p:sp>
            <p:nvSpPr>
              <p:cNvPr id="33202" name="Rectangle 1458"/>
              <p:cNvSpPr>
                <a:spLocks noChangeArrowheads="1"/>
              </p:cNvSpPr>
              <p:nvPr/>
            </p:nvSpPr>
            <p:spPr bwMode="auto">
              <a:xfrm>
                <a:off x="593" y="2374"/>
                <a:ext cx="38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tower</a:t>
                </a:r>
                <a:endParaRPr lang="de-DE">
                  <a:solidFill>
                    <a:schemeClr val="bg1"/>
                  </a:solidFill>
                  <a:cs typeface="Arial" charset="0"/>
                </a:endParaRPr>
              </a:p>
            </p:txBody>
          </p:sp>
          <p:sp>
            <p:nvSpPr>
              <p:cNvPr id="33203" name="Rectangle 1459"/>
              <p:cNvSpPr>
                <a:spLocks noChangeArrowheads="1"/>
              </p:cNvSpPr>
              <p:nvPr/>
            </p:nvSpPr>
            <p:spPr bwMode="auto">
              <a:xfrm>
                <a:off x="368" y="2547"/>
                <a:ext cx="5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(~500m)</a:t>
                </a:r>
                <a:endParaRPr lang="de-DE">
                  <a:solidFill>
                    <a:schemeClr val="bg1"/>
                  </a:solidFill>
                  <a:cs typeface="Arial" charset="0"/>
                </a:endParaRPr>
              </a:p>
            </p:txBody>
          </p:sp>
          <p:sp>
            <p:nvSpPr>
              <p:cNvPr id="33204" name="Line 1460"/>
              <p:cNvSpPr>
                <a:spLocks noChangeShapeType="1"/>
              </p:cNvSpPr>
              <p:nvPr/>
            </p:nvSpPr>
            <p:spPr bwMode="auto">
              <a:xfrm flipV="1">
                <a:off x="114" y="2414"/>
                <a:ext cx="0" cy="1618"/>
              </a:xfrm>
              <a:prstGeom prst="line">
                <a:avLst/>
              </a:prstGeom>
              <a:noFill/>
              <a:ln w="63500">
                <a:solidFill>
                  <a:srgbClr val="0000FF"/>
                </a:solidFill>
                <a:round/>
                <a:headEnd/>
                <a:tailEnd/>
              </a:ln>
            </p:spPr>
            <p:txBody>
              <a:bodyPr/>
              <a:lstStyle/>
              <a:p>
                <a:endParaRPr lang="de-DE"/>
              </a:p>
            </p:txBody>
          </p:sp>
          <p:sp>
            <p:nvSpPr>
              <p:cNvPr id="33205" name="Line 1461"/>
              <p:cNvSpPr>
                <a:spLocks noChangeShapeType="1"/>
              </p:cNvSpPr>
              <p:nvPr/>
            </p:nvSpPr>
            <p:spPr bwMode="auto">
              <a:xfrm>
                <a:off x="19" y="2414"/>
                <a:ext cx="190" cy="0"/>
              </a:xfrm>
              <a:prstGeom prst="line">
                <a:avLst/>
              </a:prstGeom>
              <a:noFill/>
              <a:ln w="63500">
                <a:solidFill>
                  <a:srgbClr val="0000FF"/>
                </a:solidFill>
                <a:round/>
                <a:headEnd/>
                <a:tailEnd/>
              </a:ln>
            </p:spPr>
            <p:txBody>
              <a:bodyPr/>
              <a:lstStyle/>
              <a:p>
                <a:endParaRPr lang="de-DE"/>
              </a:p>
            </p:txBody>
          </p:sp>
          <p:sp>
            <p:nvSpPr>
              <p:cNvPr id="33206" name="Line 1462"/>
              <p:cNvSpPr>
                <a:spLocks noChangeShapeType="1"/>
              </p:cNvSpPr>
              <p:nvPr/>
            </p:nvSpPr>
            <p:spPr bwMode="auto">
              <a:xfrm>
                <a:off x="19" y="2747"/>
                <a:ext cx="190" cy="0"/>
              </a:xfrm>
              <a:prstGeom prst="line">
                <a:avLst/>
              </a:prstGeom>
              <a:noFill/>
              <a:ln w="63500">
                <a:solidFill>
                  <a:srgbClr val="0000FF"/>
                </a:solidFill>
                <a:round/>
                <a:headEnd/>
                <a:tailEnd/>
              </a:ln>
            </p:spPr>
            <p:txBody>
              <a:bodyPr/>
              <a:lstStyle/>
              <a:p>
                <a:endParaRPr lang="de-DE"/>
              </a:p>
            </p:txBody>
          </p:sp>
          <p:sp>
            <p:nvSpPr>
              <p:cNvPr id="33207" name="Line 1463"/>
              <p:cNvSpPr>
                <a:spLocks noChangeShapeType="1"/>
              </p:cNvSpPr>
              <p:nvPr/>
            </p:nvSpPr>
            <p:spPr bwMode="auto">
              <a:xfrm>
                <a:off x="19" y="3176"/>
                <a:ext cx="190" cy="0"/>
              </a:xfrm>
              <a:prstGeom prst="line">
                <a:avLst/>
              </a:prstGeom>
              <a:noFill/>
              <a:ln w="63500">
                <a:solidFill>
                  <a:srgbClr val="0000FF"/>
                </a:solidFill>
                <a:round/>
                <a:headEnd/>
                <a:tailEnd/>
              </a:ln>
            </p:spPr>
            <p:txBody>
              <a:bodyPr/>
              <a:lstStyle/>
              <a:p>
                <a:endParaRPr lang="de-DE"/>
              </a:p>
            </p:txBody>
          </p:sp>
          <p:sp>
            <p:nvSpPr>
              <p:cNvPr id="33208" name="Line 1464"/>
              <p:cNvSpPr>
                <a:spLocks noChangeShapeType="1"/>
              </p:cNvSpPr>
              <p:nvPr/>
            </p:nvSpPr>
            <p:spPr bwMode="auto">
              <a:xfrm flipV="1">
                <a:off x="114" y="2414"/>
                <a:ext cx="0" cy="1618"/>
              </a:xfrm>
              <a:prstGeom prst="line">
                <a:avLst/>
              </a:prstGeom>
              <a:noFill/>
              <a:ln w="63500">
                <a:solidFill>
                  <a:srgbClr val="0000FF"/>
                </a:solidFill>
                <a:round/>
                <a:headEnd/>
                <a:tailEnd/>
              </a:ln>
            </p:spPr>
            <p:txBody>
              <a:bodyPr/>
              <a:lstStyle/>
              <a:p>
                <a:endParaRPr lang="de-DE"/>
              </a:p>
            </p:txBody>
          </p:sp>
          <p:sp>
            <p:nvSpPr>
              <p:cNvPr id="33209" name="Line 1465"/>
              <p:cNvSpPr>
                <a:spLocks noChangeShapeType="1"/>
              </p:cNvSpPr>
              <p:nvPr/>
            </p:nvSpPr>
            <p:spPr bwMode="auto">
              <a:xfrm>
                <a:off x="19" y="2414"/>
                <a:ext cx="190" cy="0"/>
              </a:xfrm>
              <a:prstGeom prst="line">
                <a:avLst/>
              </a:prstGeom>
              <a:noFill/>
              <a:ln w="63500">
                <a:solidFill>
                  <a:srgbClr val="0000FF"/>
                </a:solidFill>
                <a:round/>
                <a:headEnd/>
                <a:tailEnd/>
              </a:ln>
            </p:spPr>
            <p:txBody>
              <a:bodyPr/>
              <a:lstStyle/>
              <a:p>
                <a:endParaRPr lang="de-DE"/>
              </a:p>
            </p:txBody>
          </p:sp>
          <p:sp>
            <p:nvSpPr>
              <p:cNvPr id="33210" name="Line 1466"/>
              <p:cNvSpPr>
                <a:spLocks noChangeShapeType="1"/>
              </p:cNvSpPr>
              <p:nvPr/>
            </p:nvSpPr>
            <p:spPr bwMode="auto">
              <a:xfrm>
                <a:off x="19" y="2747"/>
                <a:ext cx="190" cy="0"/>
              </a:xfrm>
              <a:prstGeom prst="line">
                <a:avLst/>
              </a:prstGeom>
              <a:noFill/>
              <a:ln w="63500">
                <a:solidFill>
                  <a:srgbClr val="0000FF"/>
                </a:solidFill>
                <a:round/>
                <a:headEnd/>
                <a:tailEnd/>
              </a:ln>
            </p:spPr>
            <p:txBody>
              <a:bodyPr/>
              <a:lstStyle/>
              <a:p>
                <a:endParaRPr lang="de-DE"/>
              </a:p>
            </p:txBody>
          </p:sp>
          <p:sp>
            <p:nvSpPr>
              <p:cNvPr id="33211" name="Line 1467"/>
              <p:cNvSpPr>
                <a:spLocks noChangeShapeType="1"/>
              </p:cNvSpPr>
              <p:nvPr/>
            </p:nvSpPr>
            <p:spPr bwMode="auto">
              <a:xfrm>
                <a:off x="19" y="3176"/>
                <a:ext cx="190" cy="0"/>
              </a:xfrm>
              <a:prstGeom prst="line">
                <a:avLst/>
              </a:prstGeom>
              <a:noFill/>
              <a:ln w="63500">
                <a:solidFill>
                  <a:srgbClr val="0000FF"/>
                </a:solidFill>
                <a:round/>
                <a:headEnd/>
                <a:tailEnd/>
              </a:ln>
            </p:spPr>
            <p:txBody>
              <a:bodyPr/>
              <a:lstStyle/>
              <a:p>
                <a:endParaRPr lang="de-DE"/>
              </a:p>
            </p:txBody>
          </p:sp>
          <p:pic>
            <p:nvPicPr>
              <p:cNvPr id="33212" name="Picture 1468"/>
              <p:cNvPicPr>
                <a:picLocks noChangeAspect="1" noChangeArrowheads="1"/>
              </p:cNvPicPr>
              <p:nvPr/>
            </p:nvPicPr>
            <p:blipFill>
              <a:blip r:embed="rId4"/>
              <a:srcRect/>
              <a:stretch>
                <a:fillRect/>
              </a:stretch>
            </p:blipFill>
            <p:spPr bwMode="auto">
              <a:xfrm>
                <a:off x="100" y="1497"/>
                <a:ext cx="452" cy="353"/>
              </a:xfrm>
              <a:prstGeom prst="rect">
                <a:avLst/>
              </a:prstGeom>
              <a:noFill/>
              <a:ln w="9525">
                <a:noFill/>
                <a:miter lim="800000"/>
                <a:headEnd/>
                <a:tailEnd/>
              </a:ln>
            </p:spPr>
          </p:pic>
          <p:pic>
            <p:nvPicPr>
              <p:cNvPr id="33213" name="Picture 1469"/>
              <p:cNvPicPr>
                <a:picLocks noChangeAspect="1" noChangeArrowheads="1"/>
              </p:cNvPicPr>
              <p:nvPr/>
            </p:nvPicPr>
            <p:blipFill>
              <a:blip r:embed="rId5"/>
              <a:srcRect/>
              <a:stretch>
                <a:fillRect/>
              </a:stretch>
            </p:blipFill>
            <p:spPr bwMode="auto">
              <a:xfrm>
                <a:off x="100" y="1497"/>
                <a:ext cx="452" cy="353"/>
              </a:xfrm>
              <a:prstGeom prst="rect">
                <a:avLst/>
              </a:prstGeom>
              <a:noFill/>
              <a:ln w="9525">
                <a:noFill/>
                <a:miter lim="800000"/>
                <a:headEnd/>
                <a:tailEnd/>
              </a:ln>
            </p:spPr>
          </p:pic>
          <p:sp>
            <p:nvSpPr>
              <p:cNvPr id="33214" name="Rectangle 1470"/>
              <p:cNvSpPr>
                <a:spLocks noChangeArrowheads="1"/>
              </p:cNvSpPr>
              <p:nvPr/>
            </p:nvSpPr>
            <p:spPr bwMode="auto">
              <a:xfrm>
                <a:off x="499" y="1493"/>
                <a:ext cx="892" cy="401"/>
              </a:xfrm>
              <a:prstGeom prst="rect">
                <a:avLst/>
              </a:prstGeom>
              <a:solidFill>
                <a:srgbClr val="FFFFFF"/>
              </a:solidFill>
              <a:ln w="9525">
                <a:noFill/>
                <a:miter lim="800000"/>
                <a:headEnd/>
                <a:tailEnd/>
              </a:ln>
            </p:spPr>
            <p:txBody>
              <a:bodyPr/>
              <a:lstStyle/>
              <a:p>
                <a:endParaRPr lang="de-DE"/>
              </a:p>
            </p:txBody>
          </p:sp>
          <p:sp>
            <p:nvSpPr>
              <p:cNvPr id="33215" name="Rectangle 1471"/>
              <p:cNvSpPr>
                <a:spLocks noChangeArrowheads="1"/>
              </p:cNvSpPr>
              <p:nvPr/>
            </p:nvSpPr>
            <p:spPr bwMode="auto">
              <a:xfrm>
                <a:off x="692" y="1530"/>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Aircraft</a:t>
                </a:r>
                <a:endParaRPr lang="de-DE">
                  <a:solidFill>
                    <a:schemeClr val="bg1"/>
                  </a:solidFill>
                  <a:cs typeface="Arial" charset="0"/>
                </a:endParaRPr>
              </a:p>
            </p:txBody>
          </p:sp>
          <p:sp>
            <p:nvSpPr>
              <p:cNvPr id="33216" name="Rectangle 1472"/>
              <p:cNvSpPr>
                <a:spLocks noChangeArrowheads="1"/>
              </p:cNvSpPr>
              <p:nvPr/>
            </p:nvSpPr>
            <p:spPr bwMode="auto">
              <a:xfrm>
                <a:off x="652" y="1701"/>
                <a:ext cx="12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(0</a:t>
                </a:r>
                <a:endParaRPr lang="de-DE">
                  <a:solidFill>
                    <a:schemeClr val="bg1"/>
                  </a:solidFill>
                  <a:cs typeface="Arial" charset="0"/>
                </a:endParaRPr>
              </a:p>
            </p:txBody>
          </p:sp>
          <p:sp>
            <p:nvSpPr>
              <p:cNvPr id="33217" name="Rectangle 1473"/>
              <p:cNvSpPr>
                <a:spLocks noChangeArrowheads="1"/>
              </p:cNvSpPr>
              <p:nvPr/>
            </p:nvSpPr>
            <p:spPr bwMode="auto">
              <a:xfrm>
                <a:off x="779" y="1701"/>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33218" name="Rectangle 1474"/>
              <p:cNvSpPr>
                <a:spLocks noChangeArrowheads="1"/>
              </p:cNvSpPr>
              <p:nvPr/>
            </p:nvSpPr>
            <p:spPr bwMode="auto">
              <a:xfrm>
                <a:off x="827" y="1701"/>
                <a:ext cx="41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20km)</a:t>
                </a:r>
                <a:endParaRPr lang="de-DE">
                  <a:solidFill>
                    <a:schemeClr val="bg1"/>
                  </a:solidFill>
                  <a:cs typeface="Arial" charset="0"/>
                </a:endParaRPr>
              </a:p>
            </p:txBody>
          </p:sp>
          <p:sp>
            <p:nvSpPr>
              <p:cNvPr id="33219" name="Freeform 1475"/>
              <p:cNvSpPr>
                <a:spLocks/>
              </p:cNvSpPr>
              <p:nvPr/>
            </p:nvSpPr>
            <p:spPr bwMode="auto">
              <a:xfrm>
                <a:off x="1484" y="95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BCFF8C"/>
              </a:solidFill>
              <a:ln w="9525">
                <a:noFill/>
                <a:round/>
                <a:headEnd/>
                <a:tailEnd/>
              </a:ln>
            </p:spPr>
            <p:txBody>
              <a:bodyPr/>
              <a:lstStyle/>
              <a:p>
                <a:endParaRPr lang="de-DE"/>
              </a:p>
            </p:txBody>
          </p:sp>
          <p:sp>
            <p:nvSpPr>
              <p:cNvPr id="33220" name="Freeform 1476"/>
              <p:cNvSpPr>
                <a:spLocks/>
              </p:cNvSpPr>
              <p:nvPr/>
            </p:nvSpPr>
            <p:spPr bwMode="auto">
              <a:xfrm>
                <a:off x="1484" y="843"/>
                <a:ext cx="207" cy="194"/>
              </a:xfrm>
              <a:custGeom>
                <a:avLst/>
                <a:gdLst/>
                <a:ahLst/>
                <a:cxnLst>
                  <a:cxn ang="0">
                    <a:pos x="345" y="113"/>
                  </a:cxn>
                  <a:cxn ang="0">
                    <a:pos x="288" y="115"/>
                  </a:cxn>
                  <a:cxn ang="0">
                    <a:pos x="225" y="147"/>
                  </a:cxn>
                  <a:cxn ang="0">
                    <a:pos x="160" y="187"/>
                  </a:cxn>
                  <a:cxn ang="0">
                    <a:pos x="90" y="223"/>
                  </a:cxn>
                  <a:cxn ang="0">
                    <a:pos x="27" y="233"/>
                  </a:cxn>
                  <a:cxn ang="0">
                    <a:pos x="25" y="210"/>
                  </a:cxn>
                  <a:cxn ang="0">
                    <a:pos x="84" y="151"/>
                  </a:cxn>
                  <a:cxn ang="0">
                    <a:pos x="168" y="96"/>
                  </a:cxn>
                  <a:cxn ang="0">
                    <a:pos x="232" y="63"/>
                  </a:cxn>
                  <a:cxn ang="0">
                    <a:pos x="303" y="39"/>
                  </a:cxn>
                  <a:cxn ang="0">
                    <a:pos x="372" y="21"/>
                  </a:cxn>
                  <a:cxn ang="0">
                    <a:pos x="307" y="14"/>
                  </a:cxn>
                  <a:cxn ang="0">
                    <a:pos x="234" y="40"/>
                  </a:cxn>
                  <a:cxn ang="0">
                    <a:pos x="170" y="69"/>
                  </a:cxn>
                  <a:cxn ang="0">
                    <a:pos x="84" y="124"/>
                  </a:cxn>
                  <a:cxn ang="0">
                    <a:pos x="15" y="187"/>
                  </a:cxn>
                  <a:cxn ang="0">
                    <a:pos x="0" y="229"/>
                  </a:cxn>
                  <a:cxn ang="0">
                    <a:pos x="23" y="254"/>
                  </a:cxn>
                  <a:cxn ang="0">
                    <a:pos x="93" y="246"/>
                  </a:cxn>
                  <a:cxn ang="0">
                    <a:pos x="170" y="206"/>
                  </a:cxn>
                  <a:cxn ang="0">
                    <a:pos x="234" y="166"/>
                  </a:cxn>
                  <a:cxn ang="0">
                    <a:pos x="293" y="138"/>
                  </a:cxn>
                  <a:cxn ang="0">
                    <a:pos x="339" y="134"/>
                  </a:cxn>
                  <a:cxn ang="0">
                    <a:pos x="377" y="153"/>
                  </a:cxn>
                  <a:cxn ang="0">
                    <a:pos x="387" y="204"/>
                  </a:cxn>
                  <a:cxn ang="0">
                    <a:pos x="353" y="231"/>
                  </a:cxn>
                  <a:cxn ang="0">
                    <a:pos x="278" y="242"/>
                  </a:cxn>
                  <a:cxn ang="0">
                    <a:pos x="204" y="250"/>
                  </a:cxn>
                  <a:cxn ang="0">
                    <a:pos x="131" y="265"/>
                  </a:cxn>
                  <a:cxn ang="0">
                    <a:pos x="90" y="284"/>
                  </a:cxn>
                  <a:cxn ang="0">
                    <a:pos x="38" y="326"/>
                  </a:cxn>
                  <a:cxn ang="0">
                    <a:pos x="51" y="385"/>
                  </a:cxn>
                  <a:cxn ang="0">
                    <a:pos x="76" y="389"/>
                  </a:cxn>
                  <a:cxn ang="0">
                    <a:pos x="120" y="381"/>
                  </a:cxn>
                  <a:cxn ang="0">
                    <a:pos x="160" y="362"/>
                  </a:cxn>
                  <a:cxn ang="0">
                    <a:pos x="192" y="345"/>
                  </a:cxn>
                  <a:cxn ang="0">
                    <a:pos x="261" y="328"/>
                  </a:cxn>
                  <a:cxn ang="0">
                    <a:pos x="295" y="332"/>
                  </a:cxn>
                  <a:cxn ang="0">
                    <a:pos x="290" y="351"/>
                  </a:cxn>
                  <a:cxn ang="0">
                    <a:pos x="318" y="345"/>
                  </a:cxn>
                  <a:cxn ang="0">
                    <a:pos x="301" y="311"/>
                  </a:cxn>
                  <a:cxn ang="0">
                    <a:pos x="242" y="307"/>
                  </a:cxn>
                  <a:cxn ang="0">
                    <a:pos x="172" y="332"/>
                  </a:cxn>
                  <a:cxn ang="0">
                    <a:pos x="137" y="349"/>
                  </a:cxn>
                  <a:cxn ang="0">
                    <a:pos x="88" y="366"/>
                  </a:cxn>
                  <a:cxn ang="0">
                    <a:pos x="55" y="358"/>
                  </a:cxn>
                  <a:cxn ang="0">
                    <a:pos x="74" y="320"/>
                  </a:cxn>
                  <a:cxn ang="0">
                    <a:pos x="130" y="288"/>
                  </a:cxn>
                  <a:cxn ang="0">
                    <a:pos x="196" y="273"/>
                  </a:cxn>
                  <a:cxn ang="0">
                    <a:pos x="263" y="267"/>
                  </a:cxn>
                  <a:cxn ang="0">
                    <a:pos x="303" y="261"/>
                  </a:cxn>
                  <a:cxn ang="0">
                    <a:pos x="345" y="256"/>
                  </a:cxn>
                  <a:cxn ang="0">
                    <a:pos x="391" y="233"/>
                  </a:cxn>
                  <a:cxn ang="0">
                    <a:pos x="410" y="166"/>
                  </a:cxn>
                </a:cxnLst>
                <a:rect l="0" t="0" r="r" b="b"/>
                <a:pathLst>
                  <a:path w="414" h="389">
                    <a:moveTo>
                      <a:pt x="381" y="130"/>
                    </a:moveTo>
                    <a:lnTo>
                      <a:pt x="375" y="126"/>
                    </a:lnTo>
                    <a:lnTo>
                      <a:pt x="370" y="122"/>
                    </a:lnTo>
                    <a:lnTo>
                      <a:pt x="364" y="119"/>
                    </a:lnTo>
                    <a:lnTo>
                      <a:pt x="356" y="117"/>
                    </a:lnTo>
                    <a:lnTo>
                      <a:pt x="351" y="115"/>
                    </a:lnTo>
                    <a:lnTo>
                      <a:pt x="345" y="113"/>
                    </a:lnTo>
                    <a:lnTo>
                      <a:pt x="337" y="111"/>
                    </a:lnTo>
                    <a:lnTo>
                      <a:pt x="330" y="109"/>
                    </a:lnTo>
                    <a:lnTo>
                      <a:pt x="322" y="109"/>
                    </a:lnTo>
                    <a:lnTo>
                      <a:pt x="314" y="109"/>
                    </a:lnTo>
                    <a:lnTo>
                      <a:pt x="307" y="111"/>
                    </a:lnTo>
                    <a:lnTo>
                      <a:pt x="297" y="113"/>
                    </a:lnTo>
                    <a:lnTo>
                      <a:pt x="288" y="115"/>
                    </a:lnTo>
                    <a:lnTo>
                      <a:pt x="278" y="119"/>
                    </a:lnTo>
                    <a:lnTo>
                      <a:pt x="269" y="124"/>
                    </a:lnTo>
                    <a:lnTo>
                      <a:pt x="257" y="128"/>
                    </a:lnTo>
                    <a:lnTo>
                      <a:pt x="248" y="134"/>
                    </a:lnTo>
                    <a:lnTo>
                      <a:pt x="240" y="138"/>
                    </a:lnTo>
                    <a:lnTo>
                      <a:pt x="232" y="141"/>
                    </a:lnTo>
                    <a:lnTo>
                      <a:pt x="225" y="147"/>
                    </a:lnTo>
                    <a:lnTo>
                      <a:pt x="215" y="153"/>
                    </a:lnTo>
                    <a:lnTo>
                      <a:pt x="208" y="157"/>
                    </a:lnTo>
                    <a:lnTo>
                      <a:pt x="200" y="162"/>
                    </a:lnTo>
                    <a:lnTo>
                      <a:pt x="191" y="168"/>
                    </a:lnTo>
                    <a:lnTo>
                      <a:pt x="181" y="174"/>
                    </a:lnTo>
                    <a:lnTo>
                      <a:pt x="172" y="181"/>
                    </a:lnTo>
                    <a:lnTo>
                      <a:pt x="160" y="187"/>
                    </a:lnTo>
                    <a:lnTo>
                      <a:pt x="151" y="193"/>
                    </a:lnTo>
                    <a:lnTo>
                      <a:pt x="141" y="199"/>
                    </a:lnTo>
                    <a:lnTo>
                      <a:pt x="130" y="204"/>
                    </a:lnTo>
                    <a:lnTo>
                      <a:pt x="120" y="210"/>
                    </a:lnTo>
                    <a:lnTo>
                      <a:pt x="109" y="216"/>
                    </a:lnTo>
                    <a:lnTo>
                      <a:pt x="99" y="219"/>
                    </a:lnTo>
                    <a:lnTo>
                      <a:pt x="90" y="223"/>
                    </a:lnTo>
                    <a:lnTo>
                      <a:pt x="80" y="227"/>
                    </a:lnTo>
                    <a:lnTo>
                      <a:pt x="71" y="229"/>
                    </a:lnTo>
                    <a:lnTo>
                      <a:pt x="59" y="231"/>
                    </a:lnTo>
                    <a:lnTo>
                      <a:pt x="51" y="233"/>
                    </a:lnTo>
                    <a:lnTo>
                      <a:pt x="40" y="233"/>
                    </a:lnTo>
                    <a:lnTo>
                      <a:pt x="30" y="233"/>
                    </a:lnTo>
                    <a:lnTo>
                      <a:pt x="27" y="233"/>
                    </a:lnTo>
                    <a:lnTo>
                      <a:pt x="25" y="231"/>
                    </a:lnTo>
                    <a:lnTo>
                      <a:pt x="23" y="227"/>
                    </a:lnTo>
                    <a:lnTo>
                      <a:pt x="21" y="225"/>
                    </a:lnTo>
                    <a:lnTo>
                      <a:pt x="21" y="225"/>
                    </a:lnTo>
                    <a:lnTo>
                      <a:pt x="21" y="225"/>
                    </a:lnTo>
                    <a:lnTo>
                      <a:pt x="21" y="218"/>
                    </a:lnTo>
                    <a:lnTo>
                      <a:pt x="25" y="210"/>
                    </a:lnTo>
                    <a:lnTo>
                      <a:pt x="29" y="204"/>
                    </a:lnTo>
                    <a:lnTo>
                      <a:pt x="34" y="197"/>
                    </a:lnTo>
                    <a:lnTo>
                      <a:pt x="34" y="197"/>
                    </a:lnTo>
                    <a:lnTo>
                      <a:pt x="46" y="183"/>
                    </a:lnTo>
                    <a:lnTo>
                      <a:pt x="59" y="172"/>
                    </a:lnTo>
                    <a:lnTo>
                      <a:pt x="71" y="162"/>
                    </a:lnTo>
                    <a:lnTo>
                      <a:pt x="84" y="151"/>
                    </a:lnTo>
                    <a:lnTo>
                      <a:pt x="95" y="141"/>
                    </a:lnTo>
                    <a:lnTo>
                      <a:pt x="109" y="132"/>
                    </a:lnTo>
                    <a:lnTo>
                      <a:pt x="122" y="124"/>
                    </a:lnTo>
                    <a:lnTo>
                      <a:pt x="133" y="115"/>
                    </a:lnTo>
                    <a:lnTo>
                      <a:pt x="145" y="107"/>
                    </a:lnTo>
                    <a:lnTo>
                      <a:pt x="158" y="101"/>
                    </a:lnTo>
                    <a:lnTo>
                      <a:pt x="168" y="96"/>
                    </a:lnTo>
                    <a:lnTo>
                      <a:pt x="179" y="90"/>
                    </a:lnTo>
                    <a:lnTo>
                      <a:pt x="189" y="84"/>
                    </a:lnTo>
                    <a:lnTo>
                      <a:pt x="198" y="80"/>
                    </a:lnTo>
                    <a:lnTo>
                      <a:pt x="206" y="77"/>
                    </a:lnTo>
                    <a:lnTo>
                      <a:pt x="212" y="73"/>
                    </a:lnTo>
                    <a:lnTo>
                      <a:pt x="221" y="69"/>
                    </a:lnTo>
                    <a:lnTo>
                      <a:pt x="232" y="63"/>
                    </a:lnTo>
                    <a:lnTo>
                      <a:pt x="242" y="59"/>
                    </a:lnTo>
                    <a:lnTo>
                      <a:pt x="252" y="56"/>
                    </a:lnTo>
                    <a:lnTo>
                      <a:pt x="263" y="52"/>
                    </a:lnTo>
                    <a:lnTo>
                      <a:pt x="273" y="50"/>
                    </a:lnTo>
                    <a:lnTo>
                      <a:pt x="282" y="46"/>
                    </a:lnTo>
                    <a:lnTo>
                      <a:pt x="293" y="42"/>
                    </a:lnTo>
                    <a:lnTo>
                      <a:pt x="303" y="39"/>
                    </a:lnTo>
                    <a:lnTo>
                      <a:pt x="313" y="37"/>
                    </a:lnTo>
                    <a:lnTo>
                      <a:pt x="322" y="33"/>
                    </a:lnTo>
                    <a:lnTo>
                      <a:pt x="332" y="31"/>
                    </a:lnTo>
                    <a:lnTo>
                      <a:pt x="343" y="27"/>
                    </a:lnTo>
                    <a:lnTo>
                      <a:pt x="353" y="25"/>
                    </a:lnTo>
                    <a:lnTo>
                      <a:pt x="362" y="23"/>
                    </a:lnTo>
                    <a:lnTo>
                      <a:pt x="372" y="21"/>
                    </a:lnTo>
                    <a:lnTo>
                      <a:pt x="368" y="0"/>
                    </a:lnTo>
                    <a:lnTo>
                      <a:pt x="358" y="2"/>
                    </a:lnTo>
                    <a:lnTo>
                      <a:pt x="349" y="4"/>
                    </a:lnTo>
                    <a:lnTo>
                      <a:pt x="337" y="6"/>
                    </a:lnTo>
                    <a:lnTo>
                      <a:pt x="328" y="8"/>
                    </a:lnTo>
                    <a:lnTo>
                      <a:pt x="316" y="12"/>
                    </a:lnTo>
                    <a:lnTo>
                      <a:pt x="307" y="14"/>
                    </a:lnTo>
                    <a:lnTo>
                      <a:pt x="297" y="18"/>
                    </a:lnTo>
                    <a:lnTo>
                      <a:pt x="286" y="21"/>
                    </a:lnTo>
                    <a:lnTo>
                      <a:pt x="276" y="23"/>
                    </a:lnTo>
                    <a:lnTo>
                      <a:pt x="265" y="27"/>
                    </a:lnTo>
                    <a:lnTo>
                      <a:pt x="255" y="31"/>
                    </a:lnTo>
                    <a:lnTo>
                      <a:pt x="246" y="35"/>
                    </a:lnTo>
                    <a:lnTo>
                      <a:pt x="234" y="40"/>
                    </a:lnTo>
                    <a:lnTo>
                      <a:pt x="225" y="44"/>
                    </a:lnTo>
                    <a:lnTo>
                      <a:pt x="215" y="48"/>
                    </a:lnTo>
                    <a:lnTo>
                      <a:pt x="204" y="52"/>
                    </a:lnTo>
                    <a:lnTo>
                      <a:pt x="196" y="56"/>
                    </a:lnTo>
                    <a:lnTo>
                      <a:pt x="189" y="59"/>
                    </a:lnTo>
                    <a:lnTo>
                      <a:pt x="179" y="63"/>
                    </a:lnTo>
                    <a:lnTo>
                      <a:pt x="170" y="69"/>
                    </a:lnTo>
                    <a:lnTo>
                      <a:pt x="158" y="75"/>
                    </a:lnTo>
                    <a:lnTo>
                      <a:pt x="147" y="82"/>
                    </a:lnTo>
                    <a:lnTo>
                      <a:pt x="135" y="90"/>
                    </a:lnTo>
                    <a:lnTo>
                      <a:pt x="122" y="98"/>
                    </a:lnTo>
                    <a:lnTo>
                      <a:pt x="109" y="105"/>
                    </a:lnTo>
                    <a:lnTo>
                      <a:pt x="97" y="115"/>
                    </a:lnTo>
                    <a:lnTo>
                      <a:pt x="84" y="124"/>
                    </a:lnTo>
                    <a:lnTo>
                      <a:pt x="71" y="134"/>
                    </a:lnTo>
                    <a:lnTo>
                      <a:pt x="57" y="145"/>
                    </a:lnTo>
                    <a:lnTo>
                      <a:pt x="44" y="157"/>
                    </a:lnTo>
                    <a:lnTo>
                      <a:pt x="30" y="168"/>
                    </a:lnTo>
                    <a:lnTo>
                      <a:pt x="19" y="181"/>
                    </a:lnTo>
                    <a:lnTo>
                      <a:pt x="17" y="181"/>
                    </a:lnTo>
                    <a:lnTo>
                      <a:pt x="15" y="187"/>
                    </a:lnTo>
                    <a:lnTo>
                      <a:pt x="10" y="191"/>
                    </a:lnTo>
                    <a:lnTo>
                      <a:pt x="8" y="197"/>
                    </a:lnTo>
                    <a:lnTo>
                      <a:pt x="4" y="202"/>
                    </a:lnTo>
                    <a:lnTo>
                      <a:pt x="2" y="208"/>
                    </a:lnTo>
                    <a:lnTo>
                      <a:pt x="0" y="216"/>
                    </a:lnTo>
                    <a:lnTo>
                      <a:pt x="0" y="223"/>
                    </a:lnTo>
                    <a:lnTo>
                      <a:pt x="0" y="229"/>
                    </a:lnTo>
                    <a:lnTo>
                      <a:pt x="2" y="235"/>
                    </a:lnTo>
                    <a:lnTo>
                      <a:pt x="4" y="238"/>
                    </a:lnTo>
                    <a:lnTo>
                      <a:pt x="8" y="244"/>
                    </a:lnTo>
                    <a:lnTo>
                      <a:pt x="10" y="246"/>
                    </a:lnTo>
                    <a:lnTo>
                      <a:pt x="15" y="250"/>
                    </a:lnTo>
                    <a:lnTo>
                      <a:pt x="19" y="252"/>
                    </a:lnTo>
                    <a:lnTo>
                      <a:pt x="23" y="254"/>
                    </a:lnTo>
                    <a:lnTo>
                      <a:pt x="29" y="254"/>
                    </a:lnTo>
                    <a:lnTo>
                      <a:pt x="40" y="256"/>
                    </a:lnTo>
                    <a:lnTo>
                      <a:pt x="51" y="254"/>
                    </a:lnTo>
                    <a:lnTo>
                      <a:pt x="61" y="254"/>
                    </a:lnTo>
                    <a:lnTo>
                      <a:pt x="72" y="252"/>
                    </a:lnTo>
                    <a:lnTo>
                      <a:pt x="84" y="248"/>
                    </a:lnTo>
                    <a:lnTo>
                      <a:pt x="93" y="246"/>
                    </a:lnTo>
                    <a:lnTo>
                      <a:pt x="105" y="240"/>
                    </a:lnTo>
                    <a:lnTo>
                      <a:pt x="116" y="237"/>
                    </a:lnTo>
                    <a:lnTo>
                      <a:pt x="126" y="231"/>
                    </a:lnTo>
                    <a:lnTo>
                      <a:pt x="137" y="225"/>
                    </a:lnTo>
                    <a:lnTo>
                      <a:pt x="149" y="219"/>
                    </a:lnTo>
                    <a:lnTo>
                      <a:pt x="158" y="214"/>
                    </a:lnTo>
                    <a:lnTo>
                      <a:pt x="170" y="206"/>
                    </a:lnTo>
                    <a:lnTo>
                      <a:pt x="179" y="200"/>
                    </a:lnTo>
                    <a:lnTo>
                      <a:pt x="191" y="193"/>
                    </a:lnTo>
                    <a:lnTo>
                      <a:pt x="202" y="187"/>
                    </a:lnTo>
                    <a:lnTo>
                      <a:pt x="210" y="181"/>
                    </a:lnTo>
                    <a:lnTo>
                      <a:pt x="219" y="176"/>
                    </a:lnTo>
                    <a:lnTo>
                      <a:pt x="227" y="172"/>
                    </a:lnTo>
                    <a:lnTo>
                      <a:pt x="234" y="166"/>
                    </a:lnTo>
                    <a:lnTo>
                      <a:pt x="242" y="162"/>
                    </a:lnTo>
                    <a:lnTo>
                      <a:pt x="250" y="157"/>
                    </a:lnTo>
                    <a:lnTo>
                      <a:pt x="257" y="153"/>
                    </a:lnTo>
                    <a:lnTo>
                      <a:pt x="265" y="149"/>
                    </a:lnTo>
                    <a:lnTo>
                      <a:pt x="274" y="143"/>
                    </a:lnTo>
                    <a:lnTo>
                      <a:pt x="284" y="139"/>
                    </a:lnTo>
                    <a:lnTo>
                      <a:pt x="293" y="138"/>
                    </a:lnTo>
                    <a:lnTo>
                      <a:pt x="299" y="134"/>
                    </a:lnTo>
                    <a:lnTo>
                      <a:pt x="307" y="134"/>
                    </a:lnTo>
                    <a:lnTo>
                      <a:pt x="314" y="132"/>
                    </a:lnTo>
                    <a:lnTo>
                      <a:pt x="322" y="132"/>
                    </a:lnTo>
                    <a:lnTo>
                      <a:pt x="328" y="132"/>
                    </a:lnTo>
                    <a:lnTo>
                      <a:pt x="333" y="132"/>
                    </a:lnTo>
                    <a:lnTo>
                      <a:pt x="339" y="134"/>
                    </a:lnTo>
                    <a:lnTo>
                      <a:pt x="343" y="134"/>
                    </a:lnTo>
                    <a:lnTo>
                      <a:pt x="349" y="138"/>
                    </a:lnTo>
                    <a:lnTo>
                      <a:pt x="354" y="139"/>
                    </a:lnTo>
                    <a:lnTo>
                      <a:pt x="358" y="141"/>
                    </a:lnTo>
                    <a:lnTo>
                      <a:pt x="364" y="145"/>
                    </a:lnTo>
                    <a:lnTo>
                      <a:pt x="370" y="147"/>
                    </a:lnTo>
                    <a:lnTo>
                      <a:pt x="377" y="153"/>
                    </a:lnTo>
                    <a:lnTo>
                      <a:pt x="383" y="159"/>
                    </a:lnTo>
                    <a:lnTo>
                      <a:pt x="387" y="166"/>
                    </a:lnTo>
                    <a:lnTo>
                      <a:pt x="391" y="174"/>
                    </a:lnTo>
                    <a:lnTo>
                      <a:pt x="393" y="179"/>
                    </a:lnTo>
                    <a:lnTo>
                      <a:pt x="393" y="189"/>
                    </a:lnTo>
                    <a:lnTo>
                      <a:pt x="391" y="197"/>
                    </a:lnTo>
                    <a:lnTo>
                      <a:pt x="387" y="204"/>
                    </a:lnTo>
                    <a:lnTo>
                      <a:pt x="385" y="208"/>
                    </a:lnTo>
                    <a:lnTo>
                      <a:pt x="381" y="212"/>
                    </a:lnTo>
                    <a:lnTo>
                      <a:pt x="375" y="218"/>
                    </a:lnTo>
                    <a:lnTo>
                      <a:pt x="372" y="221"/>
                    </a:lnTo>
                    <a:lnTo>
                      <a:pt x="364" y="225"/>
                    </a:lnTo>
                    <a:lnTo>
                      <a:pt x="358" y="227"/>
                    </a:lnTo>
                    <a:lnTo>
                      <a:pt x="353" y="231"/>
                    </a:lnTo>
                    <a:lnTo>
                      <a:pt x="347" y="233"/>
                    </a:lnTo>
                    <a:lnTo>
                      <a:pt x="335" y="235"/>
                    </a:lnTo>
                    <a:lnTo>
                      <a:pt x="324" y="237"/>
                    </a:lnTo>
                    <a:lnTo>
                      <a:pt x="313" y="238"/>
                    </a:lnTo>
                    <a:lnTo>
                      <a:pt x="301" y="240"/>
                    </a:lnTo>
                    <a:lnTo>
                      <a:pt x="290" y="240"/>
                    </a:lnTo>
                    <a:lnTo>
                      <a:pt x="278" y="242"/>
                    </a:lnTo>
                    <a:lnTo>
                      <a:pt x="267" y="244"/>
                    </a:lnTo>
                    <a:lnTo>
                      <a:pt x="255" y="244"/>
                    </a:lnTo>
                    <a:lnTo>
                      <a:pt x="246" y="246"/>
                    </a:lnTo>
                    <a:lnTo>
                      <a:pt x="234" y="246"/>
                    </a:lnTo>
                    <a:lnTo>
                      <a:pt x="225" y="246"/>
                    </a:lnTo>
                    <a:lnTo>
                      <a:pt x="215" y="248"/>
                    </a:lnTo>
                    <a:lnTo>
                      <a:pt x="204" y="250"/>
                    </a:lnTo>
                    <a:lnTo>
                      <a:pt x="194" y="250"/>
                    </a:lnTo>
                    <a:lnTo>
                      <a:pt x="183" y="252"/>
                    </a:lnTo>
                    <a:lnTo>
                      <a:pt x="173" y="254"/>
                    </a:lnTo>
                    <a:lnTo>
                      <a:pt x="164" y="256"/>
                    </a:lnTo>
                    <a:lnTo>
                      <a:pt x="152" y="259"/>
                    </a:lnTo>
                    <a:lnTo>
                      <a:pt x="143" y="261"/>
                    </a:lnTo>
                    <a:lnTo>
                      <a:pt x="131" y="265"/>
                    </a:lnTo>
                    <a:lnTo>
                      <a:pt x="122" y="267"/>
                    </a:lnTo>
                    <a:lnTo>
                      <a:pt x="112" y="273"/>
                    </a:lnTo>
                    <a:lnTo>
                      <a:pt x="103" y="277"/>
                    </a:lnTo>
                    <a:lnTo>
                      <a:pt x="93" y="282"/>
                    </a:lnTo>
                    <a:lnTo>
                      <a:pt x="91" y="282"/>
                    </a:lnTo>
                    <a:lnTo>
                      <a:pt x="91" y="282"/>
                    </a:lnTo>
                    <a:lnTo>
                      <a:pt x="90" y="284"/>
                    </a:lnTo>
                    <a:lnTo>
                      <a:pt x="90" y="284"/>
                    </a:lnTo>
                    <a:lnTo>
                      <a:pt x="80" y="288"/>
                    </a:lnTo>
                    <a:lnTo>
                      <a:pt x="71" y="294"/>
                    </a:lnTo>
                    <a:lnTo>
                      <a:pt x="61" y="301"/>
                    </a:lnTo>
                    <a:lnTo>
                      <a:pt x="51" y="307"/>
                    </a:lnTo>
                    <a:lnTo>
                      <a:pt x="44" y="317"/>
                    </a:lnTo>
                    <a:lnTo>
                      <a:pt x="38" y="326"/>
                    </a:lnTo>
                    <a:lnTo>
                      <a:pt x="34" y="338"/>
                    </a:lnTo>
                    <a:lnTo>
                      <a:pt x="34" y="351"/>
                    </a:lnTo>
                    <a:lnTo>
                      <a:pt x="34" y="358"/>
                    </a:lnTo>
                    <a:lnTo>
                      <a:pt x="36" y="366"/>
                    </a:lnTo>
                    <a:lnTo>
                      <a:pt x="42" y="376"/>
                    </a:lnTo>
                    <a:lnTo>
                      <a:pt x="48" y="383"/>
                    </a:lnTo>
                    <a:lnTo>
                      <a:pt x="51" y="385"/>
                    </a:lnTo>
                    <a:lnTo>
                      <a:pt x="55" y="387"/>
                    </a:lnTo>
                    <a:lnTo>
                      <a:pt x="59" y="387"/>
                    </a:lnTo>
                    <a:lnTo>
                      <a:pt x="61" y="389"/>
                    </a:lnTo>
                    <a:lnTo>
                      <a:pt x="65" y="389"/>
                    </a:lnTo>
                    <a:lnTo>
                      <a:pt x="69" y="389"/>
                    </a:lnTo>
                    <a:lnTo>
                      <a:pt x="72" y="389"/>
                    </a:lnTo>
                    <a:lnTo>
                      <a:pt x="76" y="389"/>
                    </a:lnTo>
                    <a:lnTo>
                      <a:pt x="82" y="389"/>
                    </a:lnTo>
                    <a:lnTo>
                      <a:pt x="88" y="389"/>
                    </a:lnTo>
                    <a:lnTo>
                      <a:pt x="93" y="387"/>
                    </a:lnTo>
                    <a:lnTo>
                      <a:pt x="101" y="387"/>
                    </a:lnTo>
                    <a:lnTo>
                      <a:pt x="107" y="385"/>
                    </a:lnTo>
                    <a:lnTo>
                      <a:pt x="112" y="383"/>
                    </a:lnTo>
                    <a:lnTo>
                      <a:pt x="120" y="381"/>
                    </a:lnTo>
                    <a:lnTo>
                      <a:pt x="126" y="378"/>
                    </a:lnTo>
                    <a:lnTo>
                      <a:pt x="131" y="376"/>
                    </a:lnTo>
                    <a:lnTo>
                      <a:pt x="137" y="374"/>
                    </a:lnTo>
                    <a:lnTo>
                      <a:pt x="143" y="370"/>
                    </a:lnTo>
                    <a:lnTo>
                      <a:pt x="149" y="368"/>
                    </a:lnTo>
                    <a:lnTo>
                      <a:pt x="154" y="364"/>
                    </a:lnTo>
                    <a:lnTo>
                      <a:pt x="160" y="362"/>
                    </a:lnTo>
                    <a:lnTo>
                      <a:pt x="166" y="358"/>
                    </a:lnTo>
                    <a:lnTo>
                      <a:pt x="172" y="357"/>
                    </a:lnTo>
                    <a:lnTo>
                      <a:pt x="173" y="355"/>
                    </a:lnTo>
                    <a:lnTo>
                      <a:pt x="177" y="353"/>
                    </a:lnTo>
                    <a:lnTo>
                      <a:pt x="179" y="351"/>
                    </a:lnTo>
                    <a:lnTo>
                      <a:pt x="183" y="351"/>
                    </a:lnTo>
                    <a:lnTo>
                      <a:pt x="192" y="345"/>
                    </a:lnTo>
                    <a:lnTo>
                      <a:pt x="204" y="339"/>
                    </a:lnTo>
                    <a:lnTo>
                      <a:pt x="215" y="338"/>
                    </a:lnTo>
                    <a:lnTo>
                      <a:pt x="225" y="334"/>
                    </a:lnTo>
                    <a:lnTo>
                      <a:pt x="234" y="332"/>
                    </a:lnTo>
                    <a:lnTo>
                      <a:pt x="244" y="330"/>
                    </a:lnTo>
                    <a:lnTo>
                      <a:pt x="252" y="328"/>
                    </a:lnTo>
                    <a:lnTo>
                      <a:pt x="261" y="328"/>
                    </a:lnTo>
                    <a:lnTo>
                      <a:pt x="269" y="326"/>
                    </a:lnTo>
                    <a:lnTo>
                      <a:pt x="274" y="328"/>
                    </a:lnTo>
                    <a:lnTo>
                      <a:pt x="280" y="328"/>
                    </a:lnTo>
                    <a:lnTo>
                      <a:pt x="286" y="328"/>
                    </a:lnTo>
                    <a:lnTo>
                      <a:pt x="290" y="330"/>
                    </a:lnTo>
                    <a:lnTo>
                      <a:pt x="293" y="330"/>
                    </a:lnTo>
                    <a:lnTo>
                      <a:pt x="295" y="332"/>
                    </a:lnTo>
                    <a:lnTo>
                      <a:pt x="297" y="334"/>
                    </a:lnTo>
                    <a:lnTo>
                      <a:pt x="297" y="336"/>
                    </a:lnTo>
                    <a:lnTo>
                      <a:pt x="297" y="338"/>
                    </a:lnTo>
                    <a:lnTo>
                      <a:pt x="297" y="339"/>
                    </a:lnTo>
                    <a:lnTo>
                      <a:pt x="295" y="343"/>
                    </a:lnTo>
                    <a:lnTo>
                      <a:pt x="293" y="347"/>
                    </a:lnTo>
                    <a:lnTo>
                      <a:pt x="290" y="351"/>
                    </a:lnTo>
                    <a:lnTo>
                      <a:pt x="284" y="355"/>
                    </a:lnTo>
                    <a:lnTo>
                      <a:pt x="278" y="358"/>
                    </a:lnTo>
                    <a:lnTo>
                      <a:pt x="292" y="378"/>
                    </a:lnTo>
                    <a:lnTo>
                      <a:pt x="301" y="368"/>
                    </a:lnTo>
                    <a:lnTo>
                      <a:pt x="309" y="358"/>
                    </a:lnTo>
                    <a:lnTo>
                      <a:pt x="314" y="351"/>
                    </a:lnTo>
                    <a:lnTo>
                      <a:pt x="318" y="345"/>
                    </a:lnTo>
                    <a:lnTo>
                      <a:pt x="318" y="338"/>
                    </a:lnTo>
                    <a:lnTo>
                      <a:pt x="318" y="332"/>
                    </a:lnTo>
                    <a:lnTo>
                      <a:pt x="318" y="328"/>
                    </a:lnTo>
                    <a:lnTo>
                      <a:pt x="316" y="324"/>
                    </a:lnTo>
                    <a:lnTo>
                      <a:pt x="313" y="318"/>
                    </a:lnTo>
                    <a:lnTo>
                      <a:pt x="307" y="315"/>
                    </a:lnTo>
                    <a:lnTo>
                      <a:pt x="301" y="311"/>
                    </a:lnTo>
                    <a:lnTo>
                      <a:pt x="295" y="309"/>
                    </a:lnTo>
                    <a:lnTo>
                      <a:pt x="288" y="307"/>
                    </a:lnTo>
                    <a:lnTo>
                      <a:pt x="280" y="305"/>
                    </a:lnTo>
                    <a:lnTo>
                      <a:pt x="271" y="305"/>
                    </a:lnTo>
                    <a:lnTo>
                      <a:pt x="261" y="305"/>
                    </a:lnTo>
                    <a:lnTo>
                      <a:pt x="252" y="305"/>
                    </a:lnTo>
                    <a:lnTo>
                      <a:pt x="242" y="307"/>
                    </a:lnTo>
                    <a:lnTo>
                      <a:pt x="231" y="309"/>
                    </a:lnTo>
                    <a:lnTo>
                      <a:pt x="219" y="313"/>
                    </a:lnTo>
                    <a:lnTo>
                      <a:pt x="208" y="317"/>
                    </a:lnTo>
                    <a:lnTo>
                      <a:pt x="196" y="320"/>
                    </a:lnTo>
                    <a:lnTo>
                      <a:pt x="185" y="324"/>
                    </a:lnTo>
                    <a:lnTo>
                      <a:pt x="173" y="330"/>
                    </a:lnTo>
                    <a:lnTo>
                      <a:pt x="172" y="332"/>
                    </a:lnTo>
                    <a:lnTo>
                      <a:pt x="168" y="334"/>
                    </a:lnTo>
                    <a:lnTo>
                      <a:pt x="164" y="336"/>
                    </a:lnTo>
                    <a:lnTo>
                      <a:pt x="162" y="338"/>
                    </a:lnTo>
                    <a:lnTo>
                      <a:pt x="156" y="339"/>
                    </a:lnTo>
                    <a:lnTo>
                      <a:pt x="151" y="343"/>
                    </a:lnTo>
                    <a:lnTo>
                      <a:pt x="143" y="345"/>
                    </a:lnTo>
                    <a:lnTo>
                      <a:pt x="137" y="349"/>
                    </a:lnTo>
                    <a:lnTo>
                      <a:pt x="130" y="353"/>
                    </a:lnTo>
                    <a:lnTo>
                      <a:pt x="122" y="355"/>
                    </a:lnTo>
                    <a:lnTo>
                      <a:pt x="116" y="358"/>
                    </a:lnTo>
                    <a:lnTo>
                      <a:pt x="109" y="360"/>
                    </a:lnTo>
                    <a:lnTo>
                      <a:pt x="101" y="364"/>
                    </a:lnTo>
                    <a:lnTo>
                      <a:pt x="95" y="366"/>
                    </a:lnTo>
                    <a:lnTo>
                      <a:pt x="88" y="366"/>
                    </a:lnTo>
                    <a:lnTo>
                      <a:pt x="82" y="368"/>
                    </a:lnTo>
                    <a:lnTo>
                      <a:pt x="74" y="368"/>
                    </a:lnTo>
                    <a:lnTo>
                      <a:pt x="69" y="368"/>
                    </a:lnTo>
                    <a:lnTo>
                      <a:pt x="65" y="366"/>
                    </a:lnTo>
                    <a:lnTo>
                      <a:pt x="59" y="364"/>
                    </a:lnTo>
                    <a:lnTo>
                      <a:pt x="57" y="362"/>
                    </a:lnTo>
                    <a:lnTo>
                      <a:pt x="55" y="358"/>
                    </a:lnTo>
                    <a:lnTo>
                      <a:pt x="55" y="355"/>
                    </a:lnTo>
                    <a:lnTo>
                      <a:pt x="55" y="351"/>
                    </a:lnTo>
                    <a:lnTo>
                      <a:pt x="55" y="345"/>
                    </a:lnTo>
                    <a:lnTo>
                      <a:pt x="59" y="339"/>
                    </a:lnTo>
                    <a:lnTo>
                      <a:pt x="63" y="332"/>
                    </a:lnTo>
                    <a:lnTo>
                      <a:pt x="69" y="326"/>
                    </a:lnTo>
                    <a:lnTo>
                      <a:pt x="74" y="320"/>
                    </a:lnTo>
                    <a:lnTo>
                      <a:pt x="82" y="315"/>
                    </a:lnTo>
                    <a:lnTo>
                      <a:pt x="90" y="309"/>
                    </a:lnTo>
                    <a:lnTo>
                      <a:pt x="99" y="303"/>
                    </a:lnTo>
                    <a:lnTo>
                      <a:pt x="101" y="301"/>
                    </a:lnTo>
                    <a:lnTo>
                      <a:pt x="111" y="298"/>
                    </a:lnTo>
                    <a:lnTo>
                      <a:pt x="120" y="294"/>
                    </a:lnTo>
                    <a:lnTo>
                      <a:pt x="130" y="288"/>
                    </a:lnTo>
                    <a:lnTo>
                      <a:pt x="139" y="286"/>
                    </a:lnTo>
                    <a:lnTo>
                      <a:pt x="149" y="282"/>
                    </a:lnTo>
                    <a:lnTo>
                      <a:pt x="158" y="280"/>
                    </a:lnTo>
                    <a:lnTo>
                      <a:pt x="168" y="278"/>
                    </a:lnTo>
                    <a:lnTo>
                      <a:pt x="177" y="277"/>
                    </a:lnTo>
                    <a:lnTo>
                      <a:pt x="187" y="275"/>
                    </a:lnTo>
                    <a:lnTo>
                      <a:pt x="196" y="273"/>
                    </a:lnTo>
                    <a:lnTo>
                      <a:pt x="208" y="271"/>
                    </a:lnTo>
                    <a:lnTo>
                      <a:pt x="217" y="271"/>
                    </a:lnTo>
                    <a:lnTo>
                      <a:pt x="227" y="269"/>
                    </a:lnTo>
                    <a:lnTo>
                      <a:pt x="236" y="269"/>
                    </a:lnTo>
                    <a:lnTo>
                      <a:pt x="248" y="267"/>
                    </a:lnTo>
                    <a:lnTo>
                      <a:pt x="257" y="267"/>
                    </a:lnTo>
                    <a:lnTo>
                      <a:pt x="263" y="267"/>
                    </a:lnTo>
                    <a:lnTo>
                      <a:pt x="269" y="265"/>
                    </a:lnTo>
                    <a:lnTo>
                      <a:pt x="274" y="265"/>
                    </a:lnTo>
                    <a:lnTo>
                      <a:pt x="280" y="265"/>
                    </a:lnTo>
                    <a:lnTo>
                      <a:pt x="286" y="263"/>
                    </a:lnTo>
                    <a:lnTo>
                      <a:pt x="292" y="263"/>
                    </a:lnTo>
                    <a:lnTo>
                      <a:pt x="297" y="263"/>
                    </a:lnTo>
                    <a:lnTo>
                      <a:pt x="303" y="261"/>
                    </a:lnTo>
                    <a:lnTo>
                      <a:pt x="309" y="261"/>
                    </a:lnTo>
                    <a:lnTo>
                      <a:pt x="314" y="261"/>
                    </a:lnTo>
                    <a:lnTo>
                      <a:pt x="322" y="259"/>
                    </a:lnTo>
                    <a:lnTo>
                      <a:pt x="328" y="259"/>
                    </a:lnTo>
                    <a:lnTo>
                      <a:pt x="333" y="258"/>
                    </a:lnTo>
                    <a:lnTo>
                      <a:pt x="339" y="258"/>
                    </a:lnTo>
                    <a:lnTo>
                      <a:pt x="345" y="256"/>
                    </a:lnTo>
                    <a:lnTo>
                      <a:pt x="351" y="254"/>
                    </a:lnTo>
                    <a:lnTo>
                      <a:pt x="353" y="254"/>
                    </a:lnTo>
                    <a:lnTo>
                      <a:pt x="360" y="252"/>
                    </a:lnTo>
                    <a:lnTo>
                      <a:pt x="368" y="248"/>
                    </a:lnTo>
                    <a:lnTo>
                      <a:pt x="375" y="244"/>
                    </a:lnTo>
                    <a:lnTo>
                      <a:pt x="383" y="238"/>
                    </a:lnTo>
                    <a:lnTo>
                      <a:pt x="391" y="233"/>
                    </a:lnTo>
                    <a:lnTo>
                      <a:pt x="396" y="227"/>
                    </a:lnTo>
                    <a:lnTo>
                      <a:pt x="402" y="221"/>
                    </a:lnTo>
                    <a:lnTo>
                      <a:pt x="406" y="214"/>
                    </a:lnTo>
                    <a:lnTo>
                      <a:pt x="410" y="202"/>
                    </a:lnTo>
                    <a:lnTo>
                      <a:pt x="414" y="189"/>
                    </a:lnTo>
                    <a:lnTo>
                      <a:pt x="414" y="178"/>
                    </a:lnTo>
                    <a:lnTo>
                      <a:pt x="410" y="166"/>
                    </a:lnTo>
                    <a:lnTo>
                      <a:pt x="406" y="157"/>
                    </a:lnTo>
                    <a:lnTo>
                      <a:pt x="400" y="147"/>
                    </a:lnTo>
                    <a:lnTo>
                      <a:pt x="391" y="138"/>
                    </a:lnTo>
                    <a:lnTo>
                      <a:pt x="381" y="130"/>
                    </a:lnTo>
                    <a:close/>
                  </a:path>
                </a:pathLst>
              </a:custGeom>
              <a:solidFill>
                <a:srgbClr val="BCFF8C"/>
              </a:solidFill>
              <a:ln w="9525">
                <a:noFill/>
                <a:round/>
                <a:headEnd/>
                <a:tailEnd/>
              </a:ln>
            </p:spPr>
            <p:txBody>
              <a:bodyPr/>
              <a:lstStyle/>
              <a:p>
                <a:endParaRPr lang="de-DE"/>
              </a:p>
            </p:txBody>
          </p:sp>
          <p:sp>
            <p:nvSpPr>
              <p:cNvPr id="33221" name="Freeform 1477"/>
              <p:cNvSpPr>
                <a:spLocks/>
              </p:cNvSpPr>
              <p:nvPr/>
            </p:nvSpPr>
            <p:spPr bwMode="auto">
              <a:xfrm>
                <a:off x="1766" y="822"/>
                <a:ext cx="173" cy="207"/>
              </a:xfrm>
              <a:custGeom>
                <a:avLst/>
                <a:gdLst/>
                <a:ahLst/>
                <a:cxnLst>
                  <a:cxn ang="0">
                    <a:pos x="139" y="407"/>
                  </a:cxn>
                  <a:cxn ang="0">
                    <a:pos x="109" y="380"/>
                  </a:cxn>
                  <a:cxn ang="0">
                    <a:pos x="86" y="312"/>
                  </a:cxn>
                  <a:cxn ang="0">
                    <a:pos x="105" y="241"/>
                  </a:cxn>
                  <a:cxn ang="0">
                    <a:pos x="124" y="198"/>
                  </a:cxn>
                  <a:cxn ang="0">
                    <a:pos x="154" y="112"/>
                  </a:cxn>
                  <a:cxn ang="0">
                    <a:pos x="162" y="45"/>
                  </a:cxn>
                  <a:cxn ang="0">
                    <a:pos x="154" y="21"/>
                  </a:cxn>
                  <a:cxn ang="0">
                    <a:pos x="143" y="22"/>
                  </a:cxn>
                  <a:cxn ang="0">
                    <a:pos x="128" y="36"/>
                  </a:cxn>
                  <a:cxn ang="0">
                    <a:pos x="74" y="121"/>
                  </a:cxn>
                  <a:cxn ang="0">
                    <a:pos x="34" y="234"/>
                  </a:cxn>
                  <a:cxn ang="0">
                    <a:pos x="27" y="342"/>
                  </a:cxn>
                  <a:cxn ang="0">
                    <a:pos x="27" y="390"/>
                  </a:cxn>
                  <a:cxn ang="0">
                    <a:pos x="2" y="274"/>
                  </a:cxn>
                  <a:cxn ang="0">
                    <a:pos x="19" y="203"/>
                  </a:cxn>
                  <a:cxn ang="0">
                    <a:pos x="42" y="142"/>
                  </a:cxn>
                  <a:cxn ang="0">
                    <a:pos x="78" y="70"/>
                  </a:cxn>
                  <a:cxn ang="0">
                    <a:pos x="113" y="21"/>
                  </a:cxn>
                  <a:cxn ang="0">
                    <a:pos x="137" y="1"/>
                  </a:cxn>
                  <a:cxn ang="0">
                    <a:pos x="166" y="3"/>
                  </a:cxn>
                  <a:cxn ang="0">
                    <a:pos x="181" y="24"/>
                  </a:cxn>
                  <a:cxn ang="0">
                    <a:pos x="185" y="68"/>
                  </a:cxn>
                  <a:cxn ang="0">
                    <a:pos x="160" y="165"/>
                  </a:cxn>
                  <a:cxn ang="0">
                    <a:pos x="132" y="232"/>
                  </a:cxn>
                  <a:cxn ang="0">
                    <a:pos x="116" y="274"/>
                  </a:cxn>
                  <a:cxn ang="0">
                    <a:pos x="114" y="348"/>
                  </a:cxn>
                  <a:cxn ang="0">
                    <a:pos x="141" y="384"/>
                  </a:cxn>
                  <a:cxn ang="0">
                    <a:pos x="162" y="392"/>
                  </a:cxn>
                  <a:cxn ang="0">
                    <a:pos x="179" y="390"/>
                  </a:cxn>
                  <a:cxn ang="0">
                    <a:pos x="196" y="380"/>
                  </a:cxn>
                  <a:cxn ang="0">
                    <a:pos x="212" y="352"/>
                  </a:cxn>
                  <a:cxn ang="0">
                    <a:pos x="212" y="270"/>
                  </a:cxn>
                  <a:cxn ang="0">
                    <a:pos x="206" y="165"/>
                  </a:cxn>
                  <a:cxn ang="0">
                    <a:pos x="219" y="80"/>
                  </a:cxn>
                  <a:cxn ang="0">
                    <a:pos x="227" y="57"/>
                  </a:cxn>
                  <a:cxn ang="0">
                    <a:pos x="265" y="15"/>
                  </a:cxn>
                  <a:cxn ang="0">
                    <a:pos x="294" y="13"/>
                  </a:cxn>
                  <a:cxn ang="0">
                    <a:pos x="318" y="30"/>
                  </a:cxn>
                  <a:cxn ang="0">
                    <a:pos x="322" y="83"/>
                  </a:cxn>
                  <a:cxn ang="0">
                    <a:pos x="309" y="137"/>
                  </a:cxn>
                  <a:cxn ang="0">
                    <a:pos x="301" y="158"/>
                  </a:cxn>
                  <a:cxn ang="0">
                    <a:pos x="294" y="253"/>
                  </a:cxn>
                  <a:cxn ang="0">
                    <a:pos x="309" y="274"/>
                  </a:cxn>
                  <a:cxn ang="0">
                    <a:pos x="324" y="259"/>
                  </a:cxn>
                  <a:cxn ang="0">
                    <a:pos x="326" y="287"/>
                  </a:cxn>
                  <a:cxn ang="0">
                    <a:pos x="297" y="295"/>
                  </a:cxn>
                  <a:cxn ang="0">
                    <a:pos x="269" y="224"/>
                  </a:cxn>
                  <a:cxn ang="0">
                    <a:pos x="282" y="146"/>
                  </a:cxn>
                  <a:cxn ang="0">
                    <a:pos x="294" y="112"/>
                  </a:cxn>
                  <a:cxn ang="0">
                    <a:pos x="303" y="62"/>
                  </a:cxn>
                  <a:cxn ang="0">
                    <a:pos x="292" y="34"/>
                  </a:cxn>
                  <a:cxn ang="0">
                    <a:pos x="267" y="38"/>
                  </a:cxn>
                  <a:cxn ang="0">
                    <a:pos x="244" y="74"/>
                  </a:cxn>
                  <a:cxn ang="0">
                    <a:pos x="229" y="146"/>
                  </a:cxn>
                  <a:cxn ang="0">
                    <a:pos x="233" y="245"/>
                  </a:cxn>
                  <a:cxn ang="0">
                    <a:pos x="236" y="342"/>
                  </a:cxn>
                  <a:cxn ang="0">
                    <a:pos x="221" y="382"/>
                  </a:cxn>
                  <a:cxn ang="0">
                    <a:pos x="196" y="407"/>
                  </a:cxn>
                  <a:cxn ang="0">
                    <a:pos x="172" y="413"/>
                  </a:cxn>
                </a:cxnLst>
                <a:rect l="0" t="0" r="r" b="b"/>
                <a:pathLst>
                  <a:path w="347" h="415">
                    <a:moveTo>
                      <a:pt x="166" y="413"/>
                    </a:moveTo>
                    <a:lnTo>
                      <a:pt x="158" y="413"/>
                    </a:lnTo>
                    <a:lnTo>
                      <a:pt x="153" y="413"/>
                    </a:lnTo>
                    <a:lnTo>
                      <a:pt x="147" y="411"/>
                    </a:lnTo>
                    <a:lnTo>
                      <a:pt x="139" y="407"/>
                    </a:lnTo>
                    <a:lnTo>
                      <a:pt x="133" y="405"/>
                    </a:lnTo>
                    <a:lnTo>
                      <a:pt x="128" y="399"/>
                    </a:lnTo>
                    <a:lnTo>
                      <a:pt x="122" y="396"/>
                    </a:lnTo>
                    <a:lnTo>
                      <a:pt x="116" y="390"/>
                    </a:lnTo>
                    <a:lnTo>
                      <a:pt x="109" y="380"/>
                    </a:lnTo>
                    <a:lnTo>
                      <a:pt x="101" y="369"/>
                    </a:lnTo>
                    <a:lnTo>
                      <a:pt x="93" y="358"/>
                    </a:lnTo>
                    <a:lnTo>
                      <a:pt x="90" y="344"/>
                    </a:lnTo>
                    <a:lnTo>
                      <a:pt x="86" y="329"/>
                    </a:lnTo>
                    <a:lnTo>
                      <a:pt x="86" y="312"/>
                    </a:lnTo>
                    <a:lnTo>
                      <a:pt x="90" y="291"/>
                    </a:lnTo>
                    <a:lnTo>
                      <a:pt x="95" y="268"/>
                    </a:lnTo>
                    <a:lnTo>
                      <a:pt x="97" y="259"/>
                    </a:lnTo>
                    <a:lnTo>
                      <a:pt x="101" y="251"/>
                    </a:lnTo>
                    <a:lnTo>
                      <a:pt x="105" y="241"/>
                    </a:lnTo>
                    <a:lnTo>
                      <a:pt x="109" y="234"/>
                    </a:lnTo>
                    <a:lnTo>
                      <a:pt x="113" y="224"/>
                    </a:lnTo>
                    <a:lnTo>
                      <a:pt x="116" y="215"/>
                    </a:lnTo>
                    <a:lnTo>
                      <a:pt x="120" y="207"/>
                    </a:lnTo>
                    <a:lnTo>
                      <a:pt x="124" y="198"/>
                    </a:lnTo>
                    <a:lnTo>
                      <a:pt x="130" y="180"/>
                    </a:lnTo>
                    <a:lnTo>
                      <a:pt x="137" y="161"/>
                    </a:lnTo>
                    <a:lnTo>
                      <a:pt x="145" y="146"/>
                    </a:lnTo>
                    <a:lnTo>
                      <a:pt x="151" y="127"/>
                    </a:lnTo>
                    <a:lnTo>
                      <a:pt x="154" y="112"/>
                    </a:lnTo>
                    <a:lnTo>
                      <a:pt x="160" y="95"/>
                    </a:lnTo>
                    <a:lnTo>
                      <a:pt x="162" y="78"/>
                    </a:lnTo>
                    <a:lnTo>
                      <a:pt x="164" y="62"/>
                    </a:lnTo>
                    <a:lnTo>
                      <a:pt x="164" y="53"/>
                    </a:lnTo>
                    <a:lnTo>
                      <a:pt x="162" y="45"/>
                    </a:lnTo>
                    <a:lnTo>
                      <a:pt x="162" y="38"/>
                    </a:lnTo>
                    <a:lnTo>
                      <a:pt x="160" y="30"/>
                    </a:lnTo>
                    <a:lnTo>
                      <a:pt x="158" y="26"/>
                    </a:lnTo>
                    <a:lnTo>
                      <a:pt x="156" y="22"/>
                    </a:lnTo>
                    <a:lnTo>
                      <a:pt x="154" y="21"/>
                    </a:lnTo>
                    <a:lnTo>
                      <a:pt x="151" y="21"/>
                    </a:lnTo>
                    <a:lnTo>
                      <a:pt x="151" y="21"/>
                    </a:lnTo>
                    <a:lnTo>
                      <a:pt x="151" y="21"/>
                    </a:lnTo>
                    <a:lnTo>
                      <a:pt x="147" y="21"/>
                    </a:lnTo>
                    <a:lnTo>
                      <a:pt x="143" y="22"/>
                    </a:lnTo>
                    <a:lnTo>
                      <a:pt x="141" y="24"/>
                    </a:lnTo>
                    <a:lnTo>
                      <a:pt x="137" y="26"/>
                    </a:lnTo>
                    <a:lnTo>
                      <a:pt x="133" y="28"/>
                    </a:lnTo>
                    <a:lnTo>
                      <a:pt x="132" y="32"/>
                    </a:lnTo>
                    <a:lnTo>
                      <a:pt x="128" y="36"/>
                    </a:lnTo>
                    <a:lnTo>
                      <a:pt x="124" y="40"/>
                    </a:lnTo>
                    <a:lnTo>
                      <a:pt x="124" y="40"/>
                    </a:lnTo>
                    <a:lnTo>
                      <a:pt x="105" y="66"/>
                    </a:lnTo>
                    <a:lnTo>
                      <a:pt x="88" y="95"/>
                    </a:lnTo>
                    <a:lnTo>
                      <a:pt x="74" y="121"/>
                    </a:lnTo>
                    <a:lnTo>
                      <a:pt x="61" y="150"/>
                    </a:lnTo>
                    <a:lnTo>
                      <a:pt x="52" y="175"/>
                    </a:lnTo>
                    <a:lnTo>
                      <a:pt x="44" y="198"/>
                    </a:lnTo>
                    <a:lnTo>
                      <a:pt x="38" y="219"/>
                    </a:lnTo>
                    <a:lnTo>
                      <a:pt x="34" y="234"/>
                    </a:lnTo>
                    <a:lnTo>
                      <a:pt x="29" y="255"/>
                    </a:lnTo>
                    <a:lnTo>
                      <a:pt x="25" y="276"/>
                    </a:lnTo>
                    <a:lnTo>
                      <a:pt x="23" y="299"/>
                    </a:lnTo>
                    <a:lnTo>
                      <a:pt x="23" y="319"/>
                    </a:lnTo>
                    <a:lnTo>
                      <a:pt x="27" y="342"/>
                    </a:lnTo>
                    <a:lnTo>
                      <a:pt x="36" y="365"/>
                    </a:lnTo>
                    <a:lnTo>
                      <a:pt x="50" y="390"/>
                    </a:lnTo>
                    <a:lnTo>
                      <a:pt x="69" y="415"/>
                    </a:lnTo>
                    <a:lnTo>
                      <a:pt x="48" y="415"/>
                    </a:lnTo>
                    <a:lnTo>
                      <a:pt x="27" y="390"/>
                    </a:lnTo>
                    <a:lnTo>
                      <a:pt x="13" y="365"/>
                    </a:lnTo>
                    <a:lnTo>
                      <a:pt x="6" y="340"/>
                    </a:lnTo>
                    <a:lnTo>
                      <a:pt x="2" y="318"/>
                    </a:lnTo>
                    <a:lnTo>
                      <a:pt x="0" y="295"/>
                    </a:lnTo>
                    <a:lnTo>
                      <a:pt x="2" y="274"/>
                    </a:lnTo>
                    <a:lnTo>
                      <a:pt x="6" y="251"/>
                    </a:lnTo>
                    <a:lnTo>
                      <a:pt x="12" y="230"/>
                    </a:lnTo>
                    <a:lnTo>
                      <a:pt x="13" y="222"/>
                    </a:lnTo>
                    <a:lnTo>
                      <a:pt x="17" y="213"/>
                    </a:lnTo>
                    <a:lnTo>
                      <a:pt x="19" y="203"/>
                    </a:lnTo>
                    <a:lnTo>
                      <a:pt x="23" y="192"/>
                    </a:lnTo>
                    <a:lnTo>
                      <a:pt x="27" y="180"/>
                    </a:lnTo>
                    <a:lnTo>
                      <a:pt x="31" y="167"/>
                    </a:lnTo>
                    <a:lnTo>
                      <a:pt x="36" y="156"/>
                    </a:lnTo>
                    <a:lnTo>
                      <a:pt x="42" y="142"/>
                    </a:lnTo>
                    <a:lnTo>
                      <a:pt x="48" y="127"/>
                    </a:lnTo>
                    <a:lnTo>
                      <a:pt x="53" y="114"/>
                    </a:lnTo>
                    <a:lnTo>
                      <a:pt x="61" y="99"/>
                    </a:lnTo>
                    <a:lnTo>
                      <a:pt x="69" y="83"/>
                    </a:lnTo>
                    <a:lnTo>
                      <a:pt x="78" y="70"/>
                    </a:lnTo>
                    <a:lnTo>
                      <a:pt x="86" y="55"/>
                    </a:lnTo>
                    <a:lnTo>
                      <a:pt x="97" y="41"/>
                    </a:lnTo>
                    <a:lnTo>
                      <a:pt x="107" y="26"/>
                    </a:lnTo>
                    <a:lnTo>
                      <a:pt x="107" y="26"/>
                    </a:lnTo>
                    <a:lnTo>
                      <a:pt x="113" y="21"/>
                    </a:lnTo>
                    <a:lnTo>
                      <a:pt x="116" y="17"/>
                    </a:lnTo>
                    <a:lnTo>
                      <a:pt x="120" y="13"/>
                    </a:lnTo>
                    <a:lnTo>
                      <a:pt x="126" y="7"/>
                    </a:lnTo>
                    <a:lnTo>
                      <a:pt x="132" y="5"/>
                    </a:lnTo>
                    <a:lnTo>
                      <a:pt x="137" y="1"/>
                    </a:lnTo>
                    <a:lnTo>
                      <a:pt x="145" y="0"/>
                    </a:lnTo>
                    <a:lnTo>
                      <a:pt x="153" y="0"/>
                    </a:lnTo>
                    <a:lnTo>
                      <a:pt x="156" y="0"/>
                    </a:lnTo>
                    <a:lnTo>
                      <a:pt x="162" y="1"/>
                    </a:lnTo>
                    <a:lnTo>
                      <a:pt x="166" y="3"/>
                    </a:lnTo>
                    <a:lnTo>
                      <a:pt x="170" y="5"/>
                    </a:lnTo>
                    <a:lnTo>
                      <a:pt x="174" y="9"/>
                    </a:lnTo>
                    <a:lnTo>
                      <a:pt x="177" y="13"/>
                    </a:lnTo>
                    <a:lnTo>
                      <a:pt x="179" y="19"/>
                    </a:lnTo>
                    <a:lnTo>
                      <a:pt x="181" y="24"/>
                    </a:lnTo>
                    <a:lnTo>
                      <a:pt x="183" y="30"/>
                    </a:lnTo>
                    <a:lnTo>
                      <a:pt x="185" y="36"/>
                    </a:lnTo>
                    <a:lnTo>
                      <a:pt x="185" y="43"/>
                    </a:lnTo>
                    <a:lnTo>
                      <a:pt x="185" y="49"/>
                    </a:lnTo>
                    <a:lnTo>
                      <a:pt x="185" y="68"/>
                    </a:lnTo>
                    <a:lnTo>
                      <a:pt x="183" y="87"/>
                    </a:lnTo>
                    <a:lnTo>
                      <a:pt x="179" y="106"/>
                    </a:lnTo>
                    <a:lnTo>
                      <a:pt x="174" y="125"/>
                    </a:lnTo>
                    <a:lnTo>
                      <a:pt x="168" y="146"/>
                    </a:lnTo>
                    <a:lnTo>
                      <a:pt x="160" y="165"/>
                    </a:lnTo>
                    <a:lnTo>
                      <a:pt x="153" y="184"/>
                    </a:lnTo>
                    <a:lnTo>
                      <a:pt x="143" y="205"/>
                    </a:lnTo>
                    <a:lnTo>
                      <a:pt x="139" y="215"/>
                    </a:lnTo>
                    <a:lnTo>
                      <a:pt x="135" y="222"/>
                    </a:lnTo>
                    <a:lnTo>
                      <a:pt x="132" y="232"/>
                    </a:lnTo>
                    <a:lnTo>
                      <a:pt x="128" y="240"/>
                    </a:lnTo>
                    <a:lnTo>
                      <a:pt x="126" y="249"/>
                    </a:lnTo>
                    <a:lnTo>
                      <a:pt x="122" y="257"/>
                    </a:lnTo>
                    <a:lnTo>
                      <a:pt x="120" y="266"/>
                    </a:lnTo>
                    <a:lnTo>
                      <a:pt x="116" y="274"/>
                    </a:lnTo>
                    <a:lnTo>
                      <a:pt x="113" y="295"/>
                    </a:lnTo>
                    <a:lnTo>
                      <a:pt x="109" y="310"/>
                    </a:lnTo>
                    <a:lnTo>
                      <a:pt x="109" y="325"/>
                    </a:lnTo>
                    <a:lnTo>
                      <a:pt x="111" y="337"/>
                    </a:lnTo>
                    <a:lnTo>
                      <a:pt x="114" y="348"/>
                    </a:lnTo>
                    <a:lnTo>
                      <a:pt x="120" y="358"/>
                    </a:lnTo>
                    <a:lnTo>
                      <a:pt x="126" y="367"/>
                    </a:lnTo>
                    <a:lnTo>
                      <a:pt x="133" y="377"/>
                    </a:lnTo>
                    <a:lnTo>
                      <a:pt x="137" y="380"/>
                    </a:lnTo>
                    <a:lnTo>
                      <a:pt x="141" y="384"/>
                    </a:lnTo>
                    <a:lnTo>
                      <a:pt x="145" y="386"/>
                    </a:lnTo>
                    <a:lnTo>
                      <a:pt x="149" y="388"/>
                    </a:lnTo>
                    <a:lnTo>
                      <a:pt x="154" y="390"/>
                    </a:lnTo>
                    <a:lnTo>
                      <a:pt x="158" y="392"/>
                    </a:lnTo>
                    <a:lnTo>
                      <a:pt x="162" y="392"/>
                    </a:lnTo>
                    <a:lnTo>
                      <a:pt x="166" y="392"/>
                    </a:lnTo>
                    <a:lnTo>
                      <a:pt x="170" y="392"/>
                    </a:lnTo>
                    <a:lnTo>
                      <a:pt x="174" y="392"/>
                    </a:lnTo>
                    <a:lnTo>
                      <a:pt x="175" y="392"/>
                    </a:lnTo>
                    <a:lnTo>
                      <a:pt x="179" y="390"/>
                    </a:lnTo>
                    <a:lnTo>
                      <a:pt x="183" y="390"/>
                    </a:lnTo>
                    <a:lnTo>
                      <a:pt x="185" y="388"/>
                    </a:lnTo>
                    <a:lnTo>
                      <a:pt x="189" y="386"/>
                    </a:lnTo>
                    <a:lnTo>
                      <a:pt x="193" y="384"/>
                    </a:lnTo>
                    <a:lnTo>
                      <a:pt x="196" y="380"/>
                    </a:lnTo>
                    <a:lnTo>
                      <a:pt x="198" y="377"/>
                    </a:lnTo>
                    <a:lnTo>
                      <a:pt x="202" y="371"/>
                    </a:lnTo>
                    <a:lnTo>
                      <a:pt x="206" y="365"/>
                    </a:lnTo>
                    <a:lnTo>
                      <a:pt x="208" y="359"/>
                    </a:lnTo>
                    <a:lnTo>
                      <a:pt x="212" y="352"/>
                    </a:lnTo>
                    <a:lnTo>
                      <a:pt x="212" y="346"/>
                    </a:lnTo>
                    <a:lnTo>
                      <a:pt x="214" y="339"/>
                    </a:lnTo>
                    <a:lnTo>
                      <a:pt x="214" y="316"/>
                    </a:lnTo>
                    <a:lnTo>
                      <a:pt x="214" y="293"/>
                    </a:lnTo>
                    <a:lnTo>
                      <a:pt x="212" y="270"/>
                    </a:lnTo>
                    <a:lnTo>
                      <a:pt x="210" y="247"/>
                    </a:lnTo>
                    <a:lnTo>
                      <a:pt x="208" y="228"/>
                    </a:lnTo>
                    <a:lnTo>
                      <a:pt x="206" y="207"/>
                    </a:lnTo>
                    <a:lnTo>
                      <a:pt x="206" y="186"/>
                    </a:lnTo>
                    <a:lnTo>
                      <a:pt x="206" y="165"/>
                    </a:lnTo>
                    <a:lnTo>
                      <a:pt x="206" y="144"/>
                    </a:lnTo>
                    <a:lnTo>
                      <a:pt x="210" y="123"/>
                    </a:lnTo>
                    <a:lnTo>
                      <a:pt x="214" y="102"/>
                    </a:lnTo>
                    <a:lnTo>
                      <a:pt x="219" y="81"/>
                    </a:lnTo>
                    <a:lnTo>
                      <a:pt x="219" y="80"/>
                    </a:lnTo>
                    <a:lnTo>
                      <a:pt x="219" y="80"/>
                    </a:lnTo>
                    <a:lnTo>
                      <a:pt x="219" y="78"/>
                    </a:lnTo>
                    <a:lnTo>
                      <a:pt x="219" y="78"/>
                    </a:lnTo>
                    <a:lnTo>
                      <a:pt x="223" y="68"/>
                    </a:lnTo>
                    <a:lnTo>
                      <a:pt x="227" y="57"/>
                    </a:lnTo>
                    <a:lnTo>
                      <a:pt x="233" y="47"/>
                    </a:lnTo>
                    <a:lnTo>
                      <a:pt x="238" y="38"/>
                    </a:lnTo>
                    <a:lnTo>
                      <a:pt x="246" y="28"/>
                    </a:lnTo>
                    <a:lnTo>
                      <a:pt x="254" y="21"/>
                    </a:lnTo>
                    <a:lnTo>
                      <a:pt x="265" y="15"/>
                    </a:lnTo>
                    <a:lnTo>
                      <a:pt x="278" y="13"/>
                    </a:lnTo>
                    <a:lnTo>
                      <a:pt x="280" y="11"/>
                    </a:lnTo>
                    <a:lnTo>
                      <a:pt x="284" y="11"/>
                    </a:lnTo>
                    <a:lnTo>
                      <a:pt x="290" y="11"/>
                    </a:lnTo>
                    <a:lnTo>
                      <a:pt x="294" y="13"/>
                    </a:lnTo>
                    <a:lnTo>
                      <a:pt x="299" y="13"/>
                    </a:lnTo>
                    <a:lnTo>
                      <a:pt x="305" y="15"/>
                    </a:lnTo>
                    <a:lnTo>
                      <a:pt x="309" y="17"/>
                    </a:lnTo>
                    <a:lnTo>
                      <a:pt x="311" y="21"/>
                    </a:lnTo>
                    <a:lnTo>
                      <a:pt x="318" y="30"/>
                    </a:lnTo>
                    <a:lnTo>
                      <a:pt x="322" y="40"/>
                    </a:lnTo>
                    <a:lnTo>
                      <a:pt x="324" y="51"/>
                    </a:lnTo>
                    <a:lnTo>
                      <a:pt x="324" y="62"/>
                    </a:lnTo>
                    <a:lnTo>
                      <a:pt x="324" y="72"/>
                    </a:lnTo>
                    <a:lnTo>
                      <a:pt x="322" y="83"/>
                    </a:lnTo>
                    <a:lnTo>
                      <a:pt x="320" y="95"/>
                    </a:lnTo>
                    <a:lnTo>
                      <a:pt x="318" y="104"/>
                    </a:lnTo>
                    <a:lnTo>
                      <a:pt x="315" y="116"/>
                    </a:lnTo>
                    <a:lnTo>
                      <a:pt x="313" y="125"/>
                    </a:lnTo>
                    <a:lnTo>
                      <a:pt x="309" y="137"/>
                    </a:lnTo>
                    <a:lnTo>
                      <a:pt x="305" y="146"/>
                    </a:lnTo>
                    <a:lnTo>
                      <a:pt x="305" y="148"/>
                    </a:lnTo>
                    <a:lnTo>
                      <a:pt x="305" y="152"/>
                    </a:lnTo>
                    <a:lnTo>
                      <a:pt x="303" y="156"/>
                    </a:lnTo>
                    <a:lnTo>
                      <a:pt x="301" y="158"/>
                    </a:lnTo>
                    <a:lnTo>
                      <a:pt x="295" y="182"/>
                    </a:lnTo>
                    <a:lnTo>
                      <a:pt x="292" y="203"/>
                    </a:lnTo>
                    <a:lnTo>
                      <a:pt x="292" y="222"/>
                    </a:lnTo>
                    <a:lnTo>
                      <a:pt x="292" y="238"/>
                    </a:lnTo>
                    <a:lnTo>
                      <a:pt x="294" y="253"/>
                    </a:lnTo>
                    <a:lnTo>
                      <a:pt x="297" y="262"/>
                    </a:lnTo>
                    <a:lnTo>
                      <a:pt x="301" y="270"/>
                    </a:lnTo>
                    <a:lnTo>
                      <a:pt x="305" y="274"/>
                    </a:lnTo>
                    <a:lnTo>
                      <a:pt x="307" y="274"/>
                    </a:lnTo>
                    <a:lnTo>
                      <a:pt x="309" y="274"/>
                    </a:lnTo>
                    <a:lnTo>
                      <a:pt x="311" y="272"/>
                    </a:lnTo>
                    <a:lnTo>
                      <a:pt x="315" y="270"/>
                    </a:lnTo>
                    <a:lnTo>
                      <a:pt x="316" y="266"/>
                    </a:lnTo>
                    <a:lnTo>
                      <a:pt x="320" y="262"/>
                    </a:lnTo>
                    <a:lnTo>
                      <a:pt x="324" y="259"/>
                    </a:lnTo>
                    <a:lnTo>
                      <a:pt x="326" y="251"/>
                    </a:lnTo>
                    <a:lnTo>
                      <a:pt x="347" y="260"/>
                    </a:lnTo>
                    <a:lnTo>
                      <a:pt x="339" y="274"/>
                    </a:lnTo>
                    <a:lnTo>
                      <a:pt x="332" y="281"/>
                    </a:lnTo>
                    <a:lnTo>
                      <a:pt x="326" y="287"/>
                    </a:lnTo>
                    <a:lnTo>
                      <a:pt x="318" y="293"/>
                    </a:lnTo>
                    <a:lnTo>
                      <a:pt x="313" y="295"/>
                    </a:lnTo>
                    <a:lnTo>
                      <a:pt x="307" y="295"/>
                    </a:lnTo>
                    <a:lnTo>
                      <a:pt x="303" y="295"/>
                    </a:lnTo>
                    <a:lnTo>
                      <a:pt x="297" y="295"/>
                    </a:lnTo>
                    <a:lnTo>
                      <a:pt x="288" y="287"/>
                    </a:lnTo>
                    <a:lnTo>
                      <a:pt x="280" y="276"/>
                    </a:lnTo>
                    <a:lnTo>
                      <a:pt x="275" y="262"/>
                    </a:lnTo>
                    <a:lnTo>
                      <a:pt x="271" y="243"/>
                    </a:lnTo>
                    <a:lnTo>
                      <a:pt x="269" y="224"/>
                    </a:lnTo>
                    <a:lnTo>
                      <a:pt x="271" y="201"/>
                    </a:lnTo>
                    <a:lnTo>
                      <a:pt x="275" y="177"/>
                    </a:lnTo>
                    <a:lnTo>
                      <a:pt x="280" y="152"/>
                    </a:lnTo>
                    <a:lnTo>
                      <a:pt x="282" y="150"/>
                    </a:lnTo>
                    <a:lnTo>
                      <a:pt x="282" y="146"/>
                    </a:lnTo>
                    <a:lnTo>
                      <a:pt x="284" y="142"/>
                    </a:lnTo>
                    <a:lnTo>
                      <a:pt x="284" y="139"/>
                    </a:lnTo>
                    <a:lnTo>
                      <a:pt x="288" y="131"/>
                    </a:lnTo>
                    <a:lnTo>
                      <a:pt x="290" y="121"/>
                    </a:lnTo>
                    <a:lnTo>
                      <a:pt x="294" y="112"/>
                    </a:lnTo>
                    <a:lnTo>
                      <a:pt x="295" y="102"/>
                    </a:lnTo>
                    <a:lnTo>
                      <a:pt x="297" y="91"/>
                    </a:lnTo>
                    <a:lnTo>
                      <a:pt x="301" y="81"/>
                    </a:lnTo>
                    <a:lnTo>
                      <a:pt x="301" y="72"/>
                    </a:lnTo>
                    <a:lnTo>
                      <a:pt x="303" y="62"/>
                    </a:lnTo>
                    <a:lnTo>
                      <a:pt x="301" y="55"/>
                    </a:lnTo>
                    <a:lnTo>
                      <a:pt x="301" y="47"/>
                    </a:lnTo>
                    <a:lnTo>
                      <a:pt x="297" y="40"/>
                    </a:lnTo>
                    <a:lnTo>
                      <a:pt x="295" y="34"/>
                    </a:lnTo>
                    <a:lnTo>
                      <a:pt x="292" y="34"/>
                    </a:lnTo>
                    <a:lnTo>
                      <a:pt x="288" y="34"/>
                    </a:lnTo>
                    <a:lnTo>
                      <a:pt x="284" y="32"/>
                    </a:lnTo>
                    <a:lnTo>
                      <a:pt x="282" y="32"/>
                    </a:lnTo>
                    <a:lnTo>
                      <a:pt x="273" y="34"/>
                    </a:lnTo>
                    <a:lnTo>
                      <a:pt x="267" y="38"/>
                    </a:lnTo>
                    <a:lnTo>
                      <a:pt x="261" y="43"/>
                    </a:lnTo>
                    <a:lnTo>
                      <a:pt x="255" y="49"/>
                    </a:lnTo>
                    <a:lnTo>
                      <a:pt x="252" y="55"/>
                    </a:lnTo>
                    <a:lnTo>
                      <a:pt x="248" y="64"/>
                    </a:lnTo>
                    <a:lnTo>
                      <a:pt x="244" y="74"/>
                    </a:lnTo>
                    <a:lnTo>
                      <a:pt x="240" y="83"/>
                    </a:lnTo>
                    <a:lnTo>
                      <a:pt x="240" y="87"/>
                    </a:lnTo>
                    <a:lnTo>
                      <a:pt x="234" y="106"/>
                    </a:lnTo>
                    <a:lnTo>
                      <a:pt x="231" y="125"/>
                    </a:lnTo>
                    <a:lnTo>
                      <a:pt x="229" y="146"/>
                    </a:lnTo>
                    <a:lnTo>
                      <a:pt x="227" y="165"/>
                    </a:lnTo>
                    <a:lnTo>
                      <a:pt x="227" y="184"/>
                    </a:lnTo>
                    <a:lnTo>
                      <a:pt x="229" y="205"/>
                    </a:lnTo>
                    <a:lnTo>
                      <a:pt x="231" y="224"/>
                    </a:lnTo>
                    <a:lnTo>
                      <a:pt x="233" y="245"/>
                    </a:lnTo>
                    <a:lnTo>
                      <a:pt x="233" y="268"/>
                    </a:lnTo>
                    <a:lnTo>
                      <a:pt x="234" y="293"/>
                    </a:lnTo>
                    <a:lnTo>
                      <a:pt x="236" y="316"/>
                    </a:lnTo>
                    <a:lnTo>
                      <a:pt x="236" y="340"/>
                    </a:lnTo>
                    <a:lnTo>
                      <a:pt x="236" y="342"/>
                    </a:lnTo>
                    <a:lnTo>
                      <a:pt x="234" y="350"/>
                    </a:lnTo>
                    <a:lnTo>
                      <a:pt x="233" y="358"/>
                    </a:lnTo>
                    <a:lnTo>
                      <a:pt x="229" y="365"/>
                    </a:lnTo>
                    <a:lnTo>
                      <a:pt x="227" y="375"/>
                    </a:lnTo>
                    <a:lnTo>
                      <a:pt x="221" y="382"/>
                    </a:lnTo>
                    <a:lnTo>
                      <a:pt x="217" y="390"/>
                    </a:lnTo>
                    <a:lnTo>
                      <a:pt x="212" y="396"/>
                    </a:lnTo>
                    <a:lnTo>
                      <a:pt x="204" y="401"/>
                    </a:lnTo>
                    <a:lnTo>
                      <a:pt x="200" y="403"/>
                    </a:lnTo>
                    <a:lnTo>
                      <a:pt x="196" y="407"/>
                    </a:lnTo>
                    <a:lnTo>
                      <a:pt x="191" y="409"/>
                    </a:lnTo>
                    <a:lnTo>
                      <a:pt x="185" y="411"/>
                    </a:lnTo>
                    <a:lnTo>
                      <a:pt x="181" y="413"/>
                    </a:lnTo>
                    <a:lnTo>
                      <a:pt x="175" y="413"/>
                    </a:lnTo>
                    <a:lnTo>
                      <a:pt x="172" y="413"/>
                    </a:lnTo>
                    <a:lnTo>
                      <a:pt x="166" y="413"/>
                    </a:lnTo>
                    <a:close/>
                  </a:path>
                </a:pathLst>
              </a:custGeom>
              <a:solidFill>
                <a:srgbClr val="BCFF8C"/>
              </a:solidFill>
              <a:ln w="9525">
                <a:noFill/>
                <a:round/>
                <a:headEnd/>
                <a:tailEnd/>
              </a:ln>
            </p:spPr>
            <p:txBody>
              <a:bodyPr/>
              <a:lstStyle/>
              <a:p>
                <a:endParaRPr lang="de-DE"/>
              </a:p>
            </p:txBody>
          </p:sp>
          <p:sp>
            <p:nvSpPr>
              <p:cNvPr id="33222" name="Freeform 1478"/>
              <p:cNvSpPr>
                <a:spLocks/>
              </p:cNvSpPr>
              <p:nvPr/>
            </p:nvSpPr>
            <p:spPr bwMode="auto">
              <a:xfrm>
                <a:off x="1413" y="780"/>
                <a:ext cx="525" cy="244"/>
              </a:xfrm>
              <a:custGeom>
                <a:avLst/>
                <a:gdLst/>
                <a:ahLst/>
                <a:cxnLst>
                  <a:cxn ang="0">
                    <a:pos x="19" y="487"/>
                  </a:cxn>
                  <a:cxn ang="0">
                    <a:pos x="23" y="480"/>
                  </a:cxn>
                  <a:cxn ang="0">
                    <a:pos x="31" y="459"/>
                  </a:cxn>
                  <a:cxn ang="0">
                    <a:pos x="46" y="428"/>
                  </a:cxn>
                  <a:cxn ang="0">
                    <a:pos x="67" y="390"/>
                  </a:cxn>
                  <a:cxn ang="0">
                    <a:pos x="97" y="344"/>
                  </a:cxn>
                  <a:cxn ang="0">
                    <a:pos x="133" y="297"/>
                  </a:cxn>
                  <a:cxn ang="0">
                    <a:pos x="179" y="247"/>
                  </a:cxn>
                  <a:cxn ang="0">
                    <a:pos x="233" y="196"/>
                  </a:cxn>
                  <a:cxn ang="0">
                    <a:pos x="295" y="150"/>
                  </a:cxn>
                  <a:cxn ang="0">
                    <a:pos x="370" y="106"/>
                  </a:cxn>
                  <a:cxn ang="0">
                    <a:pos x="454" y="70"/>
                  </a:cxn>
                  <a:cxn ang="0">
                    <a:pos x="547" y="44"/>
                  </a:cxn>
                  <a:cxn ang="0">
                    <a:pos x="654" y="26"/>
                  </a:cxn>
                  <a:cxn ang="0">
                    <a:pos x="772" y="23"/>
                  </a:cxn>
                  <a:cxn ang="0">
                    <a:pos x="901" y="34"/>
                  </a:cxn>
                  <a:cxn ang="0">
                    <a:pos x="1046" y="63"/>
                  </a:cxn>
                  <a:cxn ang="0">
                    <a:pos x="1033" y="36"/>
                  </a:cxn>
                  <a:cxn ang="0">
                    <a:pos x="997" y="28"/>
                  </a:cxn>
                  <a:cxn ang="0">
                    <a:pos x="962" y="21"/>
                  </a:cxn>
                  <a:cxn ang="0">
                    <a:pos x="928" y="15"/>
                  </a:cxn>
                  <a:cxn ang="0">
                    <a:pos x="894" y="11"/>
                  </a:cxn>
                  <a:cxn ang="0">
                    <a:pos x="861" y="5"/>
                  </a:cxn>
                  <a:cxn ang="0">
                    <a:pos x="829" y="4"/>
                  </a:cxn>
                  <a:cxn ang="0">
                    <a:pos x="797" y="2"/>
                  </a:cxn>
                  <a:cxn ang="0">
                    <a:pos x="764" y="0"/>
                  </a:cxn>
                  <a:cxn ang="0">
                    <a:pos x="732" y="0"/>
                  </a:cxn>
                  <a:cxn ang="0">
                    <a:pos x="701" y="0"/>
                  </a:cxn>
                  <a:cxn ang="0">
                    <a:pos x="671" y="2"/>
                  </a:cxn>
                  <a:cxn ang="0">
                    <a:pos x="640" y="4"/>
                  </a:cxn>
                  <a:cxn ang="0">
                    <a:pos x="610" y="7"/>
                  </a:cxn>
                  <a:cxn ang="0">
                    <a:pos x="581" y="13"/>
                  </a:cxn>
                  <a:cxn ang="0">
                    <a:pos x="551" y="19"/>
                  </a:cxn>
                  <a:cxn ang="0">
                    <a:pos x="515" y="26"/>
                  </a:cxn>
                  <a:cxn ang="0">
                    <a:pos x="471" y="40"/>
                  </a:cxn>
                  <a:cxn ang="0">
                    <a:pos x="427" y="55"/>
                  </a:cxn>
                  <a:cxn ang="0">
                    <a:pos x="385" y="72"/>
                  </a:cxn>
                  <a:cxn ang="0">
                    <a:pos x="345" y="93"/>
                  </a:cxn>
                  <a:cxn ang="0">
                    <a:pos x="305" y="116"/>
                  </a:cxn>
                  <a:cxn ang="0">
                    <a:pos x="267" y="139"/>
                  </a:cxn>
                  <a:cxn ang="0">
                    <a:pos x="231" y="167"/>
                  </a:cxn>
                  <a:cxn ang="0">
                    <a:pos x="185" y="207"/>
                  </a:cxn>
                  <a:cxn ang="0">
                    <a:pos x="135" y="259"/>
                  </a:cxn>
                  <a:cxn ang="0">
                    <a:pos x="95" y="308"/>
                  </a:cxn>
                  <a:cxn ang="0">
                    <a:pos x="61" y="356"/>
                  </a:cxn>
                  <a:cxn ang="0">
                    <a:pos x="36" y="400"/>
                  </a:cxn>
                  <a:cxn ang="0">
                    <a:pos x="19" y="434"/>
                  </a:cxn>
                  <a:cxn ang="0">
                    <a:pos x="6" y="463"/>
                  </a:cxn>
                  <a:cxn ang="0">
                    <a:pos x="0" y="478"/>
                  </a:cxn>
                  <a:cxn ang="0">
                    <a:pos x="19" y="487"/>
                  </a:cxn>
                </a:cxnLst>
                <a:rect l="0" t="0" r="r" b="b"/>
                <a:pathLst>
                  <a:path w="1050" h="487">
                    <a:moveTo>
                      <a:pt x="19" y="487"/>
                    </a:moveTo>
                    <a:lnTo>
                      <a:pt x="19" y="487"/>
                    </a:lnTo>
                    <a:lnTo>
                      <a:pt x="19" y="485"/>
                    </a:lnTo>
                    <a:lnTo>
                      <a:pt x="23" y="480"/>
                    </a:lnTo>
                    <a:lnTo>
                      <a:pt x="25" y="470"/>
                    </a:lnTo>
                    <a:lnTo>
                      <a:pt x="31" y="459"/>
                    </a:lnTo>
                    <a:lnTo>
                      <a:pt x="38" y="445"/>
                    </a:lnTo>
                    <a:lnTo>
                      <a:pt x="46" y="428"/>
                    </a:lnTo>
                    <a:lnTo>
                      <a:pt x="55" y="411"/>
                    </a:lnTo>
                    <a:lnTo>
                      <a:pt x="67" y="390"/>
                    </a:lnTo>
                    <a:lnTo>
                      <a:pt x="80" y="369"/>
                    </a:lnTo>
                    <a:lnTo>
                      <a:pt x="97" y="344"/>
                    </a:lnTo>
                    <a:lnTo>
                      <a:pt x="114" y="322"/>
                    </a:lnTo>
                    <a:lnTo>
                      <a:pt x="133" y="297"/>
                    </a:lnTo>
                    <a:lnTo>
                      <a:pt x="154" y="272"/>
                    </a:lnTo>
                    <a:lnTo>
                      <a:pt x="179" y="247"/>
                    </a:lnTo>
                    <a:lnTo>
                      <a:pt x="204" y="223"/>
                    </a:lnTo>
                    <a:lnTo>
                      <a:pt x="233" y="196"/>
                    </a:lnTo>
                    <a:lnTo>
                      <a:pt x="263" y="173"/>
                    </a:lnTo>
                    <a:lnTo>
                      <a:pt x="295" y="150"/>
                    </a:lnTo>
                    <a:lnTo>
                      <a:pt x="332" y="127"/>
                    </a:lnTo>
                    <a:lnTo>
                      <a:pt x="370" y="106"/>
                    </a:lnTo>
                    <a:lnTo>
                      <a:pt x="410" y="87"/>
                    </a:lnTo>
                    <a:lnTo>
                      <a:pt x="454" y="70"/>
                    </a:lnTo>
                    <a:lnTo>
                      <a:pt x="499" y="55"/>
                    </a:lnTo>
                    <a:lnTo>
                      <a:pt x="547" y="44"/>
                    </a:lnTo>
                    <a:lnTo>
                      <a:pt x="598" y="34"/>
                    </a:lnTo>
                    <a:lnTo>
                      <a:pt x="654" y="26"/>
                    </a:lnTo>
                    <a:lnTo>
                      <a:pt x="711" y="23"/>
                    </a:lnTo>
                    <a:lnTo>
                      <a:pt x="772" y="23"/>
                    </a:lnTo>
                    <a:lnTo>
                      <a:pt x="835" y="26"/>
                    </a:lnTo>
                    <a:lnTo>
                      <a:pt x="901" y="34"/>
                    </a:lnTo>
                    <a:lnTo>
                      <a:pt x="972" y="45"/>
                    </a:lnTo>
                    <a:lnTo>
                      <a:pt x="1046" y="63"/>
                    </a:lnTo>
                    <a:lnTo>
                      <a:pt x="1050" y="40"/>
                    </a:lnTo>
                    <a:lnTo>
                      <a:pt x="1033" y="36"/>
                    </a:lnTo>
                    <a:lnTo>
                      <a:pt x="1016" y="32"/>
                    </a:lnTo>
                    <a:lnTo>
                      <a:pt x="997" y="28"/>
                    </a:lnTo>
                    <a:lnTo>
                      <a:pt x="980" y="25"/>
                    </a:lnTo>
                    <a:lnTo>
                      <a:pt x="962" y="21"/>
                    </a:lnTo>
                    <a:lnTo>
                      <a:pt x="945" y="19"/>
                    </a:lnTo>
                    <a:lnTo>
                      <a:pt x="928" y="15"/>
                    </a:lnTo>
                    <a:lnTo>
                      <a:pt x="911" y="13"/>
                    </a:lnTo>
                    <a:lnTo>
                      <a:pt x="894" y="11"/>
                    </a:lnTo>
                    <a:lnTo>
                      <a:pt x="879" y="7"/>
                    </a:lnTo>
                    <a:lnTo>
                      <a:pt x="861" y="5"/>
                    </a:lnTo>
                    <a:lnTo>
                      <a:pt x="844" y="5"/>
                    </a:lnTo>
                    <a:lnTo>
                      <a:pt x="829" y="4"/>
                    </a:lnTo>
                    <a:lnTo>
                      <a:pt x="812" y="2"/>
                    </a:lnTo>
                    <a:lnTo>
                      <a:pt x="797" y="2"/>
                    </a:lnTo>
                    <a:lnTo>
                      <a:pt x="780" y="0"/>
                    </a:lnTo>
                    <a:lnTo>
                      <a:pt x="764" y="0"/>
                    </a:lnTo>
                    <a:lnTo>
                      <a:pt x="747" y="0"/>
                    </a:lnTo>
                    <a:lnTo>
                      <a:pt x="732" y="0"/>
                    </a:lnTo>
                    <a:lnTo>
                      <a:pt x="717" y="0"/>
                    </a:lnTo>
                    <a:lnTo>
                      <a:pt x="701" y="0"/>
                    </a:lnTo>
                    <a:lnTo>
                      <a:pt x="684" y="0"/>
                    </a:lnTo>
                    <a:lnTo>
                      <a:pt x="671" y="2"/>
                    </a:lnTo>
                    <a:lnTo>
                      <a:pt x="656" y="4"/>
                    </a:lnTo>
                    <a:lnTo>
                      <a:pt x="640" y="4"/>
                    </a:lnTo>
                    <a:lnTo>
                      <a:pt x="625" y="5"/>
                    </a:lnTo>
                    <a:lnTo>
                      <a:pt x="610" y="7"/>
                    </a:lnTo>
                    <a:lnTo>
                      <a:pt x="595" y="9"/>
                    </a:lnTo>
                    <a:lnTo>
                      <a:pt x="581" y="13"/>
                    </a:lnTo>
                    <a:lnTo>
                      <a:pt x="566" y="15"/>
                    </a:lnTo>
                    <a:lnTo>
                      <a:pt x="551" y="19"/>
                    </a:lnTo>
                    <a:lnTo>
                      <a:pt x="537" y="21"/>
                    </a:lnTo>
                    <a:lnTo>
                      <a:pt x="515" y="26"/>
                    </a:lnTo>
                    <a:lnTo>
                      <a:pt x="492" y="32"/>
                    </a:lnTo>
                    <a:lnTo>
                      <a:pt x="471" y="40"/>
                    </a:lnTo>
                    <a:lnTo>
                      <a:pt x="448" y="47"/>
                    </a:lnTo>
                    <a:lnTo>
                      <a:pt x="427" y="55"/>
                    </a:lnTo>
                    <a:lnTo>
                      <a:pt x="406" y="63"/>
                    </a:lnTo>
                    <a:lnTo>
                      <a:pt x="385" y="72"/>
                    </a:lnTo>
                    <a:lnTo>
                      <a:pt x="364" y="82"/>
                    </a:lnTo>
                    <a:lnTo>
                      <a:pt x="345" y="93"/>
                    </a:lnTo>
                    <a:lnTo>
                      <a:pt x="324" y="105"/>
                    </a:lnTo>
                    <a:lnTo>
                      <a:pt x="305" y="116"/>
                    </a:lnTo>
                    <a:lnTo>
                      <a:pt x="286" y="127"/>
                    </a:lnTo>
                    <a:lnTo>
                      <a:pt x="267" y="139"/>
                    </a:lnTo>
                    <a:lnTo>
                      <a:pt x="250" y="152"/>
                    </a:lnTo>
                    <a:lnTo>
                      <a:pt x="231" y="167"/>
                    </a:lnTo>
                    <a:lnTo>
                      <a:pt x="214" y="181"/>
                    </a:lnTo>
                    <a:lnTo>
                      <a:pt x="185" y="207"/>
                    </a:lnTo>
                    <a:lnTo>
                      <a:pt x="160" y="232"/>
                    </a:lnTo>
                    <a:lnTo>
                      <a:pt x="135" y="259"/>
                    </a:lnTo>
                    <a:lnTo>
                      <a:pt x="114" y="284"/>
                    </a:lnTo>
                    <a:lnTo>
                      <a:pt x="95" y="308"/>
                    </a:lnTo>
                    <a:lnTo>
                      <a:pt x="78" y="333"/>
                    </a:lnTo>
                    <a:lnTo>
                      <a:pt x="61" y="356"/>
                    </a:lnTo>
                    <a:lnTo>
                      <a:pt x="48" y="379"/>
                    </a:lnTo>
                    <a:lnTo>
                      <a:pt x="36" y="400"/>
                    </a:lnTo>
                    <a:lnTo>
                      <a:pt x="27" y="419"/>
                    </a:lnTo>
                    <a:lnTo>
                      <a:pt x="19" y="434"/>
                    </a:lnTo>
                    <a:lnTo>
                      <a:pt x="12" y="449"/>
                    </a:lnTo>
                    <a:lnTo>
                      <a:pt x="6" y="463"/>
                    </a:lnTo>
                    <a:lnTo>
                      <a:pt x="2" y="470"/>
                    </a:lnTo>
                    <a:lnTo>
                      <a:pt x="0" y="478"/>
                    </a:lnTo>
                    <a:lnTo>
                      <a:pt x="0" y="480"/>
                    </a:lnTo>
                    <a:lnTo>
                      <a:pt x="19" y="487"/>
                    </a:lnTo>
                    <a:close/>
                  </a:path>
                </a:pathLst>
              </a:custGeom>
              <a:solidFill>
                <a:srgbClr val="BCFF8C"/>
              </a:solidFill>
              <a:ln w="9525">
                <a:noFill/>
                <a:round/>
                <a:headEnd/>
                <a:tailEnd/>
              </a:ln>
            </p:spPr>
            <p:txBody>
              <a:bodyPr/>
              <a:lstStyle/>
              <a:p>
                <a:endParaRPr lang="de-DE"/>
              </a:p>
            </p:txBody>
          </p:sp>
          <p:sp>
            <p:nvSpPr>
              <p:cNvPr id="33223" name="Freeform 1479"/>
              <p:cNvSpPr>
                <a:spLocks/>
              </p:cNvSpPr>
              <p:nvPr/>
            </p:nvSpPr>
            <p:spPr bwMode="auto">
              <a:xfrm>
                <a:off x="1538" y="680"/>
                <a:ext cx="231" cy="174"/>
              </a:xfrm>
              <a:custGeom>
                <a:avLst/>
                <a:gdLst/>
                <a:ahLst/>
                <a:cxnLst>
                  <a:cxn ang="0">
                    <a:pos x="0" y="150"/>
                  </a:cxn>
                  <a:cxn ang="0">
                    <a:pos x="19" y="137"/>
                  </a:cxn>
                  <a:cxn ang="0">
                    <a:pos x="156" y="74"/>
                  </a:cxn>
                  <a:cxn ang="0">
                    <a:pos x="108" y="49"/>
                  </a:cxn>
                  <a:cxn ang="0">
                    <a:pos x="183" y="23"/>
                  </a:cxn>
                  <a:cxn ang="0">
                    <a:pos x="204" y="51"/>
                  </a:cxn>
                  <a:cxn ang="0">
                    <a:pos x="325" y="0"/>
                  </a:cxn>
                  <a:cxn ang="0">
                    <a:pos x="325" y="0"/>
                  </a:cxn>
                  <a:cxn ang="0">
                    <a:pos x="327" y="0"/>
                  </a:cxn>
                  <a:cxn ang="0">
                    <a:pos x="331" y="0"/>
                  </a:cxn>
                  <a:cxn ang="0">
                    <a:pos x="337" y="0"/>
                  </a:cxn>
                  <a:cxn ang="0">
                    <a:pos x="343" y="0"/>
                  </a:cxn>
                  <a:cxn ang="0">
                    <a:pos x="350" y="0"/>
                  </a:cxn>
                  <a:cxn ang="0">
                    <a:pos x="358" y="2"/>
                  </a:cxn>
                  <a:cxn ang="0">
                    <a:pos x="366" y="2"/>
                  </a:cxn>
                  <a:cxn ang="0">
                    <a:pos x="373" y="4"/>
                  </a:cxn>
                  <a:cxn ang="0">
                    <a:pos x="383" y="7"/>
                  </a:cxn>
                  <a:cxn ang="0">
                    <a:pos x="390" y="9"/>
                  </a:cxn>
                  <a:cxn ang="0">
                    <a:pos x="398" y="15"/>
                  </a:cxn>
                  <a:cxn ang="0">
                    <a:pos x="406" y="19"/>
                  </a:cxn>
                  <a:cxn ang="0">
                    <a:pos x="413" y="25"/>
                  </a:cxn>
                  <a:cxn ang="0">
                    <a:pos x="421" y="32"/>
                  </a:cxn>
                  <a:cxn ang="0">
                    <a:pos x="427" y="40"/>
                  </a:cxn>
                  <a:cxn ang="0">
                    <a:pos x="436" y="59"/>
                  </a:cxn>
                  <a:cxn ang="0">
                    <a:pos x="444" y="76"/>
                  </a:cxn>
                  <a:cxn ang="0">
                    <a:pos x="451" y="95"/>
                  </a:cxn>
                  <a:cxn ang="0">
                    <a:pos x="457" y="114"/>
                  </a:cxn>
                  <a:cxn ang="0">
                    <a:pos x="461" y="131"/>
                  </a:cxn>
                  <a:cxn ang="0">
                    <a:pos x="461" y="148"/>
                  </a:cxn>
                  <a:cxn ang="0">
                    <a:pos x="457" y="165"/>
                  </a:cxn>
                  <a:cxn ang="0">
                    <a:pos x="451" y="181"/>
                  </a:cxn>
                  <a:cxn ang="0">
                    <a:pos x="364" y="230"/>
                  </a:cxn>
                  <a:cxn ang="0">
                    <a:pos x="415" y="263"/>
                  </a:cxn>
                  <a:cxn ang="0">
                    <a:pos x="358" y="299"/>
                  </a:cxn>
                  <a:cxn ang="0">
                    <a:pos x="320" y="255"/>
                  </a:cxn>
                  <a:cxn ang="0">
                    <a:pos x="177" y="339"/>
                  </a:cxn>
                  <a:cxn ang="0">
                    <a:pos x="175" y="339"/>
                  </a:cxn>
                  <a:cxn ang="0">
                    <a:pos x="169" y="341"/>
                  </a:cxn>
                  <a:cxn ang="0">
                    <a:pos x="164" y="345"/>
                  </a:cxn>
                  <a:cxn ang="0">
                    <a:pos x="154" y="346"/>
                  </a:cxn>
                  <a:cxn ang="0">
                    <a:pos x="143" y="348"/>
                  </a:cxn>
                  <a:cxn ang="0">
                    <a:pos x="131" y="348"/>
                  </a:cxn>
                  <a:cxn ang="0">
                    <a:pos x="118" y="348"/>
                  </a:cxn>
                  <a:cxn ang="0">
                    <a:pos x="104" y="346"/>
                  </a:cxn>
                  <a:cxn ang="0">
                    <a:pos x="97" y="341"/>
                  </a:cxn>
                  <a:cxn ang="0">
                    <a:pos x="89" y="333"/>
                  </a:cxn>
                  <a:cxn ang="0">
                    <a:pos x="82" y="324"/>
                  </a:cxn>
                  <a:cxn ang="0">
                    <a:pos x="72" y="310"/>
                  </a:cxn>
                  <a:cxn ang="0">
                    <a:pos x="63" y="295"/>
                  </a:cxn>
                  <a:cxn ang="0">
                    <a:pos x="55" y="280"/>
                  </a:cxn>
                  <a:cxn ang="0">
                    <a:pos x="47" y="261"/>
                  </a:cxn>
                  <a:cxn ang="0">
                    <a:pos x="38" y="244"/>
                  </a:cxn>
                  <a:cxn ang="0">
                    <a:pos x="30" y="226"/>
                  </a:cxn>
                  <a:cxn ang="0">
                    <a:pos x="22" y="209"/>
                  </a:cxn>
                  <a:cxn ang="0">
                    <a:pos x="17" y="194"/>
                  </a:cxn>
                  <a:cxn ang="0">
                    <a:pos x="11" y="179"/>
                  </a:cxn>
                  <a:cxn ang="0">
                    <a:pos x="5" y="167"/>
                  </a:cxn>
                  <a:cxn ang="0">
                    <a:pos x="3" y="158"/>
                  </a:cxn>
                  <a:cxn ang="0">
                    <a:pos x="0" y="152"/>
                  </a:cxn>
                  <a:cxn ang="0">
                    <a:pos x="0" y="150"/>
                  </a:cxn>
                </a:cxnLst>
                <a:rect l="0" t="0" r="r" b="b"/>
                <a:pathLst>
                  <a:path w="461" h="348">
                    <a:moveTo>
                      <a:pt x="0" y="150"/>
                    </a:moveTo>
                    <a:lnTo>
                      <a:pt x="19" y="137"/>
                    </a:lnTo>
                    <a:lnTo>
                      <a:pt x="156" y="74"/>
                    </a:lnTo>
                    <a:lnTo>
                      <a:pt x="108" y="49"/>
                    </a:lnTo>
                    <a:lnTo>
                      <a:pt x="183" y="23"/>
                    </a:lnTo>
                    <a:lnTo>
                      <a:pt x="204" y="51"/>
                    </a:lnTo>
                    <a:lnTo>
                      <a:pt x="325" y="0"/>
                    </a:lnTo>
                    <a:lnTo>
                      <a:pt x="325" y="0"/>
                    </a:lnTo>
                    <a:lnTo>
                      <a:pt x="327" y="0"/>
                    </a:lnTo>
                    <a:lnTo>
                      <a:pt x="331" y="0"/>
                    </a:lnTo>
                    <a:lnTo>
                      <a:pt x="337" y="0"/>
                    </a:lnTo>
                    <a:lnTo>
                      <a:pt x="343" y="0"/>
                    </a:lnTo>
                    <a:lnTo>
                      <a:pt x="350" y="0"/>
                    </a:lnTo>
                    <a:lnTo>
                      <a:pt x="358" y="2"/>
                    </a:lnTo>
                    <a:lnTo>
                      <a:pt x="366" y="2"/>
                    </a:lnTo>
                    <a:lnTo>
                      <a:pt x="373" y="4"/>
                    </a:lnTo>
                    <a:lnTo>
                      <a:pt x="383" y="7"/>
                    </a:lnTo>
                    <a:lnTo>
                      <a:pt x="390" y="9"/>
                    </a:lnTo>
                    <a:lnTo>
                      <a:pt x="398" y="15"/>
                    </a:lnTo>
                    <a:lnTo>
                      <a:pt x="406" y="19"/>
                    </a:lnTo>
                    <a:lnTo>
                      <a:pt x="413" y="25"/>
                    </a:lnTo>
                    <a:lnTo>
                      <a:pt x="421" y="32"/>
                    </a:lnTo>
                    <a:lnTo>
                      <a:pt x="427" y="40"/>
                    </a:lnTo>
                    <a:lnTo>
                      <a:pt x="436" y="59"/>
                    </a:lnTo>
                    <a:lnTo>
                      <a:pt x="444" y="76"/>
                    </a:lnTo>
                    <a:lnTo>
                      <a:pt x="451" y="95"/>
                    </a:lnTo>
                    <a:lnTo>
                      <a:pt x="457" y="114"/>
                    </a:lnTo>
                    <a:lnTo>
                      <a:pt x="461" y="131"/>
                    </a:lnTo>
                    <a:lnTo>
                      <a:pt x="461" y="148"/>
                    </a:lnTo>
                    <a:lnTo>
                      <a:pt x="457" y="165"/>
                    </a:lnTo>
                    <a:lnTo>
                      <a:pt x="451" y="181"/>
                    </a:lnTo>
                    <a:lnTo>
                      <a:pt x="364" y="230"/>
                    </a:lnTo>
                    <a:lnTo>
                      <a:pt x="415" y="263"/>
                    </a:lnTo>
                    <a:lnTo>
                      <a:pt x="358" y="299"/>
                    </a:lnTo>
                    <a:lnTo>
                      <a:pt x="320" y="255"/>
                    </a:lnTo>
                    <a:lnTo>
                      <a:pt x="177" y="339"/>
                    </a:lnTo>
                    <a:lnTo>
                      <a:pt x="175" y="339"/>
                    </a:lnTo>
                    <a:lnTo>
                      <a:pt x="169" y="341"/>
                    </a:lnTo>
                    <a:lnTo>
                      <a:pt x="164" y="345"/>
                    </a:lnTo>
                    <a:lnTo>
                      <a:pt x="154" y="346"/>
                    </a:lnTo>
                    <a:lnTo>
                      <a:pt x="143" y="348"/>
                    </a:lnTo>
                    <a:lnTo>
                      <a:pt x="131" y="348"/>
                    </a:lnTo>
                    <a:lnTo>
                      <a:pt x="118" y="348"/>
                    </a:lnTo>
                    <a:lnTo>
                      <a:pt x="104" y="346"/>
                    </a:lnTo>
                    <a:lnTo>
                      <a:pt x="97" y="341"/>
                    </a:lnTo>
                    <a:lnTo>
                      <a:pt x="89" y="333"/>
                    </a:lnTo>
                    <a:lnTo>
                      <a:pt x="82" y="324"/>
                    </a:lnTo>
                    <a:lnTo>
                      <a:pt x="72" y="310"/>
                    </a:lnTo>
                    <a:lnTo>
                      <a:pt x="63" y="295"/>
                    </a:lnTo>
                    <a:lnTo>
                      <a:pt x="55" y="280"/>
                    </a:lnTo>
                    <a:lnTo>
                      <a:pt x="47" y="261"/>
                    </a:lnTo>
                    <a:lnTo>
                      <a:pt x="38" y="244"/>
                    </a:lnTo>
                    <a:lnTo>
                      <a:pt x="30" y="226"/>
                    </a:lnTo>
                    <a:lnTo>
                      <a:pt x="22" y="209"/>
                    </a:lnTo>
                    <a:lnTo>
                      <a:pt x="17" y="194"/>
                    </a:lnTo>
                    <a:lnTo>
                      <a:pt x="11" y="179"/>
                    </a:lnTo>
                    <a:lnTo>
                      <a:pt x="5" y="167"/>
                    </a:lnTo>
                    <a:lnTo>
                      <a:pt x="3" y="158"/>
                    </a:lnTo>
                    <a:lnTo>
                      <a:pt x="0" y="152"/>
                    </a:lnTo>
                    <a:lnTo>
                      <a:pt x="0" y="150"/>
                    </a:lnTo>
                    <a:close/>
                  </a:path>
                </a:pathLst>
              </a:custGeom>
              <a:solidFill>
                <a:srgbClr val="4CC9FF"/>
              </a:solidFill>
              <a:ln w="9525">
                <a:noFill/>
                <a:round/>
                <a:headEnd/>
                <a:tailEnd/>
              </a:ln>
            </p:spPr>
            <p:txBody>
              <a:bodyPr/>
              <a:lstStyle/>
              <a:p>
                <a:endParaRPr lang="de-DE"/>
              </a:p>
            </p:txBody>
          </p:sp>
          <p:sp>
            <p:nvSpPr>
              <p:cNvPr id="33224" name="Freeform 1480"/>
              <p:cNvSpPr>
                <a:spLocks/>
              </p:cNvSpPr>
              <p:nvPr/>
            </p:nvSpPr>
            <p:spPr bwMode="auto">
              <a:xfrm>
                <a:off x="1413" y="823"/>
                <a:ext cx="142" cy="49"/>
              </a:xfrm>
              <a:custGeom>
                <a:avLst/>
                <a:gdLst/>
                <a:ahLst/>
                <a:cxnLst>
                  <a:cxn ang="0">
                    <a:pos x="0" y="86"/>
                  </a:cxn>
                  <a:cxn ang="0">
                    <a:pos x="6" y="88"/>
                  </a:cxn>
                  <a:cxn ang="0">
                    <a:pos x="17" y="90"/>
                  </a:cxn>
                  <a:cxn ang="0">
                    <a:pos x="34" y="94"/>
                  </a:cxn>
                  <a:cxn ang="0">
                    <a:pos x="55" y="98"/>
                  </a:cxn>
                  <a:cxn ang="0">
                    <a:pos x="80" y="99"/>
                  </a:cxn>
                  <a:cxn ang="0">
                    <a:pos x="109" y="99"/>
                  </a:cxn>
                  <a:cxn ang="0">
                    <a:pos x="139" y="96"/>
                  </a:cxn>
                  <a:cxn ang="0">
                    <a:pos x="172" y="92"/>
                  </a:cxn>
                  <a:cxn ang="0">
                    <a:pos x="200" y="82"/>
                  </a:cxn>
                  <a:cxn ang="0">
                    <a:pos x="225" y="71"/>
                  </a:cxn>
                  <a:cxn ang="0">
                    <a:pos x="246" y="60"/>
                  </a:cxn>
                  <a:cxn ang="0">
                    <a:pos x="263" y="48"/>
                  </a:cxn>
                  <a:cxn ang="0">
                    <a:pos x="274" y="39"/>
                  </a:cxn>
                  <a:cxn ang="0">
                    <a:pos x="282" y="29"/>
                  </a:cxn>
                  <a:cxn ang="0">
                    <a:pos x="286" y="25"/>
                  </a:cxn>
                  <a:cxn ang="0">
                    <a:pos x="286" y="23"/>
                  </a:cxn>
                  <a:cxn ang="0">
                    <a:pos x="280" y="21"/>
                  </a:cxn>
                  <a:cxn ang="0">
                    <a:pos x="271" y="16"/>
                  </a:cxn>
                  <a:cxn ang="0">
                    <a:pos x="255" y="10"/>
                  </a:cxn>
                  <a:cxn ang="0">
                    <a:pos x="236" y="4"/>
                  </a:cxn>
                  <a:cxn ang="0">
                    <a:pos x="212" y="0"/>
                  </a:cxn>
                  <a:cxn ang="0">
                    <a:pos x="181" y="0"/>
                  </a:cxn>
                  <a:cxn ang="0">
                    <a:pos x="149" y="4"/>
                  </a:cxn>
                  <a:cxn ang="0">
                    <a:pos x="111" y="14"/>
                  </a:cxn>
                  <a:cxn ang="0">
                    <a:pos x="80" y="25"/>
                  </a:cxn>
                  <a:cxn ang="0">
                    <a:pos x="53" y="39"/>
                  </a:cxn>
                  <a:cxn ang="0">
                    <a:pos x="34" y="52"/>
                  </a:cxn>
                  <a:cxn ang="0">
                    <a:pos x="19" y="63"/>
                  </a:cxn>
                  <a:cxn ang="0">
                    <a:pos x="10" y="73"/>
                  </a:cxn>
                  <a:cxn ang="0">
                    <a:pos x="2" y="82"/>
                  </a:cxn>
                  <a:cxn ang="0">
                    <a:pos x="0" y="86"/>
                  </a:cxn>
                </a:cxnLst>
                <a:rect l="0" t="0" r="r" b="b"/>
                <a:pathLst>
                  <a:path w="286" h="99">
                    <a:moveTo>
                      <a:pt x="0" y="86"/>
                    </a:moveTo>
                    <a:lnTo>
                      <a:pt x="0" y="86"/>
                    </a:lnTo>
                    <a:lnTo>
                      <a:pt x="2" y="88"/>
                    </a:lnTo>
                    <a:lnTo>
                      <a:pt x="6" y="88"/>
                    </a:lnTo>
                    <a:lnTo>
                      <a:pt x="12" y="90"/>
                    </a:lnTo>
                    <a:lnTo>
                      <a:pt x="17" y="90"/>
                    </a:lnTo>
                    <a:lnTo>
                      <a:pt x="25" y="92"/>
                    </a:lnTo>
                    <a:lnTo>
                      <a:pt x="34" y="94"/>
                    </a:lnTo>
                    <a:lnTo>
                      <a:pt x="44" y="96"/>
                    </a:lnTo>
                    <a:lnTo>
                      <a:pt x="55" y="98"/>
                    </a:lnTo>
                    <a:lnTo>
                      <a:pt x="67" y="98"/>
                    </a:lnTo>
                    <a:lnTo>
                      <a:pt x="80" y="99"/>
                    </a:lnTo>
                    <a:lnTo>
                      <a:pt x="93" y="99"/>
                    </a:lnTo>
                    <a:lnTo>
                      <a:pt x="109" y="99"/>
                    </a:lnTo>
                    <a:lnTo>
                      <a:pt x="124" y="98"/>
                    </a:lnTo>
                    <a:lnTo>
                      <a:pt x="139" y="96"/>
                    </a:lnTo>
                    <a:lnTo>
                      <a:pt x="154" y="94"/>
                    </a:lnTo>
                    <a:lnTo>
                      <a:pt x="172" y="92"/>
                    </a:lnTo>
                    <a:lnTo>
                      <a:pt x="187" y="88"/>
                    </a:lnTo>
                    <a:lnTo>
                      <a:pt x="200" y="82"/>
                    </a:lnTo>
                    <a:lnTo>
                      <a:pt x="214" y="77"/>
                    </a:lnTo>
                    <a:lnTo>
                      <a:pt x="225" y="71"/>
                    </a:lnTo>
                    <a:lnTo>
                      <a:pt x="236" y="65"/>
                    </a:lnTo>
                    <a:lnTo>
                      <a:pt x="246" y="60"/>
                    </a:lnTo>
                    <a:lnTo>
                      <a:pt x="255" y="54"/>
                    </a:lnTo>
                    <a:lnTo>
                      <a:pt x="263" y="48"/>
                    </a:lnTo>
                    <a:lnTo>
                      <a:pt x="269" y="42"/>
                    </a:lnTo>
                    <a:lnTo>
                      <a:pt x="274" y="39"/>
                    </a:lnTo>
                    <a:lnTo>
                      <a:pt x="278" y="33"/>
                    </a:lnTo>
                    <a:lnTo>
                      <a:pt x="282" y="29"/>
                    </a:lnTo>
                    <a:lnTo>
                      <a:pt x="286" y="27"/>
                    </a:lnTo>
                    <a:lnTo>
                      <a:pt x="286" y="25"/>
                    </a:lnTo>
                    <a:lnTo>
                      <a:pt x="286" y="25"/>
                    </a:lnTo>
                    <a:lnTo>
                      <a:pt x="286" y="23"/>
                    </a:lnTo>
                    <a:lnTo>
                      <a:pt x="284" y="23"/>
                    </a:lnTo>
                    <a:lnTo>
                      <a:pt x="280" y="21"/>
                    </a:lnTo>
                    <a:lnTo>
                      <a:pt x="276" y="20"/>
                    </a:lnTo>
                    <a:lnTo>
                      <a:pt x="271" y="16"/>
                    </a:lnTo>
                    <a:lnTo>
                      <a:pt x="265" y="12"/>
                    </a:lnTo>
                    <a:lnTo>
                      <a:pt x="255" y="10"/>
                    </a:lnTo>
                    <a:lnTo>
                      <a:pt x="246" y="6"/>
                    </a:lnTo>
                    <a:lnTo>
                      <a:pt x="236" y="4"/>
                    </a:lnTo>
                    <a:lnTo>
                      <a:pt x="223" y="2"/>
                    </a:lnTo>
                    <a:lnTo>
                      <a:pt x="212" y="0"/>
                    </a:lnTo>
                    <a:lnTo>
                      <a:pt x="196" y="0"/>
                    </a:lnTo>
                    <a:lnTo>
                      <a:pt x="181" y="0"/>
                    </a:lnTo>
                    <a:lnTo>
                      <a:pt x="166" y="2"/>
                    </a:lnTo>
                    <a:lnTo>
                      <a:pt x="149" y="4"/>
                    </a:lnTo>
                    <a:lnTo>
                      <a:pt x="130" y="8"/>
                    </a:lnTo>
                    <a:lnTo>
                      <a:pt x="111" y="14"/>
                    </a:lnTo>
                    <a:lnTo>
                      <a:pt x="95" y="20"/>
                    </a:lnTo>
                    <a:lnTo>
                      <a:pt x="80" y="25"/>
                    </a:lnTo>
                    <a:lnTo>
                      <a:pt x="67" y="33"/>
                    </a:lnTo>
                    <a:lnTo>
                      <a:pt x="53" y="39"/>
                    </a:lnTo>
                    <a:lnTo>
                      <a:pt x="44" y="44"/>
                    </a:lnTo>
                    <a:lnTo>
                      <a:pt x="34" y="52"/>
                    </a:lnTo>
                    <a:lnTo>
                      <a:pt x="27" y="58"/>
                    </a:lnTo>
                    <a:lnTo>
                      <a:pt x="19" y="63"/>
                    </a:lnTo>
                    <a:lnTo>
                      <a:pt x="13" y="69"/>
                    </a:lnTo>
                    <a:lnTo>
                      <a:pt x="10" y="73"/>
                    </a:lnTo>
                    <a:lnTo>
                      <a:pt x="6" y="79"/>
                    </a:lnTo>
                    <a:lnTo>
                      <a:pt x="2" y="82"/>
                    </a:lnTo>
                    <a:lnTo>
                      <a:pt x="0" y="84"/>
                    </a:lnTo>
                    <a:lnTo>
                      <a:pt x="0" y="86"/>
                    </a:lnTo>
                    <a:lnTo>
                      <a:pt x="0" y="86"/>
                    </a:lnTo>
                    <a:close/>
                  </a:path>
                </a:pathLst>
              </a:custGeom>
              <a:solidFill>
                <a:srgbClr val="3087FF"/>
              </a:solidFill>
              <a:ln w="9525">
                <a:noFill/>
                <a:round/>
                <a:headEnd/>
                <a:tailEnd/>
              </a:ln>
            </p:spPr>
            <p:txBody>
              <a:bodyPr/>
              <a:lstStyle/>
              <a:p>
                <a:endParaRPr lang="de-DE"/>
              </a:p>
            </p:txBody>
          </p:sp>
          <p:sp>
            <p:nvSpPr>
              <p:cNvPr id="33225" name="Freeform 1481"/>
              <p:cNvSpPr>
                <a:spLocks/>
              </p:cNvSpPr>
              <p:nvPr/>
            </p:nvSpPr>
            <p:spPr bwMode="auto">
              <a:xfrm>
                <a:off x="1477" y="845"/>
                <a:ext cx="45" cy="94"/>
              </a:xfrm>
              <a:custGeom>
                <a:avLst/>
                <a:gdLst/>
                <a:ahLst/>
                <a:cxnLst>
                  <a:cxn ang="0">
                    <a:pos x="45" y="6"/>
                  </a:cxn>
                  <a:cxn ang="0">
                    <a:pos x="70" y="149"/>
                  </a:cxn>
                  <a:cxn ang="0">
                    <a:pos x="72" y="149"/>
                  </a:cxn>
                  <a:cxn ang="0">
                    <a:pos x="74" y="149"/>
                  </a:cxn>
                  <a:cxn ang="0">
                    <a:pos x="76" y="149"/>
                  </a:cxn>
                  <a:cxn ang="0">
                    <a:pos x="80" y="151"/>
                  </a:cxn>
                  <a:cxn ang="0">
                    <a:pos x="84" y="153"/>
                  </a:cxn>
                  <a:cxn ang="0">
                    <a:pos x="85" y="155"/>
                  </a:cxn>
                  <a:cxn ang="0">
                    <a:pos x="89" y="158"/>
                  </a:cxn>
                  <a:cxn ang="0">
                    <a:pos x="89" y="164"/>
                  </a:cxn>
                  <a:cxn ang="0">
                    <a:pos x="89" y="172"/>
                  </a:cxn>
                  <a:cxn ang="0">
                    <a:pos x="87" y="175"/>
                  </a:cxn>
                  <a:cxn ang="0">
                    <a:pos x="85" y="179"/>
                  </a:cxn>
                  <a:cxn ang="0">
                    <a:pos x="84" y="183"/>
                  </a:cxn>
                  <a:cxn ang="0">
                    <a:pos x="80" y="185"/>
                  </a:cxn>
                  <a:cxn ang="0">
                    <a:pos x="76" y="187"/>
                  </a:cxn>
                  <a:cxn ang="0">
                    <a:pos x="72" y="189"/>
                  </a:cxn>
                  <a:cxn ang="0">
                    <a:pos x="68" y="189"/>
                  </a:cxn>
                  <a:cxn ang="0">
                    <a:pos x="64" y="189"/>
                  </a:cxn>
                  <a:cxn ang="0">
                    <a:pos x="59" y="187"/>
                  </a:cxn>
                  <a:cxn ang="0">
                    <a:pos x="55" y="185"/>
                  </a:cxn>
                  <a:cxn ang="0">
                    <a:pos x="49" y="183"/>
                  </a:cxn>
                  <a:cxn ang="0">
                    <a:pos x="45" y="177"/>
                  </a:cxn>
                  <a:cxn ang="0">
                    <a:pos x="43" y="172"/>
                  </a:cxn>
                  <a:cxn ang="0">
                    <a:pos x="43" y="164"/>
                  </a:cxn>
                  <a:cxn ang="0">
                    <a:pos x="47" y="155"/>
                  </a:cxn>
                  <a:cxn ang="0">
                    <a:pos x="0" y="12"/>
                  </a:cxn>
                  <a:cxn ang="0">
                    <a:pos x="2" y="12"/>
                  </a:cxn>
                  <a:cxn ang="0">
                    <a:pos x="3" y="10"/>
                  </a:cxn>
                  <a:cxn ang="0">
                    <a:pos x="7" y="6"/>
                  </a:cxn>
                  <a:cxn ang="0">
                    <a:pos x="13" y="4"/>
                  </a:cxn>
                  <a:cxn ang="0">
                    <a:pos x="21" y="2"/>
                  </a:cxn>
                  <a:cxn ang="0">
                    <a:pos x="28" y="0"/>
                  </a:cxn>
                  <a:cxn ang="0">
                    <a:pos x="36" y="2"/>
                  </a:cxn>
                  <a:cxn ang="0">
                    <a:pos x="45" y="6"/>
                  </a:cxn>
                </a:cxnLst>
                <a:rect l="0" t="0" r="r" b="b"/>
                <a:pathLst>
                  <a:path w="89" h="189">
                    <a:moveTo>
                      <a:pt x="45" y="6"/>
                    </a:moveTo>
                    <a:lnTo>
                      <a:pt x="70" y="149"/>
                    </a:lnTo>
                    <a:lnTo>
                      <a:pt x="72" y="149"/>
                    </a:lnTo>
                    <a:lnTo>
                      <a:pt x="74" y="149"/>
                    </a:lnTo>
                    <a:lnTo>
                      <a:pt x="76" y="149"/>
                    </a:lnTo>
                    <a:lnTo>
                      <a:pt x="80" y="151"/>
                    </a:lnTo>
                    <a:lnTo>
                      <a:pt x="84" y="153"/>
                    </a:lnTo>
                    <a:lnTo>
                      <a:pt x="85" y="155"/>
                    </a:lnTo>
                    <a:lnTo>
                      <a:pt x="89" y="158"/>
                    </a:lnTo>
                    <a:lnTo>
                      <a:pt x="89" y="164"/>
                    </a:lnTo>
                    <a:lnTo>
                      <a:pt x="89" y="172"/>
                    </a:lnTo>
                    <a:lnTo>
                      <a:pt x="87" y="175"/>
                    </a:lnTo>
                    <a:lnTo>
                      <a:pt x="85" y="179"/>
                    </a:lnTo>
                    <a:lnTo>
                      <a:pt x="84" y="183"/>
                    </a:lnTo>
                    <a:lnTo>
                      <a:pt x="80" y="185"/>
                    </a:lnTo>
                    <a:lnTo>
                      <a:pt x="76" y="187"/>
                    </a:lnTo>
                    <a:lnTo>
                      <a:pt x="72" y="189"/>
                    </a:lnTo>
                    <a:lnTo>
                      <a:pt x="68" y="189"/>
                    </a:lnTo>
                    <a:lnTo>
                      <a:pt x="64" y="189"/>
                    </a:lnTo>
                    <a:lnTo>
                      <a:pt x="59" y="187"/>
                    </a:lnTo>
                    <a:lnTo>
                      <a:pt x="55" y="185"/>
                    </a:lnTo>
                    <a:lnTo>
                      <a:pt x="49" y="183"/>
                    </a:lnTo>
                    <a:lnTo>
                      <a:pt x="45" y="177"/>
                    </a:lnTo>
                    <a:lnTo>
                      <a:pt x="43" y="172"/>
                    </a:lnTo>
                    <a:lnTo>
                      <a:pt x="43" y="164"/>
                    </a:lnTo>
                    <a:lnTo>
                      <a:pt x="47" y="155"/>
                    </a:lnTo>
                    <a:lnTo>
                      <a:pt x="0" y="12"/>
                    </a:lnTo>
                    <a:lnTo>
                      <a:pt x="2" y="12"/>
                    </a:lnTo>
                    <a:lnTo>
                      <a:pt x="3" y="10"/>
                    </a:lnTo>
                    <a:lnTo>
                      <a:pt x="7" y="6"/>
                    </a:lnTo>
                    <a:lnTo>
                      <a:pt x="13" y="4"/>
                    </a:lnTo>
                    <a:lnTo>
                      <a:pt x="21" y="2"/>
                    </a:lnTo>
                    <a:lnTo>
                      <a:pt x="28" y="0"/>
                    </a:lnTo>
                    <a:lnTo>
                      <a:pt x="36" y="2"/>
                    </a:lnTo>
                    <a:lnTo>
                      <a:pt x="45" y="6"/>
                    </a:lnTo>
                    <a:close/>
                  </a:path>
                </a:pathLst>
              </a:custGeom>
              <a:solidFill>
                <a:srgbClr val="87E8FF"/>
              </a:solidFill>
              <a:ln w="9525">
                <a:noFill/>
                <a:round/>
                <a:headEnd/>
                <a:tailEnd/>
              </a:ln>
            </p:spPr>
            <p:txBody>
              <a:bodyPr/>
              <a:lstStyle/>
              <a:p>
                <a:endParaRPr lang="de-DE"/>
              </a:p>
            </p:txBody>
          </p:sp>
          <p:sp>
            <p:nvSpPr>
              <p:cNvPr id="33226" name="Freeform 1482"/>
              <p:cNvSpPr>
                <a:spLocks/>
              </p:cNvSpPr>
              <p:nvPr/>
            </p:nvSpPr>
            <p:spPr bwMode="auto">
              <a:xfrm>
                <a:off x="1525" y="753"/>
                <a:ext cx="93" cy="103"/>
              </a:xfrm>
              <a:custGeom>
                <a:avLst/>
                <a:gdLst/>
                <a:ahLst/>
                <a:cxnLst>
                  <a:cxn ang="0">
                    <a:pos x="27" y="4"/>
                  </a:cxn>
                  <a:cxn ang="0">
                    <a:pos x="25" y="6"/>
                  </a:cxn>
                  <a:cxn ang="0">
                    <a:pos x="19" y="14"/>
                  </a:cxn>
                  <a:cxn ang="0">
                    <a:pos x="11" y="25"/>
                  </a:cxn>
                  <a:cxn ang="0">
                    <a:pos x="4" y="40"/>
                  </a:cxn>
                  <a:cxn ang="0">
                    <a:pos x="0" y="61"/>
                  </a:cxn>
                  <a:cxn ang="0">
                    <a:pos x="2" y="84"/>
                  </a:cxn>
                  <a:cxn ang="0">
                    <a:pos x="9" y="113"/>
                  </a:cxn>
                  <a:cxn ang="0">
                    <a:pos x="27" y="143"/>
                  </a:cxn>
                  <a:cxn ang="0">
                    <a:pos x="40" y="159"/>
                  </a:cxn>
                  <a:cxn ang="0">
                    <a:pos x="51" y="172"/>
                  </a:cxn>
                  <a:cxn ang="0">
                    <a:pos x="63" y="181"/>
                  </a:cxn>
                  <a:cxn ang="0">
                    <a:pos x="76" y="189"/>
                  </a:cxn>
                  <a:cxn ang="0">
                    <a:pos x="88" y="195"/>
                  </a:cxn>
                  <a:cxn ang="0">
                    <a:pos x="99" y="200"/>
                  </a:cxn>
                  <a:cxn ang="0">
                    <a:pos x="110" y="204"/>
                  </a:cxn>
                  <a:cxn ang="0">
                    <a:pos x="122" y="206"/>
                  </a:cxn>
                  <a:cxn ang="0">
                    <a:pos x="133" y="206"/>
                  </a:cxn>
                  <a:cxn ang="0">
                    <a:pos x="143" y="206"/>
                  </a:cxn>
                  <a:cxn ang="0">
                    <a:pos x="150" y="206"/>
                  </a:cxn>
                  <a:cxn ang="0">
                    <a:pos x="158" y="206"/>
                  </a:cxn>
                  <a:cxn ang="0">
                    <a:pos x="164" y="204"/>
                  </a:cxn>
                  <a:cxn ang="0">
                    <a:pos x="168" y="204"/>
                  </a:cxn>
                  <a:cxn ang="0">
                    <a:pos x="171" y="202"/>
                  </a:cxn>
                  <a:cxn ang="0">
                    <a:pos x="171" y="202"/>
                  </a:cxn>
                  <a:cxn ang="0">
                    <a:pos x="173" y="197"/>
                  </a:cxn>
                  <a:cxn ang="0">
                    <a:pos x="179" y="183"/>
                  </a:cxn>
                  <a:cxn ang="0">
                    <a:pos x="183" y="160"/>
                  </a:cxn>
                  <a:cxn ang="0">
                    <a:pos x="187" y="136"/>
                  </a:cxn>
                  <a:cxn ang="0">
                    <a:pos x="185" y="107"/>
                  </a:cxn>
                  <a:cxn ang="0">
                    <a:pos x="179" y="77"/>
                  </a:cxn>
                  <a:cxn ang="0">
                    <a:pos x="162" y="50"/>
                  </a:cxn>
                  <a:cxn ang="0">
                    <a:pos x="135" y="29"/>
                  </a:cxn>
                  <a:cxn ang="0">
                    <a:pos x="122" y="21"/>
                  </a:cxn>
                  <a:cxn ang="0">
                    <a:pos x="110" y="16"/>
                  </a:cxn>
                  <a:cxn ang="0">
                    <a:pos x="99" y="10"/>
                  </a:cxn>
                  <a:cxn ang="0">
                    <a:pos x="88" y="6"/>
                  </a:cxn>
                  <a:cxn ang="0">
                    <a:pos x="78" y="4"/>
                  </a:cxn>
                  <a:cxn ang="0">
                    <a:pos x="69" y="2"/>
                  </a:cxn>
                  <a:cxn ang="0">
                    <a:pos x="61" y="0"/>
                  </a:cxn>
                  <a:cxn ang="0">
                    <a:pos x="55" y="0"/>
                  </a:cxn>
                  <a:cxn ang="0">
                    <a:pos x="48" y="0"/>
                  </a:cxn>
                  <a:cxn ang="0">
                    <a:pos x="42" y="0"/>
                  </a:cxn>
                  <a:cxn ang="0">
                    <a:pos x="38" y="2"/>
                  </a:cxn>
                  <a:cxn ang="0">
                    <a:pos x="34" y="2"/>
                  </a:cxn>
                  <a:cxn ang="0">
                    <a:pos x="30" y="2"/>
                  </a:cxn>
                  <a:cxn ang="0">
                    <a:pos x="29" y="4"/>
                  </a:cxn>
                  <a:cxn ang="0">
                    <a:pos x="27" y="4"/>
                  </a:cxn>
                  <a:cxn ang="0">
                    <a:pos x="27" y="4"/>
                  </a:cxn>
                </a:cxnLst>
                <a:rect l="0" t="0" r="r" b="b"/>
                <a:pathLst>
                  <a:path w="187" h="206">
                    <a:moveTo>
                      <a:pt x="27" y="4"/>
                    </a:moveTo>
                    <a:lnTo>
                      <a:pt x="25" y="6"/>
                    </a:lnTo>
                    <a:lnTo>
                      <a:pt x="19" y="14"/>
                    </a:lnTo>
                    <a:lnTo>
                      <a:pt x="11" y="25"/>
                    </a:lnTo>
                    <a:lnTo>
                      <a:pt x="4" y="40"/>
                    </a:lnTo>
                    <a:lnTo>
                      <a:pt x="0" y="61"/>
                    </a:lnTo>
                    <a:lnTo>
                      <a:pt x="2" y="84"/>
                    </a:lnTo>
                    <a:lnTo>
                      <a:pt x="9" y="113"/>
                    </a:lnTo>
                    <a:lnTo>
                      <a:pt x="27" y="143"/>
                    </a:lnTo>
                    <a:lnTo>
                      <a:pt x="40" y="159"/>
                    </a:lnTo>
                    <a:lnTo>
                      <a:pt x="51" y="172"/>
                    </a:lnTo>
                    <a:lnTo>
                      <a:pt x="63" y="181"/>
                    </a:lnTo>
                    <a:lnTo>
                      <a:pt x="76" y="189"/>
                    </a:lnTo>
                    <a:lnTo>
                      <a:pt x="88" y="195"/>
                    </a:lnTo>
                    <a:lnTo>
                      <a:pt x="99" y="200"/>
                    </a:lnTo>
                    <a:lnTo>
                      <a:pt x="110" y="204"/>
                    </a:lnTo>
                    <a:lnTo>
                      <a:pt x="122" y="206"/>
                    </a:lnTo>
                    <a:lnTo>
                      <a:pt x="133" y="206"/>
                    </a:lnTo>
                    <a:lnTo>
                      <a:pt x="143" y="206"/>
                    </a:lnTo>
                    <a:lnTo>
                      <a:pt x="150" y="206"/>
                    </a:lnTo>
                    <a:lnTo>
                      <a:pt x="158" y="206"/>
                    </a:lnTo>
                    <a:lnTo>
                      <a:pt x="164" y="204"/>
                    </a:lnTo>
                    <a:lnTo>
                      <a:pt x="168" y="204"/>
                    </a:lnTo>
                    <a:lnTo>
                      <a:pt x="171" y="202"/>
                    </a:lnTo>
                    <a:lnTo>
                      <a:pt x="171" y="202"/>
                    </a:lnTo>
                    <a:lnTo>
                      <a:pt x="173" y="197"/>
                    </a:lnTo>
                    <a:lnTo>
                      <a:pt x="179" y="183"/>
                    </a:lnTo>
                    <a:lnTo>
                      <a:pt x="183" y="160"/>
                    </a:lnTo>
                    <a:lnTo>
                      <a:pt x="187" y="136"/>
                    </a:lnTo>
                    <a:lnTo>
                      <a:pt x="185" y="107"/>
                    </a:lnTo>
                    <a:lnTo>
                      <a:pt x="179" y="77"/>
                    </a:lnTo>
                    <a:lnTo>
                      <a:pt x="162" y="50"/>
                    </a:lnTo>
                    <a:lnTo>
                      <a:pt x="135" y="29"/>
                    </a:lnTo>
                    <a:lnTo>
                      <a:pt x="122" y="21"/>
                    </a:lnTo>
                    <a:lnTo>
                      <a:pt x="110" y="16"/>
                    </a:lnTo>
                    <a:lnTo>
                      <a:pt x="99" y="10"/>
                    </a:lnTo>
                    <a:lnTo>
                      <a:pt x="88" y="6"/>
                    </a:lnTo>
                    <a:lnTo>
                      <a:pt x="78" y="4"/>
                    </a:lnTo>
                    <a:lnTo>
                      <a:pt x="69" y="2"/>
                    </a:lnTo>
                    <a:lnTo>
                      <a:pt x="61" y="0"/>
                    </a:lnTo>
                    <a:lnTo>
                      <a:pt x="55" y="0"/>
                    </a:lnTo>
                    <a:lnTo>
                      <a:pt x="48" y="0"/>
                    </a:lnTo>
                    <a:lnTo>
                      <a:pt x="42" y="0"/>
                    </a:lnTo>
                    <a:lnTo>
                      <a:pt x="38" y="2"/>
                    </a:lnTo>
                    <a:lnTo>
                      <a:pt x="34" y="2"/>
                    </a:lnTo>
                    <a:lnTo>
                      <a:pt x="30" y="2"/>
                    </a:lnTo>
                    <a:lnTo>
                      <a:pt x="29" y="4"/>
                    </a:lnTo>
                    <a:lnTo>
                      <a:pt x="27" y="4"/>
                    </a:lnTo>
                    <a:lnTo>
                      <a:pt x="27" y="4"/>
                    </a:lnTo>
                    <a:close/>
                  </a:path>
                </a:pathLst>
              </a:custGeom>
              <a:solidFill>
                <a:srgbClr val="3087FF"/>
              </a:solidFill>
              <a:ln w="9525">
                <a:noFill/>
                <a:round/>
                <a:headEnd/>
                <a:tailEnd/>
              </a:ln>
            </p:spPr>
            <p:txBody>
              <a:bodyPr/>
              <a:lstStyle/>
              <a:p>
                <a:endParaRPr lang="de-DE"/>
              </a:p>
            </p:txBody>
          </p:sp>
          <p:sp>
            <p:nvSpPr>
              <p:cNvPr id="33227" name="Freeform 1483"/>
              <p:cNvSpPr>
                <a:spLocks/>
              </p:cNvSpPr>
              <p:nvPr/>
            </p:nvSpPr>
            <p:spPr bwMode="auto">
              <a:xfrm>
                <a:off x="1627" y="711"/>
                <a:ext cx="95" cy="83"/>
              </a:xfrm>
              <a:custGeom>
                <a:avLst/>
                <a:gdLst/>
                <a:ahLst/>
                <a:cxnLst>
                  <a:cxn ang="0">
                    <a:pos x="0" y="61"/>
                  </a:cxn>
                  <a:cxn ang="0">
                    <a:pos x="4" y="61"/>
                  </a:cxn>
                  <a:cxn ang="0">
                    <a:pos x="9" y="64"/>
                  </a:cxn>
                  <a:cxn ang="0">
                    <a:pos x="17" y="72"/>
                  </a:cxn>
                  <a:cxn ang="0">
                    <a:pos x="28" y="82"/>
                  </a:cxn>
                  <a:cxn ang="0">
                    <a:pos x="38" y="95"/>
                  </a:cxn>
                  <a:cxn ang="0">
                    <a:pos x="47" y="114"/>
                  </a:cxn>
                  <a:cxn ang="0">
                    <a:pos x="55" y="137"/>
                  </a:cxn>
                  <a:cxn ang="0">
                    <a:pos x="59" y="165"/>
                  </a:cxn>
                  <a:cxn ang="0">
                    <a:pos x="190" y="102"/>
                  </a:cxn>
                  <a:cxn ang="0">
                    <a:pos x="190" y="99"/>
                  </a:cxn>
                  <a:cxn ang="0">
                    <a:pos x="190" y="89"/>
                  </a:cxn>
                  <a:cxn ang="0">
                    <a:pos x="190" y="74"/>
                  </a:cxn>
                  <a:cxn ang="0">
                    <a:pos x="187" y="57"/>
                  </a:cxn>
                  <a:cxn ang="0">
                    <a:pos x="179" y="40"/>
                  </a:cxn>
                  <a:cxn ang="0">
                    <a:pos x="168" y="23"/>
                  </a:cxn>
                  <a:cxn ang="0">
                    <a:pos x="150" y="9"/>
                  </a:cxn>
                  <a:cxn ang="0">
                    <a:pos x="128" y="0"/>
                  </a:cxn>
                  <a:cxn ang="0">
                    <a:pos x="0" y="61"/>
                  </a:cxn>
                </a:cxnLst>
                <a:rect l="0" t="0" r="r" b="b"/>
                <a:pathLst>
                  <a:path w="190" h="165">
                    <a:moveTo>
                      <a:pt x="0" y="61"/>
                    </a:moveTo>
                    <a:lnTo>
                      <a:pt x="4" y="61"/>
                    </a:lnTo>
                    <a:lnTo>
                      <a:pt x="9" y="64"/>
                    </a:lnTo>
                    <a:lnTo>
                      <a:pt x="17" y="72"/>
                    </a:lnTo>
                    <a:lnTo>
                      <a:pt x="28" y="82"/>
                    </a:lnTo>
                    <a:lnTo>
                      <a:pt x="38" y="95"/>
                    </a:lnTo>
                    <a:lnTo>
                      <a:pt x="47" y="114"/>
                    </a:lnTo>
                    <a:lnTo>
                      <a:pt x="55" y="137"/>
                    </a:lnTo>
                    <a:lnTo>
                      <a:pt x="59" y="165"/>
                    </a:lnTo>
                    <a:lnTo>
                      <a:pt x="190" y="102"/>
                    </a:lnTo>
                    <a:lnTo>
                      <a:pt x="190" y="99"/>
                    </a:lnTo>
                    <a:lnTo>
                      <a:pt x="190" y="89"/>
                    </a:lnTo>
                    <a:lnTo>
                      <a:pt x="190" y="74"/>
                    </a:lnTo>
                    <a:lnTo>
                      <a:pt x="187" y="57"/>
                    </a:lnTo>
                    <a:lnTo>
                      <a:pt x="179" y="40"/>
                    </a:lnTo>
                    <a:lnTo>
                      <a:pt x="168" y="23"/>
                    </a:lnTo>
                    <a:lnTo>
                      <a:pt x="150" y="9"/>
                    </a:lnTo>
                    <a:lnTo>
                      <a:pt x="128" y="0"/>
                    </a:lnTo>
                    <a:lnTo>
                      <a:pt x="0" y="61"/>
                    </a:lnTo>
                    <a:close/>
                  </a:path>
                </a:pathLst>
              </a:custGeom>
              <a:solidFill>
                <a:srgbClr val="87E8FF"/>
              </a:solidFill>
              <a:ln w="9525">
                <a:noFill/>
                <a:round/>
                <a:headEnd/>
                <a:tailEnd/>
              </a:ln>
            </p:spPr>
            <p:txBody>
              <a:bodyPr/>
              <a:lstStyle/>
              <a:p>
                <a:endParaRPr lang="de-DE"/>
              </a:p>
            </p:txBody>
          </p:sp>
          <p:sp>
            <p:nvSpPr>
              <p:cNvPr id="33228" name="Freeform 1484"/>
              <p:cNvSpPr>
                <a:spLocks/>
              </p:cNvSpPr>
              <p:nvPr/>
            </p:nvSpPr>
            <p:spPr bwMode="auto">
              <a:xfrm>
                <a:off x="1745" y="663"/>
                <a:ext cx="129" cy="52"/>
              </a:xfrm>
              <a:custGeom>
                <a:avLst/>
                <a:gdLst/>
                <a:ahLst/>
                <a:cxnLst>
                  <a:cxn ang="0">
                    <a:pos x="71" y="1"/>
                  </a:cxn>
                  <a:cxn ang="0">
                    <a:pos x="73" y="1"/>
                  </a:cxn>
                  <a:cxn ang="0">
                    <a:pos x="76" y="0"/>
                  </a:cxn>
                  <a:cxn ang="0">
                    <a:pos x="86" y="0"/>
                  </a:cxn>
                  <a:cxn ang="0">
                    <a:pos x="97" y="0"/>
                  </a:cxn>
                  <a:cxn ang="0">
                    <a:pos x="111" y="1"/>
                  </a:cxn>
                  <a:cxn ang="0">
                    <a:pos x="126" y="3"/>
                  </a:cxn>
                  <a:cxn ang="0">
                    <a:pos x="145" y="7"/>
                  </a:cxn>
                  <a:cxn ang="0">
                    <a:pos x="164" y="15"/>
                  </a:cxn>
                  <a:cxn ang="0">
                    <a:pos x="168" y="15"/>
                  </a:cxn>
                  <a:cxn ang="0">
                    <a:pos x="175" y="17"/>
                  </a:cxn>
                  <a:cxn ang="0">
                    <a:pos x="189" y="19"/>
                  </a:cxn>
                  <a:cxn ang="0">
                    <a:pos x="204" y="20"/>
                  </a:cxn>
                  <a:cxn ang="0">
                    <a:pos x="221" y="24"/>
                  </a:cxn>
                  <a:cxn ang="0">
                    <a:pos x="236" y="28"/>
                  </a:cxn>
                  <a:cxn ang="0">
                    <a:pos x="250" y="34"/>
                  </a:cxn>
                  <a:cxn ang="0">
                    <a:pos x="257" y="41"/>
                  </a:cxn>
                  <a:cxn ang="0">
                    <a:pos x="254" y="43"/>
                  </a:cxn>
                  <a:cxn ang="0">
                    <a:pos x="242" y="51"/>
                  </a:cxn>
                  <a:cxn ang="0">
                    <a:pos x="223" y="62"/>
                  </a:cxn>
                  <a:cxn ang="0">
                    <a:pos x="198" y="74"/>
                  </a:cxn>
                  <a:cxn ang="0">
                    <a:pos x="170" y="83"/>
                  </a:cxn>
                  <a:cxn ang="0">
                    <a:pos x="139" y="91"/>
                  </a:cxn>
                  <a:cxn ang="0">
                    <a:pos x="107" y="95"/>
                  </a:cxn>
                  <a:cxn ang="0">
                    <a:pos x="73" y="91"/>
                  </a:cxn>
                  <a:cxn ang="0">
                    <a:pos x="76" y="83"/>
                  </a:cxn>
                  <a:cxn ang="0">
                    <a:pos x="88" y="66"/>
                  </a:cxn>
                  <a:cxn ang="0">
                    <a:pos x="101" y="47"/>
                  </a:cxn>
                  <a:cxn ang="0">
                    <a:pos x="118" y="32"/>
                  </a:cxn>
                  <a:cxn ang="0">
                    <a:pos x="115" y="30"/>
                  </a:cxn>
                  <a:cxn ang="0">
                    <a:pos x="105" y="28"/>
                  </a:cxn>
                  <a:cxn ang="0">
                    <a:pos x="92" y="24"/>
                  </a:cxn>
                  <a:cxn ang="0">
                    <a:pos x="82" y="26"/>
                  </a:cxn>
                  <a:cxn ang="0">
                    <a:pos x="0" y="68"/>
                  </a:cxn>
                </a:cxnLst>
                <a:rect l="0" t="0" r="r" b="b"/>
                <a:pathLst>
                  <a:path w="257" h="104">
                    <a:moveTo>
                      <a:pt x="0" y="68"/>
                    </a:moveTo>
                    <a:lnTo>
                      <a:pt x="71" y="1"/>
                    </a:lnTo>
                    <a:lnTo>
                      <a:pt x="71" y="1"/>
                    </a:lnTo>
                    <a:lnTo>
                      <a:pt x="73" y="1"/>
                    </a:lnTo>
                    <a:lnTo>
                      <a:pt x="74" y="1"/>
                    </a:lnTo>
                    <a:lnTo>
                      <a:pt x="76" y="0"/>
                    </a:lnTo>
                    <a:lnTo>
                      <a:pt x="80" y="0"/>
                    </a:lnTo>
                    <a:lnTo>
                      <a:pt x="86" y="0"/>
                    </a:lnTo>
                    <a:lnTo>
                      <a:pt x="90" y="0"/>
                    </a:lnTo>
                    <a:lnTo>
                      <a:pt x="97" y="0"/>
                    </a:lnTo>
                    <a:lnTo>
                      <a:pt x="103" y="0"/>
                    </a:lnTo>
                    <a:lnTo>
                      <a:pt x="111" y="1"/>
                    </a:lnTo>
                    <a:lnTo>
                      <a:pt x="118" y="1"/>
                    </a:lnTo>
                    <a:lnTo>
                      <a:pt x="126" y="3"/>
                    </a:lnTo>
                    <a:lnTo>
                      <a:pt x="135" y="5"/>
                    </a:lnTo>
                    <a:lnTo>
                      <a:pt x="145" y="7"/>
                    </a:lnTo>
                    <a:lnTo>
                      <a:pt x="155" y="11"/>
                    </a:lnTo>
                    <a:lnTo>
                      <a:pt x="164" y="15"/>
                    </a:lnTo>
                    <a:lnTo>
                      <a:pt x="164" y="15"/>
                    </a:lnTo>
                    <a:lnTo>
                      <a:pt x="168" y="15"/>
                    </a:lnTo>
                    <a:lnTo>
                      <a:pt x="172" y="17"/>
                    </a:lnTo>
                    <a:lnTo>
                      <a:pt x="175" y="17"/>
                    </a:lnTo>
                    <a:lnTo>
                      <a:pt x="183" y="17"/>
                    </a:lnTo>
                    <a:lnTo>
                      <a:pt x="189" y="19"/>
                    </a:lnTo>
                    <a:lnTo>
                      <a:pt x="196" y="19"/>
                    </a:lnTo>
                    <a:lnTo>
                      <a:pt x="204" y="20"/>
                    </a:lnTo>
                    <a:lnTo>
                      <a:pt x="212" y="22"/>
                    </a:lnTo>
                    <a:lnTo>
                      <a:pt x="221" y="24"/>
                    </a:lnTo>
                    <a:lnTo>
                      <a:pt x="229" y="26"/>
                    </a:lnTo>
                    <a:lnTo>
                      <a:pt x="236" y="28"/>
                    </a:lnTo>
                    <a:lnTo>
                      <a:pt x="244" y="30"/>
                    </a:lnTo>
                    <a:lnTo>
                      <a:pt x="250" y="34"/>
                    </a:lnTo>
                    <a:lnTo>
                      <a:pt x="254" y="38"/>
                    </a:lnTo>
                    <a:lnTo>
                      <a:pt x="257" y="41"/>
                    </a:lnTo>
                    <a:lnTo>
                      <a:pt x="257" y="41"/>
                    </a:lnTo>
                    <a:lnTo>
                      <a:pt x="254" y="43"/>
                    </a:lnTo>
                    <a:lnTo>
                      <a:pt x="248" y="47"/>
                    </a:lnTo>
                    <a:lnTo>
                      <a:pt x="242" y="51"/>
                    </a:lnTo>
                    <a:lnTo>
                      <a:pt x="233" y="57"/>
                    </a:lnTo>
                    <a:lnTo>
                      <a:pt x="223" y="62"/>
                    </a:lnTo>
                    <a:lnTo>
                      <a:pt x="212" y="68"/>
                    </a:lnTo>
                    <a:lnTo>
                      <a:pt x="198" y="74"/>
                    </a:lnTo>
                    <a:lnTo>
                      <a:pt x="185" y="80"/>
                    </a:lnTo>
                    <a:lnTo>
                      <a:pt x="170" y="83"/>
                    </a:lnTo>
                    <a:lnTo>
                      <a:pt x="155" y="89"/>
                    </a:lnTo>
                    <a:lnTo>
                      <a:pt x="139" y="91"/>
                    </a:lnTo>
                    <a:lnTo>
                      <a:pt x="124" y="93"/>
                    </a:lnTo>
                    <a:lnTo>
                      <a:pt x="107" y="95"/>
                    </a:lnTo>
                    <a:lnTo>
                      <a:pt x="90" y="93"/>
                    </a:lnTo>
                    <a:lnTo>
                      <a:pt x="73" y="91"/>
                    </a:lnTo>
                    <a:lnTo>
                      <a:pt x="74" y="89"/>
                    </a:lnTo>
                    <a:lnTo>
                      <a:pt x="76" y="83"/>
                    </a:lnTo>
                    <a:lnTo>
                      <a:pt x="82" y="76"/>
                    </a:lnTo>
                    <a:lnTo>
                      <a:pt x="88" y="66"/>
                    </a:lnTo>
                    <a:lnTo>
                      <a:pt x="94" y="57"/>
                    </a:lnTo>
                    <a:lnTo>
                      <a:pt x="101" y="47"/>
                    </a:lnTo>
                    <a:lnTo>
                      <a:pt x="111" y="38"/>
                    </a:lnTo>
                    <a:lnTo>
                      <a:pt x="118" y="32"/>
                    </a:lnTo>
                    <a:lnTo>
                      <a:pt x="118" y="32"/>
                    </a:lnTo>
                    <a:lnTo>
                      <a:pt x="115" y="30"/>
                    </a:lnTo>
                    <a:lnTo>
                      <a:pt x="109" y="28"/>
                    </a:lnTo>
                    <a:lnTo>
                      <a:pt x="105" y="28"/>
                    </a:lnTo>
                    <a:lnTo>
                      <a:pt x="97" y="26"/>
                    </a:lnTo>
                    <a:lnTo>
                      <a:pt x="92" y="24"/>
                    </a:lnTo>
                    <a:lnTo>
                      <a:pt x="86" y="24"/>
                    </a:lnTo>
                    <a:lnTo>
                      <a:pt x="82" y="26"/>
                    </a:lnTo>
                    <a:lnTo>
                      <a:pt x="29" y="104"/>
                    </a:lnTo>
                    <a:lnTo>
                      <a:pt x="0" y="68"/>
                    </a:lnTo>
                    <a:close/>
                  </a:path>
                </a:pathLst>
              </a:custGeom>
              <a:solidFill>
                <a:srgbClr val="87E8FF"/>
              </a:solidFill>
              <a:ln w="9525">
                <a:noFill/>
                <a:round/>
                <a:headEnd/>
                <a:tailEnd/>
              </a:ln>
            </p:spPr>
            <p:txBody>
              <a:bodyPr/>
              <a:lstStyle/>
              <a:p>
                <a:endParaRPr lang="de-DE"/>
              </a:p>
            </p:txBody>
          </p:sp>
          <p:sp>
            <p:nvSpPr>
              <p:cNvPr id="33229" name="Freeform 1485"/>
              <p:cNvSpPr>
                <a:spLocks/>
              </p:cNvSpPr>
              <p:nvPr/>
            </p:nvSpPr>
            <p:spPr bwMode="auto">
              <a:xfrm>
                <a:off x="1409" y="783"/>
                <a:ext cx="172" cy="83"/>
              </a:xfrm>
              <a:custGeom>
                <a:avLst/>
                <a:gdLst/>
                <a:ahLst/>
                <a:cxnLst>
                  <a:cxn ang="0">
                    <a:pos x="286" y="65"/>
                  </a:cxn>
                  <a:cxn ang="0">
                    <a:pos x="282" y="61"/>
                  </a:cxn>
                  <a:cxn ang="0">
                    <a:pos x="273" y="52"/>
                  </a:cxn>
                  <a:cxn ang="0">
                    <a:pos x="260" y="40"/>
                  </a:cxn>
                  <a:cxn ang="0">
                    <a:pos x="239" y="27"/>
                  </a:cxn>
                  <a:cxn ang="0">
                    <a:pos x="214" y="14"/>
                  </a:cxn>
                  <a:cxn ang="0">
                    <a:pos x="187" y="4"/>
                  </a:cxn>
                  <a:cxn ang="0">
                    <a:pos x="155" y="0"/>
                  </a:cxn>
                  <a:cxn ang="0">
                    <a:pos x="121" y="2"/>
                  </a:cxn>
                  <a:cxn ang="0">
                    <a:pos x="92" y="12"/>
                  </a:cxn>
                  <a:cxn ang="0">
                    <a:pos x="67" y="27"/>
                  </a:cxn>
                  <a:cxn ang="0">
                    <a:pos x="48" y="44"/>
                  </a:cxn>
                  <a:cxn ang="0">
                    <a:pos x="31" y="65"/>
                  </a:cxn>
                  <a:cxn ang="0">
                    <a:pos x="18" y="86"/>
                  </a:cxn>
                  <a:cxn ang="0">
                    <a:pos x="8" y="109"/>
                  </a:cxn>
                  <a:cxn ang="0">
                    <a:pos x="2" y="130"/>
                  </a:cxn>
                  <a:cxn ang="0">
                    <a:pos x="0" y="147"/>
                  </a:cxn>
                  <a:cxn ang="0">
                    <a:pos x="0" y="159"/>
                  </a:cxn>
                  <a:cxn ang="0">
                    <a:pos x="2" y="166"/>
                  </a:cxn>
                  <a:cxn ang="0">
                    <a:pos x="10" y="162"/>
                  </a:cxn>
                  <a:cxn ang="0">
                    <a:pos x="27" y="149"/>
                  </a:cxn>
                  <a:cxn ang="0">
                    <a:pos x="54" y="132"/>
                  </a:cxn>
                  <a:cxn ang="0">
                    <a:pos x="90" y="113"/>
                  </a:cxn>
                  <a:cxn ang="0">
                    <a:pos x="134" y="100"/>
                  </a:cxn>
                  <a:cxn ang="0">
                    <a:pos x="183" y="90"/>
                  </a:cxn>
                  <a:cxn ang="0">
                    <a:pos x="235" y="92"/>
                  </a:cxn>
                  <a:cxn ang="0">
                    <a:pos x="290" y="105"/>
                  </a:cxn>
                  <a:cxn ang="0">
                    <a:pos x="294" y="105"/>
                  </a:cxn>
                  <a:cxn ang="0">
                    <a:pos x="294" y="105"/>
                  </a:cxn>
                  <a:cxn ang="0">
                    <a:pos x="294" y="98"/>
                  </a:cxn>
                  <a:cxn ang="0">
                    <a:pos x="294" y="79"/>
                  </a:cxn>
                  <a:cxn ang="0">
                    <a:pos x="343" y="77"/>
                  </a:cxn>
                  <a:cxn ang="0">
                    <a:pos x="345" y="67"/>
                  </a:cxn>
                  <a:cxn ang="0">
                    <a:pos x="345" y="52"/>
                  </a:cxn>
                  <a:cxn ang="0">
                    <a:pos x="334" y="37"/>
                  </a:cxn>
                </a:cxnLst>
                <a:rect l="0" t="0" r="r" b="b"/>
                <a:pathLst>
                  <a:path w="345" h="166">
                    <a:moveTo>
                      <a:pt x="321" y="29"/>
                    </a:moveTo>
                    <a:lnTo>
                      <a:pt x="286" y="65"/>
                    </a:lnTo>
                    <a:lnTo>
                      <a:pt x="286" y="63"/>
                    </a:lnTo>
                    <a:lnTo>
                      <a:pt x="282" y="61"/>
                    </a:lnTo>
                    <a:lnTo>
                      <a:pt x="279" y="58"/>
                    </a:lnTo>
                    <a:lnTo>
                      <a:pt x="273" y="52"/>
                    </a:lnTo>
                    <a:lnTo>
                      <a:pt x="267" y="46"/>
                    </a:lnTo>
                    <a:lnTo>
                      <a:pt x="260" y="40"/>
                    </a:lnTo>
                    <a:lnTo>
                      <a:pt x="250" y="35"/>
                    </a:lnTo>
                    <a:lnTo>
                      <a:pt x="239" y="27"/>
                    </a:lnTo>
                    <a:lnTo>
                      <a:pt x="227" y="21"/>
                    </a:lnTo>
                    <a:lnTo>
                      <a:pt x="214" y="14"/>
                    </a:lnTo>
                    <a:lnTo>
                      <a:pt x="201" y="8"/>
                    </a:lnTo>
                    <a:lnTo>
                      <a:pt x="187" y="4"/>
                    </a:lnTo>
                    <a:lnTo>
                      <a:pt x="172" y="2"/>
                    </a:lnTo>
                    <a:lnTo>
                      <a:pt x="155" y="0"/>
                    </a:lnTo>
                    <a:lnTo>
                      <a:pt x="138" y="0"/>
                    </a:lnTo>
                    <a:lnTo>
                      <a:pt x="121" y="2"/>
                    </a:lnTo>
                    <a:lnTo>
                      <a:pt x="107" y="8"/>
                    </a:lnTo>
                    <a:lnTo>
                      <a:pt x="92" y="12"/>
                    </a:lnTo>
                    <a:lnTo>
                      <a:pt x="80" y="20"/>
                    </a:lnTo>
                    <a:lnTo>
                      <a:pt x="67" y="27"/>
                    </a:lnTo>
                    <a:lnTo>
                      <a:pt x="58" y="35"/>
                    </a:lnTo>
                    <a:lnTo>
                      <a:pt x="48" y="44"/>
                    </a:lnTo>
                    <a:lnTo>
                      <a:pt x="39" y="54"/>
                    </a:lnTo>
                    <a:lnTo>
                      <a:pt x="31" y="65"/>
                    </a:lnTo>
                    <a:lnTo>
                      <a:pt x="23" y="77"/>
                    </a:lnTo>
                    <a:lnTo>
                      <a:pt x="18" y="86"/>
                    </a:lnTo>
                    <a:lnTo>
                      <a:pt x="12" y="98"/>
                    </a:lnTo>
                    <a:lnTo>
                      <a:pt x="8" y="109"/>
                    </a:lnTo>
                    <a:lnTo>
                      <a:pt x="4" y="120"/>
                    </a:lnTo>
                    <a:lnTo>
                      <a:pt x="2" y="130"/>
                    </a:lnTo>
                    <a:lnTo>
                      <a:pt x="0" y="140"/>
                    </a:lnTo>
                    <a:lnTo>
                      <a:pt x="0" y="147"/>
                    </a:lnTo>
                    <a:lnTo>
                      <a:pt x="0" y="153"/>
                    </a:lnTo>
                    <a:lnTo>
                      <a:pt x="0" y="159"/>
                    </a:lnTo>
                    <a:lnTo>
                      <a:pt x="2" y="162"/>
                    </a:lnTo>
                    <a:lnTo>
                      <a:pt x="2" y="166"/>
                    </a:lnTo>
                    <a:lnTo>
                      <a:pt x="4" y="166"/>
                    </a:lnTo>
                    <a:lnTo>
                      <a:pt x="10" y="162"/>
                    </a:lnTo>
                    <a:lnTo>
                      <a:pt x="18" y="155"/>
                    </a:lnTo>
                    <a:lnTo>
                      <a:pt x="27" y="149"/>
                    </a:lnTo>
                    <a:lnTo>
                      <a:pt x="39" y="141"/>
                    </a:lnTo>
                    <a:lnTo>
                      <a:pt x="54" y="132"/>
                    </a:lnTo>
                    <a:lnTo>
                      <a:pt x="71" y="122"/>
                    </a:lnTo>
                    <a:lnTo>
                      <a:pt x="90" y="113"/>
                    </a:lnTo>
                    <a:lnTo>
                      <a:pt x="111" y="105"/>
                    </a:lnTo>
                    <a:lnTo>
                      <a:pt x="134" y="100"/>
                    </a:lnTo>
                    <a:lnTo>
                      <a:pt x="159" y="94"/>
                    </a:lnTo>
                    <a:lnTo>
                      <a:pt x="183" y="90"/>
                    </a:lnTo>
                    <a:lnTo>
                      <a:pt x="208" y="90"/>
                    </a:lnTo>
                    <a:lnTo>
                      <a:pt x="235" y="92"/>
                    </a:lnTo>
                    <a:lnTo>
                      <a:pt x="263" y="98"/>
                    </a:lnTo>
                    <a:lnTo>
                      <a:pt x="290" y="105"/>
                    </a:lnTo>
                    <a:lnTo>
                      <a:pt x="294" y="107"/>
                    </a:lnTo>
                    <a:lnTo>
                      <a:pt x="294" y="105"/>
                    </a:lnTo>
                    <a:lnTo>
                      <a:pt x="294" y="105"/>
                    </a:lnTo>
                    <a:lnTo>
                      <a:pt x="294" y="105"/>
                    </a:lnTo>
                    <a:lnTo>
                      <a:pt x="294" y="101"/>
                    </a:lnTo>
                    <a:lnTo>
                      <a:pt x="294" y="98"/>
                    </a:lnTo>
                    <a:lnTo>
                      <a:pt x="294" y="88"/>
                    </a:lnTo>
                    <a:lnTo>
                      <a:pt x="294" y="79"/>
                    </a:lnTo>
                    <a:lnTo>
                      <a:pt x="342" y="79"/>
                    </a:lnTo>
                    <a:lnTo>
                      <a:pt x="343" y="77"/>
                    </a:lnTo>
                    <a:lnTo>
                      <a:pt x="343" y="73"/>
                    </a:lnTo>
                    <a:lnTo>
                      <a:pt x="345" y="67"/>
                    </a:lnTo>
                    <a:lnTo>
                      <a:pt x="345" y="60"/>
                    </a:lnTo>
                    <a:lnTo>
                      <a:pt x="345" y="52"/>
                    </a:lnTo>
                    <a:lnTo>
                      <a:pt x="342" y="42"/>
                    </a:lnTo>
                    <a:lnTo>
                      <a:pt x="334" y="37"/>
                    </a:lnTo>
                    <a:lnTo>
                      <a:pt x="321" y="29"/>
                    </a:lnTo>
                    <a:close/>
                  </a:path>
                </a:pathLst>
              </a:custGeom>
              <a:solidFill>
                <a:srgbClr val="87E8FF"/>
              </a:solidFill>
              <a:ln w="9525">
                <a:noFill/>
                <a:round/>
                <a:headEnd/>
                <a:tailEnd/>
              </a:ln>
            </p:spPr>
            <p:txBody>
              <a:bodyPr/>
              <a:lstStyle/>
              <a:p>
                <a:endParaRPr lang="de-DE"/>
              </a:p>
            </p:txBody>
          </p:sp>
          <p:sp>
            <p:nvSpPr>
              <p:cNvPr id="33230" name="Freeform 1486"/>
              <p:cNvSpPr>
                <a:spLocks/>
              </p:cNvSpPr>
              <p:nvPr/>
            </p:nvSpPr>
            <p:spPr bwMode="auto">
              <a:xfrm>
                <a:off x="1696" y="801"/>
                <a:ext cx="275" cy="201"/>
              </a:xfrm>
              <a:custGeom>
                <a:avLst/>
                <a:gdLst/>
                <a:ahLst/>
                <a:cxnLst>
                  <a:cxn ang="0">
                    <a:pos x="0" y="72"/>
                  </a:cxn>
                  <a:cxn ang="0">
                    <a:pos x="303" y="401"/>
                  </a:cxn>
                  <a:cxn ang="0">
                    <a:pos x="551" y="230"/>
                  </a:cxn>
                  <a:cxn ang="0">
                    <a:pos x="133" y="0"/>
                  </a:cxn>
                  <a:cxn ang="0">
                    <a:pos x="0" y="72"/>
                  </a:cxn>
                </a:cxnLst>
                <a:rect l="0" t="0" r="r" b="b"/>
                <a:pathLst>
                  <a:path w="551" h="401">
                    <a:moveTo>
                      <a:pt x="0" y="72"/>
                    </a:moveTo>
                    <a:lnTo>
                      <a:pt x="303" y="401"/>
                    </a:lnTo>
                    <a:lnTo>
                      <a:pt x="551" y="230"/>
                    </a:lnTo>
                    <a:lnTo>
                      <a:pt x="133" y="0"/>
                    </a:lnTo>
                    <a:lnTo>
                      <a:pt x="0" y="72"/>
                    </a:lnTo>
                    <a:close/>
                  </a:path>
                </a:pathLst>
              </a:custGeom>
              <a:solidFill>
                <a:srgbClr val="7F66FF"/>
              </a:solidFill>
              <a:ln w="9525">
                <a:noFill/>
                <a:round/>
                <a:headEnd/>
                <a:tailEnd/>
              </a:ln>
            </p:spPr>
            <p:txBody>
              <a:bodyPr/>
              <a:lstStyle/>
              <a:p>
                <a:endParaRPr lang="de-DE"/>
              </a:p>
            </p:txBody>
          </p:sp>
          <p:sp>
            <p:nvSpPr>
              <p:cNvPr id="33231" name="Freeform 1487"/>
              <p:cNvSpPr>
                <a:spLocks/>
              </p:cNvSpPr>
              <p:nvPr/>
            </p:nvSpPr>
            <p:spPr bwMode="auto">
              <a:xfrm>
                <a:off x="1459" y="591"/>
                <a:ext cx="205" cy="129"/>
              </a:xfrm>
              <a:custGeom>
                <a:avLst/>
                <a:gdLst/>
                <a:ahLst/>
                <a:cxnLst>
                  <a:cxn ang="0">
                    <a:pos x="410" y="171"/>
                  </a:cxn>
                  <a:cxn ang="0">
                    <a:pos x="208" y="257"/>
                  </a:cxn>
                  <a:cxn ang="0">
                    <a:pos x="0" y="40"/>
                  </a:cxn>
                  <a:cxn ang="0">
                    <a:pos x="109" y="0"/>
                  </a:cxn>
                  <a:cxn ang="0">
                    <a:pos x="410" y="171"/>
                  </a:cxn>
                </a:cxnLst>
                <a:rect l="0" t="0" r="r" b="b"/>
                <a:pathLst>
                  <a:path w="410" h="257">
                    <a:moveTo>
                      <a:pt x="410" y="171"/>
                    </a:moveTo>
                    <a:lnTo>
                      <a:pt x="208" y="257"/>
                    </a:lnTo>
                    <a:lnTo>
                      <a:pt x="0" y="40"/>
                    </a:lnTo>
                    <a:lnTo>
                      <a:pt x="109" y="0"/>
                    </a:lnTo>
                    <a:lnTo>
                      <a:pt x="410" y="171"/>
                    </a:lnTo>
                    <a:close/>
                  </a:path>
                </a:pathLst>
              </a:custGeom>
              <a:solidFill>
                <a:srgbClr val="7F66FF"/>
              </a:solidFill>
              <a:ln w="9525">
                <a:noFill/>
                <a:round/>
                <a:headEnd/>
                <a:tailEnd/>
              </a:ln>
            </p:spPr>
            <p:txBody>
              <a:bodyPr/>
              <a:lstStyle/>
              <a:p>
                <a:endParaRPr lang="de-DE"/>
              </a:p>
            </p:txBody>
          </p:sp>
          <p:sp>
            <p:nvSpPr>
              <p:cNvPr id="33232" name="Freeform 1488"/>
              <p:cNvSpPr>
                <a:spLocks/>
              </p:cNvSpPr>
              <p:nvPr/>
            </p:nvSpPr>
            <p:spPr bwMode="auto">
              <a:xfrm>
                <a:off x="1405" y="588"/>
                <a:ext cx="572" cy="417"/>
              </a:xfrm>
              <a:custGeom>
                <a:avLst/>
                <a:gdLst/>
                <a:ahLst/>
                <a:cxnLst>
                  <a:cxn ang="0">
                    <a:pos x="720" y="271"/>
                  </a:cxn>
                  <a:cxn ang="0">
                    <a:pos x="793" y="185"/>
                  </a:cxn>
                  <a:cxn ang="0">
                    <a:pos x="772" y="248"/>
                  </a:cxn>
                  <a:cxn ang="0">
                    <a:pos x="928" y="206"/>
                  </a:cxn>
                  <a:cxn ang="0">
                    <a:pos x="896" y="164"/>
                  </a:cxn>
                  <a:cxn ang="0">
                    <a:pos x="846" y="162"/>
                  </a:cxn>
                  <a:cxn ang="0">
                    <a:pos x="764" y="145"/>
                  </a:cxn>
                  <a:cxn ang="0">
                    <a:pos x="758" y="156"/>
                  </a:cxn>
                  <a:cxn ang="0">
                    <a:pos x="814" y="160"/>
                  </a:cxn>
                  <a:cxn ang="0">
                    <a:pos x="901" y="177"/>
                  </a:cxn>
                  <a:cxn ang="0">
                    <a:pos x="861" y="225"/>
                  </a:cxn>
                  <a:cxn ang="0">
                    <a:pos x="777" y="213"/>
                  </a:cxn>
                  <a:cxn ang="0">
                    <a:pos x="781" y="171"/>
                  </a:cxn>
                  <a:cxn ang="0">
                    <a:pos x="720" y="305"/>
                  </a:cxn>
                  <a:cxn ang="0">
                    <a:pos x="592" y="432"/>
                  </a:cxn>
                  <a:cxn ang="0">
                    <a:pos x="431" y="370"/>
                  </a:cxn>
                  <a:cxn ang="0">
                    <a:pos x="362" y="322"/>
                  </a:cxn>
                  <a:cxn ang="0">
                    <a:pos x="356" y="354"/>
                  </a:cxn>
                  <a:cxn ang="0">
                    <a:pos x="410" y="528"/>
                  </a:cxn>
                  <a:cxn ang="0">
                    <a:pos x="341" y="522"/>
                  </a:cxn>
                  <a:cxn ang="0">
                    <a:pos x="284" y="507"/>
                  </a:cxn>
                  <a:cxn ang="0">
                    <a:pos x="200" y="550"/>
                  </a:cxn>
                  <a:cxn ang="0">
                    <a:pos x="230" y="684"/>
                  </a:cxn>
                  <a:cxn ang="0">
                    <a:pos x="200" y="693"/>
                  </a:cxn>
                  <a:cxn ang="0">
                    <a:pos x="152" y="560"/>
                  </a:cxn>
                  <a:cxn ang="0">
                    <a:pos x="63" y="564"/>
                  </a:cxn>
                  <a:cxn ang="0">
                    <a:pos x="101" y="505"/>
                  </a:cxn>
                  <a:cxn ang="0">
                    <a:pos x="276" y="457"/>
                  </a:cxn>
                  <a:cxn ang="0">
                    <a:pos x="223" y="451"/>
                  </a:cxn>
                  <a:cxn ang="0">
                    <a:pos x="105" y="465"/>
                  </a:cxn>
                  <a:cxn ang="0">
                    <a:pos x="17" y="514"/>
                  </a:cxn>
                  <a:cxn ang="0">
                    <a:pos x="70" y="425"/>
                  </a:cxn>
                  <a:cxn ang="0">
                    <a:pos x="232" y="415"/>
                  </a:cxn>
                  <a:cxn ang="0">
                    <a:pos x="354" y="472"/>
                  </a:cxn>
                  <a:cxn ang="0">
                    <a:pos x="337" y="411"/>
                  </a:cxn>
                  <a:cxn ang="0">
                    <a:pos x="265" y="392"/>
                  </a:cxn>
                  <a:cxn ang="0">
                    <a:pos x="385" y="231"/>
                  </a:cxn>
                  <a:cxn ang="0">
                    <a:pos x="625" y="191"/>
                  </a:cxn>
                  <a:cxn ang="0">
                    <a:pos x="629" y="179"/>
                  </a:cxn>
                  <a:cxn ang="0">
                    <a:pos x="587" y="181"/>
                  </a:cxn>
                  <a:cxn ang="0">
                    <a:pos x="288" y="314"/>
                  </a:cxn>
                  <a:cxn ang="0">
                    <a:pos x="259" y="404"/>
                  </a:cxn>
                  <a:cxn ang="0">
                    <a:pos x="337" y="425"/>
                  </a:cxn>
                  <a:cxn ang="0">
                    <a:pos x="286" y="440"/>
                  </a:cxn>
                  <a:cxn ang="0">
                    <a:pos x="202" y="390"/>
                  </a:cxn>
                  <a:cxn ang="0">
                    <a:pos x="95" y="396"/>
                  </a:cxn>
                  <a:cxn ang="0">
                    <a:pos x="30" y="453"/>
                  </a:cxn>
                  <a:cxn ang="0">
                    <a:pos x="44" y="510"/>
                  </a:cxn>
                  <a:cxn ang="0">
                    <a:pos x="240" y="463"/>
                  </a:cxn>
                  <a:cxn ang="0">
                    <a:pos x="164" y="476"/>
                  </a:cxn>
                  <a:cxn ang="0">
                    <a:pos x="47" y="524"/>
                  </a:cxn>
                  <a:cxn ang="0">
                    <a:pos x="49" y="573"/>
                  </a:cxn>
                  <a:cxn ang="0">
                    <a:pos x="145" y="573"/>
                  </a:cxn>
                  <a:cxn ang="0">
                    <a:pos x="202" y="707"/>
                  </a:cxn>
                  <a:cxn ang="0">
                    <a:pos x="236" y="695"/>
                  </a:cxn>
                  <a:cxn ang="0">
                    <a:pos x="223" y="655"/>
                  </a:cxn>
                  <a:cxn ang="0">
                    <a:pos x="257" y="535"/>
                  </a:cxn>
                  <a:cxn ang="0">
                    <a:pos x="328" y="528"/>
                  </a:cxn>
                  <a:cxn ang="0">
                    <a:pos x="411" y="539"/>
                  </a:cxn>
                  <a:cxn ang="0">
                    <a:pos x="417" y="394"/>
                  </a:cxn>
                  <a:cxn ang="0">
                    <a:pos x="345" y="328"/>
                  </a:cxn>
                  <a:cxn ang="0">
                    <a:pos x="413" y="366"/>
                  </a:cxn>
                  <a:cxn ang="0">
                    <a:pos x="440" y="516"/>
                  </a:cxn>
                </a:cxnLst>
                <a:rect l="0" t="0" r="r" b="b"/>
                <a:pathLst>
                  <a:path w="1143" h="834">
                    <a:moveTo>
                      <a:pt x="714" y="419"/>
                    </a:moveTo>
                    <a:lnTo>
                      <a:pt x="674" y="440"/>
                    </a:lnTo>
                    <a:lnTo>
                      <a:pt x="636" y="419"/>
                    </a:lnTo>
                    <a:lnTo>
                      <a:pt x="724" y="370"/>
                    </a:lnTo>
                    <a:lnTo>
                      <a:pt x="724" y="370"/>
                    </a:lnTo>
                    <a:lnTo>
                      <a:pt x="730" y="349"/>
                    </a:lnTo>
                    <a:lnTo>
                      <a:pt x="734" y="328"/>
                    </a:lnTo>
                    <a:lnTo>
                      <a:pt x="734" y="311"/>
                    </a:lnTo>
                    <a:lnTo>
                      <a:pt x="730" y="295"/>
                    </a:lnTo>
                    <a:lnTo>
                      <a:pt x="726" y="280"/>
                    </a:lnTo>
                    <a:lnTo>
                      <a:pt x="720" y="271"/>
                    </a:lnTo>
                    <a:lnTo>
                      <a:pt x="716" y="261"/>
                    </a:lnTo>
                    <a:lnTo>
                      <a:pt x="713" y="255"/>
                    </a:lnTo>
                    <a:lnTo>
                      <a:pt x="762" y="181"/>
                    </a:lnTo>
                    <a:lnTo>
                      <a:pt x="766" y="181"/>
                    </a:lnTo>
                    <a:lnTo>
                      <a:pt x="770" y="181"/>
                    </a:lnTo>
                    <a:lnTo>
                      <a:pt x="774" y="181"/>
                    </a:lnTo>
                    <a:lnTo>
                      <a:pt x="777" y="181"/>
                    </a:lnTo>
                    <a:lnTo>
                      <a:pt x="781" y="183"/>
                    </a:lnTo>
                    <a:lnTo>
                      <a:pt x="785" y="183"/>
                    </a:lnTo>
                    <a:lnTo>
                      <a:pt x="789" y="185"/>
                    </a:lnTo>
                    <a:lnTo>
                      <a:pt x="793" y="185"/>
                    </a:lnTo>
                    <a:lnTo>
                      <a:pt x="781" y="192"/>
                    </a:lnTo>
                    <a:lnTo>
                      <a:pt x="772" y="202"/>
                    </a:lnTo>
                    <a:lnTo>
                      <a:pt x="764" y="211"/>
                    </a:lnTo>
                    <a:lnTo>
                      <a:pt x="758" y="219"/>
                    </a:lnTo>
                    <a:lnTo>
                      <a:pt x="753" y="227"/>
                    </a:lnTo>
                    <a:lnTo>
                      <a:pt x="749" y="232"/>
                    </a:lnTo>
                    <a:lnTo>
                      <a:pt x="747" y="236"/>
                    </a:lnTo>
                    <a:lnTo>
                      <a:pt x="747" y="238"/>
                    </a:lnTo>
                    <a:lnTo>
                      <a:pt x="743" y="246"/>
                    </a:lnTo>
                    <a:lnTo>
                      <a:pt x="751" y="246"/>
                    </a:lnTo>
                    <a:lnTo>
                      <a:pt x="772" y="248"/>
                    </a:lnTo>
                    <a:lnTo>
                      <a:pt x="793" y="248"/>
                    </a:lnTo>
                    <a:lnTo>
                      <a:pt x="812" y="248"/>
                    </a:lnTo>
                    <a:lnTo>
                      <a:pt x="831" y="244"/>
                    </a:lnTo>
                    <a:lnTo>
                      <a:pt x="848" y="242"/>
                    </a:lnTo>
                    <a:lnTo>
                      <a:pt x="863" y="236"/>
                    </a:lnTo>
                    <a:lnTo>
                      <a:pt x="876" y="232"/>
                    </a:lnTo>
                    <a:lnTo>
                      <a:pt x="890" y="227"/>
                    </a:lnTo>
                    <a:lnTo>
                      <a:pt x="901" y="221"/>
                    </a:lnTo>
                    <a:lnTo>
                      <a:pt x="913" y="215"/>
                    </a:lnTo>
                    <a:lnTo>
                      <a:pt x="920" y="210"/>
                    </a:lnTo>
                    <a:lnTo>
                      <a:pt x="928" y="206"/>
                    </a:lnTo>
                    <a:lnTo>
                      <a:pt x="934" y="200"/>
                    </a:lnTo>
                    <a:lnTo>
                      <a:pt x="939" y="196"/>
                    </a:lnTo>
                    <a:lnTo>
                      <a:pt x="941" y="194"/>
                    </a:lnTo>
                    <a:lnTo>
                      <a:pt x="943" y="194"/>
                    </a:lnTo>
                    <a:lnTo>
                      <a:pt x="947" y="189"/>
                    </a:lnTo>
                    <a:lnTo>
                      <a:pt x="943" y="185"/>
                    </a:lnTo>
                    <a:lnTo>
                      <a:pt x="934" y="179"/>
                    </a:lnTo>
                    <a:lnTo>
                      <a:pt x="924" y="173"/>
                    </a:lnTo>
                    <a:lnTo>
                      <a:pt x="915" y="170"/>
                    </a:lnTo>
                    <a:lnTo>
                      <a:pt x="905" y="166"/>
                    </a:lnTo>
                    <a:lnTo>
                      <a:pt x="896" y="164"/>
                    </a:lnTo>
                    <a:lnTo>
                      <a:pt x="888" y="162"/>
                    </a:lnTo>
                    <a:lnTo>
                      <a:pt x="878" y="162"/>
                    </a:lnTo>
                    <a:lnTo>
                      <a:pt x="871" y="160"/>
                    </a:lnTo>
                    <a:lnTo>
                      <a:pt x="867" y="160"/>
                    </a:lnTo>
                    <a:lnTo>
                      <a:pt x="863" y="160"/>
                    </a:lnTo>
                    <a:lnTo>
                      <a:pt x="859" y="162"/>
                    </a:lnTo>
                    <a:lnTo>
                      <a:pt x="855" y="162"/>
                    </a:lnTo>
                    <a:lnTo>
                      <a:pt x="852" y="162"/>
                    </a:lnTo>
                    <a:lnTo>
                      <a:pt x="850" y="162"/>
                    </a:lnTo>
                    <a:lnTo>
                      <a:pt x="848" y="162"/>
                    </a:lnTo>
                    <a:lnTo>
                      <a:pt x="846" y="162"/>
                    </a:lnTo>
                    <a:lnTo>
                      <a:pt x="836" y="158"/>
                    </a:lnTo>
                    <a:lnTo>
                      <a:pt x="829" y="154"/>
                    </a:lnTo>
                    <a:lnTo>
                      <a:pt x="819" y="151"/>
                    </a:lnTo>
                    <a:lnTo>
                      <a:pt x="812" y="149"/>
                    </a:lnTo>
                    <a:lnTo>
                      <a:pt x="802" y="147"/>
                    </a:lnTo>
                    <a:lnTo>
                      <a:pt x="795" y="145"/>
                    </a:lnTo>
                    <a:lnTo>
                      <a:pt x="787" y="145"/>
                    </a:lnTo>
                    <a:lnTo>
                      <a:pt x="779" y="145"/>
                    </a:lnTo>
                    <a:lnTo>
                      <a:pt x="774" y="145"/>
                    </a:lnTo>
                    <a:lnTo>
                      <a:pt x="770" y="145"/>
                    </a:lnTo>
                    <a:lnTo>
                      <a:pt x="764" y="145"/>
                    </a:lnTo>
                    <a:lnTo>
                      <a:pt x="760" y="145"/>
                    </a:lnTo>
                    <a:lnTo>
                      <a:pt x="756" y="145"/>
                    </a:lnTo>
                    <a:lnTo>
                      <a:pt x="754" y="145"/>
                    </a:lnTo>
                    <a:lnTo>
                      <a:pt x="753" y="147"/>
                    </a:lnTo>
                    <a:lnTo>
                      <a:pt x="751" y="147"/>
                    </a:lnTo>
                    <a:lnTo>
                      <a:pt x="749" y="147"/>
                    </a:lnTo>
                    <a:lnTo>
                      <a:pt x="692" y="200"/>
                    </a:lnTo>
                    <a:lnTo>
                      <a:pt x="699" y="210"/>
                    </a:lnTo>
                    <a:lnTo>
                      <a:pt x="754" y="156"/>
                    </a:lnTo>
                    <a:lnTo>
                      <a:pt x="756" y="156"/>
                    </a:lnTo>
                    <a:lnTo>
                      <a:pt x="758" y="156"/>
                    </a:lnTo>
                    <a:lnTo>
                      <a:pt x="760" y="156"/>
                    </a:lnTo>
                    <a:lnTo>
                      <a:pt x="762" y="156"/>
                    </a:lnTo>
                    <a:lnTo>
                      <a:pt x="764" y="156"/>
                    </a:lnTo>
                    <a:lnTo>
                      <a:pt x="768" y="156"/>
                    </a:lnTo>
                    <a:lnTo>
                      <a:pt x="770" y="156"/>
                    </a:lnTo>
                    <a:lnTo>
                      <a:pt x="774" y="156"/>
                    </a:lnTo>
                    <a:lnTo>
                      <a:pt x="781" y="156"/>
                    </a:lnTo>
                    <a:lnTo>
                      <a:pt x="789" y="156"/>
                    </a:lnTo>
                    <a:lnTo>
                      <a:pt x="798" y="158"/>
                    </a:lnTo>
                    <a:lnTo>
                      <a:pt x="806" y="158"/>
                    </a:lnTo>
                    <a:lnTo>
                      <a:pt x="814" y="160"/>
                    </a:lnTo>
                    <a:lnTo>
                      <a:pt x="823" y="164"/>
                    </a:lnTo>
                    <a:lnTo>
                      <a:pt x="833" y="168"/>
                    </a:lnTo>
                    <a:lnTo>
                      <a:pt x="842" y="171"/>
                    </a:lnTo>
                    <a:lnTo>
                      <a:pt x="844" y="173"/>
                    </a:lnTo>
                    <a:lnTo>
                      <a:pt x="846" y="173"/>
                    </a:lnTo>
                    <a:lnTo>
                      <a:pt x="848" y="173"/>
                    </a:lnTo>
                    <a:lnTo>
                      <a:pt x="854" y="171"/>
                    </a:lnTo>
                    <a:lnTo>
                      <a:pt x="863" y="171"/>
                    </a:lnTo>
                    <a:lnTo>
                      <a:pt x="875" y="171"/>
                    </a:lnTo>
                    <a:lnTo>
                      <a:pt x="886" y="173"/>
                    </a:lnTo>
                    <a:lnTo>
                      <a:pt x="901" y="177"/>
                    </a:lnTo>
                    <a:lnTo>
                      <a:pt x="915" y="181"/>
                    </a:lnTo>
                    <a:lnTo>
                      <a:pt x="930" y="191"/>
                    </a:lnTo>
                    <a:lnTo>
                      <a:pt x="926" y="192"/>
                    </a:lnTo>
                    <a:lnTo>
                      <a:pt x="920" y="196"/>
                    </a:lnTo>
                    <a:lnTo>
                      <a:pt x="915" y="200"/>
                    </a:lnTo>
                    <a:lnTo>
                      <a:pt x="909" y="204"/>
                    </a:lnTo>
                    <a:lnTo>
                      <a:pt x="901" y="208"/>
                    </a:lnTo>
                    <a:lnTo>
                      <a:pt x="892" y="213"/>
                    </a:lnTo>
                    <a:lnTo>
                      <a:pt x="882" y="217"/>
                    </a:lnTo>
                    <a:lnTo>
                      <a:pt x="873" y="221"/>
                    </a:lnTo>
                    <a:lnTo>
                      <a:pt x="861" y="225"/>
                    </a:lnTo>
                    <a:lnTo>
                      <a:pt x="848" y="229"/>
                    </a:lnTo>
                    <a:lnTo>
                      <a:pt x="836" y="232"/>
                    </a:lnTo>
                    <a:lnTo>
                      <a:pt x="823" y="234"/>
                    </a:lnTo>
                    <a:lnTo>
                      <a:pt x="808" y="236"/>
                    </a:lnTo>
                    <a:lnTo>
                      <a:pt x="793" y="236"/>
                    </a:lnTo>
                    <a:lnTo>
                      <a:pt x="777" y="236"/>
                    </a:lnTo>
                    <a:lnTo>
                      <a:pt x="760" y="236"/>
                    </a:lnTo>
                    <a:lnTo>
                      <a:pt x="764" y="231"/>
                    </a:lnTo>
                    <a:lnTo>
                      <a:pt x="766" y="227"/>
                    </a:lnTo>
                    <a:lnTo>
                      <a:pt x="772" y="219"/>
                    </a:lnTo>
                    <a:lnTo>
                      <a:pt x="777" y="213"/>
                    </a:lnTo>
                    <a:lnTo>
                      <a:pt x="783" y="206"/>
                    </a:lnTo>
                    <a:lnTo>
                      <a:pt x="791" y="200"/>
                    </a:lnTo>
                    <a:lnTo>
                      <a:pt x="798" y="194"/>
                    </a:lnTo>
                    <a:lnTo>
                      <a:pt x="806" y="187"/>
                    </a:lnTo>
                    <a:lnTo>
                      <a:pt x="817" y="183"/>
                    </a:lnTo>
                    <a:lnTo>
                      <a:pt x="806" y="177"/>
                    </a:lnTo>
                    <a:lnTo>
                      <a:pt x="804" y="177"/>
                    </a:lnTo>
                    <a:lnTo>
                      <a:pt x="800" y="175"/>
                    </a:lnTo>
                    <a:lnTo>
                      <a:pt x="796" y="173"/>
                    </a:lnTo>
                    <a:lnTo>
                      <a:pt x="789" y="171"/>
                    </a:lnTo>
                    <a:lnTo>
                      <a:pt x="781" y="171"/>
                    </a:lnTo>
                    <a:lnTo>
                      <a:pt x="774" y="170"/>
                    </a:lnTo>
                    <a:lnTo>
                      <a:pt x="766" y="170"/>
                    </a:lnTo>
                    <a:lnTo>
                      <a:pt x="758" y="171"/>
                    </a:lnTo>
                    <a:lnTo>
                      <a:pt x="756" y="171"/>
                    </a:lnTo>
                    <a:lnTo>
                      <a:pt x="699" y="255"/>
                    </a:lnTo>
                    <a:lnTo>
                      <a:pt x="701" y="257"/>
                    </a:lnTo>
                    <a:lnTo>
                      <a:pt x="703" y="261"/>
                    </a:lnTo>
                    <a:lnTo>
                      <a:pt x="707" y="267"/>
                    </a:lnTo>
                    <a:lnTo>
                      <a:pt x="713" y="276"/>
                    </a:lnTo>
                    <a:lnTo>
                      <a:pt x="716" y="288"/>
                    </a:lnTo>
                    <a:lnTo>
                      <a:pt x="720" y="305"/>
                    </a:lnTo>
                    <a:lnTo>
                      <a:pt x="722" y="322"/>
                    </a:lnTo>
                    <a:lnTo>
                      <a:pt x="720" y="341"/>
                    </a:lnTo>
                    <a:lnTo>
                      <a:pt x="714" y="362"/>
                    </a:lnTo>
                    <a:lnTo>
                      <a:pt x="612" y="419"/>
                    </a:lnTo>
                    <a:lnTo>
                      <a:pt x="674" y="451"/>
                    </a:lnTo>
                    <a:lnTo>
                      <a:pt x="713" y="432"/>
                    </a:lnTo>
                    <a:lnTo>
                      <a:pt x="1122" y="657"/>
                    </a:lnTo>
                    <a:lnTo>
                      <a:pt x="884" y="819"/>
                    </a:lnTo>
                    <a:lnTo>
                      <a:pt x="589" y="503"/>
                    </a:lnTo>
                    <a:lnTo>
                      <a:pt x="631" y="480"/>
                    </a:lnTo>
                    <a:lnTo>
                      <a:pt x="592" y="432"/>
                    </a:lnTo>
                    <a:lnTo>
                      <a:pt x="453" y="510"/>
                    </a:lnTo>
                    <a:lnTo>
                      <a:pt x="455" y="501"/>
                    </a:lnTo>
                    <a:lnTo>
                      <a:pt x="457" y="488"/>
                    </a:lnTo>
                    <a:lnTo>
                      <a:pt x="457" y="472"/>
                    </a:lnTo>
                    <a:lnTo>
                      <a:pt x="457" y="455"/>
                    </a:lnTo>
                    <a:lnTo>
                      <a:pt x="457" y="436"/>
                    </a:lnTo>
                    <a:lnTo>
                      <a:pt x="453" y="419"/>
                    </a:lnTo>
                    <a:lnTo>
                      <a:pt x="448" y="400"/>
                    </a:lnTo>
                    <a:lnTo>
                      <a:pt x="438" y="381"/>
                    </a:lnTo>
                    <a:lnTo>
                      <a:pt x="434" y="375"/>
                    </a:lnTo>
                    <a:lnTo>
                      <a:pt x="431" y="370"/>
                    </a:lnTo>
                    <a:lnTo>
                      <a:pt x="425" y="364"/>
                    </a:lnTo>
                    <a:lnTo>
                      <a:pt x="421" y="358"/>
                    </a:lnTo>
                    <a:lnTo>
                      <a:pt x="415" y="352"/>
                    </a:lnTo>
                    <a:lnTo>
                      <a:pt x="410" y="349"/>
                    </a:lnTo>
                    <a:lnTo>
                      <a:pt x="404" y="343"/>
                    </a:lnTo>
                    <a:lnTo>
                      <a:pt x="398" y="339"/>
                    </a:lnTo>
                    <a:lnTo>
                      <a:pt x="390" y="335"/>
                    </a:lnTo>
                    <a:lnTo>
                      <a:pt x="383" y="331"/>
                    </a:lnTo>
                    <a:lnTo>
                      <a:pt x="377" y="328"/>
                    </a:lnTo>
                    <a:lnTo>
                      <a:pt x="370" y="326"/>
                    </a:lnTo>
                    <a:lnTo>
                      <a:pt x="362" y="322"/>
                    </a:lnTo>
                    <a:lnTo>
                      <a:pt x="352" y="320"/>
                    </a:lnTo>
                    <a:lnTo>
                      <a:pt x="345" y="316"/>
                    </a:lnTo>
                    <a:lnTo>
                      <a:pt x="335" y="314"/>
                    </a:lnTo>
                    <a:lnTo>
                      <a:pt x="333" y="314"/>
                    </a:lnTo>
                    <a:lnTo>
                      <a:pt x="289" y="345"/>
                    </a:lnTo>
                    <a:lnTo>
                      <a:pt x="309" y="345"/>
                    </a:lnTo>
                    <a:lnTo>
                      <a:pt x="310" y="345"/>
                    </a:lnTo>
                    <a:lnTo>
                      <a:pt x="318" y="345"/>
                    </a:lnTo>
                    <a:lnTo>
                      <a:pt x="330" y="347"/>
                    </a:lnTo>
                    <a:lnTo>
                      <a:pt x="343" y="349"/>
                    </a:lnTo>
                    <a:lnTo>
                      <a:pt x="356" y="354"/>
                    </a:lnTo>
                    <a:lnTo>
                      <a:pt x="371" y="362"/>
                    </a:lnTo>
                    <a:lnTo>
                      <a:pt x="387" y="373"/>
                    </a:lnTo>
                    <a:lnTo>
                      <a:pt x="400" y="387"/>
                    </a:lnTo>
                    <a:lnTo>
                      <a:pt x="408" y="400"/>
                    </a:lnTo>
                    <a:lnTo>
                      <a:pt x="413" y="413"/>
                    </a:lnTo>
                    <a:lnTo>
                      <a:pt x="417" y="429"/>
                    </a:lnTo>
                    <a:lnTo>
                      <a:pt x="419" y="446"/>
                    </a:lnTo>
                    <a:lnTo>
                      <a:pt x="421" y="465"/>
                    </a:lnTo>
                    <a:lnTo>
                      <a:pt x="419" y="484"/>
                    </a:lnTo>
                    <a:lnTo>
                      <a:pt x="415" y="505"/>
                    </a:lnTo>
                    <a:lnTo>
                      <a:pt x="410" y="528"/>
                    </a:lnTo>
                    <a:lnTo>
                      <a:pt x="406" y="528"/>
                    </a:lnTo>
                    <a:lnTo>
                      <a:pt x="402" y="528"/>
                    </a:lnTo>
                    <a:lnTo>
                      <a:pt x="398" y="530"/>
                    </a:lnTo>
                    <a:lnTo>
                      <a:pt x="392" y="530"/>
                    </a:lnTo>
                    <a:lnTo>
                      <a:pt x="387" y="530"/>
                    </a:lnTo>
                    <a:lnTo>
                      <a:pt x="379" y="530"/>
                    </a:lnTo>
                    <a:lnTo>
                      <a:pt x="373" y="528"/>
                    </a:lnTo>
                    <a:lnTo>
                      <a:pt x="366" y="528"/>
                    </a:lnTo>
                    <a:lnTo>
                      <a:pt x="358" y="526"/>
                    </a:lnTo>
                    <a:lnTo>
                      <a:pt x="350" y="524"/>
                    </a:lnTo>
                    <a:lnTo>
                      <a:pt x="341" y="522"/>
                    </a:lnTo>
                    <a:lnTo>
                      <a:pt x="333" y="518"/>
                    </a:lnTo>
                    <a:lnTo>
                      <a:pt x="326" y="514"/>
                    </a:lnTo>
                    <a:lnTo>
                      <a:pt x="316" y="510"/>
                    </a:lnTo>
                    <a:lnTo>
                      <a:pt x="309" y="505"/>
                    </a:lnTo>
                    <a:lnTo>
                      <a:pt x="301" y="499"/>
                    </a:lnTo>
                    <a:lnTo>
                      <a:pt x="297" y="495"/>
                    </a:lnTo>
                    <a:lnTo>
                      <a:pt x="295" y="499"/>
                    </a:lnTo>
                    <a:lnTo>
                      <a:pt x="293" y="499"/>
                    </a:lnTo>
                    <a:lnTo>
                      <a:pt x="291" y="501"/>
                    </a:lnTo>
                    <a:lnTo>
                      <a:pt x="288" y="503"/>
                    </a:lnTo>
                    <a:lnTo>
                      <a:pt x="284" y="507"/>
                    </a:lnTo>
                    <a:lnTo>
                      <a:pt x="278" y="510"/>
                    </a:lnTo>
                    <a:lnTo>
                      <a:pt x="272" y="512"/>
                    </a:lnTo>
                    <a:lnTo>
                      <a:pt x="265" y="518"/>
                    </a:lnTo>
                    <a:lnTo>
                      <a:pt x="257" y="522"/>
                    </a:lnTo>
                    <a:lnTo>
                      <a:pt x="249" y="526"/>
                    </a:lnTo>
                    <a:lnTo>
                      <a:pt x="240" y="531"/>
                    </a:lnTo>
                    <a:lnTo>
                      <a:pt x="232" y="535"/>
                    </a:lnTo>
                    <a:lnTo>
                      <a:pt x="223" y="539"/>
                    </a:lnTo>
                    <a:lnTo>
                      <a:pt x="215" y="543"/>
                    </a:lnTo>
                    <a:lnTo>
                      <a:pt x="208" y="547"/>
                    </a:lnTo>
                    <a:lnTo>
                      <a:pt x="200" y="550"/>
                    </a:lnTo>
                    <a:lnTo>
                      <a:pt x="194" y="552"/>
                    </a:lnTo>
                    <a:lnTo>
                      <a:pt x="188" y="552"/>
                    </a:lnTo>
                    <a:lnTo>
                      <a:pt x="209" y="665"/>
                    </a:lnTo>
                    <a:lnTo>
                      <a:pt x="213" y="665"/>
                    </a:lnTo>
                    <a:lnTo>
                      <a:pt x="215" y="665"/>
                    </a:lnTo>
                    <a:lnTo>
                      <a:pt x="221" y="667"/>
                    </a:lnTo>
                    <a:lnTo>
                      <a:pt x="225" y="670"/>
                    </a:lnTo>
                    <a:lnTo>
                      <a:pt x="230" y="676"/>
                    </a:lnTo>
                    <a:lnTo>
                      <a:pt x="230" y="678"/>
                    </a:lnTo>
                    <a:lnTo>
                      <a:pt x="230" y="682"/>
                    </a:lnTo>
                    <a:lnTo>
                      <a:pt x="230" y="684"/>
                    </a:lnTo>
                    <a:lnTo>
                      <a:pt x="230" y="686"/>
                    </a:lnTo>
                    <a:lnTo>
                      <a:pt x="227" y="691"/>
                    </a:lnTo>
                    <a:lnTo>
                      <a:pt x="223" y="693"/>
                    </a:lnTo>
                    <a:lnTo>
                      <a:pt x="219" y="695"/>
                    </a:lnTo>
                    <a:lnTo>
                      <a:pt x="215" y="697"/>
                    </a:lnTo>
                    <a:lnTo>
                      <a:pt x="213" y="697"/>
                    </a:lnTo>
                    <a:lnTo>
                      <a:pt x="211" y="697"/>
                    </a:lnTo>
                    <a:lnTo>
                      <a:pt x="209" y="697"/>
                    </a:lnTo>
                    <a:lnTo>
                      <a:pt x="206" y="695"/>
                    </a:lnTo>
                    <a:lnTo>
                      <a:pt x="202" y="695"/>
                    </a:lnTo>
                    <a:lnTo>
                      <a:pt x="200" y="693"/>
                    </a:lnTo>
                    <a:lnTo>
                      <a:pt x="196" y="691"/>
                    </a:lnTo>
                    <a:lnTo>
                      <a:pt x="194" y="689"/>
                    </a:lnTo>
                    <a:lnTo>
                      <a:pt x="194" y="686"/>
                    </a:lnTo>
                    <a:lnTo>
                      <a:pt x="194" y="682"/>
                    </a:lnTo>
                    <a:lnTo>
                      <a:pt x="194" y="676"/>
                    </a:lnTo>
                    <a:lnTo>
                      <a:pt x="198" y="670"/>
                    </a:lnTo>
                    <a:lnTo>
                      <a:pt x="200" y="669"/>
                    </a:lnTo>
                    <a:lnTo>
                      <a:pt x="160" y="560"/>
                    </a:lnTo>
                    <a:lnTo>
                      <a:pt x="156" y="560"/>
                    </a:lnTo>
                    <a:lnTo>
                      <a:pt x="156" y="560"/>
                    </a:lnTo>
                    <a:lnTo>
                      <a:pt x="152" y="560"/>
                    </a:lnTo>
                    <a:lnTo>
                      <a:pt x="150" y="562"/>
                    </a:lnTo>
                    <a:lnTo>
                      <a:pt x="145" y="562"/>
                    </a:lnTo>
                    <a:lnTo>
                      <a:pt x="139" y="564"/>
                    </a:lnTo>
                    <a:lnTo>
                      <a:pt x="131" y="564"/>
                    </a:lnTo>
                    <a:lnTo>
                      <a:pt x="124" y="566"/>
                    </a:lnTo>
                    <a:lnTo>
                      <a:pt x="116" y="566"/>
                    </a:lnTo>
                    <a:lnTo>
                      <a:pt x="107" y="566"/>
                    </a:lnTo>
                    <a:lnTo>
                      <a:pt x="95" y="566"/>
                    </a:lnTo>
                    <a:lnTo>
                      <a:pt x="86" y="566"/>
                    </a:lnTo>
                    <a:lnTo>
                      <a:pt x="74" y="566"/>
                    </a:lnTo>
                    <a:lnTo>
                      <a:pt x="63" y="564"/>
                    </a:lnTo>
                    <a:lnTo>
                      <a:pt x="51" y="562"/>
                    </a:lnTo>
                    <a:lnTo>
                      <a:pt x="40" y="560"/>
                    </a:lnTo>
                    <a:lnTo>
                      <a:pt x="28" y="556"/>
                    </a:lnTo>
                    <a:lnTo>
                      <a:pt x="32" y="552"/>
                    </a:lnTo>
                    <a:lnTo>
                      <a:pt x="38" y="547"/>
                    </a:lnTo>
                    <a:lnTo>
                      <a:pt x="44" y="541"/>
                    </a:lnTo>
                    <a:lnTo>
                      <a:pt x="53" y="533"/>
                    </a:lnTo>
                    <a:lnTo>
                      <a:pt x="63" y="526"/>
                    </a:lnTo>
                    <a:lnTo>
                      <a:pt x="74" y="520"/>
                    </a:lnTo>
                    <a:lnTo>
                      <a:pt x="86" y="512"/>
                    </a:lnTo>
                    <a:lnTo>
                      <a:pt x="101" y="505"/>
                    </a:lnTo>
                    <a:lnTo>
                      <a:pt x="116" y="499"/>
                    </a:lnTo>
                    <a:lnTo>
                      <a:pt x="133" y="493"/>
                    </a:lnTo>
                    <a:lnTo>
                      <a:pt x="152" y="490"/>
                    </a:lnTo>
                    <a:lnTo>
                      <a:pt x="173" y="486"/>
                    </a:lnTo>
                    <a:lnTo>
                      <a:pt x="194" y="484"/>
                    </a:lnTo>
                    <a:lnTo>
                      <a:pt x="219" y="482"/>
                    </a:lnTo>
                    <a:lnTo>
                      <a:pt x="244" y="484"/>
                    </a:lnTo>
                    <a:lnTo>
                      <a:pt x="272" y="488"/>
                    </a:lnTo>
                    <a:lnTo>
                      <a:pt x="276" y="488"/>
                    </a:lnTo>
                    <a:lnTo>
                      <a:pt x="280" y="459"/>
                    </a:lnTo>
                    <a:lnTo>
                      <a:pt x="276" y="457"/>
                    </a:lnTo>
                    <a:lnTo>
                      <a:pt x="274" y="457"/>
                    </a:lnTo>
                    <a:lnTo>
                      <a:pt x="272" y="457"/>
                    </a:lnTo>
                    <a:lnTo>
                      <a:pt x="270" y="457"/>
                    </a:lnTo>
                    <a:lnTo>
                      <a:pt x="267" y="455"/>
                    </a:lnTo>
                    <a:lnTo>
                      <a:pt x="263" y="455"/>
                    </a:lnTo>
                    <a:lnTo>
                      <a:pt x="257" y="453"/>
                    </a:lnTo>
                    <a:lnTo>
                      <a:pt x="251" y="453"/>
                    </a:lnTo>
                    <a:lnTo>
                      <a:pt x="246" y="453"/>
                    </a:lnTo>
                    <a:lnTo>
                      <a:pt x="238" y="451"/>
                    </a:lnTo>
                    <a:lnTo>
                      <a:pt x="230" y="451"/>
                    </a:lnTo>
                    <a:lnTo>
                      <a:pt x="223" y="451"/>
                    </a:lnTo>
                    <a:lnTo>
                      <a:pt x="213" y="450"/>
                    </a:lnTo>
                    <a:lnTo>
                      <a:pt x="204" y="450"/>
                    </a:lnTo>
                    <a:lnTo>
                      <a:pt x="194" y="450"/>
                    </a:lnTo>
                    <a:lnTo>
                      <a:pt x="185" y="451"/>
                    </a:lnTo>
                    <a:lnTo>
                      <a:pt x="173" y="451"/>
                    </a:lnTo>
                    <a:lnTo>
                      <a:pt x="162" y="453"/>
                    </a:lnTo>
                    <a:lnTo>
                      <a:pt x="148" y="453"/>
                    </a:lnTo>
                    <a:lnTo>
                      <a:pt x="137" y="455"/>
                    </a:lnTo>
                    <a:lnTo>
                      <a:pt x="126" y="459"/>
                    </a:lnTo>
                    <a:lnTo>
                      <a:pt x="114" y="461"/>
                    </a:lnTo>
                    <a:lnTo>
                      <a:pt x="105" y="465"/>
                    </a:lnTo>
                    <a:lnTo>
                      <a:pt x="93" y="469"/>
                    </a:lnTo>
                    <a:lnTo>
                      <a:pt x="84" y="472"/>
                    </a:lnTo>
                    <a:lnTo>
                      <a:pt x="74" y="478"/>
                    </a:lnTo>
                    <a:lnTo>
                      <a:pt x="65" y="482"/>
                    </a:lnTo>
                    <a:lnTo>
                      <a:pt x="55" y="488"/>
                    </a:lnTo>
                    <a:lnTo>
                      <a:pt x="46" y="493"/>
                    </a:lnTo>
                    <a:lnTo>
                      <a:pt x="38" y="499"/>
                    </a:lnTo>
                    <a:lnTo>
                      <a:pt x="30" y="507"/>
                    </a:lnTo>
                    <a:lnTo>
                      <a:pt x="23" y="512"/>
                    </a:lnTo>
                    <a:lnTo>
                      <a:pt x="15" y="520"/>
                    </a:lnTo>
                    <a:lnTo>
                      <a:pt x="17" y="514"/>
                    </a:lnTo>
                    <a:lnTo>
                      <a:pt x="19" y="507"/>
                    </a:lnTo>
                    <a:lnTo>
                      <a:pt x="21" y="499"/>
                    </a:lnTo>
                    <a:lnTo>
                      <a:pt x="25" y="491"/>
                    </a:lnTo>
                    <a:lnTo>
                      <a:pt x="27" y="482"/>
                    </a:lnTo>
                    <a:lnTo>
                      <a:pt x="32" y="474"/>
                    </a:lnTo>
                    <a:lnTo>
                      <a:pt x="36" y="465"/>
                    </a:lnTo>
                    <a:lnTo>
                      <a:pt x="42" y="457"/>
                    </a:lnTo>
                    <a:lnTo>
                      <a:pt x="47" y="448"/>
                    </a:lnTo>
                    <a:lnTo>
                      <a:pt x="53" y="440"/>
                    </a:lnTo>
                    <a:lnTo>
                      <a:pt x="63" y="432"/>
                    </a:lnTo>
                    <a:lnTo>
                      <a:pt x="70" y="425"/>
                    </a:lnTo>
                    <a:lnTo>
                      <a:pt x="80" y="417"/>
                    </a:lnTo>
                    <a:lnTo>
                      <a:pt x="91" y="411"/>
                    </a:lnTo>
                    <a:lnTo>
                      <a:pt x="103" y="406"/>
                    </a:lnTo>
                    <a:lnTo>
                      <a:pt x="114" y="402"/>
                    </a:lnTo>
                    <a:lnTo>
                      <a:pt x="135" y="398"/>
                    </a:lnTo>
                    <a:lnTo>
                      <a:pt x="152" y="396"/>
                    </a:lnTo>
                    <a:lnTo>
                      <a:pt x="171" y="396"/>
                    </a:lnTo>
                    <a:lnTo>
                      <a:pt x="188" y="398"/>
                    </a:lnTo>
                    <a:lnTo>
                      <a:pt x="204" y="402"/>
                    </a:lnTo>
                    <a:lnTo>
                      <a:pt x="219" y="408"/>
                    </a:lnTo>
                    <a:lnTo>
                      <a:pt x="232" y="415"/>
                    </a:lnTo>
                    <a:lnTo>
                      <a:pt x="246" y="423"/>
                    </a:lnTo>
                    <a:lnTo>
                      <a:pt x="257" y="430"/>
                    </a:lnTo>
                    <a:lnTo>
                      <a:pt x="267" y="438"/>
                    </a:lnTo>
                    <a:lnTo>
                      <a:pt x="274" y="446"/>
                    </a:lnTo>
                    <a:lnTo>
                      <a:pt x="282" y="451"/>
                    </a:lnTo>
                    <a:lnTo>
                      <a:pt x="288" y="457"/>
                    </a:lnTo>
                    <a:lnTo>
                      <a:pt x="291" y="463"/>
                    </a:lnTo>
                    <a:lnTo>
                      <a:pt x="293" y="465"/>
                    </a:lnTo>
                    <a:lnTo>
                      <a:pt x="295" y="467"/>
                    </a:lnTo>
                    <a:lnTo>
                      <a:pt x="297" y="469"/>
                    </a:lnTo>
                    <a:lnTo>
                      <a:pt x="354" y="472"/>
                    </a:lnTo>
                    <a:lnTo>
                      <a:pt x="356" y="469"/>
                    </a:lnTo>
                    <a:lnTo>
                      <a:pt x="358" y="465"/>
                    </a:lnTo>
                    <a:lnTo>
                      <a:pt x="358" y="453"/>
                    </a:lnTo>
                    <a:lnTo>
                      <a:pt x="358" y="442"/>
                    </a:lnTo>
                    <a:lnTo>
                      <a:pt x="354" y="429"/>
                    </a:lnTo>
                    <a:lnTo>
                      <a:pt x="350" y="425"/>
                    </a:lnTo>
                    <a:lnTo>
                      <a:pt x="349" y="421"/>
                    </a:lnTo>
                    <a:lnTo>
                      <a:pt x="347" y="419"/>
                    </a:lnTo>
                    <a:lnTo>
                      <a:pt x="343" y="415"/>
                    </a:lnTo>
                    <a:lnTo>
                      <a:pt x="339" y="413"/>
                    </a:lnTo>
                    <a:lnTo>
                      <a:pt x="337" y="411"/>
                    </a:lnTo>
                    <a:lnTo>
                      <a:pt x="331" y="410"/>
                    </a:lnTo>
                    <a:lnTo>
                      <a:pt x="328" y="408"/>
                    </a:lnTo>
                    <a:lnTo>
                      <a:pt x="324" y="408"/>
                    </a:lnTo>
                    <a:lnTo>
                      <a:pt x="307" y="427"/>
                    </a:lnTo>
                    <a:lnTo>
                      <a:pt x="303" y="425"/>
                    </a:lnTo>
                    <a:lnTo>
                      <a:pt x="299" y="419"/>
                    </a:lnTo>
                    <a:lnTo>
                      <a:pt x="295" y="415"/>
                    </a:lnTo>
                    <a:lnTo>
                      <a:pt x="288" y="410"/>
                    </a:lnTo>
                    <a:lnTo>
                      <a:pt x="282" y="404"/>
                    </a:lnTo>
                    <a:lnTo>
                      <a:pt x="272" y="398"/>
                    </a:lnTo>
                    <a:lnTo>
                      <a:pt x="265" y="392"/>
                    </a:lnTo>
                    <a:lnTo>
                      <a:pt x="253" y="387"/>
                    </a:lnTo>
                    <a:lnTo>
                      <a:pt x="255" y="383"/>
                    </a:lnTo>
                    <a:lnTo>
                      <a:pt x="255" y="375"/>
                    </a:lnTo>
                    <a:lnTo>
                      <a:pt x="259" y="368"/>
                    </a:lnTo>
                    <a:lnTo>
                      <a:pt x="261" y="360"/>
                    </a:lnTo>
                    <a:lnTo>
                      <a:pt x="267" y="350"/>
                    </a:lnTo>
                    <a:lnTo>
                      <a:pt x="272" y="341"/>
                    </a:lnTo>
                    <a:lnTo>
                      <a:pt x="282" y="331"/>
                    </a:lnTo>
                    <a:lnTo>
                      <a:pt x="291" y="324"/>
                    </a:lnTo>
                    <a:lnTo>
                      <a:pt x="440" y="257"/>
                    </a:lnTo>
                    <a:lnTo>
                      <a:pt x="385" y="231"/>
                    </a:lnTo>
                    <a:lnTo>
                      <a:pt x="316" y="257"/>
                    </a:lnTo>
                    <a:lnTo>
                      <a:pt x="114" y="48"/>
                    </a:lnTo>
                    <a:lnTo>
                      <a:pt x="217" y="12"/>
                    </a:lnTo>
                    <a:lnTo>
                      <a:pt x="507" y="175"/>
                    </a:lnTo>
                    <a:lnTo>
                      <a:pt x="440" y="204"/>
                    </a:lnTo>
                    <a:lnTo>
                      <a:pt x="471" y="244"/>
                    </a:lnTo>
                    <a:lnTo>
                      <a:pt x="591" y="192"/>
                    </a:lnTo>
                    <a:lnTo>
                      <a:pt x="594" y="191"/>
                    </a:lnTo>
                    <a:lnTo>
                      <a:pt x="602" y="191"/>
                    </a:lnTo>
                    <a:lnTo>
                      <a:pt x="613" y="191"/>
                    </a:lnTo>
                    <a:lnTo>
                      <a:pt x="625" y="191"/>
                    </a:lnTo>
                    <a:lnTo>
                      <a:pt x="638" y="194"/>
                    </a:lnTo>
                    <a:lnTo>
                      <a:pt x="653" y="198"/>
                    </a:lnTo>
                    <a:lnTo>
                      <a:pt x="667" y="208"/>
                    </a:lnTo>
                    <a:lnTo>
                      <a:pt x="680" y="219"/>
                    </a:lnTo>
                    <a:lnTo>
                      <a:pt x="690" y="213"/>
                    </a:lnTo>
                    <a:lnTo>
                      <a:pt x="680" y="204"/>
                    </a:lnTo>
                    <a:lnTo>
                      <a:pt x="671" y="196"/>
                    </a:lnTo>
                    <a:lnTo>
                      <a:pt x="661" y="191"/>
                    </a:lnTo>
                    <a:lnTo>
                      <a:pt x="650" y="185"/>
                    </a:lnTo>
                    <a:lnTo>
                      <a:pt x="640" y="183"/>
                    </a:lnTo>
                    <a:lnTo>
                      <a:pt x="629" y="179"/>
                    </a:lnTo>
                    <a:lnTo>
                      <a:pt x="621" y="179"/>
                    </a:lnTo>
                    <a:lnTo>
                      <a:pt x="612" y="179"/>
                    </a:lnTo>
                    <a:lnTo>
                      <a:pt x="608" y="179"/>
                    </a:lnTo>
                    <a:lnTo>
                      <a:pt x="602" y="179"/>
                    </a:lnTo>
                    <a:lnTo>
                      <a:pt x="598" y="179"/>
                    </a:lnTo>
                    <a:lnTo>
                      <a:pt x="594" y="179"/>
                    </a:lnTo>
                    <a:lnTo>
                      <a:pt x="592" y="179"/>
                    </a:lnTo>
                    <a:lnTo>
                      <a:pt x="591" y="179"/>
                    </a:lnTo>
                    <a:lnTo>
                      <a:pt x="589" y="181"/>
                    </a:lnTo>
                    <a:lnTo>
                      <a:pt x="589" y="181"/>
                    </a:lnTo>
                    <a:lnTo>
                      <a:pt x="587" y="181"/>
                    </a:lnTo>
                    <a:lnTo>
                      <a:pt x="474" y="231"/>
                    </a:lnTo>
                    <a:lnTo>
                      <a:pt x="457" y="210"/>
                    </a:lnTo>
                    <a:lnTo>
                      <a:pt x="532" y="177"/>
                    </a:lnTo>
                    <a:lnTo>
                      <a:pt x="219" y="0"/>
                    </a:lnTo>
                    <a:lnTo>
                      <a:pt x="95" y="42"/>
                    </a:lnTo>
                    <a:lnTo>
                      <a:pt x="314" y="271"/>
                    </a:lnTo>
                    <a:lnTo>
                      <a:pt x="385" y="242"/>
                    </a:lnTo>
                    <a:lnTo>
                      <a:pt x="415" y="257"/>
                    </a:lnTo>
                    <a:lnTo>
                      <a:pt x="288" y="314"/>
                    </a:lnTo>
                    <a:lnTo>
                      <a:pt x="288" y="314"/>
                    </a:lnTo>
                    <a:lnTo>
                      <a:pt x="288" y="314"/>
                    </a:lnTo>
                    <a:lnTo>
                      <a:pt x="272" y="326"/>
                    </a:lnTo>
                    <a:lnTo>
                      <a:pt x="261" y="337"/>
                    </a:lnTo>
                    <a:lnTo>
                      <a:pt x="253" y="350"/>
                    </a:lnTo>
                    <a:lnTo>
                      <a:pt x="248" y="362"/>
                    </a:lnTo>
                    <a:lnTo>
                      <a:pt x="246" y="373"/>
                    </a:lnTo>
                    <a:lnTo>
                      <a:pt x="244" y="383"/>
                    </a:lnTo>
                    <a:lnTo>
                      <a:pt x="244" y="389"/>
                    </a:lnTo>
                    <a:lnTo>
                      <a:pt x="244" y="390"/>
                    </a:lnTo>
                    <a:lnTo>
                      <a:pt x="244" y="394"/>
                    </a:lnTo>
                    <a:lnTo>
                      <a:pt x="246" y="396"/>
                    </a:lnTo>
                    <a:lnTo>
                      <a:pt x="259" y="404"/>
                    </a:lnTo>
                    <a:lnTo>
                      <a:pt x="270" y="411"/>
                    </a:lnTo>
                    <a:lnTo>
                      <a:pt x="280" y="417"/>
                    </a:lnTo>
                    <a:lnTo>
                      <a:pt x="288" y="425"/>
                    </a:lnTo>
                    <a:lnTo>
                      <a:pt x="295" y="430"/>
                    </a:lnTo>
                    <a:lnTo>
                      <a:pt x="299" y="434"/>
                    </a:lnTo>
                    <a:lnTo>
                      <a:pt x="301" y="438"/>
                    </a:lnTo>
                    <a:lnTo>
                      <a:pt x="301" y="440"/>
                    </a:lnTo>
                    <a:lnTo>
                      <a:pt x="305" y="446"/>
                    </a:lnTo>
                    <a:lnTo>
                      <a:pt x="328" y="419"/>
                    </a:lnTo>
                    <a:lnTo>
                      <a:pt x="333" y="423"/>
                    </a:lnTo>
                    <a:lnTo>
                      <a:pt x="337" y="425"/>
                    </a:lnTo>
                    <a:lnTo>
                      <a:pt x="341" y="429"/>
                    </a:lnTo>
                    <a:lnTo>
                      <a:pt x="345" y="432"/>
                    </a:lnTo>
                    <a:lnTo>
                      <a:pt x="347" y="440"/>
                    </a:lnTo>
                    <a:lnTo>
                      <a:pt x="349" y="448"/>
                    </a:lnTo>
                    <a:lnTo>
                      <a:pt x="347" y="455"/>
                    </a:lnTo>
                    <a:lnTo>
                      <a:pt x="347" y="461"/>
                    </a:lnTo>
                    <a:lnTo>
                      <a:pt x="303" y="459"/>
                    </a:lnTo>
                    <a:lnTo>
                      <a:pt x="301" y="455"/>
                    </a:lnTo>
                    <a:lnTo>
                      <a:pt x="295" y="451"/>
                    </a:lnTo>
                    <a:lnTo>
                      <a:pt x="291" y="446"/>
                    </a:lnTo>
                    <a:lnTo>
                      <a:pt x="286" y="440"/>
                    </a:lnTo>
                    <a:lnTo>
                      <a:pt x="278" y="432"/>
                    </a:lnTo>
                    <a:lnTo>
                      <a:pt x="270" y="427"/>
                    </a:lnTo>
                    <a:lnTo>
                      <a:pt x="261" y="419"/>
                    </a:lnTo>
                    <a:lnTo>
                      <a:pt x="251" y="413"/>
                    </a:lnTo>
                    <a:lnTo>
                      <a:pt x="246" y="410"/>
                    </a:lnTo>
                    <a:lnTo>
                      <a:pt x="240" y="406"/>
                    </a:lnTo>
                    <a:lnTo>
                      <a:pt x="232" y="402"/>
                    </a:lnTo>
                    <a:lnTo>
                      <a:pt x="225" y="398"/>
                    </a:lnTo>
                    <a:lnTo>
                      <a:pt x="217" y="396"/>
                    </a:lnTo>
                    <a:lnTo>
                      <a:pt x="209" y="392"/>
                    </a:lnTo>
                    <a:lnTo>
                      <a:pt x="202" y="390"/>
                    </a:lnTo>
                    <a:lnTo>
                      <a:pt x="192" y="389"/>
                    </a:lnTo>
                    <a:lnTo>
                      <a:pt x="183" y="387"/>
                    </a:lnTo>
                    <a:lnTo>
                      <a:pt x="173" y="385"/>
                    </a:lnTo>
                    <a:lnTo>
                      <a:pt x="164" y="385"/>
                    </a:lnTo>
                    <a:lnTo>
                      <a:pt x="154" y="383"/>
                    </a:lnTo>
                    <a:lnTo>
                      <a:pt x="145" y="385"/>
                    </a:lnTo>
                    <a:lnTo>
                      <a:pt x="133" y="387"/>
                    </a:lnTo>
                    <a:lnTo>
                      <a:pt x="122" y="389"/>
                    </a:lnTo>
                    <a:lnTo>
                      <a:pt x="110" y="390"/>
                    </a:lnTo>
                    <a:lnTo>
                      <a:pt x="103" y="392"/>
                    </a:lnTo>
                    <a:lnTo>
                      <a:pt x="95" y="396"/>
                    </a:lnTo>
                    <a:lnTo>
                      <a:pt x="89" y="400"/>
                    </a:lnTo>
                    <a:lnTo>
                      <a:pt x="82" y="404"/>
                    </a:lnTo>
                    <a:lnTo>
                      <a:pt x="74" y="408"/>
                    </a:lnTo>
                    <a:lnTo>
                      <a:pt x="68" y="411"/>
                    </a:lnTo>
                    <a:lnTo>
                      <a:pt x="63" y="417"/>
                    </a:lnTo>
                    <a:lnTo>
                      <a:pt x="57" y="421"/>
                    </a:lnTo>
                    <a:lnTo>
                      <a:pt x="51" y="427"/>
                    </a:lnTo>
                    <a:lnTo>
                      <a:pt x="46" y="432"/>
                    </a:lnTo>
                    <a:lnTo>
                      <a:pt x="40" y="440"/>
                    </a:lnTo>
                    <a:lnTo>
                      <a:pt x="34" y="446"/>
                    </a:lnTo>
                    <a:lnTo>
                      <a:pt x="30" y="453"/>
                    </a:lnTo>
                    <a:lnTo>
                      <a:pt x="25" y="461"/>
                    </a:lnTo>
                    <a:lnTo>
                      <a:pt x="21" y="469"/>
                    </a:lnTo>
                    <a:lnTo>
                      <a:pt x="17" y="476"/>
                    </a:lnTo>
                    <a:lnTo>
                      <a:pt x="9" y="501"/>
                    </a:lnTo>
                    <a:lnTo>
                      <a:pt x="4" y="520"/>
                    </a:lnTo>
                    <a:lnTo>
                      <a:pt x="2" y="533"/>
                    </a:lnTo>
                    <a:lnTo>
                      <a:pt x="2" y="539"/>
                    </a:lnTo>
                    <a:lnTo>
                      <a:pt x="0" y="558"/>
                    </a:lnTo>
                    <a:lnTo>
                      <a:pt x="11" y="543"/>
                    </a:lnTo>
                    <a:lnTo>
                      <a:pt x="27" y="524"/>
                    </a:lnTo>
                    <a:lnTo>
                      <a:pt x="44" y="510"/>
                    </a:lnTo>
                    <a:lnTo>
                      <a:pt x="61" y="497"/>
                    </a:lnTo>
                    <a:lnTo>
                      <a:pt x="80" y="486"/>
                    </a:lnTo>
                    <a:lnTo>
                      <a:pt x="99" y="478"/>
                    </a:lnTo>
                    <a:lnTo>
                      <a:pt x="120" y="472"/>
                    </a:lnTo>
                    <a:lnTo>
                      <a:pt x="139" y="467"/>
                    </a:lnTo>
                    <a:lnTo>
                      <a:pt x="158" y="463"/>
                    </a:lnTo>
                    <a:lnTo>
                      <a:pt x="177" y="461"/>
                    </a:lnTo>
                    <a:lnTo>
                      <a:pt x="194" y="461"/>
                    </a:lnTo>
                    <a:lnTo>
                      <a:pt x="211" y="461"/>
                    </a:lnTo>
                    <a:lnTo>
                      <a:pt x="227" y="461"/>
                    </a:lnTo>
                    <a:lnTo>
                      <a:pt x="240" y="463"/>
                    </a:lnTo>
                    <a:lnTo>
                      <a:pt x="251" y="465"/>
                    </a:lnTo>
                    <a:lnTo>
                      <a:pt x="261" y="467"/>
                    </a:lnTo>
                    <a:lnTo>
                      <a:pt x="269" y="467"/>
                    </a:lnTo>
                    <a:lnTo>
                      <a:pt x="267" y="474"/>
                    </a:lnTo>
                    <a:lnTo>
                      <a:pt x="251" y="474"/>
                    </a:lnTo>
                    <a:lnTo>
                      <a:pt x="234" y="472"/>
                    </a:lnTo>
                    <a:lnTo>
                      <a:pt x="219" y="472"/>
                    </a:lnTo>
                    <a:lnTo>
                      <a:pt x="204" y="472"/>
                    </a:lnTo>
                    <a:lnTo>
                      <a:pt x="188" y="472"/>
                    </a:lnTo>
                    <a:lnTo>
                      <a:pt x="175" y="474"/>
                    </a:lnTo>
                    <a:lnTo>
                      <a:pt x="164" y="476"/>
                    </a:lnTo>
                    <a:lnTo>
                      <a:pt x="150" y="478"/>
                    </a:lnTo>
                    <a:lnTo>
                      <a:pt x="139" y="482"/>
                    </a:lnTo>
                    <a:lnTo>
                      <a:pt x="128" y="484"/>
                    </a:lnTo>
                    <a:lnTo>
                      <a:pt x="118" y="488"/>
                    </a:lnTo>
                    <a:lnTo>
                      <a:pt x="108" y="491"/>
                    </a:lnTo>
                    <a:lnTo>
                      <a:pt x="99" y="495"/>
                    </a:lnTo>
                    <a:lnTo>
                      <a:pt x="89" y="499"/>
                    </a:lnTo>
                    <a:lnTo>
                      <a:pt x="82" y="503"/>
                    </a:lnTo>
                    <a:lnTo>
                      <a:pt x="74" y="507"/>
                    </a:lnTo>
                    <a:lnTo>
                      <a:pt x="61" y="514"/>
                    </a:lnTo>
                    <a:lnTo>
                      <a:pt x="47" y="524"/>
                    </a:lnTo>
                    <a:lnTo>
                      <a:pt x="38" y="531"/>
                    </a:lnTo>
                    <a:lnTo>
                      <a:pt x="30" y="539"/>
                    </a:lnTo>
                    <a:lnTo>
                      <a:pt x="23" y="545"/>
                    </a:lnTo>
                    <a:lnTo>
                      <a:pt x="19" y="550"/>
                    </a:lnTo>
                    <a:lnTo>
                      <a:pt x="15" y="554"/>
                    </a:lnTo>
                    <a:lnTo>
                      <a:pt x="15" y="556"/>
                    </a:lnTo>
                    <a:lnTo>
                      <a:pt x="11" y="562"/>
                    </a:lnTo>
                    <a:lnTo>
                      <a:pt x="17" y="564"/>
                    </a:lnTo>
                    <a:lnTo>
                      <a:pt x="28" y="568"/>
                    </a:lnTo>
                    <a:lnTo>
                      <a:pt x="38" y="571"/>
                    </a:lnTo>
                    <a:lnTo>
                      <a:pt x="49" y="573"/>
                    </a:lnTo>
                    <a:lnTo>
                      <a:pt x="61" y="575"/>
                    </a:lnTo>
                    <a:lnTo>
                      <a:pt x="70" y="577"/>
                    </a:lnTo>
                    <a:lnTo>
                      <a:pt x="82" y="577"/>
                    </a:lnTo>
                    <a:lnTo>
                      <a:pt x="91" y="577"/>
                    </a:lnTo>
                    <a:lnTo>
                      <a:pt x="101" y="577"/>
                    </a:lnTo>
                    <a:lnTo>
                      <a:pt x="110" y="577"/>
                    </a:lnTo>
                    <a:lnTo>
                      <a:pt x="118" y="577"/>
                    </a:lnTo>
                    <a:lnTo>
                      <a:pt x="126" y="575"/>
                    </a:lnTo>
                    <a:lnTo>
                      <a:pt x="133" y="575"/>
                    </a:lnTo>
                    <a:lnTo>
                      <a:pt x="139" y="573"/>
                    </a:lnTo>
                    <a:lnTo>
                      <a:pt x="145" y="573"/>
                    </a:lnTo>
                    <a:lnTo>
                      <a:pt x="150" y="573"/>
                    </a:lnTo>
                    <a:lnTo>
                      <a:pt x="154" y="571"/>
                    </a:lnTo>
                    <a:lnTo>
                      <a:pt x="188" y="667"/>
                    </a:lnTo>
                    <a:lnTo>
                      <a:pt x="183" y="678"/>
                    </a:lnTo>
                    <a:lnTo>
                      <a:pt x="183" y="686"/>
                    </a:lnTo>
                    <a:lnTo>
                      <a:pt x="185" y="691"/>
                    </a:lnTo>
                    <a:lnTo>
                      <a:pt x="187" y="697"/>
                    </a:lnTo>
                    <a:lnTo>
                      <a:pt x="188" y="699"/>
                    </a:lnTo>
                    <a:lnTo>
                      <a:pt x="194" y="703"/>
                    </a:lnTo>
                    <a:lnTo>
                      <a:pt x="198" y="705"/>
                    </a:lnTo>
                    <a:lnTo>
                      <a:pt x="202" y="707"/>
                    </a:lnTo>
                    <a:lnTo>
                      <a:pt x="206" y="709"/>
                    </a:lnTo>
                    <a:lnTo>
                      <a:pt x="211" y="709"/>
                    </a:lnTo>
                    <a:lnTo>
                      <a:pt x="215" y="709"/>
                    </a:lnTo>
                    <a:lnTo>
                      <a:pt x="219" y="707"/>
                    </a:lnTo>
                    <a:lnTo>
                      <a:pt x="223" y="707"/>
                    </a:lnTo>
                    <a:lnTo>
                      <a:pt x="225" y="705"/>
                    </a:lnTo>
                    <a:lnTo>
                      <a:pt x="227" y="703"/>
                    </a:lnTo>
                    <a:lnTo>
                      <a:pt x="230" y="701"/>
                    </a:lnTo>
                    <a:lnTo>
                      <a:pt x="232" y="699"/>
                    </a:lnTo>
                    <a:lnTo>
                      <a:pt x="234" y="697"/>
                    </a:lnTo>
                    <a:lnTo>
                      <a:pt x="236" y="695"/>
                    </a:lnTo>
                    <a:lnTo>
                      <a:pt x="238" y="691"/>
                    </a:lnTo>
                    <a:lnTo>
                      <a:pt x="240" y="686"/>
                    </a:lnTo>
                    <a:lnTo>
                      <a:pt x="242" y="682"/>
                    </a:lnTo>
                    <a:lnTo>
                      <a:pt x="242" y="676"/>
                    </a:lnTo>
                    <a:lnTo>
                      <a:pt x="240" y="672"/>
                    </a:lnTo>
                    <a:lnTo>
                      <a:pt x="238" y="669"/>
                    </a:lnTo>
                    <a:lnTo>
                      <a:pt x="236" y="665"/>
                    </a:lnTo>
                    <a:lnTo>
                      <a:pt x="232" y="661"/>
                    </a:lnTo>
                    <a:lnTo>
                      <a:pt x="230" y="659"/>
                    </a:lnTo>
                    <a:lnTo>
                      <a:pt x="227" y="657"/>
                    </a:lnTo>
                    <a:lnTo>
                      <a:pt x="223" y="655"/>
                    </a:lnTo>
                    <a:lnTo>
                      <a:pt x="221" y="655"/>
                    </a:lnTo>
                    <a:lnTo>
                      <a:pt x="217" y="653"/>
                    </a:lnTo>
                    <a:lnTo>
                      <a:pt x="202" y="560"/>
                    </a:lnTo>
                    <a:lnTo>
                      <a:pt x="208" y="558"/>
                    </a:lnTo>
                    <a:lnTo>
                      <a:pt x="215" y="556"/>
                    </a:lnTo>
                    <a:lnTo>
                      <a:pt x="221" y="552"/>
                    </a:lnTo>
                    <a:lnTo>
                      <a:pt x="229" y="550"/>
                    </a:lnTo>
                    <a:lnTo>
                      <a:pt x="236" y="547"/>
                    </a:lnTo>
                    <a:lnTo>
                      <a:pt x="242" y="543"/>
                    </a:lnTo>
                    <a:lnTo>
                      <a:pt x="249" y="539"/>
                    </a:lnTo>
                    <a:lnTo>
                      <a:pt x="257" y="535"/>
                    </a:lnTo>
                    <a:lnTo>
                      <a:pt x="263" y="531"/>
                    </a:lnTo>
                    <a:lnTo>
                      <a:pt x="270" y="528"/>
                    </a:lnTo>
                    <a:lnTo>
                      <a:pt x="276" y="524"/>
                    </a:lnTo>
                    <a:lnTo>
                      <a:pt x="282" y="520"/>
                    </a:lnTo>
                    <a:lnTo>
                      <a:pt x="288" y="516"/>
                    </a:lnTo>
                    <a:lnTo>
                      <a:pt x="291" y="514"/>
                    </a:lnTo>
                    <a:lnTo>
                      <a:pt x="295" y="512"/>
                    </a:lnTo>
                    <a:lnTo>
                      <a:pt x="297" y="510"/>
                    </a:lnTo>
                    <a:lnTo>
                      <a:pt x="307" y="516"/>
                    </a:lnTo>
                    <a:lnTo>
                      <a:pt x="316" y="524"/>
                    </a:lnTo>
                    <a:lnTo>
                      <a:pt x="328" y="528"/>
                    </a:lnTo>
                    <a:lnTo>
                      <a:pt x="337" y="531"/>
                    </a:lnTo>
                    <a:lnTo>
                      <a:pt x="347" y="535"/>
                    </a:lnTo>
                    <a:lnTo>
                      <a:pt x="356" y="537"/>
                    </a:lnTo>
                    <a:lnTo>
                      <a:pt x="366" y="539"/>
                    </a:lnTo>
                    <a:lnTo>
                      <a:pt x="373" y="539"/>
                    </a:lnTo>
                    <a:lnTo>
                      <a:pt x="383" y="541"/>
                    </a:lnTo>
                    <a:lnTo>
                      <a:pt x="390" y="541"/>
                    </a:lnTo>
                    <a:lnTo>
                      <a:pt x="396" y="539"/>
                    </a:lnTo>
                    <a:lnTo>
                      <a:pt x="402" y="539"/>
                    </a:lnTo>
                    <a:lnTo>
                      <a:pt x="408" y="539"/>
                    </a:lnTo>
                    <a:lnTo>
                      <a:pt x="411" y="539"/>
                    </a:lnTo>
                    <a:lnTo>
                      <a:pt x="413" y="537"/>
                    </a:lnTo>
                    <a:lnTo>
                      <a:pt x="415" y="537"/>
                    </a:lnTo>
                    <a:lnTo>
                      <a:pt x="417" y="537"/>
                    </a:lnTo>
                    <a:lnTo>
                      <a:pt x="419" y="533"/>
                    </a:lnTo>
                    <a:lnTo>
                      <a:pt x="425" y="510"/>
                    </a:lnTo>
                    <a:lnTo>
                      <a:pt x="429" y="488"/>
                    </a:lnTo>
                    <a:lnTo>
                      <a:pt x="431" y="465"/>
                    </a:lnTo>
                    <a:lnTo>
                      <a:pt x="431" y="446"/>
                    </a:lnTo>
                    <a:lnTo>
                      <a:pt x="429" y="427"/>
                    </a:lnTo>
                    <a:lnTo>
                      <a:pt x="423" y="410"/>
                    </a:lnTo>
                    <a:lnTo>
                      <a:pt x="417" y="394"/>
                    </a:lnTo>
                    <a:lnTo>
                      <a:pt x="408" y="379"/>
                    </a:lnTo>
                    <a:lnTo>
                      <a:pt x="398" y="370"/>
                    </a:lnTo>
                    <a:lnTo>
                      <a:pt x="387" y="360"/>
                    </a:lnTo>
                    <a:lnTo>
                      <a:pt x="375" y="352"/>
                    </a:lnTo>
                    <a:lnTo>
                      <a:pt x="364" y="347"/>
                    </a:lnTo>
                    <a:lnTo>
                      <a:pt x="352" y="341"/>
                    </a:lnTo>
                    <a:lnTo>
                      <a:pt x="343" y="337"/>
                    </a:lnTo>
                    <a:lnTo>
                      <a:pt x="333" y="335"/>
                    </a:lnTo>
                    <a:lnTo>
                      <a:pt x="324" y="333"/>
                    </a:lnTo>
                    <a:lnTo>
                      <a:pt x="335" y="328"/>
                    </a:lnTo>
                    <a:lnTo>
                      <a:pt x="345" y="328"/>
                    </a:lnTo>
                    <a:lnTo>
                      <a:pt x="350" y="331"/>
                    </a:lnTo>
                    <a:lnTo>
                      <a:pt x="358" y="333"/>
                    </a:lnTo>
                    <a:lnTo>
                      <a:pt x="366" y="335"/>
                    </a:lnTo>
                    <a:lnTo>
                      <a:pt x="373" y="339"/>
                    </a:lnTo>
                    <a:lnTo>
                      <a:pt x="379" y="341"/>
                    </a:lnTo>
                    <a:lnTo>
                      <a:pt x="387" y="345"/>
                    </a:lnTo>
                    <a:lnTo>
                      <a:pt x="392" y="349"/>
                    </a:lnTo>
                    <a:lnTo>
                      <a:pt x="398" y="352"/>
                    </a:lnTo>
                    <a:lnTo>
                      <a:pt x="402" y="356"/>
                    </a:lnTo>
                    <a:lnTo>
                      <a:pt x="408" y="362"/>
                    </a:lnTo>
                    <a:lnTo>
                      <a:pt x="413" y="366"/>
                    </a:lnTo>
                    <a:lnTo>
                      <a:pt x="417" y="371"/>
                    </a:lnTo>
                    <a:lnTo>
                      <a:pt x="421" y="377"/>
                    </a:lnTo>
                    <a:lnTo>
                      <a:pt x="425" y="381"/>
                    </a:lnTo>
                    <a:lnTo>
                      <a:pt x="429" y="387"/>
                    </a:lnTo>
                    <a:lnTo>
                      <a:pt x="438" y="410"/>
                    </a:lnTo>
                    <a:lnTo>
                      <a:pt x="444" y="432"/>
                    </a:lnTo>
                    <a:lnTo>
                      <a:pt x="448" y="453"/>
                    </a:lnTo>
                    <a:lnTo>
                      <a:pt x="446" y="474"/>
                    </a:lnTo>
                    <a:lnTo>
                      <a:pt x="444" y="493"/>
                    </a:lnTo>
                    <a:lnTo>
                      <a:pt x="442" y="507"/>
                    </a:lnTo>
                    <a:lnTo>
                      <a:pt x="440" y="516"/>
                    </a:lnTo>
                    <a:lnTo>
                      <a:pt x="438" y="520"/>
                    </a:lnTo>
                    <a:lnTo>
                      <a:pt x="434" y="533"/>
                    </a:lnTo>
                    <a:lnTo>
                      <a:pt x="589" y="446"/>
                    </a:lnTo>
                    <a:lnTo>
                      <a:pt x="613" y="476"/>
                    </a:lnTo>
                    <a:lnTo>
                      <a:pt x="572" y="499"/>
                    </a:lnTo>
                    <a:lnTo>
                      <a:pt x="884" y="834"/>
                    </a:lnTo>
                    <a:lnTo>
                      <a:pt x="1143" y="655"/>
                    </a:lnTo>
                    <a:lnTo>
                      <a:pt x="714" y="419"/>
                    </a:lnTo>
                    <a:close/>
                  </a:path>
                </a:pathLst>
              </a:custGeom>
              <a:solidFill>
                <a:srgbClr val="000000"/>
              </a:solidFill>
              <a:ln w="9525">
                <a:noFill/>
                <a:round/>
                <a:headEnd/>
                <a:tailEnd/>
              </a:ln>
            </p:spPr>
            <p:txBody>
              <a:bodyPr/>
              <a:lstStyle/>
              <a:p>
                <a:endParaRPr lang="de-DE"/>
              </a:p>
            </p:txBody>
          </p:sp>
          <p:sp>
            <p:nvSpPr>
              <p:cNvPr id="33233" name="Freeform 1489"/>
              <p:cNvSpPr>
                <a:spLocks/>
              </p:cNvSpPr>
              <p:nvPr/>
            </p:nvSpPr>
            <p:spPr bwMode="auto">
              <a:xfrm>
                <a:off x="1488" y="605"/>
                <a:ext cx="426" cy="351"/>
              </a:xfrm>
              <a:custGeom>
                <a:avLst/>
                <a:gdLst/>
                <a:ahLst/>
                <a:cxnLst>
                  <a:cxn ang="0">
                    <a:pos x="476" y="313"/>
                  </a:cxn>
                  <a:cxn ang="0">
                    <a:pos x="470" y="269"/>
                  </a:cxn>
                  <a:cxn ang="0">
                    <a:pos x="434" y="217"/>
                  </a:cxn>
                  <a:cxn ang="0">
                    <a:pos x="407" y="208"/>
                  </a:cxn>
                  <a:cxn ang="0">
                    <a:pos x="316" y="242"/>
                  </a:cxn>
                  <a:cxn ang="0">
                    <a:pos x="306" y="225"/>
                  </a:cxn>
                  <a:cxn ang="0">
                    <a:pos x="291" y="206"/>
                  </a:cxn>
                  <a:cxn ang="0">
                    <a:pos x="270" y="187"/>
                  </a:cxn>
                  <a:cxn ang="0">
                    <a:pos x="245" y="172"/>
                  </a:cxn>
                  <a:cxn ang="0">
                    <a:pos x="223" y="164"/>
                  </a:cxn>
                  <a:cxn ang="0">
                    <a:pos x="135" y="143"/>
                  </a:cxn>
                  <a:cxn ang="0">
                    <a:pos x="211" y="99"/>
                  </a:cxn>
                  <a:cxn ang="0">
                    <a:pos x="144" y="58"/>
                  </a:cxn>
                  <a:cxn ang="0">
                    <a:pos x="99" y="37"/>
                  </a:cxn>
                  <a:cxn ang="0">
                    <a:pos x="51" y="2"/>
                  </a:cxn>
                  <a:cxn ang="0">
                    <a:pos x="0" y="18"/>
                  </a:cxn>
                  <a:cxn ang="0">
                    <a:pos x="83" y="31"/>
                  </a:cxn>
                  <a:cxn ang="0">
                    <a:pos x="26" y="65"/>
                  </a:cxn>
                  <a:cxn ang="0">
                    <a:pos x="72" y="101"/>
                  </a:cxn>
                  <a:cxn ang="0">
                    <a:pos x="123" y="137"/>
                  </a:cxn>
                  <a:cxn ang="0">
                    <a:pos x="165" y="193"/>
                  </a:cxn>
                  <a:cxn ang="0">
                    <a:pos x="223" y="176"/>
                  </a:cxn>
                  <a:cxn ang="0">
                    <a:pos x="280" y="210"/>
                  </a:cxn>
                  <a:cxn ang="0">
                    <a:pos x="308" y="248"/>
                  </a:cxn>
                  <a:cxn ang="0">
                    <a:pos x="316" y="265"/>
                  </a:cxn>
                  <a:cxn ang="0">
                    <a:pos x="320" y="261"/>
                  </a:cxn>
                  <a:cxn ang="0">
                    <a:pos x="428" y="227"/>
                  </a:cxn>
                  <a:cxn ang="0">
                    <a:pos x="459" y="267"/>
                  </a:cxn>
                  <a:cxn ang="0">
                    <a:pos x="465" y="305"/>
                  </a:cxn>
                  <a:cxn ang="0">
                    <a:pos x="419" y="341"/>
                  </a:cxn>
                  <a:cxn ang="0">
                    <a:pos x="425" y="370"/>
                  </a:cxn>
                  <a:cxn ang="0">
                    <a:pos x="421" y="385"/>
                  </a:cxn>
                  <a:cxn ang="0">
                    <a:pos x="423" y="387"/>
                  </a:cxn>
                  <a:cxn ang="0">
                    <a:pos x="474" y="463"/>
                  </a:cxn>
                  <a:cxn ang="0">
                    <a:pos x="497" y="499"/>
                  </a:cxn>
                  <a:cxn ang="0">
                    <a:pos x="585" y="461"/>
                  </a:cxn>
                  <a:cxn ang="0">
                    <a:pos x="541" y="539"/>
                  </a:cxn>
                  <a:cxn ang="0">
                    <a:pos x="627" y="625"/>
                  </a:cxn>
                  <a:cxn ang="0">
                    <a:pos x="829" y="610"/>
                  </a:cxn>
                  <a:cxn ang="0">
                    <a:pos x="844" y="614"/>
                  </a:cxn>
                  <a:cxn ang="0">
                    <a:pos x="733" y="551"/>
                  </a:cxn>
                  <a:cxn ang="0">
                    <a:pos x="627" y="610"/>
                  </a:cxn>
                  <a:cxn ang="0">
                    <a:pos x="659" y="496"/>
                  </a:cxn>
                  <a:cxn ang="0">
                    <a:pos x="585" y="450"/>
                  </a:cxn>
                  <a:cxn ang="0">
                    <a:pos x="486" y="471"/>
                  </a:cxn>
                  <a:cxn ang="0">
                    <a:pos x="510" y="450"/>
                  </a:cxn>
                  <a:cxn ang="0">
                    <a:pos x="434" y="366"/>
                  </a:cxn>
                  <a:cxn ang="0">
                    <a:pos x="472" y="320"/>
                  </a:cxn>
                </a:cxnLst>
                <a:rect l="0" t="0" r="r" b="b"/>
                <a:pathLst>
                  <a:path w="851" h="703">
                    <a:moveTo>
                      <a:pt x="474" y="320"/>
                    </a:moveTo>
                    <a:lnTo>
                      <a:pt x="476" y="316"/>
                    </a:lnTo>
                    <a:lnTo>
                      <a:pt x="476" y="313"/>
                    </a:lnTo>
                    <a:lnTo>
                      <a:pt x="476" y="301"/>
                    </a:lnTo>
                    <a:lnTo>
                      <a:pt x="474" y="286"/>
                    </a:lnTo>
                    <a:lnTo>
                      <a:pt x="470" y="269"/>
                    </a:lnTo>
                    <a:lnTo>
                      <a:pt x="463" y="250"/>
                    </a:lnTo>
                    <a:lnTo>
                      <a:pt x="451" y="233"/>
                    </a:lnTo>
                    <a:lnTo>
                      <a:pt x="434" y="217"/>
                    </a:lnTo>
                    <a:lnTo>
                      <a:pt x="411" y="208"/>
                    </a:lnTo>
                    <a:lnTo>
                      <a:pt x="409" y="206"/>
                    </a:lnTo>
                    <a:lnTo>
                      <a:pt x="407" y="208"/>
                    </a:lnTo>
                    <a:lnTo>
                      <a:pt x="320" y="250"/>
                    </a:lnTo>
                    <a:lnTo>
                      <a:pt x="320" y="246"/>
                    </a:lnTo>
                    <a:lnTo>
                      <a:pt x="316" y="242"/>
                    </a:lnTo>
                    <a:lnTo>
                      <a:pt x="314" y="237"/>
                    </a:lnTo>
                    <a:lnTo>
                      <a:pt x="310" y="231"/>
                    </a:lnTo>
                    <a:lnTo>
                      <a:pt x="306" y="225"/>
                    </a:lnTo>
                    <a:lnTo>
                      <a:pt x="303" y="219"/>
                    </a:lnTo>
                    <a:lnTo>
                      <a:pt x="297" y="214"/>
                    </a:lnTo>
                    <a:lnTo>
                      <a:pt x="291" y="206"/>
                    </a:lnTo>
                    <a:lnTo>
                      <a:pt x="285" y="200"/>
                    </a:lnTo>
                    <a:lnTo>
                      <a:pt x="278" y="195"/>
                    </a:lnTo>
                    <a:lnTo>
                      <a:pt x="270" y="187"/>
                    </a:lnTo>
                    <a:lnTo>
                      <a:pt x="263" y="181"/>
                    </a:lnTo>
                    <a:lnTo>
                      <a:pt x="255" y="177"/>
                    </a:lnTo>
                    <a:lnTo>
                      <a:pt x="245" y="172"/>
                    </a:lnTo>
                    <a:lnTo>
                      <a:pt x="236" y="168"/>
                    </a:lnTo>
                    <a:lnTo>
                      <a:pt x="224" y="164"/>
                    </a:lnTo>
                    <a:lnTo>
                      <a:pt x="223" y="164"/>
                    </a:lnTo>
                    <a:lnTo>
                      <a:pt x="221" y="164"/>
                    </a:lnTo>
                    <a:lnTo>
                      <a:pt x="171" y="183"/>
                    </a:lnTo>
                    <a:lnTo>
                      <a:pt x="135" y="143"/>
                    </a:lnTo>
                    <a:lnTo>
                      <a:pt x="211" y="111"/>
                    </a:lnTo>
                    <a:lnTo>
                      <a:pt x="221" y="105"/>
                    </a:lnTo>
                    <a:lnTo>
                      <a:pt x="211" y="99"/>
                    </a:lnTo>
                    <a:lnTo>
                      <a:pt x="150" y="58"/>
                    </a:lnTo>
                    <a:lnTo>
                      <a:pt x="146" y="56"/>
                    </a:lnTo>
                    <a:lnTo>
                      <a:pt x="144" y="58"/>
                    </a:lnTo>
                    <a:lnTo>
                      <a:pt x="72" y="90"/>
                    </a:lnTo>
                    <a:lnTo>
                      <a:pt x="40" y="63"/>
                    </a:lnTo>
                    <a:lnTo>
                      <a:pt x="99" y="37"/>
                    </a:lnTo>
                    <a:lnTo>
                      <a:pt x="108" y="33"/>
                    </a:lnTo>
                    <a:lnTo>
                      <a:pt x="99" y="27"/>
                    </a:lnTo>
                    <a:lnTo>
                      <a:pt x="51" y="2"/>
                    </a:lnTo>
                    <a:lnTo>
                      <a:pt x="49" y="0"/>
                    </a:lnTo>
                    <a:lnTo>
                      <a:pt x="45" y="0"/>
                    </a:lnTo>
                    <a:lnTo>
                      <a:pt x="0" y="18"/>
                    </a:lnTo>
                    <a:lnTo>
                      <a:pt x="2" y="29"/>
                    </a:lnTo>
                    <a:lnTo>
                      <a:pt x="47" y="12"/>
                    </a:lnTo>
                    <a:lnTo>
                      <a:pt x="83" y="31"/>
                    </a:lnTo>
                    <a:lnTo>
                      <a:pt x="28" y="56"/>
                    </a:lnTo>
                    <a:lnTo>
                      <a:pt x="21" y="61"/>
                    </a:lnTo>
                    <a:lnTo>
                      <a:pt x="26" y="65"/>
                    </a:lnTo>
                    <a:lnTo>
                      <a:pt x="66" y="99"/>
                    </a:lnTo>
                    <a:lnTo>
                      <a:pt x="70" y="103"/>
                    </a:lnTo>
                    <a:lnTo>
                      <a:pt x="72" y="101"/>
                    </a:lnTo>
                    <a:lnTo>
                      <a:pt x="146" y="69"/>
                    </a:lnTo>
                    <a:lnTo>
                      <a:pt x="198" y="103"/>
                    </a:lnTo>
                    <a:lnTo>
                      <a:pt x="123" y="137"/>
                    </a:lnTo>
                    <a:lnTo>
                      <a:pt x="116" y="139"/>
                    </a:lnTo>
                    <a:lnTo>
                      <a:pt x="122" y="145"/>
                    </a:lnTo>
                    <a:lnTo>
                      <a:pt x="165" y="193"/>
                    </a:lnTo>
                    <a:lnTo>
                      <a:pt x="167" y="195"/>
                    </a:lnTo>
                    <a:lnTo>
                      <a:pt x="171" y="195"/>
                    </a:lnTo>
                    <a:lnTo>
                      <a:pt x="223" y="176"/>
                    </a:lnTo>
                    <a:lnTo>
                      <a:pt x="244" y="183"/>
                    </a:lnTo>
                    <a:lnTo>
                      <a:pt x="263" y="197"/>
                    </a:lnTo>
                    <a:lnTo>
                      <a:pt x="280" y="210"/>
                    </a:lnTo>
                    <a:lnTo>
                      <a:pt x="291" y="223"/>
                    </a:lnTo>
                    <a:lnTo>
                      <a:pt x="301" y="237"/>
                    </a:lnTo>
                    <a:lnTo>
                      <a:pt x="308" y="248"/>
                    </a:lnTo>
                    <a:lnTo>
                      <a:pt x="312" y="256"/>
                    </a:lnTo>
                    <a:lnTo>
                      <a:pt x="314" y="259"/>
                    </a:lnTo>
                    <a:lnTo>
                      <a:pt x="316" y="265"/>
                    </a:lnTo>
                    <a:lnTo>
                      <a:pt x="316" y="263"/>
                    </a:lnTo>
                    <a:lnTo>
                      <a:pt x="318" y="263"/>
                    </a:lnTo>
                    <a:lnTo>
                      <a:pt x="320" y="261"/>
                    </a:lnTo>
                    <a:lnTo>
                      <a:pt x="320" y="261"/>
                    </a:lnTo>
                    <a:lnTo>
                      <a:pt x="409" y="217"/>
                    </a:lnTo>
                    <a:lnTo>
                      <a:pt x="428" y="227"/>
                    </a:lnTo>
                    <a:lnTo>
                      <a:pt x="442" y="238"/>
                    </a:lnTo>
                    <a:lnTo>
                      <a:pt x="453" y="252"/>
                    </a:lnTo>
                    <a:lnTo>
                      <a:pt x="459" y="267"/>
                    </a:lnTo>
                    <a:lnTo>
                      <a:pt x="463" y="282"/>
                    </a:lnTo>
                    <a:lnTo>
                      <a:pt x="465" y="294"/>
                    </a:lnTo>
                    <a:lnTo>
                      <a:pt x="465" y="305"/>
                    </a:lnTo>
                    <a:lnTo>
                      <a:pt x="465" y="313"/>
                    </a:lnTo>
                    <a:lnTo>
                      <a:pt x="423" y="337"/>
                    </a:lnTo>
                    <a:lnTo>
                      <a:pt x="419" y="341"/>
                    </a:lnTo>
                    <a:lnTo>
                      <a:pt x="419" y="345"/>
                    </a:lnTo>
                    <a:lnTo>
                      <a:pt x="423" y="358"/>
                    </a:lnTo>
                    <a:lnTo>
                      <a:pt x="425" y="370"/>
                    </a:lnTo>
                    <a:lnTo>
                      <a:pt x="423" y="379"/>
                    </a:lnTo>
                    <a:lnTo>
                      <a:pt x="423" y="383"/>
                    </a:lnTo>
                    <a:lnTo>
                      <a:pt x="421" y="385"/>
                    </a:lnTo>
                    <a:lnTo>
                      <a:pt x="421" y="385"/>
                    </a:lnTo>
                    <a:lnTo>
                      <a:pt x="423" y="387"/>
                    </a:lnTo>
                    <a:lnTo>
                      <a:pt x="423" y="387"/>
                    </a:lnTo>
                    <a:lnTo>
                      <a:pt x="425" y="387"/>
                    </a:lnTo>
                    <a:lnTo>
                      <a:pt x="497" y="452"/>
                    </a:lnTo>
                    <a:lnTo>
                      <a:pt x="474" y="463"/>
                    </a:lnTo>
                    <a:lnTo>
                      <a:pt x="467" y="467"/>
                    </a:lnTo>
                    <a:lnTo>
                      <a:pt x="472" y="473"/>
                    </a:lnTo>
                    <a:lnTo>
                      <a:pt x="497" y="499"/>
                    </a:lnTo>
                    <a:lnTo>
                      <a:pt x="499" y="501"/>
                    </a:lnTo>
                    <a:lnTo>
                      <a:pt x="503" y="499"/>
                    </a:lnTo>
                    <a:lnTo>
                      <a:pt x="585" y="461"/>
                    </a:lnTo>
                    <a:lnTo>
                      <a:pt x="636" y="494"/>
                    </a:lnTo>
                    <a:lnTo>
                      <a:pt x="548" y="537"/>
                    </a:lnTo>
                    <a:lnTo>
                      <a:pt x="541" y="539"/>
                    </a:lnTo>
                    <a:lnTo>
                      <a:pt x="547" y="545"/>
                    </a:lnTo>
                    <a:lnTo>
                      <a:pt x="623" y="621"/>
                    </a:lnTo>
                    <a:lnTo>
                      <a:pt x="627" y="625"/>
                    </a:lnTo>
                    <a:lnTo>
                      <a:pt x="629" y="623"/>
                    </a:lnTo>
                    <a:lnTo>
                      <a:pt x="731" y="562"/>
                    </a:lnTo>
                    <a:lnTo>
                      <a:pt x="829" y="610"/>
                    </a:lnTo>
                    <a:lnTo>
                      <a:pt x="703" y="694"/>
                    </a:lnTo>
                    <a:lnTo>
                      <a:pt x="709" y="703"/>
                    </a:lnTo>
                    <a:lnTo>
                      <a:pt x="844" y="614"/>
                    </a:lnTo>
                    <a:lnTo>
                      <a:pt x="851" y="608"/>
                    </a:lnTo>
                    <a:lnTo>
                      <a:pt x="842" y="604"/>
                    </a:lnTo>
                    <a:lnTo>
                      <a:pt x="733" y="551"/>
                    </a:lnTo>
                    <a:lnTo>
                      <a:pt x="731" y="549"/>
                    </a:lnTo>
                    <a:lnTo>
                      <a:pt x="730" y="551"/>
                    </a:lnTo>
                    <a:lnTo>
                      <a:pt x="627" y="610"/>
                    </a:lnTo>
                    <a:lnTo>
                      <a:pt x="560" y="543"/>
                    </a:lnTo>
                    <a:lnTo>
                      <a:pt x="649" y="499"/>
                    </a:lnTo>
                    <a:lnTo>
                      <a:pt x="659" y="496"/>
                    </a:lnTo>
                    <a:lnTo>
                      <a:pt x="649" y="490"/>
                    </a:lnTo>
                    <a:lnTo>
                      <a:pt x="587" y="452"/>
                    </a:lnTo>
                    <a:lnTo>
                      <a:pt x="585" y="450"/>
                    </a:lnTo>
                    <a:lnTo>
                      <a:pt x="583" y="450"/>
                    </a:lnTo>
                    <a:lnTo>
                      <a:pt x="503" y="488"/>
                    </a:lnTo>
                    <a:lnTo>
                      <a:pt x="486" y="471"/>
                    </a:lnTo>
                    <a:lnTo>
                      <a:pt x="510" y="459"/>
                    </a:lnTo>
                    <a:lnTo>
                      <a:pt x="516" y="456"/>
                    </a:lnTo>
                    <a:lnTo>
                      <a:pt x="510" y="450"/>
                    </a:lnTo>
                    <a:lnTo>
                      <a:pt x="434" y="381"/>
                    </a:lnTo>
                    <a:lnTo>
                      <a:pt x="434" y="376"/>
                    </a:lnTo>
                    <a:lnTo>
                      <a:pt x="434" y="366"/>
                    </a:lnTo>
                    <a:lnTo>
                      <a:pt x="434" y="356"/>
                    </a:lnTo>
                    <a:lnTo>
                      <a:pt x="432" y="345"/>
                    </a:lnTo>
                    <a:lnTo>
                      <a:pt x="472" y="320"/>
                    </a:lnTo>
                    <a:lnTo>
                      <a:pt x="474" y="320"/>
                    </a:lnTo>
                    <a:close/>
                  </a:path>
                </a:pathLst>
              </a:custGeom>
              <a:solidFill>
                <a:srgbClr val="000000"/>
              </a:solidFill>
              <a:ln w="9525">
                <a:noFill/>
                <a:round/>
                <a:headEnd/>
                <a:tailEnd/>
              </a:ln>
            </p:spPr>
            <p:txBody>
              <a:bodyPr/>
              <a:lstStyle/>
              <a:p>
                <a:endParaRPr lang="de-DE"/>
              </a:p>
            </p:txBody>
          </p:sp>
          <p:sp>
            <p:nvSpPr>
              <p:cNvPr id="33234" name="Freeform 1490"/>
              <p:cNvSpPr>
                <a:spLocks/>
              </p:cNvSpPr>
              <p:nvPr/>
            </p:nvSpPr>
            <p:spPr bwMode="auto">
              <a:xfrm>
                <a:off x="1657" y="731"/>
                <a:ext cx="34" cy="19"/>
              </a:xfrm>
              <a:custGeom>
                <a:avLst/>
                <a:gdLst/>
                <a:ahLst/>
                <a:cxnLst>
                  <a:cxn ang="0">
                    <a:pos x="0" y="28"/>
                  </a:cxn>
                  <a:cxn ang="0">
                    <a:pos x="4" y="38"/>
                  </a:cxn>
                  <a:cxn ang="0">
                    <a:pos x="67" y="9"/>
                  </a:cxn>
                  <a:cxn ang="0">
                    <a:pos x="63" y="0"/>
                  </a:cxn>
                  <a:cxn ang="0">
                    <a:pos x="0" y="28"/>
                  </a:cxn>
                </a:cxnLst>
                <a:rect l="0" t="0" r="r" b="b"/>
                <a:pathLst>
                  <a:path w="67" h="38">
                    <a:moveTo>
                      <a:pt x="0" y="28"/>
                    </a:moveTo>
                    <a:lnTo>
                      <a:pt x="4" y="38"/>
                    </a:lnTo>
                    <a:lnTo>
                      <a:pt x="67" y="9"/>
                    </a:lnTo>
                    <a:lnTo>
                      <a:pt x="63" y="0"/>
                    </a:lnTo>
                    <a:lnTo>
                      <a:pt x="0" y="28"/>
                    </a:lnTo>
                    <a:close/>
                  </a:path>
                </a:pathLst>
              </a:custGeom>
              <a:solidFill>
                <a:srgbClr val="000000"/>
              </a:solidFill>
              <a:ln w="9525">
                <a:noFill/>
                <a:round/>
                <a:headEnd/>
                <a:tailEnd/>
              </a:ln>
            </p:spPr>
            <p:txBody>
              <a:bodyPr/>
              <a:lstStyle/>
              <a:p>
                <a:endParaRPr lang="de-DE"/>
              </a:p>
            </p:txBody>
          </p:sp>
          <p:sp>
            <p:nvSpPr>
              <p:cNvPr id="33235" name="Freeform 1491"/>
              <p:cNvSpPr>
                <a:spLocks/>
              </p:cNvSpPr>
              <p:nvPr/>
            </p:nvSpPr>
            <p:spPr bwMode="auto">
              <a:xfrm>
                <a:off x="1666" y="744"/>
                <a:ext cx="33" cy="19"/>
              </a:xfrm>
              <a:custGeom>
                <a:avLst/>
                <a:gdLst/>
                <a:ahLst/>
                <a:cxnLst>
                  <a:cxn ang="0">
                    <a:pos x="67" y="10"/>
                  </a:cxn>
                  <a:cxn ang="0">
                    <a:pos x="63" y="0"/>
                  </a:cxn>
                  <a:cxn ang="0">
                    <a:pos x="0" y="29"/>
                  </a:cxn>
                  <a:cxn ang="0">
                    <a:pos x="4" y="38"/>
                  </a:cxn>
                  <a:cxn ang="0">
                    <a:pos x="67" y="10"/>
                  </a:cxn>
                </a:cxnLst>
                <a:rect l="0" t="0" r="r" b="b"/>
                <a:pathLst>
                  <a:path w="67" h="38">
                    <a:moveTo>
                      <a:pt x="67" y="10"/>
                    </a:moveTo>
                    <a:lnTo>
                      <a:pt x="63" y="0"/>
                    </a:lnTo>
                    <a:lnTo>
                      <a:pt x="0" y="29"/>
                    </a:lnTo>
                    <a:lnTo>
                      <a:pt x="4" y="38"/>
                    </a:lnTo>
                    <a:lnTo>
                      <a:pt x="67" y="10"/>
                    </a:lnTo>
                    <a:close/>
                  </a:path>
                </a:pathLst>
              </a:custGeom>
              <a:solidFill>
                <a:srgbClr val="000000"/>
              </a:solidFill>
              <a:ln w="9525">
                <a:noFill/>
                <a:round/>
                <a:headEnd/>
                <a:tailEnd/>
              </a:ln>
            </p:spPr>
            <p:txBody>
              <a:bodyPr/>
              <a:lstStyle/>
              <a:p>
                <a:endParaRPr lang="de-DE"/>
              </a:p>
            </p:txBody>
          </p:sp>
          <p:sp>
            <p:nvSpPr>
              <p:cNvPr id="33236" name="Freeform 1492"/>
              <p:cNvSpPr>
                <a:spLocks/>
              </p:cNvSpPr>
              <p:nvPr/>
            </p:nvSpPr>
            <p:spPr bwMode="auto">
              <a:xfrm>
                <a:off x="1669" y="760"/>
                <a:ext cx="29" cy="18"/>
              </a:xfrm>
              <a:custGeom>
                <a:avLst/>
                <a:gdLst/>
                <a:ahLst/>
                <a:cxnLst>
                  <a:cxn ang="0">
                    <a:pos x="59" y="9"/>
                  </a:cxn>
                  <a:cxn ang="0">
                    <a:pos x="55" y="0"/>
                  </a:cxn>
                  <a:cxn ang="0">
                    <a:pos x="0" y="26"/>
                  </a:cxn>
                  <a:cxn ang="0">
                    <a:pos x="5" y="36"/>
                  </a:cxn>
                  <a:cxn ang="0">
                    <a:pos x="59" y="9"/>
                  </a:cxn>
                </a:cxnLst>
                <a:rect l="0" t="0" r="r" b="b"/>
                <a:pathLst>
                  <a:path w="59" h="36">
                    <a:moveTo>
                      <a:pt x="59" y="9"/>
                    </a:moveTo>
                    <a:lnTo>
                      <a:pt x="55" y="0"/>
                    </a:lnTo>
                    <a:lnTo>
                      <a:pt x="0" y="26"/>
                    </a:lnTo>
                    <a:lnTo>
                      <a:pt x="5" y="36"/>
                    </a:lnTo>
                    <a:lnTo>
                      <a:pt x="59" y="9"/>
                    </a:lnTo>
                    <a:close/>
                  </a:path>
                </a:pathLst>
              </a:custGeom>
              <a:solidFill>
                <a:srgbClr val="000000"/>
              </a:solidFill>
              <a:ln w="9525">
                <a:noFill/>
                <a:round/>
                <a:headEnd/>
                <a:tailEnd/>
              </a:ln>
            </p:spPr>
            <p:txBody>
              <a:bodyPr/>
              <a:lstStyle/>
              <a:p>
                <a:endParaRPr lang="de-DE"/>
              </a:p>
            </p:txBody>
          </p:sp>
          <p:sp>
            <p:nvSpPr>
              <p:cNvPr id="33237" name="Freeform 1493"/>
              <p:cNvSpPr>
                <a:spLocks/>
              </p:cNvSpPr>
              <p:nvPr/>
            </p:nvSpPr>
            <p:spPr bwMode="auto">
              <a:xfrm>
                <a:off x="1513" y="955"/>
                <a:ext cx="16" cy="21"/>
              </a:xfrm>
              <a:custGeom>
                <a:avLst/>
                <a:gdLst/>
                <a:ahLst/>
                <a:cxnLst>
                  <a:cxn ang="0">
                    <a:pos x="0" y="10"/>
                  </a:cxn>
                  <a:cxn ang="0">
                    <a:pos x="33" y="0"/>
                  </a:cxn>
                  <a:cxn ang="0">
                    <a:pos x="25" y="42"/>
                  </a:cxn>
                  <a:cxn ang="0">
                    <a:pos x="0" y="10"/>
                  </a:cxn>
                </a:cxnLst>
                <a:rect l="0" t="0" r="r" b="b"/>
                <a:pathLst>
                  <a:path w="33" h="42">
                    <a:moveTo>
                      <a:pt x="0" y="10"/>
                    </a:moveTo>
                    <a:lnTo>
                      <a:pt x="33" y="0"/>
                    </a:lnTo>
                    <a:lnTo>
                      <a:pt x="25" y="42"/>
                    </a:lnTo>
                    <a:lnTo>
                      <a:pt x="0" y="10"/>
                    </a:lnTo>
                    <a:close/>
                  </a:path>
                </a:pathLst>
              </a:custGeom>
              <a:solidFill>
                <a:srgbClr val="7F66FF"/>
              </a:solidFill>
              <a:ln w="9525">
                <a:noFill/>
                <a:round/>
                <a:headEnd/>
                <a:tailEnd/>
              </a:ln>
            </p:spPr>
            <p:txBody>
              <a:bodyPr/>
              <a:lstStyle/>
              <a:p>
                <a:endParaRPr lang="de-DE"/>
              </a:p>
            </p:txBody>
          </p:sp>
          <p:sp>
            <p:nvSpPr>
              <p:cNvPr id="33238" name="Freeform 1494"/>
              <p:cNvSpPr>
                <a:spLocks/>
              </p:cNvSpPr>
              <p:nvPr/>
            </p:nvSpPr>
            <p:spPr bwMode="auto">
              <a:xfrm>
                <a:off x="1522" y="989"/>
                <a:ext cx="16" cy="21"/>
              </a:xfrm>
              <a:custGeom>
                <a:avLst/>
                <a:gdLst/>
                <a:ahLst/>
                <a:cxnLst>
                  <a:cxn ang="0">
                    <a:pos x="0" y="9"/>
                  </a:cxn>
                  <a:cxn ang="0">
                    <a:pos x="33" y="0"/>
                  </a:cxn>
                  <a:cxn ang="0">
                    <a:pos x="27" y="42"/>
                  </a:cxn>
                  <a:cxn ang="0">
                    <a:pos x="0" y="9"/>
                  </a:cxn>
                </a:cxnLst>
                <a:rect l="0" t="0" r="r" b="b"/>
                <a:pathLst>
                  <a:path w="33" h="42">
                    <a:moveTo>
                      <a:pt x="0" y="9"/>
                    </a:moveTo>
                    <a:lnTo>
                      <a:pt x="33" y="0"/>
                    </a:lnTo>
                    <a:lnTo>
                      <a:pt x="27" y="42"/>
                    </a:lnTo>
                    <a:lnTo>
                      <a:pt x="0" y="9"/>
                    </a:lnTo>
                    <a:close/>
                  </a:path>
                </a:pathLst>
              </a:custGeom>
              <a:solidFill>
                <a:srgbClr val="7F66FF"/>
              </a:solidFill>
              <a:ln w="9525">
                <a:noFill/>
                <a:round/>
                <a:headEnd/>
                <a:tailEnd/>
              </a:ln>
            </p:spPr>
            <p:txBody>
              <a:bodyPr/>
              <a:lstStyle/>
              <a:p>
                <a:endParaRPr lang="de-DE"/>
              </a:p>
            </p:txBody>
          </p:sp>
          <p:sp>
            <p:nvSpPr>
              <p:cNvPr id="33239" name="Freeform 1495"/>
              <p:cNvSpPr>
                <a:spLocks/>
              </p:cNvSpPr>
              <p:nvPr/>
            </p:nvSpPr>
            <p:spPr bwMode="auto">
              <a:xfrm>
                <a:off x="1533" y="1023"/>
                <a:ext cx="16" cy="22"/>
              </a:xfrm>
              <a:custGeom>
                <a:avLst/>
                <a:gdLst/>
                <a:ahLst/>
                <a:cxnLst>
                  <a:cxn ang="0">
                    <a:pos x="0" y="12"/>
                  </a:cxn>
                  <a:cxn ang="0">
                    <a:pos x="33" y="0"/>
                  </a:cxn>
                  <a:cxn ang="0">
                    <a:pos x="25" y="44"/>
                  </a:cxn>
                  <a:cxn ang="0">
                    <a:pos x="0" y="12"/>
                  </a:cxn>
                </a:cxnLst>
                <a:rect l="0" t="0" r="r" b="b"/>
                <a:pathLst>
                  <a:path w="33" h="44">
                    <a:moveTo>
                      <a:pt x="0" y="12"/>
                    </a:moveTo>
                    <a:lnTo>
                      <a:pt x="33" y="0"/>
                    </a:lnTo>
                    <a:lnTo>
                      <a:pt x="25" y="44"/>
                    </a:lnTo>
                    <a:lnTo>
                      <a:pt x="0" y="12"/>
                    </a:lnTo>
                    <a:close/>
                  </a:path>
                </a:pathLst>
              </a:custGeom>
              <a:solidFill>
                <a:srgbClr val="7F66FF"/>
              </a:solidFill>
              <a:ln w="9525">
                <a:noFill/>
                <a:round/>
                <a:headEnd/>
                <a:tailEnd/>
              </a:ln>
            </p:spPr>
            <p:txBody>
              <a:bodyPr/>
              <a:lstStyle/>
              <a:p>
                <a:endParaRPr lang="de-DE"/>
              </a:p>
            </p:txBody>
          </p:sp>
          <p:sp>
            <p:nvSpPr>
              <p:cNvPr id="33240" name="Freeform 1496"/>
              <p:cNvSpPr>
                <a:spLocks/>
              </p:cNvSpPr>
              <p:nvPr/>
            </p:nvSpPr>
            <p:spPr bwMode="auto">
              <a:xfrm>
                <a:off x="1847" y="793"/>
                <a:ext cx="17" cy="21"/>
              </a:xfrm>
              <a:custGeom>
                <a:avLst/>
                <a:gdLst/>
                <a:ahLst/>
                <a:cxnLst>
                  <a:cxn ang="0">
                    <a:pos x="34" y="37"/>
                  </a:cxn>
                  <a:cxn ang="0">
                    <a:pos x="0" y="42"/>
                  </a:cxn>
                  <a:cxn ang="0">
                    <a:pos x="12" y="0"/>
                  </a:cxn>
                  <a:cxn ang="0">
                    <a:pos x="34" y="37"/>
                  </a:cxn>
                </a:cxnLst>
                <a:rect l="0" t="0" r="r" b="b"/>
                <a:pathLst>
                  <a:path w="34" h="42">
                    <a:moveTo>
                      <a:pt x="34" y="37"/>
                    </a:moveTo>
                    <a:lnTo>
                      <a:pt x="0" y="42"/>
                    </a:lnTo>
                    <a:lnTo>
                      <a:pt x="12" y="0"/>
                    </a:lnTo>
                    <a:lnTo>
                      <a:pt x="34" y="37"/>
                    </a:lnTo>
                    <a:close/>
                  </a:path>
                </a:pathLst>
              </a:custGeom>
              <a:solidFill>
                <a:srgbClr val="3087FF"/>
              </a:solidFill>
              <a:ln w="9525">
                <a:noFill/>
                <a:round/>
                <a:headEnd/>
                <a:tailEnd/>
              </a:ln>
            </p:spPr>
            <p:txBody>
              <a:bodyPr/>
              <a:lstStyle/>
              <a:p>
                <a:endParaRPr lang="de-DE"/>
              </a:p>
            </p:txBody>
          </p:sp>
          <p:sp>
            <p:nvSpPr>
              <p:cNvPr id="33241" name="Freeform 1497"/>
              <p:cNvSpPr>
                <a:spLocks/>
              </p:cNvSpPr>
              <p:nvPr/>
            </p:nvSpPr>
            <p:spPr bwMode="auto">
              <a:xfrm>
                <a:off x="1839" y="759"/>
                <a:ext cx="18" cy="21"/>
              </a:xfrm>
              <a:custGeom>
                <a:avLst/>
                <a:gdLst/>
                <a:ahLst/>
                <a:cxnLst>
                  <a:cxn ang="0">
                    <a:pos x="34" y="34"/>
                  </a:cxn>
                  <a:cxn ang="0">
                    <a:pos x="0" y="42"/>
                  </a:cxn>
                  <a:cxn ang="0">
                    <a:pos x="11" y="0"/>
                  </a:cxn>
                  <a:cxn ang="0">
                    <a:pos x="34" y="34"/>
                  </a:cxn>
                </a:cxnLst>
                <a:rect l="0" t="0" r="r" b="b"/>
                <a:pathLst>
                  <a:path w="34" h="42">
                    <a:moveTo>
                      <a:pt x="34" y="34"/>
                    </a:moveTo>
                    <a:lnTo>
                      <a:pt x="0" y="42"/>
                    </a:lnTo>
                    <a:lnTo>
                      <a:pt x="11" y="0"/>
                    </a:lnTo>
                    <a:lnTo>
                      <a:pt x="34" y="34"/>
                    </a:lnTo>
                    <a:close/>
                  </a:path>
                </a:pathLst>
              </a:custGeom>
              <a:solidFill>
                <a:srgbClr val="3087FF"/>
              </a:solidFill>
              <a:ln w="9525">
                <a:noFill/>
                <a:round/>
                <a:headEnd/>
                <a:tailEnd/>
              </a:ln>
            </p:spPr>
            <p:txBody>
              <a:bodyPr/>
              <a:lstStyle/>
              <a:p>
                <a:endParaRPr lang="de-DE"/>
              </a:p>
            </p:txBody>
          </p:sp>
          <p:sp>
            <p:nvSpPr>
              <p:cNvPr id="33242" name="Freeform 1498"/>
              <p:cNvSpPr>
                <a:spLocks/>
              </p:cNvSpPr>
              <p:nvPr/>
            </p:nvSpPr>
            <p:spPr bwMode="auto">
              <a:xfrm>
                <a:off x="1832" y="724"/>
                <a:ext cx="17" cy="22"/>
              </a:xfrm>
              <a:custGeom>
                <a:avLst/>
                <a:gdLst/>
                <a:ahLst/>
                <a:cxnLst>
                  <a:cxn ang="0">
                    <a:pos x="34" y="37"/>
                  </a:cxn>
                  <a:cxn ang="0">
                    <a:pos x="0" y="44"/>
                  </a:cxn>
                  <a:cxn ang="0">
                    <a:pos x="11" y="0"/>
                  </a:cxn>
                  <a:cxn ang="0">
                    <a:pos x="34" y="37"/>
                  </a:cxn>
                </a:cxnLst>
                <a:rect l="0" t="0" r="r" b="b"/>
                <a:pathLst>
                  <a:path w="34" h="44">
                    <a:moveTo>
                      <a:pt x="34" y="37"/>
                    </a:moveTo>
                    <a:lnTo>
                      <a:pt x="0" y="44"/>
                    </a:lnTo>
                    <a:lnTo>
                      <a:pt x="11" y="0"/>
                    </a:lnTo>
                    <a:lnTo>
                      <a:pt x="34" y="37"/>
                    </a:lnTo>
                    <a:close/>
                  </a:path>
                </a:pathLst>
              </a:custGeom>
              <a:solidFill>
                <a:srgbClr val="3087FF"/>
              </a:solidFill>
              <a:ln w="9525">
                <a:noFill/>
                <a:round/>
                <a:headEnd/>
                <a:tailEnd/>
              </a:ln>
            </p:spPr>
            <p:txBody>
              <a:bodyPr/>
              <a:lstStyle/>
              <a:p>
                <a:endParaRPr lang="de-DE"/>
              </a:p>
            </p:txBody>
          </p:sp>
          <p:sp>
            <p:nvSpPr>
              <p:cNvPr id="33243" name="Freeform 1499"/>
              <p:cNvSpPr>
                <a:spLocks/>
              </p:cNvSpPr>
              <p:nvPr/>
            </p:nvSpPr>
            <p:spPr bwMode="auto">
              <a:xfrm>
                <a:off x="1442" y="800"/>
                <a:ext cx="19" cy="15"/>
              </a:xfrm>
              <a:custGeom>
                <a:avLst/>
                <a:gdLst/>
                <a:ahLst/>
                <a:cxnLst>
                  <a:cxn ang="0">
                    <a:pos x="23" y="30"/>
                  </a:cxn>
                  <a:cxn ang="0">
                    <a:pos x="27" y="28"/>
                  </a:cxn>
                  <a:cxn ang="0">
                    <a:pos x="29" y="28"/>
                  </a:cxn>
                  <a:cxn ang="0">
                    <a:pos x="33" y="25"/>
                  </a:cxn>
                  <a:cxn ang="0">
                    <a:pos x="34" y="23"/>
                  </a:cxn>
                  <a:cxn ang="0">
                    <a:pos x="36" y="21"/>
                  </a:cxn>
                  <a:cxn ang="0">
                    <a:pos x="38" y="17"/>
                  </a:cxn>
                  <a:cxn ang="0">
                    <a:pos x="38" y="15"/>
                  </a:cxn>
                  <a:cxn ang="0">
                    <a:pos x="38" y="11"/>
                  </a:cxn>
                  <a:cxn ang="0">
                    <a:pos x="36" y="7"/>
                  </a:cxn>
                  <a:cxn ang="0">
                    <a:pos x="34" y="5"/>
                  </a:cxn>
                  <a:cxn ang="0">
                    <a:pos x="33" y="4"/>
                  </a:cxn>
                  <a:cxn ang="0">
                    <a:pos x="29" y="2"/>
                  </a:cxn>
                  <a:cxn ang="0">
                    <a:pos x="27" y="0"/>
                  </a:cxn>
                  <a:cxn ang="0">
                    <a:pos x="23" y="0"/>
                  </a:cxn>
                  <a:cxn ang="0">
                    <a:pos x="19" y="0"/>
                  </a:cxn>
                  <a:cxn ang="0">
                    <a:pos x="15" y="0"/>
                  </a:cxn>
                  <a:cxn ang="0">
                    <a:pos x="8" y="4"/>
                  </a:cxn>
                  <a:cxn ang="0">
                    <a:pos x="2" y="7"/>
                  </a:cxn>
                  <a:cxn ang="0">
                    <a:pos x="0" y="13"/>
                  </a:cxn>
                  <a:cxn ang="0">
                    <a:pos x="0" y="21"/>
                  </a:cxn>
                  <a:cxn ang="0">
                    <a:pos x="0" y="23"/>
                  </a:cxn>
                  <a:cxn ang="0">
                    <a:pos x="2" y="25"/>
                  </a:cxn>
                  <a:cxn ang="0">
                    <a:pos x="6" y="28"/>
                  </a:cxn>
                  <a:cxn ang="0">
                    <a:pos x="8" y="28"/>
                  </a:cxn>
                  <a:cxn ang="0">
                    <a:pos x="12" y="30"/>
                  </a:cxn>
                  <a:cxn ang="0">
                    <a:pos x="15" y="30"/>
                  </a:cxn>
                  <a:cxn ang="0">
                    <a:pos x="19" y="30"/>
                  </a:cxn>
                  <a:cxn ang="0">
                    <a:pos x="23" y="30"/>
                  </a:cxn>
                </a:cxnLst>
                <a:rect l="0" t="0" r="r" b="b"/>
                <a:pathLst>
                  <a:path w="38" h="30">
                    <a:moveTo>
                      <a:pt x="23" y="30"/>
                    </a:moveTo>
                    <a:lnTo>
                      <a:pt x="27" y="28"/>
                    </a:lnTo>
                    <a:lnTo>
                      <a:pt x="29" y="28"/>
                    </a:lnTo>
                    <a:lnTo>
                      <a:pt x="33" y="25"/>
                    </a:lnTo>
                    <a:lnTo>
                      <a:pt x="34" y="23"/>
                    </a:lnTo>
                    <a:lnTo>
                      <a:pt x="36" y="21"/>
                    </a:lnTo>
                    <a:lnTo>
                      <a:pt x="38" y="17"/>
                    </a:lnTo>
                    <a:lnTo>
                      <a:pt x="38" y="15"/>
                    </a:lnTo>
                    <a:lnTo>
                      <a:pt x="38" y="11"/>
                    </a:lnTo>
                    <a:lnTo>
                      <a:pt x="36" y="7"/>
                    </a:lnTo>
                    <a:lnTo>
                      <a:pt x="34" y="5"/>
                    </a:lnTo>
                    <a:lnTo>
                      <a:pt x="33" y="4"/>
                    </a:lnTo>
                    <a:lnTo>
                      <a:pt x="29" y="2"/>
                    </a:lnTo>
                    <a:lnTo>
                      <a:pt x="27" y="0"/>
                    </a:lnTo>
                    <a:lnTo>
                      <a:pt x="23" y="0"/>
                    </a:lnTo>
                    <a:lnTo>
                      <a:pt x="19" y="0"/>
                    </a:lnTo>
                    <a:lnTo>
                      <a:pt x="15" y="0"/>
                    </a:lnTo>
                    <a:lnTo>
                      <a:pt x="8" y="4"/>
                    </a:lnTo>
                    <a:lnTo>
                      <a:pt x="2" y="7"/>
                    </a:lnTo>
                    <a:lnTo>
                      <a:pt x="0" y="13"/>
                    </a:lnTo>
                    <a:lnTo>
                      <a:pt x="0" y="21"/>
                    </a:lnTo>
                    <a:lnTo>
                      <a:pt x="0" y="23"/>
                    </a:lnTo>
                    <a:lnTo>
                      <a:pt x="2" y="25"/>
                    </a:lnTo>
                    <a:lnTo>
                      <a:pt x="6" y="28"/>
                    </a:lnTo>
                    <a:lnTo>
                      <a:pt x="8" y="28"/>
                    </a:lnTo>
                    <a:lnTo>
                      <a:pt x="12" y="30"/>
                    </a:lnTo>
                    <a:lnTo>
                      <a:pt x="15" y="30"/>
                    </a:lnTo>
                    <a:lnTo>
                      <a:pt x="19" y="30"/>
                    </a:lnTo>
                    <a:lnTo>
                      <a:pt x="23" y="30"/>
                    </a:lnTo>
                    <a:close/>
                  </a:path>
                </a:pathLst>
              </a:custGeom>
              <a:solidFill>
                <a:srgbClr val="D8F7FF"/>
              </a:solidFill>
              <a:ln w="9525">
                <a:noFill/>
                <a:round/>
                <a:headEnd/>
                <a:tailEnd/>
              </a:ln>
            </p:spPr>
            <p:txBody>
              <a:bodyPr/>
              <a:lstStyle/>
              <a:p>
                <a:endParaRPr lang="de-DE"/>
              </a:p>
            </p:txBody>
          </p:sp>
          <p:sp>
            <p:nvSpPr>
              <p:cNvPr id="33244" name="Freeform 1500"/>
              <p:cNvSpPr>
                <a:spLocks/>
              </p:cNvSpPr>
              <p:nvPr/>
            </p:nvSpPr>
            <p:spPr bwMode="auto">
              <a:xfrm>
                <a:off x="1827" y="681"/>
                <a:ext cx="14" cy="10"/>
              </a:xfrm>
              <a:custGeom>
                <a:avLst/>
                <a:gdLst/>
                <a:ahLst/>
                <a:cxnLst>
                  <a:cxn ang="0">
                    <a:pos x="15" y="21"/>
                  </a:cxn>
                  <a:cxn ang="0">
                    <a:pos x="21" y="21"/>
                  </a:cxn>
                  <a:cxn ang="0">
                    <a:pos x="25" y="17"/>
                  </a:cxn>
                  <a:cxn ang="0">
                    <a:pos x="29" y="13"/>
                  </a:cxn>
                  <a:cxn ang="0">
                    <a:pos x="29" y="7"/>
                  </a:cxn>
                  <a:cxn ang="0">
                    <a:pos x="27" y="4"/>
                  </a:cxn>
                  <a:cxn ang="0">
                    <a:pos x="23" y="0"/>
                  </a:cxn>
                  <a:cxn ang="0">
                    <a:pos x="19" y="0"/>
                  </a:cxn>
                  <a:cxn ang="0">
                    <a:pos x="13" y="0"/>
                  </a:cxn>
                  <a:cxn ang="0">
                    <a:pos x="8" y="0"/>
                  </a:cxn>
                  <a:cxn ang="0">
                    <a:pos x="4" y="4"/>
                  </a:cxn>
                  <a:cxn ang="0">
                    <a:pos x="0" y="7"/>
                  </a:cxn>
                  <a:cxn ang="0">
                    <a:pos x="0" y="11"/>
                  </a:cxn>
                  <a:cxn ang="0">
                    <a:pos x="2" y="15"/>
                  </a:cxn>
                  <a:cxn ang="0">
                    <a:pos x="4" y="19"/>
                  </a:cxn>
                  <a:cxn ang="0">
                    <a:pos x="10" y="21"/>
                  </a:cxn>
                  <a:cxn ang="0">
                    <a:pos x="15" y="21"/>
                  </a:cxn>
                </a:cxnLst>
                <a:rect l="0" t="0" r="r" b="b"/>
                <a:pathLst>
                  <a:path w="29" h="21">
                    <a:moveTo>
                      <a:pt x="15" y="21"/>
                    </a:moveTo>
                    <a:lnTo>
                      <a:pt x="21" y="21"/>
                    </a:lnTo>
                    <a:lnTo>
                      <a:pt x="25" y="17"/>
                    </a:lnTo>
                    <a:lnTo>
                      <a:pt x="29" y="13"/>
                    </a:lnTo>
                    <a:lnTo>
                      <a:pt x="29" y="7"/>
                    </a:lnTo>
                    <a:lnTo>
                      <a:pt x="27" y="4"/>
                    </a:lnTo>
                    <a:lnTo>
                      <a:pt x="23" y="0"/>
                    </a:lnTo>
                    <a:lnTo>
                      <a:pt x="19" y="0"/>
                    </a:lnTo>
                    <a:lnTo>
                      <a:pt x="13" y="0"/>
                    </a:lnTo>
                    <a:lnTo>
                      <a:pt x="8" y="0"/>
                    </a:lnTo>
                    <a:lnTo>
                      <a:pt x="4" y="4"/>
                    </a:lnTo>
                    <a:lnTo>
                      <a:pt x="0" y="7"/>
                    </a:lnTo>
                    <a:lnTo>
                      <a:pt x="0" y="11"/>
                    </a:lnTo>
                    <a:lnTo>
                      <a:pt x="2" y="15"/>
                    </a:lnTo>
                    <a:lnTo>
                      <a:pt x="4" y="19"/>
                    </a:lnTo>
                    <a:lnTo>
                      <a:pt x="10" y="21"/>
                    </a:lnTo>
                    <a:lnTo>
                      <a:pt x="15" y="21"/>
                    </a:lnTo>
                    <a:close/>
                  </a:path>
                </a:pathLst>
              </a:custGeom>
              <a:solidFill>
                <a:srgbClr val="D8F7FF"/>
              </a:solidFill>
              <a:ln w="9525">
                <a:noFill/>
                <a:round/>
                <a:headEnd/>
                <a:tailEnd/>
              </a:ln>
            </p:spPr>
            <p:txBody>
              <a:bodyPr/>
              <a:lstStyle/>
              <a:p>
                <a:endParaRPr lang="de-DE"/>
              </a:p>
            </p:txBody>
          </p:sp>
          <p:sp>
            <p:nvSpPr>
              <p:cNvPr id="33245" name="Rectangle 1501"/>
              <p:cNvSpPr>
                <a:spLocks noChangeArrowheads="1"/>
              </p:cNvSpPr>
              <p:nvPr/>
            </p:nvSpPr>
            <p:spPr bwMode="auto">
              <a:xfrm>
                <a:off x="2227" y="3911"/>
                <a:ext cx="1369" cy="400"/>
              </a:xfrm>
              <a:prstGeom prst="rect">
                <a:avLst/>
              </a:prstGeom>
              <a:solidFill>
                <a:srgbClr val="FFFFFF"/>
              </a:solidFill>
              <a:ln w="9525">
                <a:noFill/>
                <a:miter lim="800000"/>
                <a:headEnd/>
                <a:tailEnd/>
              </a:ln>
            </p:spPr>
            <p:txBody>
              <a:bodyPr/>
              <a:lstStyle/>
              <a:p>
                <a:endParaRPr lang="de-DE"/>
              </a:p>
            </p:txBody>
          </p:sp>
          <p:sp>
            <p:nvSpPr>
              <p:cNvPr id="33246" name="Rectangle 1502"/>
              <p:cNvSpPr>
                <a:spLocks noChangeArrowheads="1"/>
              </p:cNvSpPr>
              <p:nvPr/>
            </p:nvSpPr>
            <p:spPr bwMode="auto">
              <a:xfrm>
                <a:off x="2752" y="3948"/>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TCCON</a:t>
                </a:r>
                <a:endParaRPr lang="de-DE">
                  <a:solidFill>
                    <a:schemeClr val="bg1"/>
                  </a:solidFill>
                  <a:cs typeface="Arial" charset="0"/>
                </a:endParaRPr>
              </a:p>
            </p:txBody>
          </p:sp>
          <p:sp>
            <p:nvSpPr>
              <p:cNvPr id="33247" name="Rectangle 1503"/>
              <p:cNvSpPr>
                <a:spLocks noChangeArrowheads="1"/>
              </p:cNvSpPr>
              <p:nvPr/>
            </p:nvSpPr>
            <p:spPr bwMode="auto">
              <a:xfrm>
                <a:off x="2320" y="4118"/>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33248" name="Rectangle 1504"/>
              <p:cNvSpPr>
                <a:spLocks noChangeArrowheads="1"/>
              </p:cNvSpPr>
              <p:nvPr/>
            </p:nvSpPr>
            <p:spPr bwMode="auto">
              <a:xfrm>
                <a:off x="2367" y="4118"/>
                <a:ext cx="51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column</a:t>
                </a:r>
                <a:endParaRPr lang="de-DE">
                  <a:solidFill>
                    <a:schemeClr val="bg1"/>
                  </a:solidFill>
                  <a:cs typeface="Arial" charset="0"/>
                </a:endParaRPr>
              </a:p>
            </p:txBody>
          </p:sp>
          <p:sp>
            <p:nvSpPr>
              <p:cNvPr id="33249" name="Rectangle 1505"/>
              <p:cNvSpPr>
                <a:spLocks noChangeArrowheads="1"/>
              </p:cNvSpPr>
              <p:nvPr/>
            </p:nvSpPr>
            <p:spPr bwMode="auto">
              <a:xfrm>
                <a:off x="2916" y="4118"/>
                <a:ext cx="544"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average</a:t>
                </a:r>
                <a:endParaRPr lang="de-DE">
                  <a:solidFill>
                    <a:schemeClr val="bg1"/>
                  </a:solidFill>
                  <a:cs typeface="Arial" charset="0"/>
                </a:endParaRPr>
              </a:p>
            </p:txBody>
          </p:sp>
          <p:sp>
            <p:nvSpPr>
              <p:cNvPr id="33250" name="Rectangle 1506"/>
              <p:cNvSpPr>
                <a:spLocks noChangeArrowheads="1"/>
              </p:cNvSpPr>
              <p:nvPr/>
            </p:nvSpPr>
            <p:spPr bwMode="auto">
              <a:xfrm>
                <a:off x="3455" y="4118"/>
                <a:ext cx="4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t>
                </a:r>
                <a:endParaRPr lang="de-DE">
                  <a:solidFill>
                    <a:schemeClr val="bg1"/>
                  </a:solidFill>
                  <a:cs typeface="Arial" charset="0"/>
                </a:endParaRPr>
              </a:p>
            </p:txBody>
          </p:sp>
          <p:sp>
            <p:nvSpPr>
              <p:cNvPr id="33251" name="Line 1507"/>
              <p:cNvSpPr>
                <a:spLocks noChangeShapeType="1"/>
              </p:cNvSpPr>
              <p:nvPr/>
            </p:nvSpPr>
            <p:spPr bwMode="auto">
              <a:xfrm flipH="1">
                <a:off x="2655" y="940"/>
                <a:ext cx="592" cy="2709"/>
              </a:xfrm>
              <a:prstGeom prst="line">
                <a:avLst/>
              </a:prstGeom>
              <a:noFill/>
              <a:ln w="34925">
                <a:solidFill>
                  <a:srgbClr val="FFFF00"/>
                </a:solidFill>
                <a:round/>
                <a:headEnd/>
                <a:tailEnd/>
              </a:ln>
            </p:spPr>
            <p:txBody>
              <a:bodyPr/>
              <a:lstStyle/>
              <a:p>
                <a:endParaRPr lang="de-DE"/>
              </a:p>
            </p:txBody>
          </p:sp>
          <p:sp>
            <p:nvSpPr>
              <p:cNvPr id="33252" name="Freeform 1508"/>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close/>
                  </a:path>
                </a:pathLst>
              </a:custGeom>
              <a:solidFill>
                <a:srgbClr val="FFFF00"/>
              </a:solidFill>
              <a:ln w="9525">
                <a:noFill/>
                <a:round/>
                <a:headEnd/>
                <a:tailEnd/>
              </a:ln>
            </p:spPr>
            <p:txBody>
              <a:bodyPr/>
              <a:lstStyle/>
              <a:p>
                <a:endParaRPr lang="de-DE"/>
              </a:p>
            </p:txBody>
          </p:sp>
          <p:sp>
            <p:nvSpPr>
              <p:cNvPr id="33253" name="Freeform 1509"/>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path>
                </a:pathLst>
              </a:custGeom>
              <a:noFill/>
              <a:ln w="9525">
                <a:solidFill>
                  <a:srgbClr val="FFFF00"/>
                </a:solidFill>
                <a:prstDash val="solid"/>
                <a:round/>
                <a:headEnd/>
                <a:tailEnd/>
              </a:ln>
            </p:spPr>
            <p:txBody>
              <a:bodyPr/>
              <a:lstStyle/>
              <a:p>
                <a:endParaRPr lang="de-DE"/>
              </a:p>
            </p:txBody>
          </p:sp>
          <p:sp>
            <p:nvSpPr>
              <p:cNvPr id="33254" name="Line 1510"/>
              <p:cNvSpPr>
                <a:spLocks noChangeShapeType="1"/>
              </p:cNvSpPr>
              <p:nvPr/>
            </p:nvSpPr>
            <p:spPr bwMode="auto">
              <a:xfrm flipH="1" flipV="1">
                <a:off x="3074" y="404"/>
                <a:ext cx="105" cy="85"/>
              </a:xfrm>
              <a:prstGeom prst="line">
                <a:avLst/>
              </a:prstGeom>
              <a:noFill/>
              <a:ln w="38100">
                <a:solidFill>
                  <a:srgbClr val="FFFF00"/>
                </a:solidFill>
                <a:round/>
                <a:headEnd/>
                <a:tailEnd/>
              </a:ln>
            </p:spPr>
            <p:txBody>
              <a:bodyPr/>
              <a:lstStyle/>
              <a:p>
                <a:endParaRPr lang="de-DE"/>
              </a:p>
            </p:txBody>
          </p:sp>
          <p:sp>
            <p:nvSpPr>
              <p:cNvPr id="33255" name="Line 1511"/>
              <p:cNvSpPr>
                <a:spLocks noChangeShapeType="1"/>
              </p:cNvSpPr>
              <p:nvPr/>
            </p:nvSpPr>
            <p:spPr bwMode="auto">
              <a:xfrm flipH="1">
                <a:off x="3306" y="312"/>
                <a:ext cx="1" cy="119"/>
              </a:xfrm>
              <a:prstGeom prst="line">
                <a:avLst/>
              </a:prstGeom>
              <a:noFill/>
              <a:ln w="38100">
                <a:solidFill>
                  <a:srgbClr val="FFFF00"/>
                </a:solidFill>
                <a:round/>
                <a:headEnd/>
                <a:tailEnd/>
              </a:ln>
            </p:spPr>
            <p:txBody>
              <a:bodyPr/>
              <a:lstStyle/>
              <a:p>
                <a:endParaRPr lang="de-DE"/>
              </a:p>
            </p:txBody>
          </p:sp>
          <p:sp>
            <p:nvSpPr>
              <p:cNvPr id="33256" name="Line 1512"/>
              <p:cNvSpPr>
                <a:spLocks noChangeShapeType="1"/>
              </p:cNvSpPr>
              <p:nvPr/>
            </p:nvSpPr>
            <p:spPr bwMode="auto">
              <a:xfrm flipH="1">
                <a:off x="3411" y="382"/>
                <a:ext cx="84" cy="94"/>
              </a:xfrm>
              <a:prstGeom prst="line">
                <a:avLst/>
              </a:prstGeom>
              <a:noFill/>
              <a:ln w="38100">
                <a:solidFill>
                  <a:srgbClr val="FFFF00"/>
                </a:solidFill>
                <a:round/>
                <a:headEnd/>
                <a:tailEnd/>
              </a:ln>
            </p:spPr>
            <p:txBody>
              <a:bodyPr/>
              <a:lstStyle/>
              <a:p>
                <a:endParaRPr lang="de-DE"/>
              </a:p>
            </p:txBody>
          </p:sp>
          <p:sp>
            <p:nvSpPr>
              <p:cNvPr id="33257" name="Line 1513"/>
              <p:cNvSpPr>
                <a:spLocks noChangeShapeType="1"/>
              </p:cNvSpPr>
              <p:nvPr/>
            </p:nvSpPr>
            <p:spPr bwMode="auto">
              <a:xfrm flipH="1">
                <a:off x="3462" y="594"/>
                <a:ext cx="119" cy="1"/>
              </a:xfrm>
              <a:prstGeom prst="line">
                <a:avLst/>
              </a:prstGeom>
              <a:noFill/>
              <a:ln w="38100">
                <a:solidFill>
                  <a:srgbClr val="FFFF00"/>
                </a:solidFill>
                <a:round/>
                <a:headEnd/>
                <a:tailEnd/>
              </a:ln>
            </p:spPr>
            <p:txBody>
              <a:bodyPr/>
              <a:lstStyle/>
              <a:p>
                <a:endParaRPr lang="de-DE"/>
              </a:p>
            </p:txBody>
          </p:sp>
          <p:sp>
            <p:nvSpPr>
              <p:cNvPr id="33258" name="Line 1514"/>
              <p:cNvSpPr>
                <a:spLocks noChangeShapeType="1"/>
              </p:cNvSpPr>
              <p:nvPr/>
            </p:nvSpPr>
            <p:spPr bwMode="auto">
              <a:xfrm flipH="1" flipV="1">
                <a:off x="3395" y="714"/>
                <a:ext cx="113" cy="95"/>
              </a:xfrm>
              <a:prstGeom prst="line">
                <a:avLst/>
              </a:prstGeom>
              <a:noFill/>
              <a:ln w="38100">
                <a:solidFill>
                  <a:srgbClr val="FFFF00"/>
                </a:solidFill>
                <a:round/>
                <a:headEnd/>
                <a:tailEnd/>
              </a:ln>
            </p:spPr>
            <p:txBody>
              <a:bodyPr/>
              <a:lstStyle/>
              <a:p>
                <a:endParaRPr lang="de-DE"/>
              </a:p>
            </p:txBody>
          </p:sp>
          <p:sp>
            <p:nvSpPr>
              <p:cNvPr id="33259" name="Line 1515"/>
              <p:cNvSpPr>
                <a:spLocks noChangeShapeType="1"/>
              </p:cNvSpPr>
              <p:nvPr/>
            </p:nvSpPr>
            <p:spPr bwMode="auto">
              <a:xfrm flipH="1" flipV="1">
                <a:off x="3015" y="589"/>
                <a:ext cx="128" cy="1"/>
              </a:xfrm>
              <a:prstGeom prst="line">
                <a:avLst/>
              </a:prstGeom>
              <a:noFill/>
              <a:ln w="38100">
                <a:solidFill>
                  <a:srgbClr val="FFFF00"/>
                </a:solidFill>
                <a:round/>
                <a:headEnd/>
                <a:tailEnd/>
              </a:ln>
            </p:spPr>
            <p:txBody>
              <a:bodyPr/>
              <a:lstStyle/>
              <a:p>
                <a:endParaRPr lang="de-DE"/>
              </a:p>
            </p:txBody>
          </p:sp>
          <p:sp>
            <p:nvSpPr>
              <p:cNvPr id="33260" name="Line 1516"/>
              <p:cNvSpPr>
                <a:spLocks noChangeShapeType="1"/>
              </p:cNvSpPr>
              <p:nvPr/>
            </p:nvSpPr>
            <p:spPr bwMode="auto">
              <a:xfrm flipH="1">
                <a:off x="3102" y="710"/>
                <a:ext cx="90" cy="98"/>
              </a:xfrm>
              <a:prstGeom prst="line">
                <a:avLst/>
              </a:prstGeom>
              <a:noFill/>
              <a:ln w="38100">
                <a:solidFill>
                  <a:srgbClr val="FFFF00"/>
                </a:solidFill>
                <a:round/>
                <a:headEnd/>
                <a:tailEnd/>
              </a:ln>
            </p:spPr>
            <p:txBody>
              <a:bodyPr/>
              <a:lstStyle/>
              <a:p>
                <a:endParaRPr lang="de-DE"/>
              </a:p>
            </p:txBody>
          </p:sp>
          <p:sp>
            <p:nvSpPr>
              <p:cNvPr id="33261" name="Freeform 1517"/>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close/>
                  </a:path>
                </a:pathLst>
              </a:custGeom>
              <a:solidFill>
                <a:srgbClr val="FFFF00"/>
              </a:solidFill>
              <a:ln w="9525">
                <a:noFill/>
                <a:round/>
                <a:headEnd/>
                <a:tailEnd/>
              </a:ln>
            </p:spPr>
            <p:txBody>
              <a:bodyPr/>
              <a:lstStyle/>
              <a:p>
                <a:endParaRPr lang="de-DE"/>
              </a:p>
            </p:txBody>
          </p:sp>
          <p:sp>
            <p:nvSpPr>
              <p:cNvPr id="33262" name="Freeform 1518"/>
              <p:cNvSpPr>
                <a:spLocks/>
              </p:cNvSpPr>
              <p:nvPr/>
            </p:nvSpPr>
            <p:spPr bwMode="auto">
              <a:xfrm>
                <a:off x="3209" y="499"/>
                <a:ext cx="190" cy="190"/>
              </a:xfrm>
              <a:custGeom>
                <a:avLst/>
                <a:gdLst/>
                <a:ahLst/>
                <a:cxnLst>
                  <a:cxn ang="0">
                    <a:pos x="179" y="0"/>
                  </a:cxn>
                  <a:cxn ang="0">
                    <a:pos x="151" y="4"/>
                  </a:cxn>
                  <a:cxn ang="0">
                    <a:pos x="117" y="13"/>
                  </a:cxn>
                  <a:cxn ang="0">
                    <a:pos x="84" y="32"/>
                  </a:cxn>
                  <a:cxn ang="0">
                    <a:pos x="56" y="55"/>
                  </a:cxn>
                  <a:cxn ang="0">
                    <a:pos x="33" y="84"/>
                  </a:cxn>
                  <a:cxn ang="0">
                    <a:pos x="14" y="116"/>
                  </a:cxn>
                  <a:cxn ang="0">
                    <a:pos x="4" y="150"/>
                  </a:cxn>
                  <a:cxn ang="0">
                    <a:pos x="0" y="179"/>
                  </a:cxn>
                  <a:cxn ang="0">
                    <a:pos x="0" y="200"/>
                  </a:cxn>
                  <a:cxn ang="0">
                    <a:pos x="4" y="229"/>
                  </a:cxn>
                  <a:cxn ang="0">
                    <a:pos x="14" y="263"/>
                  </a:cxn>
                  <a:cxn ang="0">
                    <a:pos x="33" y="295"/>
                  </a:cxn>
                  <a:cxn ang="0">
                    <a:pos x="56" y="324"/>
                  </a:cxn>
                  <a:cxn ang="0">
                    <a:pos x="84" y="347"/>
                  </a:cxn>
                  <a:cxn ang="0">
                    <a:pos x="117" y="366"/>
                  </a:cxn>
                  <a:cxn ang="0">
                    <a:pos x="151" y="375"/>
                  </a:cxn>
                  <a:cxn ang="0">
                    <a:pos x="179" y="379"/>
                  </a:cxn>
                  <a:cxn ang="0">
                    <a:pos x="200" y="379"/>
                  </a:cxn>
                  <a:cxn ang="0">
                    <a:pos x="229" y="375"/>
                  </a:cxn>
                  <a:cxn ang="0">
                    <a:pos x="263" y="366"/>
                  </a:cxn>
                  <a:cxn ang="0">
                    <a:pos x="296" y="347"/>
                  </a:cxn>
                  <a:cxn ang="0">
                    <a:pos x="324" y="324"/>
                  </a:cxn>
                  <a:cxn ang="0">
                    <a:pos x="347" y="295"/>
                  </a:cxn>
                  <a:cxn ang="0">
                    <a:pos x="366" y="263"/>
                  </a:cxn>
                  <a:cxn ang="0">
                    <a:pos x="376" y="229"/>
                  </a:cxn>
                  <a:cxn ang="0">
                    <a:pos x="380" y="200"/>
                  </a:cxn>
                  <a:cxn ang="0">
                    <a:pos x="380" y="179"/>
                  </a:cxn>
                  <a:cxn ang="0">
                    <a:pos x="376" y="150"/>
                  </a:cxn>
                  <a:cxn ang="0">
                    <a:pos x="366" y="116"/>
                  </a:cxn>
                  <a:cxn ang="0">
                    <a:pos x="347" y="84"/>
                  </a:cxn>
                  <a:cxn ang="0">
                    <a:pos x="324" y="55"/>
                  </a:cxn>
                  <a:cxn ang="0">
                    <a:pos x="296" y="32"/>
                  </a:cxn>
                  <a:cxn ang="0">
                    <a:pos x="263" y="13"/>
                  </a:cxn>
                  <a:cxn ang="0">
                    <a:pos x="229" y="4"/>
                  </a:cxn>
                  <a:cxn ang="0">
                    <a:pos x="200" y="0"/>
                  </a:cxn>
                </a:cxnLst>
                <a:rect l="0" t="0" r="r" b="b"/>
                <a:pathLst>
                  <a:path w="381" h="381">
                    <a:moveTo>
                      <a:pt x="191" y="0"/>
                    </a:moveTo>
                    <a:lnTo>
                      <a:pt x="179" y="0"/>
                    </a:lnTo>
                    <a:lnTo>
                      <a:pt x="170" y="0"/>
                    </a:lnTo>
                    <a:lnTo>
                      <a:pt x="151" y="4"/>
                    </a:lnTo>
                    <a:lnTo>
                      <a:pt x="134" y="8"/>
                    </a:lnTo>
                    <a:lnTo>
                      <a:pt x="117" y="13"/>
                    </a:lnTo>
                    <a:lnTo>
                      <a:pt x="99" y="23"/>
                    </a:lnTo>
                    <a:lnTo>
                      <a:pt x="84" y="32"/>
                    </a:lnTo>
                    <a:lnTo>
                      <a:pt x="69" y="42"/>
                    </a:lnTo>
                    <a:lnTo>
                      <a:pt x="56" y="55"/>
                    </a:lnTo>
                    <a:lnTo>
                      <a:pt x="42" y="69"/>
                    </a:lnTo>
                    <a:lnTo>
                      <a:pt x="33" y="84"/>
                    </a:lnTo>
                    <a:lnTo>
                      <a:pt x="23" y="99"/>
                    </a:lnTo>
                    <a:lnTo>
                      <a:pt x="14" y="116"/>
                    </a:lnTo>
                    <a:lnTo>
                      <a:pt x="8" y="133"/>
                    </a:lnTo>
                    <a:lnTo>
                      <a:pt x="4" y="150"/>
                    </a:lnTo>
                    <a:lnTo>
                      <a:pt x="0" y="169"/>
                    </a:lnTo>
                    <a:lnTo>
                      <a:pt x="0" y="179"/>
                    </a:lnTo>
                    <a:lnTo>
                      <a:pt x="0" y="190"/>
                    </a:lnTo>
                    <a:lnTo>
                      <a:pt x="0" y="200"/>
                    </a:lnTo>
                    <a:lnTo>
                      <a:pt x="0" y="209"/>
                    </a:lnTo>
                    <a:lnTo>
                      <a:pt x="4" y="229"/>
                    </a:lnTo>
                    <a:lnTo>
                      <a:pt x="8" y="246"/>
                    </a:lnTo>
                    <a:lnTo>
                      <a:pt x="14" y="263"/>
                    </a:lnTo>
                    <a:lnTo>
                      <a:pt x="23" y="280"/>
                    </a:lnTo>
                    <a:lnTo>
                      <a:pt x="33" y="295"/>
                    </a:lnTo>
                    <a:lnTo>
                      <a:pt x="42" y="310"/>
                    </a:lnTo>
                    <a:lnTo>
                      <a:pt x="56" y="324"/>
                    </a:lnTo>
                    <a:lnTo>
                      <a:pt x="69" y="337"/>
                    </a:lnTo>
                    <a:lnTo>
                      <a:pt x="84" y="347"/>
                    </a:lnTo>
                    <a:lnTo>
                      <a:pt x="99" y="356"/>
                    </a:lnTo>
                    <a:lnTo>
                      <a:pt x="117" y="366"/>
                    </a:lnTo>
                    <a:lnTo>
                      <a:pt x="134" y="371"/>
                    </a:lnTo>
                    <a:lnTo>
                      <a:pt x="151" y="375"/>
                    </a:lnTo>
                    <a:lnTo>
                      <a:pt x="170" y="379"/>
                    </a:lnTo>
                    <a:lnTo>
                      <a:pt x="179" y="379"/>
                    </a:lnTo>
                    <a:lnTo>
                      <a:pt x="191" y="381"/>
                    </a:lnTo>
                    <a:lnTo>
                      <a:pt x="200" y="379"/>
                    </a:lnTo>
                    <a:lnTo>
                      <a:pt x="210" y="379"/>
                    </a:lnTo>
                    <a:lnTo>
                      <a:pt x="229" y="375"/>
                    </a:lnTo>
                    <a:lnTo>
                      <a:pt x="246" y="371"/>
                    </a:lnTo>
                    <a:lnTo>
                      <a:pt x="263" y="366"/>
                    </a:lnTo>
                    <a:lnTo>
                      <a:pt x="280" y="356"/>
                    </a:lnTo>
                    <a:lnTo>
                      <a:pt x="296" y="347"/>
                    </a:lnTo>
                    <a:lnTo>
                      <a:pt x="311" y="337"/>
                    </a:lnTo>
                    <a:lnTo>
                      <a:pt x="324" y="324"/>
                    </a:lnTo>
                    <a:lnTo>
                      <a:pt x="338" y="310"/>
                    </a:lnTo>
                    <a:lnTo>
                      <a:pt x="347" y="295"/>
                    </a:lnTo>
                    <a:lnTo>
                      <a:pt x="357" y="280"/>
                    </a:lnTo>
                    <a:lnTo>
                      <a:pt x="366" y="263"/>
                    </a:lnTo>
                    <a:lnTo>
                      <a:pt x="372" y="246"/>
                    </a:lnTo>
                    <a:lnTo>
                      <a:pt x="376" y="229"/>
                    </a:lnTo>
                    <a:lnTo>
                      <a:pt x="380" y="209"/>
                    </a:lnTo>
                    <a:lnTo>
                      <a:pt x="380" y="200"/>
                    </a:lnTo>
                    <a:lnTo>
                      <a:pt x="381" y="190"/>
                    </a:lnTo>
                    <a:lnTo>
                      <a:pt x="380" y="179"/>
                    </a:lnTo>
                    <a:lnTo>
                      <a:pt x="380" y="169"/>
                    </a:lnTo>
                    <a:lnTo>
                      <a:pt x="376" y="150"/>
                    </a:lnTo>
                    <a:lnTo>
                      <a:pt x="372" y="133"/>
                    </a:lnTo>
                    <a:lnTo>
                      <a:pt x="366" y="116"/>
                    </a:lnTo>
                    <a:lnTo>
                      <a:pt x="357" y="99"/>
                    </a:lnTo>
                    <a:lnTo>
                      <a:pt x="347" y="84"/>
                    </a:lnTo>
                    <a:lnTo>
                      <a:pt x="338" y="69"/>
                    </a:lnTo>
                    <a:lnTo>
                      <a:pt x="324" y="55"/>
                    </a:lnTo>
                    <a:lnTo>
                      <a:pt x="311" y="42"/>
                    </a:lnTo>
                    <a:lnTo>
                      <a:pt x="296" y="32"/>
                    </a:lnTo>
                    <a:lnTo>
                      <a:pt x="280" y="23"/>
                    </a:lnTo>
                    <a:lnTo>
                      <a:pt x="263" y="13"/>
                    </a:lnTo>
                    <a:lnTo>
                      <a:pt x="246" y="8"/>
                    </a:lnTo>
                    <a:lnTo>
                      <a:pt x="229" y="4"/>
                    </a:lnTo>
                    <a:lnTo>
                      <a:pt x="210" y="0"/>
                    </a:lnTo>
                    <a:lnTo>
                      <a:pt x="200" y="0"/>
                    </a:lnTo>
                    <a:lnTo>
                      <a:pt x="191" y="0"/>
                    </a:lnTo>
                  </a:path>
                </a:pathLst>
              </a:custGeom>
              <a:noFill/>
              <a:ln w="9525">
                <a:solidFill>
                  <a:srgbClr val="FFFF00"/>
                </a:solidFill>
                <a:prstDash val="solid"/>
                <a:round/>
                <a:headEnd/>
                <a:tailEnd/>
              </a:ln>
            </p:spPr>
            <p:txBody>
              <a:bodyPr/>
              <a:lstStyle/>
              <a:p>
                <a:endParaRPr lang="de-DE"/>
              </a:p>
            </p:txBody>
          </p:sp>
          <p:sp>
            <p:nvSpPr>
              <p:cNvPr id="33263" name="Line 1519"/>
              <p:cNvSpPr>
                <a:spLocks noChangeShapeType="1"/>
              </p:cNvSpPr>
              <p:nvPr/>
            </p:nvSpPr>
            <p:spPr bwMode="auto">
              <a:xfrm flipH="1" flipV="1">
                <a:off x="3074" y="404"/>
                <a:ext cx="105" cy="85"/>
              </a:xfrm>
              <a:prstGeom prst="line">
                <a:avLst/>
              </a:prstGeom>
              <a:noFill/>
              <a:ln w="38100">
                <a:solidFill>
                  <a:srgbClr val="FFFF00"/>
                </a:solidFill>
                <a:round/>
                <a:headEnd/>
                <a:tailEnd/>
              </a:ln>
            </p:spPr>
            <p:txBody>
              <a:bodyPr/>
              <a:lstStyle/>
              <a:p>
                <a:endParaRPr lang="de-DE"/>
              </a:p>
            </p:txBody>
          </p:sp>
          <p:sp>
            <p:nvSpPr>
              <p:cNvPr id="33264" name="Line 1520"/>
              <p:cNvSpPr>
                <a:spLocks noChangeShapeType="1"/>
              </p:cNvSpPr>
              <p:nvPr/>
            </p:nvSpPr>
            <p:spPr bwMode="auto">
              <a:xfrm flipH="1">
                <a:off x="3306" y="312"/>
                <a:ext cx="1" cy="119"/>
              </a:xfrm>
              <a:prstGeom prst="line">
                <a:avLst/>
              </a:prstGeom>
              <a:noFill/>
              <a:ln w="38100">
                <a:solidFill>
                  <a:srgbClr val="FFFF00"/>
                </a:solidFill>
                <a:round/>
                <a:headEnd/>
                <a:tailEnd/>
              </a:ln>
            </p:spPr>
            <p:txBody>
              <a:bodyPr/>
              <a:lstStyle/>
              <a:p>
                <a:endParaRPr lang="de-DE"/>
              </a:p>
            </p:txBody>
          </p:sp>
          <p:sp>
            <p:nvSpPr>
              <p:cNvPr id="33265" name="Line 1521"/>
              <p:cNvSpPr>
                <a:spLocks noChangeShapeType="1"/>
              </p:cNvSpPr>
              <p:nvPr/>
            </p:nvSpPr>
            <p:spPr bwMode="auto">
              <a:xfrm flipH="1">
                <a:off x="3411" y="382"/>
                <a:ext cx="84" cy="94"/>
              </a:xfrm>
              <a:prstGeom prst="line">
                <a:avLst/>
              </a:prstGeom>
              <a:noFill/>
              <a:ln w="38100">
                <a:solidFill>
                  <a:srgbClr val="FFFF00"/>
                </a:solidFill>
                <a:round/>
                <a:headEnd/>
                <a:tailEnd/>
              </a:ln>
            </p:spPr>
            <p:txBody>
              <a:bodyPr/>
              <a:lstStyle/>
              <a:p>
                <a:endParaRPr lang="de-DE"/>
              </a:p>
            </p:txBody>
          </p:sp>
          <p:sp>
            <p:nvSpPr>
              <p:cNvPr id="33266" name="Line 1522"/>
              <p:cNvSpPr>
                <a:spLocks noChangeShapeType="1"/>
              </p:cNvSpPr>
              <p:nvPr/>
            </p:nvSpPr>
            <p:spPr bwMode="auto">
              <a:xfrm flipH="1">
                <a:off x="3462" y="594"/>
                <a:ext cx="119" cy="1"/>
              </a:xfrm>
              <a:prstGeom prst="line">
                <a:avLst/>
              </a:prstGeom>
              <a:noFill/>
              <a:ln w="38100">
                <a:solidFill>
                  <a:srgbClr val="FFFF00"/>
                </a:solidFill>
                <a:round/>
                <a:headEnd/>
                <a:tailEnd/>
              </a:ln>
            </p:spPr>
            <p:txBody>
              <a:bodyPr/>
              <a:lstStyle/>
              <a:p>
                <a:endParaRPr lang="de-DE"/>
              </a:p>
            </p:txBody>
          </p:sp>
          <p:sp>
            <p:nvSpPr>
              <p:cNvPr id="33267" name="Line 1523"/>
              <p:cNvSpPr>
                <a:spLocks noChangeShapeType="1"/>
              </p:cNvSpPr>
              <p:nvPr/>
            </p:nvSpPr>
            <p:spPr bwMode="auto">
              <a:xfrm flipH="1" flipV="1">
                <a:off x="3395" y="714"/>
                <a:ext cx="113" cy="95"/>
              </a:xfrm>
              <a:prstGeom prst="line">
                <a:avLst/>
              </a:prstGeom>
              <a:noFill/>
              <a:ln w="38100">
                <a:solidFill>
                  <a:srgbClr val="FFFF00"/>
                </a:solidFill>
                <a:round/>
                <a:headEnd/>
                <a:tailEnd/>
              </a:ln>
            </p:spPr>
            <p:txBody>
              <a:bodyPr/>
              <a:lstStyle/>
              <a:p>
                <a:endParaRPr lang="de-DE"/>
              </a:p>
            </p:txBody>
          </p:sp>
          <p:sp>
            <p:nvSpPr>
              <p:cNvPr id="33268" name="Line 1524"/>
              <p:cNvSpPr>
                <a:spLocks noChangeShapeType="1"/>
              </p:cNvSpPr>
              <p:nvPr/>
            </p:nvSpPr>
            <p:spPr bwMode="auto">
              <a:xfrm flipH="1" flipV="1">
                <a:off x="3015" y="589"/>
                <a:ext cx="128" cy="1"/>
              </a:xfrm>
              <a:prstGeom prst="line">
                <a:avLst/>
              </a:prstGeom>
              <a:noFill/>
              <a:ln w="38100">
                <a:solidFill>
                  <a:srgbClr val="FFFF00"/>
                </a:solidFill>
                <a:round/>
                <a:headEnd/>
                <a:tailEnd/>
              </a:ln>
            </p:spPr>
            <p:txBody>
              <a:bodyPr/>
              <a:lstStyle/>
              <a:p>
                <a:endParaRPr lang="de-DE"/>
              </a:p>
            </p:txBody>
          </p:sp>
          <p:sp>
            <p:nvSpPr>
              <p:cNvPr id="33269" name="Line 1525"/>
              <p:cNvSpPr>
                <a:spLocks noChangeShapeType="1"/>
              </p:cNvSpPr>
              <p:nvPr/>
            </p:nvSpPr>
            <p:spPr bwMode="auto">
              <a:xfrm flipH="1">
                <a:off x="3102" y="710"/>
                <a:ext cx="90" cy="98"/>
              </a:xfrm>
              <a:prstGeom prst="line">
                <a:avLst/>
              </a:prstGeom>
              <a:noFill/>
              <a:ln w="38100">
                <a:solidFill>
                  <a:srgbClr val="FFFF00"/>
                </a:solidFill>
                <a:round/>
                <a:headEnd/>
                <a:tailEnd/>
              </a:ln>
            </p:spPr>
            <p:txBody>
              <a:bodyPr/>
              <a:lstStyle/>
              <a:p>
                <a:endParaRPr lang="de-DE"/>
              </a:p>
            </p:txBody>
          </p:sp>
          <p:sp>
            <p:nvSpPr>
              <p:cNvPr id="33270" name="Line 1526"/>
              <p:cNvSpPr>
                <a:spLocks noChangeShapeType="1"/>
              </p:cNvSpPr>
              <p:nvPr/>
            </p:nvSpPr>
            <p:spPr bwMode="auto">
              <a:xfrm>
                <a:off x="-1557" y="981"/>
                <a:ext cx="96" cy="0"/>
              </a:xfrm>
              <a:prstGeom prst="line">
                <a:avLst/>
              </a:prstGeom>
              <a:noFill/>
              <a:ln w="9525">
                <a:solidFill>
                  <a:srgbClr val="000000"/>
                </a:solidFill>
                <a:round/>
                <a:headEnd/>
                <a:tailEnd/>
              </a:ln>
            </p:spPr>
            <p:txBody>
              <a:bodyPr/>
              <a:lstStyle/>
              <a:p>
                <a:endParaRPr lang="de-DE"/>
              </a:p>
            </p:txBody>
          </p:sp>
          <p:sp>
            <p:nvSpPr>
              <p:cNvPr id="33271" name="Rectangle 1527"/>
              <p:cNvSpPr>
                <a:spLocks noChangeArrowheads="1"/>
              </p:cNvSpPr>
              <p:nvPr/>
            </p:nvSpPr>
            <p:spPr bwMode="auto">
              <a:xfrm rot="16200000">
                <a:off x="-1928" y="2654"/>
                <a:ext cx="1" cy="173"/>
              </a:xfrm>
              <a:prstGeom prst="rect">
                <a:avLst/>
              </a:prstGeom>
              <a:noFill/>
              <a:ln w="9525">
                <a:noFill/>
                <a:miter lim="800000"/>
                <a:headEnd/>
                <a:tailEnd/>
              </a:ln>
            </p:spPr>
            <p:txBody>
              <a:bodyPr wrap="none" lIns="0" tIns="0" rIns="0" bIns="0">
                <a:spAutoFit/>
              </a:bodyPr>
              <a:lstStyle/>
              <a:p>
                <a:endParaRPr lang="de-DE">
                  <a:solidFill>
                    <a:schemeClr val="bg1"/>
                  </a:solidFill>
                  <a:cs typeface="Arial" charset="0"/>
                </a:endParaRPr>
              </a:p>
            </p:txBody>
          </p:sp>
          <p:sp>
            <p:nvSpPr>
              <p:cNvPr id="33272" name="Rectangle 1528"/>
              <p:cNvSpPr>
                <a:spLocks noChangeArrowheads="1"/>
              </p:cNvSpPr>
              <p:nvPr/>
            </p:nvSpPr>
            <p:spPr bwMode="auto">
              <a:xfrm rot="16200000">
                <a:off x="-2102" y="1933"/>
                <a:ext cx="343" cy="173"/>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(km)</a:t>
                </a:r>
                <a:endParaRPr lang="de-DE">
                  <a:solidFill>
                    <a:schemeClr val="bg1"/>
                  </a:solidFill>
                  <a:cs typeface="Arial" charset="0"/>
                </a:endParaRPr>
              </a:p>
            </p:txBody>
          </p:sp>
          <p:sp>
            <p:nvSpPr>
              <p:cNvPr id="33273" name="Line 1529"/>
              <p:cNvSpPr>
                <a:spLocks noChangeShapeType="1"/>
              </p:cNvSpPr>
              <p:nvPr/>
            </p:nvSpPr>
            <p:spPr bwMode="auto">
              <a:xfrm>
                <a:off x="1564" y="1036"/>
                <a:ext cx="16" cy="2984"/>
              </a:xfrm>
              <a:prstGeom prst="line">
                <a:avLst/>
              </a:prstGeom>
              <a:noFill/>
              <a:ln w="34925">
                <a:solidFill>
                  <a:srgbClr val="FFFF00"/>
                </a:solidFill>
                <a:round/>
                <a:headEnd/>
                <a:tailEnd/>
              </a:ln>
            </p:spPr>
            <p:txBody>
              <a:bodyPr/>
              <a:lstStyle/>
              <a:p>
                <a:endParaRPr lang="de-DE"/>
              </a:p>
            </p:txBody>
          </p:sp>
          <p:sp>
            <p:nvSpPr>
              <p:cNvPr id="33274" name="Line 1530"/>
              <p:cNvSpPr>
                <a:spLocks noChangeShapeType="1"/>
              </p:cNvSpPr>
              <p:nvPr/>
            </p:nvSpPr>
            <p:spPr bwMode="auto">
              <a:xfrm flipH="1">
                <a:off x="1581" y="923"/>
                <a:ext cx="1561" cy="3090"/>
              </a:xfrm>
              <a:prstGeom prst="line">
                <a:avLst/>
              </a:prstGeom>
              <a:noFill/>
              <a:ln w="34925">
                <a:solidFill>
                  <a:srgbClr val="FFFF00"/>
                </a:solidFill>
                <a:round/>
                <a:headEnd/>
                <a:tailEnd/>
              </a:ln>
            </p:spPr>
            <p:txBody>
              <a:bodyPr/>
              <a:lstStyle/>
              <a:p>
                <a:endParaRPr lang="de-DE"/>
              </a:p>
            </p:txBody>
          </p:sp>
          <p:sp>
            <p:nvSpPr>
              <p:cNvPr id="33275" name="Freeform 1531"/>
              <p:cNvSpPr>
                <a:spLocks/>
              </p:cNvSpPr>
              <p:nvPr/>
            </p:nvSpPr>
            <p:spPr bwMode="auto">
              <a:xfrm>
                <a:off x="2261" y="3704"/>
                <a:ext cx="495" cy="315"/>
              </a:xfrm>
              <a:custGeom>
                <a:avLst/>
                <a:gdLst/>
                <a:ahLst/>
                <a:cxnLst>
                  <a:cxn ang="0">
                    <a:pos x="158" y="0"/>
                  </a:cxn>
                  <a:cxn ang="0">
                    <a:pos x="0" y="158"/>
                  </a:cxn>
                  <a:cxn ang="0">
                    <a:pos x="0" y="630"/>
                  </a:cxn>
                  <a:cxn ang="0">
                    <a:pos x="833" y="630"/>
                  </a:cxn>
                  <a:cxn ang="0">
                    <a:pos x="991" y="474"/>
                  </a:cxn>
                  <a:cxn ang="0">
                    <a:pos x="991" y="0"/>
                  </a:cxn>
                  <a:cxn ang="0">
                    <a:pos x="158" y="0"/>
                  </a:cxn>
                </a:cxnLst>
                <a:rect l="0" t="0" r="r" b="b"/>
                <a:pathLst>
                  <a:path w="991" h="630">
                    <a:moveTo>
                      <a:pt x="158" y="0"/>
                    </a:moveTo>
                    <a:lnTo>
                      <a:pt x="0" y="158"/>
                    </a:lnTo>
                    <a:lnTo>
                      <a:pt x="0" y="630"/>
                    </a:lnTo>
                    <a:lnTo>
                      <a:pt x="833" y="630"/>
                    </a:lnTo>
                    <a:lnTo>
                      <a:pt x="991" y="474"/>
                    </a:lnTo>
                    <a:lnTo>
                      <a:pt x="991" y="0"/>
                    </a:lnTo>
                    <a:lnTo>
                      <a:pt x="158" y="0"/>
                    </a:lnTo>
                    <a:close/>
                  </a:path>
                </a:pathLst>
              </a:custGeom>
              <a:solidFill>
                <a:srgbClr val="FFFFFF"/>
              </a:solidFill>
              <a:ln w="9525">
                <a:noFill/>
                <a:round/>
                <a:headEnd/>
                <a:tailEnd/>
              </a:ln>
            </p:spPr>
            <p:txBody>
              <a:bodyPr/>
              <a:lstStyle/>
              <a:p>
                <a:endParaRPr lang="de-DE"/>
              </a:p>
            </p:txBody>
          </p:sp>
          <p:sp>
            <p:nvSpPr>
              <p:cNvPr id="33276" name="Freeform 1532"/>
              <p:cNvSpPr>
                <a:spLocks/>
              </p:cNvSpPr>
              <p:nvPr/>
            </p:nvSpPr>
            <p:spPr bwMode="auto">
              <a:xfrm>
                <a:off x="2261" y="3704"/>
                <a:ext cx="495" cy="79"/>
              </a:xfrm>
              <a:custGeom>
                <a:avLst/>
                <a:gdLst/>
                <a:ahLst/>
                <a:cxnLst>
                  <a:cxn ang="0">
                    <a:pos x="0" y="158"/>
                  </a:cxn>
                  <a:cxn ang="0">
                    <a:pos x="833" y="158"/>
                  </a:cxn>
                  <a:cxn ang="0">
                    <a:pos x="991" y="0"/>
                  </a:cxn>
                  <a:cxn ang="0">
                    <a:pos x="158" y="0"/>
                  </a:cxn>
                  <a:cxn ang="0">
                    <a:pos x="0" y="158"/>
                  </a:cxn>
                </a:cxnLst>
                <a:rect l="0" t="0" r="r" b="b"/>
                <a:pathLst>
                  <a:path w="991" h="158">
                    <a:moveTo>
                      <a:pt x="0" y="158"/>
                    </a:moveTo>
                    <a:lnTo>
                      <a:pt x="833" y="158"/>
                    </a:lnTo>
                    <a:lnTo>
                      <a:pt x="991" y="0"/>
                    </a:lnTo>
                    <a:lnTo>
                      <a:pt x="158" y="0"/>
                    </a:lnTo>
                    <a:lnTo>
                      <a:pt x="0" y="158"/>
                    </a:lnTo>
                    <a:close/>
                  </a:path>
                </a:pathLst>
              </a:custGeom>
              <a:solidFill>
                <a:srgbClr val="FFFFFF"/>
              </a:solidFill>
              <a:ln w="9525">
                <a:noFill/>
                <a:round/>
                <a:headEnd/>
                <a:tailEnd/>
              </a:ln>
            </p:spPr>
            <p:txBody>
              <a:bodyPr/>
              <a:lstStyle/>
              <a:p>
                <a:endParaRPr lang="de-DE"/>
              </a:p>
            </p:txBody>
          </p:sp>
          <p:sp>
            <p:nvSpPr>
              <p:cNvPr id="33277" name="Freeform 1533"/>
              <p:cNvSpPr>
                <a:spLocks/>
              </p:cNvSpPr>
              <p:nvPr/>
            </p:nvSpPr>
            <p:spPr bwMode="auto">
              <a:xfrm>
                <a:off x="2677" y="3704"/>
                <a:ext cx="79" cy="315"/>
              </a:xfrm>
              <a:custGeom>
                <a:avLst/>
                <a:gdLst/>
                <a:ahLst/>
                <a:cxnLst>
                  <a:cxn ang="0">
                    <a:pos x="0" y="158"/>
                  </a:cxn>
                  <a:cxn ang="0">
                    <a:pos x="158" y="0"/>
                  </a:cxn>
                  <a:cxn ang="0">
                    <a:pos x="158" y="474"/>
                  </a:cxn>
                  <a:cxn ang="0">
                    <a:pos x="0" y="630"/>
                  </a:cxn>
                  <a:cxn ang="0">
                    <a:pos x="0" y="158"/>
                  </a:cxn>
                </a:cxnLst>
                <a:rect l="0" t="0" r="r" b="b"/>
                <a:pathLst>
                  <a:path w="158" h="630">
                    <a:moveTo>
                      <a:pt x="0" y="158"/>
                    </a:moveTo>
                    <a:lnTo>
                      <a:pt x="158" y="0"/>
                    </a:lnTo>
                    <a:lnTo>
                      <a:pt x="158" y="474"/>
                    </a:lnTo>
                    <a:lnTo>
                      <a:pt x="0" y="630"/>
                    </a:lnTo>
                    <a:lnTo>
                      <a:pt x="0" y="158"/>
                    </a:lnTo>
                    <a:close/>
                  </a:path>
                </a:pathLst>
              </a:custGeom>
              <a:solidFill>
                <a:srgbClr val="CDCDCD"/>
              </a:solidFill>
              <a:ln w="9525">
                <a:noFill/>
                <a:round/>
                <a:headEnd/>
                <a:tailEnd/>
              </a:ln>
            </p:spPr>
            <p:txBody>
              <a:bodyPr/>
              <a:lstStyle/>
              <a:p>
                <a:endParaRPr lang="de-DE"/>
              </a:p>
            </p:txBody>
          </p:sp>
          <p:sp>
            <p:nvSpPr>
              <p:cNvPr id="33278" name="Freeform 1534"/>
              <p:cNvSpPr>
                <a:spLocks/>
              </p:cNvSpPr>
              <p:nvPr/>
            </p:nvSpPr>
            <p:spPr bwMode="auto">
              <a:xfrm>
                <a:off x="2261" y="3704"/>
                <a:ext cx="495" cy="315"/>
              </a:xfrm>
              <a:custGeom>
                <a:avLst/>
                <a:gdLst/>
                <a:ahLst/>
                <a:cxnLst>
                  <a:cxn ang="0">
                    <a:pos x="158" y="0"/>
                  </a:cxn>
                  <a:cxn ang="0">
                    <a:pos x="0" y="158"/>
                  </a:cxn>
                  <a:cxn ang="0">
                    <a:pos x="0" y="630"/>
                  </a:cxn>
                  <a:cxn ang="0">
                    <a:pos x="833" y="630"/>
                  </a:cxn>
                  <a:cxn ang="0">
                    <a:pos x="991" y="474"/>
                  </a:cxn>
                  <a:cxn ang="0">
                    <a:pos x="991" y="0"/>
                  </a:cxn>
                  <a:cxn ang="0">
                    <a:pos x="158" y="0"/>
                  </a:cxn>
                </a:cxnLst>
                <a:rect l="0" t="0" r="r" b="b"/>
                <a:pathLst>
                  <a:path w="991" h="630">
                    <a:moveTo>
                      <a:pt x="158" y="0"/>
                    </a:moveTo>
                    <a:lnTo>
                      <a:pt x="0" y="158"/>
                    </a:lnTo>
                    <a:lnTo>
                      <a:pt x="0" y="630"/>
                    </a:lnTo>
                    <a:lnTo>
                      <a:pt x="833" y="630"/>
                    </a:lnTo>
                    <a:lnTo>
                      <a:pt x="991" y="474"/>
                    </a:lnTo>
                    <a:lnTo>
                      <a:pt x="991" y="0"/>
                    </a:lnTo>
                    <a:lnTo>
                      <a:pt x="158" y="0"/>
                    </a:lnTo>
                    <a:close/>
                  </a:path>
                </a:pathLst>
              </a:custGeom>
              <a:noFill/>
              <a:ln w="38100">
                <a:solidFill>
                  <a:srgbClr val="000000"/>
                </a:solidFill>
                <a:prstDash val="solid"/>
                <a:round/>
                <a:headEnd/>
                <a:tailEnd/>
              </a:ln>
            </p:spPr>
            <p:txBody>
              <a:bodyPr/>
              <a:lstStyle/>
              <a:p>
                <a:endParaRPr lang="de-DE"/>
              </a:p>
            </p:txBody>
          </p:sp>
          <p:sp>
            <p:nvSpPr>
              <p:cNvPr id="33279" name="Freeform 1535"/>
              <p:cNvSpPr>
                <a:spLocks/>
              </p:cNvSpPr>
              <p:nvPr/>
            </p:nvSpPr>
            <p:spPr bwMode="auto">
              <a:xfrm>
                <a:off x="2261" y="3704"/>
                <a:ext cx="495" cy="79"/>
              </a:xfrm>
              <a:custGeom>
                <a:avLst/>
                <a:gdLst/>
                <a:ahLst/>
                <a:cxnLst>
                  <a:cxn ang="0">
                    <a:pos x="0" y="158"/>
                  </a:cxn>
                  <a:cxn ang="0">
                    <a:pos x="833" y="158"/>
                  </a:cxn>
                  <a:cxn ang="0">
                    <a:pos x="991" y="0"/>
                  </a:cxn>
                </a:cxnLst>
                <a:rect l="0" t="0" r="r" b="b"/>
                <a:pathLst>
                  <a:path w="991" h="158">
                    <a:moveTo>
                      <a:pt x="0" y="158"/>
                    </a:moveTo>
                    <a:lnTo>
                      <a:pt x="833" y="158"/>
                    </a:lnTo>
                    <a:lnTo>
                      <a:pt x="991" y="0"/>
                    </a:lnTo>
                  </a:path>
                </a:pathLst>
              </a:custGeom>
              <a:noFill/>
              <a:ln w="38100">
                <a:solidFill>
                  <a:srgbClr val="000000"/>
                </a:solidFill>
                <a:prstDash val="solid"/>
                <a:round/>
                <a:headEnd/>
                <a:tailEnd/>
              </a:ln>
            </p:spPr>
            <p:txBody>
              <a:bodyPr/>
              <a:lstStyle/>
              <a:p>
                <a:endParaRPr lang="de-DE"/>
              </a:p>
            </p:txBody>
          </p:sp>
          <p:sp>
            <p:nvSpPr>
              <p:cNvPr id="33280" name="Line 1536"/>
              <p:cNvSpPr>
                <a:spLocks noChangeShapeType="1"/>
              </p:cNvSpPr>
              <p:nvPr/>
            </p:nvSpPr>
            <p:spPr bwMode="auto">
              <a:xfrm>
                <a:off x="2677" y="3783"/>
                <a:ext cx="0" cy="236"/>
              </a:xfrm>
              <a:prstGeom prst="line">
                <a:avLst/>
              </a:prstGeom>
              <a:noFill/>
              <a:ln w="38100">
                <a:solidFill>
                  <a:srgbClr val="000000"/>
                </a:solidFill>
                <a:round/>
                <a:headEnd/>
                <a:tailEnd/>
              </a:ln>
            </p:spPr>
            <p:txBody>
              <a:bodyPr/>
              <a:lstStyle/>
              <a:p>
                <a:endParaRPr lang="de-DE"/>
              </a:p>
            </p:txBody>
          </p:sp>
          <p:sp>
            <p:nvSpPr>
              <p:cNvPr id="33281" name="Freeform 1537"/>
              <p:cNvSpPr>
                <a:spLocks/>
              </p:cNvSpPr>
              <p:nvPr/>
            </p:nvSpPr>
            <p:spPr bwMode="auto">
              <a:xfrm>
                <a:off x="2541" y="3662"/>
                <a:ext cx="179" cy="91"/>
              </a:xfrm>
              <a:custGeom>
                <a:avLst/>
                <a:gdLst/>
                <a:ahLst/>
                <a:cxnLst>
                  <a:cxn ang="0">
                    <a:pos x="44" y="0"/>
                  </a:cxn>
                  <a:cxn ang="0">
                    <a:pos x="0" y="46"/>
                  </a:cxn>
                  <a:cxn ang="0">
                    <a:pos x="0" y="181"/>
                  </a:cxn>
                  <a:cxn ang="0">
                    <a:pos x="313" y="181"/>
                  </a:cxn>
                  <a:cxn ang="0">
                    <a:pos x="359" y="137"/>
                  </a:cxn>
                  <a:cxn ang="0">
                    <a:pos x="359" y="0"/>
                  </a:cxn>
                  <a:cxn ang="0">
                    <a:pos x="44" y="0"/>
                  </a:cxn>
                </a:cxnLst>
                <a:rect l="0" t="0" r="r" b="b"/>
                <a:pathLst>
                  <a:path w="359" h="181">
                    <a:moveTo>
                      <a:pt x="44" y="0"/>
                    </a:moveTo>
                    <a:lnTo>
                      <a:pt x="0" y="46"/>
                    </a:lnTo>
                    <a:lnTo>
                      <a:pt x="0" y="181"/>
                    </a:lnTo>
                    <a:lnTo>
                      <a:pt x="313" y="181"/>
                    </a:lnTo>
                    <a:lnTo>
                      <a:pt x="359" y="137"/>
                    </a:lnTo>
                    <a:lnTo>
                      <a:pt x="359" y="0"/>
                    </a:lnTo>
                    <a:lnTo>
                      <a:pt x="44" y="0"/>
                    </a:lnTo>
                    <a:close/>
                  </a:path>
                </a:pathLst>
              </a:custGeom>
              <a:solidFill>
                <a:srgbClr val="FFFFFF"/>
              </a:solidFill>
              <a:ln w="9525">
                <a:noFill/>
                <a:round/>
                <a:headEnd/>
                <a:tailEnd/>
              </a:ln>
            </p:spPr>
            <p:txBody>
              <a:bodyPr/>
              <a:lstStyle/>
              <a:p>
                <a:endParaRPr lang="de-DE"/>
              </a:p>
            </p:txBody>
          </p:sp>
          <p:sp>
            <p:nvSpPr>
              <p:cNvPr id="33282" name="Freeform 1538"/>
              <p:cNvSpPr>
                <a:spLocks/>
              </p:cNvSpPr>
              <p:nvPr/>
            </p:nvSpPr>
            <p:spPr bwMode="auto">
              <a:xfrm>
                <a:off x="2541" y="3662"/>
                <a:ext cx="179" cy="23"/>
              </a:xfrm>
              <a:custGeom>
                <a:avLst/>
                <a:gdLst/>
                <a:ahLst/>
                <a:cxnLst>
                  <a:cxn ang="0">
                    <a:pos x="0" y="46"/>
                  </a:cxn>
                  <a:cxn ang="0">
                    <a:pos x="313" y="46"/>
                  </a:cxn>
                  <a:cxn ang="0">
                    <a:pos x="359" y="0"/>
                  </a:cxn>
                  <a:cxn ang="0">
                    <a:pos x="44" y="0"/>
                  </a:cxn>
                  <a:cxn ang="0">
                    <a:pos x="0" y="46"/>
                  </a:cxn>
                </a:cxnLst>
                <a:rect l="0" t="0" r="r" b="b"/>
                <a:pathLst>
                  <a:path w="359" h="46">
                    <a:moveTo>
                      <a:pt x="0" y="46"/>
                    </a:moveTo>
                    <a:lnTo>
                      <a:pt x="313" y="46"/>
                    </a:lnTo>
                    <a:lnTo>
                      <a:pt x="359" y="0"/>
                    </a:lnTo>
                    <a:lnTo>
                      <a:pt x="44" y="0"/>
                    </a:lnTo>
                    <a:lnTo>
                      <a:pt x="0" y="46"/>
                    </a:lnTo>
                    <a:close/>
                  </a:path>
                </a:pathLst>
              </a:custGeom>
              <a:solidFill>
                <a:srgbClr val="FFFFFF"/>
              </a:solidFill>
              <a:ln w="9525">
                <a:noFill/>
                <a:round/>
                <a:headEnd/>
                <a:tailEnd/>
              </a:ln>
            </p:spPr>
            <p:txBody>
              <a:bodyPr/>
              <a:lstStyle/>
              <a:p>
                <a:endParaRPr lang="de-DE"/>
              </a:p>
            </p:txBody>
          </p:sp>
          <p:sp>
            <p:nvSpPr>
              <p:cNvPr id="33283" name="Freeform 1539"/>
              <p:cNvSpPr>
                <a:spLocks/>
              </p:cNvSpPr>
              <p:nvPr/>
            </p:nvSpPr>
            <p:spPr bwMode="auto">
              <a:xfrm>
                <a:off x="2697" y="3662"/>
                <a:ext cx="23" cy="91"/>
              </a:xfrm>
              <a:custGeom>
                <a:avLst/>
                <a:gdLst/>
                <a:ahLst/>
                <a:cxnLst>
                  <a:cxn ang="0">
                    <a:pos x="0" y="46"/>
                  </a:cxn>
                  <a:cxn ang="0">
                    <a:pos x="46" y="0"/>
                  </a:cxn>
                  <a:cxn ang="0">
                    <a:pos x="46" y="137"/>
                  </a:cxn>
                  <a:cxn ang="0">
                    <a:pos x="0" y="181"/>
                  </a:cxn>
                  <a:cxn ang="0">
                    <a:pos x="0" y="46"/>
                  </a:cxn>
                </a:cxnLst>
                <a:rect l="0" t="0" r="r" b="b"/>
                <a:pathLst>
                  <a:path w="46" h="181">
                    <a:moveTo>
                      <a:pt x="0" y="46"/>
                    </a:moveTo>
                    <a:lnTo>
                      <a:pt x="46" y="0"/>
                    </a:lnTo>
                    <a:lnTo>
                      <a:pt x="46" y="137"/>
                    </a:lnTo>
                    <a:lnTo>
                      <a:pt x="0" y="181"/>
                    </a:lnTo>
                    <a:lnTo>
                      <a:pt x="0" y="46"/>
                    </a:lnTo>
                    <a:close/>
                  </a:path>
                </a:pathLst>
              </a:custGeom>
              <a:solidFill>
                <a:srgbClr val="CDCDCD"/>
              </a:solidFill>
              <a:ln w="9525">
                <a:noFill/>
                <a:round/>
                <a:headEnd/>
                <a:tailEnd/>
              </a:ln>
            </p:spPr>
            <p:txBody>
              <a:bodyPr/>
              <a:lstStyle/>
              <a:p>
                <a:endParaRPr lang="de-DE"/>
              </a:p>
            </p:txBody>
          </p:sp>
          <p:sp>
            <p:nvSpPr>
              <p:cNvPr id="33284" name="Freeform 1540"/>
              <p:cNvSpPr>
                <a:spLocks/>
              </p:cNvSpPr>
              <p:nvPr/>
            </p:nvSpPr>
            <p:spPr bwMode="auto">
              <a:xfrm>
                <a:off x="2541" y="3662"/>
                <a:ext cx="179" cy="91"/>
              </a:xfrm>
              <a:custGeom>
                <a:avLst/>
                <a:gdLst/>
                <a:ahLst/>
                <a:cxnLst>
                  <a:cxn ang="0">
                    <a:pos x="44" y="0"/>
                  </a:cxn>
                  <a:cxn ang="0">
                    <a:pos x="0" y="46"/>
                  </a:cxn>
                  <a:cxn ang="0">
                    <a:pos x="0" y="181"/>
                  </a:cxn>
                  <a:cxn ang="0">
                    <a:pos x="313" y="181"/>
                  </a:cxn>
                  <a:cxn ang="0">
                    <a:pos x="359" y="137"/>
                  </a:cxn>
                  <a:cxn ang="0">
                    <a:pos x="359" y="0"/>
                  </a:cxn>
                  <a:cxn ang="0">
                    <a:pos x="44" y="0"/>
                  </a:cxn>
                </a:cxnLst>
                <a:rect l="0" t="0" r="r" b="b"/>
                <a:pathLst>
                  <a:path w="359" h="181">
                    <a:moveTo>
                      <a:pt x="44" y="0"/>
                    </a:moveTo>
                    <a:lnTo>
                      <a:pt x="0" y="46"/>
                    </a:lnTo>
                    <a:lnTo>
                      <a:pt x="0" y="181"/>
                    </a:lnTo>
                    <a:lnTo>
                      <a:pt x="313" y="181"/>
                    </a:lnTo>
                    <a:lnTo>
                      <a:pt x="359" y="137"/>
                    </a:lnTo>
                    <a:lnTo>
                      <a:pt x="359" y="0"/>
                    </a:lnTo>
                    <a:lnTo>
                      <a:pt x="44" y="0"/>
                    </a:lnTo>
                    <a:close/>
                  </a:path>
                </a:pathLst>
              </a:custGeom>
              <a:noFill/>
              <a:ln w="38100">
                <a:solidFill>
                  <a:srgbClr val="000000"/>
                </a:solidFill>
                <a:prstDash val="solid"/>
                <a:round/>
                <a:headEnd/>
                <a:tailEnd/>
              </a:ln>
            </p:spPr>
            <p:txBody>
              <a:bodyPr/>
              <a:lstStyle/>
              <a:p>
                <a:endParaRPr lang="de-DE"/>
              </a:p>
            </p:txBody>
          </p:sp>
          <p:sp>
            <p:nvSpPr>
              <p:cNvPr id="33285" name="Freeform 1541"/>
              <p:cNvSpPr>
                <a:spLocks/>
              </p:cNvSpPr>
              <p:nvPr/>
            </p:nvSpPr>
            <p:spPr bwMode="auto">
              <a:xfrm>
                <a:off x="2541" y="3662"/>
                <a:ext cx="179" cy="23"/>
              </a:xfrm>
              <a:custGeom>
                <a:avLst/>
                <a:gdLst/>
                <a:ahLst/>
                <a:cxnLst>
                  <a:cxn ang="0">
                    <a:pos x="0" y="46"/>
                  </a:cxn>
                  <a:cxn ang="0">
                    <a:pos x="313" y="46"/>
                  </a:cxn>
                  <a:cxn ang="0">
                    <a:pos x="359" y="0"/>
                  </a:cxn>
                </a:cxnLst>
                <a:rect l="0" t="0" r="r" b="b"/>
                <a:pathLst>
                  <a:path w="359" h="46">
                    <a:moveTo>
                      <a:pt x="0" y="46"/>
                    </a:moveTo>
                    <a:lnTo>
                      <a:pt x="313" y="46"/>
                    </a:lnTo>
                    <a:lnTo>
                      <a:pt x="359" y="0"/>
                    </a:lnTo>
                  </a:path>
                </a:pathLst>
              </a:custGeom>
              <a:noFill/>
              <a:ln w="38100">
                <a:solidFill>
                  <a:srgbClr val="000000"/>
                </a:solidFill>
                <a:prstDash val="solid"/>
                <a:round/>
                <a:headEnd/>
                <a:tailEnd/>
              </a:ln>
            </p:spPr>
            <p:txBody>
              <a:bodyPr/>
              <a:lstStyle/>
              <a:p>
                <a:endParaRPr lang="de-DE"/>
              </a:p>
            </p:txBody>
          </p:sp>
          <p:sp>
            <p:nvSpPr>
              <p:cNvPr id="33286" name="Line 1542"/>
              <p:cNvSpPr>
                <a:spLocks noChangeShapeType="1"/>
              </p:cNvSpPr>
              <p:nvPr/>
            </p:nvSpPr>
            <p:spPr bwMode="auto">
              <a:xfrm>
                <a:off x="2697" y="3685"/>
                <a:ext cx="0" cy="68"/>
              </a:xfrm>
              <a:prstGeom prst="line">
                <a:avLst/>
              </a:prstGeom>
              <a:noFill/>
              <a:ln w="38100">
                <a:solidFill>
                  <a:srgbClr val="000000"/>
                </a:solidFill>
                <a:round/>
                <a:headEnd/>
                <a:tailEnd/>
              </a:ln>
            </p:spPr>
            <p:txBody>
              <a:bodyPr/>
              <a:lstStyle/>
              <a:p>
                <a:endParaRPr lang="de-DE"/>
              </a:p>
            </p:txBody>
          </p:sp>
          <p:sp>
            <p:nvSpPr>
              <p:cNvPr id="33287" name="Rectangle 1543"/>
              <p:cNvSpPr>
                <a:spLocks noChangeArrowheads="1"/>
              </p:cNvSpPr>
              <p:nvPr/>
            </p:nvSpPr>
            <p:spPr bwMode="auto">
              <a:xfrm>
                <a:off x="400" y="3611"/>
                <a:ext cx="1048" cy="401"/>
              </a:xfrm>
              <a:prstGeom prst="rect">
                <a:avLst/>
              </a:prstGeom>
              <a:solidFill>
                <a:srgbClr val="FFFFFF"/>
              </a:solidFill>
              <a:ln w="9525">
                <a:noFill/>
                <a:miter lim="800000"/>
                <a:headEnd/>
                <a:tailEnd/>
              </a:ln>
            </p:spPr>
            <p:txBody>
              <a:bodyPr/>
              <a:lstStyle/>
              <a:p>
                <a:endParaRPr lang="de-DE"/>
              </a:p>
            </p:txBody>
          </p:sp>
          <p:sp>
            <p:nvSpPr>
              <p:cNvPr id="33288" name="Rectangle 1544"/>
              <p:cNvSpPr>
                <a:spLocks noChangeArrowheads="1"/>
              </p:cNvSpPr>
              <p:nvPr/>
            </p:nvSpPr>
            <p:spPr bwMode="auto">
              <a:xfrm>
                <a:off x="554" y="3647"/>
                <a:ext cx="528"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Surface</a:t>
                </a:r>
                <a:endParaRPr lang="de-DE">
                  <a:solidFill>
                    <a:schemeClr val="bg1"/>
                  </a:solidFill>
                  <a:cs typeface="Arial" charset="0"/>
                </a:endParaRPr>
              </a:p>
            </p:txBody>
          </p:sp>
          <p:sp>
            <p:nvSpPr>
              <p:cNvPr id="33289" name="Rectangle 1545"/>
              <p:cNvSpPr>
                <a:spLocks noChangeArrowheads="1"/>
              </p:cNvSpPr>
              <p:nvPr/>
            </p:nvSpPr>
            <p:spPr bwMode="auto">
              <a:xfrm>
                <a:off x="1117" y="3647"/>
                <a:ext cx="216"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air </a:t>
                </a:r>
                <a:endParaRPr lang="de-DE">
                  <a:solidFill>
                    <a:schemeClr val="bg1"/>
                  </a:solidFill>
                  <a:cs typeface="Arial" charset="0"/>
                </a:endParaRPr>
              </a:p>
            </p:txBody>
          </p:sp>
          <p:sp>
            <p:nvSpPr>
              <p:cNvPr id="33290" name="Rectangle 1546"/>
              <p:cNvSpPr>
                <a:spLocks noChangeArrowheads="1"/>
              </p:cNvSpPr>
              <p:nvPr/>
            </p:nvSpPr>
            <p:spPr bwMode="auto">
              <a:xfrm>
                <a:off x="609" y="3819"/>
                <a:ext cx="632" cy="195"/>
              </a:xfrm>
              <a:prstGeom prst="rect">
                <a:avLst/>
              </a:prstGeom>
              <a:noFill/>
              <a:ln w="9525">
                <a:noFill/>
                <a:miter lim="800000"/>
                <a:headEnd/>
                <a:tailEnd/>
              </a:ln>
            </p:spPr>
            <p:txBody>
              <a:bodyPr wrap="none" lIns="0" tIns="0" rIns="0" bIns="0">
                <a:spAutoFit/>
              </a:bodyPr>
              <a:lstStyle/>
              <a:p>
                <a:r>
                  <a:rPr lang="de-DE" b="1">
                    <a:solidFill>
                      <a:srgbClr val="000000"/>
                    </a:solidFill>
                    <a:cs typeface="Arial" charset="0"/>
                  </a:rPr>
                  <a:t>sampling</a:t>
                </a:r>
                <a:endParaRPr lang="de-DE">
                  <a:solidFill>
                    <a:schemeClr val="bg1"/>
                  </a:solidFill>
                  <a:cs typeface="Arial" charset="0"/>
                </a:endParaRPr>
              </a:p>
            </p:txBody>
          </p:sp>
        </p:grpSp>
      </p:grpSp>
      <p:sp>
        <p:nvSpPr>
          <p:cNvPr id="33296" name="Text Box 8"/>
          <p:cNvSpPr txBox="1">
            <a:spLocks noChangeArrowheads="1"/>
          </p:cNvSpPr>
          <p:nvPr/>
        </p:nvSpPr>
        <p:spPr bwMode="auto">
          <a:xfrm>
            <a:off x="0" y="908050"/>
            <a:ext cx="9144000" cy="457200"/>
          </a:xfrm>
          <a:prstGeom prst="rect">
            <a:avLst/>
          </a:prstGeom>
          <a:noFill/>
          <a:ln w="9525">
            <a:noFill/>
            <a:miter lim="800000"/>
            <a:headEnd/>
            <a:tailEnd/>
          </a:ln>
        </p:spPr>
        <p:txBody>
          <a:bodyPr>
            <a:spAutoFit/>
          </a:bodyPr>
          <a:lstStyle/>
          <a:p>
            <a:pPr algn="ctr" defTabSz="449263"/>
            <a:r>
              <a:rPr lang="de-DE" sz="2400" b="1">
                <a:cs typeface="Arial" charset="0"/>
              </a:rPr>
              <a:t>Atmospheric greenhouse gas observations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373" name="Group 97"/>
          <p:cNvGrpSpPr>
            <a:grpSpLocks/>
          </p:cNvGrpSpPr>
          <p:nvPr/>
        </p:nvGrpSpPr>
        <p:grpSpPr bwMode="auto">
          <a:xfrm>
            <a:off x="107950" y="1773238"/>
            <a:ext cx="5214938" cy="4905375"/>
            <a:chOff x="2475" y="765"/>
            <a:chExt cx="3285" cy="3090"/>
          </a:xfrm>
        </p:grpSpPr>
        <p:sp>
          <p:nvSpPr>
            <p:cNvPr id="36374" name="Rectangle 8"/>
            <p:cNvSpPr>
              <a:spLocks noChangeArrowheads="1"/>
            </p:cNvSpPr>
            <p:nvPr/>
          </p:nvSpPr>
          <p:spPr bwMode="auto">
            <a:xfrm>
              <a:off x="2475" y="765"/>
              <a:ext cx="3105" cy="3090"/>
            </a:xfrm>
            <a:prstGeom prst="rect">
              <a:avLst/>
            </a:prstGeom>
            <a:solidFill>
              <a:srgbClr val="CCFFCC"/>
            </a:solidFill>
            <a:ln w="9525">
              <a:noFill/>
              <a:miter lim="800000"/>
              <a:headEnd/>
              <a:tailEnd/>
            </a:ln>
          </p:spPr>
          <p:txBody>
            <a:bodyPr lIns="91434" tIns="45717" rIns="91434" bIns="45717">
              <a:spAutoFit/>
            </a:bodyPr>
            <a:lstStyle/>
            <a:p>
              <a:pPr marL="228600" indent="-228600" algn="just" eaLnBrk="0" hangingPunct="0">
                <a:spcBef>
                  <a:spcPct val="20000"/>
                </a:spcBef>
              </a:pPr>
              <a:endParaRPr lang="en-US" sz="800" b="1" dirty="0">
                <a:cs typeface="Arial" charset="0"/>
              </a:endParaRPr>
            </a:p>
            <a:p>
              <a:pPr marL="571500" lvl="1" indent="-228600" algn="just" eaLnBrk="0" hangingPunct="0">
                <a:lnSpc>
                  <a:spcPct val="125000"/>
                </a:lnSpc>
                <a:spcBef>
                  <a:spcPct val="20000"/>
                </a:spcBef>
                <a:buFontTx/>
                <a:buChar char="–"/>
              </a:pPr>
              <a:endParaRPr lang="de-DE" sz="1700" dirty="0">
                <a:cs typeface="Arial" charset="0"/>
              </a:endParaRPr>
            </a:p>
            <a:p>
              <a:pPr marL="571500" lvl="1" indent="-228600" algn="just" eaLnBrk="0" hangingPunct="0">
                <a:lnSpc>
                  <a:spcPct val="125000"/>
                </a:lnSpc>
                <a:spcBef>
                  <a:spcPct val="20000"/>
                </a:spcBef>
                <a:buFontTx/>
                <a:buChar char="–"/>
              </a:pPr>
              <a:r>
                <a:rPr lang="de-DE" sz="1700" dirty="0">
                  <a:cs typeface="Arial" charset="0"/>
                </a:rPr>
                <a:t>High </a:t>
              </a:r>
              <a:r>
                <a:rPr lang="de-DE" sz="1700" dirty="0" err="1">
                  <a:cs typeface="Arial" charset="0"/>
                </a:rPr>
                <a:t>accuracy</a:t>
              </a:r>
              <a:endParaRPr lang="de-DE" sz="1700" dirty="0">
                <a:cs typeface="Arial" charset="0"/>
              </a:endParaRPr>
            </a:p>
            <a:p>
              <a:pPr marL="571500" lvl="1" indent="-228600" algn="just" eaLnBrk="0" hangingPunct="0">
                <a:lnSpc>
                  <a:spcPct val="125000"/>
                </a:lnSpc>
                <a:spcBef>
                  <a:spcPct val="20000"/>
                </a:spcBef>
                <a:buFontTx/>
                <a:buChar char="–"/>
              </a:pPr>
              <a:r>
                <a:rPr lang="de-DE" sz="1700" dirty="0">
                  <a:cs typeface="Arial" charset="0"/>
                </a:rPr>
                <a:t>Long-term </a:t>
              </a:r>
              <a:r>
                <a:rPr lang="de-DE" sz="1700" dirty="0" err="1">
                  <a:cs typeface="Arial" charset="0"/>
                </a:rPr>
                <a:t>data</a:t>
              </a:r>
              <a:r>
                <a:rPr lang="de-DE" sz="1700" dirty="0">
                  <a:cs typeface="Arial" charset="0"/>
                </a:rPr>
                <a:t> </a:t>
              </a:r>
              <a:r>
                <a:rPr lang="de-DE" sz="1700" dirty="0" err="1">
                  <a:cs typeface="Arial" charset="0"/>
                </a:rPr>
                <a:t>record</a:t>
              </a:r>
              <a:endParaRPr lang="de-DE" sz="1700" dirty="0">
                <a:cs typeface="Arial" charset="0"/>
              </a:endParaRPr>
            </a:p>
            <a:p>
              <a:pPr marL="571500" lvl="1" indent="-228600" algn="just" eaLnBrk="0" hangingPunct="0">
                <a:lnSpc>
                  <a:spcPct val="125000"/>
                </a:lnSpc>
                <a:spcBef>
                  <a:spcPct val="20000"/>
                </a:spcBef>
                <a:buFontTx/>
                <a:buChar char="–"/>
              </a:pPr>
              <a:r>
                <a:rPr lang="de-DE" sz="1700" dirty="0">
                  <a:cs typeface="Arial" charset="0"/>
                </a:rPr>
                <a:t>Limited </a:t>
              </a:r>
              <a:r>
                <a:rPr lang="de-DE" sz="1700" dirty="0" err="1">
                  <a:cs typeface="Arial" charset="0"/>
                </a:rPr>
                <a:t>spatial</a:t>
              </a:r>
              <a:r>
                <a:rPr lang="de-DE" sz="1700" dirty="0">
                  <a:cs typeface="Arial" charset="0"/>
                </a:rPr>
                <a:t> </a:t>
              </a:r>
              <a:r>
                <a:rPr lang="de-DE" sz="1700" dirty="0" err="1">
                  <a:cs typeface="Arial" charset="0"/>
                </a:rPr>
                <a:t>coverage</a:t>
              </a:r>
              <a:endParaRPr lang="de-DE" sz="1700" dirty="0">
                <a:cs typeface="Arial" charset="0"/>
              </a:endParaRPr>
            </a:p>
            <a:p>
              <a:pPr marL="571500" lvl="1" indent="-228600" algn="just" eaLnBrk="0" hangingPunct="0">
                <a:lnSpc>
                  <a:spcPct val="125000"/>
                </a:lnSpc>
                <a:spcBef>
                  <a:spcPct val="20000"/>
                </a:spcBef>
                <a:buFontTx/>
                <a:buChar char="–"/>
              </a:pPr>
              <a:r>
                <a:rPr lang="de-DE" sz="1700" dirty="0" err="1">
                  <a:cs typeface="Arial" charset="0"/>
                </a:rPr>
                <a:t>Derived</a:t>
              </a:r>
              <a:r>
                <a:rPr lang="de-DE" sz="1700" dirty="0">
                  <a:cs typeface="Arial" charset="0"/>
                </a:rPr>
                <a:t> </a:t>
              </a:r>
              <a:r>
                <a:rPr lang="de-DE" sz="1700" dirty="0" err="1">
                  <a:cs typeface="Arial" charset="0"/>
                </a:rPr>
                <a:t>fluxes</a:t>
              </a:r>
              <a:r>
                <a:rPr lang="de-DE" sz="1700" dirty="0">
                  <a:cs typeface="Arial" charset="0"/>
                </a:rPr>
                <a:t> </a:t>
              </a:r>
              <a:r>
                <a:rPr lang="de-DE" sz="1700" dirty="0" err="1">
                  <a:cs typeface="Arial" charset="0"/>
                </a:rPr>
                <a:t>are</a:t>
              </a:r>
              <a:r>
                <a:rPr lang="de-DE" sz="1700" dirty="0">
                  <a:cs typeface="Arial" charset="0"/>
                </a:rPr>
                <a:t> sensitive </a:t>
              </a:r>
              <a:r>
                <a:rPr lang="de-DE" sz="1700" dirty="0" err="1">
                  <a:cs typeface="Arial" charset="0"/>
                </a:rPr>
                <a:t>to</a:t>
              </a:r>
              <a:endParaRPr lang="de-DE" sz="1700" dirty="0">
                <a:cs typeface="Arial" charset="0"/>
              </a:endParaRPr>
            </a:p>
            <a:p>
              <a:pPr marL="571500" lvl="1" indent="-228600" algn="just" eaLnBrk="0" hangingPunct="0">
                <a:lnSpc>
                  <a:spcPct val="125000"/>
                </a:lnSpc>
                <a:spcBef>
                  <a:spcPct val="20000"/>
                </a:spcBef>
              </a:pPr>
              <a:r>
                <a:rPr lang="de-DE" sz="1700" dirty="0">
                  <a:cs typeface="Arial" charset="0"/>
                </a:rPr>
                <a:t>	</a:t>
              </a:r>
              <a:r>
                <a:rPr lang="de-DE" sz="1700" dirty="0" err="1">
                  <a:cs typeface="Arial" charset="0"/>
                </a:rPr>
                <a:t>assumed</a:t>
              </a:r>
              <a:r>
                <a:rPr lang="de-DE" sz="1700" dirty="0">
                  <a:cs typeface="Arial" charset="0"/>
                </a:rPr>
                <a:t> </a:t>
              </a:r>
              <a:r>
                <a:rPr lang="de-DE" sz="1700" dirty="0" err="1">
                  <a:cs typeface="Arial" charset="0"/>
                </a:rPr>
                <a:t>vertical</a:t>
              </a:r>
              <a:r>
                <a:rPr lang="de-DE" sz="1700" dirty="0">
                  <a:cs typeface="Arial" charset="0"/>
                </a:rPr>
                <a:t> </a:t>
              </a:r>
              <a:r>
                <a:rPr lang="de-DE" sz="1700" dirty="0" err="1">
                  <a:cs typeface="Arial" charset="0"/>
                </a:rPr>
                <a:t>transport</a:t>
              </a:r>
              <a:endParaRPr lang="de-DE" sz="1700" dirty="0">
                <a:cs typeface="Arial" charset="0"/>
              </a:endParaRPr>
            </a:p>
            <a:p>
              <a:pPr marL="571500" lvl="1" indent="-228600" algn="just" eaLnBrk="0" hangingPunct="0">
                <a:lnSpc>
                  <a:spcPct val="125000"/>
                </a:lnSpc>
                <a:spcBef>
                  <a:spcPct val="20000"/>
                </a:spcBef>
                <a:buFontTx/>
                <a:buChar char="–"/>
              </a:pPr>
              <a:r>
                <a:rPr lang="de-DE" sz="1700" dirty="0">
                  <a:cs typeface="Arial" charset="0"/>
                </a:rPr>
                <a:t>Limited </a:t>
              </a:r>
              <a:r>
                <a:rPr lang="de-DE" sz="1700" dirty="0" err="1">
                  <a:cs typeface="Arial" charset="0"/>
                </a:rPr>
                <a:t>usefulness</a:t>
              </a:r>
              <a:r>
                <a:rPr lang="de-DE" sz="1700" dirty="0">
                  <a:cs typeface="Arial" charset="0"/>
                </a:rPr>
                <a:t> </a:t>
              </a:r>
              <a:r>
                <a:rPr lang="de-DE" sz="1700" dirty="0" err="1">
                  <a:cs typeface="Arial" charset="0"/>
                </a:rPr>
                <a:t>for</a:t>
              </a:r>
              <a:r>
                <a:rPr lang="de-DE" sz="1700" dirty="0">
                  <a:cs typeface="Arial" charset="0"/>
                </a:rPr>
                <a:t> </a:t>
              </a:r>
              <a:r>
                <a:rPr lang="de-DE" sz="1700" dirty="0" err="1">
                  <a:cs typeface="Arial" charset="0"/>
                </a:rPr>
                <a:t>satellite</a:t>
              </a:r>
              <a:r>
                <a:rPr lang="de-DE" sz="1700" dirty="0">
                  <a:cs typeface="Arial" charset="0"/>
                </a:rPr>
                <a:t> </a:t>
              </a:r>
              <a:r>
                <a:rPr lang="de-DE" sz="1700" dirty="0" err="1">
                  <a:cs typeface="Arial" charset="0"/>
                </a:rPr>
                <a:t>validation</a:t>
              </a:r>
              <a:endParaRPr lang="de-DE" sz="1700" dirty="0">
                <a:cs typeface="Arial" charset="0"/>
              </a:endParaRPr>
            </a:p>
            <a:p>
              <a:pPr marL="571500" lvl="1" indent="-228600" algn="just" eaLnBrk="0" hangingPunct="0">
                <a:lnSpc>
                  <a:spcPct val="125000"/>
                </a:lnSpc>
                <a:spcBef>
                  <a:spcPct val="20000"/>
                </a:spcBef>
                <a:buFontTx/>
                <a:buChar char="–"/>
              </a:pPr>
              <a:endParaRPr lang="de-DE" sz="1700" dirty="0">
                <a:cs typeface="Arial" charset="0"/>
              </a:endParaRPr>
            </a:p>
            <a:p>
              <a:pPr marL="571500" lvl="1" indent="-228600" algn="just" eaLnBrk="0" hangingPunct="0">
                <a:lnSpc>
                  <a:spcPct val="125000"/>
                </a:lnSpc>
                <a:spcBef>
                  <a:spcPct val="20000"/>
                </a:spcBef>
                <a:buFontTx/>
                <a:buChar char="–"/>
              </a:pPr>
              <a:endParaRPr lang="de-DE" sz="1700" dirty="0">
                <a:cs typeface="Arial" charset="0"/>
              </a:endParaRPr>
            </a:p>
            <a:p>
              <a:pPr marL="571500" lvl="1" indent="-228600" algn="just" eaLnBrk="0" hangingPunct="0">
                <a:lnSpc>
                  <a:spcPct val="125000"/>
                </a:lnSpc>
                <a:spcBef>
                  <a:spcPct val="20000"/>
                </a:spcBef>
                <a:buFontTx/>
                <a:buChar char="–"/>
              </a:pPr>
              <a:r>
                <a:rPr lang="de-DE" sz="1700" dirty="0">
                  <a:cs typeface="Arial" charset="0"/>
                </a:rPr>
                <a:t>Sample </a:t>
              </a:r>
              <a:r>
                <a:rPr lang="de-DE" sz="1700" dirty="0" err="1">
                  <a:cs typeface="Arial" charset="0"/>
                </a:rPr>
                <a:t>the</a:t>
              </a:r>
              <a:r>
                <a:rPr lang="de-DE" sz="1700" dirty="0">
                  <a:cs typeface="Arial" charset="0"/>
                </a:rPr>
                <a:t> </a:t>
              </a:r>
              <a:r>
                <a:rPr lang="de-DE" sz="1700" dirty="0" err="1">
                  <a:cs typeface="Arial" charset="0"/>
                </a:rPr>
                <a:t>whole</a:t>
              </a:r>
              <a:r>
                <a:rPr lang="de-DE" sz="1700" dirty="0">
                  <a:cs typeface="Arial" charset="0"/>
                </a:rPr>
                <a:t> </a:t>
              </a:r>
              <a:r>
                <a:rPr lang="de-DE" sz="1700" dirty="0" err="1">
                  <a:cs typeface="Arial" charset="0"/>
                </a:rPr>
                <a:t>atmosphere</a:t>
              </a:r>
              <a:endParaRPr lang="de-DE" sz="1700" dirty="0">
                <a:cs typeface="Arial" charset="0"/>
              </a:endParaRPr>
            </a:p>
            <a:p>
              <a:pPr marL="571500" lvl="1" indent="-228600" algn="just" eaLnBrk="0" hangingPunct="0">
                <a:lnSpc>
                  <a:spcPct val="125000"/>
                </a:lnSpc>
                <a:spcBef>
                  <a:spcPct val="20000"/>
                </a:spcBef>
                <a:buFontTx/>
                <a:buChar char="–"/>
              </a:pPr>
              <a:r>
                <a:rPr lang="de-DE" sz="1700" dirty="0" smtClean="0">
                  <a:cs typeface="Arial" charset="0"/>
                </a:rPr>
                <a:t>Small </a:t>
              </a:r>
              <a:r>
                <a:rPr lang="de-DE" sz="1700" dirty="0" err="1">
                  <a:cs typeface="Arial" charset="0"/>
                </a:rPr>
                <a:t>dependency</a:t>
              </a:r>
              <a:r>
                <a:rPr lang="de-DE" sz="1700" dirty="0">
                  <a:cs typeface="Arial" charset="0"/>
                </a:rPr>
                <a:t> on </a:t>
              </a:r>
              <a:r>
                <a:rPr lang="de-DE" sz="1700" dirty="0" err="1">
                  <a:cs typeface="Arial" charset="0"/>
                </a:rPr>
                <a:t>vertical</a:t>
              </a:r>
              <a:r>
                <a:rPr lang="de-DE" sz="1700" dirty="0">
                  <a:cs typeface="Arial" charset="0"/>
                </a:rPr>
                <a:t> </a:t>
              </a:r>
              <a:r>
                <a:rPr lang="de-DE" sz="1700" dirty="0" err="1">
                  <a:cs typeface="Arial" charset="0"/>
                </a:rPr>
                <a:t>mixing</a:t>
              </a:r>
              <a:endParaRPr lang="de-DE" sz="1700" dirty="0">
                <a:cs typeface="Arial" charset="0"/>
              </a:endParaRPr>
            </a:p>
            <a:p>
              <a:pPr marL="571500" lvl="1" indent="-228600" algn="just" eaLnBrk="0" hangingPunct="0">
                <a:lnSpc>
                  <a:spcPct val="125000"/>
                </a:lnSpc>
                <a:spcBef>
                  <a:spcPct val="20000"/>
                </a:spcBef>
                <a:buFontTx/>
                <a:buChar char="–"/>
              </a:pPr>
              <a:r>
                <a:rPr lang="de-DE" sz="1700" dirty="0">
                  <a:cs typeface="Arial" charset="0"/>
                </a:rPr>
                <a:t>Global </a:t>
              </a:r>
              <a:r>
                <a:rPr lang="de-DE" sz="1700" dirty="0" err="1">
                  <a:cs typeface="Arial" charset="0"/>
                </a:rPr>
                <a:t>coverage</a:t>
              </a:r>
              <a:r>
                <a:rPr lang="de-DE" sz="1700" dirty="0">
                  <a:cs typeface="Arial" charset="0"/>
                </a:rPr>
                <a:t> </a:t>
              </a:r>
              <a:r>
                <a:rPr lang="de-DE" sz="1700" dirty="0" err="1">
                  <a:cs typeface="Arial" charset="0"/>
                </a:rPr>
                <a:t>provided</a:t>
              </a:r>
              <a:r>
                <a:rPr lang="de-DE" sz="1700" dirty="0">
                  <a:cs typeface="Arial" charset="0"/>
                </a:rPr>
                <a:t> </a:t>
              </a:r>
              <a:r>
                <a:rPr lang="de-DE" sz="1700" dirty="0" err="1">
                  <a:cs typeface="Arial" charset="0"/>
                </a:rPr>
                <a:t>by</a:t>
              </a:r>
              <a:r>
                <a:rPr lang="de-DE" sz="1700" dirty="0">
                  <a:cs typeface="Arial" charset="0"/>
                </a:rPr>
                <a:t> </a:t>
              </a:r>
              <a:r>
                <a:rPr lang="de-DE" sz="1700" dirty="0" err="1">
                  <a:cs typeface="Arial" charset="0"/>
                </a:rPr>
                <a:t>satellites</a:t>
              </a:r>
              <a:endParaRPr lang="de-DE" sz="1700" dirty="0">
                <a:cs typeface="Arial" charset="0"/>
              </a:endParaRPr>
            </a:p>
            <a:p>
              <a:pPr marL="571500" lvl="1" indent="-228600" algn="just" eaLnBrk="0" hangingPunct="0">
                <a:lnSpc>
                  <a:spcPct val="125000"/>
                </a:lnSpc>
                <a:spcBef>
                  <a:spcPct val="20000"/>
                </a:spcBef>
                <a:buFontTx/>
                <a:buChar char="–"/>
              </a:pPr>
              <a:endParaRPr lang="en-US" sz="800" dirty="0">
                <a:cs typeface="Arial" charset="0"/>
              </a:endParaRPr>
            </a:p>
          </p:txBody>
        </p:sp>
        <p:sp>
          <p:nvSpPr>
            <p:cNvPr id="96" name="Rechteck 95"/>
            <p:cNvSpPr/>
            <p:nvPr/>
          </p:nvSpPr>
          <p:spPr>
            <a:xfrm>
              <a:off x="2475" y="900"/>
              <a:ext cx="3285" cy="221"/>
            </a:xfrm>
            <a:prstGeom prst="rect">
              <a:avLst/>
            </a:prstGeom>
          </p:spPr>
          <p:txBody>
            <a:bodyPr>
              <a:spAutoFit/>
            </a:bodyPr>
            <a:lstStyle/>
            <a:p>
              <a:pPr indent="288925">
                <a:defRPr/>
              </a:pPr>
              <a:r>
                <a:rPr lang="en-US" altLang="zh-CN" sz="1700" b="1" i="1" dirty="0">
                  <a:latin typeface="+mj-lt"/>
                  <a:cs typeface="Arial" charset="0"/>
                </a:rPr>
                <a:t>In situ</a:t>
              </a:r>
              <a:r>
                <a:rPr lang="en-US" altLang="zh-CN" sz="1700" b="1" dirty="0">
                  <a:latin typeface="+mj-lt"/>
                  <a:cs typeface="Arial" charset="0"/>
                </a:rPr>
                <a:t> network</a:t>
              </a:r>
            </a:p>
          </p:txBody>
        </p:sp>
        <p:sp>
          <p:nvSpPr>
            <p:cNvPr id="98" name="Rechteck 97"/>
            <p:cNvSpPr/>
            <p:nvPr/>
          </p:nvSpPr>
          <p:spPr>
            <a:xfrm>
              <a:off x="2475" y="2745"/>
              <a:ext cx="3285" cy="221"/>
            </a:xfrm>
            <a:prstGeom prst="rect">
              <a:avLst/>
            </a:prstGeom>
          </p:spPr>
          <p:txBody>
            <a:bodyPr>
              <a:spAutoFit/>
            </a:bodyPr>
            <a:lstStyle/>
            <a:p>
              <a:pPr indent="288925">
                <a:defRPr/>
              </a:pPr>
              <a:r>
                <a:rPr lang="en-US" altLang="zh-CN" sz="1700" b="1" dirty="0">
                  <a:latin typeface="+mj-lt"/>
                  <a:cs typeface="Arial" charset="0"/>
                </a:rPr>
                <a:t>Remote sensing measurements</a:t>
              </a:r>
            </a:p>
          </p:txBody>
        </p:sp>
      </p:grpSp>
      <p:sp>
        <p:nvSpPr>
          <p:cNvPr id="36379" name="Text Box 1563"/>
          <p:cNvSpPr txBox="1">
            <a:spLocks noChangeArrowheads="1"/>
          </p:cNvSpPr>
          <p:nvPr/>
        </p:nvSpPr>
        <p:spPr bwMode="auto">
          <a:xfrm>
            <a:off x="5219700" y="2565400"/>
            <a:ext cx="3779838" cy="4160838"/>
          </a:xfrm>
          <a:prstGeom prst="rect">
            <a:avLst/>
          </a:prstGeom>
          <a:solidFill>
            <a:srgbClr val="CCFFFF"/>
          </a:solidFill>
          <a:ln w="9525">
            <a:noFill/>
            <a:miter lim="800000"/>
            <a:headEnd/>
            <a:tailEnd/>
          </a:ln>
          <a:effectLst/>
        </p:spPr>
        <p:txBody>
          <a:bodyPr>
            <a:spAutoFit/>
          </a:bodyPr>
          <a:lstStyle/>
          <a:p>
            <a:pPr>
              <a:lnSpc>
                <a:spcPct val="130000"/>
              </a:lnSpc>
              <a:spcBef>
                <a:spcPct val="50000"/>
              </a:spcBef>
            </a:pPr>
            <a:r>
              <a:rPr lang="de-DE"/>
              <a:t>TCCON </a:t>
            </a:r>
          </a:p>
          <a:p>
            <a:pPr>
              <a:lnSpc>
                <a:spcPct val="130000"/>
              </a:lnSpc>
              <a:spcBef>
                <a:spcPct val="50000"/>
              </a:spcBef>
            </a:pPr>
            <a:r>
              <a:rPr lang="de-DE"/>
              <a:t>is vital for the validation and calibration of GHG satellite retrievals and represents the reference network for GHG satellite validation. </a:t>
            </a:r>
          </a:p>
          <a:p>
            <a:pPr>
              <a:lnSpc>
                <a:spcPct val="130000"/>
              </a:lnSpc>
              <a:spcBef>
                <a:spcPct val="50000"/>
              </a:spcBef>
            </a:pPr>
            <a:r>
              <a:rPr lang="de-DE"/>
              <a:t>In addition it provides complementary information to the in situ measurements for understanding the GHG cycles.</a:t>
            </a:r>
          </a:p>
          <a:p>
            <a:pPr>
              <a:lnSpc>
                <a:spcPct val="130000"/>
              </a:lnSpc>
              <a:spcBef>
                <a:spcPct val="50000"/>
              </a:spcBef>
            </a:pPr>
            <a:endParaRPr lang="de-DE" sz="800"/>
          </a:p>
        </p:txBody>
      </p:sp>
      <p:sp>
        <p:nvSpPr>
          <p:cNvPr id="36380" name="Text Box 8"/>
          <p:cNvSpPr txBox="1">
            <a:spLocks noChangeArrowheads="1"/>
          </p:cNvSpPr>
          <p:nvPr/>
        </p:nvSpPr>
        <p:spPr bwMode="auto">
          <a:xfrm>
            <a:off x="0" y="908050"/>
            <a:ext cx="9144000" cy="701675"/>
          </a:xfrm>
          <a:prstGeom prst="rect">
            <a:avLst/>
          </a:prstGeom>
          <a:noFill/>
          <a:ln w="9525">
            <a:noFill/>
            <a:miter lim="800000"/>
            <a:headEnd/>
            <a:tailEnd/>
          </a:ln>
        </p:spPr>
        <p:txBody>
          <a:bodyPr>
            <a:spAutoFit/>
          </a:bodyPr>
          <a:lstStyle/>
          <a:p>
            <a:pPr algn="ctr" defTabSz="449263"/>
            <a:r>
              <a:rPr lang="de-DE" sz="2000" b="1">
                <a:cs typeface="Arial" charset="0"/>
              </a:rPr>
              <a:t>Role of TCCON in the global observing system </a:t>
            </a:r>
          </a:p>
          <a:p>
            <a:pPr algn="ctr" defTabSz="449263"/>
            <a:r>
              <a:rPr lang="de-DE" sz="2000" b="1">
                <a:cs typeface="Arial" charset="0"/>
              </a:rPr>
              <a:t>for greenhouse gases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685800"/>
            <a:ext cx="9144000" cy="6172200"/>
          </a:xfrm>
          <a:prstGeom prst="rect">
            <a:avLst/>
          </a:prstGeom>
          <a:noFill/>
          <a:ln w="9525">
            <a:noFill/>
            <a:miter lim="800000"/>
            <a:headEnd/>
            <a:tailEnd/>
          </a:ln>
        </p:spPr>
        <p:txBody>
          <a:bodyPr wrap="none" anchor="ctr"/>
          <a:lstStyle/>
          <a:p>
            <a:endParaRPr lang="en-US" sz="2400">
              <a:latin typeface="Times New Roman" pitchFamily="18" charset="0"/>
              <a:cs typeface="Arial" charset="0"/>
            </a:endParaRPr>
          </a:p>
        </p:txBody>
      </p:sp>
      <p:sp>
        <p:nvSpPr>
          <p:cNvPr id="39939" name="Rectangle 3"/>
          <p:cNvSpPr>
            <a:spLocks noChangeArrowheads="1"/>
          </p:cNvSpPr>
          <p:nvPr/>
        </p:nvSpPr>
        <p:spPr bwMode="auto">
          <a:xfrm>
            <a:off x="-252413" y="0"/>
            <a:ext cx="9648826" cy="692150"/>
          </a:xfrm>
          <a:prstGeom prst="rect">
            <a:avLst/>
          </a:prstGeom>
          <a:solidFill>
            <a:schemeClr val="bg1"/>
          </a:solidFill>
          <a:ln w="9525">
            <a:noFill/>
            <a:miter lim="800000"/>
            <a:headEnd/>
            <a:tailEnd/>
          </a:ln>
        </p:spPr>
        <p:txBody>
          <a:bodyPr anchor="ctr"/>
          <a:lstStyle/>
          <a:p>
            <a:pPr algn="ctr"/>
            <a:endParaRPr lang="de-DE" sz="2400" b="1">
              <a:cs typeface="Arial" charset="0"/>
            </a:endParaRPr>
          </a:p>
          <a:p>
            <a:pPr algn="ctr"/>
            <a:r>
              <a:rPr lang="de-DE" sz="2400" b="1">
                <a:cs typeface="Arial" charset="0"/>
              </a:rPr>
              <a:t>Total Carbon Column Observing Network (TCCON) in 2005</a:t>
            </a:r>
          </a:p>
          <a:p>
            <a:pPr algn="ctr"/>
            <a:endParaRPr lang="en-US" sz="2800" b="1" baseline="-25000">
              <a:cs typeface="Arial" charset="0"/>
            </a:endParaRPr>
          </a:p>
        </p:txBody>
      </p:sp>
      <p:pic>
        <p:nvPicPr>
          <p:cNvPr id="39940" name="Picture 4"/>
          <p:cNvPicPr>
            <a:picLocks noChangeAspect="1" noChangeArrowheads="1"/>
          </p:cNvPicPr>
          <p:nvPr/>
        </p:nvPicPr>
        <p:blipFill>
          <a:blip r:embed="rId2"/>
          <a:srcRect/>
          <a:stretch>
            <a:fillRect/>
          </a:stretch>
        </p:blipFill>
        <p:spPr bwMode="auto">
          <a:xfrm>
            <a:off x="-1549400" y="630238"/>
            <a:ext cx="11158538" cy="6227762"/>
          </a:xfrm>
          <a:prstGeom prst="rect">
            <a:avLst/>
          </a:prstGeom>
          <a:noFill/>
          <a:ln w="9525">
            <a:noFill/>
            <a:miter lim="800000"/>
            <a:headEnd/>
            <a:tailEnd/>
          </a:ln>
        </p:spPr>
      </p:pic>
      <p:sp>
        <p:nvSpPr>
          <p:cNvPr id="39941" name="Rectangle 10"/>
          <p:cNvSpPr>
            <a:spLocks noChangeArrowheads="1"/>
          </p:cNvSpPr>
          <p:nvPr/>
        </p:nvSpPr>
        <p:spPr bwMode="auto">
          <a:xfrm>
            <a:off x="1019175" y="1700213"/>
            <a:ext cx="968375"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Park Falls</a:t>
            </a:r>
            <a:endParaRPr lang="de-DE" sz="1400">
              <a:latin typeface="Times New Roman" pitchFamily="18" charset="0"/>
              <a:cs typeface="Arial" charset="0"/>
            </a:endParaRPr>
          </a:p>
        </p:txBody>
      </p:sp>
      <p:sp>
        <p:nvSpPr>
          <p:cNvPr id="39942" name="Rectangle 11"/>
          <p:cNvSpPr>
            <a:spLocks noChangeArrowheads="1"/>
          </p:cNvSpPr>
          <p:nvPr/>
        </p:nvSpPr>
        <p:spPr bwMode="auto">
          <a:xfrm>
            <a:off x="7956550" y="5268913"/>
            <a:ext cx="747713"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Lauder</a:t>
            </a:r>
            <a:endParaRPr lang="de-DE" sz="1400">
              <a:latin typeface="Times New Roman" pitchFamily="18" charset="0"/>
              <a:cs typeface="Arial" charset="0"/>
            </a:endParaRPr>
          </a:p>
        </p:txBody>
      </p:sp>
      <p:sp>
        <p:nvSpPr>
          <p:cNvPr id="39943" name="Rectangle 12"/>
          <p:cNvSpPr>
            <a:spLocks noChangeArrowheads="1"/>
          </p:cNvSpPr>
          <p:nvPr/>
        </p:nvSpPr>
        <p:spPr bwMode="auto">
          <a:xfrm>
            <a:off x="3789363" y="1379538"/>
            <a:ext cx="998537" cy="304800"/>
          </a:xfrm>
          <a:prstGeom prst="rect">
            <a:avLst/>
          </a:prstGeom>
          <a:solidFill>
            <a:schemeClr val="bg1"/>
          </a:solidFill>
          <a:ln w="9525">
            <a:noFill/>
            <a:miter lim="800000"/>
            <a:headEnd/>
            <a:tailEnd/>
          </a:ln>
        </p:spPr>
        <p:txBody>
          <a:bodyPr anchor="ctr">
            <a:spAutoFit/>
          </a:bodyPr>
          <a:lstStyle/>
          <a:p>
            <a:pPr algn="ctr"/>
            <a:r>
              <a:rPr lang="en-US" sz="1400" b="1">
                <a:latin typeface="Times New Roman" pitchFamily="18" charset="0"/>
                <a:cs typeface="Arial" charset="0"/>
              </a:rPr>
              <a:t>Bremen</a:t>
            </a:r>
            <a:endParaRPr lang="en-US" sz="1400">
              <a:latin typeface="Times New Roman" pitchFamily="18" charset="0"/>
              <a:cs typeface="Arial" charset="0"/>
            </a:endParaRPr>
          </a:p>
        </p:txBody>
      </p:sp>
      <p:sp>
        <p:nvSpPr>
          <p:cNvPr id="39944" name="Rectangle 13"/>
          <p:cNvSpPr>
            <a:spLocks noChangeArrowheads="1"/>
          </p:cNvSpPr>
          <p:nvPr/>
        </p:nvSpPr>
        <p:spPr bwMode="auto">
          <a:xfrm>
            <a:off x="4470400" y="863600"/>
            <a:ext cx="1082675"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Spitsbergen</a:t>
            </a:r>
            <a:endParaRPr lang="en-US" sz="1400">
              <a:latin typeface="Times New Roman" pitchFamily="18" charset="0"/>
              <a:cs typeface="Arial" charset="0"/>
            </a:endParaRPr>
          </a:p>
        </p:txBody>
      </p:sp>
      <p:sp>
        <p:nvSpPr>
          <p:cNvPr id="39945" name="Rectangle 14"/>
          <p:cNvSpPr>
            <a:spLocks noChangeArrowheads="1"/>
          </p:cNvSpPr>
          <p:nvPr/>
        </p:nvSpPr>
        <p:spPr bwMode="auto">
          <a:xfrm>
            <a:off x="7694613" y="3732213"/>
            <a:ext cx="757237"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Darwin</a:t>
            </a:r>
            <a:endParaRPr lang="de-DE" sz="1400" b="1">
              <a:latin typeface="Times New Roman" pitchFamily="18" charset="0"/>
              <a:cs typeface="Arial" charset="0"/>
            </a:endParaRPr>
          </a:p>
        </p:txBody>
      </p:sp>
      <p:sp>
        <p:nvSpPr>
          <p:cNvPr id="606226" name="AutoShape 18"/>
          <p:cNvSpPr>
            <a:spLocks noChangeArrowheads="1"/>
          </p:cNvSpPr>
          <p:nvPr/>
        </p:nvSpPr>
        <p:spPr bwMode="auto">
          <a:xfrm>
            <a:off x="4198938" y="1628775"/>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29" name="AutoShape 21"/>
          <p:cNvSpPr>
            <a:spLocks noChangeArrowheads="1"/>
          </p:cNvSpPr>
          <p:nvPr/>
        </p:nvSpPr>
        <p:spPr bwMode="auto">
          <a:xfrm>
            <a:off x="4284663" y="908050"/>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30" name="AutoShape 22"/>
          <p:cNvSpPr>
            <a:spLocks noChangeArrowheads="1"/>
          </p:cNvSpPr>
          <p:nvPr/>
        </p:nvSpPr>
        <p:spPr bwMode="auto">
          <a:xfrm>
            <a:off x="1331913" y="198913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32" name="AutoShape 24"/>
          <p:cNvSpPr>
            <a:spLocks noChangeArrowheads="1"/>
          </p:cNvSpPr>
          <p:nvPr/>
        </p:nvSpPr>
        <p:spPr bwMode="auto">
          <a:xfrm>
            <a:off x="8027988" y="4005263"/>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34" name="AutoShape 26"/>
          <p:cNvSpPr>
            <a:spLocks noChangeArrowheads="1"/>
          </p:cNvSpPr>
          <p:nvPr/>
        </p:nvSpPr>
        <p:spPr bwMode="auto">
          <a:xfrm>
            <a:off x="8675688" y="515778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685800"/>
            <a:ext cx="9144000" cy="6172200"/>
          </a:xfrm>
          <a:prstGeom prst="rect">
            <a:avLst/>
          </a:prstGeom>
          <a:noFill/>
          <a:ln w="9525">
            <a:noFill/>
            <a:miter lim="800000"/>
            <a:headEnd/>
            <a:tailEnd/>
          </a:ln>
        </p:spPr>
        <p:txBody>
          <a:bodyPr wrap="none" anchor="ctr"/>
          <a:lstStyle/>
          <a:p>
            <a:endParaRPr lang="en-US" sz="2400">
              <a:latin typeface="Times New Roman" pitchFamily="18" charset="0"/>
              <a:cs typeface="Arial" charset="0"/>
            </a:endParaRPr>
          </a:p>
        </p:txBody>
      </p:sp>
      <p:sp>
        <p:nvSpPr>
          <p:cNvPr id="40963" name="Rectangle 3"/>
          <p:cNvSpPr>
            <a:spLocks noChangeArrowheads="1"/>
          </p:cNvSpPr>
          <p:nvPr/>
        </p:nvSpPr>
        <p:spPr bwMode="auto">
          <a:xfrm>
            <a:off x="-107950" y="0"/>
            <a:ext cx="9432925" cy="765175"/>
          </a:xfrm>
          <a:prstGeom prst="rect">
            <a:avLst/>
          </a:prstGeom>
          <a:solidFill>
            <a:schemeClr val="bg1"/>
          </a:solidFill>
          <a:ln w="9525">
            <a:noFill/>
            <a:miter lim="800000"/>
            <a:headEnd/>
            <a:tailEnd/>
          </a:ln>
        </p:spPr>
        <p:txBody>
          <a:bodyPr anchor="ctr"/>
          <a:lstStyle/>
          <a:p>
            <a:pPr algn="ctr"/>
            <a:r>
              <a:rPr lang="de-DE" sz="2400" b="1">
                <a:cs typeface="Arial" charset="0"/>
              </a:rPr>
              <a:t>Total Carbon Column Observing Network (TCCON) in 2015</a:t>
            </a:r>
            <a:endParaRPr lang="en-US" sz="2800" b="1" baseline="-25000">
              <a:cs typeface="Arial" charset="0"/>
            </a:endParaRPr>
          </a:p>
        </p:txBody>
      </p:sp>
      <p:pic>
        <p:nvPicPr>
          <p:cNvPr id="40964" name="Picture 4"/>
          <p:cNvPicPr>
            <a:picLocks noChangeAspect="1" noChangeArrowheads="1"/>
          </p:cNvPicPr>
          <p:nvPr/>
        </p:nvPicPr>
        <p:blipFill>
          <a:blip r:embed="rId2"/>
          <a:srcRect/>
          <a:stretch>
            <a:fillRect/>
          </a:stretch>
        </p:blipFill>
        <p:spPr bwMode="auto">
          <a:xfrm>
            <a:off x="-1549400" y="630238"/>
            <a:ext cx="11158538" cy="6227762"/>
          </a:xfrm>
          <a:prstGeom prst="rect">
            <a:avLst/>
          </a:prstGeom>
          <a:noFill/>
          <a:ln w="9525">
            <a:noFill/>
            <a:miter lim="800000"/>
            <a:headEnd/>
            <a:tailEnd/>
          </a:ln>
        </p:spPr>
      </p:pic>
      <p:sp>
        <p:nvSpPr>
          <p:cNvPr id="40965" name="Rectangle 10"/>
          <p:cNvSpPr>
            <a:spLocks noChangeArrowheads="1"/>
          </p:cNvSpPr>
          <p:nvPr/>
        </p:nvSpPr>
        <p:spPr bwMode="auto">
          <a:xfrm>
            <a:off x="1019175" y="1700213"/>
            <a:ext cx="968375"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Park Falls</a:t>
            </a:r>
            <a:endParaRPr lang="de-DE" sz="1400">
              <a:latin typeface="Times New Roman" pitchFamily="18" charset="0"/>
              <a:cs typeface="Arial" charset="0"/>
            </a:endParaRPr>
          </a:p>
        </p:txBody>
      </p:sp>
      <p:sp>
        <p:nvSpPr>
          <p:cNvPr id="40966" name="Rectangle 11"/>
          <p:cNvSpPr>
            <a:spLocks noChangeArrowheads="1"/>
          </p:cNvSpPr>
          <p:nvPr/>
        </p:nvSpPr>
        <p:spPr bwMode="auto">
          <a:xfrm>
            <a:off x="7956550" y="5268913"/>
            <a:ext cx="747713"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Lauder</a:t>
            </a:r>
            <a:endParaRPr lang="de-DE" sz="1400">
              <a:latin typeface="Times New Roman" pitchFamily="18" charset="0"/>
              <a:cs typeface="Arial" charset="0"/>
            </a:endParaRPr>
          </a:p>
        </p:txBody>
      </p:sp>
      <p:sp>
        <p:nvSpPr>
          <p:cNvPr id="40967" name="Rectangle 12"/>
          <p:cNvSpPr>
            <a:spLocks noChangeArrowheads="1"/>
          </p:cNvSpPr>
          <p:nvPr/>
        </p:nvSpPr>
        <p:spPr bwMode="auto">
          <a:xfrm>
            <a:off x="3789363" y="1379538"/>
            <a:ext cx="998537" cy="304800"/>
          </a:xfrm>
          <a:prstGeom prst="rect">
            <a:avLst/>
          </a:prstGeom>
          <a:solidFill>
            <a:schemeClr val="bg1"/>
          </a:solidFill>
          <a:ln w="9525">
            <a:noFill/>
            <a:miter lim="800000"/>
            <a:headEnd/>
            <a:tailEnd/>
          </a:ln>
        </p:spPr>
        <p:txBody>
          <a:bodyPr anchor="ctr">
            <a:spAutoFit/>
          </a:bodyPr>
          <a:lstStyle/>
          <a:p>
            <a:pPr algn="ctr"/>
            <a:r>
              <a:rPr lang="en-US" sz="1400" b="1">
                <a:latin typeface="Times New Roman" pitchFamily="18" charset="0"/>
                <a:cs typeface="Arial" charset="0"/>
              </a:rPr>
              <a:t>Bremen</a:t>
            </a:r>
            <a:endParaRPr lang="en-US" sz="1400">
              <a:latin typeface="Times New Roman" pitchFamily="18" charset="0"/>
              <a:cs typeface="Arial" charset="0"/>
            </a:endParaRPr>
          </a:p>
        </p:txBody>
      </p:sp>
      <p:sp>
        <p:nvSpPr>
          <p:cNvPr id="40968" name="Rectangle 13"/>
          <p:cNvSpPr>
            <a:spLocks noChangeArrowheads="1"/>
          </p:cNvSpPr>
          <p:nvPr/>
        </p:nvSpPr>
        <p:spPr bwMode="auto">
          <a:xfrm>
            <a:off x="4470400" y="863600"/>
            <a:ext cx="1082675"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Spitsbergen</a:t>
            </a:r>
            <a:endParaRPr lang="en-US" sz="1400">
              <a:latin typeface="Times New Roman" pitchFamily="18" charset="0"/>
              <a:cs typeface="Arial" charset="0"/>
            </a:endParaRPr>
          </a:p>
        </p:txBody>
      </p:sp>
      <p:sp>
        <p:nvSpPr>
          <p:cNvPr id="40969" name="Rectangle 14"/>
          <p:cNvSpPr>
            <a:spLocks noChangeArrowheads="1"/>
          </p:cNvSpPr>
          <p:nvPr/>
        </p:nvSpPr>
        <p:spPr bwMode="auto">
          <a:xfrm>
            <a:off x="7694613" y="3732213"/>
            <a:ext cx="757237"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Darwin</a:t>
            </a:r>
            <a:endParaRPr lang="de-DE" sz="1400" b="1">
              <a:latin typeface="Times New Roman" pitchFamily="18" charset="0"/>
              <a:cs typeface="Arial" charset="0"/>
            </a:endParaRPr>
          </a:p>
        </p:txBody>
      </p:sp>
      <p:sp>
        <p:nvSpPr>
          <p:cNvPr id="40970" name="Rectangle 15"/>
          <p:cNvSpPr>
            <a:spLocks noChangeArrowheads="1"/>
          </p:cNvSpPr>
          <p:nvPr/>
        </p:nvSpPr>
        <p:spPr bwMode="auto">
          <a:xfrm>
            <a:off x="7164388" y="4797425"/>
            <a:ext cx="1101725"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Wollongong</a:t>
            </a:r>
            <a:endParaRPr lang="en-US" sz="1400">
              <a:latin typeface="Times New Roman" pitchFamily="18" charset="0"/>
              <a:cs typeface="Arial" charset="0"/>
            </a:endParaRPr>
          </a:p>
        </p:txBody>
      </p:sp>
      <p:sp>
        <p:nvSpPr>
          <p:cNvPr id="40971" name="Rectangle 16"/>
          <p:cNvSpPr>
            <a:spLocks noChangeArrowheads="1"/>
          </p:cNvSpPr>
          <p:nvPr/>
        </p:nvSpPr>
        <p:spPr bwMode="auto">
          <a:xfrm>
            <a:off x="3160713" y="1863725"/>
            <a:ext cx="787400"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Orleans</a:t>
            </a:r>
          </a:p>
        </p:txBody>
      </p:sp>
      <p:sp>
        <p:nvSpPr>
          <p:cNvPr id="40972" name="Rectangle 17"/>
          <p:cNvSpPr>
            <a:spLocks noChangeArrowheads="1"/>
          </p:cNvSpPr>
          <p:nvPr/>
        </p:nvSpPr>
        <p:spPr bwMode="auto">
          <a:xfrm>
            <a:off x="4643438" y="1644650"/>
            <a:ext cx="904875" cy="314325"/>
          </a:xfrm>
          <a:prstGeom prst="rect">
            <a:avLst/>
          </a:prstGeom>
          <a:solidFill>
            <a:schemeClr val="bg1"/>
          </a:solidFill>
          <a:ln w="9525">
            <a:solidFill>
              <a:schemeClr val="bg1"/>
            </a:solidFill>
            <a:miter lim="800000"/>
            <a:headEnd/>
            <a:tailEnd/>
          </a:ln>
        </p:spPr>
        <p:txBody>
          <a:bodyPr wrap="none" anchor="ctr">
            <a:spAutoFit/>
          </a:bodyPr>
          <a:lstStyle/>
          <a:p>
            <a:r>
              <a:rPr lang="en-US" sz="1400" b="1">
                <a:latin typeface="Times New Roman" pitchFamily="18" charset="0"/>
                <a:cs typeface="Arial" charset="0"/>
              </a:rPr>
              <a:t>Bialystok</a:t>
            </a:r>
            <a:endParaRPr lang="de-DE" sz="1400">
              <a:latin typeface="Times New Roman" pitchFamily="18" charset="0"/>
              <a:cs typeface="Arial" charset="0"/>
            </a:endParaRPr>
          </a:p>
        </p:txBody>
      </p:sp>
      <p:sp>
        <p:nvSpPr>
          <p:cNvPr id="606226" name="AutoShape 18"/>
          <p:cNvSpPr>
            <a:spLocks noChangeArrowheads="1"/>
          </p:cNvSpPr>
          <p:nvPr/>
        </p:nvSpPr>
        <p:spPr bwMode="auto">
          <a:xfrm>
            <a:off x="4198938" y="1628775"/>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27" name="AutoShape 19"/>
          <p:cNvSpPr>
            <a:spLocks noChangeArrowheads="1"/>
          </p:cNvSpPr>
          <p:nvPr/>
        </p:nvSpPr>
        <p:spPr bwMode="auto">
          <a:xfrm>
            <a:off x="4500563" y="1700213"/>
            <a:ext cx="228600" cy="228600"/>
          </a:xfrm>
          <a:custGeom>
            <a:avLst/>
            <a:gdLst>
              <a:gd name="T0" fmla="*/ 114300 w 228600"/>
              <a:gd name="T1" fmla="*/ 0 h 228600"/>
              <a:gd name="T2" fmla="*/ 0 w 228600"/>
              <a:gd name="T3" fmla="*/ 87317 h 228600"/>
              <a:gd name="T4" fmla="*/ 43659 w 228600"/>
              <a:gd name="T5" fmla="*/ 228599 h 228600"/>
              <a:gd name="T6" fmla="*/ 184941 w 228600"/>
              <a:gd name="T7" fmla="*/ 228599 h 228600"/>
              <a:gd name="T8" fmla="*/ 228600 w 228600"/>
              <a:gd name="T9" fmla="*/ 87317 h 228600"/>
              <a:gd name="T10" fmla="*/ 17694720 60000 65536"/>
              <a:gd name="T11" fmla="*/ 11796480 60000 65536"/>
              <a:gd name="T12" fmla="*/ 5898240 60000 65536"/>
              <a:gd name="T13" fmla="*/ 5898240 60000 65536"/>
              <a:gd name="T14" fmla="*/ 0 60000 65536"/>
              <a:gd name="T15" fmla="*/ 70642 w 228600"/>
              <a:gd name="T16" fmla="*/ 87318 h 228600"/>
              <a:gd name="T17" fmla="*/ 157958 w 228600"/>
              <a:gd name="T18" fmla="*/ 174634 h 228600"/>
            </a:gdLst>
            <a:ahLst/>
            <a:cxnLst>
              <a:cxn ang="T10">
                <a:pos x="T0" y="T1"/>
              </a:cxn>
              <a:cxn ang="T11">
                <a:pos x="T2" y="T3"/>
              </a:cxn>
              <a:cxn ang="T12">
                <a:pos x="T4" y="T5"/>
              </a:cxn>
              <a:cxn ang="T13">
                <a:pos x="T6" y="T7"/>
              </a:cxn>
              <a:cxn ang="T14">
                <a:pos x="T8" y="T9"/>
              </a:cxn>
            </a:cxnLst>
            <a:rect l="T15" t="T16" r="T17" b="T18"/>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close/>
              </a:path>
            </a:pathLst>
          </a:custGeom>
          <a:solidFill>
            <a:srgbClr val="00FF00"/>
          </a:solidFill>
          <a:ln w="9525">
            <a:solidFill>
              <a:schemeClr val="tx1"/>
            </a:solidFill>
            <a:miter lim="800000"/>
            <a:headEnd/>
            <a:tailEnd/>
          </a:ln>
        </p:spPr>
        <p:txBody>
          <a:bodyPr wrap="none" anchor="ctr"/>
          <a:lstStyle/>
          <a:p>
            <a:pPr>
              <a:defRPr/>
            </a:pPr>
            <a:endParaRPr lang="en-US" sz="2400">
              <a:latin typeface="Times New Roman" pitchFamily="18" charset="0"/>
            </a:endParaRPr>
          </a:p>
        </p:txBody>
      </p:sp>
      <p:sp>
        <p:nvSpPr>
          <p:cNvPr id="606228" name="AutoShape 20"/>
          <p:cNvSpPr>
            <a:spLocks noChangeArrowheads="1"/>
          </p:cNvSpPr>
          <p:nvPr/>
        </p:nvSpPr>
        <p:spPr bwMode="auto">
          <a:xfrm>
            <a:off x="3983038" y="1905000"/>
            <a:ext cx="228600" cy="228600"/>
          </a:xfrm>
          <a:custGeom>
            <a:avLst/>
            <a:gdLst>
              <a:gd name="T0" fmla="*/ 114300 w 228600"/>
              <a:gd name="T1" fmla="*/ 0 h 228600"/>
              <a:gd name="T2" fmla="*/ 0 w 228600"/>
              <a:gd name="T3" fmla="*/ 87317 h 228600"/>
              <a:gd name="T4" fmla="*/ 43659 w 228600"/>
              <a:gd name="T5" fmla="*/ 228599 h 228600"/>
              <a:gd name="T6" fmla="*/ 184941 w 228600"/>
              <a:gd name="T7" fmla="*/ 228599 h 228600"/>
              <a:gd name="T8" fmla="*/ 228600 w 228600"/>
              <a:gd name="T9" fmla="*/ 87317 h 228600"/>
              <a:gd name="T10" fmla="*/ 17694720 60000 65536"/>
              <a:gd name="T11" fmla="*/ 11796480 60000 65536"/>
              <a:gd name="T12" fmla="*/ 5898240 60000 65536"/>
              <a:gd name="T13" fmla="*/ 5898240 60000 65536"/>
              <a:gd name="T14" fmla="*/ 0 60000 65536"/>
              <a:gd name="T15" fmla="*/ 70642 w 228600"/>
              <a:gd name="T16" fmla="*/ 87318 h 228600"/>
              <a:gd name="T17" fmla="*/ 157958 w 228600"/>
              <a:gd name="T18" fmla="*/ 174634 h 228600"/>
            </a:gdLst>
            <a:ahLst/>
            <a:cxnLst>
              <a:cxn ang="T10">
                <a:pos x="T0" y="T1"/>
              </a:cxn>
              <a:cxn ang="T11">
                <a:pos x="T2" y="T3"/>
              </a:cxn>
              <a:cxn ang="T12">
                <a:pos x="T4" y="T5"/>
              </a:cxn>
              <a:cxn ang="T13">
                <a:pos x="T6" y="T7"/>
              </a:cxn>
              <a:cxn ang="T14">
                <a:pos x="T8" y="T9"/>
              </a:cxn>
            </a:cxnLst>
            <a:rect l="T15" t="T16" r="T17" b="T18"/>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close/>
              </a:path>
            </a:pathLst>
          </a:custGeom>
          <a:solidFill>
            <a:srgbClr val="00FF00"/>
          </a:solidFill>
          <a:ln w="9525">
            <a:solidFill>
              <a:schemeClr val="tx1"/>
            </a:solidFill>
            <a:miter lim="800000"/>
            <a:headEnd/>
            <a:tailEnd/>
          </a:ln>
        </p:spPr>
        <p:txBody>
          <a:bodyPr wrap="none" anchor="ctr"/>
          <a:lstStyle/>
          <a:p>
            <a:pPr>
              <a:defRPr/>
            </a:pPr>
            <a:endParaRPr lang="en-US" sz="2400">
              <a:latin typeface="Times New Roman" pitchFamily="18" charset="0"/>
            </a:endParaRPr>
          </a:p>
        </p:txBody>
      </p:sp>
      <p:sp>
        <p:nvSpPr>
          <p:cNvPr id="606229" name="AutoShape 21"/>
          <p:cNvSpPr>
            <a:spLocks noChangeArrowheads="1"/>
          </p:cNvSpPr>
          <p:nvPr/>
        </p:nvSpPr>
        <p:spPr bwMode="auto">
          <a:xfrm>
            <a:off x="4284663" y="908050"/>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30" name="AutoShape 22"/>
          <p:cNvSpPr>
            <a:spLocks noChangeArrowheads="1"/>
          </p:cNvSpPr>
          <p:nvPr/>
        </p:nvSpPr>
        <p:spPr bwMode="auto">
          <a:xfrm>
            <a:off x="1331913" y="198913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32" name="AutoShape 24"/>
          <p:cNvSpPr>
            <a:spLocks noChangeArrowheads="1"/>
          </p:cNvSpPr>
          <p:nvPr/>
        </p:nvSpPr>
        <p:spPr bwMode="auto">
          <a:xfrm>
            <a:off x="8027988" y="4005263"/>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33" name="AutoShape 25"/>
          <p:cNvSpPr>
            <a:spLocks noChangeArrowheads="1"/>
          </p:cNvSpPr>
          <p:nvPr/>
        </p:nvSpPr>
        <p:spPr bwMode="auto">
          <a:xfrm>
            <a:off x="8243888" y="4797425"/>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606234" name="AutoShape 26"/>
          <p:cNvSpPr>
            <a:spLocks noChangeArrowheads="1"/>
          </p:cNvSpPr>
          <p:nvPr/>
        </p:nvSpPr>
        <p:spPr bwMode="auto">
          <a:xfrm>
            <a:off x="8675688" y="515778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81" name="Rectangle 27"/>
          <p:cNvSpPr>
            <a:spLocks noChangeArrowheads="1"/>
          </p:cNvSpPr>
          <p:nvPr/>
        </p:nvSpPr>
        <p:spPr bwMode="auto">
          <a:xfrm>
            <a:off x="2890838" y="2492375"/>
            <a:ext cx="600075"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Isana</a:t>
            </a:r>
            <a:endParaRPr lang="de-DE" sz="1400">
              <a:latin typeface="Times New Roman" pitchFamily="18" charset="0"/>
              <a:cs typeface="Arial" charset="0"/>
            </a:endParaRPr>
          </a:p>
        </p:txBody>
      </p:sp>
      <p:sp>
        <p:nvSpPr>
          <p:cNvPr id="606236" name="AutoShape 28"/>
          <p:cNvSpPr>
            <a:spLocks noChangeArrowheads="1"/>
          </p:cNvSpPr>
          <p:nvPr/>
        </p:nvSpPr>
        <p:spPr bwMode="auto">
          <a:xfrm>
            <a:off x="3429000" y="2476500"/>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83" name="Rectangle 29"/>
          <p:cNvSpPr>
            <a:spLocks noChangeArrowheads="1"/>
          </p:cNvSpPr>
          <p:nvPr/>
        </p:nvSpPr>
        <p:spPr bwMode="auto">
          <a:xfrm>
            <a:off x="2984500" y="3978275"/>
            <a:ext cx="946150"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Ascension</a:t>
            </a:r>
            <a:endParaRPr lang="de-DE" sz="1400">
              <a:latin typeface="Times New Roman" pitchFamily="18" charset="0"/>
              <a:cs typeface="Arial" charset="0"/>
            </a:endParaRPr>
          </a:p>
        </p:txBody>
      </p:sp>
      <p:sp>
        <p:nvSpPr>
          <p:cNvPr id="606238" name="AutoShape 30"/>
          <p:cNvSpPr>
            <a:spLocks noChangeArrowheads="1"/>
          </p:cNvSpPr>
          <p:nvPr/>
        </p:nvSpPr>
        <p:spPr bwMode="auto">
          <a:xfrm>
            <a:off x="3429000" y="3822700"/>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85" name="Rectangle 31"/>
          <p:cNvSpPr>
            <a:spLocks noChangeArrowheads="1"/>
          </p:cNvSpPr>
          <p:nvPr/>
        </p:nvSpPr>
        <p:spPr bwMode="auto">
          <a:xfrm>
            <a:off x="4368800" y="1965325"/>
            <a:ext cx="935038"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Garmisch</a:t>
            </a:r>
            <a:endParaRPr lang="de-DE" sz="1400">
              <a:latin typeface="Times New Roman" pitchFamily="18" charset="0"/>
              <a:cs typeface="Arial" charset="0"/>
            </a:endParaRPr>
          </a:p>
        </p:txBody>
      </p:sp>
      <p:sp>
        <p:nvSpPr>
          <p:cNvPr id="606240" name="AutoShape 32"/>
          <p:cNvSpPr>
            <a:spLocks noChangeArrowheads="1"/>
          </p:cNvSpPr>
          <p:nvPr/>
        </p:nvSpPr>
        <p:spPr bwMode="auto">
          <a:xfrm>
            <a:off x="4267200" y="1905000"/>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87" name="Rectangle 33"/>
          <p:cNvSpPr>
            <a:spLocks noChangeArrowheads="1"/>
          </p:cNvSpPr>
          <p:nvPr/>
        </p:nvSpPr>
        <p:spPr bwMode="auto">
          <a:xfrm>
            <a:off x="8101013" y="2205038"/>
            <a:ext cx="855662"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Tsukuba</a:t>
            </a:r>
            <a:endParaRPr lang="de-DE" sz="1400" b="1">
              <a:latin typeface="Times New Roman" pitchFamily="18" charset="0"/>
              <a:cs typeface="Arial" charset="0"/>
            </a:endParaRPr>
          </a:p>
        </p:txBody>
      </p:sp>
      <p:sp>
        <p:nvSpPr>
          <p:cNvPr id="606242" name="AutoShape 34"/>
          <p:cNvSpPr>
            <a:spLocks noChangeArrowheads="1"/>
          </p:cNvSpPr>
          <p:nvPr/>
        </p:nvSpPr>
        <p:spPr bwMode="auto">
          <a:xfrm>
            <a:off x="7885113" y="2276475"/>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89" name="Rectangle 13"/>
          <p:cNvSpPr>
            <a:spLocks noChangeArrowheads="1"/>
          </p:cNvSpPr>
          <p:nvPr/>
        </p:nvSpPr>
        <p:spPr bwMode="auto">
          <a:xfrm>
            <a:off x="2525713" y="781050"/>
            <a:ext cx="747712"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Eureka</a:t>
            </a:r>
            <a:endParaRPr lang="en-US" sz="1400">
              <a:latin typeface="Times New Roman" pitchFamily="18" charset="0"/>
              <a:cs typeface="Arial" charset="0"/>
            </a:endParaRPr>
          </a:p>
        </p:txBody>
      </p:sp>
      <p:sp>
        <p:nvSpPr>
          <p:cNvPr id="2" name="AutoShape 21"/>
          <p:cNvSpPr>
            <a:spLocks noChangeArrowheads="1"/>
          </p:cNvSpPr>
          <p:nvPr/>
        </p:nvSpPr>
        <p:spPr bwMode="auto">
          <a:xfrm>
            <a:off x="2339975" y="836613"/>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91" name="Rectangle 9"/>
          <p:cNvSpPr>
            <a:spLocks noChangeArrowheads="1"/>
          </p:cNvSpPr>
          <p:nvPr/>
        </p:nvSpPr>
        <p:spPr bwMode="auto">
          <a:xfrm>
            <a:off x="1116013" y="3573463"/>
            <a:ext cx="863600" cy="304800"/>
          </a:xfrm>
          <a:prstGeom prst="rect">
            <a:avLst/>
          </a:prstGeom>
          <a:solidFill>
            <a:schemeClr val="bg1"/>
          </a:solidFill>
          <a:ln w="9525">
            <a:noFill/>
            <a:miter lim="800000"/>
            <a:headEnd/>
            <a:tailEnd/>
          </a:ln>
        </p:spPr>
        <p:txBody>
          <a:bodyPr anchor="ctr">
            <a:spAutoFit/>
          </a:bodyPr>
          <a:lstStyle/>
          <a:p>
            <a:r>
              <a:rPr lang="en-US" sz="1400" b="1">
                <a:latin typeface="Times New Roman" pitchFamily="18" charset="0"/>
                <a:cs typeface="Arial" charset="0"/>
              </a:rPr>
              <a:t>Manaus</a:t>
            </a:r>
            <a:endParaRPr lang="de-DE" sz="1400">
              <a:latin typeface="Times New Roman" pitchFamily="18" charset="0"/>
              <a:cs typeface="Arial" charset="0"/>
            </a:endParaRPr>
          </a:p>
        </p:txBody>
      </p:sp>
      <p:sp>
        <p:nvSpPr>
          <p:cNvPr id="5" name="AutoShape 32"/>
          <p:cNvSpPr>
            <a:spLocks noChangeArrowheads="1"/>
          </p:cNvSpPr>
          <p:nvPr/>
        </p:nvSpPr>
        <p:spPr bwMode="auto">
          <a:xfrm>
            <a:off x="4198938" y="1916113"/>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93" name="Rectangle 10"/>
          <p:cNvSpPr>
            <a:spLocks noChangeArrowheads="1"/>
          </p:cNvSpPr>
          <p:nvPr/>
        </p:nvSpPr>
        <p:spPr bwMode="auto">
          <a:xfrm>
            <a:off x="4572000" y="2436813"/>
            <a:ext cx="965200"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Karlsruhe</a:t>
            </a:r>
            <a:endParaRPr lang="de-DE" sz="1400">
              <a:latin typeface="Times New Roman" pitchFamily="18" charset="0"/>
              <a:cs typeface="Arial" charset="0"/>
            </a:endParaRPr>
          </a:p>
        </p:txBody>
      </p:sp>
      <p:sp>
        <p:nvSpPr>
          <p:cNvPr id="40994" name="Line 46"/>
          <p:cNvSpPr>
            <a:spLocks noChangeShapeType="1"/>
          </p:cNvSpPr>
          <p:nvPr/>
        </p:nvSpPr>
        <p:spPr bwMode="auto">
          <a:xfrm flipH="1" flipV="1">
            <a:off x="4356100" y="2133600"/>
            <a:ext cx="215900" cy="358775"/>
          </a:xfrm>
          <a:prstGeom prst="line">
            <a:avLst/>
          </a:prstGeom>
          <a:noFill/>
          <a:ln w="9525">
            <a:solidFill>
              <a:schemeClr val="tx1"/>
            </a:solidFill>
            <a:round/>
            <a:headEnd/>
            <a:tailEnd type="triangle" w="med" len="med"/>
          </a:ln>
        </p:spPr>
        <p:txBody>
          <a:bodyPr/>
          <a:lstStyle/>
          <a:p>
            <a:endParaRPr lang="de-DE"/>
          </a:p>
        </p:txBody>
      </p:sp>
      <p:sp>
        <p:nvSpPr>
          <p:cNvPr id="40995" name="Rectangle 13"/>
          <p:cNvSpPr>
            <a:spLocks noChangeArrowheads="1"/>
          </p:cNvSpPr>
          <p:nvPr/>
        </p:nvSpPr>
        <p:spPr bwMode="auto">
          <a:xfrm>
            <a:off x="4773613" y="1163638"/>
            <a:ext cx="982662"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Sodankylä</a:t>
            </a:r>
            <a:endParaRPr lang="en-US" sz="1400">
              <a:latin typeface="Times New Roman" pitchFamily="18" charset="0"/>
              <a:cs typeface="Arial" charset="0"/>
            </a:endParaRPr>
          </a:p>
        </p:txBody>
      </p:sp>
      <p:sp>
        <p:nvSpPr>
          <p:cNvPr id="6" name="AutoShape 21"/>
          <p:cNvSpPr>
            <a:spLocks noChangeArrowheads="1"/>
          </p:cNvSpPr>
          <p:nvPr/>
        </p:nvSpPr>
        <p:spPr bwMode="auto">
          <a:xfrm>
            <a:off x="4572000" y="1196975"/>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7" name="AutoShape 34"/>
          <p:cNvSpPr>
            <a:spLocks noChangeArrowheads="1"/>
          </p:cNvSpPr>
          <p:nvPr/>
        </p:nvSpPr>
        <p:spPr bwMode="auto">
          <a:xfrm>
            <a:off x="7956550" y="2060575"/>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0998" name="Rectangle 33"/>
          <p:cNvSpPr>
            <a:spLocks noChangeArrowheads="1"/>
          </p:cNvSpPr>
          <p:nvPr/>
        </p:nvSpPr>
        <p:spPr bwMode="auto">
          <a:xfrm>
            <a:off x="8027988" y="2492375"/>
            <a:ext cx="549275"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Saga</a:t>
            </a:r>
            <a:endParaRPr lang="de-DE" sz="1400" b="1">
              <a:latin typeface="Times New Roman" pitchFamily="18" charset="0"/>
              <a:cs typeface="Arial" charset="0"/>
            </a:endParaRPr>
          </a:p>
        </p:txBody>
      </p:sp>
      <p:sp>
        <p:nvSpPr>
          <p:cNvPr id="40999" name="Rectangle 29"/>
          <p:cNvSpPr>
            <a:spLocks noChangeArrowheads="1"/>
          </p:cNvSpPr>
          <p:nvPr/>
        </p:nvSpPr>
        <p:spPr bwMode="auto">
          <a:xfrm>
            <a:off x="5330825" y="4448175"/>
            <a:ext cx="825500"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Reunion</a:t>
            </a:r>
            <a:endParaRPr lang="de-DE" sz="1400">
              <a:latin typeface="Times New Roman" pitchFamily="18" charset="0"/>
              <a:cs typeface="Arial" charset="0"/>
            </a:endParaRPr>
          </a:p>
        </p:txBody>
      </p:sp>
      <p:sp>
        <p:nvSpPr>
          <p:cNvPr id="8" name="AutoShape 30"/>
          <p:cNvSpPr>
            <a:spLocks noChangeArrowheads="1"/>
          </p:cNvSpPr>
          <p:nvPr/>
        </p:nvSpPr>
        <p:spPr bwMode="auto">
          <a:xfrm>
            <a:off x="5618163" y="4292600"/>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3" name="AutoShape 30"/>
          <p:cNvSpPr>
            <a:spLocks noChangeArrowheads="1"/>
          </p:cNvSpPr>
          <p:nvPr/>
        </p:nvSpPr>
        <p:spPr bwMode="auto">
          <a:xfrm>
            <a:off x="2051050" y="3644900"/>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 name="AutoShape 34"/>
          <p:cNvSpPr>
            <a:spLocks noChangeArrowheads="1"/>
          </p:cNvSpPr>
          <p:nvPr/>
        </p:nvSpPr>
        <p:spPr bwMode="auto">
          <a:xfrm>
            <a:off x="7667625" y="220503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9" name="AutoShape 34"/>
          <p:cNvSpPr>
            <a:spLocks noChangeArrowheads="1"/>
          </p:cNvSpPr>
          <p:nvPr/>
        </p:nvSpPr>
        <p:spPr bwMode="auto">
          <a:xfrm>
            <a:off x="7956550" y="220503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1004" name="Rectangle 33"/>
          <p:cNvSpPr>
            <a:spLocks noChangeArrowheads="1"/>
          </p:cNvSpPr>
          <p:nvPr/>
        </p:nvSpPr>
        <p:spPr bwMode="auto">
          <a:xfrm>
            <a:off x="8172450" y="1916113"/>
            <a:ext cx="963613"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Rikubetsu</a:t>
            </a:r>
            <a:endParaRPr lang="de-DE" sz="1400" b="1">
              <a:latin typeface="Times New Roman" pitchFamily="18" charset="0"/>
              <a:cs typeface="Arial" charset="0"/>
            </a:endParaRPr>
          </a:p>
        </p:txBody>
      </p:sp>
      <p:sp>
        <p:nvSpPr>
          <p:cNvPr id="41005" name="Rectangle 33"/>
          <p:cNvSpPr>
            <a:spLocks noChangeArrowheads="1"/>
          </p:cNvSpPr>
          <p:nvPr/>
        </p:nvSpPr>
        <p:spPr bwMode="auto">
          <a:xfrm>
            <a:off x="6804025" y="1916113"/>
            <a:ext cx="1101725" cy="304800"/>
          </a:xfrm>
          <a:prstGeom prst="rect">
            <a:avLst/>
          </a:prstGeom>
          <a:solidFill>
            <a:schemeClr val="bg1"/>
          </a:solidFill>
          <a:ln w="9525">
            <a:noFill/>
            <a:miter lim="800000"/>
            <a:headEnd/>
            <a:tailEnd/>
          </a:ln>
        </p:spPr>
        <p:txBody>
          <a:bodyPr wrap="none" anchor="ctr">
            <a:spAutoFit/>
          </a:bodyPr>
          <a:lstStyle/>
          <a:p>
            <a:r>
              <a:rPr lang="en-US" sz="1400" b="1">
                <a:latin typeface="Times New Roman" pitchFamily="18" charset="0"/>
                <a:cs typeface="Arial" charset="0"/>
              </a:rPr>
              <a:t>Anmyeondo</a:t>
            </a:r>
            <a:endParaRPr lang="de-DE" sz="1400" b="1">
              <a:latin typeface="Times New Roman" pitchFamily="18" charset="0"/>
              <a:cs typeface="Arial" charset="0"/>
            </a:endParaRPr>
          </a:p>
        </p:txBody>
      </p:sp>
      <p:sp>
        <p:nvSpPr>
          <p:cNvPr id="10" name="AutoShape 22"/>
          <p:cNvSpPr>
            <a:spLocks noChangeArrowheads="1"/>
          </p:cNvSpPr>
          <p:nvPr/>
        </p:nvSpPr>
        <p:spPr bwMode="auto">
          <a:xfrm>
            <a:off x="1116013" y="224313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11" name="AutoShape 22"/>
          <p:cNvSpPr>
            <a:spLocks noChangeArrowheads="1"/>
          </p:cNvSpPr>
          <p:nvPr/>
        </p:nvSpPr>
        <p:spPr bwMode="auto">
          <a:xfrm>
            <a:off x="468313" y="2205038"/>
            <a:ext cx="228600" cy="2286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sz="2400">
              <a:latin typeface="Times New Roman" pitchFamily="18" charset="0"/>
            </a:endParaRPr>
          </a:p>
        </p:txBody>
      </p:sp>
      <p:sp>
        <p:nvSpPr>
          <p:cNvPr id="41008" name="Rectangle 10"/>
          <p:cNvSpPr>
            <a:spLocks noChangeArrowheads="1"/>
          </p:cNvSpPr>
          <p:nvPr/>
        </p:nvSpPr>
        <p:spPr bwMode="auto">
          <a:xfrm>
            <a:off x="1403350" y="2349500"/>
            <a:ext cx="785813"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Lamont</a:t>
            </a:r>
            <a:endParaRPr lang="de-DE" sz="1400">
              <a:latin typeface="Times New Roman" pitchFamily="18" charset="0"/>
              <a:cs typeface="Arial" charset="0"/>
            </a:endParaRPr>
          </a:p>
        </p:txBody>
      </p:sp>
      <p:sp>
        <p:nvSpPr>
          <p:cNvPr id="41009" name="Rectangle 10"/>
          <p:cNvSpPr>
            <a:spLocks noChangeArrowheads="1"/>
          </p:cNvSpPr>
          <p:nvPr/>
        </p:nvSpPr>
        <p:spPr bwMode="auto">
          <a:xfrm>
            <a:off x="0" y="2420938"/>
            <a:ext cx="766763" cy="304800"/>
          </a:xfrm>
          <a:prstGeom prst="rect">
            <a:avLst/>
          </a:prstGeom>
          <a:solidFill>
            <a:schemeClr val="bg1"/>
          </a:solidFill>
          <a:ln w="9525">
            <a:noFill/>
            <a:miter lim="800000"/>
            <a:headEnd/>
            <a:tailEnd/>
          </a:ln>
        </p:spPr>
        <p:txBody>
          <a:bodyPr wrap="none" anchor="ctr">
            <a:spAutoFit/>
          </a:bodyPr>
          <a:lstStyle/>
          <a:p>
            <a:r>
              <a:rPr lang="de-DE" sz="1400" b="1">
                <a:latin typeface="Times New Roman" pitchFamily="18" charset="0"/>
                <a:cs typeface="Arial" charset="0"/>
              </a:rPr>
              <a:t>Caltech</a:t>
            </a:r>
            <a:endParaRPr lang="de-DE" sz="1400">
              <a:latin typeface="Times New Roman" pitchFamily="18" charset="0"/>
              <a:cs typeface="Arial" charset="0"/>
            </a:endParaRPr>
          </a:p>
        </p:txBody>
      </p:sp>
      <p:sp>
        <p:nvSpPr>
          <p:cNvPr id="41010" name="Rectangle 50"/>
          <p:cNvSpPr>
            <a:spLocks noChangeArrowheads="1"/>
          </p:cNvSpPr>
          <p:nvPr/>
        </p:nvSpPr>
        <p:spPr bwMode="auto">
          <a:xfrm>
            <a:off x="0" y="4868863"/>
            <a:ext cx="7019925" cy="2047875"/>
          </a:xfrm>
          <a:prstGeom prst="rect">
            <a:avLst/>
          </a:prstGeom>
          <a:solidFill>
            <a:schemeClr val="bg1"/>
          </a:solidFill>
          <a:ln w="9525">
            <a:noFill/>
            <a:miter lim="800000"/>
            <a:headEnd/>
            <a:tailEnd/>
          </a:ln>
          <a:effectLst/>
        </p:spPr>
        <p:txBody>
          <a:bodyPr>
            <a:spAutoFit/>
          </a:bodyPr>
          <a:lstStyle/>
          <a:p>
            <a:r>
              <a:rPr lang="de-DE" sz="1600" b="1">
                <a:cs typeface="Arial" charset="0"/>
              </a:rPr>
              <a:t>TCCON chair:</a:t>
            </a:r>
          </a:p>
          <a:p>
            <a:r>
              <a:rPr lang="de-DE" sz="1600" b="1">
                <a:cs typeface="Arial" charset="0"/>
              </a:rPr>
              <a:t>Paul Wennberg, California Institute of Technology</a:t>
            </a:r>
          </a:p>
          <a:p>
            <a:endParaRPr lang="de-DE" sz="800" b="1">
              <a:cs typeface="Arial" charset="0"/>
            </a:endParaRPr>
          </a:p>
          <a:p>
            <a:r>
              <a:rPr lang="de-DE" sz="1600" b="1">
                <a:cs typeface="Arial" charset="0"/>
              </a:rPr>
              <a:t>European TCCON co-chair:</a:t>
            </a:r>
          </a:p>
          <a:p>
            <a:r>
              <a:rPr lang="de-DE" sz="1600" b="1">
                <a:cs typeface="Arial" charset="0"/>
              </a:rPr>
              <a:t>Justus Notholt, University of Bremen, Germany</a:t>
            </a:r>
          </a:p>
          <a:p>
            <a:endParaRPr lang="de-DE" sz="800" b="1">
              <a:cs typeface="Arial" charset="0"/>
            </a:endParaRPr>
          </a:p>
          <a:p>
            <a:r>
              <a:rPr lang="de-DE" sz="1600" b="1">
                <a:cs typeface="Arial" charset="0"/>
              </a:rPr>
              <a:t>Asian-Australian TCCON co-chair:</a:t>
            </a:r>
          </a:p>
          <a:p>
            <a:r>
              <a:rPr lang="de-DE" sz="1600" b="1">
                <a:cs typeface="Arial" charset="0"/>
              </a:rPr>
              <a:t>David Griffith, University of Wollongong, Australia</a:t>
            </a:r>
          </a:p>
          <a:p>
            <a:endParaRPr lang="de-DE" sz="1600" b="1">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8"/>
          <p:cNvSpPr txBox="1">
            <a:spLocks noChangeArrowheads="1"/>
          </p:cNvSpPr>
          <p:nvPr/>
        </p:nvSpPr>
        <p:spPr bwMode="auto">
          <a:xfrm>
            <a:off x="0" y="908050"/>
            <a:ext cx="9144000" cy="457200"/>
          </a:xfrm>
          <a:prstGeom prst="rect">
            <a:avLst/>
          </a:prstGeom>
          <a:noFill/>
          <a:ln w="9525">
            <a:noFill/>
            <a:miter lim="800000"/>
            <a:headEnd/>
            <a:tailEnd/>
          </a:ln>
        </p:spPr>
        <p:txBody>
          <a:bodyPr>
            <a:spAutoFit/>
          </a:bodyPr>
          <a:lstStyle/>
          <a:p>
            <a:pPr algn="ctr" defTabSz="449263"/>
            <a:r>
              <a:rPr lang="de-DE" sz="2400" b="1">
                <a:cs typeface="Arial" charset="0"/>
              </a:rPr>
              <a:t>TCCON data</a:t>
            </a:r>
          </a:p>
        </p:txBody>
      </p:sp>
      <p:sp>
        <p:nvSpPr>
          <p:cNvPr id="36868" name="Text Box 21"/>
          <p:cNvSpPr txBox="1">
            <a:spLocks noChangeArrowheads="1"/>
          </p:cNvSpPr>
          <p:nvPr/>
        </p:nvSpPr>
        <p:spPr bwMode="auto">
          <a:xfrm rot="-5400000">
            <a:off x="-708818" y="2780506"/>
            <a:ext cx="1784350" cy="366713"/>
          </a:xfrm>
          <a:prstGeom prst="rect">
            <a:avLst/>
          </a:prstGeom>
          <a:noFill/>
          <a:ln w="9525">
            <a:noFill/>
            <a:miter lim="800000"/>
            <a:headEnd/>
            <a:tailEnd/>
          </a:ln>
        </p:spPr>
        <p:txBody>
          <a:bodyPr wrap="none">
            <a:spAutoFit/>
          </a:bodyPr>
          <a:lstStyle/>
          <a:p>
            <a:pPr defTabSz="449263"/>
            <a:r>
              <a:rPr lang="de-DE">
                <a:cs typeface="Arial" charset="0"/>
              </a:rPr>
              <a:t>      intensity      </a:t>
            </a:r>
          </a:p>
        </p:txBody>
      </p:sp>
      <p:sp>
        <p:nvSpPr>
          <p:cNvPr id="36869" name="Text Box 22"/>
          <p:cNvSpPr txBox="1">
            <a:spLocks noChangeArrowheads="1"/>
          </p:cNvSpPr>
          <p:nvPr/>
        </p:nvSpPr>
        <p:spPr bwMode="auto">
          <a:xfrm>
            <a:off x="2627313" y="4100513"/>
            <a:ext cx="847725" cy="366712"/>
          </a:xfrm>
          <a:prstGeom prst="rect">
            <a:avLst/>
          </a:prstGeom>
          <a:solidFill>
            <a:schemeClr val="bg1"/>
          </a:solidFill>
          <a:ln w="9525">
            <a:noFill/>
            <a:miter lim="800000"/>
            <a:headEnd/>
            <a:tailEnd/>
          </a:ln>
        </p:spPr>
        <p:txBody>
          <a:bodyPr wrap="none">
            <a:spAutoFit/>
          </a:bodyPr>
          <a:lstStyle/>
          <a:p>
            <a:pPr defTabSz="449263"/>
            <a:r>
              <a:rPr lang="en-US">
                <a:latin typeface="Symbol" pitchFamily="18" charset="2"/>
                <a:cs typeface="Arial" charset="0"/>
              </a:rPr>
              <a:t>l</a:t>
            </a:r>
            <a:r>
              <a:rPr lang="en-US">
                <a:cs typeface="Arial" charset="0"/>
              </a:rPr>
              <a:t> (</a:t>
            </a:r>
            <a:r>
              <a:rPr lang="en-US">
                <a:latin typeface="Symbol" pitchFamily="18" charset="2"/>
                <a:cs typeface="Arial" charset="0"/>
              </a:rPr>
              <a:t>m</a:t>
            </a:r>
            <a:r>
              <a:rPr lang="en-US">
                <a:cs typeface="Arial" charset="0"/>
              </a:rPr>
              <a:t>m)</a:t>
            </a:r>
          </a:p>
        </p:txBody>
      </p:sp>
      <p:sp>
        <p:nvSpPr>
          <p:cNvPr id="36870" name="Line 23"/>
          <p:cNvSpPr>
            <a:spLocks noChangeShapeType="1"/>
          </p:cNvSpPr>
          <p:nvPr/>
        </p:nvSpPr>
        <p:spPr bwMode="auto">
          <a:xfrm>
            <a:off x="465138" y="2162175"/>
            <a:ext cx="0" cy="1906588"/>
          </a:xfrm>
          <a:prstGeom prst="line">
            <a:avLst/>
          </a:prstGeom>
          <a:noFill/>
          <a:ln w="9525">
            <a:solidFill>
              <a:schemeClr val="tx1"/>
            </a:solidFill>
            <a:round/>
            <a:headEnd type="triangle" w="med" len="med"/>
            <a:tailEnd/>
          </a:ln>
        </p:spPr>
        <p:txBody>
          <a:bodyPr/>
          <a:lstStyle/>
          <a:p>
            <a:endParaRPr lang="de-DE"/>
          </a:p>
        </p:txBody>
      </p:sp>
      <p:sp>
        <p:nvSpPr>
          <p:cNvPr id="36871" name="Line 24"/>
          <p:cNvSpPr>
            <a:spLocks noChangeShapeType="1"/>
          </p:cNvSpPr>
          <p:nvPr/>
        </p:nvSpPr>
        <p:spPr bwMode="auto">
          <a:xfrm>
            <a:off x="431800" y="4057650"/>
            <a:ext cx="3697288" cy="0"/>
          </a:xfrm>
          <a:prstGeom prst="line">
            <a:avLst/>
          </a:prstGeom>
          <a:noFill/>
          <a:ln w="9525">
            <a:solidFill>
              <a:schemeClr val="tx1"/>
            </a:solidFill>
            <a:round/>
            <a:headEnd/>
            <a:tailEnd type="triangle" w="med" len="med"/>
          </a:ln>
        </p:spPr>
        <p:txBody>
          <a:bodyPr/>
          <a:lstStyle/>
          <a:p>
            <a:endParaRPr lang="de-DE"/>
          </a:p>
        </p:txBody>
      </p:sp>
      <p:pic>
        <p:nvPicPr>
          <p:cNvPr id="36872" name="Picture 51"/>
          <p:cNvPicPr>
            <a:picLocks noChangeAspect="1" noChangeArrowheads="1"/>
          </p:cNvPicPr>
          <p:nvPr/>
        </p:nvPicPr>
        <p:blipFill>
          <a:blip r:embed="rId2"/>
          <a:srcRect l="9361" t="8205" r="6638" b="10483"/>
          <a:stretch>
            <a:fillRect/>
          </a:stretch>
        </p:blipFill>
        <p:spPr bwMode="auto">
          <a:xfrm>
            <a:off x="468313" y="1662113"/>
            <a:ext cx="3305175" cy="2452687"/>
          </a:xfrm>
          <a:prstGeom prst="rect">
            <a:avLst/>
          </a:prstGeom>
          <a:noFill/>
          <a:ln w="9525">
            <a:noFill/>
            <a:miter lim="800000"/>
            <a:headEnd/>
            <a:tailEnd/>
          </a:ln>
        </p:spPr>
      </p:pic>
      <p:sp>
        <p:nvSpPr>
          <p:cNvPr id="36873" name="Text Box 53"/>
          <p:cNvSpPr txBox="1">
            <a:spLocks noChangeArrowheads="1"/>
          </p:cNvSpPr>
          <p:nvPr/>
        </p:nvSpPr>
        <p:spPr bwMode="auto">
          <a:xfrm>
            <a:off x="160338" y="4159250"/>
            <a:ext cx="3840162" cy="319088"/>
          </a:xfrm>
          <a:prstGeom prst="rect">
            <a:avLst/>
          </a:prstGeom>
          <a:noFill/>
          <a:ln w="9525">
            <a:noFill/>
            <a:miter lim="800000"/>
            <a:headEnd/>
            <a:tailEnd/>
          </a:ln>
        </p:spPr>
        <p:txBody>
          <a:bodyPr wrap="none">
            <a:spAutoFit/>
          </a:bodyPr>
          <a:lstStyle/>
          <a:p>
            <a:pPr defTabSz="449263" eaLnBrk="0" hangingPunct="0">
              <a:lnSpc>
                <a:spcPct val="93000"/>
              </a:lnSpc>
              <a:buClr>
                <a:srgbClr val="000000"/>
              </a:buClr>
              <a:buSzPct val="100000"/>
              <a:buFont typeface="Times" pitchFamily="18" charset="0"/>
              <a:buNone/>
            </a:pPr>
            <a:r>
              <a:rPr lang="de-DE" sz="1600">
                <a:cs typeface="Arial" charset="0"/>
              </a:rPr>
              <a:t>1.2			       1.6			    2.5</a:t>
            </a:r>
          </a:p>
        </p:txBody>
      </p:sp>
      <p:grpSp>
        <p:nvGrpSpPr>
          <p:cNvPr id="36874" name="Group 68"/>
          <p:cNvGrpSpPr>
            <a:grpSpLocks/>
          </p:cNvGrpSpPr>
          <p:nvPr/>
        </p:nvGrpSpPr>
        <p:grpSpPr bwMode="auto">
          <a:xfrm>
            <a:off x="695325" y="1592263"/>
            <a:ext cx="1827213" cy="2428875"/>
            <a:chOff x="2996" y="316"/>
            <a:chExt cx="1151" cy="1530"/>
          </a:xfrm>
        </p:grpSpPr>
        <p:sp>
          <p:nvSpPr>
            <p:cNvPr id="36875" name="Rectangle 62"/>
            <p:cNvSpPr>
              <a:spLocks noChangeArrowheads="1"/>
            </p:cNvSpPr>
            <p:nvPr/>
          </p:nvSpPr>
          <p:spPr bwMode="auto">
            <a:xfrm>
              <a:off x="3792" y="354"/>
              <a:ext cx="161" cy="1492"/>
            </a:xfrm>
            <a:prstGeom prst="rect">
              <a:avLst/>
            </a:prstGeom>
            <a:noFill/>
            <a:ln w="19050">
              <a:solidFill>
                <a:srgbClr val="FF0000"/>
              </a:solidFill>
              <a:miter lim="800000"/>
              <a:headEnd/>
              <a:tailEnd/>
            </a:ln>
          </p:spPr>
          <p:txBody>
            <a:bodyPr wrap="none" anchor="ctr"/>
            <a:lstStyle/>
            <a:p>
              <a:pPr defTabSz="449263" eaLnBrk="0" hangingPunct="0">
                <a:lnSpc>
                  <a:spcPct val="93000"/>
                </a:lnSpc>
                <a:buClr>
                  <a:srgbClr val="000000"/>
                </a:buClr>
                <a:buSzPct val="100000"/>
                <a:buFont typeface="Times" pitchFamily="18" charset="0"/>
                <a:buNone/>
              </a:pPr>
              <a:endParaRPr lang="de-DE">
                <a:solidFill>
                  <a:schemeClr val="bg1"/>
                </a:solidFill>
                <a:cs typeface="Arial" charset="0"/>
              </a:endParaRPr>
            </a:p>
          </p:txBody>
        </p:sp>
        <p:sp>
          <p:nvSpPr>
            <p:cNvPr id="36876" name="Rectangle 63"/>
            <p:cNvSpPr>
              <a:spLocks noChangeArrowheads="1"/>
            </p:cNvSpPr>
            <p:nvPr/>
          </p:nvSpPr>
          <p:spPr bwMode="auto">
            <a:xfrm>
              <a:off x="3036" y="362"/>
              <a:ext cx="161" cy="1484"/>
            </a:xfrm>
            <a:prstGeom prst="rect">
              <a:avLst/>
            </a:prstGeom>
            <a:noFill/>
            <a:ln w="19050">
              <a:solidFill>
                <a:srgbClr val="FF0000"/>
              </a:solidFill>
              <a:miter lim="800000"/>
              <a:headEnd/>
              <a:tailEnd/>
            </a:ln>
          </p:spPr>
          <p:txBody>
            <a:bodyPr wrap="none" anchor="ctr"/>
            <a:lstStyle/>
            <a:p>
              <a:pPr defTabSz="449263" eaLnBrk="0" hangingPunct="0">
                <a:lnSpc>
                  <a:spcPct val="93000"/>
                </a:lnSpc>
                <a:buClr>
                  <a:srgbClr val="000000"/>
                </a:buClr>
                <a:buSzPct val="100000"/>
                <a:buFont typeface="Times" pitchFamily="18" charset="0"/>
                <a:buNone/>
              </a:pPr>
              <a:endParaRPr lang="de-DE">
                <a:solidFill>
                  <a:schemeClr val="bg1"/>
                </a:solidFill>
                <a:cs typeface="Arial" charset="0"/>
              </a:endParaRPr>
            </a:p>
          </p:txBody>
        </p:sp>
        <p:sp>
          <p:nvSpPr>
            <p:cNvPr id="36877" name="Rectangle 64"/>
            <p:cNvSpPr>
              <a:spLocks noChangeArrowheads="1"/>
            </p:cNvSpPr>
            <p:nvPr/>
          </p:nvSpPr>
          <p:spPr bwMode="auto">
            <a:xfrm>
              <a:off x="3977" y="354"/>
              <a:ext cx="161" cy="1492"/>
            </a:xfrm>
            <a:prstGeom prst="rect">
              <a:avLst/>
            </a:prstGeom>
            <a:noFill/>
            <a:ln w="19050">
              <a:solidFill>
                <a:srgbClr val="FF0000"/>
              </a:solidFill>
              <a:miter lim="800000"/>
              <a:headEnd/>
              <a:tailEnd/>
            </a:ln>
          </p:spPr>
          <p:txBody>
            <a:bodyPr wrap="none" anchor="ctr"/>
            <a:lstStyle/>
            <a:p>
              <a:pPr defTabSz="449263" eaLnBrk="0" hangingPunct="0">
                <a:lnSpc>
                  <a:spcPct val="93000"/>
                </a:lnSpc>
                <a:buClr>
                  <a:srgbClr val="000000"/>
                </a:buClr>
                <a:buSzPct val="100000"/>
                <a:buFont typeface="Times" pitchFamily="18" charset="0"/>
                <a:buNone/>
              </a:pPr>
              <a:endParaRPr lang="de-DE">
                <a:solidFill>
                  <a:schemeClr val="bg1"/>
                </a:solidFill>
                <a:cs typeface="Arial" charset="0"/>
              </a:endParaRPr>
            </a:p>
          </p:txBody>
        </p:sp>
        <p:sp>
          <p:nvSpPr>
            <p:cNvPr id="36878" name="Text Box 65"/>
            <p:cNvSpPr txBox="1">
              <a:spLocks noChangeArrowheads="1"/>
            </p:cNvSpPr>
            <p:nvPr/>
          </p:nvSpPr>
          <p:spPr bwMode="auto">
            <a:xfrm rot="-5400000">
              <a:off x="2964" y="355"/>
              <a:ext cx="265" cy="201"/>
            </a:xfrm>
            <a:prstGeom prst="rect">
              <a:avLst/>
            </a:prstGeom>
            <a:noFill/>
            <a:ln w="9525">
              <a:noFill/>
              <a:miter lim="800000"/>
              <a:headEnd/>
              <a:tailEnd/>
            </a:ln>
          </p:spPr>
          <p:txBody>
            <a:bodyPr wrap="none">
              <a:spAutoFit/>
            </a:bodyPr>
            <a:lstStyle/>
            <a:p>
              <a:pPr defTabSz="449263" eaLnBrk="0" hangingPunct="0">
                <a:lnSpc>
                  <a:spcPct val="93000"/>
                </a:lnSpc>
                <a:buClr>
                  <a:srgbClr val="000000"/>
                </a:buClr>
                <a:buSzPct val="100000"/>
                <a:buFont typeface="Times" pitchFamily="18" charset="0"/>
                <a:buNone/>
              </a:pPr>
              <a:r>
                <a:rPr lang="de-DE" sz="1600">
                  <a:cs typeface="Arial" charset="0"/>
                </a:rPr>
                <a:t>O</a:t>
              </a:r>
              <a:r>
                <a:rPr lang="de-DE" sz="1600" baseline="-25000">
                  <a:cs typeface="Arial" charset="0"/>
                </a:rPr>
                <a:t>2</a:t>
              </a:r>
            </a:p>
          </p:txBody>
        </p:sp>
        <p:sp>
          <p:nvSpPr>
            <p:cNvPr id="36879" name="Text Box 66"/>
            <p:cNvSpPr txBox="1">
              <a:spLocks noChangeArrowheads="1"/>
            </p:cNvSpPr>
            <p:nvPr/>
          </p:nvSpPr>
          <p:spPr bwMode="auto">
            <a:xfrm rot="-5400000">
              <a:off x="3676" y="394"/>
              <a:ext cx="357" cy="201"/>
            </a:xfrm>
            <a:prstGeom prst="rect">
              <a:avLst/>
            </a:prstGeom>
            <a:noFill/>
            <a:ln w="9525">
              <a:noFill/>
              <a:miter lim="800000"/>
              <a:headEnd/>
              <a:tailEnd/>
            </a:ln>
          </p:spPr>
          <p:txBody>
            <a:bodyPr wrap="none">
              <a:spAutoFit/>
            </a:bodyPr>
            <a:lstStyle/>
            <a:p>
              <a:pPr defTabSz="449263" eaLnBrk="0" hangingPunct="0">
                <a:lnSpc>
                  <a:spcPct val="93000"/>
                </a:lnSpc>
                <a:buClr>
                  <a:srgbClr val="000000"/>
                </a:buClr>
                <a:buSzPct val="100000"/>
                <a:buFont typeface="Times" pitchFamily="18" charset="0"/>
                <a:buNone/>
              </a:pPr>
              <a:r>
                <a:rPr lang="de-DE" sz="1600">
                  <a:cs typeface="Arial" charset="0"/>
                </a:rPr>
                <a:t>CO</a:t>
              </a:r>
              <a:r>
                <a:rPr lang="de-DE" sz="1600" baseline="-25000">
                  <a:cs typeface="Arial" charset="0"/>
                </a:rPr>
                <a:t>2</a:t>
              </a:r>
            </a:p>
          </p:txBody>
        </p:sp>
        <p:sp>
          <p:nvSpPr>
            <p:cNvPr id="36880" name="Text Box 67"/>
            <p:cNvSpPr txBox="1">
              <a:spLocks noChangeArrowheads="1"/>
            </p:cNvSpPr>
            <p:nvPr/>
          </p:nvSpPr>
          <p:spPr bwMode="auto">
            <a:xfrm rot="-5400000">
              <a:off x="3872" y="395"/>
              <a:ext cx="349" cy="201"/>
            </a:xfrm>
            <a:prstGeom prst="rect">
              <a:avLst/>
            </a:prstGeom>
            <a:noFill/>
            <a:ln w="9525">
              <a:noFill/>
              <a:miter lim="800000"/>
              <a:headEnd/>
              <a:tailEnd/>
            </a:ln>
          </p:spPr>
          <p:txBody>
            <a:bodyPr wrap="none">
              <a:spAutoFit/>
            </a:bodyPr>
            <a:lstStyle/>
            <a:p>
              <a:pPr defTabSz="449263" eaLnBrk="0" hangingPunct="0">
                <a:lnSpc>
                  <a:spcPct val="93000"/>
                </a:lnSpc>
                <a:buClr>
                  <a:srgbClr val="000000"/>
                </a:buClr>
                <a:buSzPct val="100000"/>
                <a:buFont typeface="Times" pitchFamily="18" charset="0"/>
                <a:buNone/>
              </a:pPr>
              <a:r>
                <a:rPr lang="de-DE" sz="1600">
                  <a:cs typeface="Arial" charset="0"/>
                </a:rPr>
                <a:t>CH</a:t>
              </a:r>
              <a:r>
                <a:rPr lang="de-DE" sz="1600" baseline="-25000">
                  <a:cs typeface="Arial" charset="0"/>
                </a:rPr>
                <a:t>4</a:t>
              </a:r>
            </a:p>
          </p:txBody>
        </p:sp>
      </p:grpSp>
      <p:sp>
        <p:nvSpPr>
          <p:cNvPr id="36881" name="Rectangle 8"/>
          <p:cNvSpPr>
            <a:spLocks noChangeArrowheads="1"/>
          </p:cNvSpPr>
          <p:nvPr/>
        </p:nvSpPr>
        <p:spPr bwMode="auto">
          <a:xfrm>
            <a:off x="4000500" y="1449388"/>
            <a:ext cx="5000625" cy="2959266"/>
          </a:xfrm>
          <a:prstGeom prst="rect">
            <a:avLst/>
          </a:prstGeom>
          <a:noFill/>
          <a:ln w="9525">
            <a:noFill/>
            <a:miter lim="800000"/>
            <a:headEnd/>
            <a:tailEnd/>
          </a:ln>
        </p:spPr>
        <p:txBody>
          <a:bodyPr lIns="91434" tIns="45717" rIns="91434" bIns="45717">
            <a:spAutoFit/>
          </a:bodyPr>
          <a:lstStyle/>
          <a:p>
            <a:pPr marL="228600" indent="-228600" algn="just" eaLnBrk="0" hangingPunct="0">
              <a:spcBef>
                <a:spcPct val="20000"/>
              </a:spcBef>
            </a:pPr>
            <a:r>
              <a:rPr lang="en-US" b="1" dirty="0">
                <a:cs typeface="Arial" charset="0"/>
              </a:rPr>
              <a:t>	 Near-IR spectral region</a:t>
            </a:r>
          </a:p>
          <a:p>
            <a:pPr marL="571500" lvl="1" indent="-228600" algn="just" eaLnBrk="0" hangingPunct="0">
              <a:lnSpc>
                <a:spcPct val="125000"/>
              </a:lnSpc>
              <a:spcBef>
                <a:spcPct val="20000"/>
              </a:spcBef>
              <a:buFontTx/>
              <a:buChar char="–"/>
            </a:pPr>
            <a:r>
              <a:rPr lang="de-DE" dirty="0" err="1">
                <a:cs typeface="Arial" charset="0"/>
              </a:rPr>
              <a:t>Less</a:t>
            </a:r>
            <a:r>
              <a:rPr lang="de-DE" dirty="0">
                <a:cs typeface="Arial" charset="0"/>
              </a:rPr>
              <a:t> </a:t>
            </a:r>
            <a:r>
              <a:rPr lang="de-DE" dirty="0" err="1">
                <a:cs typeface="Arial" charset="0"/>
              </a:rPr>
              <a:t>interferences</a:t>
            </a:r>
            <a:r>
              <a:rPr lang="de-DE" dirty="0">
                <a:cs typeface="Arial" charset="0"/>
              </a:rPr>
              <a:t> </a:t>
            </a:r>
            <a:r>
              <a:rPr lang="de-DE" dirty="0" err="1">
                <a:cs typeface="Arial" charset="0"/>
              </a:rPr>
              <a:t>than</a:t>
            </a:r>
            <a:r>
              <a:rPr lang="de-DE" dirty="0">
                <a:cs typeface="Arial" charset="0"/>
              </a:rPr>
              <a:t> in </a:t>
            </a:r>
            <a:r>
              <a:rPr lang="de-DE" dirty="0" err="1">
                <a:cs typeface="Arial" charset="0"/>
              </a:rPr>
              <a:t>the</a:t>
            </a:r>
            <a:r>
              <a:rPr lang="de-DE" dirty="0">
                <a:cs typeface="Arial" charset="0"/>
              </a:rPr>
              <a:t> </a:t>
            </a:r>
            <a:r>
              <a:rPr lang="de-DE" dirty="0" err="1">
                <a:cs typeface="Arial" charset="0"/>
              </a:rPr>
              <a:t>mid</a:t>
            </a:r>
            <a:r>
              <a:rPr lang="de-DE" dirty="0">
                <a:cs typeface="Arial" charset="0"/>
              </a:rPr>
              <a:t>-IR</a:t>
            </a:r>
          </a:p>
          <a:p>
            <a:pPr marL="571500" lvl="1" indent="-228600" algn="just" eaLnBrk="0" hangingPunct="0">
              <a:lnSpc>
                <a:spcPct val="125000"/>
              </a:lnSpc>
              <a:spcBef>
                <a:spcPct val="20000"/>
              </a:spcBef>
              <a:buFontTx/>
              <a:buChar char="–"/>
            </a:pPr>
            <a:r>
              <a:rPr lang="de-DE" dirty="0" err="1">
                <a:cs typeface="Arial" charset="0"/>
              </a:rPr>
              <a:t>Contains</a:t>
            </a:r>
            <a:r>
              <a:rPr lang="de-DE" dirty="0">
                <a:cs typeface="Arial" charset="0"/>
              </a:rPr>
              <a:t> O</a:t>
            </a:r>
            <a:r>
              <a:rPr lang="de-DE" baseline="-25000" dirty="0">
                <a:cs typeface="Arial" charset="0"/>
              </a:rPr>
              <a:t>2</a:t>
            </a:r>
            <a:r>
              <a:rPr lang="de-DE" dirty="0">
                <a:cs typeface="Arial" charset="0"/>
              </a:rPr>
              <a:t>, </a:t>
            </a:r>
            <a:r>
              <a:rPr lang="de-DE" dirty="0" err="1">
                <a:cs typeface="Arial" charset="0"/>
              </a:rPr>
              <a:t>which</a:t>
            </a:r>
            <a:r>
              <a:rPr lang="de-DE" dirty="0">
                <a:cs typeface="Arial" charset="0"/>
              </a:rPr>
              <a:t> </a:t>
            </a:r>
            <a:r>
              <a:rPr lang="de-DE" dirty="0" err="1">
                <a:cs typeface="Arial" charset="0"/>
              </a:rPr>
              <a:t>can</a:t>
            </a:r>
            <a:r>
              <a:rPr lang="de-DE" dirty="0">
                <a:cs typeface="Arial" charset="0"/>
              </a:rPr>
              <a:t> </a:t>
            </a:r>
            <a:r>
              <a:rPr lang="de-DE" dirty="0" err="1">
                <a:cs typeface="Arial" charset="0"/>
              </a:rPr>
              <a:t>be</a:t>
            </a:r>
            <a:r>
              <a:rPr lang="de-DE" dirty="0">
                <a:cs typeface="Arial" charset="0"/>
              </a:rPr>
              <a:t> </a:t>
            </a:r>
            <a:r>
              <a:rPr lang="de-DE" dirty="0" err="1">
                <a:cs typeface="Arial" charset="0"/>
              </a:rPr>
              <a:t>used</a:t>
            </a:r>
            <a:r>
              <a:rPr lang="de-DE" dirty="0">
                <a:cs typeface="Arial" charset="0"/>
              </a:rPr>
              <a:t> </a:t>
            </a:r>
            <a:r>
              <a:rPr lang="de-DE" dirty="0" err="1">
                <a:cs typeface="Arial" charset="0"/>
              </a:rPr>
              <a:t>as</a:t>
            </a:r>
            <a:r>
              <a:rPr lang="de-DE" dirty="0">
                <a:cs typeface="Arial" charset="0"/>
              </a:rPr>
              <a:t> an </a:t>
            </a:r>
            <a:r>
              <a:rPr lang="de-DE" dirty="0" err="1">
                <a:cs typeface="Arial" charset="0"/>
              </a:rPr>
              <a:t>internal</a:t>
            </a:r>
            <a:r>
              <a:rPr lang="de-DE" dirty="0">
                <a:cs typeface="Arial" charset="0"/>
              </a:rPr>
              <a:t> </a:t>
            </a:r>
            <a:r>
              <a:rPr lang="de-DE" dirty="0" err="1" smtClean="0">
                <a:cs typeface="Arial" charset="0"/>
              </a:rPr>
              <a:t>standard</a:t>
            </a:r>
            <a:r>
              <a:rPr lang="de-DE" dirty="0" smtClean="0">
                <a:cs typeface="Arial" charset="0"/>
              </a:rPr>
              <a:t> </a:t>
            </a:r>
            <a:r>
              <a:rPr lang="de-DE" dirty="0" err="1" smtClean="0">
                <a:cs typeface="Arial" charset="0"/>
              </a:rPr>
              <a:t>to</a:t>
            </a:r>
            <a:r>
              <a:rPr lang="de-DE" dirty="0" smtClean="0">
                <a:cs typeface="Arial" charset="0"/>
              </a:rPr>
              <a:t> </a:t>
            </a:r>
            <a:r>
              <a:rPr lang="de-DE" dirty="0" err="1" smtClean="0">
                <a:cs typeface="Arial" charset="0"/>
              </a:rPr>
              <a:t>correct</a:t>
            </a:r>
            <a:r>
              <a:rPr lang="de-DE" dirty="0" smtClean="0">
                <a:cs typeface="Arial" charset="0"/>
              </a:rPr>
              <a:t> instrumental </a:t>
            </a:r>
            <a:r>
              <a:rPr lang="de-DE" dirty="0" err="1" smtClean="0">
                <a:cs typeface="Arial" charset="0"/>
              </a:rPr>
              <a:t>biases</a:t>
            </a:r>
            <a:endParaRPr lang="de-DE" dirty="0">
              <a:cs typeface="Arial" charset="0"/>
            </a:endParaRPr>
          </a:p>
          <a:p>
            <a:pPr marL="571500" lvl="1" indent="-228600" algn="just" eaLnBrk="0" hangingPunct="0">
              <a:lnSpc>
                <a:spcPct val="125000"/>
              </a:lnSpc>
              <a:spcBef>
                <a:spcPct val="20000"/>
              </a:spcBef>
              <a:buFontTx/>
              <a:buChar char="–"/>
            </a:pPr>
            <a:r>
              <a:rPr lang="de-DE" dirty="0">
                <a:cs typeface="Arial" charset="0"/>
              </a:rPr>
              <a:t>Same </a:t>
            </a:r>
            <a:r>
              <a:rPr lang="de-DE" dirty="0" err="1">
                <a:cs typeface="Arial" charset="0"/>
              </a:rPr>
              <a:t>spectral</a:t>
            </a:r>
            <a:r>
              <a:rPr lang="de-DE" dirty="0">
                <a:cs typeface="Arial" charset="0"/>
              </a:rPr>
              <a:t> </a:t>
            </a:r>
            <a:r>
              <a:rPr lang="de-DE" dirty="0" err="1">
                <a:cs typeface="Arial" charset="0"/>
              </a:rPr>
              <a:t>region</a:t>
            </a:r>
            <a:r>
              <a:rPr lang="de-DE" dirty="0">
                <a:cs typeface="Arial" charset="0"/>
              </a:rPr>
              <a:t> </a:t>
            </a:r>
            <a:r>
              <a:rPr lang="de-DE" dirty="0" err="1" smtClean="0">
                <a:cs typeface="Arial" charset="0"/>
              </a:rPr>
              <a:t>for</a:t>
            </a:r>
            <a:r>
              <a:rPr lang="de-DE" dirty="0" smtClean="0">
                <a:cs typeface="Arial" charset="0"/>
              </a:rPr>
              <a:t> CO</a:t>
            </a:r>
            <a:r>
              <a:rPr lang="de-DE" baseline="-25000" dirty="0" smtClean="0">
                <a:cs typeface="Arial" charset="0"/>
              </a:rPr>
              <a:t>2</a:t>
            </a:r>
            <a:r>
              <a:rPr lang="de-DE" dirty="0" smtClean="0">
                <a:cs typeface="Arial" charset="0"/>
              </a:rPr>
              <a:t> </a:t>
            </a:r>
            <a:r>
              <a:rPr lang="de-DE" dirty="0" err="1" smtClean="0">
                <a:cs typeface="Arial" charset="0"/>
              </a:rPr>
              <a:t>and</a:t>
            </a:r>
            <a:r>
              <a:rPr lang="de-DE" dirty="0" smtClean="0">
                <a:cs typeface="Arial" charset="0"/>
              </a:rPr>
              <a:t> CH</a:t>
            </a:r>
            <a:r>
              <a:rPr lang="de-DE" baseline="-25000" dirty="0" smtClean="0">
                <a:cs typeface="Arial" charset="0"/>
              </a:rPr>
              <a:t>4</a:t>
            </a:r>
            <a:r>
              <a:rPr lang="de-DE" dirty="0" smtClean="0">
                <a:cs typeface="Arial" charset="0"/>
              </a:rPr>
              <a:t> </a:t>
            </a:r>
            <a:r>
              <a:rPr lang="de-DE" dirty="0" err="1" smtClean="0">
                <a:cs typeface="Arial" charset="0"/>
              </a:rPr>
              <a:t>as</a:t>
            </a:r>
            <a:r>
              <a:rPr lang="de-DE" dirty="0" smtClean="0">
                <a:cs typeface="Arial" charset="0"/>
              </a:rPr>
              <a:t> </a:t>
            </a:r>
            <a:r>
              <a:rPr lang="de-DE" dirty="0" err="1">
                <a:cs typeface="Arial" charset="0"/>
              </a:rPr>
              <a:t>satellites</a:t>
            </a:r>
            <a:r>
              <a:rPr lang="de-DE" dirty="0">
                <a:cs typeface="Arial" charset="0"/>
              </a:rPr>
              <a:t> </a:t>
            </a:r>
            <a:r>
              <a:rPr lang="de-DE" dirty="0" err="1">
                <a:cs typeface="Arial" charset="0"/>
              </a:rPr>
              <a:t>with</a:t>
            </a:r>
            <a:r>
              <a:rPr lang="de-DE" dirty="0">
                <a:cs typeface="Arial" charset="0"/>
              </a:rPr>
              <a:t> high </a:t>
            </a:r>
            <a:r>
              <a:rPr lang="de-DE" dirty="0" err="1">
                <a:cs typeface="Arial" charset="0"/>
              </a:rPr>
              <a:t>sensitivity</a:t>
            </a:r>
            <a:r>
              <a:rPr lang="de-DE" dirty="0">
                <a:cs typeface="Arial" charset="0"/>
              </a:rPr>
              <a:t> </a:t>
            </a:r>
            <a:r>
              <a:rPr lang="de-DE" dirty="0" err="1">
                <a:cs typeface="Arial" charset="0"/>
              </a:rPr>
              <a:t>to</a:t>
            </a:r>
            <a:r>
              <a:rPr lang="de-DE" dirty="0">
                <a:cs typeface="Arial" charset="0"/>
              </a:rPr>
              <a:t> </a:t>
            </a:r>
            <a:r>
              <a:rPr lang="de-DE" dirty="0" err="1">
                <a:cs typeface="Arial" charset="0"/>
              </a:rPr>
              <a:t>the</a:t>
            </a:r>
            <a:r>
              <a:rPr lang="de-DE" dirty="0">
                <a:cs typeface="Arial" charset="0"/>
              </a:rPr>
              <a:t> </a:t>
            </a:r>
            <a:r>
              <a:rPr lang="de-DE" dirty="0" err="1">
                <a:cs typeface="Arial" charset="0"/>
              </a:rPr>
              <a:t>ground</a:t>
            </a:r>
            <a:r>
              <a:rPr lang="de-DE" dirty="0">
                <a:cs typeface="Arial" charset="0"/>
              </a:rPr>
              <a:t> (GOSAT, OCO-2)</a:t>
            </a:r>
          </a:p>
        </p:txBody>
      </p:sp>
      <p:sp>
        <p:nvSpPr>
          <p:cNvPr id="36882" name="Text Box 8"/>
          <p:cNvSpPr txBox="1">
            <a:spLocks noChangeArrowheads="1"/>
          </p:cNvSpPr>
          <p:nvPr/>
        </p:nvSpPr>
        <p:spPr bwMode="auto">
          <a:xfrm>
            <a:off x="2727325" y="1549400"/>
            <a:ext cx="722313" cy="336550"/>
          </a:xfrm>
          <a:prstGeom prst="rect">
            <a:avLst/>
          </a:prstGeom>
          <a:noFill/>
          <a:ln w="9525">
            <a:noFill/>
            <a:miter lim="800000"/>
            <a:headEnd/>
            <a:tailEnd/>
          </a:ln>
        </p:spPr>
        <p:txBody>
          <a:bodyPr wrap="none">
            <a:spAutoFit/>
          </a:bodyPr>
          <a:lstStyle/>
          <a:p>
            <a:pPr defTabSz="449263"/>
            <a:r>
              <a:rPr lang="de-DE" sz="1600" b="1" baseline="30000">
                <a:solidFill>
                  <a:srgbClr val="FF0000"/>
                </a:solidFill>
                <a:cs typeface="Arial" charset="0"/>
              </a:rPr>
              <a:t>13</a:t>
            </a:r>
            <a:r>
              <a:rPr lang="de-DE" sz="1600" b="1">
                <a:solidFill>
                  <a:srgbClr val="FF0000"/>
                </a:solidFill>
                <a:cs typeface="Arial" charset="0"/>
              </a:rPr>
              <a:t>CO</a:t>
            </a:r>
            <a:r>
              <a:rPr lang="de-DE" sz="1600" b="1" baseline="-25000">
                <a:solidFill>
                  <a:srgbClr val="FF0000"/>
                </a:solidFill>
                <a:cs typeface="Arial" charset="0"/>
              </a:rPr>
              <a:t>2</a:t>
            </a:r>
            <a:endParaRPr lang="de-DE" sz="1600" b="1">
              <a:solidFill>
                <a:srgbClr val="FF0000"/>
              </a:solidFill>
              <a:cs typeface="Arial" charset="0"/>
            </a:endParaRPr>
          </a:p>
        </p:txBody>
      </p:sp>
      <p:sp>
        <p:nvSpPr>
          <p:cNvPr id="36883" name="Text Box 8"/>
          <p:cNvSpPr txBox="1">
            <a:spLocks noChangeArrowheads="1"/>
          </p:cNvSpPr>
          <p:nvPr/>
        </p:nvSpPr>
        <p:spPr bwMode="auto">
          <a:xfrm>
            <a:off x="3297238" y="1728788"/>
            <a:ext cx="566737" cy="336550"/>
          </a:xfrm>
          <a:prstGeom prst="rect">
            <a:avLst/>
          </a:prstGeom>
          <a:noFill/>
          <a:ln w="9525">
            <a:noFill/>
            <a:miter lim="800000"/>
            <a:headEnd/>
            <a:tailEnd/>
          </a:ln>
        </p:spPr>
        <p:txBody>
          <a:bodyPr wrap="none">
            <a:spAutoFit/>
          </a:bodyPr>
          <a:lstStyle/>
          <a:p>
            <a:pPr defTabSz="449263"/>
            <a:r>
              <a:rPr lang="de-DE" sz="1600" b="1">
                <a:solidFill>
                  <a:srgbClr val="FF0000"/>
                </a:solidFill>
                <a:cs typeface="Arial" charset="0"/>
              </a:rPr>
              <a:t>N</a:t>
            </a:r>
            <a:r>
              <a:rPr lang="de-DE" sz="1600" b="1" baseline="-25000">
                <a:solidFill>
                  <a:srgbClr val="FF0000"/>
                </a:solidFill>
                <a:cs typeface="Arial" charset="0"/>
              </a:rPr>
              <a:t>2</a:t>
            </a:r>
            <a:r>
              <a:rPr lang="de-DE" sz="1600" b="1">
                <a:solidFill>
                  <a:srgbClr val="FF0000"/>
                </a:solidFill>
                <a:cs typeface="Arial" charset="0"/>
              </a:rPr>
              <a:t>O</a:t>
            </a:r>
          </a:p>
        </p:txBody>
      </p:sp>
      <p:sp>
        <p:nvSpPr>
          <p:cNvPr id="36884" name="Text Box 8"/>
          <p:cNvSpPr txBox="1">
            <a:spLocks noChangeArrowheads="1"/>
          </p:cNvSpPr>
          <p:nvPr/>
        </p:nvSpPr>
        <p:spPr bwMode="auto">
          <a:xfrm>
            <a:off x="3457575" y="2009775"/>
            <a:ext cx="488950" cy="336550"/>
          </a:xfrm>
          <a:prstGeom prst="rect">
            <a:avLst/>
          </a:prstGeom>
          <a:noFill/>
          <a:ln w="9525">
            <a:noFill/>
            <a:miter lim="800000"/>
            <a:headEnd/>
            <a:tailEnd/>
          </a:ln>
        </p:spPr>
        <p:txBody>
          <a:bodyPr wrap="none">
            <a:spAutoFit/>
          </a:bodyPr>
          <a:lstStyle/>
          <a:p>
            <a:pPr defTabSz="449263"/>
            <a:r>
              <a:rPr lang="de-DE" sz="1600" b="1">
                <a:solidFill>
                  <a:srgbClr val="FF0000"/>
                </a:solidFill>
                <a:cs typeface="Arial" charset="0"/>
              </a:rPr>
              <a:t>CO</a:t>
            </a:r>
          </a:p>
        </p:txBody>
      </p:sp>
      <p:sp>
        <p:nvSpPr>
          <p:cNvPr id="36885" name="Text Box 8"/>
          <p:cNvSpPr txBox="1">
            <a:spLocks noChangeArrowheads="1"/>
          </p:cNvSpPr>
          <p:nvPr/>
        </p:nvSpPr>
        <p:spPr bwMode="auto">
          <a:xfrm>
            <a:off x="3711575" y="2843213"/>
            <a:ext cx="454025" cy="336550"/>
          </a:xfrm>
          <a:prstGeom prst="rect">
            <a:avLst/>
          </a:prstGeom>
          <a:noFill/>
          <a:ln w="9525">
            <a:noFill/>
            <a:miter lim="800000"/>
            <a:headEnd/>
            <a:tailEnd/>
          </a:ln>
        </p:spPr>
        <p:txBody>
          <a:bodyPr wrap="none">
            <a:spAutoFit/>
          </a:bodyPr>
          <a:lstStyle/>
          <a:p>
            <a:pPr defTabSz="449263"/>
            <a:r>
              <a:rPr lang="de-DE" sz="1600" b="1">
                <a:solidFill>
                  <a:srgbClr val="FF0000"/>
                </a:solidFill>
                <a:cs typeface="Arial" charset="0"/>
              </a:rPr>
              <a:t>HF</a:t>
            </a:r>
          </a:p>
        </p:txBody>
      </p:sp>
      <p:sp>
        <p:nvSpPr>
          <p:cNvPr id="36886" name="Text Box 8"/>
          <p:cNvSpPr txBox="1">
            <a:spLocks noChangeArrowheads="1"/>
          </p:cNvSpPr>
          <p:nvPr/>
        </p:nvSpPr>
        <p:spPr bwMode="auto">
          <a:xfrm>
            <a:off x="3689350" y="2576513"/>
            <a:ext cx="635000" cy="336550"/>
          </a:xfrm>
          <a:prstGeom prst="rect">
            <a:avLst/>
          </a:prstGeom>
          <a:noFill/>
          <a:ln w="9525">
            <a:noFill/>
            <a:miter lim="800000"/>
            <a:headEnd/>
            <a:tailEnd/>
          </a:ln>
        </p:spPr>
        <p:txBody>
          <a:bodyPr wrap="none">
            <a:spAutoFit/>
          </a:bodyPr>
          <a:lstStyle/>
          <a:p>
            <a:pPr defTabSz="449263"/>
            <a:r>
              <a:rPr lang="de-DE" sz="1600" b="1">
                <a:solidFill>
                  <a:srgbClr val="FF0000"/>
                </a:solidFill>
                <a:cs typeface="Arial" charset="0"/>
              </a:rPr>
              <a:t>HDO</a:t>
            </a:r>
          </a:p>
        </p:txBody>
      </p:sp>
      <p:sp>
        <p:nvSpPr>
          <p:cNvPr id="36887" name="Text Box 8"/>
          <p:cNvSpPr txBox="1">
            <a:spLocks noChangeArrowheads="1"/>
          </p:cNvSpPr>
          <p:nvPr/>
        </p:nvSpPr>
        <p:spPr bwMode="auto">
          <a:xfrm>
            <a:off x="3600450" y="2274888"/>
            <a:ext cx="566738" cy="336550"/>
          </a:xfrm>
          <a:prstGeom prst="rect">
            <a:avLst/>
          </a:prstGeom>
          <a:noFill/>
          <a:ln w="9525">
            <a:noFill/>
            <a:miter lim="800000"/>
            <a:headEnd/>
            <a:tailEnd/>
          </a:ln>
        </p:spPr>
        <p:txBody>
          <a:bodyPr wrap="none">
            <a:spAutoFit/>
          </a:bodyPr>
          <a:lstStyle/>
          <a:p>
            <a:pPr defTabSz="449263"/>
            <a:r>
              <a:rPr lang="de-DE" sz="1600" b="1">
                <a:solidFill>
                  <a:srgbClr val="FF0000"/>
                </a:solidFill>
                <a:cs typeface="Arial" charset="0"/>
              </a:rPr>
              <a:t>H</a:t>
            </a:r>
            <a:r>
              <a:rPr lang="de-DE" sz="1600" b="1" baseline="-25000">
                <a:solidFill>
                  <a:srgbClr val="FF0000"/>
                </a:solidFill>
                <a:cs typeface="Arial" charset="0"/>
              </a:rPr>
              <a:t>2</a:t>
            </a:r>
            <a:r>
              <a:rPr lang="de-DE" sz="1600" b="1">
                <a:solidFill>
                  <a:srgbClr val="FF0000"/>
                </a:solidFill>
                <a:cs typeface="Arial" charset="0"/>
              </a:rPr>
              <a:t>O</a:t>
            </a:r>
          </a:p>
        </p:txBody>
      </p:sp>
      <p:sp>
        <p:nvSpPr>
          <p:cNvPr id="36888" name="Rectangle 24"/>
          <p:cNvSpPr>
            <a:spLocks noChangeArrowheads="1"/>
          </p:cNvSpPr>
          <p:nvPr/>
        </p:nvSpPr>
        <p:spPr bwMode="auto">
          <a:xfrm>
            <a:off x="0" y="4543425"/>
            <a:ext cx="8893175" cy="2287588"/>
          </a:xfrm>
          <a:prstGeom prst="rect">
            <a:avLst/>
          </a:prstGeom>
          <a:noFill/>
          <a:ln w="9525">
            <a:noFill/>
            <a:miter lim="800000"/>
            <a:headEnd/>
            <a:tailEnd/>
          </a:ln>
        </p:spPr>
        <p:txBody>
          <a:bodyPr>
            <a:spAutoFit/>
          </a:bodyPr>
          <a:lstStyle/>
          <a:p>
            <a:pPr marL="342900" indent="-342900" defTabSz="449263">
              <a:spcBef>
                <a:spcPct val="10000"/>
              </a:spcBef>
              <a:spcAft>
                <a:spcPct val="10000"/>
              </a:spcAft>
            </a:pPr>
            <a:r>
              <a:rPr lang="de-DE" b="1" dirty="0">
                <a:cs typeface="Arial" charset="0"/>
              </a:rPr>
              <a:t>TCCON </a:t>
            </a:r>
            <a:r>
              <a:rPr lang="de-DE" b="1" dirty="0" err="1">
                <a:cs typeface="Arial" charset="0"/>
              </a:rPr>
              <a:t>dataproduct</a:t>
            </a:r>
            <a:endParaRPr lang="de-DE" b="1" dirty="0">
              <a:cs typeface="Arial" charset="0"/>
            </a:endParaRPr>
          </a:p>
          <a:p>
            <a:pPr marL="342900" indent="-342900" defTabSz="449263">
              <a:spcBef>
                <a:spcPct val="10000"/>
              </a:spcBef>
              <a:spcAft>
                <a:spcPct val="10000"/>
              </a:spcAft>
            </a:pPr>
            <a:endParaRPr lang="de-DE" sz="300" b="1" dirty="0">
              <a:cs typeface="Arial" charset="0"/>
            </a:endParaRPr>
          </a:p>
          <a:p>
            <a:pPr marL="342900" indent="-342900" defTabSz="449263">
              <a:spcBef>
                <a:spcPct val="10000"/>
              </a:spcBef>
              <a:spcAft>
                <a:spcPct val="10000"/>
              </a:spcAft>
              <a:buFontTx/>
              <a:buAutoNum type="arabicParenR"/>
            </a:pPr>
            <a:r>
              <a:rPr lang="de-DE" dirty="0" smtClean="0">
                <a:cs typeface="Arial" charset="0"/>
              </a:rPr>
              <a:t>Data </a:t>
            </a:r>
            <a:r>
              <a:rPr lang="de-DE" dirty="0" err="1" smtClean="0">
                <a:cs typeface="Arial" charset="0"/>
              </a:rPr>
              <a:t>product</a:t>
            </a:r>
            <a:r>
              <a:rPr lang="de-DE" dirty="0" smtClean="0">
                <a:cs typeface="Arial" charset="0"/>
              </a:rPr>
              <a:t> </a:t>
            </a:r>
            <a:r>
              <a:rPr lang="de-DE" dirty="0" err="1">
                <a:cs typeface="Arial" charset="0"/>
              </a:rPr>
              <a:t>are</a:t>
            </a:r>
            <a:r>
              <a:rPr lang="de-DE" dirty="0">
                <a:cs typeface="Arial" charset="0"/>
              </a:rPr>
              <a:t> </a:t>
            </a:r>
            <a:r>
              <a:rPr lang="de-DE" dirty="0" err="1">
                <a:cs typeface="Arial" charset="0"/>
              </a:rPr>
              <a:t>column</a:t>
            </a:r>
            <a:r>
              <a:rPr lang="de-DE" dirty="0">
                <a:cs typeface="Arial" charset="0"/>
              </a:rPr>
              <a:t> </a:t>
            </a:r>
            <a:r>
              <a:rPr lang="de-DE" dirty="0" err="1">
                <a:cs typeface="Arial" charset="0"/>
              </a:rPr>
              <a:t>averaged</a:t>
            </a:r>
            <a:r>
              <a:rPr lang="de-DE" dirty="0">
                <a:cs typeface="Arial" charset="0"/>
              </a:rPr>
              <a:t> </a:t>
            </a:r>
            <a:r>
              <a:rPr lang="de-DE" dirty="0" err="1">
                <a:cs typeface="Arial" charset="0"/>
              </a:rPr>
              <a:t>mole</a:t>
            </a:r>
            <a:r>
              <a:rPr lang="de-DE" dirty="0">
                <a:cs typeface="Arial" charset="0"/>
              </a:rPr>
              <a:t> </a:t>
            </a:r>
            <a:r>
              <a:rPr lang="de-DE" dirty="0" err="1">
                <a:cs typeface="Arial" charset="0"/>
              </a:rPr>
              <a:t>fractions</a:t>
            </a:r>
            <a:endParaRPr lang="de-DE" dirty="0">
              <a:cs typeface="Arial" charset="0"/>
            </a:endParaRPr>
          </a:p>
          <a:p>
            <a:pPr marL="342900" indent="-342900" defTabSz="449263">
              <a:spcBef>
                <a:spcPct val="10000"/>
              </a:spcBef>
              <a:spcAft>
                <a:spcPct val="10000"/>
              </a:spcAft>
              <a:buFontTx/>
              <a:buAutoNum type="arabicParenR"/>
            </a:pPr>
            <a:r>
              <a:rPr lang="de-DE" dirty="0">
                <a:cs typeface="Arial" charset="0"/>
              </a:rPr>
              <a:t>High </a:t>
            </a:r>
            <a:r>
              <a:rPr lang="de-DE" dirty="0" err="1">
                <a:cs typeface="Arial" charset="0"/>
              </a:rPr>
              <a:t>standardisation</a:t>
            </a:r>
            <a:r>
              <a:rPr lang="de-DE" dirty="0">
                <a:cs typeface="Arial" charset="0"/>
              </a:rPr>
              <a:t> </a:t>
            </a:r>
            <a:r>
              <a:rPr lang="de-DE" dirty="0" err="1">
                <a:cs typeface="Arial" charset="0"/>
              </a:rPr>
              <a:t>among</a:t>
            </a:r>
            <a:r>
              <a:rPr lang="de-DE" dirty="0">
                <a:cs typeface="Arial" charset="0"/>
              </a:rPr>
              <a:t> </a:t>
            </a:r>
            <a:r>
              <a:rPr lang="de-DE" dirty="0" err="1">
                <a:cs typeface="Arial" charset="0"/>
              </a:rPr>
              <a:t>the</a:t>
            </a:r>
            <a:r>
              <a:rPr lang="de-DE" dirty="0">
                <a:cs typeface="Arial" charset="0"/>
              </a:rPr>
              <a:t> </a:t>
            </a:r>
            <a:r>
              <a:rPr lang="de-DE" dirty="0" err="1">
                <a:cs typeface="Arial" charset="0"/>
              </a:rPr>
              <a:t>network</a:t>
            </a:r>
            <a:r>
              <a:rPr lang="de-DE" dirty="0">
                <a:cs typeface="Arial" charset="0"/>
              </a:rPr>
              <a:t> </a:t>
            </a:r>
            <a:r>
              <a:rPr lang="de-DE" dirty="0" err="1">
                <a:cs typeface="Arial" charset="0"/>
              </a:rPr>
              <a:t>assures</a:t>
            </a:r>
            <a:r>
              <a:rPr lang="de-DE" dirty="0">
                <a:cs typeface="Arial" charset="0"/>
              </a:rPr>
              <a:t> </a:t>
            </a:r>
            <a:r>
              <a:rPr lang="de-DE" dirty="0" err="1">
                <a:cs typeface="Arial" charset="0"/>
              </a:rPr>
              <a:t>comparability</a:t>
            </a:r>
            <a:endParaRPr lang="de-DE" dirty="0">
              <a:cs typeface="Arial" charset="0"/>
            </a:endParaRPr>
          </a:p>
          <a:p>
            <a:pPr marL="342900" indent="-342900" defTabSz="449263">
              <a:spcBef>
                <a:spcPct val="10000"/>
              </a:spcBef>
              <a:spcAft>
                <a:spcPct val="10000"/>
              </a:spcAft>
              <a:buFontTx/>
              <a:buAutoNum type="arabicParenR"/>
            </a:pPr>
            <a:endParaRPr lang="de-DE" sz="300" dirty="0">
              <a:cs typeface="Arial" charset="0"/>
            </a:endParaRPr>
          </a:p>
          <a:p>
            <a:pPr marL="342900" indent="-342900" defTabSz="449263">
              <a:spcBef>
                <a:spcPct val="10000"/>
              </a:spcBef>
              <a:spcAft>
                <a:spcPct val="10000"/>
              </a:spcAft>
            </a:pPr>
            <a:r>
              <a:rPr lang="de-DE" dirty="0">
                <a:cs typeface="Arial" charset="0"/>
              </a:rPr>
              <a:t>3) 	Data </a:t>
            </a:r>
            <a:r>
              <a:rPr lang="de-DE" dirty="0" err="1">
                <a:cs typeface="Arial" charset="0"/>
              </a:rPr>
              <a:t>is</a:t>
            </a:r>
            <a:r>
              <a:rPr lang="de-DE" dirty="0">
                <a:cs typeface="Arial" charset="0"/>
              </a:rPr>
              <a:t> </a:t>
            </a:r>
            <a:r>
              <a:rPr lang="de-DE" dirty="0" err="1">
                <a:cs typeface="Arial" charset="0"/>
              </a:rPr>
              <a:t>freely</a:t>
            </a:r>
            <a:r>
              <a:rPr lang="de-DE" dirty="0">
                <a:cs typeface="Arial" charset="0"/>
              </a:rPr>
              <a:t> </a:t>
            </a:r>
            <a:r>
              <a:rPr lang="de-DE" dirty="0" err="1">
                <a:cs typeface="Arial" charset="0"/>
              </a:rPr>
              <a:t>available</a:t>
            </a:r>
            <a:r>
              <a:rPr lang="de-DE" dirty="0">
                <a:cs typeface="Arial" charset="0"/>
              </a:rPr>
              <a:t> </a:t>
            </a:r>
            <a:r>
              <a:rPr lang="de-DE" dirty="0" err="1">
                <a:cs typeface="Arial" charset="0"/>
              </a:rPr>
              <a:t>from</a:t>
            </a:r>
            <a:r>
              <a:rPr lang="de-DE" dirty="0">
                <a:cs typeface="Arial" charset="0"/>
              </a:rPr>
              <a:t> </a:t>
            </a:r>
            <a:r>
              <a:rPr lang="de-DE" dirty="0" err="1">
                <a:cs typeface="Arial" charset="0"/>
              </a:rPr>
              <a:t>the</a:t>
            </a:r>
            <a:r>
              <a:rPr lang="de-DE" dirty="0">
                <a:cs typeface="Arial" charset="0"/>
              </a:rPr>
              <a:t> TCCON </a:t>
            </a:r>
            <a:r>
              <a:rPr lang="de-DE" dirty="0" err="1">
                <a:cs typeface="Arial" charset="0"/>
              </a:rPr>
              <a:t>database</a:t>
            </a:r>
            <a:r>
              <a:rPr lang="de-DE" dirty="0">
                <a:cs typeface="Arial" charset="0"/>
              </a:rPr>
              <a:t> </a:t>
            </a:r>
            <a:r>
              <a:rPr lang="de-DE" dirty="0" err="1">
                <a:cs typeface="Arial" charset="0"/>
              </a:rPr>
              <a:t>one</a:t>
            </a:r>
            <a:r>
              <a:rPr lang="de-DE" dirty="0">
                <a:cs typeface="Arial" charset="0"/>
              </a:rPr>
              <a:t> </a:t>
            </a:r>
            <a:r>
              <a:rPr lang="de-DE" dirty="0" err="1">
                <a:cs typeface="Arial" charset="0"/>
              </a:rPr>
              <a:t>year</a:t>
            </a:r>
            <a:r>
              <a:rPr lang="de-DE" dirty="0">
                <a:cs typeface="Arial" charset="0"/>
              </a:rPr>
              <a:t> after </a:t>
            </a:r>
            <a:r>
              <a:rPr lang="de-DE" dirty="0" err="1">
                <a:cs typeface="Arial" charset="0"/>
              </a:rPr>
              <a:t>observation</a:t>
            </a:r>
            <a:r>
              <a:rPr lang="de-DE" dirty="0">
                <a:cs typeface="Arial" charset="0"/>
              </a:rPr>
              <a:t>. </a:t>
            </a:r>
            <a:r>
              <a:rPr lang="de-DE" dirty="0" err="1">
                <a:cs typeface="Arial" charset="0"/>
              </a:rPr>
              <a:t>Within</a:t>
            </a:r>
            <a:r>
              <a:rPr lang="de-DE" dirty="0">
                <a:cs typeface="Arial" charset="0"/>
              </a:rPr>
              <a:t> </a:t>
            </a:r>
            <a:r>
              <a:rPr lang="de-DE" dirty="0" err="1">
                <a:cs typeface="Arial" charset="0"/>
              </a:rPr>
              <a:t>the</a:t>
            </a:r>
            <a:r>
              <a:rPr lang="de-DE" dirty="0">
                <a:cs typeface="Arial" charset="0"/>
              </a:rPr>
              <a:t> EU-project ICOS-INWIRE </a:t>
            </a:r>
            <a:r>
              <a:rPr lang="de-DE" dirty="0" err="1">
                <a:cs typeface="Arial" charset="0"/>
              </a:rPr>
              <a:t>it</a:t>
            </a:r>
            <a:r>
              <a:rPr lang="de-DE" dirty="0">
                <a:cs typeface="Arial" charset="0"/>
              </a:rPr>
              <a:t> </a:t>
            </a:r>
            <a:r>
              <a:rPr lang="de-DE" dirty="0" err="1">
                <a:cs typeface="Arial" charset="0"/>
              </a:rPr>
              <a:t>has</a:t>
            </a:r>
            <a:r>
              <a:rPr lang="de-DE" dirty="0">
                <a:cs typeface="Arial" charset="0"/>
              </a:rPr>
              <a:t> </a:t>
            </a:r>
            <a:r>
              <a:rPr lang="de-DE" dirty="0" err="1">
                <a:cs typeface="Arial" charset="0"/>
              </a:rPr>
              <a:t>been</a:t>
            </a:r>
            <a:r>
              <a:rPr lang="de-DE" dirty="0">
                <a:cs typeface="Arial" charset="0"/>
              </a:rPr>
              <a:t> </a:t>
            </a:r>
            <a:r>
              <a:rPr lang="de-DE" dirty="0" err="1">
                <a:cs typeface="Arial" charset="0"/>
              </a:rPr>
              <a:t>shown</a:t>
            </a:r>
            <a:r>
              <a:rPr lang="de-DE" dirty="0">
                <a:cs typeface="Arial" charset="0"/>
              </a:rPr>
              <a:t> </a:t>
            </a:r>
            <a:r>
              <a:rPr lang="de-DE" dirty="0" err="1">
                <a:cs typeface="Arial" charset="0"/>
              </a:rPr>
              <a:t>that</a:t>
            </a:r>
            <a:r>
              <a:rPr lang="de-DE" dirty="0">
                <a:cs typeface="Arial" charset="0"/>
              </a:rPr>
              <a:t> </a:t>
            </a:r>
            <a:r>
              <a:rPr lang="de-DE" dirty="0" err="1">
                <a:cs typeface="Arial" charset="0"/>
              </a:rPr>
              <a:t>data</a:t>
            </a:r>
            <a:r>
              <a:rPr lang="de-DE" dirty="0">
                <a:cs typeface="Arial" charset="0"/>
              </a:rPr>
              <a:t> </a:t>
            </a:r>
            <a:r>
              <a:rPr lang="de-DE" dirty="0" err="1">
                <a:cs typeface="Arial" charset="0"/>
              </a:rPr>
              <a:t>can</a:t>
            </a:r>
            <a:r>
              <a:rPr lang="de-DE" dirty="0">
                <a:cs typeface="Arial" charset="0"/>
              </a:rPr>
              <a:t> </a:t>
            </a:r>
            <a:r>
              <a:rPr lang="de-DE" dirty="0" err="1">
                <a:cs typeface="Arial" charset="0"/>
              </a:rPr>
              <a:t>be</a:t>
            </a:r>
            <a:r>
              <a:rPr lang="de-DE" dirty="0">
                <a:cs typeface="Arial" charset="0"/>
              </a:rPr>
              <a:t> </a:t>
            </a:r>
            <a:r>
              <a:rPr lang="de-DE" dirty="0" err="1">
                <a:cs typeface="Arial" charset="0"/>
              </a:rPr>
              <a:t>available</a:t>
            </a:r>
            <a:r>
              <a:rPr lang="de-DE" dirty="0">
                <a:cs typeface="Arial" charset="0"/>
              </a:rPr>
              <a:t> 3 </a:t>
            </a:r>
            <a:r>
              <a:rPr lang="de-DE" dirty="0" err="1">
                <a:cs typeface="Arial" charset="0"/>
              </a:rPr>
              <a:t>days</a:t>
            </a:r>
            <a:r>
              <a:rPr lang="de-DE" dirty="0">
                <a:cs typeface="Arial" charset="0"/>
              </a:rPr>
              <a:t> after </a:t>
            </a:r>
            <a:r>
              <a:rPr lang="de-DE" dirty="0" err="1">
                <a:cs typeface="Arial" charset="0"/>
              </a:rPr>
              <a:t>the</a:t>
            </a:r>
            <a:r>
              <a:rPr lang="de-DE" dirty="0">
                <a:cs typeface="Arial" charset="0"/>
              </a:rPr>
              <a:t> </a:t>
            </a:r>
            <a:r>
              <a:rPr lang="de-DE" dirty="0" err="1">
                <a:cs typeface="Arial" charset="0"/>
              </a:rPr>
              <a:t>measurement</a:t>
            </a:r>
            <a:r>
              <a:rPr lang="de-DE" dirty="0">
                <a:cs typeface="Arial" charset="0"/>
              </a:rPr>
              <a:t>. This fast </a:t>
            </a:r>
            <a:r>
              <a:rPr lang="de-DE" dirty="0" err="1">
                <a:cs typeface="Arial" charset="0"/>
              </a:rPr>
              <a:t>data</a:t>
            </a:r>
            <a:r>
              <a:rPr lang="de-DE" dirty="0">
                <a:cs typeface="Arial" charset="0"/>
              </a:rPr>
              <a:t> </a:t>
            </a:r>
            <a:r>
              <a:rPr lang="de-DE" dirty="0" err="1">
                <a:cs typeface="Arial" charset="0"/>
              </a:rPr>
              <a:t>product</a:t>
            </a:r>
            <a:r>
              <a:rPr lang="de-DE" dirty="0">
                <a:cs typeface="Arial" charset="0"/>
              </a:rPr>
              <a:t> </a:t>
            </a:r>
            <a:r>
              <a:rPr lang="de-DE" dirty="0" err="1">
                <a:cs typeface="Arial" charset="0"/>
              </a:rPr>
              <a:t>can</a:t>
            </a:r>
            <a:r>
              <a:rPr lang="de-DE" dirty="0">
                <a:cs typeface="Arial" charset="0"/>
              </a:rPr>
              <a:t> </a:t>
            </a:r>
            <a:r>
              <a:rPr lang="de-DE" dirty="0" err="1">
                <a:cs typeface="Arial" charset="0"/>
              </a:rPr>
              <a:t>only</a:t>
            </a:r>
            <a:r>
              <a:rPr lang="de-DE" dirty="0">
                <a:cs typeface="Arial" charset="0"/>
              </a:rPr>
              <a:t> </a:t>
            </a:r>
            <a:r>
              <a:rPr lang="de-DE" dirty="0" err="1">
                <a:cs typeface="Arial" charset="0"/>
              </a:rPr>
              <a:t>be</a:t>
            </a:r>
            <a:r>
              <a:rPr lang="de-DE" dirty="0">
                <a:cs typeface="Arial" charset="0"/>
              </a:rPr>
              <a:t> </a:t>
            </a:r>
            <a:r>
              <a:rPr lang="de-DE" dirty="0" err="1">
                <a:cs typeface="Arial" charset="0"/>
              </a:rPr>
              <a:t>delivered</a:t>
            </a:r>
            <a:r>
              <a:rPr lang="de-DE" dirty="0">
                <a:cs typeface="Arial" charset="0"/>
              </a:rPr>
              <a:t> </a:t>
            </a:r>
            <a:r>
              <a:rPr lang="de-DE" dirty="0" err="1">
                <a:cs typeface="Arial" charset="0"/>
              </a:rPr>
              <a:t>with</a:t>
            </a:r>
            <a:r>
              <a:rPr lang="de-DE" dirty="0">
                <a:cs typeface="Arial" charset="0"/>
              </a:rPr>
              <a:t> additional </a:t>
            </a:r>
            <a:r>
              <a:rPr lang="de-DE" dirty="0" err="1">
                <a:cs typeface="Arial" charset="0"/>
              </a:rPr>
              <a:t>funding</a:t>
            </a:r>
            <a:endParaRPr lang="de-DE" sz="300" dirty="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ChangeArrowheads="1"/>
          </p:cNvSpPr>
          <p:nvPr/>
        </p:nvSpPr>
        <p:spPr bwMode="auto">
          <a:xfrm>
            <a:off x="0" y="950913"/>
            <a:ext cx="9144000" cy="533400"/>
          </a:xfrm>
          <a:prstGeom prst="rect">
            <a:avLst/>
          </a:prstGeom>
          <a:noFill/>
          <a:ln w="9525">
            <a:noFill/>
            <a:miter lim="800000"/>
            <a:headEnd/>
            <a:tailEnd/>
          </a:ln>
        </p:spPr>
        <p:txBody>
          <a:bodyPr anchor="ctr"/>
          <a:lstStyle/>
          <a:p>
            <a:pPr algn="ctr" defTabSz="449263"/>
            <a:r>
              <a:rPr lang="de-DE" sz="2400" b="1">
                <a:cs typeface="Arial" charset="0"/>
              </a:rPr>
              <a:t>TCCON calibration by </a:t>
            </a:r>
            <a:r>
              <a:rPr lang="de-DE" sz="2400" b="1" i="1">
                <a:cs typeface="Arial" charset="0"/>
              </a:rPr>
              <a:t>in situ</a:t>
            </a:r>
            <a:r>
              <a:rPr lang="de-DE" sz="2400" b="1">
                <a:cs typeface="Arial" charset="0"/>
              </a:rPr>
              <a:t> measurements</a:t>
            </a:r>
            <a:endParaRPr lang="en-US" sz="2400" b="1" baseline="-25000">
              <a:cs typeface="Arial" charset="0"/>
            </a:endParaRPr>
          </a:p>
        </p:txBody>
      </p:sp>
      <p:pic>
        <p:nvPicPr>
          <p:cNvPr id="43013" name="Picture 3"/>
          <p:cNvPicPr>
            <a:picLocks noChangeAspect="1" noChangeArrowheads="1"/>
          </p:cNvPicPr>
          <p:nvPr/>
        </p:nvPicPr>
        <p:blipFill>
          <a:blip r:embed="rId2"/>
          <a:srcRect r="52638"/>
          <a:stretch>
            <a:fillRect/>
          </a:stretch>
        </p:blipFill>
        <p:spPr bwMode="auto">
          <a:xfrm>
            <a:off x="-36513" y="1503363"/>
            <a:ext cx="4572001" cy="3700462"/>
          </a:xfrm>
          <a:prstGeom prst="rect">
            <a:avLst/>
          </a:prstGeom>
          <a:noFill/>
          <a:ln w="9525">
            <a:noFill/>
            <a:miter lim="800000"/>
            <a:headEnd/>
            <a:tailEnd/>
          </a:ln>
        </p:spPr>
      </p:pic>
      <p:sp>
        <p:nvSpPr>
          <p:cNvPr id="43014" name="Text Box 13"/>
          <p:cNvSpPr txBox="1">
            <a:spLocks noChangeArrowheads="1"/>
          </p:cNvSpPr>
          <p:nvPr/>
        </p:nvSpPr>
        <p:spPr bwMode="auto">
          <a:xfrm>
            <a:off x="323850" y="5419725"/>
            <a:ext cx="6037263" cy="1465263"/>
          </a:xfrm>
          <a:prstGeom prst="rect">
            <a:avLst/>
          </a:prstGeom>
          <a:noFill/>
          <a:ln w="9525">
            <a:noFill/>
            <a:miter lim="800000"/>
            <a:headEnd/>
            <a:tailEnd/>
          </a:ln>
        </p:spPr>
        <p:txBody>
          <a:bodyPr wrap="none">
            <a:spAutoFit/>
          </a:bodyPr>
          <a:lstStyle/>
          <a:p>
            <a:pPr defTabSz="449263"/>
            <a:r>
              <a:rPr lang="de-DE" b="1">
                <a:cs typeface="Arial" charset="0"/>
              </a:rPr>
              <a:t>2 </a:t>
            </a:r>
            <a:r>
              <a:rPr lang="de-DE" b="1">
                <a:latin typeface="Symbol" pitchFamily="18" charset="2"/>
                <a:cs typeface="Arial" charset="0"/>
              </a:rPr>
              <a:t>s</a:t>
            </a:r>
            <a:r>
              <a:rPr lang="de-DE" b="1">
                <a:cs typeface="Arial" charset="0"/>
              </a:rPr>
              <a:t> standard error by comparison with in situ profiles</a:t>
            </a:r>
            <a:r>
              <a:rPr lang="de-DE">
                <a:cs typeface="Arial" charset="0"/>
              </a:rPr>
              <a:t> </a:t>
            </a:r>
          </a:p>
          <a:p>
            <a:pPr defTabSz="449263"/>
            <a:r>
              <a:rPr lang="de-DE">
                <a:cs typeface="Arial" charset="0"/>
              </a:rPr>
              <a:t>   CO</a:t>
            </a:r>
            <a:r>
              <a:rPr lang="de-DE" baseline="-25000">
                <a:cs typeface="Arial" charset="0"/>
              </a:rPr>
              <a:t>2</a:t>
            </a:r>
            <a:r>
              <a:rPr lang="de-DE">
                <a:cs typeface="Arial" charset="0"/>
              </a:rPr>
              <a:t>: 0.8 ppm </a:t>
            </a:r>
          </a:p>
          <a:p>
            <a:pPr defTabSz="449263"/>
            <a:r>
              <a:rPr lang="de-DE">
                <a:cs typeface="Arial" charset="0"/>
              </a:rPr>
              <a:t>   CH</a:t>
            </a:r>
            <a:r>
              <a:rPr lang="de-DE" baseline="-25000">
                <a:cs typeface="Arial" charset="0"/>
              </a:rPr>
              <a:t>4</a:t>
            </a:r>
            <a:r>
              <a:rPr lang="de-DE">
                <a:cs typeface="Arial" charset="0"/>
              </a:rPr>
              <a:t>: 7 ppb </a:t>
            </a:r>
          </a:p>
          <a:p>
            <a:pPr defTabSz="449263"/>
            <a:r>
              <a:rPr lang="de-DE">
                <a:cs typeface="Arial" charset="0"/>
              </a:rPr>
              <a:t>   N</a:t>
            </a:r>
            <a:r>
              <a:rPr lang="de-DE" baseline="-25000">
                <a:cs typeface="Arial" charset="0"/>
              </a:rPr>
              <a:t>2</a:t>
            </a:r>
            <a:r>
              <a:rPr lang="de-DE">
                <a:cs typeface="Arial" charset="0"/>
              </a:rPr>
              <a:t>O: 3 ppb </a:t>
            </a:r>
          </a:p>
          <a:p>
            <a:pPr defTabSz="449263"/>
            <a:r>
              <a:rPr lang="de-DE">
                <a:cs typeface="Arial" charset="0"/>
              </a:rPr>
              <a:t>   CO: 4 ppb </a:t>
            </a:r>
          </a:p>
        </p:txBody>
      </p:sp>
      <p:pic>
        <p:nvPicPr>
          <p:cNvPr id="43015" name="Picture 15"/>
          <p:cNvPicPr>
            <a:picLocks noChangeAspect="1" noChangeArrowheads="1"/>
          </p:cNvPicPr>
          <p:nvPr/>
        </p:nvPicPr>
        <p:blipFill>
          <a:blip r:embed="rId2"/>
          <a:srcRect l="52222" b="3140"/>
          <a:stretch>
            <a:fillRect/>
          </a:stretch>
        </p:blipFill>
        <p:spPr bwMode="auto">
          <a:xfrm>
            <a:off x="4606925" y="1530350"/>
            <a:ext cx="4537075" cy="3525838"/>
          </a:xfrm>
          <a:prstGeom prst="rect">
            <a:avLst/>
          </a:prstGeom>
          <a:noFill/>
          <a:ln w="9525">
            <a:noFill/>
            <a:miter lim="800000"/>
            <a:headEnd/>
            <a:tailEnd/>
          </a:ln>
        </p:spPr>
      </p:pic>
      <p:sp>
        <p:nvSpPr>
          <p:cNvPr id="43016" name="Text Box 8"/>
          <p:cNvSpPr txBox="1">
            <a:spLocks noChangeArrowheads="1"/>
          </p:cNvSpPr>
          <p:nvPr/>
        </p:nvSpPr>
        <p:spPr bwMode="auto">
          <a:xfrm>
            <a:off x="2411413" y="1890713"/>
            <a:ext cx="1728787" cy="366712"/>
          </a:xfrm>
          <a:prstGeom prst="rect">
            <a:avLst/>
          </a:prstGeom>
          <a:noFill/>
          <a:ln w="9525">
            <a:noFill/>
            <a:miter lim="800000"/>
            <a:headEnd/>
            <a:tailEnd/>
          </a:ln>
          <a:effectLst/>
        </p:spPr>
        <p:txBody>
          <a:bodyPr>
            <a:spAutoFit/>
          </a:bodyPr>
          <a:lstStyle/>
          <a:p>
            <a:pPr>
              <a:spcBef>
                <a:spcPct val="50000"/>
              </a:spcBef>
            </a:pPr>
            <a:r>
              <a:rPr lang="de-DE" b="1">
                <a:cs typeface="Arial" charset="0"/>
              </a:rPr>
              <a:t>CO</a:t>
            </a:r>
            <a:r>
              <a:rPr lang="de-DE" b="1" baseline="-25000">
                <a:cs typeface="Arial" charset="0"/>
              </a:rPr>
              <a:t>2</a:t>
            </a:r>
          </a:p>
        </p:txBody>
      </p:sp>
      <p:sp>
        <p:nvSpPr>
          <p:cNvPr id="43017" name="Text Box 9"/>
          <p:cNvSpPr txBox="1">
            <a:spLocks noChangeArrowheads="1"/>
          </p:cNvSpPr>
          <p:nvPr/>
        </p:nvSpPr>
        <p:spPr bwMode="auto">
          <a:xfrm>
            <a:off x="6877050" y="1890713"/>
            <a:ext cx="1728788" cy="366712"/>
          </a:xfrm>
          <a:prstGeom prst="rect">
            <a:avLst/>
          </a:prstGeom>
          <a:noFill/>
          <a:ln w="9525">
            <a:noFill/>
            <a:miter lim="800000"/>
            <a:headEnd/>
            <a:tailEnd/>
          </a:ln>
          <a:effectLst/>
        </p:spPr>
        <p:txBody>
          <a:bodyPr>
            <a:spAutoFit/>
          </a:bodyPr>
          <a:lstStyle/>
          <a:p>
            <a:pPr>
              <a:spcBef>
                <a:spcPct val="50000"/>
              </a:spcBef>
            </a:pPr>
            <a:r>
              <a:rPr lang="de-DE" b="1">
                <a:cs typeface="Arial" charset="0"/>
              </a:rPr>
              <a:t>CH</a:t>
            </a:r>
            <a:r>
              <a:rPr lang="de-DE" b="1" baseline="-25000">
                <a:cs typeface="Arial" charset="0"/>
              </a:rPr>
              <a:t>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950913"/>
            <a:ext cx="9144000" cy="533400"/>
          </a:xfrm>
          <a:prstGeom prst="rect">
            <a:avLst/>
          </a:prstGeom>
          <a:noFill/>
          <a:ln w="9525">
            <a:noFill/>
            <a:miter lim="800000"/>
            <a:headEnd/>
            <a:tailEnd/>
          </a:ln>
        </p:spPr>
        <p:txBody>
          <a:bodyPr anchor="ctr"/>
          <a:lstStyle/>
          <a:p>
            <a:pPr algn="ctr" defTabSz="449263"/>
            <a:r>
              <a:rPr lang="de-DE" sz="2400" b="1">
                <a:cs typeface="Arial" charset="0"/>
              </a:rPr>
              <a:t>TCCON model- and satellite validation</a:t>
            </a:r>
            <a:endParaRPr lang="en-US" sz="2400" b="1" baseline="-25000">
              <a:cs typeface="Arial" charset="0"/>
            </a:endParaRPr>
          </a:p>
        </p:txBody>
      </p:sp>
      <p:pic>
        <p:nvPicPr>
          <p:cNvPr id="44040" name="Picture 8"/>
          <p:cNvPicPr>
            <a:picLocks noChangeAspect="1" noChangeArrowheads="1"/>
          </p:cNvPicPr>
          <p:nvPr/>
        </p:nvPicPr>
        <p:blipFill>
          <a:blip r:embed="rId2"/>
          <a:srcRect/>
          <a:stretch>
            <a:fillRect/>
          </a:stretch>
        </p:blipFill>
        <p:spPr bwMode="auto">
          <a:xfrm>
            <a:off x="0" y="1898650"/>
            <a:ext cx="9144000" cy="3835400"/>
          </a:xfrm>
          <a:prstGeom prst="rect">
            <a:avLst/>
          </a:prstGeom>
          <a:noFill/>
          <a:ln w="9525">
            <a:noFill/>
            <a:miter lim="800000"/>
            <a:headEnd/>
            <a:tailEnd/>
          </a:ln>
          <a:effectLst/>
        </p:spPr>
      </p:pic>
      <p:sp>
        <p:nvSpPr>
          <p:cNvPr id="44041" name="Rectangle 7"/>
          <p:cNvSpPr>
            <a:spLocks noChangeArrowheads="1"/>
          </p:cNvSpPr>
          <p:nvPr/>
        </p:nvSpPr>
        <p:spPr bwMode="auto">
          <a:xfrm>
            <a:off x="4572000" y="6021388"/>
            <a:ext cx="4572000" cy="336550"/>
          </a:xfrm>
          <a:prstGeom prst="rect">
            <a:avLst/>
          </a:prstGeom>
          <a:noFill/>
          <a:ln w="9525">
            <a:noFill/>
            <a:miter lim="800000"/>
            <a:headEnd/>
            <a:tailEnd/>
          </a:ln>
        </p:spPr>
        <p:txBody>
          <a:bodyPr>
            <a:spAutoFit/>
          </a:bodyPr>
          <a:lstStyle/>
          <a:p>
            <a:pPr defTabSz="449263"/>
            <a:r>
              <a:rPr lang="en-US" sz="1600" i="1">
                <a:cs typeface="Arial" charset="0"/>
              </a:rPr>
              <a:t>Kulawik et al., AMTD 2015</a:t>
            </a:r>
            <a:endParaRPr lang="en-US" sz="1600" i="1">
              <a:solidFill>
                <a:schemeClr val="bg1"/>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8"/>
          <p:cNvSpPr txBox="1">
            <a:spLocks noChangeArrowheads="1"/>
          </p:cNvSpPr>
          <p:nvPr/>
        </p:nvSpPr>
        <p:spPr bwMode="auto">
          <a:xfrm>
            <a:off x="0" y="1087438"/>
            <a:ext cx="9144000" cy="396875"/>
          </a:xfrm>
          <a:prstGeom prst="rect">
            <a:avLst/>
          </a:prstGeom>
          <a:noFill/>
          <a:ln w="9525">
            <a:noFill/>
            <a:miter lim="800000"/>
            <a:headEnd/>
            <a:tailEnd/>
          </a:ln>
        </p:spPr>
        <p:txBody>
          <a:bodyPr>
            <a:spAutoFit/>
          </a:bodyPr>
          <a:lstStyle/>
          <a:p>
            <a:pPr algn="ctr" defTabSz="449263"/>
            <a:r>
              <a:rPr lang="de-DE" sz="2000" b="1">
                <a:cs typeface="Arial" charset="0"/>
              </a:rPr>
              <a:t>Publications in international journals (until May 2014)</a:t>
            </a:r>
          </a:p>
        </p:txBody>
      </p:sp>
      <p:pic>
        <p:nvPicPr>
          <p:cNvPr id="38920" name="Picture 8"/>
          <p:cNvPicPr>
            <a:picLocks noChangeAspect="1" noChangeArrowheads="1"/>
          </p:cNvPicPr>
          <p:nvPr/>
        </p:nvPicPr>
        <p:blipFill>
          <a:blip r:embed="rId2"/>
          <a:srcRect/>
          <a:stretch>
            <a:fillRect/>
          </a:stretch>
        </p:blipFill>
        <p:spPr bwMode="auto">
          <a:xfrm>
            <a:off x="0" y="1501775"/>
            <a:ext cx="7011988" cy="5311775"/>
          </a:xfrm>
          <a:prstGeom prst="rect">
            <a:avLst/>
          </a:prstGeom>
          <a:noFill/>
          <a:ln w="9525">
            <a:noFill/>
            <a:miter lim="800000"/>
            <a:headEnd/>
            <a:tailEnd/>
          </a:ln>
          <a:effectLst/>
        </p:spPr>
      </p:pic>
      <p:sp>
        <p:nvSpPr>
          <p:cNvPr id="38921" name="Text Box 8"/>
          <p:cNvSpPr txBox="1">
            <a:spLocks noChangeArrowheads="1"/>
          </p:cNvSpPr>
          <p:nvPr/>
        </p:nvSpPr>
        <p:spPr bwMode="auto">
          <a:xfrm>
            <a:off x="7164388" y="6021388"/>
            <a:ext cx="1979612" cy="517525"/>
          </a:xfrm>
          <a:prstGeom prst="rect">
            <a:avLst/>
          </a:prstGeom>
          <a:noFill/>
          <a:ln w="9525">
            <a:noFill/>
            <a:miter lim="800000"/>
            <a:headEnd/>
            <a:tailEnd/>
          </a:ln>
        </p:spPr>
        <p:txBody>
          <a:bodyPr>
            <a:spAutoFit/>
          </a:bodyPr>
          <a:lstStyle/>
          <a:p>
            <a:pPr defTabSz="449263"/>
            <a:r>
              <a:rPr lang="de-DE" sz="1400" b="1">
                <a:cs typeface="Arial" charset="0"/>
              </a:rPr>
              <a:t>Figure courtesy of </a:t>
            </a:r>
          </a:p>
          <a:p>
            <a:pPr defTabSz="449263"/>
            <a:r>
              <a:rPr lang="de-DE" sz="1400" b="1">
                <a:cs typeface="Arial" charset="0"/>
              </a:rPr>
              <a:t>Paul Wennberg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619</Words>
  <Application>Microsoft Office PowerPoint</Application>
  <PresentationFormat>On-screen Show (4:3)</PresentationFormat>
  <Paragraphs>204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de l'Office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martine</cp:lastModifiedBy>
  <cp:revision>57</cp:revision>
  <dcterms:created xsi:type="dcterms:W3CDTF">2015-04-08T16:36:35Z</dcterms:created>
  <dcterms:modified xsi:type="dcterms:W3CDTF">2015-09-21T05:18:26Z</dcterms:modified>
</cp:coreProperties>
</file>