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  <p:sldMasterId id="2147483967" r:id="rId2"/>
    <p:sldMasterId id="2147483979" r:id="rId3"/>
  </p:sldMasterIdLst>
  <p:notesMasterIdLst>
    <p:notesMasterId r:id="rId21"/>
  </p:notesMasterIdLst>
  <p:handoutMasterIdLst>
    <p:handoutMasterId r:id="rId22"/>
  </p:handoutMasterIdLst>
  <p:sldIdLst>
    <p:sldId id="304" r:id="rId4"/>
    <p:sldId id="329" r:id="rId5"/>
    <p:sldId id="335" r:id="rId6"/>
    <p:sldId id="334" r:id="rId7"/>
    <p:sldId id="319" r:id="rId8"/>
    <p:sldId id="321" r:id="rId9"/>
    <p:sldId id="338" r:id="rId10"/>
    <p:sldId id="323" r:id="rId11"/>
    <p:sldId id="337" r:id="rId12"/>
    <p:sldId id="315" r:id="rId13"/>
    <p:sldId id="330" r:id="rId14"/>
    <p:sldId id="331" r:id="rId15"/>
    <p:sldId id="333" r:id="rId16"/>
    <p:sldId id="332" r:id="rId17"/>
    <p:sldId id="339" r:id="rId18"/>
    <p:sldId id="279" r:id="rId19"/>
    <p:sldId id="33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718" autoAdjust="0"/>
  </p:normalViewPr>
  <p:slideViewPr>
    <p:cSldViewPr snapToGrid="0" snapToObjects="1">
      <p:cViewPr>
        <p:scale>
          <a:sx n="76" d="100"/>
          <a:sy n="76" d="100"/>
        </p:scale>
        <p:origin x="-18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5C489-9488-E74F-AC7E-FB3D444CA06F}" type="doc">
      <dgm:prSet loTypeId="urn:microsoft.com/office/officeart/2005/8/layout/cycle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E57768F-16B8-D54B-A76A-A1DB102944D9}">
      <dgm:prSet phldrT="[Text]" custT="1"/>
      <dgm:spPr/>
      <dgm:t>
        <a:bodyPr/>
        <a:lstStyle/>
        <a:p>
          <a:r>
            <a:rPr lang="en-US" sz="1600" b="1" dirty="0" smtClean="0">
              <a:latin typeface="Arial"/>
              <a:cs typeface="Arial"/>
            </a:rPr>
            <a:t>Detection</a:t>
          </a:r>
          <a:endParaRPr lang="en-US" sz="1600" b="1" dirty="0">
            <a:latin typeface="Arial"/>
            <a:cs typeface="Arial"/>
          </a:endParaRPr>
        </a:p>
      </dgm:t>
    </dgm:pt>
    <dgm:pt modelId="{FE0B1FA1-8E5B-3946-83D8-85D27BFF4413}" type="parTrans" cxnId="{727D6B94-37EF-EC48-90C6-D26A0F9F031C}">
      <dgm:prSet/>
      <dgm:spPr/>
      <dgm:t>
        <a:bodyPr/>
        <a:lstStyle/>
        <a:p>
          <a:endParaRPr lang="en-US"/>
        </a:p>
      </dgm:t>
    </dgm:pt>
    <dgm:pt modelId="{415AEA3A-7949-544F-969B-F06895CA86B5}" type="sibTrans" cxnId="{727D6B94-37EF-EC48-90C6-D26A0F9F031C}">
      <dgm:prSet custT="1"/>
      <dgm:spPr>
        <a:solidFill>
          <a:srgbClr val="008000"/>
        </a:solidFill>
      </dgm:spPr>
      <dgm:t>
        <a:bodyPr/>
        <a:lstStyle/>
        <a:p>
          <a:endParaRPr lang="en-US" sz="1600"/>
        </a:p>
      </dgm:t>
    </dgm:pt>
    <dgm:pt modelId="{341E8021-2D14-7F42-BC77-58B6F1BA7356}">
      <dgm:prSet phldrT="[Text]" custT="1"/>
      <dgm:spPr/>
      <dgm:t>
        <a:bodyPr/>
        <a:lstStyle/>
        <a:p>
          <a:r>
            <a:rPr lang="en-US" sz="1600" b="1" dirty="0" smtClean="0">
              <a:latin typeface="Arial"/>
              <a:cs typeface="Arial"/>
            </a:rPr>
            <a:t>Formulation</a:t>
          </a:r>
          <a:endParaRPr lang="en-US" sz="1600" b="1" dirty="0">
            <a:latin typeface="Arial"/>
            <a:cs typeface="Arial"/>
          </a:endParaRPr>
        </a:p>
      </dgm:t>
    </dgm:pt>
    <dgm:pt modelId="{82DB64F3-B74F-254A-8CFE-3FB4CE302B13}" type="parTrans" cxnId="{D609F0DC-DDF6-A341-8D2A-6DF190A432D4}">
      <dgm:prSet/>
      <dgm:spPr/>
      <dgm:t>
        <a:bodyPr/>
        <a:lstStyle/>
        <a:p>
          <a:endParaRPr lang="en-US"/>
        </a:p>
      </dgm:t>
    </dgm:pt>
    <dgm:pt modelId="{BC2BBB2A-6F08-D14C-8D1F-C061F9313C47}" type="sibTrans" cxnId="{D609F0DC-DDF6-A341-8D2A-6DF190A432D4}">
      <dgm:prSet custT="1"/>
      <dgm:spPr>
        <a:solidFill>
          <a:srgbClr val="008000"/>
        </a:solidFill>
      </dgm:spPr>
      <dgm:t>
        <a:bodyPr/>
        <a:lstStyle/>
        <a:p>
          <a:endParaRPr lang="en-US" sz="1600"/>
        </a:p>
      </dgm:t>
    </dgm:pt>
    <dgm:pt modelId="{24E75688-2588-E94D-AAE9-061F84E7B0AC}">
      <dgm:prSet phldrT="[Text]" custT="1"/>
      <dgm:spPr/>
      <dgm:t>
        <a:bodyPr/>
        <a:lstStyle/>
        <a:p>
          <a:r>
            <a:rPr lang="en-US" sz="1600" b="1" dirty="0" smtClean="0">
              <a:latin typeface="Arial"/>
              <a:cs typeface="Arial"/>
            </a:rPr>
            <a:t>Implementation</a:t>
          </a:r>
          <a:endParaRPr lang="en-US" sz="1600" b="1" dirty="0">
            <a:latin typeface="Arial"/>
            <a:cs typeface="Arial"/>
          </a:endParaRPr>
        </a:p>
      </dgm:t>
    </dgm:pt>
    <dgm:pt modelId="{4C1CFD82-E002-7545-9E1E-54324B720736}" type="parTrans" cxnId="{25FDC6E5-01C0-B642-92A3-F947A05020D3}">
      <dgm:prSet/>
      <dgm:spPr/>
      <dgm:t>
        <a:bodyPr/>
        <a:lstStyle/>
        <a:p>
          <a:endParaRPr lang="en-US"/>
        </a:p>
      </dgm:t>
    </dgm:pt>
    <dgm:pt modelId="{915DE029-1C41-8B4A-B22B-48D45434B250}" type="sibTrans" cxnId="{25FDC6E5-01C0-B642-92A3-F947A05020D3}">
      <dgm:prSet custT="1"/>
      <dgm:spPr>
        <a:solidFill>
          <a:srgbClr val="008000"/>
        </a:solidFill>
      </dgm:spPr>
      <dgm:t>
        <a:bodyPr/>
        <a:lstStyle/>
        <a:p>
          <a:endParaRPr lang="en-US" sz="1600"/>
        </a:p>
      </dgm:t>
    </dgm:pt>
    <dgm:pt modelId="{2F560A73-61E7-104F-B86E-0A2A2389A1A4}">
      <dgm:prSet phldrT="[Text]" custT="1"/>
      <dgm:spPr/>
      <dgm:t>
        <a:bodyPr/>
        <a:lstStyle/>
        <a:p>
          <a:r>
            <a:rPr lang="en-US" sz="1600" b="1" dirty="0" smtClean="0">
              <a:latin typeface="Arial"/>
              <a:cs typeface="Arial"/>
            </a:rPr>
            <a:t>Monitoring &amp; </a:t>
          </a:r>
          <a:r>
            <a:rPr lang="en-US" sz="1600" b="1" dirty="0" smtClean="0">
              <a:latin typeface="Arial"/>
              <a:cs typeface="Arial"/>
            </a:rPr>
            <a:t>evaluation</a:t>
          </a:r>
          <a:endParaRPr lang="en-US" sz="1600" b="1" dirty="0">
            <a:latin typeface="Arial"/>
            <a:cs typeface="Arial"/>
          </a:endParaRPr>
        </a:p>
      </dgm:t>
    </dgm:pt>
    <dgm:pt modelId="{84DE1DCE-0AFA-7244-B499-990146B99BC4}" type="parTrans" cxnId="{24B332EA-179F-AA4C-AB1A-EF58588CBC93}">
      <dgm:prSet/>
      <dgm:spPr/>
      <dgm:t>
        <a:bodyPr/>
        <a:lstStyle/>
        <a:p>
          <a:endParaRPr lang="en-US"/>
        </a:p>
      </dgm:t>
    </dgm:pt>
    <dgm:pt modelId="{37EA988C-C650-924D-84E5-E503404E2DF1}" type="sibTrans" cxnId="{24B332EA-179F-AA4C-AB1A-EF58588CBC93}">
      <dgm:prSet custT="1"/>
      <dgm:spPr>
        <a:solidFill>
          <a:srgbClr val="008000"/>
        </a:solidFill>
      </dgm:spPr>
      <dgm:t>
        <a:bodyPr/>
        <a:lstStyle/>
        <a:p>
          <a:endParaRPr lang="en-US" sz="1600"/>
        </a:p>
      </dgm:t>
    </dgm:pt>
    <dgm:pt modelId="{7B52CF45-5143-7948-8612-092F505EFE9A}">
      <dgm:prSet phldrT="[Text]" custT="1"/>
      <dgm:spPr/>
      <dgm:t>
        <a:bodyPr/>
        <a:lstStyle/>
        <a:p>
          <a:r>
            <a:rPr lang="en-US" sz="1600" b="1" dirty="0" smtClean="0">
              <a:latin typeface="Arial"/>
              <a:cs typeface="Arial"/>
            </a:rPr>
            <a:t>Quality</a:t>
          </a:r>
        </a:p>
        <a:p>
          <a:r>
            <a:rPr lang="en-US" sz="1600" b="1" dirty="0" smtClean="0">
              <a:latin typeface="Arial"/>
              <a:cs typeface="Arial"/>
            </a:rPr>
            <a:t>Control</a:t>
          </a:r>
          <a:endParaRPr lang="en-US" sz="1600" b="1" dirty="0">
            <a:latin typeface="Arial"/>
            <a:cs typeface="Arial"/>
          </a:endParaRPr>
        </a:p>
      </dgm:t>
    </dgm:pt>
    <dgm:pt modelId="{95964473-FDD2-004E-97BF-5B73273039F0}" type="parTrans" cxnId="{A2157181-EB23-DD4A-928F-3338EF062BF9}">
      <dgm:prSet/>
      <dgm:spPr/>
      <dgm:t>
        <a:bodyPr/>
        <a:lstStyle/>
        <a:p>
          <a:endParaRPr lang="en-US"/>
        </a:p>
      </dgm:t>
    </dgm:pt>
    <dgm:pt modelId="{7A36B555-DC14-F84F-A44E-5710AC0D1643}" type="sibTrans" cxnId="{A2157181-EB23-DD4A-928F-3338EF062BF9}">
      <dgm:prSet custT="1"/>
      <dgm:spPr>
        <a:solidFill>
          <a:srgbClr val="008000"/>
        </a:solidFill>
      </dgm:spPr>
      <dgm:t>
        <a:bodyPr/>
        <a:lstStyle/>
        <a:p>
          <a:endParaRPr lang="en-US" sz="1600"/>
        </a:p>
      </dgm:t>
    </dgm:pt>
    <dgm:pt modelId="{D5DBBEF8-EAE4-B841-B785-91A080D6DC99}" type="pres">
      <dgm:prSet presAssocID="{1695C489-9488-E74F-AC7E-FB3D444CA0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A10A2C-7697-CB46-83D3-25D56E442E86}" type="pres">
      <dgm:prSet presAssocID="{6E57768F-16B8-D54B-A76A-A1DB102944D9}" presName="node" presStyleLbl="node1" presStyleIdx="0" presStyleCnt="5" custScaleX="150026" custScaleY="115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5B0F1-31C5-6043-A2FA-FCB0733B0170}" type="pres">
      <dgm:prSet presAssocID="{415AEA3A-7949-544F-969B-F06895CA86B5}" presName="sibTrans" presStyleLbl="sibTrans2D1" presStyleIdx="0" presStyleCnt="5" custScaleX="149469" custScaleY="114996"/>
      <dgm:spPr/>
      <dgm:t>
        <a:bodyPr/>
        <a:lstStyle/>
        <a:p>
          <a:endParaRPr lang="en-US"/>
        </a:p>
      </dgm:t>
    </dgm:pt>
    <dgm:pt modelId="{EADA76F4-F8C3-7C4C-B2D7-C0F31E9F875C}" type="pres">
      <dgm:prSet presAssocID="{415AEA3A-7949-544F-969B-F06895CA86B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A56E431-44DD-A146-8732-C1A2382C1531}" type="pres">
      <dgm:prSet presAssocID="{341E8021-2D14-7F42-BC77-58B6F1BA7356}" presName="node" presStyleLbl="node1" presStyleIdx="1" presStyleCnt="5" custScaleX="150026" custScaleY="115425" custRadScaleRad="128947" custRadScaleInc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3E918-7094-BF4C-9ED5-F44D7ABD6694}" type="pres">
      <dgm:prSet presAssocID="{BC2BBB2A-6F08-D14C-8D1F-C061F9313C47}" presName="sibTrans" presStyleLbl="sibTrans2D1" presStyleIdx="1" presStyleCnt="5" custScaleX="149469" custScaleY="114996"/>
      <dgm:spPr/>
      <dgm:t>
        <a:bodyPr/>
        <a:lstStyle/>
        <a:p>
          <a:endParaRPr lang="en-US"/>
        </a:p>
      </dgm:t>
    </dgm:pt>
    <dgm:pt modelId="{60B30A10-B113-4849-BB18-5856655F2F2E}" type="pres">
      <dgm:prSet presAssocID="{BC2BBB2A-6F08-D14C-8D1F-C061F9313C4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0608CB0-3CE5-7244-83F4-C475604B70E3}" type="pres">
      <dgm:prSet presAssocID="{24E75688-2588-E94D-AAE9-061F84E7B0AC}" presName="node" presStyleLbl="node1" presStyleIdx="2" presStyleCnt="5" custScaleX="150026" custScaleY="115425" custRadScaleRad="105510" custRadScaleInc="-24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6B99F-2FBC-E243-BFC5-9B462DD9442C}" type="pres">
      <dgm:prSet presAssocID="{915DE029-1C41-8B4A-B22B-48D45434B250}" presName="sibTrans" presStyleLbl="sibTrans2D1" presStyleIdx="2" presStyleCnt="5" custScaleX="149468" custScaleY="114996"/>
      <dgm:spPr/>
      <dgm:t>
        <a:bodyPr/>
        <a:lstStyle/>
        <a:p>
          <a:endParaRPr lang="en-US"/>
        </a:p>
      </dgm:t>
    </dgm:pt>
    <dgm:pt modelId="{18C36114-12A0-214F-9257-A02EBC0C42FF}" type="pres">
      <dgm:prSet presAssocID="{915DE029-1C41-8B4A-B22B-48D45434B25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283E053-78A4-6A47-876E-2982F24392C5}" type="pres">
      <dgm:prSet presAssocID="{7B52CF45-5143-7948-8612-092F505EFE9A}" presName="node" presStyleLbl="node1" presStyleIdx="3" presStyleCnt="5" custScaleX="149469" custScaleY="114996" custRadScaleRad="105936" custRadScaleInc="1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2535E-BE19-3743-B94C-3194BDD3DBD9}" type="pres">
      <dgm:prSet presAssocID="{7A36B555-DC14-F84F-A44E-5710AC0D1643}" presName="sibTrans" presStyleLbl="sibTrans2D1" presStyleIdx="3" presStyleCnt="5" custScaleX="149469" custScaleY="114996"/>
      <dgm:spPr/>
      <dgm:t>
        <a:bodyPr/>
        <a:lstStyle/>
        <a:p>
          <a:endParaRPr lang="en-US"/>
        </a:p>
      </dgm:t>
    </dgm:pt>
    <dgm:pt modelId="{B3CECB60-50FA-9F45-9CAD-13B8708B426A}" type="pres">
      <dgm:prSet presAssocID="{7A36B555-DC14-F84F-A44E-5710AC0D16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3F70F2-F13E-F648-9656-AA6F00A40834}" type="pres">
      <dgm:prSet presAssocID="{2F560A73-61E7-104F-B86E-0A2A2389A1A4}" presName="node" presStyleLbl="node1" presStyleIdx="4" presStyleCnt="5" custScaleX="150026" custScaleY="115425" custRadScaleRad="130508" custRadScaleInc="-5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3B8EB-8849-504B-8A1A-2319C38BB61F}" type="pres">
      <dgm:prSet presAssocID="{37EA988C-C650-924D-84E5-E503404E2DF1}" presName="sibTrans" presStyleLbl="sibTrans2D1" presStyleIdx="4" presStyleCnt="5" custScaleX="149469" custScaleY="114996"/>
      <dgm:spPr/>
      <dgm:t>
        <a:bodyPr/>
        <a:lstStyle/>
        <a:p>
          <a:endParaRPr lang="en-US"/>
        </a:p>
      </dgm:t>
    </dgm:pt>
    <dgm:pt modelId="{0F86E129-A58F-7147-897A-ABAEF5E1A278}" type="pres">
      <dgm:prSet presAssocID="{37EA988C-C650-924D-84E5-E503404E2DF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4B332EA-179F-AA4C-AB1A-EF58588CBC93}" srcId="{1695C489-9488-E74F-AC7E-FB3D444CA06F}" destId="{2F560A73-61E7-104F-B86E-0A2A2389A1A4}" srcOrd="4" destOrd="0" parTransId="{84DE1DCE-0AFA-7244-B499-990146B99BC4}" sibTransId="{37EA988C-C650-924D-84E5-E503404E2DF1}"/>
    <dgm:cxn modelId="{F7EE63C3-48C8-754C-ACD9-CE4C3DE6DEF4}" type="presOf" srcId="{7A36B555-DC14-F84F-A44E-5710AC0D1643}" destId="{B3CECB60-50FA-9F45-9CAD-13B8708B426A}" srcOrd="1" destOrd="0" presId="urn:microsoft.com/office/officeart/2005/8/layout/cycle2"/>
    <dgm:cxn modelId="{2A754A96-5127-6947-A19B-09F127C14A35}" type="presOf" srcId="{415AEA3A-7949-544F-969B-F06895CA86B5}" destId="{35A5B0F1-31C5-6043-A2FA-FCB0733B0170}" srcOrd="0" destOrd="0" presId="urn:microsoft.com/office/officeart/2005/8/layout/cycle2"/>
    <dgm:cxn modelId="{1CB359D2-A59B-7E46-B84C-F4EF4DEAC1D0}" type="presOf" srcId="{6E57768F-16B8-D54B-A76A-A1DB102944D9}" destId="{A5A10A2C-7697-CB46-83D3-25D56E442E86}" srcOrd="0" destOrd="0" presId="urn:microsoft.com/office/officeart/2005/8/layout/cycle2"/>
    <dgm:cxn modelId="{2CEAB400-6D13-3348-919C-EDB493D305C3}" type="presOf" srcId="{341E8021-2D14-7F42-BC77-58B6F1BA7356}" destId="{FA56E431-44DD-A146-8732-C1A2382C1531}" srcOrd="0" destOrd="0" presId="urn:microsoft.com/office/officeart/2005/8/layout/cycle2"/>
    <dgm:cxn modelId="{1E09DD61-1F99-B445-96F3-AF1B4DCB5BF0}" type="presOf" srcId="{BC2BBB2A-6F08-D14C-8D1F-C061F9313C47}" destId="{7893E918-7094-BF4C-9ED5-F44D7ABD6694}" srcOrd="0" destOrd="0" presId="urn:microsoft.com/office/officeart/2005/8/layout/cycle2"/>
    <dgm:cxn modelId="{489AAB3D-4958-5645-8CC2-C1462658A1DA}" type="presOf" srcId="{2F560A73-61E7-104F-B86E-0A2A2389A1A4}" destId="{D63F70F2-F13E-F648-9656-AA6F00A40834}" srcOrd="0" destOrd="0" presId="urn:microsoft.com/office/officeart/2005/8/layout/cycle2"/>
    <dgm:cxn modelId="{DB76A901-DF47-E743-BBE2-E5AE4A751EE9}" type="presOf" srcId="{37EA988C-C650-924D-84E5-E503404E2DF1}" destId="{0C83B8EB-8849-504B-8A1A-2319C38BB61F}" srcOrd="0" destOrd="0" presId="urn:microsoft.com/office/officeart/2005/8/layout/cycle2"/>
    <dgm:cxn modelId="{B47F6955-A155-D645-96DC-C28C20CF3246}" type="presOf" srcId="{7B52CF45-5143-7948-8612-092F505EFE9A}" destId="{E283E053-78A4-6A47-876E-2982F24392C5}" srcOrd="0" destOrd="0" presId="urn:microsoft.com/office/officeart/2005/8/layout/cycle2"/>
    <dgm:cxn modelId="{6674FD12-ACA5-8342-801D-63F3C9DE0FF9}" type="presOf" srcId="{37EA988C-C650-924D-84E5-E503404E2DF1}" destId="{0F86E129-A58F-7147-897A-ABAEF5E1A278}" srcOrd="1" destOrd="0" presId="urn:microsoft.com/office/officeart/2005/8/layout/cycle2"/>
    <dgm:cxn modelId="{815BE7FA-C98F-BA4C-B6B6-0D93ACB326DC}" type="presOf" srcId="{915DE029-1C41-8B4A-B22B-48D45434B250}" destId="{6896B99F-2FBC-E243-BFC5-9B462DD9442C}" srcOrd="0" destOrd="0" presId="urn:microsoft.com/office/officeart/2005/8/layout/cycle2"/>
    <dgm:cxn modelId="{A2157181-EB23-DD4A-928F-3338EF062BF9}" srcId="{1695C489-9488-E74F-AC7E-FB3D444CA06F}" destId="{7B52CF45-5143-7948-8612-092F505EFE9A}" srcOrd="3" destOrd="0" parTransId="{95964473-FDD2-004E-97BF-5B73273039F0}" sibTransId="{7A36B555-DC14-F84F-A44E-5710AC0D1643}"/>
    <dgm:cxn modelId="{51EC1675-34AE-9D40-AE65-BD6133E21F85}" type="presOf" srcId="{7A36B555-DC14-F84F-A44E-5710AC0D1643}" destId="{F5F2535E-BE19-3743-B94C-3194BDD3DBD9}" srcOrd="0" destOrd="0" presId="urn:microsoft.com/office/officeart/2005/8/layout/cycle2"/>
    <dgm:cxn modelId="{D3B15666-EAC1-3D4C-B460-2097B6C9C1D7}" type="presOf" srcId="{1695C489-9488-E74F-AC7E-FB3D444CA06F}" destId="{D5DBBEF8-EAE4-B841-B785-91A080D6DC99}" srcOrd="0" destOrd="0" presId="urn:microsoft.com/office/officeart/2005/8/layout/cycle2"/>
    <dgm:cxn modelId="{0D7F4490-A291-0345-A1F5-2426D318A4E5}" type="presOf" srcId="{415AEA3A-7949-544F-969B-F06895CA86B5}" destId="{EADA76F4-F8C3-7C4C-B2D7-C0F31E9F875C}" srcOrd="1" destOrd="0" presId="urn:microsoft.com/office/officeart/2005/8/layout/cycle2"/>
    <dgm:cxn modelId="{737DEC65-0A13-B448-8C5B-D8EEC08660E5}" type="presOf" srcId="{915DE029-1C41-8B4A-B22B-48D45434B250}" destId="{18C36114-12A0-214F-9257-A02EBC0C42FF}" srcOrd="1" destOrd="0" presId="urn:microsoft.com/office/officeart/2005/8/layout/cycle2"/>
    <dgm:cxn modelId="{AC7755EE-E8D8-8D42-9D65-043B13B999AA}" type="presOf" srcId="{24E75688-2588-E94D-AAE9-061F84E7B0AC}" destId="{90608CB0-3CE5-7244-83F4-C475604B70E3}" srcOrd="0" destOrd="0" presId="urn:microsoft.com/office/officeart/2005/8/layout/cycle2"/>
    <dgm:cxn modelId="{25FDC6E5-01C0-B642-92A3-F947A05020D3}" srcId="{1695C489-9488-E74F-AC7E-FB3D444CA06F}" destId="{24E75688-2588-E94D-AAE9-061F84E7B0AC}" srcOrd="2" destOrd="0" parTransId="{4C1CFD82-E002-7545-9E1E-54324B720736}" sibTransId="{915DE029-1C41-8B4A-B22B-48D45434B250}"/>
    <dgm:cxn modelId="{8E8173C5-A6D9-CC4A-82ED-AC7BFE70D675}" type="presOf" srcId="{BC2BBB2A-6F08-D14C-8D1F-C061F9313C47}" destId="{60B30A10-B113-4849-BB18-5856655F2F2E}" srcOrd="1" destOrd="0" presId="urn:microsoft.com/office/officeart/2005/8/layout/cycle2"/>
    <dgm:cxn modelId="{727D6B94-37EF-EC48-90C6-D26A0F9F031C}" srcId="{1695C489-9488-E74F-AC7E-FB3D444CA06F}" destId="{6E57768F-16B8-D54B-A76A-A1DB102944D9}" srcOrd="0" destOrd="0" parTransId="{FE0B1FA1-8E5B-3946-83D8-85D27BFF4413}" sibTransId="{415AEA3A-7949-544F-969B-F06895CA86B5}"/>
    <dgm:cxn modelId="{D609F0DC-DDF6-A341-8D2A-6DF190A432D4}" srcId="{1695C489-9488-E74F-AC7E-FB3D444CA06F}" destId="{341E8021-2D14-7F42-BC77-58B6F1BA7356}" srcOrd="1" destOrd="0" parTransId="{82DB64F3-B74F-254A-8CFE-3FB4CE302B13}" sibTransId="{BC2BBB2A-6F08-D14C-8D1F-C061F9313C47}"/>
    <dgm:cxn modelId="{69226AD2-DED1-8E45-B680-8B3AF8D9FB34}" type="presParOf" srcId="{D5DBBEF8-EAE4-B841-B785-91A080D6DC99}" destId="{A5A10A2C-7697-CB46-83D3-25D56E442E86}" srcOrd="0" destOrd="0" presId="urn:microsoft.com/office/officeart/2005/8/layout/cycle2"/>
    <dgm:cxn modelId="{2EDA9C83-7F62-764E-BB54-04BF216B120D}" type="presParOf" srcId="{D5DBBEF8-EAE4-B841-B785-91A080D6DC99}" destId="{35A5B0F1-31C5-6043-A2FA-FCB0733B0170}" srcOrd="1" destOrd="0" presId="urn:microsoft.com/office/officeart/2005/8/layout/cycle2"/>
    <dgm:cxn modelId="{D2A92DA0-1210-3149-9590-0ADCEF1B1F45}" type="presParOf" srcId="{35A5B0F1-31C5-6043-A2FA-FCB0733B0170}" destId="{EADA76F4-F8C3-7C4C-B2D7-C0F31E9F875C}" srcOrd="0" destOrd="0" presId="urn:microsoft.com/office/officeart/2005/8/layout/cycle2"/>
    <dgm:cxn modelId="{76BE9F96-42F3-4F49-981E-E4F6B25AE8A4}" type="presParOf" srcId="{D5DBBEF8-EAE4-B841-B785-91A080D6DC99}" destId="{FA56E431-44DD-A146-8732-C1A2382C1531}" srcOrd="2" destOrd="0" presId="urn:microsoft.com/office/officeart/2005/8/layout/cycle2"/>
    <dgm:cxn modelId="{5EB17BAD-F464-9645-915B-5603EF783860}" type="presParOf" srcId="{D5DBBEF8-EAE4-B841-B785-91A080D6DC99}" destId="{7893E918-7094-BF4C-9ED5-F44D7ABD6694}" srcOrd="3" destOrd="0" presId="urn:microsoft.com/office/officeart/2005/8/layout/cycle2"/>
    <dgm:cxn modelId="{F8777C58-F8B7-BE45-8371-8FE69C4E99F9}" type="presParOf" srcId="{7893E918-7094-BF4C-9ED5-F44D7ABD6694}" destId="{60B30A10-B113-4849-BB18-5856655F2F2E}" srcOrd="0" destOrd="0" presId="urn:microsoft.com/office/officeart/2005/8/layout/cycle2"/>
    <dgm:cxn modelId="{0B6E0A07-EBB2-B04F-A3A2-27D468215329}" type="presParOf" srcId="{D5DBBEF8-EAE4-B841-B785-91A080D6DC99}" destId="{90608CB0-3CE5-7244-83F4-C475604B70E3}" srcOrd="4" destOrd="0" presId="urn:microsoft.com/office/officeart/2005/8/layout/cycle2"/>
    <dgm:cxn modelId="{C7CA3DD9-BAE4-6847-A1C0-D74C1C5CD152}" type="presParOf" srcId="{D5DBBEF8-EAE4-B841-B785-91A080D6DC99}" destId="{6896B99F-2FBC-E243-BFC5-9B462DD9442C}" srcOrd="5" destOrd="0" presId="urn:microsoft.com/office/officeart/2005/8/layout/cycle2"/>
    <dgm:cxn modelId="{4DB1F1AC-4520-E84E-BFFE-B3A462B6874A}" type="presParOf" srcId="{6896B99F-2FBC-E243-BFC5-9B462DD9442C}" destId="{18C36114-12A0-214F-9257-A02EBC0C42FF}" srcOrd="0" destOrd="0" presId="urn:microsoft.com/office/officeart/2005/8/layout/cycle2"/>
    <dgm:cxn modelId="{BED8C121-C6C3-8745-A98A-A1380478C55E}" type="presParOf" srcId="{D5DBBEF8-EAE4-B841-B785-91A080D6DC99}" destId="{E283E053-78A4-6A47-876E-2982F24392C5}" srcOrd="6" destOrd="0" presId="urn:microsoft.com/office/officeart/2005/8/layout/cycle2"/>
    <dgm:cxn modelId="{B55DB2D3-8931-EC49-AFF2-A0061FBDB767}" type="presParOf" srcId="{D5DBBEF8-EAE4-B841-B785-91A080D6DC99}" destId="{F5F2535E-BE19-3743-B94C-3194BDD3DBD9}" srcOrd="7" destOrd="0" presId="urn:microsoft.com/office/officeart/2005/8/layout/cycle2"/>
    <dgm:cxn modelId="{5C69F39D-A827-1044-96EE-DE103E069338}" type="presParOf" srcId="{F5F2535E-BE19-3743-B94C-3194BDD3DBD9}" destId="{B3CECB60-50FA-9F45-9CAD-13B8708B426A}" srcOrd="0" destOrd="0" presId="urn:microsoft.com/office/officeart/2005/8/layout/cycle2"/>
    <dgm:cxn modelId="{B1CB4019-14E0-4D4B-8ED4-583180BC5159}" type="presParOf" srcId="{D5DBBEF8-EAE4-B841-B785-91A080D6DC99}" destId="{D63F70F2-F13E-F648-9656-AA6F00A40834}" srcOrd="8" destOrd="0" presId="urn:microsoft.com/office/officeart/2005/8/layout/cycle2"/>
    <dgm:cxn modelId="{9B4FB0BE-1889-8D4E-BD61-5CF1CEB26375}" type="presParOf" srcId="{D5DBBEF8-EAE4-B841-B785-91A080D6DC99}" destId="{0C83B8EB-8849-504B-8A1A-2319C38BB61F}" srcOrd="9" destOrd="0" presId="urn:microsoft.com/office/officeart/2005/8/layout/cycle2"/>
    <dgm:cxn modelId="{C30702E5-3BA9-0E41-BE27-CD2C48A16451}" type="presParOf" srcId="{0C83B8EB-8849-504B-8A1A-2319C38BB61F}" destId="{0F86E129-A58F-7147-897A-ABAEF5E1A278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10A2C-7697-CB46-83D3-25D56E442E86}">
      <dsp:nvSpPr>
        <dsp:cNvPr id="0" name=""/>
        <dsp:cNvSpPr/>
      </dsp:nvSpPr>
      <dsp:spPr>
        <a:xfrm>
          <a:off x="2920711" y="-122519"/>
          <a:ext cx="2425355" cy="1865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Detection</a:t>
          </a:r>
          <a:endParaRPr lang="en-US" sz="1600" b="1" kern="1200" dirty="0">
            <a:latin typeface="Arial"/>
            <a:cs typeface="Arial"/>
          </a:endParaRPr>
        </a:p>
      </dsp:txBody>
      <dsp:txXfrm>
        <a:off x="3275896" y="150748"/>
        <a:ext cx="1714985" cy="1319453"/>
      </dsp:txXfrm>
    </dsp:sp>
    <dsp:sp modelId="{35A5B0F1-31C5-6043-A2FA-FCB0733B0170}">
      <dsp:nvSpPr>
        <dsp:cNvPr id="0" name=""/>
        <dsp:cNvSpPr/>
      </dsp:nvSpPr>
      <dsp:spPr>
        <a:xfrm rot="1558867">
          <a:off x="5179069" y="1109032"/>
          <a:ext cx="421435" cy="627430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85458" y="1206825"/>
        <a:ext cx="295005" cy="376458"/>
      </dsp:txXfrm>
    </dsp:sp>
    <dsp:sp modelId="{FA56E431-44DD-A146-8732-C1A2382C1531}">
      <dsp:nvSpPr>
        <dsp:cNvPr id="0" name=""/>
        <dsp:cNvSpPr/>
      </dsp:nvSpPr>
      <dsp:spPr>
        <a:xfrm>
          <a:off x="5447853" y="1109019"/>
          <a:ext cx="2425355" cy="1865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Formulation</a:t>
          </a:r>
          <a:endParaRPr lang="en-US" sz="1600" b="1" kern="1200" dirty="0">
            <a:latin typeface="Arial"/>
            <a:cs typeface="Arial"/>
          </a:endParaRPr>
        </a:p>
      </dsp:txBody>
      <dsp:txXfrm>
        <a:off x="5803038" y="1382286"/>
        <a:ext cx="1714985" cy="1319453"/>
      </dsp:txXfrm>
    </dsp:sp>
    <dsp:sp modelId="{7893E918-7094-BF4C-9ED5-F44D7ABD6694}">
      <dsp:nvSpPr>
        <dsp:cNvPr id="0" name=""/>
        <dsp:cNvSpPr/>
      </dsp:nvSpPr>
      <dsp:spPr>
        <a:xfrm rot="6761687">
          <a:off x="5909117" y="2907979"/>
          <a:ext cx="516136" cy="627430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6016408" y="2962039"/>
        <a:ext cx="361295" cy="376458"/>
      </dsp:txXfrm>
    </dsp:sp>
    <dsp:sp modelId="{90608CB0-3CE5-7244-83F4-C475604B70E3}">
      <dsp:nvSpPr>
        <dsp:cNvPr id="0" name=""/>
        <dsp:cNvSpPr/>
      </dsp:nvSpPr>
      <dsp:spPr>
        <a:xfrm>
          <a:off x="4453621" y="3486414"/>
          <a:ext cx="2425355" cy="1865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Implementation</a:t>
          </a:r>
          <a:endParaRPr lang="en-US" sz="1600" b="1" kern="1200" dirty="0">
            <a:latin typeface="Arial"/>
            <a:cs typeface="Arial"/>
          </a:endParaRPr>
        </a:p>
      </dsp:txBody>
      <dsp:txXfrm>
        <a:off x="4808806" y="3759681"/>
        <a:ext cx="1714985" cy="1319453"/>
      </dsp:txXfrm>
    </dsp:sp>
    <dsp:sp modelId="{6896B99F-2FBC-E243-BFC5-9B462DD9442C}">
      <dsp:nvSpPr>
        <dsp:cNvPr id="0" name=""/>
        <dsp:cNvSpPr/>
      </dsp:nvSpPr>
      <dsp:spPr>
        <a:xfrm rot="10655873">
          <a:off x="3991149" y="4167205"/>
          <a:ext cx="417623" cy="627430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116381" y="4290065"/>
        <a:ext cx="292336" cy="376458"/>
      </dsp:txXfrm>
    </dsp:sp>
    <dsp:sp modelId="{E283E053-78A4-6A47-876E-2982F24392C5}">
      <dsp:nvSpPr>
        <dsp:cNvPr id="0" name=""/>
        <dsp:cNvSpPr/>
      </dsp:nvSpPr>
      <dsp:spPr>
        <a:xfrm>
          <a:off x="1514142" y="3613380"/>
          <a:ext cx="2416350" cy="1859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Quality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Control</a:t>
          </a:r>
          <a:endParaRPr lang="en-US" sz="1600" b="1" kern="1200" dirty="0">
            <a:latin typeface="Arial"/>
            <a:cs typeface="Arial"/>
          </a:endParaRPr>
        </a:p>
      </dsp:txBody>
      <dsp:txXfrm>
        <a:off x="1868008" y="3885632"/>
        <a:ext cx="1708618" cy="1314548"/>
      </dsp:txXfrm>
    </dsp:sp>
    <dsp:sp modelId="{F5F2535E-BE19-3743-B94C-3194BDD3DBD9}">
      <dsp:nvSpPr>
        <dsp:cNvPr id="0" name=""/>
        <dsp:cNvSpPr/>
      </dsp:nvSpPr>
      <dsp:spPr>
        <a:xfrm rot="14639856">
          <a:off x="1844714" y="3034461"/>
          <a:ext cx="589666" cy="627430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971941" y="3239444"/>
        <a:ext cx="412766" cy="376458"/>
      </dsp:txXfrm>
    </dsp:sp>
    <dsp:sp modelId="{D63F70F2-F13E-F648-9656-AA6F00A40834}">
      <dsp:nvSpPr>
        <dsp:cNvPr id="0" name=""/>
        <dsp:cNvSpPr/>
      </dsp:nvSpPr>
      <dsp:spPr>
        <a:xfrm>
          <a:off x="332726" y="1197137"/>
          <a:ext cx="2425355" cy="1865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Monitoring &amp; </a:t>
          </a:r>
          <a:r>
            <a:rPr lang="en-US" sz="1600" b="1" kern="1200" dirty="0" smtClean="0">
              <a:latin typeface="Arial"/>
              <a:cs typeface="Arial"/>
            </a:rPr>
            <a:t>evaluation</a:t>
          </a:r>
          <a:endParaRPr lang="en-US" sz="1600" b="1" kern="1200" dirty="0">
            <a:latin typeface="Arial"/>
            <a:cs typeface="Arial"/>
          </a:endParaRPr>
        </a:p>
      </dsp:txBody>
      <dsp:txXfrm>
        <a:off x="687911" y="1470404"/>
        <a:ext cx="1714985" cy="1319453"/>
      </dsp:txXfrm>
    </dsp:sp>
    <dsp:sp modelId="{0C83B8EB-8849-504B-8A1A-2319C38BB61F}">
      <dsp:nvSpPr>
        <dsp:cNvPr id="0" name=""/>
        <dsp:cNvSpPr/>
      </dsp:nvSpPr>
      <dsp:spPr>
        <a:xfrm rot="19978933">
          <a:off x="2579096" y="1160919"/>
          <a:ext cx="503610" cy="627430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87340" y="1320721"/>
        <a:ext cx="352527" cy="376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9DA67-832F-5D45-9662-6A93E5032797}" type="datetime1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CAB6C-174D-C842-AE6A-82F9F664B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3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9287-3113-7045-B0FF-63D6359E3006}" type="datetime1">
              <a:rPr lang="en-US" smtClean="0"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0F889-E99B-AA4D-9097-0C346596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6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F889-E99B-AA4D-9097-0C346596D0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5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Verdana" charset="0"/>
              </a:defRPr>
            </a:lvl1pPr>
          </a:lstStyle>
          <a:p>
            <a:fld id="{573337BC-5040-9A44-B7E7-56951645D02E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>
              <a:latin typeface="Verdana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Verdana" charset="0"/>
              </a:defRPr>
            </a:lvl1pPr>
          </a:lstStyle>
          <a:p>
            <a:fld id="{9BFD87FD-6897-C548-9F68-231C1BDC48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F16CD750-3763-5448-9595-55B63077B210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1BBEB15-F9F0-B644-A30D-75322E2B98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0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5D0F71F4-B942-204A-AD89-0F183C89EFE9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B87B5CC-0443-5F49-8107-A888CD050E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1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8175625" y="0"/>
            <a:ext cx="639763" cy="16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3" name="Afbeelding 8" descr="EEA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8575"/>
            <a:ext cx="2674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69925"/>
            <a:ext cx="666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76338"/>
            <a:ext cx="935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7AF200-E282-AD40-B78F-5FEFBDA6D349}" type="datetimeFigureOut">
              <a:rPr lang="en-US"/>
              <a:pPr/>
              <a:t>3/23/15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1895F-865D-F04E-9B7B-64F78F383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7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500" i="1" dirty="0">
              <a:solidFill>
                <a:srgbClr val="FFFFFF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211638" y="6673850"/>
            <a:ext cx="674687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600" i="1" smtClean="0">
                <a:solidFill>
                  <a:srgbClr val="FFFFFF"/>
                </a:solidFill>
                <a:ea typeface="ＭＳ Ｐゴシック" pitchFamily="34" charset="-128"/>
                <a:cs typeface="ＭＳ Ｐゴシック" charset="0"/>
              </a:rPr>
              <a:t>Environment</a:t>
            </a:r>
            <a:endParaRPr lang="en-GB" i="1" smtClean="0">
              <a:solidFill>
                <a:srgbClr val="FFFFFF"/>
              </a:solidFill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Verdana" charset="0"/>
              </a:defRPr>
            </a:lvl1pPr>
          </a:lstStyle>
          <a:p>
            <a:fld id="{8AA36A48-0059-A74C-842C-12F9C5E52DCF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latin typeface="Verdana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charset="0"/>
              </a:defRPr>
            </a:lvl1pPr>
          </a:lstStyle>
          <a:p>
            <a:fld id="{AC2CEEAE-375A-AD46-A0EF-C34CD5F623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9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8DF7B-96D6-5648-9D6F-8566A6724F70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F51EA-6EA1-AD41-88AB-18E5B78451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3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C8B4E-708A-2143-BA24-8FCF5B88BBB3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3ACDB-E2E1-544E-9A93-FBCC9586C8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82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211638" y="6673850"/>
            <a:ext cx="674687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600" i="1" smtClean="0">
                <a:solidFill>
                  <a:srgbClr val="FFFFFF"/>
                </a:solidFill>
                <a:ea typeface="ＭＳ Ｐゴシック" pitchFamily="34" charset="-128"/>
                <a:cs typeface="ＭＳ Ｐゴシック" charset="0"/>
              </a:rPr>
              <a:t>Environment</a:t>
            </a:r>
            <a:endParaRPr lang="en-GB" i="1" smtClean="0">
              <a:solidFill>
                <a:srgbClr val="FFFFFF"/>
              </a:solidFill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AEA6E-5FD4-AF43-A888-43CDF085E58A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EE1F1-F7B9-B04F-9FC5-D62E291449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7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0A641-9271-BC4B-A356-4E92A825722D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271E6-0F8C-3149-B689-0E6BDB27CF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02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ED07E-A3E0-5D43-8B1F-49D10E4C5F06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CC208-D009-EE4D-8CE7-B912C34FB8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2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943F-5589-AC41-88C3-1E898BF5AF23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BC603-0276-B54B-B660-11DCEFBCC4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B4CADAD-AC91-E64F-8641-0AA855923E44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C93A360-3745-124B-94B0-D1F30623D4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66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E0C74-4F64-9B44-B97B-1E89D831BA91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6DF7D-8F9F-9044-BDE7-F9975DAC8B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61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6323E-7A82-DB4A-BB1F-3FDEBCF2A794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AAF6-79F0-EA48-BE78-0C15FA0EEB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70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EE353-ED42-9749-9115-C7E9C1CFE4B6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80962-A089-6340-A1D1-6F9F718E59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86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246ED-B43A-FD4B-A931-A4B62EC1DA24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A2897-9145-5240-8413-7B9A476790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73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D2DB-63B8-B042-AA4E-A546BFB68DD9}" type="datetime4">
              <a:rPr lang="en-US" smtClean="0"/>
              <a:t>March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4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B033-53F5-794C-9F9A-57892391385C}" type="datetime4">
              <a:rPr lang="en-US" smtClean="0"/>
              <a:t>March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3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594-00D7-FE47-8CC7-860D3F93C501}" type="datetime4">
              <a:rPr lang="en-US" smtClean="0"/>
              <a:t>March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6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9B34-0930-2C48-B7A6-1C6BC646FA54}" type="datetime4">
              <a:rPr lang="en-US" smtClean="0"/>
              <a:t>March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3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CDCC-BE2E-3A46-BCC1-FF5AA41E9641}" type="datetime4">
              <a:rPr lang="en-US" smtClean="0"/>
              <a:t>March 23,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47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773B-0491-6C49-B9DE-7E9FC307C0FC}" type="datetime4">
              <a:rPr lang="en-US" smtClean="0"/>
              <a:t>March 23,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9EE9010-D645-3D41-A6F3-54A3B099BDC7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73964B3-0490-B644-B889-4C1C3EB8D9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52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DE13-997C-CC43-937E-0481FF1ED1E7}" type="datetime4">
              <a:rPr lang="en-US" smtClean="0"/>
              <a:t>March 23,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64C0-30C9-D64C-8C51-8E70B4B52846}" type="datetime4">
              <a:rPr lang="en-US" smtClean="0"/>
              <a:t>March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84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9D7-134A-A34A-BE04-8DC0EABDF1C3}" type="datetime4">
              <a:rPr lang="en-US" smtClean="0"/>
              <a:t>March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7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8E1D-E3EE-4B4D-ABFE-76CE6AED1F15}" type="datetime4">
              <a:rPr lang="en-US" smtClean="0"/>
              <a:t>March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4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3312-6C5C-F944-ACFA-CEEC9AA18543}" type="datetime4">
              <a:rPr lang="en-US" smtClean="0"/>
              <a:t>March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1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36F5F17B-565C-A947-ABD2-098ADA491E48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0FBB92C-1F70-C44F-B091-E65E0BF05C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51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5E2AB121-C95B-894D-934F-4F6BB81B61F4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9D86FA6-EB8A-A44D-BE9C-52BF685545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8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65F342D1-7BB1-F745-AAF5-68D91378D0CA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810E333-3A1E-B041-B510-3A8D97607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6B12171A-9868-AD45-A7AD-AF26C2296017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E65EBC0-9A31-A243-91C5-72A8BD33F8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0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2256C882-9171-7B4A-A8DC-49D827B76BC7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DB374CA-51AB-E847-B711-D009AC09EA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0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220659FA-13E6-444E-AE52-039F5E797D2C}" type="datetimeFigureOut">
              <a:rPr lang="en-US"/>
              <a:pPr/>
              <a:t>3/23/15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6CC495-B755-B242-8228-6D5ACE8E00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7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A7D57B-8CFC-C14B-A8B1-A4E685D2617C}" type="datetimeFigureOut">
              <a:rPr lang="en-US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3/23/15</a:t>
            </a:fld>
            <a:endParaRPr lang="en-GB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25E85-53A2-F24A-9E39-6ABF8CD31514}" type="slidenum">
              <a:rPr lang="en-GB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  <p:pic>
        <p:nvPicPr>
          <p:cNvPr id="6153" name="Picture 9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3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charset="0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E0420F-A80A-E441-99A8-57A8CB7296BD}" type="datetimeFigureOut">
              <a:rPr lang="en-US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3/23/15</a:t>
            </a:fld>
            <a:endParaRPr lang="en-GB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0D7F4-A6FA-ED42-89D0-EAE0D48138C4}" type="slidenum">
              <a:rPr lang="en-GB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  <p:pic>
        <p:nvPicPr>
          <p:cNvPr id="7177" name="Picture 9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charset="0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4B72-082A-6B46-BC5B-AC418759F360}" type="datetime4">
              <a:rPr lang="en-US" smtClean="0"/>
              <a:t>March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5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23.jpeg"/><Relationship Id="rId5" Type="http://schemas.microsoft.com/office/2007/relationships/hdphoto" Target="../media/hdphoto7.wdp"/><Relationship Id="rId6" Type="http://schemas.openxmlformats.org/officeDocument/2006/relationships/image" Target="../media/image24.jpeg"/><Relationship Id="rId7" Type="http://schemas.microsoft.com/office/2007/relationships/hdphoto" Target="../media/hdphoto8.wdp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9.wdp"/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start.or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5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3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4.wdp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21829"/>
            <a:ext cx="8026181" cy="265713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000" b="1" dirty="0" smtClean="0">
                <a:effectLst/>
                <a:latin typeface="Avenir Black"/>
                <a:cs typeface="Avenir Black"/>
              </a:rPr>
              <a:t>Case Studies on the </a:t>
            </a:r>
            <a:r>
              <a:rPr lang="en-US" sz="3000" b="1" dirty="0">
                <a:effectLst/>
                <a:latin typeface="Avenir Black"/>
                <a:cs typeface="Avenir Black"/>
              </a:rPr>
              <a:t>Role of </a:t>
            </a:r>
            <a:r>
              <a:rPr lang="en-US" sz="3000" b="1" dirty="0" smtClean="0">
                <a:effectLst/>
                <a:latin typeface="Avenir Black"/>
                <a:cs typeface="Avenir Black"/>
              </a:rPr>
              <a:t>Earth Observations </a:t>
            </a:r>
          </a:p>
          <a:p>
            <a:pPr marL="0" indent="0" algn="ctr">
              <a:buNone/>
            </a:pPr>
            <a:r>
              <a:rPr lang="en-US" sz="3000" b="1" dirty="0" smtClean="0">
                <a:effectLst/>
                <a:latin typeface="Avenir Black"/>
                <a:cs typeface="Avenir Black"/>
              </a:rPr>
              <a:t>in </a:t>
            </a:r>
            <a:r>
              <a:rPr lang="en-US" sz="3000" b="1" dirty="0">
                <a:effectLst/>
                <a:latin typeface="Avenir Black"/>
                <a:cs typeface="Avenir Black"/>
              </a:rPr>
              <a:t>Environmental Policy Support </a:t>
            </a:r>
            <a:endParaRPr lang="en-US" sz="3000" b="1" dirty="0" smtClean="0">
              <a:effectLst/>
              <a:latin typeface="Avenir Black"/>
              <a:cs typeface="Avenir Black"/>
            </a:endParaRPr>
          </a:p>
          <a:p>
            <a:pPr marL="0" indent="0" algn="ctr">
              <a:buNone/>
            </a:pPr>
            <a:r>
              <a:rPr lang="en-US" sz="3000" b="1" dirty="0" smtClean="0">
                <a:effectLst/>
                <a:latin typeface="Avenir Black"/>
                <a:cs typeface="Avenir Black"/>
              </a:rPr>
              <a:t>– </a:t>
            </a:r>
            <a:r>
              <a:rPr lang="en-US" sz="2600" b="1" dirty="0" smtClean="0">
                <a:effectLst/>
                <a:latin typeface="Avenir Black"/>
                <a:cs typeface="Avenir Black"/>
              </a:rPr>
              <a:t>A </a:t>
            </a:r>
            <a:r>
              <a:rPr lang="en-US" sz="2600" b="1" dirty="0">
                <a:effectLst/>
                <a:latin typeface="Avenir Black"/>
                <a:cs typeface="Avenir Black"/>
              </a:rPr>
              <a:t>Synthesis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latin typeface="Avenir Black"/>
              <a:cs typeface="Avenir Black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dirty="0" smtClean="0">
              <a:latin typeface="Avenir Black"/>
              <a:cs typeface="Avenir Black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Avenir Black"/>
                <a:cs typeface="Avenir Black"/>
              </a:rPr>
              <a:t>Senay </a:t>
            </a:r>
            <a:r>
              <a:rPr lang="en-US" sz="2400" b="1" dirty="0" smtClean="0">
                <a:latin typeface="Avenir Black"/>
                <a:cs typeface="Avenir Black"/>
              </a:rPr>
              <a:t>Habtezion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Avenir Black"/>
                <a:cs typeface="Avenir Black"/>
              </a:rPr>
              <a:t>International </a:t>
            </a:r>
            <a:r>
              <a:rPr lang="en-US" sz="2400" b="1" dirty="0" smtClean="0">
                <a:latin typeface="Avenir Black"/>
                <a:cs typeface="Avenir Black"/>
              </a:rPr>
              <a:t>START </a:t>
            </a:r>
            <a:r>
              <a:rPr lang="en-US" sz="2400" b="1" dirty="0" smtClean="0">
                <a:latin typeface="Avenir Black"/>
                <a:cs typeface="Avenir Black"/>
              </a:rPr>
              <a:t>Secretariat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dirty="0" smtClean="0">
              <a:latin typeface="Arial Black"/>
              <a:cs typeface="Arial Black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dirty="0" smtClean="0">
              <a:latin typeface="Arial Black"/>
              <a:cs typeface="Arial Black"/>
            </a:endParaRPr>
          </a:p>
        </p:txBody>
      </p:sp>
      <p:pic>
        <p:nvPicPr>
          <p:cNvPr id="5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83" y="400087"/>
            <a:ext cx="6148912" cy="1037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434" y="5230713"/>
            <a:ext cx="837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venir Black"/>
                <a:cs typeface="Avenir Black"/>
              </a:rPr>
              <a:t>4th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venir Black"/>
                <a:cs typeface="Avenir Black"/>
              </a:rPr>
              <a:t>GEOSS Science and Technology Stakeholder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venir Black"/>
                <a:cs typeface="Avenir Black"/>
              </a:rPr>
              <a:t>Workshop</a:t>
            </a:r>
          </a:p>
          <a:p>
            <a:pPr algn="ctr"/>
            <a:r>
              <a:rPr lang="en-US" b="1" dirty="0" smtClean="0">
                <a:latin typeface="Avenir Black"/>
                <a:cs typeface="Avenir Black"/>
              </a:rPr>
              <a:t>CONCEPTS, TECHNOLOGIES, SYSTEMS AND USERS OF THE NEXT GEOSS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venir Black"/>
                <a:cs typeface="Avenir Black"/>
              </a:rPr>
              <a:t>March 26-28,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venir Black"/>
                <a:cs typeface="Avenir Black"/>
              </a:rPr>
              <a:t>2015,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venir Black"/>
                <a:cs typeface="Avenir Black"/>
              </a:rPr>
              <a:t>Norfolk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venir Black"/>
                <a:cs typeface="Avenir Black"/>
              </a:rPr>
              <a:t>, VA, USA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00550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248503"/>
            <a:ext cx="8262726" cy="828345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Arial Black"/>
                <a:cs typeface="Arial Black"/>
              </a:rPr>
              <a:t>Case studies</a:t>
            </a:r>
            <a:endParaRPr lang="en-US" sz="3200" b="0" dirty="0">
              <a:latin typeface="Arial Black"/>
              <a:cs typeface="Arial Black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471976"/>
              </p:ext>
            </p:extLst>
          </p:nvPr>
        </p:nvGraphicFramePr>
        <p:xfrm>
          <a:off x="600000" y="1076850"/>
          <a:ext cx="8262726" cy="5233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885"/>
                <a:gridCol w="3345545"/>
                <a:gridCol w="4351296"/>
              </a:tblGrid>
              <a:tr h="687668">
                <a:tc>
                  <a:txBody>
                    <a:bodyPr/>
                    <a:lstStyle/>
                    <a:p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baseline="0" dirty="0" smtClean="0">
                          <a:latin typeface="Arial"/>
                          <a:cs typeface="Arial"/>
                        </a:rPr>
                        <a:t>Thematic </a:t>
                      </a:r>
                      <a:r>
                        <a:rPr lang="en-US" sz="2400" b="1" u="sng" baseline="0" dirty="0" smtClean="0">
                          <a:latin typeface="Arial"/>
                          <a:cs typeface="Arial"/>
                        </a:rPr>
                        <a:t>focus</a:t>
                      </a:r>
                      <a:endParaRPr lang="en-US" sz="2400" b="1" u="sng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latin typeface="Arial"/>
                          <a:cs typeface="Arial"/>
                        </a:rPr>
                        <a:t>Authors</a:t>
                      </a:r>
                      <a:endParaRPr lang="en-US" sz="2400" b="1" u="sng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8766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Coastal policy 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Ghana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O.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PABI 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and C. 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GORDON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184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Forest fire monitoring 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Swaziland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W.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DLAMINI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184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National environmental policy 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Kenya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E.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KHAMALA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8766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Buffer zone policy 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Ghana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B.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BARRY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184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Natural resources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mgt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Nigeria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I.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ADELEKAN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8766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6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Urban growth 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Uganda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S.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LWASA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and R.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SSEKITTO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54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e</a:t>
            </a:r>
            <a:r>
              <a:rPr lang="en-US" sz="3600" b="1" dirty="0" err="1" smtClean="0"/>
              <a:t>g</a:t>
            </a:r>
            <a:r>
              <a:rPr lang="en-US" sz="3600" b="1" dirty="0" smtClean="0"/>
              <a:t> 1: Swaziland – </a:t>
            </a:r>
            <a:r>
              <a:rPr lang="en-US" sz="3600" b="1" i="1" dirty="0" smtClean="0"/>
              <a:t>forest fires</a:t>
            </a:r>
            <a:endParaRPr lang="en-US" sz="36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67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2" descr="fire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94" y="2219793"/>
            <a:ext cx="4774106" cy="330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66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17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e</a:t>
            </a:r>
            <a:r>
              <a:rPr lang="en-US" sz="3600" b="1" dirty="0" err="1" smtClean="0"/>
              <a:t>g</a:t>
            </a:r>
            <a:r>
              <a:rPr lang="en-US" sz="3600" b="1" dirty="0" smtClean="0"/>
              <a:t> 2: Nigeria – </a:t>
            </a:r>
            <a:r>
              <a:rPr lang="en-US" sz="3600" b="1" i="1" dirty="0" smtClean="0"/>
              <a:t>Gas flaring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2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1" y="1802003"/>
            <a:ext cx="403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83" y="1938540"/>
            <a:ext cx="4520259" cy="340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8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b="1" dirty="0" smtClean="0"/>
              <a:t>EOs-</a:t>
            </a:r>
            <a:r>
              <a:rPr lang="en-US" sz="2800" b="1" dirty="0" err="1" smtClean="0"/>
              <a:t>Evtal</a:t>
            </a:r>
            <a:r>
              <a:rPr lang="en-US" sz="2800" b="1" dirty="0" smtClean="0"/>
              <a:t> Policy Workshop</a:t>
            </a:r>
            <a:br>
              <a:rPr lang="en-US" sz="2800" b="1" dirty="0" smtClean="0"/>
            </a:br>
            <a:r>
              <a:rPr lang="en-US" sz="2800" b="1" dirty="0" smtClean="0"/>
              <a:t>Washington DC, Dec 2014</a:t>
            </a:r>
            <a:endParaRPr lang="en-US" sz="2800" b="1" dirty="0"/>
          </a:p>
        </p:txBody>
      </p:sp>
      <p:pic>
        <p:nvPicPr>
          <p:cNvPr id="7" name="Content Placeholder 6" descr="noaa eos-policy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5427" b="-15427"/>
          <a:stretch>
            <a:fillRect/>
          </a:stretch>
        </p:blipFill>
        <p:spPr>
          <a:xfrm>
            <a:off x="0" y="-250673"/>
            <a:ext cx="4611684" cy="4368635"/>
          </a:xfrm>
        </p:spPr>
      </p:pic>
      <p:pic>
        <p:nvPicPr>
          <p:cNvPr id="10" name="Content Placeholder 9" descr="hp-p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748075" y="3282716"/>
            <a:ext cx="3395757" cy="3385189"/>
          </a:xfrm>
        </p:spPr>
      </p:pic>
      <p:pic>
        <p:nvPicPr>
          <p:cNvPr id="11" name="Picture 10" descr="eos pic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19" y="1971962"/>
            <a:ext cx="4075116" cy="37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7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35446"/>
            <a:ext cx="7581901" cy="76798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Synthesis: </a:t>
            </a:r>
            <a:r>
              <a:rPr lang="en-US" sz="2400" dirty="0" smtClean="0">
                <a:latin typeface="Arial Black"/>
                <a:cs typeface="Arial Black"/>
              </a:rPr>
              <a:t>common themes and suggestions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19" y="1036116"/>
            <a:ext cx="8134321" cy="541454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EOs being used across policy cycle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(more needed in review and monitoring and implementation)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Internet </a:t>
            </a: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access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is a major constraint on the uptake of remotely sensed data </a:t>
            </a:r>
            <a:endParaRPr lang="en-US" sz="2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CA" sz="2800" dirty="0" smtClean="0">
                <a:effectLst/>
                <a:latin typeface="Arial"/>
                <a:ea typeface="ＭＳ 明朝"/>
              </a:rPr>
              <a:t>There is a </a:t>
            </a:r>
            <a:r>
              <a:rPr lang="en-CA" sz="2800" dirty="0" smtClean="0">
                <a:effectLst/>
                <a:latin typeface="Arial"/>
                <a:ea typeface="ＭＳ 明朝"/>
              </a:rPr>
              <a:t>need for </a:t>
            </a:r>
            <a:r>
              <a:rPr lang="en-US" sz="2800" dirty="0" smtClean="0">
                <a:effectLst/>
                <a:latin typeface="Arial"/>
                <a:ea typeface="ＭＳ 明朝"/>
              </a:rPr>
              <a:t>enhancing the collection, preservation, sharing and dissemination of </a:t>
            </a:r>
            <a:r>
              <a:rPr lang="en-US" sz="2800" b="1" dirty="0" smtClean="0">
                <a:effectLst/>
                <a:latin typeface="Arial"/>
                <a:ea typeface="ＭＳ 明朝"/>
              </a:rPr>
              <a:t>in-situ </a:t>
            </a:r>
            <a:r>
              <a:rPr lang="en-US" sz="2800" b="1" dirty="0" smtClean="0">
                <a:effectLst/>
                <a:latin typeface="Arial"/>
                <a:ea typeface="ＭＳ 明朝"/>
              </a:rPr>
              <a:t>data </a:t>
            </a:r>
            <a:r>
              <a:rPr lang="en-US" sz="2800" dirty="0" smtClean="0">
                <a:effectLst/>
                <a:latin typeface="Arial"/>
                <a:ea typeface="ＭＳ 明朝"/>
              </a:rPr>
              <a:t>(also </a:t>
            </a:r>
            <a:r>
              <a:rPr lang="en-US" sz="2800" b="1" dirty="0" smtClean="0">
                <a:effectLst/>
                <a:latin typeface="Arial"/>
                <a:ea typeface="ＭＳ 明朝"/>
              </a:rPr>
              <a:t>data rescue</a:t>
            </a:r>
            <a:r>
              <a:rPr lang="en-US" sz="2800" dirty="0" smtClean="0">
                <a:effectLst/>
                <a:latin typeface="Arial"/>
                <a:ea typeface="ＭＳ 明朝"/>
              </a:rPr>
              <a:t>) </a:t>
            </a:r>
            <a:endParaRPr lang="en-US" sz="2800" dirty="0" smtClean="0">
              <a:effectLst/>
              <a:latin typeface="Arial"/>
              <a:ea typeface="ＭＳ 明朝"/>
            </a:endParaRPr>
          </a:p>
          <a:p>
            <a:r>
              <a:rPr lang="en-US" sz="2800" dirty="0">
                <a:latin typeface="Arial"/>
                <a:ea typeface="ＭＳ 明朝"/>
              </a:rPr>
              <a:t>D</a:t>
            </a:r>
            <a:r>
              <a:rPr lang="en-US" sz="2800" dirty="0" smtClean="0">
                <a:effectLst/>
                <a:latin typeface="Arial"/>
                <a:ea typeface="ＭＳ 明朝"/>
              </a:rPr>
              <a:t>eveloping </a:t>
            </a:r>
            <a:r>
              <a:rPr lang="en-US" sz="2800" dirty="0" smtClean="0">
                <a:effectLst/>
                <a:latin typeface="Arial"/>
                <a:ea typeface="ＭＳ 明朝"/>
              </a:rPr>
              <a:t>research and technical and institutional capacity and geospatial infrastructure across countries in the </a:t>
            </a:r>
            <a:r>
              <a:rPr lang="en-US" sz="2800" dirty="0">
                <a:latin typeface="Arial"/>
                <a:ea typeface="ＭＳ 明朝"/>
              </a:rPr>
              <a:t>region– </a:t>
            </a:r>
            <a:endParaRPr lang="en-US" sz="2800" dirty="0" smtClean="0">
              <a:latin typeface="Arial"/>
              <a:ea typeface="ＭＳ 明朝"/>
            </a:endParaRPr>
          </a:p>
          <a:p>
            <a:pPr lvl="1"/>
            <a:r>
              <a:rPr lang="en-US" sz="2400" b="1" dirty="0" smtClean="0">
                <a:latin typeface="Arial"/>
                <a:ea typeface="ＭＳ 明朝"/>
              </a:rPr>
              <a:t>GEO SDI assessments?</a:t>
            </a:r>
            <a:endParaRPr lang="en-US" sz="2400" dirty="0" smtClean="0">
              <a:effectLst/>
              <a:latin typeface="Arial"/>
              <a:ea typeface="ＭＳ 明朝"/>
            </a:endParaRPr>
          </a:p>
          <a:p>
            <a:pPr marL="0" lvl="0" indent="0">
              <a:buNone/>
            </a:pPr>
            <a:endParaRPr lang="en-US" sz="2200" b="1" dirty="0">
              <a:effectLst/>
              <a:latin typeface="Arial"/>
              <a:cs typeface="Arial"/>
            </a:endParaRPr>
          </a:p>
          <a:p>
            <a:pPr marL="403225" lvl="1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9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35446"/>
            <a:ext cx="7581901" cy="76798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Synthesis: </a:t>
            </a:r>
            <a:r>
              <a:rPr lang="en-US" sz="2400" dirty="0" smtClean="0">
                <a:latin typeface="Arial Black"/>
                <a:cs typeface="Arial Black"/>
              </a:rPr>
              <a:t>common themes and suggestions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19" y="1036116"/>
            <a:ext cx="8134321" cy="54145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Scale-up training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on data processing and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analysis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Need for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more engagement with the policy community </a:t>
            </a:r>
            <a:endParaRPr lang="en-US" sz="2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sz="2800" dirty="0">
                <a:latin typeface="Arial"/>
                <a:ea typeface="ＭＳ 明朝"/>
              </a:rPr>
              <a:t>Review of the state of </a:t>
            </a:r>
            <a:r>
              <a:rPr lang="en-US" sz="2800" b="1" dirty="0">
                <a:latin typeface="Arial"/>
                <a:ea typeface="ＭＳ 明朝"/>
              </a:rPr>
              <a:t>enabling factors </a:t>
            </a:r>
            <a:r>
              <a:rPr lang="en-US" sz="2800" dirty="0">
                <a:latin typeface="Arial"/>
                <a:ea typeface="ＭＳ 明朝"/>
              </a:rPr>
              <a:t>on </a:t>
            </a:r>
            <a:r>
              <a:rPr lang="en-US" sz="2800" b="1" dirty="0">
                <a:latin typeface="Arial"/>
                <a:ea typeface="ＭＳ 明朝"/>
              </a:rPr>
              <a:t>data access and sharing</a:t>
            </a:r>
            <a:r>
              <a:rPr lang="en-US" sz="2800" dirty="0">
                <a:latin typeface="Arial"/>
                <a:ea typeface="ＭＳ 明朝"/>
              </a:rPr>
              <a:t> and the various applications of EOs across the policy continuum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Arial"/>
                <a:ea typeface="ＭＳ 明朝"/>
                <a:cs typeface="Arial"/>
              </a:rPr>
              <a:t> What more can GEO do? Assessments? Advocacy/awareness? </a:t>
            </a:r>
            <a:endParaRPr lang="en-US" sz="2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200" b="1" dirty="0">
              <a:effectLst/>
              <a:latin typeface="Arial"/>
              <a:cs typeface="Arial"/>
            </a:endParaRPr>
          </a:p>
          <a:p>
            <a:pPr marL="403225" lvl="1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39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18" y="5213623"/>
            <a:ext cx="7581901" cy="148770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Thank you !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b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200" b="1" i="1" dirty="0" smtClean="0">
                <a:latin typeface="Arial"/>
                <a:cs typeface="Arial"/>
                <a:hlinkClick r:id="rId2"/>
              </a:rPr>
              <a:t>www.start.org</a:t>
            </a:r>
            <a:r>
              <a:rPr lang="en-US" sz="2200" b="1" i="1" dirty="0" smtClean="0">
                <a:latin typeface="Arial"/>
                <a:cs typeface="Arial"/>
              </a:rPr>
              <a:t> </a:t>
            </a:r>
            <a:br>
              <a:rPr lang="en-US" sz="2200" b="1" i="1" dirty="0" smtClean="0">
                <a:latin typeface="Arial"/>
                <a:cs typeface="Arial"/>
              </a:rPr>
            </a:br>
            <a:r>
              <a:rPr lang="en-US" sz="2200" b="1" dirty="0" smtClean="0">
                <a:latin typeface="Arial"/>
                <a:cs typeface="Arial"/>
              </a:rPr>
              <a:t>Email: </a:t>
            </a:r>
            <a:r>
              <a:rPr lang="en-US" sz="2200" b="1" dirty="0" err="1" smtClean="0">
                <a:latin typeface="Arial"/>
                <a:cs typeface="Arial"/>
              </a:rPr>
              <a:t>shabtezion@start.org</a:t>
            </a:r>
            <a:endParaRPr lang="en-US" sz="3100" b="1" dirty="0"/>
          </a:p>
        </p:txBody>
      </p:sp>
      <p:pic>
        <p:nvPicPr>
          <p:cNvPr id="10" name="Content Placeholder 9" descr="earth observations - Africa.png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405" r="-29405"/>
          <a:stretch>
            <a:fillRect/>
          </a:stretch>
        </p:blipFill>
        <p:spPr>
          <a:xfrm>
            <a:off x="927419" y="461405"/>
            <a:ext cx="6991032" cy="44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for the Break Out Group?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important are </a:t>
            </a:r>
            <a:r>
              <a:rPr lang="en-US" u="sng" dirty="0"/>
              <a:t>public-private partnerships </a:t>
            </a:r>
            <a:r>
              <a:rPr lang="en-US" dirty="0"/>
              <a:t>for the next GEOSS and who should be involved?</a:t>
            </a:r>
          </a:p>
          <a:p>
            <a:r>
              <a:rPr lang="en-US" dirty="0"/>
              <a:t>Are there </a:t>
            </a:r>
            <a:r>
              <a:rPr lang="en-US" i="1" dirty="0"/>
              <a:t>new </a:t>
            </a:r>
            <a:r>
              <a:rPr lang="en-US" i="1" dirty="0" smtClean="0"/>
              <a:t>approaches </a:t>
            </a:r>
            <a:r>
              <a:rPr lang="en-US" dirty="0"/>
              <a:t>to </a:t>
            </a:r>
            <a:r>
              <a:rPr lang="en-US" u="sng" dirty="0"/>
              <a:t>a sustainable business model </a:t>
            </a:r>
            <a:r>
              <a:rPr lang="en-US" dirty="0"/>
              <a:t>for the next GEOSS?</a:t>
            </a:r>
          </a:p>
          <a:p>
            <a:r>
              <a:rPr lang="en-US" dirty="0"/>
              <a:t>How should </a:t>
            </a:r>
            <a:r>
              <a:rPr lang="en-US" u="sng" dirty="0"/>
              <a:t>a network of network be governed </a:t>
            </a:r>
            <a:r>
              <a:rPr lang="en-US" dirty="0"/>
              <a:t>to ensure sustained observation and processing infrastructure for the next GEOSS?</a:t>
            </a:r>
          </a:p>
          <a:p>
            <a:r>
              <a:rPr lang="en-US" dirty="0"/>
              <a:t>What can be done to align the next GEOSS better to the needs of the </a:t>
            </a:r>
            <a:r>
              <a:rPr lang="en-US" u="sng" dirty="0"/>
              <a:t>developing world and sustaining capacity in developing economies</a:t>
            </a:r>
            <a:r>
              <a:rPr lang="en-US" dirty="0"/>
              <a:t>?</a:t>
            </a:r>
          </a:p>
          <a:p>
            <a:r>
              <a:rPr lang="en-US" dirty="0"/>
              <a:t>What should the information system of the next GEOSS provide to users and how can we ensure that the system supports those users who are </a:t>
            </a:r>
            <a:r>
              <a:rPr lang="en-US" u="sng" dirty="0"/>
              <a:t>solution-oriented</a:t>
            </a:r>
            <a:r>
              <a:rPr lang="en-US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shot 2015-03-25 16.25.0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123" b="-199123"/>
          <a:stretch>
            <a:fillRect/>
          </a:stretch>
        </p:blipFill>
        <p:spPr>
          <a:xfrm>
            <a:off x="467853" y="-2172500"/>
            <a:ext cx="8387918" cy="7780606"/>
          </a:xfrm>
        </p:spPr>
      </p:pic>
      <p:pic>
        <p:nvPicPr>
          <p:cNvPr id="8" name="Content Placeholder 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738" b="-153738"/>
          <a:stretch>
            <a:fillRect/>
          </a:stretch>
        </p:blipFill>
        <p:spPr>
          <a:xfrm>
            <a:off x="618233" y="1550064"/>
            <a:ext cx="80685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Data use capacity building …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5" name="Content Placeholder 4" descr="fellow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200508" y="712367"/>
            <a:ext cx="4295292" cy="48136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/>
                <a:cs typeface="Arial"/>
              </a:rPr>
              <a:t>Earth observations, such as NASA Landsat data, are becoming rapidly accessible to researchers around the world; however, many researchers </a:t>
            </a:r>
            <a:r>
              <a:rPr lang="en-US" sz="2000" dirty="0" smtClean="0">
                <a:latin typeface="Arial"/>
                <a:cs typeface="Arial"/>
              </a:rPr>
              <a:t>are unable to access </a:t>
            </a:r>
            <a:r>
              <a:rPr lang="en-US" sz="2000" dirty="0">
                <a:latin typeface="Arial"/>
                <a:cs typeface="Arial"/>
              </a:rPr>
              <a:t>or use this data due </a:t>
            </a:r>
            <a:r>
              <a:rPr lang="en-US" sz="2000" i="1" dirty="0">
                <a:latin typeface="Arial"/>
                <a:cs typeface="Arial"/>
              </a:rPr>
              <a:t>to limited technical resources and training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r>
              <a:rPr lang="en-US" sz="2000" dirty="0" smtClean="0">
                <a:latin typeface="Arial"/>
                <a:cs typeface="Arial"/>
              </a:rPr>
              <a:t>The data Initiative component of GOFC-GOLD seeks to increase </a:t>
            </a:r>
            <a:r>
              <a:rPr lang="en-US" sz="2000" dirty="0">
                <a:latin typeface="Arial"/>
                <a:cs typeface="Arial"/>
              </a:rPr>
              <a:t>scientists’ </a:t>
            </a:r>
            <a:r>
              <a:rPr lang="en-US" sz="2000" b="1" dirty="0">
                <a:latin typeface="Arial"/>
                <a:cs typeface="Arial"/>
              </a:rPr>
              <a:t>capacity to utilize </a:t>
            </a:r>
            <a:r>
              <a:rPr lang="en-US" sz="2000" b="1" dirty="0" smtClean="0">
                <a:latin typeface="Arial"/>
                <a:cs typeface="Arial"/>
              </a:rPr>
              <a:t>the </a:t>
            </a:r>
            <a:r>
              <a:rPr lang="en-US" sz="2000" b="1" dirty="0">
                <a:latin typeface="Arial"/>
                <a:cs typeface="Arial"/>
              </a:rPr>
              <a:t>data needed for research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NRM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b="1" dirty="0">
                <a:latin typeface="Arial"/>
                <a:cs typeface="Arial"/>
              </a:rPr>
              <a:t>foster regional and international networks </a:t>
            </a:r>
            <a:r>
              <a:rPr lang="en-US" sz="2000" dirty="0">
                <a:latin typeface="Arial"/>
                <a:cs typeface="Arial"/>
              </a:rPr>
              <a:t>of scientists interested in forest cover and land dynamics.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908" y="5158345"/>
            <a:ext cx="429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2014 Data Initiative fellows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Boston University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USGS EROS </a:t>
            </a:r>
            <a:r>
              <a:rPr lang="en-US" dirty="0" smtClean="0">
                <a:latin typeface="Arial"/>
                <a:cs typeface="Arial"/>
              </a:rPr>
              <a:t>Center, South Dakota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5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Strengthening networks …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5" name="Content Placeholder 4" descr="GOFC-GOLD Networks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935" b="-23935"/>
          <a:stretch>
            <a:fillRect/>
          </a:stretch>
        </p:blipFill>
        <p:spPr>
          <a:xfrm>
            <a:off x="317471" y="274638"/>
            <a:ext cx="4330729" cy="73221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341242" cy="49160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>
                <a:latin typeface="Avenir Black"/>
                <a:cs typeface="Avenir Black"/>
              </a:rPr>
              <a:t>GOFC-GOLD REGIONAL </a:t>
            </a:r>
            <a:r>
              <a:rPr lang="en-US" sz="4000" b="1" dirty="0" smtClean="0">
                <a:latin typeface="Avenir Black"/>
                <a:cs typeface="Avenir Black"/>
              </a:rPr>
              <a:t>NETWORKS</a:t>
            </a:r>
          </a:p>
          <a:p>
            <a:pPr marL="0" indent="0">
              <a:buNone/>
            </a:pPr>
            <a:endParaRPr lang="en-US" sz="3600" b="1" dirty="0"/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South</a:t>
            </a:r>
            <a:r>
              <a:rPr lang="en-US" sz="3800" dirty="0">
                <a:latin typeface="Arial"/>
                <a:cs typeface="Arial"/>
              </a:rPr>
              <a:t>-Central European Regional International Network </a:t>
            </a:r>
            <a:r>
              <a:rPr lang="en-US" sz="3800" b="1" dirty="0">
                <a:latin typeface="Arial"/>
                <a:cs typeface="Arial"/>
              </a:rPr>
              <a:t>(SCERIN)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Northern </a:t>
            </a:r>
            <a:r>
              <a:rPr lang="en-US" sz="3800" dirty="0">
                <a:latin typeface="Arial"/>
                <a:cs typeface="Arial"/>
              </a:rPr>
              <a:t>Eurasia Regional International Network </a:t>
            </a:r>
            <a:r>
              <a:rPr lang="en-US" sz="3800" b="1" dirty="0">
                <a:latin typeface="Arial"/>
                <a:cs typeface="Arial"/>
              </a:rPr>
              <a:t>(NERIN)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Baltic</a:t>
            </a:r>
            <a:r>
              <a:rPr lang="en-US" sz="3800" dirty="0">
                <a:latin typeface="Arial"/>
                <a:cs typeface="Arial"/>
              </a:rPr>
              <a:t>-Arctic Regional International Network </a:t>
            </a:r>
            <a:r>
              <a:rPr lang="en-US" sz="3800" b="1" dirty="0">
                <a:latin typeface="Arial"/>
                <a:cs typeface="Arial"/>
              </a:rPr>
              <a:t>(BARIN)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Red </a:t>
            </a:r>
            <a:r>
              <a:rPr lang="en-US" sz="3800" dirty="0" err="1">
                <a:latin typeface="Arial"/>
                <a:cs typeface="Arial"/>
              </a:rPr>
              <a:t>Latinoamericana</a:t>
            </a:r>
            <a:r>
              <a:rPr lang="en-US" sz="3800" dirty="0">
                <a:latin typeface="Arial"/>
                <a:cs typeface="Arial"/>
              </a:rPr>
              <a:t> de </a:t>
            </a:r>
            <a:r>
              <a:rPr lang="en-US" sz="3800" dirty="0" err="1">
                <a:latin typeface="Arial"/>
                <a:cs typeface="Arial"/>
              </a:rPr>
              <a:t>Teledeteccion</a:t>
            </a:r>
            <a:r>
              <a:rPr lang="en-US" sz="3800" dirty="0">
                <a:latin typeface="Arial"/>
                <a:cs typeface="Arial"/>
              </a:rPr>
              <a:t> e </a:t>
            </a:r>
            <a:r>
              <a:rPr lang="en-US" sz="3800" dirty="0" err="1">
                <a:latin typeface="Arial"/>
                <a:cs typeface="Arial"/>
              </a:rPr>
              <a:t>Incendios</a:t>
            </a:r>
            <a:r>
              <a:rPr lang="en-US" sz="3800" dirty="0">
                <a:latin typeface="Arial"/>
                <a:cs typeface="Arial"/>
              </a:rPr>
              <a:t> </a:t>
            </a:r>
            <a:r>
              <a:rPr lang="en-US" sz="3800" dirty="0" err="1">
                <a:latin typeface="Arial"/>
                <a:cs typeface="Arial"/>
              </a:rPr>
              <a:t>Forestales</a:t>
            </a:r>
            <a:r>
              <a:rPr lang="en-US" sz="3800" b="1" dirty="0">
                <a:latin typeface="Arial"/>
                <a:cs typeface="Arial"/>
              </a:rPr>
              <a:t> (</a:t>
            </a:r>
            <a:r>
              <a:rPr lang="en-US" sz="3800" b="1" dirty="0" err="1">
                <a:latin typeface="Arial"/>
                <a:cs typeface="Arial"/>
              </a:rPr>
              <a:t>RedLaTIF</a:t>
            </a:r>
            <a:r>
              <a:rPr lang="en-US" sz="3800" b="1" dirty="0">
                <a:latin typeface="Arial"/>
                <a:cs typeface="Arial"/>
              </a:rPr>
              <a:t>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Southern </a:t>
            </a:r>
            <a:r>
              <a:rPr lang="en-US" sz="3800" dirty="0">
                <a:latin typeface="Arial"/>
                <a:cs typeface="Arial"/>
              </a:rPr>
              <a:t>African Fire Network </a:t>
            </a:r>
            <a:r>
              <a:rPr lang="en-US" sz="3800" b="1" dirty="0">
                <a:latin typeface="Arial"/>
                <a:cs typeface="Arial"/>
              </a:rPr>
              <a:t>(SAFNET)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err="1" smtClean="0">
                <a:latin typeface="Arial"/>
                <a:cs typeface="Arial"/>
              </a:rPr>
              <a:t>Miombo</a:t>
            </a:r>
            <a:r>
              <a:rPr lang="en-US" sz="3800" dirty="0" smtClean="0">
                <a:latin typeface="Arial"/>
                <a:cs typeface="Arial"/>
              </a:rPr>
              <a:t> </a:t>
            </a:r>
            <a:r>
              <a:rPr lang="en-US" sz="3800" dirty="0">
                <a:latin typeface="Arial"/>
                <a:cs typeface="Arial"/>
              </a:rPr>
              <a:t>(Southern Africa) Land Use Land Change Network </a:t>
            </a:r>
            <a:r>
              <a:rPr lang="en-US" sz="3800" b="1" dirty="0">
                <a:latin typeface="Arial"/>
                <a:cs typeface="Arial"/>
              </a:rPr>
              <a:t>(</a:t>
            </a:r>
            <a:r>
              <a:rPr lang="en-US" sz="3800" b="1" dirty="0" err="1">
                <a:latin typeface="Arial"/>
                <a:cs typeface="Arial"/>
              </a:rPr>
              <a:t>Miombo</a:t>
            </a:r>
            <a:r>
              <a:rPr lang="en-US" sz="3800" b="1" dirty="0">
                <a:latin typeface="Arial"/>
                <a:cs typeface="Arial"/>
              </a:rPr>
              <a:t>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Western </a:t>
            </a:r>
            <a:r>
              <a:rPr lang="en-US" sz="3800" dirty="0">
                <a:latin typeface="Arial"/>
                <a:cs typeface="Arial"/>
              </a:rPr>
              <a:t>Africa Regional Network (WARN)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err="1" smtClean="0">
                <a:latin typeface="Arial"/>
                <a:cs typeface="Arial"/>
              </a:rPr>
              <a:t>Observatoire</a:t>
            </a:r>
            <a:r>
              <a:rPr lang="en-US" sz="3800" dirty="0" smtClean="0">
                <a:latin typeface="Arial"/>
                <a:cs typeface="Arial"/>
              </a:rPr>
              <a:t> </a:t>
            </a:r>
            <a:r>
              <a:rPr lang="en-US" sz="3800" dirty="0" err="1">
                <a:latin typeface="Arial"/>
                <a:cs typeface="Arial"/>
              </a:rPr>
              <a:t>Satellital</a:t>
            </a:r>
            <a:r>
              <a:rPr lang="en-US" sz="3800" dirty="0">
                <a:latin typeface="Arial"/>
                <a:cs typeface="Arial"/>
              </a:rPr>
              <a:t> des </a:t>
            </a:r>
            <a:r>
              <a:rPr lang="en-US" sz="3800" dirty="0" err="1">
                <a:latin typeface="Arial"/>
                <a:cs typeface="Arial"/>
              </a:rPr>
              <a:t>Forets</a:t>
            </a:r>
            <a:r>
              <a:rPr lang="en-US" sz="3800" dirty="0">
                <a:latin typeface="Arial"/>
                <a:cs typeface="Arial"/>
              </a:rPr>
              <a:t> </a:t>
            </a:r>
            <a:r>
              <a:rPr lang="en-US" sz="3800" dirty="0" err="1">
                <a:latin typeface="Arial"/>
                <a:cs typeface="Arial"/>
              </a:rPr>
              <a:t>d’Afrique</a:t>
            </a:r>
            <a:r>
              <a:rPr lang="en-US" sz="3800" dirty="0">
                <a:latin typeface="Arial"/>
                <a:cs typeface="Arial"/>
              </a:rPr>
              <a:t> Central </a:t>
            </a:r>
            <a:r>
              <a:rPr lang="en-US" sz="3800" b="1" dirty="0">
                <a:latin typeface="Arial"/>
                <a:cs typeface="Arial"/>
              </a:rPr>
              <a:t>(OSFAC)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Southeast </a:t>
            </a:r>
            <a:r>
              <a:rPr lang="en-US" sz="3800" dirty="0">
                <a:latin typeface="Arial"/>
                <a:cs typeface="Arial"/>
              </a:rPr>
              <a:t>Asia Regional Research and Information Network </a:t>
            </a:r>
            <a:r>
              <a:rPr lang="en-US" sz="3800" b="1" dirty="0">
                <a:latin typeface="Arial"/>
                <a:cs typeface="Arial"/>
              </a:rPr>
              <a:t>(SEARRIN)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Central </a:t>
            </a:r>
            <a:r>
              <a:rPr lang="en-US" sz="3800" dirty="0">
                <a:latin typeface="Arial"/>
                <a:cs typeface="Arial"/>
              </a:rPr>
              <a:t>Asia Regional Information Network </a:t>
            </a:r>
            <a:r>
              <a:rPr lang="en-US" sz="3800" b="1" dirty="0">
                <a:latin typeface="Arial"/>
                <a:cs typeface="Arial"/>
              </a:rPr>
              <a:t>(CARIN)</a:t>
            </a:r>
          </a:p>
          <a:p>
            <a:pPr marL="350838" indent="-350838">
              <a:buFont typeface="+mj-lt"/>
              <a:buAutoNum type="arabicPeriod"/>
            </a:pPr>
            <a:r>
              <a:rPr lang="en-US" sz="3800" dirty="0" smtClean="0">
                <a:latin typeface="Arial"/>
                <a:cs typeface="Arial"/>
              </a:rPr>
              <a:t>South </a:t>
            </a:r>
            <a:r>
              <a:rPr lang="en-US" sz="3800" dirty="0">
                <a:latin typeface="Arial"/>
                <a:cs typeface="Arial"/>
              </a:rPr>
              <a:t>Asia Regional Information Network </a:t>
            </a:r>
            <a:r>
              <a:rPr lang="en-US" sz="3800" b="1" dirty="0">
                <a:latin typeface="Arial"/>
                <a:cs typeface="Arial"/>
              </a:rPr>
              <a:t>(SARIN)</a:t>
            </a:r>
            <a:endParaRPr lang="en-US" sz="3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26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334230"/>
            <a:ext cx="7581901" cy="9242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Case studies: Context</a:t>
            </a:r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4560" y="1327288"/>
            <a:ext cx="7876803" cy="451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Black"/>
                <a:cs typeface="Arial Black"/>
              </a:rPr>
              <a:t>The EOs – </a:t>
            </a:r>
            <a:r>
              <a:rPr lang="en-US" sz="2600" dirty="0" smtClean="0">
                <a:latin typeface="Arial Black"/>
                <a:cs typeface="Arial Black"/>
              </a:rPr>
              <a:t>Policy Interface</a:t>
            </a:r>
          </a:p>
          <a:p>
            <a:pPr marL="0" indent="0">
              <a:buNone/>
            </a:pPr>
            <a:endParaRPr lang="en-US" sz="10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Timely </a:t>
            </a:r>
            <a:r>
              <a:rPr lang="en-US" sz="2800" dirty="0">
                <a:latin typeface="Arial"/>
                <a:cs typeface="Arial"/>
              </a:rPr>
              <a:t>and accurate </a:t>
            </a:r>
            <a:r>
              <a:rPr lang="en-US" sz="2800" dirty="0" smtClean="0">
                <a:latin typeface="Arial"/>
                <a:cs typeface="Arial"/>
              </a:rPr>
              <a:t>information is </a:t>
            </a:r>
            <a:r>
              <a:rPr lang="en-US" sz="2800" dirty="0" smtClean="0">
                <a:latin typeface="Arial"/>
                <a:cs typeface="Arial"/>
              </a:rPr>
              <a:t>critical for environmental </a:t>
            </a:r>
            <a:r>
              <a:rPr lang="en-US" sz="2800" u="sng" dirty="0">
                <a:latin typeface="Arial"/>
                <a:cs typeface="Arial"/>
              </a:rPr>
              <a:t>policy </a:t>
            </a:r>
            <a:r>
              <a:rPr lang="en-US" sz="2800" u="sng" dirty="0" smtClean="0">
                <a:latin typeface="Arial"/>
                <a:cs typeface="Arial"/>
              </a:rPr>
              <a:t>making</a:t>
            </a:r>
            <a:r>
              <a:rPr lang="en-US" sz="2800" dirty="0" smtClean="0">
                <a:latin typeface="Arial"/>
                <a:cs typeface="Arial"/>
              </a:rPr>
              <a:t>. </a:t>
            </a:r>
            <a:r>
              <a:rPr lang="en-US" sz="2800" dirty="0" smtClean="0">
                <a:latin typeface="Arial"/>
                <a:cs typeface="Arial"/>
              </a:rPr>
              <a:t>Same </a:t>
            </a:r>
            <a:r>
              <a:rPr lang="en-US" sz="2800" dirty="0">
                <a:latin typeface="Arial"/>
                <a:cs typeface="Arial"/>
              </a:rPr>
              <a:t>true with </a:t>
            </a:r>
            <a:r>
              <a:rPr lang="en-US" sz="2800" dirty="0" smtClean="0">
                <a:latin typeface="Arial"/>
                <a:cs typeface="Arial"/>
              </a:rPr>
              <a:t>all phases of the policy </a:t>
            </a:r>
            <a:r>
              <a:rPr lang="en-US" sz="2800" dirty="0" smtClean="0">
                <a:latin typeface="Arial"/>
                <a:cs typeface="Arial"/>
              </a:rPr>
              <a:t>cycle.</a:t>
            </a:r>
            <a:endParaRPr lang="en-US" sz="2800" u="sng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u="sng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Together </a:t>
            </a:r>
            <a:r>
              <a:rPr lang="en-US" sz="2800" dirty="0" smtClean="0">
                <a:latin typeface="Arial"/>
                <a:cs typeface="Arial"/>
              </a:rPr>
              <a:t>with 'in situ' </a:t>
            </a:r>
            <a:r>
              <a:rPr lang="en-US" sz="2800" dirty="0" smtClean="0">
                <a:latin typeface="Arial"/>
                <a:cs typeface="Arial"/>
              </a:rPr>
              <a:t>data (+ models and other data sources), EOs can </a:t>
            </a:r>
            <a:r>
              <a:rPr lang="en-US" sz="2800" dirty="0" smtClean="0">
                <a:latin typeface="Arial"/>
                <a:cs typeface="Arial"/>
              </a:rPr>
              <a:t>help provide critical input to the </a:t>
            </a:r>
            <a:r>
              <a:rPr lang="en-US" sz="2800" b="1" dirty="0" smtClean="0">
                <a:latin typeface="Arial"/>
                <a:cs typeface="Arial"/>
              </a:rPr>
              <a:t>environmental policy </a:t>
            </a:r>
            <a:r>
              <a:rPr lang="en-US" sz="2800" b="1" dirty="0" smtClean="0">
                <a:latin typeface="Arial"/>
                <a:cs typeface="Arial"/>
              </a:rPr>
              <a:t>cycle.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9462" y="1506030"/>
            <a:ext cx="7710532" cy="432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739775" lvl="2">
              <a:spcBef>
                <a:spcPts val="2000"/>
              </a:spcBef>
            </a:pPr>
            <a:endParaRPr lang="en-US" dirty="0" smtClean="0"/>
          </a:p>
          <a:p>
            <a:pPr marL="739775" lvl="2">
              <a:spcBef>
                <a:spcPts val="2000"/>
              </a:spcBef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6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EOs </a:t>
            </a:r>
            <a:r>
              <a:rPr lang="en-US" sz="2800" dirty="0" smtClean="0">
                <a:latin typeface="Arial Black"/>
                <a:cs typeface="Arial Black"/>
              </a:rPr>
              <a:t>and the </a:t>
            </a:r>
            <a:r>
              <a:rPr lang="en-US" sz="2800" dirty="0" smtClean="0">
                <a:latin typeface="Arial Black"/>
                <a:cs typeface="Arial Black"/>
              </a:rPr>
              <a:t>policy continuum</a:t>
            </a:r>
            <a:endParaRPr lang="en-US" sz="2800" dirty="0">
              <a:latin typeface="Arial Black"/>
              <a:cs typeface="Arial Black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264729"/>
              </p:ext>
            </p:extLst>
          </p:nvPr>
        </p:nvGraphicFramePr>
        <p:xfrm>
          <a:off x="605701" y="1247679"/>
          <a:ext cx="8266778" cy="535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63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44470" b="-44470"/>
          <a:stretch>
            <a:fillRect/>
          </a:stretch>
        </p:blipFill>
        <p:spPr>
          <a:xfrm>
            <a:off x="53534" y="0"/>
            <a:ext cx="5343473" cy="685799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 descr="ODS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217" r="-39217"/>
          <a:stretch>
            <a:fillRect/>
          </a:stretch>
        </p:blipFill>
        <p:spPr>
          <a:xfrm>
            <a:off x="4160541" y="212089"/>
            <a:ext cx="6232379" cy="6515690"/>
          </a:xfrm>
        </p:spPr>
      </p:pic>
    </p:spTree>
    <p:extLst>
      <p:ext uri="{BB962C8B-B14F-4D97-AF65-F5344CB8AC3E}">
        <p14:creationId xmlns:p14="http://schemas.microsoft.com/office/powerpoint/2010/main" val="203645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zone over the years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" y="956775"/>
            <a:ext cx="8733611" cy="5548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90" y="310444"/>
            <a:ext cx="873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EOs and the policy continuum</a:t>
            </a:r>
            <a:r>
              <a:rPr lang="en-US" sz="3600" b="1" dirty="0" smtClean="0"/>
              <a:t>  </a:t>
            </a:r>
            <a:r>
              <a:rPr lang="en-US" sz="3600" b="1" dirty="0" smtClean="0"/>
              <a:t>… </a:t>
            </a:r>
            <a:endParaRPr lang="en-US" sz="3600" b="1" dirty="0"/>
          </a:p>
        </p:txBody>
      </p:sp>
      <p:pic>
        <p:nvPicPr>
          <p:cNvPr id="14" name="Picture 13" descr="1O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2604729"/>
            <a:ext cx="7589520" cy="4084320"/>
          </a:xfrm>
          <a:prstGeom prst="rect">
            <a:avLst/>
          </a:prstGeom>
        </p:spPr>
      </p:pic>
      <p:pic>
        <p:nvPicPr>
          <p:cNvPr id="15" name="Picture 14" descr="2 O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0"/>
            <a:ext cx="775411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9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Policy </a:t>
            </a:r>
            <a:r>
              <a:rPr lang="en-US" sz="3200" dirty="0">
                <a:latin typeface="Arial Black"/>
                <a:cs typeface="Arial Black"/>
              </a:rPr>
              <a:t>support role </a:t>
            </a:r>
            <a:r>
              <a:rPr lang="en-US" sz="3200" dirty="0" smtClean="0">
                <a:latin typeface="Arial Black"/>
                <a:cs typeface="Arial Black"/>
              </a:rPr>
              <a:t>of EOs in </a:t>
            </a:r>
            <a:r>
              <a:rPr lang="en-US" sz="3200" dirty="0">
                <a:latin typeface="Arial Black"/>
                <a:cs typeface="Arial Black"/>
              </a:rPr>
              <a:t>DCs</a:t>
            </a:r>
            <a:br>
              <a:rPr lang="en-US" sz="3200" dirty="0">
                <a:latin typeface="Arial Black"/>
                <a:cs typeface="Arial Black"/>
              </a:rPr>
            </a:br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Avenir Black"/>
                <a:cs typeface="Avenir Black"/>
              </a:rPr>
              <a:t>Premise for case studies</a:t>
            </a:r>
          </a:p>
          <a:p>
            <a:pPr lvl="0"/>
            <a:r>
              <a:rPr lang="en-US" dirty="0"/>
              <a:t>Big role for EOs in environmental policy support across sectors and scales</a:t>
            </a:r>
          </a:p>
          <a:p>
            <a:pPr lvl="0"/>
            <a:r>
              <a:rPr lang="en-US" b="1" dirty="0"/>
              <a:t>Limited application of EOs use in environmental policy, especially in Africa</a:t>
            </a:r>
          </a:p>
          <a:p>
            <a:pPr lvl="1">
              <a:buFont typeface="Courier New"/>
              <a:buChar char="o"/>
            </a:pPr>
            <a:r>
              <a:rPr lang="en-US" dirty="0"/>
              <a:t>Limited </a:t>
            </a:r>
            <a:r>
              <a:rPr lang="en-US" dirty="0" smtClean="0"/>
              <a:t>SDI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Awareness (policy community)</a:t>
            </a:r>
          </a:p>
          <a:p>
            <a:pPr lvl="1">
              <a:buFont typeface="Courier New"/>
              <a:buChar char="o"/>
            </a:pPr>
            <a:r>
              <a:rPr lang="en-US" dirty="0"/>
              <a:t>Capacity gaps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10" name="Content Placeholder 9" descr="Screenshot 2015-03-26 11.22.5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759" b="-26759"/>
          <a:stretch>
            <a:fillRect/>
          </a:stretch>
        </p:blipFill>
        <p:spPr>
          <a:xfrm>
            <a:off x="4648199" y="303953"/>
            <a:ext cx="4307825" cy="706898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9462" y="1506030"/>
            <a:ext cx="7710532" cy="432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739775" lvl="2">
              <a:spcBef>
                <a:spcPts val="2000"/>
              </a:spcBef>
            </a:pPr>
            <a:endParaRPr lang="en-US" dirty="0" smtClean="0"/>
          </a:p>
          <a:p>
            <a:pPr marL="739775" lvl="2">
              <a:spcBef>
                <a:spcPts val="2000"/>
              </a:spcBef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6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Slide_Master">
  <a:themeElements>
    <a:clrScheme name="1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lide_Master">
  <a:themeElements>
    <a:clrScheme name="1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19416</TotalTime>
  <Words>712</Words>
  <Application>Microsoft Macintosh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5_Slide_Master</vt:lpstr>
      <vt:lpstr>2_Slide_Master</vt:lpstr>
      <vt:lpstr>Office Theme</vt:lpstr>
      <vt:lpstr>PowerPoint Presentation</vt:lpstr>
      <vt:lpstr>PowerPoint Presentation</vt:lpstr>
      <vt:lpstr>Data use capacity building …</vt:lpstr>
      <vt:lpstr>Strengthening networks …</vt:lpstr>
      <vt:lpstr>Case studies: Context</vt:lpstr>
      <vt:lpstr>EOs and the policy continuum</vt:lpstr>
      <vt:lpstr>PowerPoint Presentation</vt:lpstr>
      <vt:lpstr>PowerPoint Presentation</vt:lpstr>
      <vt:lpstr>Policy support role of EOs in DCs </vt:lpstr>
      <vt:lpstr>Case studies</vt:lpstr>
      <vt:lpstr>eg 1: Swaziland – forest fires</vt:lpstr>
      <vt:lpstr>eg 2: Nigeria – Gas flaring</vt:lpstr>
      <vt:lpstr>EOs-Evtal Policy Workshop Washington DC, Dec 2014</vt:lpstr>
      <vt:lpstr>Synthesis: common themes and suggestions</vt:lpstr>
      <vt:lpstr>Synthesis: common themes and suggestions</vt:lpstr>
      <vt:lpstr>Thank you !!  www.start.org  Email: shabtezion@start.org</vt:lpstr>
      <vt:lpstr>Questions for the Break Out Group?</vt:lpstr>
    </vt:vector>
  </TitlesOfParts>
  <Company>International START Secretariat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knowledge and development program highlights</dc:title>
  <dc:creator>Zerisenay Habtezion</dc:creator>
  <cp:lastModifiedBy>Senay Habtezion</cp:lastModifiedBy>
  <cp:revision>192</cp:revision>
  <cp:lastPrinted>2013-05-03T18:49:06Z</cp:lastPrinted>
  <dcterms:created xsi:type="dcterms:W3CDTF">2013-04-30T20:07:00Z</dcterms:created>
  <dcterms:modified xsi:type="dcterms:W3CDTF">2015-03-26T19:00:55Z</dcterms:modified>
</cp:coreProperties>
</file>