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6" r:id="rId1"/>
  </p:sldMasterIdLst>
  <p:notesMasterIdLst>
    <p:notesMasterId r:id="rId10"/>
  </p:notesMasterIdLst>
  <p:handoutMasterIdLst>
    <p:handoutMasterId r:id="rId11"/>
  </p:handoutMasterIdLst>
  <p:sldIdLst>
    <p:sldId id="428" r:id="rId2"/>
    <p:sldId id="422" r:id="rId3"/>
    <p:sldId id="432" r:id="rId4"/>
    <p:sldId id="427" r:id="rId5"/>
    <p:sldId id="429" r:id="rId6"/>
    <p:sldId id="430" r:id="rId7"/>
    <p:sldId id="431" r:id="rId8"/>
    <p:sldId id="42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33CC"/>
    <a:srgbClr val="7C7CDE"/>
    <a:srgbClr val="72D54B"/>
    <a:srgbClr val="7099F4"/>
    <a:srgbClr val="0066FF"/>
    <a:srgbClr val="0033CC"/>
    <a:srgbClr val="75ADFF"/>
    <a:srgbClr val="FF66CC"/>
    <a:srgbClr val="150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8" autoAdjust="0"/>
    <p:restoredTop sz="96678" autoAdjust="0"/>
  </p:normalViewPr>
  <p:slideViewPr>
    <p:cSldViewPr>
      <p:cViewPr>
        <p:scale>
          <a:sx n="70" d="100"/>
          <a:sy n="70" d="100"/>
        </p:scale>
        <p:origin x="-1016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972"/>
    </p:cViewPr>
  </p:sorterViewPr>
  <p:notesViewPr>
    <p:cSldViewPr>
      <p:cViewPr varScale="1">
        <p:scale>
          <a:sx n="66" d="100"/>
          <a:sy n="66" d="100"/>
        </p:scale>
        <p:origin x="-219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D6FDE-CFFA-4676-954E-5D14D0A2C429}" type="datetimeFigureOut">
              <a:rPr lang="en-US" smtClean="0"/>
              <a:pPr/>
              <a:t>3/25/15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DAEEC-03CD-4358-9A06-646E0CD53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25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1B8A6B8-6C4A-473E-999E-8E7C70CC5723}" type="datetimeFigureOut">
              <a:rPr lang="en-US"/>
              <a:pPr>
                <a:defRPr/>
              </a:pPr>
              <a:t>3/25/15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51B6703-1848-49FE-A705-CAEEF16CB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004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Add cloud broker </a:t>
            </a:r>
          </a:p>
          <a:p>
            <a:r>
              <a:rPr lang="en-US" dirty="0" smtClean="0"/>
              <a:t>Add cloud auditor</a:t>
            </a:r>
          </a:p>
          <a:p>
            <a:r>
              <a:rPr lang="en-US" dirty="0" smtClean="0"/>
              <a:t>Change “cloud service distributor” to “cloud carrier”</a:t>
            </a:r>
          </a:p>
          <a:p>
            <a:r>
              <a:rPr lang="en-US" dirty="0" smtClean="0"/>
              <a:t>Change “cloud service consumer” to “cloud consumer”</a:t>
            </a:r>
          </a:p>
          <a:p>
            <a:r>
              <a:rPr lang="en-US" dirty="0" smtClean="0"/>
              <a:t>Remove cloud service developer</a:t>
            </a:r>
          </a:p>
          <a:p>
            <a:r>
              <a:rPr lang="en-US" dirty="0" smtClean="0"/>
              <a:t>Cloud consumer: Change the subgroups to be “XaaS consumer”, add a table to show example users</a:t>
            </a:r>
          </a:p>
          <a:p>
            <a:r>
              <a:rPr lang="en-US" dirty="0" smtClean="0"/>
              <a:t>Cloud provider:  Change the service orchestration diagram (with a new three-layer cloud infrastructure model: physical resource layer /resource abstraction and control layer /service Layer); combine business support and operational support to be cloud service management; move security and privacy to be at the same level with cloud service management</a:t>
            </a:r>
          </a:p>
          <a:p>
            <a:r>
              <a:rPr lang="en-US" dirty="0" smtClean="0"/>
              <a:t>Cloud carrier: Add transport agent</a:t>
            </a:r>
          </a:p>
          <a:p>
            <a:r>
              <a:rPr lang="en-US" dirty="0" smtClean="0"/>
              <a:t>Update the combined conceptual model diagram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623026-9255-4D3F-B991-87FE65B3E8AB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399" y="3352800"/>
            <a:ext cx="7580313" cy="8382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rgbClr val="5D5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419600"/>
            <a:ext cx="7543800" cy="38099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5D575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"/>
            <a:ext cx="2514599" cy="15389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00B5E3"/>
              </a:clrFrom>
              <a:clrTo>
                <a:srgbClr val="00B5E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761092"/>
            <a:ext cx="1924359" cy="86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09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Slide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24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BA9C35-5CD2-49B5-8795-72183923BF0B}" type="datetime1">
              <a:rPr lang="en-US" smtClean="0"/>
              <a:t>3/25/15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EB1616-1BF2-4EBE-880B-07B71062DFC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6" y="5702505"/>
            <a:ext cx="1390024" cy="8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61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4800"/>
            </a:lvl1pPr>
          </a:lstStyle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Slide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24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E34B94-F608-4D6C-8ED0-1EF2E95EC7A3}" type="datetime1">
              <a:rPr lang="en-US" smtClean="0"/>
              <a:t>3/25/15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EB1616-1BF2-4EBE-880B-07B71062DFC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6" y="5702505"/>
            <a:ext cx="1390024" cy="8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5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5"/>
            <a:ext cx="75438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Slide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5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6" y="5702505"/>
            <a:ext cx="1390024" cy="8506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00B5E3"/>
              </a:clrFrom>
              <a:clrTo>
                <a:srgbClr val="00B5E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761092"/>
            <a:ext cx="1924359" cy="86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08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24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3A3155-E996-4585-BFB3-71F10667AB2F}" type="datetime1">
              <a:rPr lang="en-US" smtClean="0"/>
              <a:t>3/25/15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EB1616-1BF2-4EBE-880B-07B71062DFC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6" y="5702505"/>
            <a:ext cx="1390024" cy="8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15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124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D5473A-878B-433E-8EB4-9C39051A5A18}" type="datetime1">
              <a:rPr lang="en-US" smtClean="0"/>
              <a:t>3/25/15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EB1616-1BF2-4EBE-880B-07B71062DFC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6" y="5702505"/>
            <a:ext cx="1390024" cy="8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54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124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4C802C-7447-42BA-99DD-2E4DB6E3AC36}" type="datetime1">
              <a:rPr lang="en-US" smtClean="0"/>
              <a:t>3/25/15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EB1616-1BF2-4EBE-880B-07B71062DFC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6" y="5702505"/>
            <a:ext cx="1390024" cy="8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02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124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ED34B-6746-4C36-90EF-D20564DF8A7D}" type="datetime1">
              <a:rPr lang="en-US" smtClean="0"/>
              <a:t>3/25/15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EB1616-1BF2-4EBE-880B-07B71062DFC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6" y="5702505"/>
            <a:ext cx="1390024" cy="8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54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124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865EEA-00EB-4FD1-A6D6-84D9BC6AE0D4}" type="datetime1">
              <a:rPr lang="en-US" smtClean="0"/>
              <a:t>3/25/15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EB1616-1BF2-4EBE-880B-07B71062DFC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6" y="5702505"/>
            <a:ext cx="1390024" cy="8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768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124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AF873-592E-4767-804C-92FF698A96A9}" type="datetime1">
              <a:rPr lang="en-US" smtClean="0"/>
              <a:t>3/25/15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EB1616-1BF2-4EBE-880B-07B71062DFC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6" y="5702505"/>
            <a:ext cx="1390024" cy="8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Slide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124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290348-2ABF-49EC-8F5A-152F515BA8A0}" type="datetime1">
              <a:rPr lang="en-US" smtClean="0"/>
              <a:t>3/25/15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EB1616-1BF2-4EBE-880B-07B71062DFC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6" y="5702505"/>
            <a:ext cx="1390024" cy="8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32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6000">
              <a:schemeClr val="bg1"/>
            </a:gs>
            <a:gs pos="59000">
              <a:schemeClr val="accent1">
                <a:tint val="44500"/>
                <a:satMod val="160000"/>
                <a:alpha val="53000"/>
              </a:schemeClr>
            </a:gs>
            <a:gs pos="100000">
              <a:srgbClr val="209BDB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Slide Title</a:t>
            </a:r>
            <a:endParaRPr lang="en-US" sz="4000" b="1" dirty="0">
              <a:effectLst>
                <a:reflection blurRad="6350" stA="55000" endA="300" endPos="45500" dir="5400000" sy="-100000" algn="bl" rotWithShape="0"/>
              </a:effectLst>
              <a:latin typeface="Trebuchet M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824472"/>
            <a:ext cx="9144000" cy="0"/>
          </a:xfrm>
          <a:prstGeom prst="line">
            <a:avLst/>
          </a:prstGeom>
          <a:ln w="76200">
            <a:gradFill>
              <a:gsLst>
                <a:gs pos="44000">
                  <a:srgbClr val="5D5757"/>
                </a:gs>
                <a:gs pos="100000">
                  <a:srgbClr val="5D5757">
                    <a:alpha val="0"/>
                  </a:srgbClr>
                </a:gs>
              </a:gsLst>
              <a:lin ang="27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77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800" b="1" kern="1200" baseline="0">
          <a:solidFill>
            <a:schemeClr val="tx1"/>
          </a:solidFill>
          <a:latin typeface="Trebuchet MS" panose="020B0603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rgbClr val="5D5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5D5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5D5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5D5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5D5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hyperlink" Target="http://collaborate.nist.gov/twiki-cloud-computing/bin/view/CloudComputing/CloudFederat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collaborate.nist.gov/twiki-cloud-computing/bin/view/CloudComputing/IaaS" TargetMode="External"/><Relationship Id="rId3" Type="http://schemas.openxmlformats.org/officeDocument/2006/relationships/hyperlink" Target="http://collaborate.nist.gov/twiki-cloud-computing/bin/view/CloudComputing/PaaS" TargetMode="Externa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hyperlink" Target="mailto:frederic.devaulx@nist.gov" TargetMode="External"/><Relationship Id="rId12" Type="http://schemas.openxmlformats.org/officeDocument/2006/relationships/hyperlink" Target="mailto:lisa.carnahan@nist.gov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nist.gov/itl/cloud" TargetMode="External"/><Relationship Id="rId3" Type="http://schemas.openxmlformats.org/officeDocument/2006/relationships/hyperlink" Target="http://collaborate.nist.gov/twiki-cloud-computing/bin/view/CloudComputing" TargetMode="External"/><Relationship Id="rId4" Type="http://schemas.openxmlformats.org/officeDocument/2006/relationships/hyperlink" Target="mailto:chris.greer@nist.gov" TargetMode="External"/><Relationship Id="rId5" Type="http://schemas.openxmlformats.org/officeDocument/2006/relationships/hyperlink" Target="mailto:robert.bohn@nist.gov" TargetMode="External"/><Relationship Id="rId6" Type="http://schemas.openxmlformats.org/officeDocument/2006/relationships/hyperlink" Target="mailto:john.messina@nist.gov" TargetMode="External"/><Relationship Id="rId7" Type="http://schemas.openxmlformats.org/officeDocument/2006/relationships/hyperlink" Target="mailto:micheala.iorga@nist.gov" TargetMode="External"/><Relationship Id="rId8" Type="http://schemas.openxmlformats.org/officeDocument/2006/relationships/hyperlink" Target="mailto:annie.sokol@nist.gov" TargetMode="External"/><Relationship Id="rId9" Type="http://schemas.openxmlformats.org/officeDocument/2006/relationships/hyperlink" Target="mailto:michael.hogan@nist.gov" TargetMode="External"/><Relationship Id="rId10" Type="http://schemas.openxmlformats.org/officeDocument/2006/relationships/hyperlink" Target="mailto:eric.simmon@nist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7620000" cy="1470025"/>
          </a:xfrm>
        </p:spPr>
        <p:txBody>
          <a:bodyPr>
            <a:normAutofit fontScale="90000"/>
          </a:bodyPr>
          <a:lstStyle/>
          <a:p>
            <a:pPr algn="ctr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dirty="0" smtClean="0">
                <a:solidFill>
                  <a:srgbClr val="3333CC"/>
                </a:solidFill>
              </a:rPr>
              <a:t>A Tour of Federated Clouds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514600" y="4800600"/>
            <a:ext cx="3505200" cy="9906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rebuchet MS" panose="020B0603020202020204" pitchFamily="34" charset="0"/>
              </a:rPr>
              <a:t>Robert Bohn, </a:t>
            </a:r>
            <a:r>
              <a:rPr 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PhD</a:t>
            </a:r>
          </a:p>
          <a:p>
            <a:pPr algn="ctr">
              <a:lnSpc>
                <a:spcPct val="90000"/>
              </a:lnSpc>
            </a:pPr>
            <a:r>
              <a:rPr lang="en-US" sz="18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Advanced Network Technologies Division</a:t>
            </a:r>
            <a:endParaRPr lang="en-US" sz="1800" i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90000"/>
              </a:lnSpc>
            </a:pPr>
            <a:endParaRPr lang="en-US" sz="2400" i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14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GEOSS</a:t>
            </a:r>
          </a:p>
          <a:p>
            <a:pPr algn="ctr">
              <a:lnSpc>
                <a:spcPct val="90000"/>
              </a:lnSpc>
            </a:pPr>
            <a:r>
              <a:rPr lang="en-US" sz="14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25 March 2015</a:t>
            </a:r>
          </a:p>
          <a:p>
            <a:pPr algn="ctr">
              <a:lnSpc>
                <a:spcPct val="90000"/>
              </a:lnSpc>
            </a:pPr>
            <a:r>
              <a:rPr lang="en-US" sz="14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Norfolk, VA</a:t>
            </a:r>
            <a:endParaRPr lang="en-US" sz="14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67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Federated </a:t>
            </a:r>
            <a:r>
              <a:rPr lang="en-US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Cloud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105400" y="1219200"/>
            <a:ext cx="4038600" cy="2286000"/>
            <a:chOff x="152400" y="1295400"/>
            <a:chExt cx="9601200" cy="5280291"/>
          </a:xfrm>
        </p:grpSpPr>
        <p:pic>
          <p:nvPicPr>
            <p:cNvPr id="4" name="Content Placeholder 3"/>
            <p:cNvPicPr>
              <a:picLocks noChangeAspect="1"/>
            </p:cNvPicPr>
            <p:nvPr/>
          </p:nvPicPr>
          <p:blipFill>
            <a:blip r:embed="rId2"/>
            <a:srcRect l="-9379" r="-9379"/>
            <a:stretch>
              <a:fillRect/>
            </a:stretch>
          </p:blipFill>
          <p:spPr>
            <a:xfrm>
              <a:off x="152400" y="1295400"/>
              <a:ext cx="9601200" cy="5280291"/>
            </a:xfrm>
            <a:prstGeom prst="rect">
              <a:avLst/>
            </a:prstGeom>
          </p:spPr>
        </p:pic>
        <p:pic>
          <p:nvPicPr>
            <p:cNvPr id="5" name="Content Placeholder 3"/>
            <p:cNvPicPr>
              <a:picLocks noChangeAspect="1"/>
            </p:cNvPicPr>
            <p:nvPr/>
          </p:nvPicPr>
          <p:blipFill>
            <a:blip r:embed="rId2"/>
            <a:srcRect l="-9379" r="-9379"/>
            <a:stretch>
              <a:fillRect/>
            </a:stretch>
          </p:blipFill>
          <p:spPr>
            <a:xfrm>
              <a:off x="6019800" y="4476734"/>
              <a:ext cx="1634759" cy="899055"/>
            </a:xfrm>
            <a:prstGeom prst="rect">
              <a:avLst/>
            </a:prstGeom>
          </p:spPr>
        </p:pic>
        <p:pic>
          <p:nvPicPr>
            <p:cNvPr id="6" name="Content Placeholder 3"/>
            <p:cNvPicPr>
              <a:picLocks noChangeAspect="1"/>
            </p:cNvPicPr>
            <p:nvPr/>
          </p:nvPicPr>
          <p:blipFill>
            <a:blip r:embed="rId2"/>
            <a:srcRect l="-9379" r="-9379"/>
            <a:stretch>
              <a:fillRect/>
            </a:stretch>
          </p:blipFill>
          <p:spPr>
            <a:xfrm>
              <a:off x="3581400" y="4953000"/>
              <a:ext cx="1634759" cy="899055"/>
            </a:xfrm>
            <a:prstGeom prst="rect">
              <a:avLst/>
            </a:prstGeom>
          </p:spPr>
        </p:pic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/>
            <a:srcRect l="-9379" r="-9379"/>
            <a:stretch>
              <a:fillRect/>
            </a:stretch>
          </p:blipFill>
          <p:spPr>
            <a:xfrm>
              <a:off x="1447800" y="2743200"/>
              <a:ext cx="2015759" cy="1108590"/>
            </a:xfrm>
            <a:prstGeom prst="rect">
              <a:avLst/>
            </a:prstGeom>
          </p:spPr>
        </p:pic>
        <p:pic>
          <p:nvPicPr>
            <p:cNvPr id="8" name="Content Placeholder 3"/>
            <p:cNvPicPr>
              <a:picLocks noChangeAspect="1"/>
            </p:cNvPicPr>
            <p:nvPr/>
          </p:nvPicPr>
          <p:blipFill>
            <a:blip r:embed="rId2"/>
            <a:srcRect l="-9379" r="-9379"/>
            <a:stretch>
              <a:fillRect/>
            </a:stretch>
          </p:blipFill>
          <p:spPr>
            <a:xfrm>
              <a:off x="3414942" y="2133600"/>
              <a:ext cx="1801217" cy="990600"/>
            </a:xfrm>
            <a:prstGeom prst="rect">
              <a:avLst/>
            </a:prstGeom>
          </p:spPr>
        </p:pic>
        <p:pic>
          <p:nvPicPr>
            <p:cNvPr id="9" name="Content Placeholder 3"/>
            <p:cNvPicPr>
              <a:picLocks noChangeAspect="1"/>
            </p:cNvPicPr>
            <p:nvPr/>
          </p:nvPicPr>
          <p:blipFill>
            <a:blip r:embed="rId2"/>
            <a:srcRect l="-9379" r="-9379"/>
            <a:stretch>
              <a:fillRect/>
            </a:stretch>
          </p:blipFill>
          <p:spPr>
            <a:xfrm>
              <a:off x="5867400" y="2514600"/>
              <a:ext cx="1143105" cy="628664"/>
            </a:xfrm>
            <a:prstGeom prst="rect">
              <a:avLst/>
            </a:prstGeom>
          </p:spPr>
        </p:pic>
        <p:pic>
          <p:nvPicPr>
            <p:cNvPr id="10" name="Content Placeholder 3"/>
            <p:cNvPicPr>
              <a:picLocks noChangeAspect="1"/>
            </p:cNvPicPr>
            <p:nvPr/>
          </p:nvPicPr>
          <p:blipFill>
            <a:blip r:embed="rId2"/>
            <a:srcRect l="-9379" r="-9379"/>
            <a:stretch>
              <a:fillRect/>
            </a:stretch>
          </p:blipFill>
          <p:spPr>
            <a:xfrm>
              <a:off x="7439697" y="3429000"/>
              <a:ext cx="969886" cy="533400"/>
            </a:xfrm>
            <a:prstGeom prst="rect">
              <a:avLst/>
            </a:prstGeom>
          </p:spPr>
        </p:pic>
        <p:pic>
          <p:nvPicPr>
            <p:cNvPr id="12" name="Content Placeholder 3"/>
            <p:cNvPicPr>
              <a:picLocks noChangeAspect="1"/>
            </p:cNvPicPr>
            <p:nvPr/>
          </p:nvPicPr>
          <p:blipFill>
            <a:blip r:embed="rId2"/>
            <a:srcRect l="-9379" r="-9379"/>
            <a:stretch>
              <a:fillRect/>
            </a:stretch>
          </p:blipFill>
          <p:spPr>
            <a:xfrm>
              <a:off x="3581400" y="3124200"/>
              <a:ext cx="3048213" cy="1676400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304800" y="1471404"/>
            <a:ext cx="487680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Develop a common understanding </a:t>
            </a:r>
            <a:r>
              <a:rPr lang="en-US" sz="2000" dirty="0" smtClean="0"/>
              <a:t>and </a:t>
            </a:r>
            <a:r>
              <a:rPr lang="en-US" sz="2000" dirty="0"/>
              <a:t>definition of what a Federated Cloud entails</a:t>
            </a:r>
          </a:p>
          <a:p>
            <a:pPr marL="285750" indent="-28575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Identifying the requirements needed to reach the achieve a Federated cloud,</a:t>
            </a:r>
          </a:p>
          <a:p>
            <a:pPr marL="285750" indent="-28575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Identify the technology and standards gaps that need to be addressed in order to enable the Federated Cloud</a:t>
            </a:r>
          </a:p>
          <a:p>
            <a:pPr marL="285750" indent="-28575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Provide a path to achieving the Federated Cloud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62200" y="6167735"/>
            <a:ext cx="6660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collaborate.nist.gov/twiki-cloud-computing/bin/view/CloudComputing/CloudFederated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5474910" y="3581400"/>
            <a:ext cx="33642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Pooling of resources from disparate, potentially </a:t>
            </a:r>
            <a:r>
              <a:rPr lang="en-US" sz="1400" i="1" dirty="0" smtClean="0"/>
              <a:t>heterogeneous, </a:t>
            </a:r>
            <a:r>
              <a:rPr lang="en-US" sz="1400" i="1" dirty="0"/>
              <a:t>cloud systems where interoperability and portability enable sharing, migration, and redundancy which is all ensured through a common mechanism (such as central management system or a common API), and where identity and authorization management mechanisms are </a:t>
            </a:r>
            <a:r>
              <a:rPr lang="en-US" sz="1400" i="1" dirty="0" smtClean="0"/>
              <a:t>established.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65761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458200" cy="715962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Elements for a General </a:t>
            </a:r>
            <a:r>
              <a:rPr lang="en-US" sz="3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616-1BF2-4EBE-880B-07B71062DFC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055427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Federation </a:t>
            </a:r>
            <a:r>
              <a:rPr lang="en-US" b="1" dirty="0"/>
              <a:t>is not a cloud specific concept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Will likely be dealing with a heterogeneous cloud computing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Federation is done to address business (customers and providers) needs.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Federation does not require a central authority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Federation means that functionality, resources, and capabilities from one system is made available to </a:t>
            </a:r>
            <a:r>
              <a:rPr lang="en-US" dirty="0" smtClean="0"/>
              <a:t>another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Federation </a:t>
            </a:r>
            <a:r>
              <a:rPr lang="en-US" b="1" dirty="0"/>
              <a:t>can be broadly partitioned into federated identity management and federated authorization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</a:t>
            </a:r>
            <a:r>
              <a:rPr lang="en-US" dirty="0"/>
              <a:t>main issues are mistrust and technical interoperability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Delegation of Trust is the concept of allowing another entity to act on your behalf (with permission)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Federation </a:t>
            </a:r>
            <a:r>
              <a:rPr lang="en-US" dirty="0"/>
              <a:t>requires a common framework, ontology, and naming enabling information exchange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Federation requires dealing with service level </a:t>
            </a:r>
            <a:r>
              <a:rPr lang="en-US" dirty="0" smtClean="0"/>
              <a:t>agreements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Federation </a:t>
            </a:r>
            <a:r>
              <a:rPr lang="en-US" dirty="0"/>
              <a:t>means that interoperability issues between members are resolved</a:t>
            </a:r>
          </a:p>
        </p:txBody>
      </p:sp>
    </p:spTree>
    <p:extLst>
      <p:ext uri="{BB962C8B-B14F-4D97-AF65-F5344CB8AC3E}">
        <p14:creationId xmlns:p14="http://schemas.microsoft.com/office/powerpoint/2010/main" val="693087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Cloud Development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616-1BF2-4EBE-880B-07B71062DFC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82340"/>
            <a:ext cx="81534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</a:rPr>
              <a:t>Stage 1 (Monolithic) </a:t>
            </a:r>
            <a:r>
              <a:rPr lang="en-US" sz="2400" dirty="0"/>
              <a:t>- </a:t>
            </a:r>
            <a:r>
              <a:rPr lang="en-US" sz="2000" dirty="0"/>
              <a:t>C</a:t>
            </a:r>
            <a:r>
              <a:rPr lang="en-US" sz="2000" dirty="0" smtClean="0"/>
              <a:t>loud </a:t>
            </a:r>
            <a:r>
              <a:rPr lang="en-US" sz="2000" dirty="0"/>
              <a:t>services are based on proprietary architectures - islands of cloud services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03399"/>
                </a:solidFill>
              </a:rPr>
              <a:t>Stage 2 (Inter-cloud/Vertical Supply </a:t>
            </a:r>
            <a:r>
              <a:rPr lang="en-US" sz="2400" b="1" dirty="0" smtClean="0">
                <a:solidFill>
                  <a:srgbClr val="003399"/>
                </a:solidFill>
              </a:rPr>
              <a:t>chain)</a:t>
            </a:r>
            <a:r>
              <a:rPr lang="en-US" sz="2400" dirty="0" smtClean="0"/>
              <a:t> </a:t>
            </a:r>
            <a:r>
              <a:rPr lang="en-US" sz="2400" dirty="0"/>
              <a:t>- </a:t>
            </a:r>
            <a:r>
              <a:rPr lang="en-US" sz="2000" dirty="0"/>
              <a:t>Cloud providers will leverage cloud services from one or more peer cloud service providers to provide part or all of the cloud services offered to cloud service customers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03399"/>
                </a:solidFill>
              </a:rPr>
              <a:t>Stage 3 (Federation) </a:t>
            </a:r>
            <a:r>
              <a:rPr lang="en-US" sz="2400" dirty="0"/>
              <a:t>- </a:t>
            </a:r>
            <a:r>
              <a:rPr lang="en-US" sz="2000" dirty="0"/>
              <a:t>Cloud Providers Federate horizontally to gain: economies of scale, greater efficiencies, and an enlargement of their capabilities</a:t>
            </a:r>
          </a:p>
        </p:txBody>
      </p:sp>
    </p:spTree>
    <p:extLst>
      <p:ext uri="{BB962C8B-B14F-4D97-AF65-F5344CB8AC3E}">
        <p14:creationId xmlns:p14="http://schemas.microsoft.com/office/powerpoint/2010/main" val="2895048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Phases of Federation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616-1BF2-4EBE-880B-07B71062DFC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905000"/>
            <a:ext cx="7924800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3399"/>
                </a:solidFill>
              </a:rPr>
              <a:t>Discovery </a:t>
            </a:r>
            <a:r>
              <a:rPr lang="en-US" sz="2400" dirty="0"/>
              <a:t>- </a:t>
            </a:r>
            <a:r>
              <a:rPr lang="en-US" sz="2000" dirty="0"/>
              <a:t>looking for available clouds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3399"/>
                </a:solidFill>
              </a:rPr>
              <a:t>Matchmaking </a:t>
            </a:r>
            <a:r>
              <a:rPr lang="en-US" sz="2400" dirty="0"/>
              <a:t>- </a:t>
            </a:r>
            <a:r>
              <a:rPr lang="en-US" sz="2000" dirty="0"/>
              <a:t>selecting from available clouds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3399"/>
                </a:solidFill>
              </a:rPr>
              <a:t>Authentication </a:t>
            </a:r>
            <a:r>
              <a:rPr lang="en-US" sz="2400" dirty="0"/>
              <a:t>- </a:t>
            </a:r>
            <a:r>
              <a:rPr lang="en-US" sz="2000" dirty="0"/>
              <a:t>establishing trust between clouds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3399"/>
                </a:solidFill>
              </a:rPr>
              <a:t>Authorization </a:t>
            </a:r>
            <a:r>
              <a:rPr lang="en-US" sz="2400" dirty="0"/>
              <a:t>- </a:t>
            </a:r>
            <a:r>
              <a:rPr lang="en-US" sz="2000" dirty="0"/>
              <a:t>enforcement of common resource usage policies</a:t>
            </a:r>
          </a:p>
        </p:txBody>
      </p:sp>
    </p:spTree>
    <p:extLst>
      <p:ext uri="{BB962C8B-B14F-4D97-AF65-F5344CB8AC3E}">
        <p14:creationId xmlns:p14="http://schemas.microsoft.com/office/powerpoint/2010/main" val="3527484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Mechanisms of Federation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616-1BF2-4EBE-880B-07B71062DFC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419367"/>
            <a:ext cx="7924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</a:rPr>
              <a:t>Central </a:t>
            </a:r>
            <a:r>
              <a:rPr lang="en-US" sz="2400" b="1" dirty="0">
                <a:solidFill>
                  <a:srgbClr val="003399"/>
                </a:solidFill>
              </a:rPr>
              <a:t>Management System  </a:t>
            </a:r>
            <a:r>
              <a:rPr lang="en-US" sz="2000" dirty="0" smtClean="0"/>
              <a:t>- separate </a:t>
            </a:r>
            <a:r>
              <a:rPr lang="en-US" sz="2000" dirty="0"/>
              <a:t>infrastructures have a single common management </a:t>
            </a:r>
            <a:r>
              <a:rPr lang="en-US" sz="2000" dirty="0" smtClean="0"/>
              <a:t>system</a:t>
            </a:r>
          </a:p>
          <a:p>
            <a:endParaRPr lang="en-US" sz="2000" dirty="0"/>
          </a:p>
          <a:p>
            <a:r>
              <a:rPr lang="en-US" sz="2400" b="1" dirty="0">
                <a:solidFill>
                  <a:srgbClr val="003399"/>
                </a:solidFill>
              </a:rPr>
              <a:t>Homogeneous Federation </a:t>
            </a:r>
            <a:r>
              <a:rPr lang="en-US" sz="2000" dirty="0" smtClean="0"/>
              <a:t>- separate </a:t>
            </a:r>
            <a:r>
              <a:rPr lang="en-US" sz="2000" dirty="0"/>
              <a:t>infrastructures operating independently but use the same management </a:t>
            </a:r>
            <a:r>
              <a:rPr lang="en-US" sz="2000" dirty="0" smtClean="0"/>
              <a:t>system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400" b="1" dirty="0">
                <a:solidFill>
                  <a:srgbClr val="003399"/>
                </a:solidFill>
              </a:rPr>
              <a:t>Central Front Point </a:t>
            </a:r>
            <a:r>
              <a:rPr lang="en-US" sz="2000" dirty="0" smtClean="0"/>
              <a:t>- a </a:t>
            </a:r>
            <a:r>
              <a:rPr lang="en-US" sz="2000" dirty="0"/>
              <a:t>common gateway/portal to independent </a:t>
            </a:r>
            <a:r>
              <a:rPr lang="en-US" sz="2000" dirty="0" smtClean="0"/>
              <a:t>systems</a:t>
            </a:r>
          </a:p>
          <a:p>
            <a:endParaRPr lang="en-US" sz="2000" dirty="0" smtClean="0"/>
          </a:p>
          <a:p>
            <a:r>
              <a:rPr lang="en-US" sz="2400" b="1" dirty="0">
                <a:solidFill>
                  <a:srgbClr val="003399"/>
                </a:solidFill>
              </a:rPr>
              <a:t>Common API </a:t>
            </a:r>
            <a:r>
              <a:rPr lang="en-US" sz="2000" dirty="0" smtClean="0"/>
              <a:t>- federation </a:t>
            </a:r>
            <a:r>
              <a:rPr lang="en-US" sz="2000" dirty="0"/>
              <a:t>is achieved through the use of a common </a:t>
            </a:r>
            <a:r>
              <a:rPr lang="en-US" sz="2000" dirty="0" smtClean="0"/>
              <a:t>API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255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</a:t>
            </a:r>
            <a:r>
              <a:rPr 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Federation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616-1BF2-4EBE-880B-07B71062DFC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0321" y="2133600"/>
            <a:ext cx="856055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</a:rPr>
              <a:t>Horizontal (Peer to peer) </a:t>
            </a:r>
            <a:r>
              <a:rPr lang="en-US" sz="2000" dirty="0" smtClean="0"/>
              <a:t>- </a:t>
            </a:r>
            <a:r>
              <a:rPr lang="en-US" sz="2000" dirty="0"/>
              <a:t>federation takes place within a single cloud layer/stack (such as </a:t>
            </a:r>
            <a:r>
              <a:rPr lang="en-US" sz="2000" dirty="0">
                <a:hlinkClick r:id="rId2"/>
              </a:rPr>
              <a:t>IaaS</a:t>
            </a:r>
            <a:r>
              <a:rPr lang="en-US" sz="2000" dirty="0"/>
              <a:t> or </a:t>
            </a:r>
            <a:r>
              <a:rPr lang="en-US" sz="2000" dirty="0">
                <a:hlinkClick r:id="rId3"/>
              </a:rPr>
              <a:t>PaaS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r>
              <a:rPr lang="en-US" sz="2400" b="1" dirty="0" smtClean="0">
                <a:solidFill>
                  <a:srgbClr val="003399"/>
                </a:solidFill>
              </a:rPr>
              <a:t>Vertical (hierarchical)</a:t>
            </a:r>
            <a:r>
              <a:rPr lang="en-US" sz="2000" dirty="0" smtClean="0"/>
              <a:t> - federation can span multiple layers/stacks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400" b="1" dirty="0" smtClean="0">
                <a:solidFill>
                  <a:srgbClr val="003399"/>
                </a:solidFill>
              </a:rPr>
              <a:t>Dynamic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6040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199" y="228600"/>
            <a:ext cx="4191001" cy="715962"/>
          </a:xfrm>
        </p:spPr>
        <p:txBody>
          <a:bodyPr anchor="t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Contacts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077" y="4495800"/>
            <a:ext cx="8458200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prstClr val="black"/>
                </a:solidFill>
                <a:latin typeface="Calibri"/>
                <a:cs typeface="+mn-cs"/>
              </a:rPr>
              <a:t>NIST ITL Cloud Computing Home </a:t>
            </a:r>
            <a:r>
              <a:rPr lang="en-US" sz="2000" b="1" i="1" dirty="0" smtClean="0">
                <a:solidFill>
                  <a:prstClr val="black"/>
                </a:solidFill>
                <a:latin typeface="Calibri"/>
                <a:cs typeface="+mn-cs"/>
              </a:rPr>
              <a:t>Page</a:t>
            </a:r>
            <a:r>
              <a:rPr lang="en-US" b="1" i="1" dirty="0" smtClean="0">
                <a:solidFill>
                  <a:prstClr val="black"/>
                </a:solidFill>
                <a:latin typeface="Calibri"/>
                <a:cs typeface="+mn-cs"/>
              </a:rPr>
              <a:t>	</a:t>
            </a:r>
            <a:r>
              <a:rPr lang="en-US" b="1" dirty="0" smtClean="0">
                <a:solidFill>
                  <a:prstClr val="black"/>
                </a:solidFill>
                <a:latin typeface="Calibri"/>
                <a:cs typeface="+mn-cs"/>
                <a:hlinkClick r:id="rId2"/>
              </a:rPr>
              <a:t>http</a:t>
            </a:r>
            <a:r>
              <a:rPr lang="en-US" b="1" dirty="0">
                <a:solidFill>
                  <a:prstClr val="black"/>
                </a:solidFill>
                <a:latin typeface="Calibri"/>
                <a:cs typeface="+mn-cs"/>
                <a:hlinkClick r:id="rId2"/>
              </a:rPr>
              <a:t>://www.nist.gov/itl/cloud</a:t>
            </a:r>
            <a:endParaRPr lang="en-US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prstClr val="black"/>
                </a:solidFill>
                <a:latin typeface="Calibri"/>
                <a:cs typeface="+mn-cs"/>
              </a:rPr>
              <a:t>NIST Cloud Computing Collaboration Site (twiki</a:t>
            </a:r>
            <a:r>
              <a:rPr lang="en-US" sz="2000" b="1" i="1" dirty="0" smtClean="0">
                <a:solidFill>
                  <a:prstClr val="black"/>
                </a:solidFill>
                <a:latin typeface="Calibri"/>
                <a:cs typeface="+mn-cs"/>
              </a:rPr>
              <a:t>)</a:t>
            </a:r>
            <a:endParaRPr lang="en-US" sz="2000" b="1" i="1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Calibri"/>
                <a:cs typeface="+mn-cs"/>
                <a:hlinkClick r:id="rId3"/>
              </a:rPr>
              <a:t>http://collaborate.nist.gov/twiki-cloud-computing/bin/view/CloudComputing</a:t>
            </a:r>
            <a:endParaRPr lang="en-US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1079480"/>
            <a:ext cx="5671626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Dr.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Abdella Battou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  <a:hlinkClick r:id="rId4"/>
              </a:rPr>
              <a:t>abdella.battou@nist.gov</a:t>
            </a:r>
            <a:endParaRPr lang="en-US" sz="20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Dr. Robert Bohn	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  <a:hlinkClick r:id="rId5"/>
              </a:rPr>
              <a:t>robert.bohn@nist.gov</a:t>
            </a:r>
            <a:endParaRPr lang="en-US" sz="20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John Messina		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  <a:hlinkClick r:id="rId6"/>
              </a:rPr>
              <a:t>john.messina@nist.gov</a:t>
            </a:r>
            <a:endParaRPr lang="en-US" sz="20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Dr. Michaela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Iorga	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  <a:hlinkClick r:id="rId7"/>
              </a:rPr>
              <a:t>micheala.iorga@nist.gov</a:t>
            </a:r>
            <a:endParaRPr lang="en-US" sz="20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Annie Sokol		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  <a:hlinkClick r:id="rId8"/>
              </a:rPr>
              <a:t>annie.sokol@nist.gov</a:t>
            </a:r>
            <a:endParaRPr lang="en-US" sz="20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Mike Hogan		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  <a:hlinkClick r:id="rId9"/>
              </a:rPr>
              <a:t>michael.hogan@nist.gov</a:t>
            </a:r>
            <a:endParaRPr lang="en-US" sz="20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Eric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Simmon		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  <a:hlinkClick r:id="rId10"/>
              </a:rPr>
              <a:t>eric.simmon@nist.gov</a:t>
            </a:r>
            <a:endParaRPr lang="en-US" sz="20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Frederic de Vaulx	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  <a:hlinkClick r:id="rId11"/>
              </a:rPr>
              <a:t>frederic.devaulx@nist.gov</a:t>
            </a:r>
            <a:endParaRPr lang="en-US" sz="20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Lisa Carnahan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		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  <a:hlinkClick r:id="rId12"/>
              </a:rPr>
              <a:t>lisa.carnahan@nist.gov</a:t>
            </a:r>
            <a:endParaRPr lang="en-US" sz="20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1079480"/>
            <a:ext cx="335508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CC Lead/ANTD Chief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Program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Mgr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RA/Tax, Federated Cloud</a:t>
            </a:r>
            <a:endParaRPr lang="en-US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Security</a:t>
            </a:r>
            <a:endParaRPr lang="en-US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Interop/Port, Standards</a:t>
            </a:r>
            <a:endParaRPr lang="en-US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Standards</a:t>
            </a:r>
            <a:endParaRPr lang="en-US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Cloud Services/Standards</a:t>
            </a:r>
            <a:endParaRPr lang="en-US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Metrics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Conformity Assessment</a:t>
            </a:r>
            <a:endParaRPr lang="en-US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616-1BF2-4EBE-880B-07B71062DFC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13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loud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14254</TotalTime>
  <Words>631</Words>
  <Application>Microsoft Macintosh PowerPoint</Application>
  <PresentationFormat>On-screen Show (4:3)</PresentationFormat>
  <Paragraphs>91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1_cloud_powerpoint_template</vt:lpstr>
      <vt:lpstr>A Tour of Federated Clouds</vt:lpstr>
      <vt:lpstr>Federated Cloud</vt:lpstr>
      <vt:lpstr>Key Elements for a General Definition</vt:lpstr>
      <vt:lpstr>Cloud Development</vt:lpstr>
      <vt:lpstr>Phases of Federation</vt:lpstr>
      <vt:lpstr>Mechanisms of Federation</vt:lpstr>
      <vt:lpstr>Types of Federation</vt:lpstr>
      <vt:lpstr>Contacts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NIST Cloud Computing Program</dc:creator>
  <cp:lastModifiedBy>Craig Lee</cp:lastModifiedBy>
  <cp:revision>1176</cp:revision>
  <cp:lastPrinted>2012-08-23T15:27:57Z</cp:lastPrinted>
  <dcterms:created xsi:type="dcterms:W3CDTF">2011-01-02T18:45:23Z</dcterms:created>
  <dcterms:modified xsi:type="dcterms:W3CDTF">2015-03-25T22:18:36Z</dcterms:modified>
</cp:coreProperties>
</file>