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33"/>
  </p:notesMasterIdLst>
  <p:sldIdLst>
    <p:sldId id="264" r:id="rId2"/>
    <p:sldId id="271" r:id="rId3"/>
    <p:sldId id="272" r:id="rId4"/>
    <p:sldId id="273" r:id="rId5"/>
    <p:sldId id="267" r:id="rId6"/>
    <p:sldId id="289" r:id="rId7"/>
    <p:sldId id="269" r:id="rId8"/>
    <p:sldId id="274" r:id="rId9"/>
    <p:sldId id="275" r:id="rId10"/>
    <p:sldId id="276" r:id="rId11"/>
    <p:sldId id="277" r:id="rId12"/>
    <p:sldId id="278" r:id="rId13"/>
    <p:sldId id="279" r:id="rId14"/>
    <p:sldId id="270" r:id="rId15"/>
    <p:sldId id="257" r:id="rId16"/>
    <p:sldId id="261" r:id="rId17"/>
    <p:sldId id="280" r:id="rId18"/>
    <p:sldId id="281" r:id="rId19"/>
    <p:sldId id="282" r:id="rId20"/>
    <p:sldId id="283" r:id="rId21"/>
    <p:sldId id="284" r:id="rId22"/>
    <p:sldId id="285" r:id="rId23"/>
    <p:sldId id="286" r:id="rId24"/>
    <p:sldId id="287" r:id="rId25"/>
    <p:sldId id="288" r:id="rId26"/>
    <p:sldId id="262" r:id="rId27"/>
    <p:sldId id="258" r:id="rId28"/>
    <p:sldId id="259" r:id="rId29"/>
    <p:sldId id="266" r:id="rId30"/>
    <p:sldId id="263" r:id="rId31"/>
    <p:sldId id="290"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00" y="-12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6"/>
    </p:cViewPr>
  </p:sorterViewPr>
  <p:notesViewPr>
    <p:cSldViewPr>
      <p:cViewPr varScale="1">
        <p:scale>
          <a:sx n="79" d="100"/>
          <a:sy n="79" d="100"/>
        </p:scale>
        <p:origin x="-157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D1B74D-DA75-45C6-B5B6-67D107AC0B6D}" type="datetimeFigureOut">
              <a:rPr lang="en-US" smtClean="0"/>
              <a:t>6/12/2015</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D551A1-93C0-45C6-A542-8D6D2A801374}" type="slidenum">
              <a:rPr lang="en-US" smtClean="0"/>
              <a:t>‹#›</a:t>
            </a:fld>
            <a:endParaRPr lang="en-US"/>
          </a:p>
        </p:txBody>
      </p:sp>
    </p:spTree>
    <p:extLst>
      <p:ext uri="{BB962C8B-B14F-4D97-AF65-F5344CB8AC3E}">
        <p14:creationId xmlns:p14="http://schemas.microsoft.com/office/powerpoint/2010/main" val="187152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All these data are developed and discussed inside a new working group set inside GEO and chaired by JRC</a:t>
            </a:r>
          </a:p>
        </p:txBody>
      </p:sp>
      <p:sp>
        <p:nvSpPr>
          <p:cNvPr id="49156"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endParaRPr lang="en-US" altLang="en-US" smtClean="0"/>
          </a:p>
        </p:txBody>
      </p:sp>
      <p:sp>
        <p:nvSpPr>
          <p:cNvPr id="49157"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20500ABC-1D89-4413-BF8E-266B0F8408D0}" type="slidenum">
              <a:rPr lang="en-GB" altLang="en-US" smtClean="0"/>
              <a:pPr eaLnBrk="1" hangingPunct="1">
                <a:spcBef>
                  <a:spcPct val="0"/>
                </a:spcBef>
              </a:pPr>
              <a:t>14</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40D551A1-93C0-45C6-A542-8D6D2A801374}" type="slidenum">
              <a:rPr lang="en-US" smtClean="0"/>
              <a:t>15</a:t>
            </a:fld>
            <a:endParaRPr lang="en-US"/>
          </a:p>
        </p:txBody>
      </p:sp>
    </p:spTree>
    <p:extLst>
      <p:ext uri="{BB962C8B-B14F-4D97-AF65-F5344CB8AC3E}">
        <p14:creationId xmlns:p14="http://schemas.microsoft.com/office/powerpoint/2010/main" val="3084796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
        <p:nvSpPr>
          <p:cNvPr id="48132" name="Date Placeholder 3"/>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endParaRPr lang="en-GB" altLang="en-US" smtClean="0"/>
          </a:p>
        </p:txBody>
      </p:sp>
      <p:sp>
        <p:nvSpPr>
          <p:cNvPr id="48133"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CDF8DBDE-5E73-429E-81A7-1FF7F9ADAC4D}" type="slidenum">
              <a:rPr lang="en-US" altLang="en-US" smtClean="0"/>
              <a:pPr eaLnBrk="1" hangingPunct="1">
                <a:spcBef>
                  <a:spcPct val="0"/>
                </a:spcBef>
              </a:pPr>
              <a:t>18</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10" name="Triangolo rettangolo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olo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grpSp>
        <p:nvGrpSpPr>
          <p:cNvPr id="2" name="Gruppo 1"/>
          <p:cNvGrpSpPr/>
          <p:nvPr/>
        </p:nvGrpSpPr>
        <p:grpSpPr>
          <a:xfrm>
            <a:off x="-3765" y="4953000"/>
            <a:ext cx="9147765" cy="1912088"/>
            <a:chOff x="-3765" y="4832896"/>
            <a:chExt cx="9147765" cy="2032192"/>
          </a:xfrm>
        </p:grpSpPr>
        <p:sp>
          <p:nvSpPr>
            <p:cNvPr id="7" name="Figura a mano libera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igura a mano libera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igura a mano libera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Connettore 1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Segnaposto data 29"/>
          <p:cNvSpPr>
            <a:spLocks noGrp="1"/>
          </p:cNvSpPr>
          <p:nvPr>
            <p:ph type="dt" sz="half" idx="10"/>
          </p:nvPr>
        </p:nvSpPr>
        <p:spPr/>
        <p:txBody>
          <a:bodyPr/>
          <a:lstStyle>
            <a:lvl1pPr>
              <a:defRPr>
                <a:solidFill>
                  <a:srgbClr val="FFFFFF"/>
                </a:solidFill>
              </a:defRPr>
            </a:lvl1pPr>
            <a:extLst/>
          </a:lstStyle>
          <a:p>
            <a:r>
              <a:rPr lang="it-IT" smtClean="0"/>
              <a:t>11-12 June 2015, Bari-Italy.</a:t>
            </a:r>
            <a:endParaRPr lang="it-IT"/>
          </a:p>
        </p:txBody>
      </p:sp>
      <p:sp>
        <p:nvSpPr>
          <p:cNvPr id="19" name="Segnaposto piè di pagina 18"/>
          <p:cNvSpPr>
            <a:spLocks noGrp="1"/>
          </p:cNvSpPr>
          <p:nvPr>
            <p:ph type="ftr" sz="quarter" idx="11"/>
          </p:nvPr>
        </p:nvSpPr>
        <p:spPr/>
        <p:txBody>
          <a:bodyPr/>
          <a:lstStyle>
            <a:lvl1pPr>
              <a:defRPr>
                <a:solidFill>
                  <a:schemeClr val="accent1">
                    <a:tint val="20000"/>
                  </a:schemeClr>
                </a:solidFill>
              </a:defRPr>
            </a:lvl1pPr>
            <a:extLst/>
          </a:lstStyle>
          <a:p>
            <a:endParaRPr lang="it-IT"/>
          </a:p>
        </p:txBody>
      </p:sp>
      <p:sp>
        <p:nvSpPr>
          <p:cNvPr id="27" name="Segnaposto numero diapositiva 26"/>
          <p:cNvSpPr>
            <a:spLocks noGrp="1"/>
          </p:cNvSpPr>
          <p:nvPr>
            <p:ph type="sldNum" sz="quarter" idx="12"/>
          </p:nvPr>
        </p:nvSpPr>
        <p:spPr/>
        <p:txBody>
          <a:bodyPr/>
          <a:lstStyle>
            <a:lvl1pPr>
              <a:defRPr>
                <a:solidFill>
                  <a:srgbClr val="FFFFFF"/>
                </a:solidFill>
              </a:defRPr>
            </a:lvl1pPr>
            <a:extLst/>
          </a:lstStyle>
          <a:p>
            <a:fld id="{E7A41E1B-4F70-4964-A407-84C68BE8251C}" type="slidenum">
              <a:rPr lang="it-IT" smtClean="0"/>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1481329"/>
            <a:ext cx="8229600" cy="4386071"/>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41"/>
            <a:ext cx="6324600" cy="5592760"/>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pPr eaLnBrk="1" latinLnBrk="0" hangingPunct="1"/>
            <a:r>
              <a:rPr lang="it-IT" smtClean="0"/>
              <a:t>11-12 June 2015, Bari-Italy.</a:t>
            </a:r>
            <a:endParaRPr lang="en-US"/>
          </a:p>
        </p:txBody>
      </p:sp>
      <p:sp>
        <p:nvSpPr>
          <p:cNvPr id="5" name="Segnaposto piè di pagina 4"/>
          <p:cNvSpPr>
            <a:spLocks noGrp="1"/>
          </p:cNvSpPr>
          <p:nvPr>
            <p:ph type="ftr" sz="quarter" idx="11"/>
          </p:nvPr>
        </p:nvSpPr>
        <p:spPr/>
        <p:txBody>
          <a:bodyPr/>
          <a:lstStyle>
            <a:extLst/>
          </a:lstStyle>
          <a:p>
            <a:endParaRPr lang="es-ES" dirty="0">
              <a:solidFill>
                <a:prstClr val="black"/>
              </a:solidFill>
            </a:endParaRPr>
          </a:p>
        </p:txBody>
      </p:sp>
      <p:sp>
        <p:nvSpPr>
          <p:cNvPr id="6" name="Segnaposto numero diapositiva 5"/>
          <p:cNvSpPr>
            <a:spLocks noGrp="1"/>
          </p:cNvSpPr>
          <p:nvPr>
            <p:ph type="sldNum" sz="quarter" idx="12"/>
          </p:nvPr>
        </p:nvSpPr>
        <p:spPr/>
        <p:txBody>
          <a:bodyPr/>
          <a:lstStyle>
            <a:extLst/>
          </a:lstStyle>
          <a:p>
            <a:fld id="{132FADFE-3B8F-471C-ABF0-DBC7717ECBBC}" type="slidenum">
              <a:rPr lang="es-ES" smtClean="0">
                <a:solidFill>
                  <a:prstClr val="white"/>
                </a:solidFill>
              </a:rPr>
              <a:pPr/>
              <a:t>‹#›</a:t>
            </a:fld>
            <a:endParaRPr lang="es-ES">
              <a:solidFill>
                <a:prstClr val="white"/>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2" name="2 Imagen" descr="LOGO_CREAF_PERFILAT.gif"/>
          <p:cNvPicPr>
            <a:picLocks noChangeAspect="1"/>
          </p:cNvPicPr>
          <p:nvPr userDrawn="1"/>
        </p:nvPicPr>
        <p:blipFill>
          <a:blip r:embed="rId2" cstate="print"/>
          <a:srcRect/>
          <a:stretch>
            <a:fillRect/>
          </a:stretch>
        </p:blipFill>
        <p:spPr bwMode="auto">
          <a:xfrm>
            <a:off x="7667625" y="188913"/>
            <a:ext cx="1368425" cy="585787"/>
          </a:xfrm>
          <a:prstGeom prst="rect">
            <a:avLst/>
          </a:prstGeom>
          <a:noFill/>
          <a:ln w="9525">
            <a:noFill/>
            <a:miter lim="800000"/>
            <a:headEnd/>
            <a:tailEnd/>
          </a:ln>
        </p:spPr>
      </p:pic>
      <p:sp>
        <p:nvSpPr>
          <p:cNvPr id="3" name="2 Marcador de pie de página"/>
          <p:cNvSpPr>
            <a:spLocks noGrp="1"/>
          </p:cNvSpPr>
          <p:nvPr>
            <p:ph type="ftr" sz="quarter" idx="10"/>
          </p:nvPr>
        </p:nvSpPr>
        <p:spPr>
          <a:xfrm>
            <a:off x="3124200" y="6237312"/>
            <a:ext cx="2895600" cy="365125"/>
          </a:xfrm>
        </p:spPr>
        <p:txBody>
          <a:bodyPr/>
          <a:lstStyle>
            <a:lvl1pPr>
              <a:defRPr/>
            </a:lvl1pPr>
          </a:lstStyle>
          <a:p>
            <a:pPr>
              <a:defRPr/>
            </a:pPr>
            <a:endParaRPr lang="ca-ES" dirty="0">
              <a:solidFill>
                <a:prstClr val="black"/>
              </a:solidFill>
            </a:endParaRPr>
          </a:p>
        </p:txBody>
      </p:sp>
      <p:sp>
        <p:nvSpPr>
          <p:cNvPr id="5" name="4 Marcador de contenido"/>
          <p:cNvSpPr>
            <a:spLocks noGrp="1"/>
          </p:cNvSpPr>
          <p:nvPr>
            <p:ph sz="quarter" idx="11"/>
          </p:nvPr>
        </p:nvSpPr>
        <p:spPr>
          <a:xfrm>
            <a:off x="395536" y="1124744"/>
            <a:ext cx="8496944" cy="5113040"/>
          </a:xfrm>
          <a:prstGeom prst="rect">
            <a:avLst/>
          </a:prstGeo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6" name="5 Título"/>
          <p:cNvSpPr>
            <a:spLocks noGrp="1"/>
          </p:cNvSpPr>
          <p:nvPr>
            <p:ph type="title"/>
          </p:nvPr>
        </p:nvSpPr>
        <p:spPr>
          <a:xfrm>
            <a:off x="457200" y="274638"/>
            <a:ext cx="7283152" cy="562074"/>
          </a:xfrm>
          <a:prstGeom prst="rect">
            <a:avLst/>
          </a:prstGeom>
        </p:spPr>
        <p:txBody>
          <a:bodyPr/>
          <a:lstStyle>
            <a:lvl1pPr algn="l" rtl="0" fontAlgn="base">
              <a:spcBef>
                <a:spcPct val="0"/>
              </a:spcBef>
              <a:spcAft>
                <a:spcPct val="0"/>
              </a:spcAft>
              <a:defRPr lang="ca-ES" sz="3600" b="1" i="1" kern="1200" dirty="0" smtClean="0">
                <a:solidFill>
                  <a:srgbClr val="006600"/>
                </a:solidFill>
                <a:latin typeface="Georgia" pitchFamily="18" charset="0"/>
                <a:ea typeface="+mn-ea"/>
                <a:cs typeface="Times New Roman" pitchFamily="18" charset="0"/>
              </a:defRPr>
            </a:lvl1pPr>
          </a:lstStyle>
          <a:p>
            <a:r>
              <a:rPr lang="es-ES" dirty="0" smtClean="0"/>
              <a:t>Haga clic para modificar el estilo de título del patrón</a:t>
            </a:r>
            <a:endParaRPr lang="ca-ES" dirty="0"/>
          </a:p>
        </p:txBody>
      </p:sp>
      <p:pic>
        <p:nvPicPr>
          <p:cNvPr id="7" name="6 Imagen" descr="barra.jpg"/>
          <p:cNvPicPr>
            <a:picLocks noChangeAspect="1"/>
          </p:cNvPicPr>
          <p:nvPr userDrawn="1"/>
        </p:nvPicPr>
        <p:blipFill>
          <a:blip r:embed="rId3" cstate="print"/>
          <a:stretch>
            <a:fillRect/>
          </a:stretch>
        </p:blipFill>
        <p:spPr>
          <a:xfrm>
            <a:off x="0" y="6675120"/>
            <a:ext cx="9144000" cy="182880"/>
          </a:xfrm>
          <a:prstGeom prst="rect">
            <a:avLst/>
          </a:prstGeom>
        </p:spPr>
      </p:pic>
    </p:spTree>
    <p:extLst>
      <p:ext uri="{BB962C8B-B14F-4D97-AF65-F5344CB8AC3E}">
        <p14:creationId xmlns:p14="http://schemas.microsoft.com/office/powerpoint/2010/main" val="95636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7" name="Titolo 6"/>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r>
              <a:rPr lang="it-IT" smtClean="0"/>
              <a:t>11-12 June 2015, Bari-Italy.</a:t>
            </a:r>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7" name="Gallone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Gallone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8" name="Titolo 7"/>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r>
              <a:rPr lang="it-IT" smtClean="0"/>
              <a:t>11-12 June 2015, Bari-Italy.</a:t>
            </a:r>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extLst/>
          </a:lstStyle>
          <a:p>
            <a:r>
              <a:rPr lang="it-IT" smtClean="0"/>
              <a:t>11-12 June 2015, Bari-Italy.</a:t>
            </a:r>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E7A41E1B-4F70-4964-A407-84C68BE8251C}" type="slidenum">
              <a:rPr lang="it-IT" smtClean="0"/>
              <a:t>‹#›</a:t>
            </a:fld>
            <a:endParaRPr lang="it-IT"/>
          </a:p>
        </p:txBody>
      </p:sp>
      <p:sp>
        <p:nvSpPr>
          <p:cNvPr id="6" name="Titolo 5"/>
          <p:cNvSpPr>
            <a:spLocks noGrp="1"/>
          </p:cNvSpPr>
          <p:nvPr>
            <p:ph type="title"/>
          </p:nvPr>
        </p:nvSpPr>
        <p:spPr/>
        <p:txBody>
          <a:bodyPr rtlCol="0"/>
          <a:lstStyle>
            <a:extLst/>
          </a:lstStyle>
          <a:p>
            <a:r>
              <a:rPr kumimoji="0" lang="it-IT" smtClean="0"/>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r>
              <a:rPr lang="it-IT" smtClean="0"/>
              <a:t>11-12 June 2015, Bari-Italy.</a:t>
            </a:r>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a:xfrm>
            <a:off x="6727032" y="6407944"/>
            <a:ext cx="1920240" cy="365760"/>
          </a:xfrm>
        </p:spPr>
        <p:txBody>
          <a:bodyPr/>
          <a:lstStyle>
            <a:extLst/>
          </a:lstStyle>
          <a:p>
            <a:r>
              <a:rPr lang="it-IT" smtClean="0"/>
              <a:t>11-12 June 2015, Bari-Italy.</a:t>
            </a:r>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E7A41E1B-4F70-4964-A407-84C68BE8251C}" type="slidenum">
              <a:rPr lang="it-IT" smtClean="0"/>
              <a:t>‹#›</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it-IT" smtClean="0"/>
              <a:t>Fare clic sull'icona per inserire un'immagine</a:t>
            </a:r>
            <a:endParaRPr kumimoji="0" lang="en-US" dirty="0"/>
          </a:p>
        </p:txBody>
      </p:sp>
      <p:sp>
        <p:nvSpPr>
          <p:cNvPr id="5" name="Segnaposto data 4"/>
          <p:cNvSpPr>
            <a:spLocks noGrp="1"/>
          </p:cNvSpPr>
          <p:nvPr>
            <p:ph type="dt" sz="half" idx="10"/>
          </p:nvPr>
        </p:nvSpPr>
        <p:spPr/>
        <p:txBody>
          <a:bodyPr/>
          <a:lstStyle>
            <a:lvl1pPr>
              <a:defRPr>
                <a:solidFill>
                  <a:schemeClr val="tx1"/>
                </a:solidFill>
              </a:defRPr>
            </a:lvl1pPr>
            <a:extLst/>
          </a:lstStyle>
          <a:p>
            <a:r>
              <a:rPr lang="it-IT" smtClean="0"/>
              <a:t>11-12 June 2015, Bari-Italy.</a:t>
            </a:r>
            <a:endParaRPr lang="it-IT"/>
          </a:p>
        </p:txBody>
      </p:sp>
      <p:sp>
        <p:nvSpPr>
          <p:cNvPr id="6" name="Segnaposto piè di pagina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it-IT"/>
          </a:p>
        </p:txBody>
      </p:sp>
      <p:sp>
        <p:nvSpPr>
          <p:cNvPr id="7" name="Segnaposto numero diapositiva 6"/>
          <p:cNvSpPr>
            <a:spLocks noGrp="1"/>
          </p:cNvSpPr>
          <p:nvPr>
            <p:ph type="sldNum" sz="quarter" idx="12"/>
          </p:nvPr>
        </p:nvSpPr>
        <p:spPr/>
        <p:txBody>
          <a:bodyPr/>
          <a:lstStyle>
            <a:lvl1pPr>
              <a:defRPr>
                <a:solidFill>
                  <a:schemeClr val="tx1"/>
                </a:solidFill>
              </a:defRPr>
            </a:lvl1pPr>
            <a:extLst/>
          </a:lstStyle>
          <a:p>
            <a:fld id="{E7A41E1B-4F70-4964-A407-84C68BE8251C}" type="slidenum">
              <a:rPr lang="it-IT" smtClean="0"/>
              <a:t>‹#›</a:t>
            </a:fld>
            <a:endParaRPr lang="it-IT"/>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it-IT" smtClean="0"/>
              <a:t>Fare clic per modificare lo stile del titolo</a:t>
            </a:r>
            <a:endParaRPr kumimoji="0" lang="en-US"/>
          </a:p>
        </p:txBody>
      </p:sp>
      <p:sp>
        <p:nvSpPr>
          <p:cNvPr id="8" name="Figura a mano libera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igura a mano libera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Triangolo rettangolo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Connettore 1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Gallone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Gallone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igura a mano libera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igura a mano libera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Triangolo rettangolo 13"/>
          <p:cNvSpPr>
            <a:spLocks/>
          </p:cNvSpPr>
          <p:nvPr/>
        </p:nvSpPr>
        <p:spPr bwMode="auto">
          <a:xfrm>
            <a:off x="-6042" y="5791253"/>
            <a:ext cx="3402314"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it-IT" smtClean="0"/>
              <a:t>Fare clic per modificare lo stile del titolo</a:t>
            </a:r>
            <a:endParaRPr kumimoji="0" lang="en-US"/>
          </a:p>
        </p:txBody>
      </p:sp>
      <p:sp>
        <p:nvSpPr>
          <p:cNvPr id="30" name="Segnaposto testo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it-IT" smtClean="0"/>
              <a:t>11-12 June 2015, Bari-Italy.</a:t>
            </a:r>
            <a:endParaRPr lang="it-IT"/>
          </a:p>
        </p:txBody>
      </p:sp>
      <p:sp>
        <p:nvSpPr>
          <p:cNvPr id="22" name="Segnaposto piè di pagina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it-IT"/>
          </a:p>
        </p:txBody>
      </p:sp>
      <p:sp>
        <p:nvSpPr>
          <p:cNvPr id="18" name="Segnaposto numero diapositiva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E7A41E1B-4F70-4964-A407-84C68BE8251C}" type="slidenum">
              <a:rPr lang="it-IT" smtClean="0"/>
              <a:t>‹#›</a:t>
            </a:fld>
            <a:endParaRPr lang="it-IT"/>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ghslsys.jrc.ec.europa.eu/" TargetMode="External"/><Relationship Id="rId2" Type="http://schemas.openxmlformats.org/officeDocument/2006/relationships/hyperlink" Target="mailto:thomas.kemper@jrc.ec.europa.e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6941" y="908720"/>
            <a:ext cx="8892480" cy="1363339"/>
          </a:xfrm>
        </p:spPr>
        <p:txBody>
          <a:bodyPr>
            <a:normAutofit/>
          </a:bodyPr>
          <a:lstStyle/>
          <a:p>
            <a:r>
              <a:rPr lang="en-GB" sz="3200" dirty="0" smtClean="0">
                <a:effectLst/>
              </a:rPr>
              <a:t>The need for fine-scale  global human settlement information </a:t>
            </a:r>
            <a:endParaRPr lang="it-IT" sz="3200" dirty="0">
              <a:effectLst/>
            </a:endParaRPr>
          </a:p>
        </p:txBody>
      </p:sp>
      <p:sp>
        <p:nvSpPr>
          <p:cNvPr id="3" name="2 Subtítulo"/>
          <p:cNvSpPr>
            <a:spLocks noGrp="1"/>
          </p:cNvSpPr>
          <p:nvPr>
            <p:ph type="subTitle" idx="1"/>
          </p:nvPr>
        </p:nvSpPr>
        <p:spPr>
          <a:xfrm>
            <a:off x="1068784" y="2276872"/>
            <a:ext cx="7772400" cy="432048"/>
          </a:xfrm>
        </p:spPr>
        <p:txBody>
          <a:bodyPr>
            <a:normAutofit/>
          </a:bodyPr>
          <a:lstStyle/>
          <a:p>
            <a:r>
              <a:rPr lang="en-GB" sz="1800" i="1" dirty="0" smtClean="0"/>
              <a:t>11-12 June 2015, Bari-Italy</a:t>
            </a:r>
            <a:endParaRPr lang="en-GB" sz="1800" i="1" noProof="0" dirty="0" smtClean="0"/>
          </a:p>
        </p:txBody>
      </p:sp>
      <p:sp>
        <p:nvSpPr>
          <p:cNvPr id="7" name="Rectangle 2"/>
          <p:cNvSpPr txBox="1">
            <a:spLocks noChangeArrowheads="1"/>
          </p:cNvSpPr>
          <p:nvPr/>
        </p:nvSpPr>
        <p:spPr>
          <a:xfrm>
            <a:off x="251520" y="4005064"/>
            <a:ext cx="3276600" cy="914400"/>
          </a:xfrm>
          <a:prstGeom prst="rect">
            <a:avLst/>
          </a:prstGeom>
        </p:spPr>
        <p:txBody>
          <a:bodyPr/>
          <a:lstStyle>
            <a:lvl1pPr eaLnBrk="1" hangingPunct="1">
              <a:spcBef>
                <a:spcPct val="50000"/>
              </a:spcBef>
              <a:defRPr lang="en-US" sz="1200" b="1" i="0">
                <a:solidFill>
                  <a:srgbClr val="0061A7"/>
                </a:solidFill>
                <a:effectLst>
                  <a:outerShdw blurRad="38100" dist="38100" dir="2700000" algn="tl">
                    <a:srgbClr val="C0C0C0"/>
                  </a:outerShdw>
                </a:effectLst>
              </a:defRPr>
            </a:lvl1pPr>
          </a:lstStyle>
          <a:p>
            <a:pPr>
              <a:defRPr/>
            </a:pPr>
            <a:r>
              <a:rPr dirty="0" smtClean="0"/>
              <a:t>Coordinating an Observation Network of Networks </a:t>
            </a:r>
            <a:r>
              <a:rPr dirty="0" err="1" smtClean="0"/>
              <a:t>EnCompassing</a:t>
            </a:r>
            <a:r>
              <a:rPr dirty="0" smtClean="0"/>
              <a:t> </a:t>
            </a:r>
            <a:r>
              <a:rPr dirty="0" err="1" smtClean="0"/>
              <a:t>saTellite</a:t>
            </a:r>
            <a:r>
              <a:rPr dirty="0" smtClean="0"/>
              <a:t> and IN-situ to fill the Gaps in European Observations</a:t>
            </a: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674" y="113528"/>
            <a:ext cx="14001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Immagine 17"/>
          <p:cNvPicPr/>
          <p:nvPr/>
        </p:nvPicPr>
        <p:blipFill>
          <a:blip r:embed="rId3" cstate="print">
            <a:extLst>
              <a:ext uri="{28A0092B-C50C-407E-A947-70E740481C1C}">
                <a14:useLocalDpi xmlns:a14="http://schemas.microsoft.com/office/drawing/2010/main" val="0"/>
              </a:ext>
            </a:extLst>
          </a:blip>
          <a:stretch>
            <a:fillRect/>
          </a:stretch>
        </p:blipFill>
        <p:spPr>
          <a:xfrm>
            <a:off x="251520" y="149088"/>
            <a:ext cx="1007745" cy="669290"/>
          </a:xfrm>
          <a:prstGeom prst="rect">
            <a:avLst/>
          </a:prstGeom>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9362" y="357497"/>
            <a:ext cx="2962806" cy="46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 Subtítulo"/>
          <p:cNvSpPr txBox="1">
            <a:spLocks/>
          </p:cNvSpPr>
          <p:nvPr/>
        </p:nvSpPr>
        <p:spPr>
          <a:xfrm>
            <a:off x="1042448" y="2708920"/>
            <a:ext cx="7885527" cy="2016224"/>
          </a:xfrm>
          <a:prstGeom prst="rect">
            <a:avLst/>
          </a:prstGeom>
        </p:spPr>
        <p:txBody>
          <a:bodyPr vert="horz" lIns="45720" rIns="45720">
            <a:normAutofit/>
          </a:bodyPr>
          <a:lstStyle>
            <a:lvl1pPr marL="0" marR="64008" indent="0" algn="r" rtl="0" eaLnBrk="1" latinLnBrk="0" hangingPunct="1">
              <a:spcBef>
                <a:spcPts val="400"/>
              </a:spcBef>
              <a:spcAft>
                <a:spcPts val="0"/>
              </a:spcAft>
              <a:buClr>
                <a:schemeClr val="accent1"/>
              </a:buClr>
              <a:buSzPct val="68000"/>
              <a:buFont typeface="Wingdings 3"/>
              <a:buNone/>
              <a:defRPr kumimoji="0" sz="2700" kern="1200">
                <a:solidFill>
                  <a:schemeClr val="tx2"/>
                </a:solidFill>
                <a:latin typeface="+mn-lt"/>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r>
              <a:rPr lang="en-GB" sz="1800" i="1" dirty="0" smtClean="0"/>
              <a:t>Societal Benefit Area: Human Settlements</a:t>
            </a:r>
          </a:p>
          <a:p>
            <a:r>
              <a:rPr lang="en-GB" sz="1800" i="1" dirty="0" smtClean="0"/>
              <a:t>Names: Thomas Kemper</a:t>
            </a:r>
          </a:p>
          <a:p>
            <a:r>
              <a:rPr lang="en-GB" sz="1800" i="1" dirty="0" smtClean="0"/>
              <a:t>Martino Pesaresi</a:t>
            </a:r>
          </a:p>
          <a:p>
            <a:r>
              <a:rPr lang="en-GB" sz="1800" i="1" dirty="0" smtClean="0"/>
              <a:t>Institution: European Commission</a:t>
            </a:r>
          </a:p>
          <a:p>
            <a:r>
              <a:rPr lang="en-GB" sz="1800" i="1" dirty="0" smtClean="0"/>
              <a:t>Joint Research Centre</a:t>
            </a:r>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947670" y="5942105"/>
            <a:ext cx="3046271" cy="79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375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Slide Number Placehold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8910084F-B100-423A-89D4-CC04E531D2F2}" type="slidenum">
              <a:rPr lang="en-GB" altLang="en-US" sz="1000" smtClean="0"/>
              <a:pPr eaLnBrk="1" hangingPunct="1">
                <a:lnSpc>
                  <a:spcPct val="100000"/>
                </a:lnSpc>
                <a:buClrTx/>
                <a:buFontTx/>
                <a:buNone/>
              </a:pPr>
              <a:t>10</a:t>
            </a:fld>
            <a:endParaRPr lang="en-GB" altLang="en-US" sz="100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6"/>
          <p:cNvSpPr txBox="1">
            <a:spLocks noChangeArrowheads="1"/>
          </p:cNvSpPr>
          <p:nvPr/>
        </p:nvSpPr>
        <p:spPr bwMode="auto">
          <a:xfrm>
            <a:off x="2022475" y="6149975"/>
            <a:ext cx="5099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200">
                <a:solidFill>
                  <a:srgbClr val="FFD624"/>
                </a:solidFill>
              </a:rPr>
              <a:t>Sensor value-added: MERIS GLOBCOVER – Landsat GHSL</a:t>
            </a:r>
          </a:p>
        </p:txBody>
      </p:sp>
    </p:spTree>
    <p:extLst>
      <p:ext uri="{BB962C8B-B14F-4D97-AF65-F5344CB8AC3E}">
        <p14:creationId xmlns:p14="http://schemas.microsoft.com/office/powerpoint/2010/main" val="249390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7BBCEB1C-2DD3-4065-BFB4-B4F44E2559DF}" type="slidenum">
              <a:rPr lang="en-GB" altLang="en-US" sz="1000" smtClean="0"/>
              <a:pPr eaLnBrk="1" hangingPunct="1">
                <a:lnSpc>
                  <a:spcPct val="100000"/>
                </a:lnSpc>
                <a:buClrTx/>
                <a:buFontTx/>
                <a:buNone/>
              </a:pPr>
              <a:t>11</a:t>
            </a:fld>
            <a:endParaRPr lang="en-GB" altLang="en-US" sz="1000" smtClean="0"/>
          </a:p>
        </p:txBody>
      </p:sp>
      <p:sp>
        <p:nvSpPr>
          <p:cNvPr id="26627" name="Date Placeholder 3"/>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000" smtClean="0"/>
              <a:t>20 October 2014</a:t>
            </a:r>
            <a:endParaRPr lang="en-GB" altLang="en-US" sz="1000" smtClean="0"/>
          </a:p>
        </p:txBody>
      </p:sp>
      <p:pic>
        <p:nvPicPr>
          <p:cNvPr id="26628"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6"/>
          <p:cNvSpPr txBox="1">
            <a:spLocks noChangeArrowheads="1"/>
          </p:cNvSpPr>
          <p:nvPr/>
        </p:nvSpPr>
        <p:spPr bwMode="auto">
          <a:xfrm>
            <a:off x="2022475" y="6149975"/>
            <a:ext cx="5099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200">
                <a:solidFill>
                  <a:srgbClr val="FFD624"/>
                </a:solidFill>
              </a:rPr>
              <a:t>Sensor value-added: MERIS GLOBCOVER – Landsat GHSL</a:t>
            </a:r>
          </a:p>
        </p:txBody>
      </p:sp>
    </p:spTree>
    <p:extLst>
      <p:ext uri="{BB962C8B-B14F-4D97-AF65-F5344CB8AC3E}">
        <p14:creationId xmlns:p14="http://schemas.microsoft.com/office/powerpoint/2010/main" val="244187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AFA2BCDC-469D-4332-8C74-7D76877301A7}" type="slidenum">
              <a:rPr lang="en-GB" altLang="en-US" sz="1000" smtClean="0"/>
              <a:pPr eaLnBrk="1" hangingPunct="1">
                <a:lnSpc>
                  <a:spcPct val="100000"/>
                </a:lnSpc>
                <a:buClrTx/>
                <a:buFontTx/>
                <a:buNone/>
              </a:pPr>
              <a:t>12</a:t>
            </a:fld>
            <a:endParaRPr lang="en-GB" altLang="en-US" sz="1000" smtClean="0"/>
          </a:p>
        </p:txBody>
      </p:sp>
      <p:sp>
        <p:nvSpPr>
          <p:cNvPr id="28675" name="Date Placeholder 2"/>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000" smtClean="0"/>
              <a:t>20 October 2014</a:t>
            </a:r>
            <a:endParaRPr lang="en-GB" altLang="en-US" sz="1000" smtClean="0"/>
          </a:p>
        </p:txBody>
      </p:sp>
      <p:pic>
        <p:nvPicPr>
          <p:cNvPr id="2867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592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605A7943-4CF8-49D8-861C-986678DE66C4}" type="slidenum">
              <a:rPr lang="en-GB" altLang="en-US" sz="1000" smtClean="0"/>
              <a:pPr eaLnBrk="1" hangingPunct="1">
                <a:lnSpc>
                  <a:spcPct val="100000"/>
                </a:lnSpc>
                <a:buClrTx/>
                <a:buFontTx/>
                <a:buNone/>
              </a:pPr>
              <a:t>13</a:t>
            </a:fld>
            <a:endParaRPr lang="en-GB" altLang="en-US" sz="1000" smtClean="0"/>
          </a:p>
        </p:txBody>
      </p:sp>
      <p:sp>
        <p:nvSpPr>
          <p:cNvPr id="30723" name="Date Placeholder 2"/>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000" smtClean="0"/>
              <a:t>20 October 2014</a:t>
            </a:r>
            <a:endParaRPr lang="en-GB" altLang="en-US" sz="1000" smtClean="0"/>
          </a:p>
        </p:txBody>
      </p:sp>
      <p:pic>
        <p:nvPicPr>
          <p:cNvPr id="307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06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79512" y="200819"/>
            <a:ext cx="8792264" cy="923925"/>
          </a:xfrm>
        </p:spPr>
        <p:txBody>
          <a:bodyPr>
            <a:normAutofit fontScale="90000"/>
          </a:bodyPr>
          <a:lstStyle/>
          <a:p>
            <a:pPr algn="ctr"/>
            <a:r>
              <a:rPr lang="en-US" altLang="en-US" dirty="0" smtClean="0"/>
              <a:t>GEO Global Human Settlement Initiative</a:t>
            </a:r>
          </a:p>
        </p:txBody>
      </p:sp>
      <p:sp>
        <p:nvSpPr>
          <p:cNvPr id="41987" name="Content Placeholder 2"/>
          <p:cNvSpPr>
            <a:spLocks noGrp="1"/>
          </p:cNvSpPr>
          <p:nvPr>
            <p:ph idx="1"/>
          </p:nvPr>
        </p:nvSpPr>
        <p:spPr>
          <a:xfrm>
            <a:off x="231775" y="1365249"/>
            <a:ext cx="8723313" cy="4673599"/>
          </a:xfrm>
        </p:spPr>
        <p:txBody>
          <a:bodyPr>
            <a:normAutofit fontScale="92500"/>
          </a:bodyPr>
          <a:lstStyle/>
          <a:p>
            <a:pPr>
              <a:buFont typeface="Arial" charset="0"/>
              <a:buChar char="•"/>
            </a:pPr>
            <a:r>
              <a:rPr lang="en-US" altLang="en-US" dirty="0" smtClean="0">
                <a:latin typeface="Verdana" pitchFamily="34" charset="0"/>
              </a:rPr>
              <a:t>Launched in October 2014 at the JRC</a:t>
            </a:r>
          </a:p>
          <a:p>
            <a:pPr>
              <a:buFont typeface="Arial" charset="0"/>
              <a:buChar char="•"/>
            </a:pPr>
            <a:r>
              <a:rPr lang="en-US" altLang="en-US" dirty="0" smtClean="0">
                <a:latin typeface="Verdana" pitchFamily="34" charset="0"/>
              </a:rPr>
              <a:t>To develop a new generation of measurements and information products assessing new scientific evidence on global human settlements</a:t>
            </a:r>
          </a:p>
          <a:p>
            <a:pPr>
              <a:buFont typeface="Arial" charset="0"/>
              <a:buChar char="•"/>
            </a:pPr>
            <a:r>
              <a:rPr lang="en-US" altLang="en-US" dirty="0" smtClean="0">
                <a:latin typeface="Verdana" pitchFamily="34" charset="0"/>
              </a:rPr>
              <a:t>To support global policy processes with agreed, actionable and goal-driven metrics:</a:t>
            </a:r>
          </a:p>
          <a:p>
            <a:pPr lvl="2">
              <a:buFont typeface="Wingdings" pitchFamily="2" charset="2"/>
              <a:buChar char="§"/>
            </a:pPr>
            <a:r>
              <a:rPr lang="en-US" altLang="en-US" dirty="0" smtClean="0">
                <a:latin typeface="Verdana" pitchFamily="34" charset="0"/>
              </a:rPr>
              <a:t>Sendai Framework for DRR (March 2015)</a:t>
            </a:r>
          </a:p>
          <a:p>
            <a:pPr lvl="2">
              <a:buFont typeface="Wingdings" pitchFamily="2" charset="2"/>
              <a:buChar char="§"/>
            </a:pPr>
            <a:r>
              <a:rPr lang="en-US" altLang="en-US" dirty="0">
                <a:latin typeface="Verdana" pitchFamily="34" charset="0"/>
              </a:rPr>
              <a:t>Sustainable Development </a:t>
            </a:r>
            <a:r>
              <a:rPr lang="en-US" altLang="en-US" dirty="0" smtClean="0">
                <a:latin typeface="Verdana" pitchFamily="34" charset="0"/>
              </a:rPr>
              <a:t>Goals (September 2015) </a:t>
            </a:r>
            <a:endParaRPr lang="en-US" altLang="en-US" dirty="0">
              <a:latin typeface="Verdana" pitchFamily="34" charset="0"/>
            </a:endParaRPr>
          </a:p>
          <a:p>
            <a:pPr lvl="2">
              <a:buFont typeface="Wingdings" pitchFamily="2" charset="2"/>
              <a:buChar char="§"/>
            </a:pPr>
            <a:r>
              <a:rPr lang="en-US" altLang="en-US" dirty="0" smtClean="0">
                <a:latin typeface="Verdana" pitchFamily="34" charset="0"/>
              </a:rPr>
              <a:t>Habitat III UN Conference on Housing and Sustainable Urban Development (October 2016) </a:t>
            </a:r>
          </a:p>
          <a:p>
            <a:pPr lvl="2">
              <a:buFont typeface="Wingdings" pitchFamily="2" charset="2"/>
              <a:buChar char="§"/>
            </a:pPr>
            <a:r>
              <a:rPr lang="en-US" altLang="en-US" dirty="0" smtClean="0">
                <a:latin typeface="Verdana" pitchFamily="34" charset="0"/>
              </a:rPr>
              <a:t>UN Framework Convention on Climate Change December (2015)</a:t>
            </a:r>
          </a:p>
        </p:txBody>
      </p:sp>
      <p:sp>
        <p:nvSpPr>
          <p:cNvPr id="4198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2F209ECA-5A8B-427D-8235-CA331930366C}" type="slidenum">
              <a:rPr lang="en-GB" altLang="en-US" sz="1000" smtClean="0"/>
              <a:pPr eaLnBrk="1" hangingPunct="1">
                <a:lnSpc>
                  <a:spcPct val="100000"/>
                </a:lnSpc>
                <a:buClrTx/>
                <a:buFontTx/>
                <a:buNone/>
              </a:pPr>
              <a:t>14</a:t>
            </a:fld>
            <a:endParaRPr lang="en-GB" altLang="en-US" sz="1000" smtClean="0"/>
          </a:p>
        </p:txBody>
      </p:sp>
      <p:pic>
        <p:nvPicPr>
          <p:cNvPr id="4198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4576" y="5733256"/>
            <a:ext cx="4267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25824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lvl="0"/>
            <a:r>
              <a:rPr lang="en-GB" dirty="0" smtClean="0"/>
              <a:t>EV’s are currently being developed</a:t>
            </a:r>
          </a:p>
          <a:p>
            <a:pPr lvl="1"/>
            <a:endParaRPr lang="en-GB" dirty="0" smtClean="0"/>
          </a:p>
          <a:p>
            <a:pPr lvl="0"/>
            <a:r>
              <a:rPr lang="en-GB" dirty="0" smtClean="0"/>
              <a:t>EV’s should fulfil the following requirements:</a:t>
            </a:r>
          </a:p>
          <a:p>
            <a:pPr lvl="1">
              <a:buFont typeface="Arial" panose="020B0604020202020204" pitchFamily="34" charset="0"/>
              <a:buChar char="•"/>
            </a:pPr>
            <a:r>
              <a:rPr lang="en-GB" dirty="0" smtClean="0"/>
              <a:t>Global availability, but local detail</a:t>
            </a:r>
          </a:p>
          <a:p>
            <a:pPr lvl="1">
              <a:buFont typeface="Arial" panose="020B0604020202020204" pitchFamily="34" charset="0"/>
              <a:buChar char="•"/>
            </a:pPr>
            <a:r>
              <a:rPr lang="en-GB" dirty="0" smtClean="0"/>
              <a:t>Sustainable monitoring (feasible &amp; affordable)</a:t>
            </a:r>
          </a:p>
          <a:p>
            <a:pPr lvl="1">
              <a:buFont typeface="Arial" panose="020B0604020202020204" pitchFamily="34" charset="0"/>
              <a:buChar char="•"/>
            </a:pPr>
            <a:r>
              <a:rPr lang="en-GB" dirty="0"/>
              <a:t>Linked to specific framework goals/targets</a:t>
            </a:r>
          </a:p>
          <a:p>
            <a:pPr lvl="1">
              <a:buFont typeface="Arial" panose="020B0604020202020204" pitchFamily="34" charset="0"/>
              <a:buChar char="•"/>
            </a:pPr>
            <a:r>
              <a:rPr lang="en-GB" dirty="0" smtClean="0"/>
              <a:t>Accepted by the stakeholders</a:t>
            </a:r>
          </a:p>
        </p:txBody>
      </p:sp>
      <p:sp>
        <p:nvSpPr>
          <p:cNvPr id="2" name="Titolo 1"/>
          <p:cNvSpPr>
            <a:spLocks noGrp="1"/>
          </p:cNvSpPr>
          <p:nvPr>
            <p:ph type="title"/>
          </p:nvPr>
        </p:nvSpPr>
        <p:spPr/>
        <p:txBody>
          <a:bodyPr>
            <a:normAutofit/>
          </a:bodyPr>
          <a:lstStyle/>
          <a:p>
            <a:pPr algn="ctr"/>
            <a:r>
              <a:rPr lang="en-US" sz="3600" i="1" dirty="0" smtClean="0"/>
              <a:t>Status of existing EVs in the domain</a:t>
            </a:r>
            <a:endParaRPr lang="en-US" sz="3600" i="1" dirty="0"/>
          </a:p>
        </p:txBody>
      </p:sp>
      <p:pic>
        <p:nvPicPr>
          <p:cNvPr id="6" name="Immagine 5"/>
          <p:cNvPicPr/>
          <p:nvPr/>
        </p:nvPicPr>
        <p:blipFill>
          <a:blip r:embed="rId3">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1441800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1484784"/>
            <a:ext cx="8291264" cy="4785395"/>
          </a:xfrm>
        </p:spPr>
        <p:txBody>
          <a:bodyPr>
            <a:normAutofit/>
          </a:bodyPr>
          <a:lstStyle/>
          <a:p>
            <a:pPr marL="624078" indent="-514350">
              <a:buFont typeface="+mj-lt"/>
              <a:buAutoNum type="arabicPeriod"/>
            </a:pPr>
            <a:r>
              <a:rPr lang="en-US" dirty="0" smtClean="0"/>
              <a:t>Development of multi-temporal, fine scale settlement maps at global scale</a:t>
            </a:r>
          </a:p>
          <a:p>
            <a:pPr marL="624078" indent="-514350">
              <a:buFont typeface="+mj-lt"/>
              <a:buAutoNum type="arabicPeriod"/>
            </a:pPr>
            <a:r>
              <a:rPr lang="en-US" dirty="0" smtClean="0"/>
              <a:t>Combination with other </a:t>
            </a:r>
            <a:r>
              <a:rPr lang="en-US" dirty="0" smtClean="0"/>
              <a:t>global/regional/local </a:t>
            </a:r>
            <a:r>
              <a:rPr lang="en-US" dirty="0" smtClean="0"/>
              <a:t>socio-economic information to derive indicators at </a:t>
            </a:r>
            <a:r>
              <a:rPr lang="en-US" dirty="0" smtClean="0"/>
              <a:t>different scales</a:t>
            </a:r>
            <a:endParaRPr lang="en-US" dirty="0" smtClean="0"/>
          </a:p>
          <a:p>
            <a:pPr marL="624078" indent="-514350">
              <a:buFont typeface="+mj-lt"/>
              <a:buAutoNum type="arabicPeriod"/>
            </a:pPr>
            <a:r>
              <a:rPr lang="en-US" dirty="0" smtClean="0"/>
              <a:t>Develop indicators for monitoring of progress in specific targets</a:t>
            </a:r>
          </a:p>
          <a:p>
            <a:pPr marL="624078" indent="-514350">
              <a:buFont typeface="+mj-lt"/>
              <a:buAutoNum type="arabicPeriod"/>
            </a:pPr>
            <a:endParaRPr lang="en-US" dirty="0">
              <a:solidFill>
                <a:srgbClr val="FF0000"/>
              </a:solidFill>
            </a:endParaRPr>
          </a:p>
        </p:txBody>
      </p:sp>
      <p:sp>
        <p:nvSpPr>
          <p:cNvPr id="2" name="Titolo 1"/>
          <p:cNvSpPr>
            <a:spLocks noGrp="1"/>
          </p:cNvSpPr>
          <p:nvPr>
            <p:ph type="title"/>
          </p:nvPr>
        </p:nvSpPr>
        <p:spPr>
          <a:xfrm>
            <a:off x="395536" y="188640"/>
            <a:ext cx="8424936" cy="1143000"/>
          </a:xfrm>
        </p:spPr>
        <p:txBody>
          <a:bodyPr>
            <a:noAutofit/>
          </a:bodyPr>
          <a:lstStyle/>
          <a:p>
            <a:r>
              <a:rPr lang="en-US" sz="3600" i="1" dirty="0" smtClean="0"/>
              <a:t>The process underlying EV definition</a:t>
            </a:r>
            <a:endParaRPr lang="en-US" sz="3600" i="1" dirty="0"/>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4197018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3B833836-F527-4FA3-A824-95EEC08FD56E}" type="slidenum">
              <a:rPr lang="en-GB" altLang="en-US" sz="1000" smtClean="0"/>
              <a:pPr eaLnBrk="1" hangingPunct="1">
                <a:lnSpc>
                  <a:spcPct val="100000"/>
                </a:lnSpc>
                <a:buClrTx/>
                <a:buFontTx/>
                <a:buNone/>
              </a:pPr>
              <a:t>17</a:t>
            </a:fld>
            <a:endParaRPr lang="en-GB" altLang="en-US" sz="1000" smtClean="0"/>
          </a:p>
        </p:txBody>
      </p:sp>
      <p:sp>
        <p:nvSpPr>
          <p:cNvPr id="31746" name="Title 1"/>
          <p:cNvSpPr>
            <a:spLocks noGrp="1"/>
          </p:cNvSpPr>
          <p:nvPr>
            <p:ph type="title"/>
          </p:nvPr>
        </p:nvSpPr>
        <p:spPr>
          <a:xfrm>
            <a:off x="251520" y="274638"/>
            <a:ext cx="8435280" cy="1143000"/>
          </a:xfrm>
        </p:spPr>
        <p:txBody>
          <a:bodyPr>
            <a:normAutofit/>
          </a:bodyPr>
          <a:lstStyle/>
          <a:p>
            <a:r>
              <a:rPr lang="en-US" altLang="en-US" sz="3200" dirty="0" smtClean="0"/>
              <a:t>Built-up &amp; population change in 40 years </a:t>
            </a:r>
          </a:p>
        </p:txBody>
      </p:sp>
      <p:pic>
        <p:nvPicPr>
          <p:cNvPr id="3174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46213"/>
            <a:ext cx="882173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4"/>
          <p:cNvSpPr txBox="1">
            <a:spLocks noChangeArrowheads="1"/>
          </p:cNvSpPr>
          <p:nvPr/>
        </p:nvSpPr>
        <p:spPr bwMode="auto">
          <a:xfrm>
            <a:off x="3203848" y="6093191"/>
            <a:ext cx="4386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GB" altLang="en-US" sz="1200" dirty="0">
                <a:solidFill>
                  <a:schemeClr val="tx1"/>
                </a:solidFill>
              </a:rPr>
              <a:t>Countries ranked by built-up change  1975-2014</a:t>
            </a:r>
          </a:p>
        </p:txBody>
      </p:sp>
    </p:spTree>
    <p:extLst>
      <p:ext uri="{BB962C8B-B14F-4D97-AF65-F5344CB8AC3E}">
        <p14:creationId xmlns:p14="http://schemas.microsoft.com/office/powerpoint/2010/main" val="179130683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03AC6219-9104-45E4-974C-D0A01E17E958}" type="slidenum">
              <a:rPr lang="en-US" altLang="en-US" sz="1000" smtClean="0"/>
              <a:pPr eaLnBrk="1" hangingPunct="1">
                <a:lnSpc>
                  <a:spcPct val="100000"/>
                </a:lnSpc>
                <a:buClrTx/>
                <a:buFontTx/>
                <a:buNone/>
              </a:pPr>
              <a:t>18</a:t>
            </a:fld>
            <a:endParaRPr lang="en-US" altLang="en-US" sz="1000" smtClean="0"/>
          </a:p>
        </p:txBody>
      </p:sp>
      <p:sp>
        <p:nvSpPr>
          <p:cNvPr id="32770" name="Title 1"/>
          <p:cNvSpPr>
            <a:spLocks noGrp="1"/>
          </p:cNvSpPr>
          <p:nvPr>
            <p:ph type="title"/>
          </p:nvPr>
        </p:nvSpPr>
        <p:spPr/>
        <p:txBody>
          <a:bodyPr>
            <a:normAutofit/>
          </a:bodyPr>
          <a:lstStyle/>
          <a:p>
            <a:r>
              <a:rPr lang="en-GB" altLang="en-US" sz="3600" dirty="0" smtClean="0"/>
              <a:t>Built-Up Change 2000-2014</a:t>
            </a:r>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037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241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E7D42523-EB97-48D2-94D1-305BDA7AD3EF}" type="slidenum">
              <a:rPr lang="en-US" altLang="en-US" sz="1000" smtClean="0"/>
              <a:pPr eaLnBrk="1" hangingPunct="1">
                <a:lnSpc>
                  <a:spcPct val="100000"/>
                </a:lnSpc>
                <a:buClrTx/>
                <a:buFontTx/>
                <a:buNone/>
              </a:pPr>
              <a:t>19</a:t>
            </a:fld>
            <a:endParaRPr lang="en-US" altLang="en-US" sz="1000" smtClean="0"/>
          </a:p>
        </p:txBody>
      </p:sp>
      <p:sp>
        <p:nvSpPr>
          <p:cNvPr id="33794" name="Title 1"/>
          <p:cNvSpPr>
            <a:spLocks noGrp="1"/>
          </p:cNvSpPr>
          <p:nvPr>
            <p:ph type="title"/>
          </p:nvPr>
        </p:nvSpPr>
        <p:spPr/>
        <p:txBody>
          <a:bodyPr>
            <a:normAutofit/>
          </a:bodyPr>
          <a:lstStyle/>
          <a:p>
            <a:r>
              <a:rPr lang="en-US" altLang="en-US" sz="2800" dirty="0" smtClean="0"/>
              <a:t>Built-Up &amp; Population Change 1975-2000</a:t>
            </a:r>
            <a:endParaRPr lang="en-GB" altLang="en-US" sz="2800" dirty="0" smtClean="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055688"/>
            <a:ext cx="7242175"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49874" y="5920878"/>
            <a:ext cx="1244251" cy="338554"/>
          </a:xfrm>
          <a:prstGeom prst="rect">
            <a:avLst/>
          </a:prstGeom>
          <a:noFill/>
        </p:spPr>
        <p:txBody>
          <a:bodyPr wrap="none" rtlCol="0">
            <a:spAutoFit/>
          </a:bodyPr>
          <a:lstStyle/>
          <a:p>
            <a:r>
              <a:rPr lang="en-GB" sz="1600" dirty="0" smtClean="0"/>
              <a:t>Population</a:t>
            </a:r>
            <a:endParaRPr lang="en-GB" sz="1600" dirty="0"/>
          </a:p>
        </p:txBody>
      </p:sp>
      <p:sp>
        <p:nvSpPr>
          <p:cNvPr id="6" name="TextBox 5"/>
          <p:cNvSpPr txBox="1"/>
          <p:nvPr/>
        </p:nvSpPr>
        <p:spPr>
          <a:xfrm rot="16200000">
            <a:off x="-191565" y="3263691"/>
            <a:ext cx="1534394" cy="338554"/>
          </a:xfrm>
          <a:prstGeom prst="rect">
            <a:avLst/>
          </a:prstGeom>
          <a:noFill/>
        </p:spPr>
        <p:txBody>
          <a:bodyPr wrap="none" rtlCol="0">
            <a:spAutoFit/>
          </a:bodyPr>
          <a:lstStyle/>
          <a:p>
            <a:r>
              <a:rPr lang="en-GB" sz="1600" dirty="0" smtClean="0"/>
              <a:t>Built-Up Area</a:t>
            </a:r>
            <a:endParaRPr lang="en-GB" sz="1600" dirty="0"/>
          </a:p>
        </p:txBody>
      </p:sp>
    </p:spTree>
    <p:extLst>
      <p:ext uri="{BB962C8B-B14F-4D97-AF65-F5344CB8AC3E}">
        <p14:creationId xmlns:p14="http://schemas.microsoft.com/office/powerpoint/2010/main" val="246822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84175" y="274638"/>
            <a:ext cx="6853238" cy="460375"/>
          </a:xfrm>
        </p:spPr>
        <p:txBody>
          <a:bodyPr>
            <a:normAutofit fontScale="90000"/>
          </a:bodyPr>
          <a:lstStyle/>
          <a:p>
            <a:r>
              <a:rPr lang="en-GB" altLang="en-US" dirty="0" smtClean="0">
                <a:latin typeface="Verdana" pitchFamily="34" charset="0"/>
              </a:rPr>
              <a:t>The Urban Millennium</a:t>
            </a:r>
          </a:p>
        </p:txBody>
      </p:sp>
      <p:sp>
        <p:nvSpPr>
          <p:cNvPr id="13315" name="Content Placeholder 2"/>
          <p:cNvSpPr>
            <a:spLocks noGrp="1"/>
          </p:cNvSpPr>
          <p:nvPr>
            <p:ph idx="1"/>
          </p:nvPr>
        </p:nvSpPr>
        <p:spPr>
          <a:xfrm>
            <a:off x="636588" y="1086643"/>
            <a:ext cx="7870825" cy="4646613"/>
          </a:xfrm>
        </p:spPr>
        <p:txBody>
          <a:bodyPr>
            <a:normAutofit lnSpcReduction="10000"/>
          </a:bodyPr>
          <a:lstStyle/>
          <a:p>
            <a:r>
              <a:rPr lang="en-GB" altLang="en-US" dirty="0" smtClean="0">
                <a:latin typeface="Verdana" pitchFamily="34" charset="0"/>
              </a:rPr>
              <a:t>“The urban population in the developing world will double by 2030. The implications are staggering. One is that we have 20 years to build as much urban housing as was built in the past 6,000.”</a:t>
            </a:r>
          </a:p>
          <a:p>
            <a:endParaRPr lang="en-GB" altLang="en-US" sz="1000" dirty="0" smtClean="0">
              <a:latin typeface="Verdana" pitchFamily="34" charset="0"/>
            </a:endParaRPr>
          </a:p>
          <a:p>
            <a:r>
              <a:rPr lang="en-GB" altLang="en-US" dirty="0" smtClean="0">
                <a:latin typeface="Verdana" pitchFamily="34" charset="0"/>
              </a:rPr>
              <a:t>“The informal sector already builds an estimated 70 % of all urban housing in the developing world, making it the leading actor in the housing supply chain.”</a:t>
            </a:r>
          </a:p>
          <a:p>
            <a:pPr marL="0" lvl="1" indent="0">
              <a:buFont typeface="Verdana" pitchFamily="34" charset="0"/>
              <a:buNone/>
            </a:pPr>
            <a:r>
              <a:rPr lang="en-GB" altLang="en-US" sz="1400" dirty="0" smtClean="0">
                <a:latin typeface="Verdana" pitchFamily="34" charset="0"/>
              </a:rPr>
              <a:t>     </a:t>
            </a:r>
            <a:r>
              <a:rPr lang="en-GB" altLang="en-US" sz="1600" dirty="0" smtClean="0">
                <a:latin typeface="Verdana" pitchFamily="34" charset="0"/>
              </a:rPr>
              <a:t>(</a:t>
            </a:r>
            <a:r>
              <a:rPr lang="en-GB" altLang="en-US" sz="1600" dirty="0" err="1" smtClean="0">
                <a:latin typeface="Verdana" pitchFamily="34" charset="0"/>
              </a:rPr>
              <a:t>Reinhard</a:t>
            </a:r>
            <a:r>
              <a:rPr lang="en-GB" altLang="en-US" sz="1600" dirty="0" smtClean="0">
                <a:latin typeface="Verdana" pitchFamily="34" charset="0"/>
              </a:rPr>
              <a:t> </a:t>
            </a:r>
            <a:r>
              <a:rPr lang="en-GB" altLang="en-US" sz="1600" dirty="0" err="1" smtClean="0">
                <a:latin typeface="Verdana" pitchFamily="34" charset="0"/>
              </a:rPr>
              <a:t>Goethert</a:t>
            </a:r>
            <a:r>
              <a:rPr lang="en-GB" altLang="en-US" sz="1600" dirty="0" smtClean="0">
                <a:latin typeface="Verdana" pitchFamily="34" charset="0"/>
              </a:rPr>
              <a:t>, School of Architecture and Planning, MIT</a:t>
            </a:r>
            <a:r>
              <a:rPr lang="en-GB" altLang="en-US" sz="1200" dirty="0" smtClean="0">
                <a:latin typeface="Verdana" pitchFamily="34" charset="0"/>
              </a:rPr>
              <a:t>*</a:t>
            </a:r>
            <a:r>
              <a:rPr lang="en-GB" altLang="en-US" sz="1600" dirty="0" smtClean="0">
                <a:latin typeface="Verdana" pitchFamily="34" charset="0"/>
              </a:rPr>
              <a:t>)</a:t>
            </a:r>
          </a:p>
          <a:p>
            <a:pPr marL="0" lvl="1" indent="0">
              <a:buFont typeface="Verdana" pitchFamily="34" charset="0"/>
              <a:buNone/>
            </a:pPr>
            <a:endParaRPr lang="en-GB" altLang="en-US" dirty="0" smtClean="0">
              <a:latin typeface="Verdana" pitchFamily="34" charset="0"/>
            </a:endParaRPr>
          </a:p>
        </p:txBody>
      </p:sp>
      <p:sp>
        <p:nvSpPr>
          <p:cNvPr id="1331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3055D40E-EACF-4D80-827B-43503C4C1668}" type="slidenum">
              <a:rPr lang="en-US" altLang="en-US" sz="1000" smtClean="0"/>
              <a:pPr eaLnBrk="1" hangingPunct="1">
                <a:lnSpc>
                  <a:spcPct val="100000"/>
                </a:lnSpc>
                <a:buClrTx/>
                <a:buFontTx/>
                <a:buNone/>
              </a:pPr>
              <a:t>2</a:t>
            </a:fld>
            <a:endParaRPr lang="en-US" altLang="en-US" sz="1000" smtClean="0"/>
          </a:p>
        </p:txBody>
      </p:sp>
      <p:sp>
        <p:nvSpPr>
          <p:cNvPr id="13318" name="Rectangle 5"/>
          <p:cNvSpPr>
            <a:spLocks noChangeArrowheads="1"/>
          </p:cNvSpPr>
          <p:nvPr/>
        </p:nvSpPr>
        <p:spPr bwMode="auto">
          <a:xfrm>
            <a:off x="2843809" y="5702299"/>
            <a:ext cx="5400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indent="-68580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marL="0" lvl="1" algn="r" eaLnBrk="1" hangingPunct="1">
              <a:lnSpc>
                <a:spcPct val="100000"/>
              </a:lnSpc>
              <a:buClrTx/>
              <a:buFontTx/>
              <a:buNone/>
            </a:pPr>
            <a:r>
              <a:rPr lang="en-GB" altLang="en-US" sz="800" b="0" dirty="0"/>
              <a:t>* “Incremental Housing: A Proactive Urban Strategy,” Monday Developments, September 2010, http://web.mit.edu/incrementalhousing/articlesPhotographs/pdfs/PagesMondayMag.pdf.</a:t>
            </a:r>
          </a:p>
        </p:txBody>
      </p:sp>
    </p:spTree>
    <p:extLst>
      <p:ext uri="{BB962C8B-B14F-4D97-AF65-F5344CB8AC3E}">
        <p14:creationId xmlns:p14="http://schemas.microsoft.com/office/powerpoint/2010/main" val="1609983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83F1838A-88DE-4596-A95C-A02E32E7134C}" type="slidenum">
              <a:rPr lang="en-US" altLang="en-US" sz="1000" smtClean="0"/>
              <a:pPr eaLnBrk="1" hangingPunct="1">
                <a:lnSpc>
                  <a:spcPct val="100000"/>
                </a:lnSpc>
                <a:buClrTx/>
                <a:buFontTx/>
                <a:buNone/>
              </a:pPr>
              <a:t>20</a:t>
            </a:fld>
            <a:endParaRPr lang="en-US" altLang="en-US" sz="1000" smtClean="0"/>
          </a:p>
        </p:txBody>
      </p:sp>
      <p:sp>
        <p:nvSpPr>
          <p:cNvPr id="34820" name="Title 1"/>
          <p:cNvSpPr>
            <a:spLocks noGrp="1"/>
          </p:cNvSpPr>
          <p:nvPr>
            <p:ph type="title"/>
          </p:nvPr>
        </p:nvSpPr>
        <p:spPr/>
        <p:txBody>
          <a:bodyPr>
            <a:normAutofit/>
          </a:bodyPr>
          <a:lstStyle/>
          <a:p>
            <a:r>
              <a:rPr lang="en-US" altLang="en-US" sz="2800" dirty="0" smtClean="0"/>
              <a:t>Built-Up &amp; Population Change 1975-2000</a:t>
            </a:r>
            <a:endParaRPr lang="en-GB" altLang="en-US" sz="2800" dirty="0" smtClean="0"/>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055688"/>
            <a:ext cx="7242175"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49874" y="5920878"/>
            <a:ext cx="1244251" cy="338554"/>
          </a:xfrm>
          <a:prstGeom prst="rect">
            <a:avLst/>
          </a:prstGeom>
          <a:noFill/>
        </p:spPr>
        <p:txBody>
          <a:bodyPr wrap="none" rtlCol="0">
            <a:spAutoFit/>
          </a:bodyPr>
          <a:lstStyle/>
          <a:p>
            <a:r>
              <a:rPr lang="en-GB" sz="1600" dirty="0" smtClean="0"/>
              <a:t>Population</a:t>
            </a:r>
            <a:endParaRPr lang="en-GB" sz="1600" dirty="0"/>
          </a:p>
        </p:txBody>
      </p:sp>
      <p:sp>
        <p:nvSpPr>
          <p:cNvPr id="6" name="TextBox 5"/>
          <p:cNvSpPr txBox="1"/>
          <p:nvPr/>
        </p:nvSpPr>
        <p:spPr>
          <a:xfrm rot="16200000">
            <a:off x="-191565" y="3263691"/>
            <a:ext cx="1534394" cy="338554"/>
          </a:xfrm>
          <a:prstGeom prst="rect">
            <a:avLst/>
          </a:prstGeom>
          <a:noFill/>
        </p:spPr>
        <p:txBody>
          <a:bodyPr wrap="none" rtlCol="0">
            <a:spAutoFit/>
          </a:bodyPr>
          <a:lstStyle/>
          <a:p>
            <a:r>
              <a:rPr lang="en-GB" sz="1600" dirty="0" smtClean="0"/>
              <a:t>Built-Up Area</a:t>
            </a:r>
            <a:endParaRPr lang="en-GB" sz="1600" dirty="0"/>
          </a:p>
        </p:txBody>
      </p:sp>
    </p:spTree>
    <p:extLst>
      <p:ext uri="{BB962C8B-B14F-4D97-AF65-F5344CB8AC3E}">
        <p14:creationId xmlns:p14="http://schemas.microsoft.com/office/powerpoint/2010/main" val="1979345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5F2DBA6E-FE47-4DFC-866E-513715C56104}" type="slidenum">
              <a:rPr lang="en-US" altLang="en-US" sz="1000" smtClean="0"/>
              <a:pPr eaLnBrk="1" hangingPunct="1">
                <a:lnSpc>
                  <a:spcPct val="100000"/>
                </a:lnSpc>
                <a:buClrTx/>
                <a:buFontTx/>
                <a:buNone/>
              </a:pPr>
              <a:t>21</a:t>
            </a:fld>
            <a:endParaRPr lang="en-US" altLang="en-US" sz="1000" smtClean="0"/>
          </a:p>
        </p:txBody>
      </p:sp>
      <p:sp>
        <p:nvSpPr>
          <p:cNvPr id="35844" name="Title 1"/>
          <p:cNvSpPr>
            <a:spLocks noGrp="1"/>
          </p:cNvSpPr>
          <p:nvPr>
            <p:ph type="title"/>
          </p:nvPr>
        </p:nvSpPr>
        <p:spPr/>
        <p:txBody>
          <a:bodyPr>
            <a:normAutofit/>
          </a:bodyPr>
          <a:lstStyle/>
          <a:p>
            <a:r>
              <a:rPr lang="en-US" altLang="en-US" sz="2800" dirty="0" smtClean="0"/>
              <a:t>Built-Up &amp; Population Change 1975-2000</a:t>
            </a:r>
            <a:endParaRPr lang="en-GB" altLang="en-US" sz="2800" dirty="0" smtClean="0"/>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055688"/>
            <a:ext cx="7242175"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49874" y="5920878"/>
            <a:ext cx="1244251" cy="338554"/>
          </a:xfrm>
          <a:prstGeom prst="rect">
            <a:avLst/>
          </a:prstGeom>
          <a:noFill/>
        </p:spPr>
        <p:txBody>
          <a:bodyPr wrap="none" rtlCol="0">
            <a:spAutoFit/>
          </a:bodyPr>
          <a:lstStyle/>
          <a:p>
            <a:r>
              <a:rPr lang="en-GB" sz="1600" dirty="0" smtClean="0"/>
              <a:t>Population</a:t>
            </a:r>
            <a:endParaRPr lang="en-GB" sz="1600" dirty="0"/>
          </a:p>
        </p:txBody>
      </p:sp>
      <p:sp>
        <p:nvSpPr>
          <p:cNvPr id="6" name="TextBox 5"/>
          <p:cNvSpPr txBox="1"/>
          <p:nvPr/>
        </p:nvSpPr>
        <p:spPr>
          <a:xfrm rot="16200000">
            <a:off x="-191565" y="3263691"/>
            <a:ext cx="1534394" cy="338554"/>
          </a:xfrm>
          <a:prstGeom prst="rect">
            <a:avLst/>
          </a:prstGeom>
          <a:noFill/>
        </p:spPr>
        <p:txBody>
          <a:bodyPr wrap="none" rtlCol="0">
            <a:spAutoFit/>
          </a:bodyPr>
          <a:lstStyle/>
          <a:p>
            <a:r>
              <a:rPr lang="en-GB" sz="1600" dirty="0" smtClean="0"/>
              <a:t>Built-Up Area</a:t>
            </a:r>
            <a:endParaRPr lang="en-GB" sz="1600" dirty="0"/>
          </a:p>
        </p:txBody>
      </p:sp>
    </p:spTree>
    <p:extLst>
      <p:ext uri="{BB962C8B-B14F-4D97-AF65-F5344CB8AC3E}">
        <p14:creationId xmlns:p14="http://schemas.microsoft.com/office/powerpoint/2010/main" val="4063806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8C8CE772-DABC-483E-8E9C-871D7BBC2C62}" type="slidenum">
              <a:rPr lang="en-US" altLang="en-US" sz="1000" smtClean="0"/>
              <a:pPr eaLnBrk="1" hangingPunct="1">
                <a:lnSpc>
                  <a:spcPct val="100000"/>
                </a:lnSpc>
                <a:buClrTx/>
                <a:buFontTx/>
                <a:buNone/>
              </a:pPr>
              <a:t>22</a:t>
            </a:fld>
            <a:endParaRPr lang="en-US" altLang="en-US" sz="1000" smtClean="0"/>
          </a:p>
        </p:txBody>
      </p:sp>
      <p:sp>
        <p:nvSpPr>
          <p:cNvPr id="36868" name="Title 1"/>
          <p:cNvSpPr>
            <a:spLocks noGrp="1"/>
          </p:cNvSpPr>
          <p:nvPr>
            <p:ph type="title"/>
          </p:nvPr>
        </p:nvSpPr>
        <p:spPr/>
        <p:txBody>
          <a:bodyPr>
            <a:normAutofit/>
          </a:bodyPr>
          <a:lstStyle/>
          <a:p>
            <a:r>
              <a:rPr lang="en-US" altLang="en-US" sz="2800" dirty="0" smtClean="0"/>
              <a:t>Built-Up &amp; Population Change 1975-2000</a:t>
            </a:r>
            <a:endParaRPr lang="en-GB" altLang="en-US" sz="2800" dirty="0" smtClean="0"/>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055688"/>
            <a:ext cx="7242175"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49874" y="5920878"/>
            <a:ext cx="1244251" cy="338554"/>
          </a:xfrm>
          <a:prstGeom prst="rect">
            <a:avLst/>
          </a:prstGeom>
          <a:noFill/>
        </p:spPr>
        <p:txBody>
          <a:bodyPr wrap="none" rtlCol="0">
            <a:spAutoFit/>
          </a:bodyPr>
          <a:lstStyle/>
          <a:p>
            <a:r>
              <a:rPr lang="en-GB" sz="1600" dirty="0" smtClean="0"/>
              <a:t>Population</a:t>
            </a:r>
            <a:endParaRPr lang="en-GB" sz="1600" dirty="0"/>
          </a:p>
        </p:txBody>
      </p:sp>
      <p:sp>
        <p:nvSpPr>
          <p:cNvPr id="6" name="TextBox 5"/>
          <p:cNvSpPr txBox="1"/>
          <p:nvPr/>
        </p:nvSpPr>
        <p:spPr>
          <a:xfrm rot="16200000">
            <a:off x="-191565" y="3263691"/>
            <a:ext cx="1534394" cy="338554"/>
          </a:xfrm>
          <a:prstGeom prst="rect">
            <a:avLst/>
          </a:prstGeom>
          <a:noFill/>
        </p:spPr>
        <p:txBody>
          <a:bodyPr wrap="none" rtlCol="0">
            <a:spAutoFit/>
          </a:bodyPr>
          <a:lstStyle/>
          <a:p>
            <a:r>
              <a:rPr lang="en-GB" sz="1600" dirty="0" smtClean="0"/>
              <a:t>Built-Up Area</a:t>
            </a:r>
            <a:endParaRPr lang="en-GB" sz="1600" dirty="0"/>
          </a:p>
        </p:txBody>
      </p:sp>
    </p:spTree>
    <p:extLst>
      <p:ext uri="{BB962C8B-B14F-4D97-AF65-F5344CB8AC3E}">
        <p14:creationId xmlns:p14="http://schemas.microsoft.com/office/powerpoint/2010/main" val="3489594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B541C8A8-1BAC-4BBD-AF0B-CA5560D4FD61}" type="slidenum">
              <a:rPr lang="en-US" altLang="en-US" sz="1000" smtClean="0"/>
              <a:pPr eaLnBrk="1" hangingPunct="1">
                <a:lnSpc>
                  <a:spcPct val="100000"/>
                </a:lnSpc>
                <a:buClrTx/>
                <a:buFontTx/>
                <a:buNone/>
              </a:pPr>
              <a:t>23</a:t>
            </a:fld>
            <a:endParaRPr lang="en-US" altLang="en-US" sz="1000" smtClean="0"/>
          </a:p>
        </p:txBody>
      </p:sp>
      <p:pic>
        <p:nvPicPr>
          <p:cNvPr id="378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588" y="1052513"/>
            <a:ext cx="7896225" cy="580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84175" y="274638"/>
            <a:ext cx="6853238" cy="492125"/>
          </a:xfrm>
          <a:prstGeom prst="rect">
            <a:avLst/>
          </a:prstGeom>
        </p:spPr>
        <p:txBody>
          <a:bodyPr/>
          <a:lstStyle>
            <a:lvl1pPr algn="l" rtl="0" eaLnBrk="0" fontAlgn="base" hangingPunct="0">
              <a:spcBef>
                <a:spcPct val="0"/>
              </a:spcBef>
              <a:spcAft>
                <a:spcPct val="0"/>
              </a:spcAft>
              <a:defRPr sz="3200" b="1">
                <a:solidFill>
                  <a:schemeClr val="bg1"/>
                </a:solidFill>
                <a:latin typeface="Verdana"/>
                <a:ea typeface="MS PGothic" pitchFamily="34" charset="-128"/>
                <a:cs typeface="ＭＳ Ｐゴシック" charset="0"/>
              </a:defRPr>
            </a:lvl1pPr>
            <a:lvl2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2pPr>
            <a:lvl3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3pPr>
            <a:lvl4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4pPr>
            <a:lvl5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defRPr/>
            </a:pPr>
            <a:r>
              <a:rPr lang="en-GB" altLang="en-US" kern="0" dirty="0" smtClean="0">
                <a:latin typeface="Verdana" pitchFamily="34" charset="0"/>
              </a:rPr>
              <a:t>Built-Up &amp; GDP per capita</a:t>
            </a:r>
          </a:p>
        </p:txBody>
      </p:sp>
      <p:sp>
        <p:nvSpPr>
          <p:cNvPr id="6" name="Title 1"/>
          <p:cNvSpPr txBox="1">
            <a:spLocks/>
          </p:cNvSpPr>
          <p:nvPr/>
        </p:nvSpPr>
        <p:spPr>
          <a:xfrm>
            <a:off x="457200" y="27463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spcBef>
                <a:spcPct val="0"/>
              </a:spcBef>
              <a:buNone/>
              <a:defRPr kumimoji="0" sz="2800" b="1">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dirty="0"/>
              <a:t>Built-Up &amp; GDP 2013/2014</a:t>
            </a:r>
            <a:endParaRPr lang="en-GB" altLang="en-US" dirty="0"/>
          </a:p>
        </p:txBody>
      </p:sp>
    </p:spTree>
    <p:extLst>
      <p:ext uri="{BB962C8B-B14F-4D97-AF65-F5344CB8AC3E}">
        <p14:creationId xmlns:p14="http://schemas.microsoft.com/office/powerpoint/2010/main" val="32762161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0A69DD1F-FD5D-4473-A0D4-590D2B278DD4}" type="slidenum">
              <a:rPr lang="en-US" altLang="en-US" sz="1000" smtClean="0"/>
              <a:pPr eaLnBrk="1" hangingPunct="1">
                <a:lnSpc>
                  <a:spcPct val="100000"/>
                </a:lnSpc>
                <a:buClrTx/>
                <a:buFontTx/>
                <a:buNone/>
              </a:pPr>
              <a:t>24</a:t>
            </a:fld>
            <a:endParaRPr lang="en-US" altLang="en-US" sz="1000" smtClean="0"/>
          </a:p>
        </p:txBody>
      </p:sp>
      <p:pic>
        <p:nvPicPr>
          <p:cNvPr id="389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1054100"/>
            <a:ext cx="7894637"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7200" y="27463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spcBef>
                <a:spcPct val="0"/>
              </a:spcBef>
              <a:buNone/>
              <a:defRPr kumimoji="0" sz="2800" b="1">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dirty="0"/>
              <a:t>Built-Up &amp; GDP 2013/2014</a:t>
            </a:r>
            <a:endParaRPr lang="en-GB" altLang="en-US" dirty="0"/>
          </a:p>
        </p:txBody>
      </p:sp>
    </p:spTree>
    <p:extLst>
      <p:ext uri="{BB962C8B-B14F-4D97-AF65-F5344CB8AC3E}">
        <p14:creationId xmlns:p14="http://schemas.microsoft.com/office/powerpoint/2010/main" val="25450676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687BB8AC-7300-422E-9E22-554A708CAB50}" type="slidenum">
              <a:rPr lang="en-US" altLang="en-US" sz="1000" smtClean="0"/>
              <a:pPr eaLnBrk="1" hangingPunct="1">
                <a:lnSpc>
                  <a:spcPct val="100000"/>
                </a:lnSpc>
                <a:buClrTx/>
                <a:buFontTx/>
                <a:buNone/>
              </a:pPr>
              <a:t>25</a:t>
            </a:fld>
            <a:endParaRPr lang="en-US" altLang="en-US" sz="1000" smtClean="0"/>
          </a:p>
        </p:txBody>
      </p:sp>
      <p:pic>
        <p:nvPicPr>
          <p:cNvPr id="399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888" y="1054100"/>
            <a:ext cx="7894637" cy="58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84175" y="274638"/>
            <a:ext cx="6853238" cy="492125"/>
          </a:xfrm>
          <a:prstGeom prst="rect">
            <a:avLst/>
          </a:prstGeom>
        </p:spPr>
        <p:txBody>
          <a:bodyPr/>
          <a:lstStyle>
            <a:lvl1pPr algn="l" rtl="0" eaLnBrk="0" fontAlgn="base" hangingPunct="0">
              <a:spcBef>
                <a:spcPct val="0"/>
              </a:spcBef>
              <a:spcAft>
                <a:spcPct val="0"/>
              </a:spcAft>
              <a:defRPr sz="3200" b="1">
                <a:solidFill>
                  <a:schemeClr val="bg1"/>
                </a:solidFill>
                <a:latin typeface="Verdana"/>
                <a:ea typeface="MS PGothic" pitchFamily="34" charset="-128"/>
                <a:cs typeface="ＭＳ Ｐゴシック" charset="0"/>
              </a:defRPr>
            </a:lvl1pPr>
            <a:lvl2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2pPr>
            <a:lvl3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3pPr>
            <a:lvl4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4pPr>
            <a:lvl5pPr algn="l" rtl="0" eaLnBrk="0" fontAlgn="base" hangingPunct="0">
              <a:spcBef>
                <a:spcPct val="0"/>
              </a:spcBef>
              <a:spcAft>
                <a:spcPct val="0"/>
              </a:spcAft>
              <a:defRPr sz="3200" b="1">
                <a:solidFill>
                  <a:schemeClr val="bg1"/>
                </a:solidFill>
                <a:latin typeface="Verdana" charset="0"/>
                <a:ea typeface="MS PGothic" pitchFamily="34" charset="-128"/>
                <a:cs typeface="ＭＳ Ｐゴシック" charset="0"/>
              </a:defRPr>
            </a:lvl5pPr>
            <a:lvl6pPr marL="815975" algn="l" rtl="0" eaLnBrk="1" fontAlgn="base" hangingPunct="1">
              <a:spcBef>
                <a:spcPct val="0"/>
              </a:spcBef>
              <a:spcAft>
                <a:spcPct val="0"/>
              </a:spcAft>
              <a:defRPr sz="3000" b="1">
                <a:solidFill>
                  <a:srgbClr val="0F5494"/>
                </a:solidFill>
                <a:latin typeface="Verdana" charset="0"/>
                <a:ea typeface="ＭＳ Ｐゴシック" charset="0"/>
              </a:defRPr>
            </a:lvl6pPr>
            <a:lvl7pPr marL="1273175" algn="l" rtl="0" eaLnBrk="1" fontAlgn="base" hangingPunct="1">
              <a:spcBef>
                <a:spcPct val="0"/>
              </a:spcBef>
              <a:spcAft>
                <a:spcPct val="0"/>
              </a:spcAft>
              <a:defRPr sz="3000" b="1">
                <a:solidFill>
                  <a:srgbClr val="0F5494"/>
                </a:solidFill>
                <a:latin typeface="Verdana" charset="0"/>
                <a:ea typeface="ＭＳ Ｐゴシック" charset="0"/>
              </a:defRPr>
            </a:lvl7pPr>
            <a:lvl8pPr marL="1730375" algn="l" rtl="0" eaLnBrk="1" fontAlgn="base" hangingPunct="1">
              <a:spcBef>
                <a:spcPct val="0"/>
              </a:spcBef>
              <a:spcAft>
                <a:spcPct val="0"/>
              </a:spcAft>
              <a:defRPr sz="3000" b="1">
                <a:solidFill>
                  <a:srgbClr val="0F5494"/>
                </a:solidFill>
                <a:latin typeface="Verdana" charset="0"/>
                <a:ea typeface="ＭＳ Ｐゴシック" charset="0"/>
              </a:defRPr>
            </a:lvl8pPr>
            <a:lvl9pPr marL="2187575" algn="l" rtl="0" eaLnBrk="1" fontAlgn="base" hangingPunct="1">
              <a:spcBef>
                <a:spcPct val="0"/>
              </a:spcBef>
              <a:spcAft>
                <a:spcPct val="0"/>
              </a:spcAft>
              <a:defRPr sz="3000" b="1">
                <a:solidFill>
                  <a:srgbClr val="0F5494"/>
                </a:solidFill>
                <a:latin typeface="Verdana" charset="0"/>
                <a:ea typeface="ＭＳ Ｐゴシック" charset="0"/>
              </a:defRPr>
            </a:lvl9pPr>
          </a:lstStyle>
          <a:p>
            <a:pPr>
              <a:defRPr/>
            </a:pPr>
            <a:r>
              <a:rPr lang="en-GB" altLang="en-US" kern="0" dirty="0" smtClean="0">
                <a:latin typeface="Verdana" pitchFamily="34" charset="0"/>
              </a:rPr>
              <a:t>Built-Up &amp; GDP per capita</a:t>
            </a:r>
          </a:p>
        </p:txBody>
      </p:sp>
      <p:sp>
        <p:nvSpPr>
          <p:cNvPr id="5" name="Title 1"/>
          <p:cNvSpPr txBox="1">
            <a:spLocks/>
          </p:cNvSpPr>
          <p:nvPr/>
        </p:nvSpPr>
        <p:spPr>
          <a:xfrm>
            <a:off x="457200" y="274638"/>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spcBef>
                <a:spcPct val="0"/>
              </a:spcBef>
              <a:buNone/>
              <a:defRPr kumimoji="0" sz="2800" b="1">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altLang="en-US" dirty="0"/>
              <a:t>Built-Up &amp; GDP 2013/2014</a:t>
            </a:r>
            <a:endParaRPr lang="en-GB" altLang="en-US" dirty="0"/>
          </a:p>
        </p:txBody>
      </p:sp>
    </p:spTree>
    <p:extLst>
      <p:ext uri="{BB962C8B-B14F-4D97-AF65-F5344CB8AC3E}">
        <p14:creationId xmlns:p14="http://schemas.microsoft.com/office/powerpoint/2010/main" val="21955781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10000"/>
          </a:bodyPr>
          <a:lstStyle/>
          <a:p>
            <a:r>
              <a:rPr lang="en-US" dirty="0" smtClean="0"/>
              <a:t>EVs are used to assess the impact of policies to achieve framework targets</a:t>
            </a:r>
          </a:p>
          <a:p>
            <a:r>
              <a:rPr lang="en-US" dirty="0" smtClean="0"/>
              <a:t>Users</a:t>
            </a:r>
          </a:p>
          <a:p>
            <a:pPr lvl="1"/>
            <a:r>
              <a:rPr lang="en-GB" dirty="0" smtClean="0"/>
              <a:t>European </a:t>
            </a:r>
            <a:r>
              <a:rPr lang="en-GB" dirty="0"/>
              <a:t>Commission: DG REGIO, DG </a:t>
            </a:r>
            <a:r>
              <a:rPr lang="en-GB" dirty="0" err="1"/>
              <a:t>DevCo</a:t>
            </a:r>
            <a:endParaRPr lang="en-GB" dirty="0"/>
          </a:p>
          <a:p>
            <a:pPr lvl="1"/>
            <a:r>
              <a:rPr lang="en-GB" dirty="0"/>
              <a:t>UN-HABITAT</a:t>
            </a:r>
          </a:p>
          <a:p>
            <a:pPr lvl="1"/>
            <a:r>
              <a:rPr lang="en-US" dirty="0" smtClean="0"/>
              <a:t>Joint Development of EVs with the users</a:t>
            </a:r>
            <a:endParaRPr lang="en-US" dirty="0"/>
          </a:p>
          <a:p>
            <a:pPr lvl="0"/>
            <a:r>
              <a:rPr lang="en-GB" dirty="0" smtClean="0"/>
              <a:t>Active GEO community that is using the data in their work, for example:</a:t>
            </a:r>
          </a:p>
          <a:p>
            <a:pPr lvl="1"/>
            <a:r>
              <a:rPr lang="en-GB" dirty="0" err="1" smtClean="0"/>
              <a:t>Worldpop</a:t>
            </a:r>
            <a:r>
              <a:rPr lang="en-GB" dirty="0" smtClean="0"/>
              <a:t> project for population mapping</a:t>
            </a:r>
          </a:p>
          <a:p>
            <a:pPr lvl="1"/>
            <a:r>
              <a:rPr lang="en-GB" dirty="0" smtClean="0"/>
              <a:t>UNICEF for DRR in Myanmar</a:t>
            </a:r>
            <a:endParaRPr lang="it-IT" dirty="0"/>
          </a:p>
          <a:p>
            <a:pPr lvl="0"/>
            <a:r>
              <a:rPr lang="en-GB" dirty="0" smtClean="0"/>
              <a:t>Review through PEER publication in scientific literature</a:t>
            </a:r>
            <a:endParaRPr lang="en-US" dirty="0"/>
          </a:p>
        </p:txBody>
      </p:sp>
      <p:sp>
        <p:nvSpPr>
          <p:cNvPr id="2" name="Titolo 1"/>
          <p:cNvSpPr>
            <a:spLocks noGrp="1"/>
          </p:cNvSpPr>
          <p:nvPr>
            <p:ph type="title"/>
          </p:nvPr>
        </p:nvSpPr>
        <p:spPr>
          <a:xfrm>
            <a:off x="1547664" y="260648"/>
            <a:ext cx="6347048" cy="1143000"/>
          </a:xfrm>
        </p:spPr>
        <p:txBody>
          <a:bodyPr>
            <a:normAutofit/>
          </a:bodyPr>
          <a:lstStyle/>
          <a:p>
            <a:pPr algn="ctr"/>
            <a:r>
              <a:rPr lang="en-US" sz="3600" i="1" dirty="0"/>
              <a:t>EVs </a:t>
            </a:r>
            <a:r>
              <a:rPr lang="en-US" sz="3600" i="1" dirty="0" smtClean="0"/>
              <a:t>validation and use</a:t>
            </a:r>
            <a:endParaRPr lang="en-US" sz="3600" i="1" dirty="0"/>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1890194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lvl="0"/>
            <a:r>
              <a:rPr lang="en-GB" dirty="0" smtClean="0"/>
              <a:t>Today there is no adequate operational network for settlement information:</a:t>
            </a:r>
          </a:p>
          <a:p>
            <a:pPr lvl="1"/>
            <a:r>
              <a:rPr lang="en-GB" dirty="0" err="1" smtClean="0"/>
              <a:t>Landscan</a:t>
            </a:r>
            <a:r>
              <a:rPr lang="en-GB" dirty="0" smtClean="0"/>
              <a:t> population data (1km, annually updated)</a:t>
            </a:r>
          </a:p>
          <a:p>
            <a:pPr lvl="1"/>
            <a:r>
              <a:rPr lang="en-GB" dirty="0" smtClean="0"/>
              <a:t>Regional </a:t>
            </a:r>
            <a:r>
              <a:rPr lang="en-GB" dirty="0" err="1" smtClean="0"/>
              <a:t>landuse</a:t>
            </a:r>
            <a:r>
              <a:rPr lang="en-GB" dirty="0" smtClean="0"/>
              <a:t>/</a:t>
            </a:r>
            <a:r>
              <a:rPr lang="en-GB" dirty="0" err="1" smtClean="0"/>
              <a:t>landcover</a:t>
            </a:r>
            <a:r>
              <a:rPr lang="en-GB" dirty="0" smtClean="0"/>
              <a:t> (e.g. CORINE for Europe)</a:t>
            </a:r>
          </a:p>
          <a:p>
            <a:pPr lvl="1"/>
            <a:r>
              <a:rPr lang="en-GB" dirty="0" smtClean="0"/>
              <a:t>Singular data sets (e.g. Global Urban Footprint by German Aerospace (DLR))</a:t>
            </a:r>
            <a:endParaRPr lang="en-GB" dirty="0"/>
          </a:p>
          <a:p>
            <a:r>
              <a:rPr lang="en-GB" dirty="0" smtClean="0"/>
              <a:t>EU COPERNICUS System may provide a platform for long-term monitoring</a:t>
            </a:r>
          </a:p>
          <a:p>
            <a:pPr lvl="1"/>
            <a:r>
              <a:rPr lang="en-GB" dirty="0" smtClean="0"/>
              <a:t>Long-term satellite data acquisition (SENTINEL-1/2)</a:t>
            </a:r>
          </a:p>
          <a:p>
            <a:pPr lvl="1"/>
            <a:r>
              <a:rPr lang="en-GB" dirty="0" smtClean="0"/>
              <a:t>Copernicus services for provision of EVs</a:t>
            </a:r>
            <a:endParaRPr lang="it-IT" dirty="0"/>
          </a:p>
          <a:p>
            <a:pPr lvl="0"/>
            <a:endParaRPr lang="it-IT" dirty="0"/>
          </a:p>
          <a:p>
            <a:endParaRPr lang="en-US" dirty="0"/>
          </a:p>
        </p:txBody>
      </p:sp>
      <p:sp>
        <p:nvSpPr>
          <p:cNvPr id="2" name="Titolo 1"/>
          <p:cNvSpPr>
            <a:spLocks noGrp="1"/>
          </p:cNvSpPr>
          <p:nvPr>
            <p:ph type="title"/>
          </p:nvPr>
        </p:nvSpPr>
        <p:spPr/>
        <p:txBody>
          <a:bodyPr>
            <a:noAutofit/>
          </a:bodyPr>
          <a:lstStyle/>
          <a:p>
            <a:pPr algn="ctr"/>
            <a:r>
              <a:rPr lang="en-US" sz="3600" i="1" dirty="0" smtClean="0">
                <a:ea typeface="Calibri"/>
                <a:cs typeface="Times New Roman"/>
              </a:rPr>
              <a:t>Monitoring </a:t>
            </a:r>
            <a:r>
              <a:rPr lang="en-US" sz="3600" i="1" dirty="0">
                <a:ea typeface="Calibri"/>
                <a:cs typeface="Times New Roman"/>
              </a:rPr>
              <a:t>networks currently operational</a:t>
            </a:r>
            <a:endParaRPr lang="en-US" sz="3600" dirty="0"/>
          </a:p>
        </p:txBody>
      </p:sp>
      <p:pic>
        <p:nvPicPr>
          <p:cNvPr id="5" name="Immagine 4"/>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12168092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buFont typeface="Wingdings" panose="05000000000000000000" pitchFamily="2" charset="2"/>
              <a:buChar char="Ø"/>
            </a:pPr>
            <a:r>
              <a:rPr lang="en-US" dirty="0" smtClean="0"/>
              <a:t>Observational needs:</a:t>
            </a:r>
          </a:p>
          <a:p>
            <a:pPr lvl="1">
              <a:buFont typeface="Arial" panose="020B0604020202020204" pitchFamily="34" charset="0"/>
              <a:buChar char="•"/>
            </a:pPr>
            <a:r>
              <a:rPr lang="en-US" dirty="0" smtClean="0"/>
              <a:t>Temporal frequency: annual/biannual</a:t>
            </a:r>
            <a:endParaRPr lang="en-US" dirty="0"/>
          </a:p>
          <a:p>
            <a:pPr lvl="1">
              <a:buFont typeface="Arial" panose="020B0604020202020204" pitchFamily="34" charset="0"/>
              <a:buChar char="•"/>
            </a:pPr>
            <a:r>
              <a:rPr lang="en-US" dirty="0" smtClean="0"/>
              <a:t>Spatial resolution: information derived from 30 m pixels or better </a:t>
            </a:r>
            <a:endParaRPr lang="en-US" dirty="0"/>
          </a:p>
          <a:p>
            <a:pPr lvl="1">
              <a:buFont typeface="Arial" panose="020B0604020202020204" pitchFamily="34" charset="0"/>
              <a:buChar char="•"/>
            </a:pPr>
            <a:r>
              <a:rPr lang="en-US" dirty="0" smtClean="0"/>
              <a:t>Accuracy: not so relevant, if accuracy measures are provided</a:t>
            </a:r>
          </a:p>
          <a:p>
            <a:pPr>
              <a:buFont typeface="Wingdings" panose="05000000000000000000" pitchFamily="2" charset="2"/>
              <a:buChar char="Ø"/>
            </a:pPr>
            <a:r>
              <a:rPr lang="en-US" dirty="0" smtClean="0"/>
              <a:t>Challenges and how these are addressed </a:t>
            </a:r>
          </a:p>
          <a:p>
            <a:pPr lvl="1">
              <a:buFont typeface="Arial" panose="020B0604020202020204" pitchFamily="34" charset="0"/>
              <a:buChar char="•"/>
            </a:pPr>
            <a:r>
              <a:rPr lang="en-US" dirty="0" smtClean="0"/>
              <a:t>Big Data: automatic information extraction</a:t>
            </a:r>
          </a:p>
          <a:p>
            <a:pPr lvl="1">
              <a:buFont typeface="Arial" panose="020B0604020202020204" pitchFamily="34" charset="0"/>
              <a:buChar char="•"/>
            </a:pPr>
            <a:r>
              <a:rPr lang="en-US" dirty="0" smtClean="0"/>
              <a:t>Lack of reference data for validation: collaboration with GEO initiative for regional assessments</a:t>
            </a:r>
          </a:p>
        </p:txBody>
      </p:sp>
      <p:sp>
        <p:nvSpPr>
          <p:cNvPr id="2" name="Titolo 1"/>
          <p:cNvSpPr>
            <a:spLocks noGrp="1"/>
          </p:cNvSpPr>
          <p:nvPr>
            <p:ph type="title"/>
          </p:nvPr>
        </p:nvSpPr>
        <p:spPr>
          <a:xfrm>
            <a:off x="467544" y="188640"/>
            <a:ext cx="8229600" cy="1143000"/>
          </a:xfrm>
        </p:spPr>
        <p:txBody>
          <a:bodyPr>
            <a:normAutofit fontScale="90000"/>
          </a:bodyPr>
          <a:lstStyle/>
          <a:p>
            <a:pPr lvl="0" algn="ctr"/>
            <a:r>
              <a:rPr lang="it-IT" sz="3600" dirty="0" smtClean="0">
                <a:ea typeface="Calibri"/>
                <a:cs typeface="Times New Roman"/>
              </a:rPr>
              <a:t/>
            </a:r>
            <a:br>
              <a:rPr lang="it-IT" sz="3600" dirty="0" smtClean="0">
                <a:ea typeface="Calibri"/>
                <a:cs typeface="Times New Roman"/>
              </a:rPr>
            </a:br>
            <a:r>
              <a:rPr lang="en-US" sz="4000" i="1" dirty="0">
                <a:ea typeface="Calibri"/>
                <a:cs typeface="Times New Roman"/>
              </a:rPr>
              <a:t>Assessing EV observational needs and readiness</a:t>
            </a:r>
            <a:r>
              <a:rPr lang="it-IT" sz="3600" dirty="0">
                <a:ea typeface="Calibri"/>
                <a:cs typeface="Times New Roman"/>
              </a:rPr>
              <a:t/>
            </a:r>
            <a:br>
              <a:rPr lang="it-IT" sz="3600" dirty="0">
                <a:ea typeface="Calibri"/>
                <a:cs typeface="Times New Roman"/>
              </a:rPr>
            </a:br>
            <a:endParaRPr lang="en-US" dirty="0"/>
          </a:p>
        </p:txBody>
      </p:sp>
      <p:pic>
        <p:nvPicPr>
          <p:cNvPr id="6" name="Immagine 5"/>
          <p:cNvPicPr/>
          <p:nvPr/>
        </p:nvPicPr>
        <p:blipFill>
          <a:blip r:embed="rId2">
            <a:extLst>
              <a:ext uri="{28A0092B-C50C-407E-A947-70E740481C1C}">
                <a14:useLocalDpi xmlns:a14="http://schemas.microsoft.com/office/drawing/2010/main" val="0"/>
              </a:ext>
            </a:extLst>
          </a:blip>
          <a:stretch>
            <a:fillRect/>
          </a:stretch>
        </p:blipFill>
        <p:spPr>
          <a:xfrm>
            <a:off x="3995936" y="6346048"/>
            <a:ext cx="2001520" cy="313055"/>
          </a:xfrm>
          <a:prstGeom prst="rect">
            <a:avLst/>
          </a:prstGeom>
        </p:spPr>
      </p:pic>
    </p:spTree>
    <p:extLst>
      <p:ext uri="{BB962C8B-B14F-4D97-AF65-F5344CB8AC3E}">
        <p14:creationId xmlns:p14="http://schemas.microsoft.com/office/powerpoint/2010/main" val="1852293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pPr algn="ctr"/>
            <a:r>
              <a:rPr lang="en-US" sz="3600" i="1" dirty="0"/>
              <a:t>Gaps and requirements</a:t>
            </a:r>
            <a:endParaRPr lang="en-US" sz="3600" dirty="0"/>
          </a:p>
        </p:txBody>
      </p:sp>
      <p:sp>
        <p:nvSpPr>
          <p:cNvPr id="4" name="Segnaposto contenuto 2"/>
          <p:cNvSpPr>
            <a:spLocks noGrp="1"/>
          </p:cNvSpPr>
          <p:nvPr>
            <p:ph idx="1"/>
          </p:nvPr>
        </p:nvSpPr>
        <p:spPr/>
        <p:txBody>
          <a:bodyPr>
            <a:normAutofit/>
          </a:bodyPr>
          <a:lstStyle/>
          <a:p>
            <a:pPr lvl="1">
              <a:buFont typeface="Arial" panose="020B0604020202020204" pitchFamily="34" charset="0"/>
              <a:buChar char="•"/>
            </a:pPr>
            <a:r>
              <a:rPr lang="en-US" sz="2400" dirty="0" smtClean="0"/>
              <a:t>EO data availability is sufficient</a:t>
            </a:r>
          </a:p>
          <a:p>
            <a:pPr lvl="1">
              <a:buFont typeface="Arial" panose="020B0604020202020204" pitchFamily="34" charset="0"/>
              <a:buChar char="•"/>
            </a:pPr>
            <a:r>
              <a:rPr lang="en-US" sz="2400" dirty="0" smtClean="0"/>
              <a:t>In-situ data availability </a:t>
            </a:r>
            <a:r>
              <a:rPr lang="en-US" sz="2400" dirty="0" smtClean="0"/>
              <a:t>is scattered, but open data policies and crowd sourcing (Open Street Maps) slowly improve the availability</a:t>
            </a:r>
            <a:endParaRPr lang="en-US" sz="2400" dirty="0" smtClean="0"/>
          </a:p>
          <a:p>
            <a:pPr lvl="1">
              <a:buFont typeface="Arial" panose="020B0604020202020204" pitchFamily="34" charset="0"/>
              <a:buChar char="•"/>
            </a:pPr>
            <a:r>
              <a:rPr lang="en-US" sz="2400" dirty="0" smtClean="0"/>
              <a:t>Data repositories for the </a:t>
            </a:r>
            <a:r>
              <a:rPr lang="en-US" sz="2400" dirty="0"/>
              <a:t>long term preservation</a:t>
            </a:r>
            <a:r>
              <a:rPr lang="en-US" sz="2400" i="1" dirty="0"/>
              <a:t> </a:t>
            </a:r>
            <a:r>
              <a:rPr lang="en-US" sz="2400" dirty="0"/>
              <a:t>of </a:t>
            </a:r>
            <a:r>
              <a:rPr lang="en-US" sz="2400" dirty="0" smtClean="0"/>
              <a:t>EVs are available</a:t>
            </a:r>
          </a:p>
          <a:p>
            <a:pPr lvl="1">
              <a:buFont typeface="Arial" panose="020B0604020202020204" pitchFamily="34" charset="0"/>
              <a:buChar char="•"/>
            </a:pPr>
            <a:r>
              <a:rPr lang="en-US" sz="2400" dirty="0"/>
              <a:t>Infrastructure </a:t>
            </a:r>
            <a:r>
              <a:rPr lang="en-US" sz="2400" dirty="0" smtClean="0"/>
              <a:t>for EVs publication is available</a:t>
            </a:r>
            <a:endParaRPr lang="en-US" sz="2400" dirty="0"/>
          </a:p>
        </p:txBody>
      </p:sp>
    </p:spTree>
    <p:extLst>
      <p:ext uri="{BB962C8B-B14F-4D97-AF65-F5344CB8AC3E}">
        <p14:creationId xmlns:p14="http://schemas.microsoft.com/office/powerpoint/2010/main" val="654474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96DDFF99-BB9B-478C-A104-4A3C1BBB84B0}" type="slidenum">
              <a:rPr lang="en-US" altLang="en-US" sz="1000" smtClean="0"/>
              <a:pPr eaLnBrk="1" hangingPunct="1">
                <a:lnSpc>
                  <a:spcPct val="100000"/>
                </a:lnSpc>
                <a:buClrTx/>
                <a:buFontTx/>
                <a:buNone/>
              </a:pPr>
              <a:t>3</a:t>
            </a:fld>
            <a:endParaRPr lang="en-US" altLang="en-US" sz="1000" smtClean="0"/>
          </a:p>
        </p:txBody>
      </p:sp>
      <p:sp>
        <p:nvSpPr>
          <p:cNvPr id="14339" name="Date Placeholder 4"/>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29B34EFE-440C-4D8F-B211-725BCCCCF501}" type="datetime3">
              <a:rPr lang="en-US" altLang="en-US" sz="1000" smtClean="0"/>
              <a:pPr eaLnBrk="1" hangingPunct="1">
                <a:lnSpc>
                  <a:spcPct val="100000"/>
                </a:lnSpc>
                <a:buClrTx/>
                <a:buFontTx/>
                <a:buNone/>
              </a:pPr>
              <a:t>12 June 2015</a:t>
            </a:fld>
            <a:endParaRPr lang="en-US" altLang="en-US" sz="1000" smtClean="0"/>
          </a:p>
        </p:txBody>
      </p:sp>
      <p:pic>
        <p:nvPicPr>
          <p:cNvPr id="1434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23825"/>
            <a:ext cx="9558338"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8870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en-US" dirty="0" smtClean="0"/>
              <a:t>Today it is possible to provide fine scale human settlement information at a global scale</a:t>
            </a:r>
          </a:p>
          <a:p>
            <a:r>
              <a:rPr lang="en-US" dirty="0" smtClean="0"/>
              <a:t>Relevant information for other domains</a:t>
            </a:r>
          </a:p>
          <a:p>
            <a:r>
              <a:rPr lang="en-US" dirty="0" smtClean="0"/>
              <a:t>Priority </a:t>
            </a:r>
            <a:r>
              <a:rPr lang="en-US" dirty="0"/>
              <a:t>now is the </a:t>
            </a:r>
            <a:r>
              <a:rPr lang="en-US" dirty="0" smtClean="0"/>
              <a:t>acceptance of EVs by the user community as indicators of progress in the UN frameworks</a:t>
            </a:r>
          </a:p>
        </p:txBody>
      </p:sp>
      <p:sp>
        <p:nvSpPr>
          <p:cNvPr id="2" name="Titolo 1"/>
          <p:cNvSpPr>
            <a:spLocks noGrp="1"/>
          </p:cNvSpPr>
          <p:nvPr>
            <p:ph type="title"/>
          </p:nvPr>
        </p:nvSpPr>
        <p:spPr/>
        <p:txBody>
          <a:bodyPr>
            <a:normAutofit/>
          </a:bodyPr>
          <a:lstStyle/>
          <a:p>
            <a:pPr algn="ctr"/>
            <a:r>
              <a:rPr lang="en-US" sz="3600" i="1" dirty="0" smtClean="0"/>
              <a:t>Conclusions</a:t>
            </a:r>
            <a:endParaRPr lang="en-US" sz="3600" i="1" dirty="0"/>
          </a:p>
        </p:txBody>
      </p:sp>
    </p:spTree>
    <p:extLst>
      <p:ext uri="{BB962C8B-B14F-4D97-AF65-F5344CB8AC3E}">
        <p14:creationId xmlns:p14="http://schemas.microsoft.com/office/powerpoint/2010/main" val="41988758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6"/>
          <p:cNvSpPr>
            <a:spLocks noGrp="1"/>
          </p:cNvSpPr>
          <p:nvPr>
            <p:ph type="title"/>
          </p:nvPr>
        </p:nvSpPr>
        <p:spPr>
          <a:xfrm>
            <a:off x="384175" y="274638"/>
            <a:ext cx="6853238" cy="460375"/>
          </a:xfrm>
        </p:spPr>
        <p:txBody>
          <a:bodyPr>
            <a:normAutofit fontScale="90000"/>
          </a:bodyPr>
          <a:lstStyle/>
          <a:p>
            <a:endParaRPr lang="en-US" altLang="en-US" smtClean="0">
              <a:latin typeface="Verdana" pitchFamily="34" charset="0"/>
            </a:endParaRPr>
          </a:p>
        </p:txBody>
      </p:sp>
      <p:sp>
        <p:nvSpPr>
          <p:cNvPr id="43011" name="Content Placeholder 7"/>
          <p:cNvSpPr>
            <a:spLocks noGrp="1"/>
          </p:cNvSpPr>
          <p:nvPr>
            <p:ph idx="1"/>
          </p:nvPr>
        </p:nvSpPr>
        <p:spPr>
          <a:xfrm>
            <a:off x="636588" y="1428750"/>
            <a:ext cx="7870825" cy="4710113"/>
          </a:xfrm>
        </p:spPr>
        <p:txBody>
          <a:bodyPr/>
          <a:lstStyle/>
          <a:p>
            <a:pPr algn="ctr"/>
            <a:endParaRPr lang="en-US" altLang="en-US" dirty="0" smtClean="0">
              <a:latin typeface="Verdana" pitchFamily="34" charset="0"/>
            </a:endParaRPr>
          </a:p>
          <a:p>
            <a:pPr algn="ctr"/>
            <a:endParaRPr lang="en-US" altLang="en-US" dirty="0" smtClean="0">
              <a:latin typeface="Verdana" pitchFamily="34" charset="0"/>
            </a:endParaRPr>
          </a:p>
          <a:p>
            <a:pPr marL="109728" indent="0" algn="ctr">
              <a:buNone/>
            </a:pPr>
            <a:r>
              <a:rPr lang="en-US" altLang="en-US" sz="3200" dirty="0" smtClean="0">
                <a:latin typeface="Verdana" pitchFamily="34" charset="0"/>
              </a:rPr>
              <a:t>Thank you</a:t>
            </a:r>
          </a:p>
          <a:p>
            <a:pPr algn="ctr"/>
            <a:endParaRPr lang="en-US" altLang="en-US" sz="3200" dirty="0" smtClean="0">
              <a:latin typeface="Verdana" pitchFamily="34" charset="0"/>
            </a:endParaRPr>
          </a:p>
          <a:p>
            <a:pPr marL="109728" indent="0" algn="ctr">
              <a:buNone/>
            </a:pPr>
            <a:r>
              <a:rPr lang="en-US" altLang="en-US" dirty="0" smtClean="0">
                <a:latin typeface="Verdana" pitchFamily="34" charset="0"/>
              </a:rPr>
              <a:t>Dr. Thomas Kemper</a:t>
            </a:r>
          </a:p>
          <a:p>
            <a:pPr marL="109728" indent="0" algn="ctr">
              <a:buNone/>
            </a:pPr>
            <a:r>
              <a:rPr lang="en-US" altLang="en-US" dirty="0" smtClean="0">
                <a:latin typeface="Verdana" pitchFamily="34" charset="0"/>
                <a:hlinkClick r:id="rId2"/>
              </a:rPr>
              <a:t>thomas.kemper@jrc.ec.europa.eu</a:t>
            </a:r>
            <a:endParaRPr lang="en-US" altLang="en-US" dirty="0" smtClean="0">
              <a:latin typeface="Verdana" pitchFamily="34" charset="0"/>
            </a:endParaRPr>
          </a:p>
          <a:p>
            <a:endParaRPr lang="en-US" altLang="en-US" sz="1400" b="1" dirty="0" smtClean="0">
              <a:latin typeface="Verdana" pitchFamily="34" charset="0"/>
            </a:endParaRPr>
          </a:p>
          <a:p>
            <a:endParaRPr lang="en-US" altLang="en-US" sz="1400" b="1" dirty="0" smtClean="0">
              <a:latin typeface="Verdana" pitchFamily="34" charset="0"/>
            </a:endParaRPr>
          </a:p>
          <a:p>
            <a:r>
              <a:rPr lang="en-US" altLang="en-US" sz="1400" b="1" dirty="0" smtClean="0">
                <a:latin typeface="Verdana" pitchFamily="34" charset="0"/>
              </a:rPr>
              <a:t>Links: </a:t>
            </a:r>
            <a:r>
              <a:rPr lang="en-US" altLang="en-US" sz="1400" dirty="0" smtClean="0">
                <a:latin typeface="Verdana" pitchFamily="34" charset="0"/>
              </a:rPr>
              <a:t>	</a:t>
            </a:r>
            <a:r>
              <a:rPr lang="en-US" altLang="en-US" sz="1400" dirty="0" smtClean="0">
                <a:latin typeface="Verdana" pitchFamily="34" charset="0"/>
                <a:hlinkClick r:id="rId3"/>
              </a:rPr>
              <a:t>http://ghslsys.jrc.ec.europa.eu</a:t>
            </a:r>
            <a:r>
              <a:rPr lang="en-US" altLang="en-US" sz="1400" dirty="0" smtClean="0">
                <a:latin typeface="Verdana" pitchFamily="34" charset="0"/>
              </a:rPr>
              <a:t>		</a:t>
            </a:r>
          </a:p>
        </p:txBody>
      </p:sp>
      <p:sp>
        <p:nvSpPr>
          <p:cNvPr id="43012" name="Slide Number Placeholder 4"/>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74D10DF9-8F81-4017-9D91-1BBF8DDB993D}" type="slidenum">
              <a:rPr lang="en-GB" altLang="en-US" sz="1000" smtClean="0"/>
              <a:pPr eaLnBrk="1" hangingPunct="1">
                <a:lnSpc>
                  <a:spcPct val="100000"/>
                </a:lnSpc>
                <a:buClrTx/>
                <a:buFontTx/>
                <a:buNone/>
              </a:pPr>
              <a:t>31</a:t>
            </a:fld>
            <a:endParaRPr lang="en-GB" altLang="en-US" sz="1000" smtClean="0"/>
          </a:p>
        </p:txBody>
      </p:sp>
    </p:spTree>
    <p:extLst>
      <p:ext uri="{BB962C8B-B14F-4D97-AF65-F5344CB8AC3E}">
        <p14:creationId xmlns:p14="http://schemas.microsoft.com/office/powerpoint/2010/main" val="40336679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B0EC77A0-9FDC-4553-9240-D24ADD029EEE}" type="slidenum">
              <a:rPr lang="en-US" altLang="en-US" sz="1000" smtClean="0"/>
              <a:pPr eaLnBrk="1" hangingPunct="1">
                <a:lnSpc>
                  <a:spcPct val="100000"/>
                </a:lnSpc>
                <a:buClrTx/>
                <a:buFontTx/>
                <a:buNone/>
              </a:pPr>
              <a:t>4</a:t>
            </a:fld>
            <a:endParaRPr lang="en-US" altLang="en-US" sz="1000" smtClean="0"/>
          </a:p>
        </p:txBody>
      </p:sp>
      <p:sp>
        <p:nvSpPr>
          <p:cNvPr id="15363" name="Date Placeholder 4"/>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EC6B8469-1194-4608-8512-AC6C04FF09AC}" type="datetime3">
              <a:rPr lang="en-US" altLang="en-US" sz="1000" smtClean="0"/>
              <a:pPr eaLnBrk="1" hangingPunct="1">
                <a:lnSpc>
                  <a:spcPct val="100000"/>
                </a:lnSpc>
                <a:buClrTx/>
                <a:buFontTx/>
                <a:buNone/>
              </a:pPr>
              <a:t>12 June 2015</a:t>
            </a:fld>
            <a:endParaRPr lang="en-US" altLang="en-US" sz="1000" smtClean="0"/>
          </a:p>
        </p:txBody>
      </p:sp>
      <p:pic>
        <p:nvPicPr>
          <p:cNvPr id="1536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23825"/>
            <a:ext cx="9558338"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4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a:t>DRR &amp; Crisis Management </a:t>
            </a:r>
          </a:p>
          <a:p>
            <a:pPr lvl="1"/>
            <a:r>
              <a:rPr lang="en-GB" dirty="0"/>
              <a:t>Rapid </a:t>
            </a:r>
            <a:r>
              <a:rPr lang="en-GB" dirty="0" smtClean="0"/>
              <a:t>mapping &amp; damage </a:t>
            </a:r>
            <a:r>
              <a:rPr lang="en-GB" dirty="0"/>
              <a:t>assessment</a:t>
            </a:r>
          </a:p>
          <a:p>
            <a:pPr lvl="1"/>
            <a:r>
              <a:rPr lang="en-GB" dirty="0"/>
              <a:t>Disaster Risk Assessments (Exposure)</a:t>
            </a:r>
          </a:p>
          <a:p>
            <a:pPr lvl="1"/>
            <a:r>
              <a:rPr lang="en-GB" dirty="0"/>
              <a:t>Population estimations</a:t>
            </a:r>
          </a:p>
          <a:p>
            <a:endParaRPr lang="en-GB" dirty="0"/>
          </a:p>
          <a:p>
            <a:r>
              <a:rPr lang="en-GB" dirty="0"/>
              <a:t>Sustainability and resilience of cities</a:t>
            </a:r>
          </a:p>
          <a:p>
            <a:pPr lvl="1"/>
            <a:r>
              <a:rPr lang="en-GB" dirty="0"/>
              <a:t>Regional </a:t>
            </a:r>
            <a:r>
              <a:rPr lang="en-GB" dirty="0" smtClean="0"/>
              <a:t>&amp; local </a:t>
            </a:r>
            <a:r>
              <a:rPr lang="en-GB" dirty="0"/>
              <a:t>planning</a:t>
            </a:r>
          </a:p>
          <a:p>
            <a:pPr lvl="1"/>
            <a:r>
              <a:rPr lang="en-GB" dirty="0"/>
              <a:t>Poverty mapping</a:t>
            </a:r>
          </a:p>
          <a:p>
            <a:pPr lvl="1"/>
            <a:r>
              <a:rPr lang="en-GB" dirty="0"/>
              <a:t>Slum upgrading</a:t>
            </a:r>
          </a:p>
          <a:p>
            <a:endParaRPr lang="en-GB" dirty="0"/>
          </a:p>
        </p:txBody>
      </p:sp>
      <p:sp>
        <p:nvSpPr>
          <p:cNvPr id="3" name="Title 2"/>
          <p:cNvSpPr>
            <a:spLocks noGrp="1"/>
          </p:cNvSpPr>
          <p:nvPr>
            <p:ph type="title"/>
          </p:nvPr>
        </p:nvSpPr>
        <p:spPr/>
        <p:txBody>
          <a:bodyPr>
            <a:noAutofit/>
          </a:bodyPr>
          <a:lstStyle/>
          <a:p>
            <a:r>
              <a:rPr lang="en-GB" sz="3200" i="1" dirty="0" smtClean="0"/>
              <a:t>Human </a:t>
            </a:r>
            <a:r>
              <a:rPr lang="en-GB" sz="3200" i="1" dirty="0"/>
              <a:t>settlement </a:t>
            </a:r>
            <a:r>
              <a:rPr lang="en-GB" sz="3200" i="1" dirty="0" smtClean="0"/>
              <a:t>information needs</a:t>
            </a:r>
            <a:endParaRPr lang="en-GB" sz="3200" i="1" dirty="0"/>
          </a:p>
        </p:txBody>
      </p:sp>
    </p:spTree>
    <p:extLst>
      <p:ext uri="{BB962C8B-B14F-4D97-AF65-F5344CB8AC3E}">
        <p14:creationId xmlns:p14="http://schemas.microsoft.com/office/powerpoint/2010/main" val="3313676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r>
              <a:rPr lang="en-GB" sz="3600" dirty="0"/>
              <a:t>Available information </a:t>
            </a:r>
            <a:r>
              <a:rPr lang="en-GB" sz="3600" dirty="0" smtClean="0"/>
              <a:t>today</a:t>
            </a:r>
            <a:endParaRPr lang="en-GB" sz="3600" dirty="0"/>
          </a:p>
        </p:txBody>
      </p:sp>
      <p:sp>
        <p:nvSpPr>
          <p:cNvPr id="8195" name="Content Placeholder 2"/>
          <p:cNvSpPr>
            <a:spLocks noGrp="1"/>
          </p:cNvSpPr>
          <p:nvPr>
            <p:ph idx="1"/>
          </p:nvPr>
        </p:nvSpPr>
        <p:spPr>
          <a:xfrm>
            <a:off x="611560" y="1556792"/>
            <a:ext cx="8002303" cy="4752528"/>
          </a:xfrm>
        </p:spPr>
        <p:txBody>
          <a:bodyPr>
            <a:normAutofit fontScale="92500" lnSpcReduction="10000"/>
          </a:bodyPr>
          <a:lstStyle/>
          <a:p>
            <a:pPr>
              <a:buFont typeface="Arial" pitchFamily="34" charset="0"/>
              <a:buChar char="•"/>
            </a:pPr>
            <a:r>
              <a:rPr lang="en-GB" dirty="0" smtClean="0"/>
              <a:t>Global:</a:t>
            </a:r>
          </a:p>
          <a:p>
            <a:pPr lvl="2">
              <a:buFont typeface="Arial" pitchFamily="34" charset="0"/>
              <a:buChar char="•"/>
            </a:pPr>
            <a:r>
              <a:rPr lang="en-GB" dirty="0" smtClean="0"/>
              <a:t>MODIS urban layer </a:t>
            </a:r>
            <a:r>
              <a:rPr lang="en-US" dirty="0" smtClean="0"/>
              <a:t>(500 m </a:t>
            </a:r>
            <a:r>
              <a:rPr lang="en-US" dirty="0"/>
              <a:t>spatial resolution) </a:t>
            </a:r>
            <a:endParaRPr lang="en-US" dirty="0" smtClean="0"/>
          </a:p>
          <a:p>
            <a:pPr lvl="2">
              <a:buFont typeface="Arial" pitchFamily="34" charset="0"/>
              <a:buChar char="•"/>
            </a:pPr>
            <a:r>
              <a:rPr lang="en-US" dirty="0" smtClean="0"/>
              <a:t>Night-light images (</a:t>
            </a:r>
            <a:r>
              <a:rPr lang="en-US" dirty="0" err="1" smtClean="0"/>
              <a:t>Suomi</a:t>
            </a:r>
            <a:r>
              <a:rPr lang="en-US" dirty="0" smtClean="0"/>
              <a:t>-NPP/DMSP, 750 </a:t>
            </a:r>
            <a:r>
              <a:rPr lang="en-US" dirty="0"/>
              <a:t>m)</a:t>
            </a:r>
            <a:endParaRPr lang="en-GB" dirty="0"/>
          </a:p>
          <a:p>
            <a:pPr lvl="2">
              <a:buFont typeface="Arial" pitchFamily="34" charset="0"/>
              <a:buChar char="•"/>
            </a:pPr>
            <a:r>
              <a:rPr lang="en-US" dirty="0" err="1" smtClean="0"/>
              <a:t>Landscan</a:t>
            </a:r>
            <a:r>
              <a:rPr lang="en-US" dirty="0" smtClean="0"/>
              <a:t> population layer (1 km spatial resolution)</a:t>
            </a:r>
            <a:endParaRPr lang="en-GB" dirty="0" smtClean="0"/>
          </a:p>
          <a:p>
            <a:pPr>
              <a:buFont typeface="Arial" pitchFamily="34" charset="0"/>
              <a:buChar char="•"/>
            </a:pPr>
            <a:r>
              <a:rPr lang="en-GB" dirty="0" smtClean="0"/>
              <a:t>Regional/local:</a:t>
            </a:r>
          </a:p>
          <a:p>
            <a:pPr lvl="2">
              <a:buFont typeface="Arial" pitchFamily="34" charset="0"/>
              <a:buChar char="•"/>
            </a:pPr>
            <a:r>
              <a:rPr lang="en-GB" dirty="0" smtClean="0"/>
              <a:t>land use/land cover at different scales</a:t>
            </a:r>
          </a:p>
          <a:p>
            <a:pPr>
              <a:buFont typeface="Arial" pitchFamily="34" charset="0"/>
              <a:buChar char="•"/>
            </a:pPr>
            <a:endParaRPr lang="en-GB" dirty="0" smtClean="0"/>
          </a:p>
          <a:p>
            <a:r>
              <a:rPr lang="en-GB" dirty="0" smtClean="0"/>
              <a:t>Gaps </a:t>
            </a:r>
            <a:r>
              <a:rPr lang="en-GB" dirty="0"/>
              <a:t>between the needs of the </a:t>
            </a:r>
            <a:r>
              <a:rPr lang="en-GB" dirty="0" smtClean="0"/>
              <a:t>users and </a:t>
            </a:r>
            <a:r>
              <a:rPr lang="en-GB" dirty="0"/>
              <a:t>the </a:t>
            </a:r>
            <a:r>
              <a:rPr lang="en-GB" dirty="0" smtClean="0"/>
              <a:t>information layers:</a:t>
            </a:r>
          </a:p>
          <a:p>
            <a:pPr lvl="1"/>
            <a:r>
              <a:rPr lang="en-GB" b="1" dirty="0" smtClean="0"/>
              <a:t>Inconsistency</a:t>
            </a:r>
            <a:r>
              <a:rPr lang="en-GB" dirty="0" smtClean="0"/>
              <a:t> and </a:t>
            </a:r>
            <a:r>
              <a:rPr lang="en-GB" b="1" dirty="0" smtClean="0"/>
              <a:t>incompatibility</a:t>
            </a:r>
            <a:r>
              <a:rPr lang="en-GB" dirty="0" smtClean="0"/>
              <a:t> of data sets</a:t>
            </a:r>
          </a:p>
          <a:p>
            <a:pPr lvl="1"/>
            <a:r>
              <a:rPr lang="en-GB" dirty="0" smtClean="0"/>
              <a:t>Very </a:t>
            </a:r>
            <a:r>
              <a:rPr lang="en-GB" dirty="0"/>
              <a:t>high </a:t>
            </a:r>
            <a:r>
              <a:rPr lang="en-GB" b="1" dirty="0"/>
              <a:t>semantic </a:t>
            </a:r>
            <a:r>
              <a:rPr lang="en-GB" b="1" dirty="0" smtClean="0"/>
              <a:t>abstraction</a:t>
            </a:r>
          </a:p>
          <a:p>
            <a:pPr lvl="1"/>
            <a:r>
              <a:rPr lang="en-GB" dirty="0" smtClean="0"/>
              <a:t>Globally consistent </a:t>
            </a:r>
            <a:r>
              <a:rPr lang="en-GB" b="1" dirty="0" smtClean="0"/>
              <a:t>data sets are too coarse </a:t>
            </a:r>
            <a:r>
              <a:rPr lang="en-GB" dirty="0" smtClean="0"/>
              <a:t>for many applications</a:t>
            </a:r>
          </a:p>
        </p:txBody>
      </p:sp>
    </p:spTree>
    <p:extLst>
      <p:ext uri="{BB962C8B-B14F-4D97-AF65-F5344CB8AC3E}">
        <p14:creationId xmlns:p14="http://schemas.microsoft.com/office/powerpoint/2010/main" val="727725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700808"/>
            <a:ext cx="8229600" cy="4972008"/>
          </a:xfrm>
        </p:spPr>
        <p:txBody>
          <a:bodyPr/>
          <a:lstStyle/>
          <a:p>
            <a:pPr>
              <a:buFont typeface="Arial" charset="0"/>
              <a:buChar char="•"/>
            </a:pPr>
            <a:r>
              <a:rPr lang="en-US" altLang="en-US" sz="2000" b="1" dirty="0"/>
              <a:t>Multi-scale vision</a:t>
            </a:r>
          </a:p>
          <a:p>
            <a:pPr lvl="3">
              <a:spcBef>
                <a:spcPct val="0"/>
              </a:spcBef>
              <a:buFont typeface="Arial" charset="0"/>
              <a:buChar char="•"/>
            </a:pPr>
            <a:r>
              <a:rPr lang="en-US" altLang="en-US" dirty="0"/>
              <a:t>Global </a:t>
            </a:r>
            <a:r>
              <a:rPr lang="en-US" altLang="en-US" dirty="0">
                <a:sym typeface="Wingdings 3" pitchFamily="18" charset="2"/>
              </a:rPr>
              <a:t></a:t>
            </a:r>
            <a:r>
              <a:rPr lang="en-US" altLang="en-US" dirty="0"/>
              <a:t> Regional </a:t>
            </a:r>
            <a:r>
              <a:rPr lang="en-US" altLang="en-US" dirty="0">
                <a:sym typeface="Wingdings 3" pitchFamily="18" charset="2"/>
              </a:rPr>
              <a:t></a:t>
            </a:r>
            <a:r>
              <a:rPr lang="en-US" altLang="en-US" dirty="0"/>
              <a:t> Local</a:t>
            </a:r>
          </a:p>
          <a:p>
            <a:pPr>
              <a:buFont typeface="Arial" charset="0"/>
              <a:buChar char="•"/>
            </a:pPr>
            <a:r>
              <a:rPr lang="en-US" altLang="en-US" sz="2000" b="1" dirty="0"/>
              <a:t>Multi-sensor approach</a:t>
            </a:r>
          </a:p>
          <a:p>
            <a:pPr lvl="3">
              <a:spcBef>
                <a:spcPct val="0"/>
              </a:spcBef>
              <a:buFont typeface="Arial" charset="0"/>
              <a:buChar char="•"/>
            </a:pPr>
            <a:r>
              <a:rPr lang="en-US" altLang="en-US" dirty="0"/>
              <a:t>Optical airborne/satellite data 0.5-10 m for local/regional scales</a:t>
            </a:r>
          </a:p>
          <a:p>
            <a:pPr lvl="3">
              <a:spcBef>
                <a:spcPct val="0"/>
              </a:spcBef>
              <a:buFont typeface="Arial" charset="0"/>
              <a:buChar char="•"/>
            </a:pPr>
            <a:r>
              <a:rPr lang="en-US" altLang="en-US" dirty="0"/>
              <a:t>Optical satellite data 10-30(60) m res data (Landsat, Sentinel) for regional/global scale </a:t>
            </a:r>
          </a:p>
          <a:p>
            <a:pPr>
              <a:buFont typeface="Arial" charset="0"/>
              <a:buChar char="•"/>
            </a:pPr>
            <a:r>
              <a:rPr lang="en-US" altLang="en-US" sz="2000" b="1" dirty="0"/>
              <a:t>Automatic image information retrieval</a:t>
            </a:r>
          </a:p>
          <a:p>
            <a:pPr lvl="3">
              <a:spcBef>
                <a:spcPct val="0"/>
              </a:spcBef>
              <a:buFont typeface="Arial" charset="0"/>
              <a:buChar char="•"/>
            </a:pPr>
            <a:r>
              <a:rPr lang="en-US" altLang="en-US" dirty="0"/>
              <a:t>Quantitative information: built-up area, size, density</a:t>
            </a:r>
          </a:p>
          <a:p>
            <a:pPr lvl="3">
              <a:spcBef>
                <a:spcPct val="0"/>
              </a:spcBef>
              <a:buFont typeface="Arial" charset="0"/>
              <a:buChar char="•"/>
            </a:pPr>
            <a:r>
              <a:rPr lang="en-US" altLang="en-US" dirty="0"/>
              <a:t>Automatic = no free parameter policy</a:t>
            </a:r>
          </a:p>
          <a:p>
            <a:pPr lvl="3">
              <a:spcBef>
                <a:spcPct val="0"/>
              </a:spcBef>
              <a:buFont typeface="Arial" charset="0"/>
              <a:buChar char="•"/>
            </a:pPr>
            <a:r>
              <a:rPr lang="en-US" altLang="en-US" dirty="0"/>
              <a:t>Realistic data volume and quality scenarios</a:t>
            </a:r>
          </a:p>
          <a:p>
            <a:pPr>
              <a:buFont typeface="Arial" charset="0"/>
              <a:buChar char="•"/>
            </a:pPr>
            <a:r>
              <a:rPr lang="en-US" altLang="en-US" sz="2000" b="1" dirty="0"/>
              <a:t>Inclusive concept of human settlements </a:t>
            </a:r>
            <a:endParaRPr lang="en-US" altLang="en-US" sz="2000" dirty="0"/>
          </a:p>
          <a:p>
            <a:pPr lvl="3">
              <a:spcBef>
                <a:spcPct val="0"/>
              </a:spcBef>
              <a:buFont typeface="Arial" charset="0"/>
              <a:buChar char="•"/>
            </a:pPr>
            <a:r>
              <a:rPr lang="en-US" altLang="en-US" dirty="0"/>
              <a:t>refugee/IDP camps, slums, rural </a:t>
            </a:r>
            <a:r>
              <a:rPr lang="en-US" altLang="en-US" dirty="0" smtClean="0"/>
              <a:t>hamlets</a:t>
            </a:r>
            <a:endParaRPr lang="en-GB" dirty="0"/>
          </a:p>
        </p:txBody>
      </p:sp>
      <p:sp>
        <p:nvSpPr>
          <p:cNvPr id="3" name="Title 2"/>
          <p:cNvSpPr>
            <a:spLocks noGrp="1"/>
          </p:cNvSpPr>
          <p:nvPr>
            <p:ph type="title"/>
          </p:nvPr>
        </p:nvSpPr>
        <p:spPr>
          <a:xfrm>
            <a:off x="179512" y="274638"/>
            <a:ext cx="8640960" cy="1143000"/>
          </a:xfrm>
        </p:spPr>
        <p:txBody>
          <a:bodyPr>
            <a:normAutofit fontScale="90000"/>
          </a:bodyPr>
          <a:lstStyle/>
          <a:p>
            <a:r>
              <a:rPr lang="en-GB" dirty="0"/>
              <a:t>The </a:t>
            </a:r>
            <a:r>
              <a:rPr lang="en-GB" dirty="0" smtClean="0"/>
              <a:t>Global Human Settlement Layer</a:t>
            </a:r>
            <a:endParaRPr lang="en-GB" dirty="0"/>
          </a:p>
        </p:txBody>
      </p:sp>
    </p:spTree>
    <p:extLst>
      <p:ext uri="{BB962C8B-B14F-4D97-AF65-F5344CB8AC3E}">
        <p14:creationId xmlns:p14="http://schemas.microsoft.com/office/powerpoint/2010/main" val="3398202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Box 19"/>
          <p:cNvSpPr txBox="1">
            <a:spLocks noChangeArrowheads="1"/>
          </p:cNvSpPr>
          <p:nvPr/>
        </p:nvSpPr>
        <p:spPr bwMode="auto">
          <a:xfrm>
            <a:off x="2293938" y="6278563"/>
            <a:ext cx="4554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200" b="0">
                <a:solidFill>
                  <a:srgbClr val="FFD624"/>
                </a:solidFill>
              </a:rPr>
              <a:t>1975 ---------------1990----------2000--------------2014</a:t>
            </a:r>
          </a:p>
        </p:txBody>
      </p:sp>
      <p:sp>
        <p:nvSpPr>
          <p:cNvPr id="22533" name="TextBox 6"/>
          <p:cNvSpPr txBox="1">
            <a:spLocks noChangeArrowheads="1"/>
          </p:cNvSpPr>
          <p:nvPr/>
        </p:nvSpPr>
        <p:spPr bwMode="auto">
          <a:xfrm>
            <a:off x="1939925" y="230188"/>
            <a:ext cx="526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200">
                <a:solidFill>
                  <a:srgbClr val="FFD624"/>
                </a:solidFill>
              </a:rPr>
              <a:t>Landsat GHSL: first available global dynamical assessment</a:t>
            </a:r>
          </a:p>
        </p:txBody>
      </p:sp>
    </p:spTree>
    <p:extLst>
      <p:ext uri="{BB962C8B-B14F-4D97-AF65-F5344CB8AC3E}">
        <p14:creationId xmlns:p14="http://schemas.microsoft.com/office/powerpoint/2010/main" val="255786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indefinite" fill="remove" nodeType="afterEffect">
                                  <p:stCondLst>
                                    <p:cond delay="0"/>
                                  </p:stCondLst>
                                  <p:endCondLst>
                                    <p:cond evt="onNext" delay="0">
                                      <p:tgtEl>
                                        <p:sldTgt/>
                                      </p:tgtEl>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fld id="{3BCEA3F0-C9C2-43B3-A6EF-15ACDE4C1B8A}" type="slidenum">
              <a:rPr lang="en-GB" altLang="en-US" sz="1000" smtClean="0"/>
              <a:pPr eaLnBrk="1" hangingPunct="1">
                <a:lnSpc>
                  <a:spcPct val="100000"/>
                </a:lnSpc>
                <a:buClrTx/>
                <a:buFontTx/>
                <a:buNone/>
              </a:pPr>
              <a:t>9</a:t>
            </a:fld>
            <a:endParaRPr lang="en-GB" altLang="en-US" sz="1000" smtClean="0"/>
          </a:p>
        </p:txBody>
      </p:sp>
      <p:sp>
        <p:nvSpPr>
          <p:cNvPr id="23555" name="Date Placeholder 2"/>
          <p:cNvSpPr>
            <a:spLocks noGrp="1"/>
          </p:cNvSpPr>
          <p:nvPr>
            <p:ph type="dt"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ts val="2400"/>
              </a:lnSpc>
              <a:buClr>
                <a:srgbClr val="37ACDE"/>
              </a:buClr>
              <a:buFont typeface="Verdana" pitchFamily="34" charset="0"/>
              <a:defRPr sz="2400">
                <a:solidFill>
                  <a:srgbClr val="004494"/>
                </a:solidFill>
                <a:latin typeface="Verdana" pitchFamily="34" charset="0"/>
                <a:ea typeface="MS PGothic" pitchFamily="34" charset="-128"/>
              </a:defRPr>
            </a:lvl1pPr>
            <a:lvl2pPr marL="742950" indent="-285750" eaLnBrk="0" hangingPunct="0">
              <a:lnSpc>
                <a:spcPts val="2400"/>
              </a:lnSpc>
              <a:buClr>
                <a:srgbClr val="37ACDE"/>
              </a:buClr>
              <a:buFont typeface="Verdana" pitchFamily="34" charset="0"/>
              <a:buChar char="•"/>
              <a:defRPr sz="2000">
                <a:solidFill>
                  <a:srgbClr val="004494"/>
                </a:solidFill>
                <a:latin typeface="Verdana" pitchFamily="34" charset="0"/>
                <a:ea typeface="MS PGothic" pitchFamily="34" charset="-128"/>
              </a:defRPr>
            </a:lvl2pPr>
            <a:lvl3pPr marL="1143000" indent="-228600" eaLnBrk="0" hangingPunct="0">
              <a:lnSpc>
                <a:spcPts val="2400"/>
              </a:lnSpc>
              <a:buClr>
                <a:srgbClr val="37ACDE"/>
              </a:buClr>
              <a:buFont typeface="Wingdings" pitchFamily="2" charset="2"/>
              <a:buChar char="§"/>
              <a:defRPr>
                <a:solidFill>
                  <a:srgbClr val="004494"/>
                </a:solidFill>
                <a:latin typeface="Verdana" pitchFamily="34" charset="0"/>
                <a:ea typeface="MS PGothic" pitchFamily="34" charset="-128"/>
              </a:defRPr>
            </a:lvl3pPr>
            <a:lvl4pPr marL="1600200" indent="-228600" eaLnBrk="0" hangingPunct="0">
              <a:lnSpc>
                <a:spcPts val="2400"/>
              </a:lnSpc>
              <a:buClr>
                <a:srgbClr val="37ACDE"/>
              </a:buClr>
              <a:buFont typeface="Arial" charset="0"/>
              <a:buChar char="•"/>
              <a:defRPr>
                <a:solidFill>
                  <a:srgbClr val="004494"/>
                </a:solidFill>
                <a:latin typeface="Verdana" pitchFamily="34" charset="0"/>
                <a:ea typeface="MS PGothic" pitchFamily="34" charset="-128"/>
              </a:defRPr>
            </a:lvl4pPr>
            <a:lvl5pPr marL="2057400" indent="-228600" eaLnBrk="0" hangingPunct="0">
              <a:lnSpc>
                <a:spcPts val="2400"/>
              </a:lnSpc>
              <a:buClr>
                <a:srgbClr val="37ACDE"/>
              </a:buClr>
              <a:buFont typeface="Verdana" pitchFamily="34" charset="0"/>
              <a:buChar char="–"/>
              <a:defRPr>
                <a:solidFill>
                  <a:srgbClr val="004494"/>
                </a:solidFill>
                <a:latin typeface="Verdana" pitchFamily="34" charset="0"/>
                <a:ea typeface="MS PGothic" pitchFamily="34" charset="-128"/>
              </a:defRPr>
            </a:lvl5pPr>
            <a:lvl6pPr marL="25146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6pPr>
            <a:lvl7pPr marL="29718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7pPr>
            <a:lvl8pPr marL="34290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8pPr>
            <a:lvl9pPr marL="3886200" indent="-228600" eaLnBrk="0" fontAlgn="base" hangingPunct="0">
              <a:lnSpc>
                <a:spcPts val="2400"/>
              </a:lnSpc>
              <a:spcBef>
                <a:spcPct val="0"/>
              </a:spcBef>
              <a:spcAft>
                <a:spcPct val="0"/>
              </a:spcAft>
              <a:buClr>
                <a:srgbClr val="37ACDE"/>
              </a:buClr>
              <a:buFont typeface="Verdana" pitchFamily="34" charset="0"/>
              <a:buChar char="–"/>
              <a:defRPr>
                <a:solidFill>
                  <a:srgbClr val="004494"/>
                </a:solidFill>
                <a:latin typeface="Verdana" pitchFamily="34" charset="0"/>
                <a:ea typeface="MS PGothic" pitchFamily="34" charset="-128"/>
              </a:defRPr>
            </a:lvl9pPr>
          </a:lstStyle>
          <a:p>
            <a:pPr eaLnBrk="1" hangingPunct="1">
              <a:lnSpc>
                <a:spcPct val="100000"/>
              </a:lnSpc>
              <a:buClrTx/>
              <a:buFontTx/>
              <a:buNone/>
            </a:pPr>
            <a:r>
              <a:rPr lang="en-US" altLang="en-US" sz="1000" smtClean="0"/>
              <a:t>20 October 2014</a:t>
            </a:r>
            <a:endParaRPr lang="en-GB" altLang="en-US" sz="1000" smtClean="0"/>
          </a:p>
        </p:txBody>
      </p:sp>
      <p:pic>
        <p:nvPicPr>
          <p:cNvPr id="235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8" y="-9525"/>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525"/>
            <a:ext cx="9142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5"/>
          <p:cNvSpPr>
            <a:spLocks noGrp="1"/>
          </p:cNvSpPr>
          <p:nvPr>
            <p:ph type="title"/>
          </p:nvPr>
        </p:nvSpPr>
        <p:spPr>
          <a:xfrm>
            <a:off x="1588" y="6226175"/>
            <a:ext cx="9142412" cy="554038"/>
          </a:xfrm>
          <a:solidFill>
            <a:schemeClr val="bg1">
              <a:alpha val="90195"/>
            </a:schemeClr>
          </a:solidFill>
        </p:spPr>
        <p:txBody>
          <a:bodyPr>
            <a:normAutofit fontScale="90000"/>
          </a:bodyPr>
          <a:lstStyle/>
          <a:p>
            <a:r>
              <a:rPr lang="en-US" altLang="en-US" sz="1800" b="0" smtClean="0">
                <a:solidFill>
                  <a:schemeClr val="tx1"/>
                </a:solidFill>
                <a:latin typeface="Verdana" pitchFamily="34" charset="0"/>
              </a:rPr>
              <a:t>What we detect: “built-up area” = all spatial units (30x30m) where a building or part of a building can be recognized</a:t>
            </a:r>
          </a:p>
        </p:txBody>
      </p:sp>
    </p:spTree>
    <p:extLst>
      <p:ext uri="{BB962C8B-B14F-4D97-AF65-F5344CB8AC3E}">
        <p14:creationId xmlns:p14="http://schemas.microsoft.com/office/powerpoint/2010/main" val="3598258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509</TotalTime>
  <Words>964</Words>
  <Application>Microsoft Office PowerPoint</Application>
  <PresentationFormat>On-screen Show (4:3)</PresentationFormat>
  <Paragraphs>166</Paragraphs>
  <Slides>31</Slides>
  <Notes>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Viale</vt:lpstr>
      <vt:lpstr>The need for fine-scale  global human settlement information </vt:lpstr>
      <vt:lpstr>The Urban Millennium</vt:lpstr>
      <vt:lpstr>PowerPoint Presentation</vt:lpstr>
      <vt:lpstr>PowerPoint Presentation</vt:lpstr>
      <vt:lpstr>Human settlement information needs</vt:lpstr>
      <vt:lpstr>Available information today</vt:lpstr>
      <vt:lpstr>The Global Human Settlement Layer</vt:lpstr>
      <vt:lpstr>PowerPoint Presentation</vt:lpstr>
      <vt:lpstr>What we detect: “built-up area” = all spatial units (30x30m) where a building or part of a building can be recognized</vt:lpstr>
      <vt:lpstr>PowerPoint Presentation</vt:lpstr>
      <vt:lpstr>PowerPoint Presentation</vt:lpstr>
      <vt:lpstr>PowerPoint Presentation</vt:lpstr>
      <vt:lpstr>PowerPoint Presentation</vt:lpstr>
      <vt:lpstr>GEO Global Human Settlement Initiative</vt:lpstr>
      <vt:lpstr>Status of existing EVs in the domain</vt:lpstr>
      <vt:lpstr>The process underlying EV definition</vt:lpstr>
      <vt:lpstr>Built-up &amp; population change in 40 years </vt:lpstr>
      <vt:lpstr>Built-Up Change 2000-2014</vt:lpstr>
      <vt:lpstr>Built-Up &amp; Population Change 1975-2000</vt:lpstr>
      <vt:lpstr>Built-Up &amp; Population Change 1975-2000</vt:lpstr>
      <vt:lpstr>Built-Up &amp; Population Change 1975-2000</vt:lpstr>
      <vt:lpstr>Built-Up &amp; Population Change 1975-2000</vt:lpstr>
      <vt:lpstr>PowerPoint Presentation</vt:lpstr>
      <vt:lpstr>PowerPoint Presentation</vt:lpstr>
      <vt:lpstr>PowerPoint Presentation</vt:lpstr>
      <vt:lpstr>EVs validation and use</vt:lpstr>
      <vt:lpstr>Monitoring networks currently operational</vt:lpstr>
      <vt:lpstr> Assessing EV observational needs and readiness </vt:lpstr>
      <vt:lpstr>Gaps and requirements</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alma</dc:creator>
  <cp:lastModifiedBy>Thomas Kemper</cp:lastModifiedBy>
  <cp:revision>42</cp:revision>
  <dcterms:created xsi:type="dcterms:W3CDTF">2015-05-19T15:27:20Z</dcterms:created>
  <dcterms:modified xsi:type="dcterms:W3CDTF">2015-06-12T06:48:16Z</dcterms:modified>
</cp:coreProperties>
</file>