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77" r:id="rId4"/>
    <p:sldId id="279" r:id="rId5"/>
    <p:sldId id="261" r:id="rId6"/>
    <p:sldId id="260" r:id="rId7"/>
    <p:sldId id="274" r:id="rId8"/>
    <p:sldId id="272" r:id="rId9"/>
    <p:sldId id="259" r:id="rId10"/>
    <p:sldId id="257" r:id="rId11"/>
    <p:sldId id="266" r:id="rId12"/>
    <p:sldId id="258" r:id="rId13"/>
    <p:sldId id="264" r:id="rId14"/>
    <p:sldId id="265" r:id="rId15"/>
    <p:sldId id="267" r:id="rId16"/>
    <p:sldId id="268" r:id="rId17"/>
    <p:sldId id="275" r:id="rId18"/>
    <p:sldId id="276" r:id="rId19"/>
    <p:sldId id="270" r:id="rId20"/>
    <p:sldId id="271" r:id="rId21"/>
    <p:sldId id="281"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0" d="100"/>
          <a:sy n="70" d="100"/>
        </p:scale>
        <p:origin x="-115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5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029"/>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029"/>
          </a:p>
        </p:txBody>
      </p:sp>
      <p:sp>
        <p:nvSpPr>
          <p:cNvPr id="4" name="Date Placeholder 3"/>
          <p:cNvSpPr>
            <a:spLocks noGrp="1"/>
          </p:cNvSpPr>
          <p:nvPr>
            <p:ph type="dt" sz="half" idx="10"/>
          </p:nvPr>
        </p:nvSpPr>
        <p:spPr/>
        <p:txBody>
          <a:bodyPr/>
          <a:lstStyle/>
          <a:p>
            <a:fld id="{7AE20A23-73DD-47CD-B02A-1205504734C0}" type="datetimeFigureOut">
              <a:rPr lang="en-029" smtClean="0"/>
              <a:pPr/>
              <a:t>17/01/2018</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060041F7-6D58-496E-A481-42CFD5528A0E}" type="slidenum">
              <a:rPr lang="en-029" smtClean="0"/>
              <a:pPr/>
              <a:t>‹#›</a:t>
            </a:fld>
            <a:endParaRPr lang="en-02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10"/>
          </p:nvPr>
        </p:nvSpPr>
        <p:spPr/>
        <p:txBody>
          <a:bodyPr/>
          <a:lstStyle/>
          <a:p>
            <a:fld id="{7AE20A23-73DD-47CD-B02A-1205504734C0}" type="datetimeFigureOut">
              <a:rPr lang="en-029" smtClean="0"/>
              <a:pPr/>
              <a:t>17/01/2018</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060041F7-6D58-496E-A481-42CFD5528A0E}" type="slidenum">
              <a:rPr lang="en-029" smtClean="0"/>
              <a:pPr/>
              <a:t>‹#›</a:t>
            </a:fld>
            <a:endParaRPr lang="en-029"/>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029"/>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10"/>
          </p:nvPr>
        </p:nvSpPr>
        <p:spPr/>
        <p:txBody>
          <a:bodyPr/>
          <a:lstStyle/>
          <a:p>
            <a:fld id="{7AE20A23-73DD-47CD-B02A-1205504734C0}" type="datetimeFigureOut">
              <a:rPr lang="en-029" smtClean="0"/>
              <a:pPr/>
              <a:t>17/01/2018</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060041F7-6D58-496E-A481-42CFD5528A0E}" type="slidenum">
              <a:rPr lang="en-029" smtClean="0"/>
              <a:pPr/>
              <a:t>‹#›</a:t>
            </a:fld>
            <a:endParaRPr lang="en-02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10"/>
          </p:nvPr>
        </p:nvSpPr>
        <p:spPr/>
        <p:txBody>
          <a:bodyPr/>
          <a:lstStyle/>
          <a:p>
            <a:fld id="{7AE20A23-73DD-47CD-B02A-1205504734C0}" type="datetimeFigureOut">
              <a:rPr lang="en-029" smtClean="0"/>
              <a:pPr/>
              <a:t>17/01/2018</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060041F7-6D58-496E-A481-42CFD5528A0E}" type="slidenum">
              <a:rPr lang="en-029" smtClean="0"/>
              <a:pPr/>
              <a:t>‹#›</a:t>
            </a:fld>
            <a:endParaRPr lang="en-02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029"/>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E20A23-73DD-47CD-B02A-1205504734C0}" type="datetimeFigureOut">
              <a:rPr lang="en-029" smtClean="0"/>
              <a:pPr/>
              <a:t>17/01/2018</a:t>
            </a:fld>
            <a:endParaRPr lang="en-029"/>
          </a:p>
        </p:txBody>
      </p:sp>
      <p:sp>
        <p:nvSpPr>
          <p:cNvPr id="5" name="Footer Placeholder 4"/>
          <p:cNvSpPr>
            <a:spLocks noGrp="1"/>
          </p:cNvSpPr>
          <p:nvPr>
            <p:ph type="ftr" sz="quarter" idx="11"/>
          </p:nvPr>
        </p:nvSpPr>
        <p:spPr/>
        <p:txBody>
          <a:bodyPr/>
          <a:lstStyle/>
          <a:p>
            <a:endParaRPr lang="en-029"/>
          </a:p>
        </p:txBody>
      </p:sp>
      <p:sp>
        <p:nvSpPr>
          <p:cNvPr id="6" name="Slide Number Placeholder 5"/>
          <p:cNvSpPr>
            <a:spLocks noGrp="1"/>
          </p:cNvSpPr>
          <p:nvPr>
            <p:ph type="sldNum" sz="quarter" idx="12"/>
          </p:nvPr>
        </p:nvSpPr>
        <p:spPr/>
        <p:txBody>
          <a:bodyPr/>
          <a:lstStyle/>
          <a:p>
            <a:fld id="{060041F7-6D58-496E-A481-42CFD5528A0E}" type="slidenum">
              <a:rPr lang="en-029" smtClean="0"/>
              <a:pPr/>
              <a:t>‹#›</a:t>
            </a:fld>
            <a:endParaRPr lang="en-029"/>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5" name="Date Placeholder 4"/>
          <p:cNvSpPr>
            <a:spLocks noGrp="1"/>
          </p:cNvSpPr>
          <p:nvPr>
            <p:ph type="dt" sz="half" idx="10"/>
          </p:nvPr>
        </p:nvSpPr>
        <p:spPr/>
        <p:txBody>
          <a:bodyPr/>
          <a:lstStyle/>
          <a:p>
            <a:fld id="{7AE20A23-73DD-47CD-B02A-1205504734C0}" type="datetimeFigureOut">
              <a:rPr lang="en-029" smtClean="0"/>
              <a:pPr/>
              <a:t>17/01/2018</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fld id="{060041F7-6D58-496E-A481-42CFD5528A0E}" type="slidenum">
              <a:rPr lang="en-029" smtClean="0"/>
              <a:pPr/>
              <a:t>‹#›</a:t>
            </a:fld>
            <a:endParaRPr lang="en-029"/>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029"/>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7" name="Date Placeholder 6"/>
          <p:cNvSpPr>
            <a:spLocks noGrp="1"/>
          </p:cNvSpPr>
          <p:nvPr>
            <p:ph type="dt" sz="half" idx="10"/>
          </p:nvPr>
        </p:nvSpPr>
        <p:spPr/>
        <p:txBody>
          <a:bodyPr/>
          <a:lstStyle/>
          <a:p>
            <a:fld id="{7AE20A23-73DD-47CD-B02A-1205504734C0}" type="datetimeFigureOut">
              <a:rPr lang="en-029" smtClean="0"/>
              <a:pPr/>
              <a:t>17/01/2018</a:t>
            </a:fld>
            <a:endParaRPr lang="en-029"/>
          </a:p>
        </p:txBody>
      </p:sp>
      <p:sp>
        <p:nvSpPr>
          <p:cNvPr id="8" name="Footer Placeholder 7"/>
          <p:cNvSpPr>
            <a:spLocks noGrp="1"/>
          </p:cNvSpPr>
          <p:nvPr>
            <p:ph type="ftr" sz="quarter" idx="11"/>
          </p:nvPr>
        </p:nvSpPr>
        <p:spPr/>
        <p:txBody>
          <a:bodyPr/>
          <a:lstStyle/>
          <a:p>
            <a:endParaRPr lang="en-029"/>
          </a:p>
        </p:txBody>
      </p:sp>
      <p:sp>
        <p:nvSpPr>
          <p:cNvPr id="9" name="Slide Number Placeholder 8"/>
          <p:cNvSpPr>
            <a:spLocks noGrp="1"/>
          </p:cNvSpPr>
          <p:nvPr>
            <p:ph type="sldNum" sz="quarter" idx="12"/>
          </p:nvPr>
        </p:nvSpPr>
        <p:spPr/>
        <p:txBody>
          <a:bodyPr/>
          <a:lstStyle/>
          <a:p>
            <a:fld id="{060041F7-6D58-496E-A481-42CFD5528A0E}" type="slidenum">
              <a:rPr lang="en-029" smtClean="0"/>
              <a:pPr/>
              <a:t>‹#›</a:t>
            </a:fld>
            <a:endParaRPr lang="en-02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029"/>
          </a:p>
        </p:txBody>
      </p:sp>
      <p:sp>
        <p:nvSpPr>
          <p:cNvPr id="3" name="Date Placeholder 2"/>
          <p:cNvSpPr>
            <a:spLocks noGrp="1"/>
          </p:cNvSpPr>
          <p:nvPr>
            <p:ph type="dt" sz="half" idx="10"/>
          </p:nvPr>
        </p:nvSpPr>
        <p:spPr/>
        <p:txBody>
          <a:bodyPr/>
          <a:lstStyle/>
          <a:p>
            <a:fld id="{7AE20A23-73DD-47CD-B02A-1205504734C0}" type="datetimeFigureOut">
              <a:rPr lang="en-029" smtClean="0"/>
              <a:pPr/>
              <a:t>17/01/2018</a:t>
            </a:fld>
            <a:endParaRPr lang="en-029"/>
          </a:p>
        </p:txBody>
      </p:sp>
      <p:sp>
        <p:nvSpPr>
          <p:cNvPr id="4" name="Footer Placeholder 3"/>
          <p:cNvSpPr>
            <a:spLocks noGrp="1"/>
          </p:cNvSpPr>
          <p:nvPr>
            <p:ph type="ftr" sz="quarter" idx="11"/>
          </p:nvPr>
        </p:nvSpPr>
        <p:spPr/>
        <p:txBody>
          <a:bodyPr/>
          <a:lstStyle/>
          <a:p>
            <a:endParaRPr lang="en-029"/>
          </a:p>
        </p:txBody>
      </p:sp>
      <p:sp>
        <p:nvSpPr>
          <p:cNvPr id="5" name="Slide Number Placeholder 4"/>
          <p:cNvSpPr>
            <a:spLocks noGrp="1"/>
          </p:cNvSpPr>
          <p:nvPr>
            <p:ph type="sldNum" sz="quarter" idx="12"/>
          </p:nvPr>
        </p:nvSpPr>
        <p:spPr/>
        <p:txBody>
          <a:bodyPr/>
          <a:lstStyle/>
          <a:p>
            <a:fld id="{060041F7-6D58-496E-A481-42CFD5528A0E}" type="slidenum">
              <a:rPr lang="en-029" smtClean="0"/>
              <a:pPr/>
              <a:t>‹#›</a:t>
            </a:fld>
            <a:endParaRPr lang="en-02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20A23-73DD-47CD-B02A-1205504734C0}" type="datetimeFigureOut">
              <a:rPr lang="en-029" smtClean="0"/>
              <a:pPr/>
              <a:t>17/01/2018</a:t>
            </a:fld>
            <a:endParaRPr lang="en-029"/>
          </a:p>
        </p:txBody>
      </p:sp>
      <p:sp>
        <p:nvSpPr>
          <p:cNvPr id="3" name="Footer Placeholder 2"/>
          <p:cNvSpPr>
            <a:spLocks noGrp="1"/>
          </p:cNvSpPr>
          <p:nvPr>
            <p:ph type="ftr" sz="quarter" idx="11"/>
          </p:nvPr>
        </p:nvSpPr>
        <p:spPr/>
        <p:txBody>
          <a:bodyPr/>
          <a:lstStyle/>
          <a:p>
            <a:endParaRPr lang="en-029"/>
          </a:p>
        </p:txBody>
      </p:sp>
      <p:sp>
        <p:nvSpPr>
          <p:cNvPr id="4" name="Slide Number Placeholder 3"/>
          <p:cNvSpPr>
            <a:spLocks noGrp="1"/>
          </p:cNvSpPr>
          <p:nvPr>
            <p:ph type="sldNum" sz="quarter" idx="12"/>
          </p:nvPr>
        </p:nvSpPr>
        <p:spPr/>
        <p:txBody>
          <a:bodyPr/>
          <a:lstStyle/>
          <a:p>
            <a:fld id="{060041F7-6D58-496E-A481-42CFD5528A0E}" type="slidenum">
              <a:rPr lang="en-029" smtClean="0"/>
              <a:pPr/>
              <a:t>‹#›</a:t>
            </a:fld>
            <a:endParaRPr lang="en-02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029"/>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20A23-73DD-47CD-B02A-1205504734C0}" type="datetimeFigureOut">
              <a:rPr lang="en-029" smtClean="0"/>
              <a:pPr/>
              <a:t>17/01/2018</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fld id="{060041F7-6D58-496E-A481-42CFD5528A0E}" type="slidenum">
              <a:rPr lang="en-029" smtClean="0"/>
              <a:pPr/>
              <a:t>‹#›</a:t>
            </a:fld>
            <a:endParaRPr lang="en-029"/>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029"/>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029"/>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E20A23-73DD-47CD-B02A-1205504734C0}" type="datetimeFigureOut">
              <a:rPr lang="en-029" smtClean="0"/>
              <a:pPr/>
              <a:t>17/01/2018</a:t>
            </a:fld>
            <a:endParaRPr lang="en-029"/>
          </a:p>
        </p:txBody>
      </p:sp>
      <p:sp>
        <p:nvSpPr>
          <p:cNvPr id="6" name="Footer Placeholder 5"/>
          <p:cNvSpPr>
            <a:spLocks noGrp="1"/>
          </p:cNvSpPr>
          <p:nvPr>
            <p:ph type="ftr" sz="quarter" idx="11"/>
          </p:nvPr>
        </p:nvSpPr>
        <p:spPr/>
        <p:txBody>
          <a:bodyPr/>
          <a:lstStyle/>
          <a:p>
            <a:endParaRPr lang="en-029"/>
          </a:p>
        </p:txBody>
      </p:sp>
      <p:sp>
        <p:nvSpPr>
          <p:cNvPr id="7" name="Slide Number Placeholder 6"/>
          <p:cNvSpPr>
            <a:spLocks noGrp="1"/>
          </p:cNvSpPr>
          <p:nvPr>
            <p:ph type="sldNum" sz="quarter" idx="12"/>
          </p:nvPr>
        </p:nvSpPr>
        <p:spPr/>
        <p:txBody>
          <a:bodyPr/>
          <a:lstStyle/>
          <a:p>
            <a:fld id="{060041F7-6D58-496E-A481-42CFD5528A0E}" type="slidenum">
              <a:rPr lang="en-029" smtClean="0"/>
              <a:pPr/>
              <a:t>‹#›</a:t>
            </a:fld>
            <a:endParaRPr lang="en-029"/>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029"/>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029"/>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20A23-73DD-47CD-B02A-1205504734C0}" type="datetimeFigureOut">
              <a:rPr lang="en-029" smtClean="0"/>
              <a:pPr/>
              <a:t>17/01/2018</a:t>
            </a:fld>
            <a:endParaRPr lang="en-029"/>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029"/>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041F7-6D58-496E-A481-42CFD5528A0E}" type="slidenum">
              <a:rPr lang="en-029" smtClean="0"/>
              <a:pPr/>
              <a:t>‹#›</a:t>
            </a:fld>
            <a:endParaRPr lang="en-029"/>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 Id="rId11" Type="http://schemas.microsoft.com/office/2007/relationships/hdphoto"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fontScale="90000"/>
          </a:bodyPr>
          <a:lstStyle/>
          <a:p>
            <a:r>
              <a:rPr lang="en-029" dirty="0"/>
              <a:t>Implementing and Monitoring the Sustainable Development Goals in the Caribbean:</a:t>
            </a:r>
            <a:br>
              <a:rPr lang="en-029" dirty="0"/>
            </a:br>
            <a:r>
              <a:rPr lang="en-029" dirty="0" smtClean="0"/>
              <a:t>The Role of the Ocean in the Virgin Islands</a:t>
            </a:r>
            <a:endParaRPr lang="en-029" dirty="0"/>
          </a:p>
        </p:txBody>
      </p:sp>
      <p:sp>
        <p:nvSpPr>
          <p:cNvPr id="3" name="Subtitle 2"/>
          <p:cNvSpPr>
            <a:spLocks noGrp="1"/>
          </p:cNvSpPr>
          <p:nvPr>
            <p:ph type="subTitle" idx="1"/>
          </p:nvPr>
        </p:nvSpPr>
        <p:spPr/>
        <p:txBody>
          <a:bodyPr>
            <a:normAutofit fontScale="70000" lnSpcReduction="20000"/>
          </a:bodyPr>
          <a:lstStyle/>
          <a:p>
            <a:r>
              <a:rPr lang="en-029" dirty="0" smtClean="0">
                <a:solidFill>
                  <a:schemeClr val="tx1"/>
                </a:solidFill>
              </a:rPr>
              <a:t>Joseph Smith Abbott</a:t>
            </a:r>
          </a:p>
          <a:p>
            <a:r>
              <a:rPr lang="en-029" dirty="0" smtClean="0">
                <a:solidFill>
                  <a:schemeClr val="tx1"/>
                </a:solidFill>
              </a:rPr>
              <a:t>Deputy Permanent Secretary, Ministry of Natural Resources and Labour</a:t>
            </a:r>
          </a:p>
          <a:p>
            <a:r>
              <a:rPr lang="en-029" dirty="0" smtClean="0">
                <a:solidFill>
                  <a:schemeClr val="tx1"/>
                </a:solidFill>
              </a:rPr>
              <a:t>17 January 2018</a:t>
            </a:r>
          </a:p>
          <a:p>
            <a:r>
              <a:rPr lang="en-029" dirty="0" smtClean="0">
                <a:solidFill>
                  <a:schemeClr val="tx1"/>
                </a:solidFill>
              </a:rPr>
              <a:t>Beachcombers Hotel, St. Vincent &amp; The Grenadines</a:t>
            </a:r>
            <a:endParaRPr lang="en-029"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ktop/Picture"/>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981200" y="1447800"/>
            <a:ext cx="5329555" cy="5273675"/>
          </a:xfrm>
          <a:prstGeom prst="rect">
            <a:avLst/>
          </a:prstGeom>
          <a:noFill/>
          <a:ln>
            <a:noFill/>
          </a:ln>
        </p:spPr>
      </p:pic>
      <p:sp>
        <p:nvSpPr>
          <p:cNvPr id="5" name="Title 4"/>
          <p:cNvSpPr>
            <a:spLocks noGrp="1"/>
          </p:cNvSpPr>
          <p:nvPr>
            <p:ph type="title"/>
          </p:nvPr>
        </p:nvSpPr>
        <p:spPr/>
        <p:txBody>
          <a:bodyPr>
            <a:noAutofit/>
          </a:bodyPr>
          <a:lstStyle/>
          <a:p>
            <a:r>
              <a:rPr lang="en-GB" sz="2800" dirty="0"/>
              <a:t>Relevant ecosystems and ecosystem services identified by stakeholders in the BVI</a:t>
            </a:r>
            <a:endParaRPr lang="en-029"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i="1" dirty="0"/>
              <a:t>Priority ecosystem services for the Natural Capital Assessment in the BVI</a:t>
            </a:r>
            <a:r>
              <a:rPr lang="en-029" sz="3200" i="1" dirty="0"/>
              <a:t/>
            </a:r>
            <a:br>
              <a:rPr lang="en-029" sz="3200" i="1" dirty="0"/>
            </a:br>
            <a:endParaRPr lang="en-029" sz="3200" dirty="0"/>
          </a:p>
        </p:txBody>
      </p:sp>
      <p:pic>
        <p:nvPicPr>
          <p:cNvPr id="3" name="Picture 2"/>
          <p:cNvPicPr/>
          <p:nvPr/>
        </p:nvPicPr>
        <p:blipFill>
          <a:blip r:embed="rId2" cstate="print">
            <a:extLst>
              <a:ext uri="{28A0092B-C50C-407E-A947-70E740481C1C}">
                <a14:useLocalDpi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bwMode="auto">
          <a:xfrm>
            <a:off x="1906587" y="1250216"/>
            <a:ext cx="5330825" cy="522678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1219200"/>
          <a:ext cx="8839200" cy="5421487"/>
        </p:xfrm>
        <a:graphic>
          <a:graphicData uri="http://schemas.openxmlformats.org/drawingml/2006/table">
            <a:tbl>
              <a:tblPr/>
              <a:tblGrid>
                <a:gridCol w="1371600"/>
                <a:gridCol w="6553200"/>
                <a:gridCol w="914400"/>
              </a:tblGrid>
              <a:tr h="609600">
                <a:tc>
                  <a:txBody>
                    <a:bodyPr/>
                    <a:lstStyle/>
                    <a:p>
                      <a:pPr marL="0" marR="0" algn="just">
                        <a:lnSpc>
                          <a:spcPct val="130000"/>
                        </a:lnSpc>
                        <a:spcBef>
                          <a:spcPts val="600"/>
                        </a:spcBef>
                        <a:spcAft>
                          <a:spcPts val="600"/>
                        </a:spcAft>
                        <a:tabLst>
                          <a:tab pos="180340" algn="l"/>
                          <a:tab pos="360045" algn="l"/>
                          <a:tab pos="540385" algn="l"/>
                        </a:tabLst>
                      </a:pPr>
                      <a:r>
                        <a:rPr lang="en-US" sz="1200" b="1" dirty="0" smtClean="0">
                          <a:solidFill>
                            <a:srgbClr val="FFFFFF"/>
                          </a:solidFill>
                          <a:latin typeface="Helvetica Neue"/>
                          <a:ea typeface="Times New Roman"/>
                          <a:cs typeface="Arial"/>
                        </a:rPr>
                        <a:t>NCA Potential application</a:t>
                      </a:r>
                      <a:endParaRPr lang="en-029" sz="1200" dirty="0">
                        <a:latin typeface="Helvetica Neue"/>
                        <a:ea typeface="Times New Roman"/>
                        <a:cs typeface="Arial"/>
                      </a:endParaRPr>
                    </a:p>
                  </a:txBody>
                  <a:tcPr marL="40685" marR="40685" marT="0" marB="0">
                    <a:lnL>
                      <a:noFill/>
                    </a:lnL>
                    <a:lnR>
                      <a:noFill/>
                    </a:lnR>
                    <a:lnT>
                      <a:noFill/>
                    </a:lnT>
                    <a:lnB>
                      <a:noFill/>
                    </a:lnB>
                    <a:solidFill>
                      <a:srgbClr val="244061"/>
                    </a:solidFill>
                  </a:tcPr>
                </a:tc>
                <a:tc>
                  <a:txBody>
                    <a:bodyPr/>
                    <a:lstStyle/>
                    <a:p>
                      <a:pPr marL="0" marR="0" algn="l">
                        <a:lnSpc>
                          <a:spcPct val="130000"/>
                        </a:lnSpc>
                        <a:spcBef>
                          <a:spcPts val="600"/>
                        </a:spcBef>
                        <a:spcAft>
                          <a:spcPts val="600"/>
                        </a:spcAft>
                        <a:tabLst>
                          <a:tab pos="180340" algn="l"/>
                          <a:tab pos="360045" algn="l"/>
                          <a:tab pos="540385" algn="l"/>
                        </a:tabLst>
                      </a:pPr>
                      <a:r>
                        <a:rPr lang="en-US" sz="1200" b="1">
                          <a:solidFill>
                            <a:srgbClr val="FFFFFF"/>
                          </a:solidFill>
                          <a:latin typeface="Helvetica Neue"/>
                          <a:ea typeface="Times New Roman"/>
                          <a:cs typeface="Arial"/>
                        </a:rPr>
                        <a:t>Examples provided by stakeholders</a:t>
                      </a:r>
                      <a:endParaRPr lang="en-029" sz="1200">
                        <a:latin typeface="Helvetica Neue"/>
                        <a:ea typeface="Times New Roman"/>
                        <a:cs typeface="Arial"/>
                      </a:endParaRPr>
                    </a:p>
                  </a:txBody>
                  <a:tcPr marL="40685" marR="40685" marT="0" marB="0">
                    <a:lnL>
                      <a:noFill/>
                    </a:lnL>
                    <a:lnR>
                      <a:noFill/>
                    </a:lnR>
                    <a:lnT>
                      <a:noFill/>
                    </a:lnT>
                    <a:lnB>
                      <a:noFill/>
                    </a:lnB>
                    <a:solidFill>
                      <a:srgbClr val="244061"/>
                    </a:solidFill>
                  </a:tcPr>
                </a:tc>
                <a:tc>
                  <a:txBody>
                    <a:bodyPr/>
                    <a:lstStyle/>
                    <a:p>
                      <a:pPr marL="0" marR="0" algn="l">
                        <a:lnSpc>
                          <a:spcPct val="130000"/>
                        </a:lnSpc>
                        <a:spcBef>
                          <a:spcPts val="600"/>
                        </a:spcBef>
                        <a:spcAft>
                          <a:spcPts val="600"/>
                        </a:spcAft>
                        <a:tabLst>
                          <a:tab pos="180340" algn="l"/>
                          <a:tab pos="360045" algn="l"/>
                          <a:tab pos="540385" algn="l"/>
                        </a:tabLst>
                      </a:pPr>
                      <a:r>
                        <a:rPr lang="en-US" sz="1200" b="1" dirty="0" smtClean="0">
                          <a:solidFill>
                            <a:srgbClr val="FFFFFF"/>
                          </a:solidFill>
                          <a:latin typeface="Helvetica Neue"/>
                          <a:ea typeface="Times New Roman"/>
                          <a:cs typeface="Arial"/>
                        </a:rPr>
                        <a:t>Frequency</a:t>
                      </a:r>
                      <a:endParaRPr lang="en-029" sz="1200" dirty="0">
                        <a:latin typeface="Helvetica Neue"/>
                        <a:ea typeface="Times New Roman"/>
                        <a:cs typeface="Arial"/>
                      </a:endParaRPr>
                    </a:p>
                  </a:txBody>
                  <a:tcPr marL="40685" marR="40685" marT="0" marB="0">
                    <a:lnL>
                      <a:noFill/>
                    </a:lnL>
                    <a:lnR>
                      <a:noFill/>
                    </a:lnR>
                    <a:lnT>
                      <a:noFill/>
                    </a:lnT>
                    <a:lnB>
                      <a:noFill/>
                    </a:lnB>
                    <a:solidFill>
                      <a:srgbClr val="244061"/>
                    </a:solidFill>
                  </a:tcPr>
                </a:tc>
              </a:tr>
              <a:tr h="640144">
                <a:tc>
                  <a:txBody>
                    <a:bodyPr/>
                    <a:lstStyle/>
                    <a:p>
                      <a:pPr marL="0" marR="0" algn="l">
                        <a:lnSpc>
                          <a:spcPct val="130000"/>
                        </a:lnSpc>
                        <a:spcBef>
                          <a:spcPts val="300"/>
                        </a:spcBef>
                        <a:spcAft>
                          <a:spcPts val="300"/>
                        </a:spcAft>
                        <a:tabLst>
                          <a:tab pos="180340" algn="l"/>
                          <a:tab pos="360045" algn="l"/>
                          <a:tab pos="540385" algn="l"/>
                        </a:tabLst>
                      </a:pPr>
                      <a:r>
                        <a:rPr lang="en-US" sz="1200" b="1">
                          <a:solidFill>
                            <a:srgbClr val="244061"/>
                          </a:solidFill>
                          <a:latin typeface="Helvetica Neue"/>
                          <a:ea typeface="Times New Roman"/>
                          <a:cs typeface="Arial"/>
                        </a:rPr>
                        <a:t>Inform natural capital accounting</a:t>
                      </a:r>
                      <a:endParaRPr lang="en-029" sz="1200">
                        <a:latin typeface="Helvetica Neue"/>
                        <a:ea typeface="Times New Roman"/>
                        <a:cs typeface="Arial"/>
                      </a:endParaRPr>
                    </a:p>
                  </a:txBody>
                  <a:tcPr marL="40685" marR="40685" marT="0" marB="0">
                    <a:lnL>
                      <a:noFill/>
                    </a:lnL>
                    <a:lnR>
                      <a:noFill/>
                    </a:lnR>
                    <a:lnT>
                      <a:noFill/>
                    </a:lnT>
                    <a:lnB>
                      <a:noFill/>
                    </a:lnB>
                    <a:solidFill>
                      <a:srgbClr val="FFFFFF"/>
                    </a:solidFill>
                  </a:tcPr>
                </a:tc>
                <a:tc>
                  <a:txBody>
                    <a:bodyPr/>
                    <a:lstStyle/>
                    <a:p>
                      <a:pPr marL="342900" marR="0" lvl="0" indent="-342900" algn="l">
                        <a:lnSpc>
                          <a:spcPct val="130000"/>
                        </a:lnSpc>
                        <a:spcBef>
                          <a:spcPts val="0"/>
                        </a:spcBef>
                        <a:spcAft>
                          <a:spcPts val="0"/>
                        </a:spcAft>
                        <a:buFont typeface="Symbol"/>
                        <a:buChar char=""/>
                        <a:tabLst>
                          <a:tab pos="180340" algn="l"/>
                          <a:tab pos="360045" algn="l"/>
                          <a:tab pos="540385" algn="l"/>
                        </a:tabLst>
                      </a:pPr>
                      <a:r>
                        <a:rPr lang="en-US" sz="1200" dirty="0">
                          <a:latin typeface="Helvetica Neue"/>
                          <a:ea typeface="Times New Roman"/>
                          <a:cs typeface="Arial"/>
                        </a:rPr>
                        <a:t>Developing environmental statistics and indicators to inform the BVI Government’s budget</a:t>
                      </a:r>
                      <a:endParaRPr lang="en-029" sz="1200" dirty="0">
                        <a:latin typeface="Helvetica Neue"/>
                        <a:ea typeface="Times New Roman"/>
                        <a:cs typeface="Arial"/>
                      </a:endParaRPr>
                    </a:p>
                    <a:p>
                      <a:pPr marL="342900" marR="0" lvl="0" indent="-342900" algn="l">
                        <a:lnSpc>
                          <a:spcPct val="130000"/>
                        </a:lnSpc>
                        <a:spcBef>
                          <a:spcPts val="0"/>
                        </a:spcBef>
                        <a:spcAft>
                          <a:spcPts val="0"/>
                        </a:spcAft>
                        <a:buFont typeface="Symbol"/>
                        <a:buChar char=""/>
                        <a:tabLst>
                          <a:tab pos="180340" algn="l"/>
                          <a:tab pos="360045" algn="l"/>
                          <a:tab pos="540385" algn="l"/>
                        </a:tabLst>
                      </a:pPr>
                      <a:r>
                        <a:rPr lang="en-US" sz="1200" dirty="0">
                          <a:latin typeface="Helvetica Neue"/>
                          <a:ea typeface="Times New Roman"/>
                          <a:cs typeface="Arial"/>
                        </a:rPr>
                        <a:t>Estimating the value of fisheries and reefs</a:t>
                      </a:r>
                      <a:endParaRPr lang="en-029" sz="1200" dirty="0">
                        <a:latin typeface="Helvetica Neue"/>
                        <a:ea typeface="Times New Roman"/>
                        <a:cs typeface="Arial"/>
                      </a:endParaRPr>
                    </a:p>
                  </a:txBody>
                  <a:tcPr marL="40685" marR="40685" marT="0" marB="0">
                    <a:lnL>
                      <a:noFill/>
                    </a:lnL>
                    <a:lnR>
                      <a:noFill/>
                    </a:lnR>
                    <a:lnT>
                      <a:noFill/>
                    </a:lnT>
                    <a:lnB>
                      <a:noFill/>
                    </a:lnB>
                    <a:solidFill>
                      <a:srgbClr val="FFFFFF"/>
                    </a:solidFill>
                  </a:tcPr>
                </a:tc>
                <a:tc>
                  <a:txBody>
                    <a:bodyPr/>
                    <a:lstStyle/>
                    <a:p>
                      <a:pPr marL="0" marR="0" algn="ctr">
                        <a:lnSpc>
                          <a:spcPct val="130000"/>
                        </a:lnSpc>
                        <a:spcBef>
                          <a:spcPts val="300"/>
                        </a:spcBef>
                        <a:spcAft>
                          <a:spcPts val="300"/>
                        </a:spcAft>
                        <a:tabLst>
                          <a:tab pos="180340" algn="l"/>
                          <a:tab pos="360045" algn="l"/>
                          <a:tab pos="540385" algn="l"/>
                        </a:tabLst>
                      </a:pPr>
                      <a:r>
                        <a:rPr lang="en-US" sz="1200" dirty="0">
                          <a:latin typeface="Helvetica Neue"/>
                          <a:ea typeface="Times New Roman"/>
                          <a:cs typeface="Arial"/>
                        </a:rPr>
                        <a:t>6</a:t>
                      </a:r>
                      <a:endParaRPr lang="en-029" sz="1200" dirty="0">
                        <a:latin typeface="Helvetica Neue"/>
                        <a:ea typeface="Times New Roman"/>
                        <a:cs typeface="Arial"/>
                      </a:endParaRPr>
                    </a:p>
                  </a:txBody>
                  <a:tcPr marL="40685" marR="40685" marT="0" marB="0">
                    <a:lnL>
                      <a:noFill/>
                    </a:lnL>
                    <a:lnR>
                      <a:noFill/>
                    </a:lnR>
                    <a:lnT>
                      <a:noFill/>
                    </a:lnT>
                    <a:lnB>
                      <a:noFill/>
                    </a:lnB>
                    <a:solidFill>
                      <a:srgbClr val="FFFFFF"/>
                    </a:solidFill>
                  </a:tcPr>
                </a:tc>
              </a:tr>
              <a:tr h="915109">
                <a:tc>
                  <a:txBody>
                    <a:bodyPr/>
                    <a:lstStyle/>
                    <a:p>
                      <a:pPr marL="0" marR="0" algn="l">
                        <a:lnSpc>
                          <a:spcPct val="130000"/>
                        </a:lnSpc>
                        <a:spcBef>
                          <a:spcPts val="300"/>
                        </a:spcBef>
                        <a:spcAft>
                          <a:spcPts val="300"/>
                        </a:spcAft>
                        <a:tabLst>
                          <a:tab pos="180340" algn="l"/>
                          <a:tab pos="360045" algn="l"/>
                          <a:tab pos="540385" algn="l"/>
                        </a:tabLst>
                      </a:pPr>
                      <a:r>
                        <a:rPr lang="en-US" sz="1200" b="1">
                          <a:solidFill>
                            <a:srgbClr val="244061"/>
                          </a:solidFill>
                          <a:latin typeface="Helvetica Neue"/>
                          <a:ea typeface="Times New Roman"/>
                          <a:cs typeface="Arial"/>
                        </a:rPr>
                        <a:t>Evaluate, justify, inform or advocate policies </a:t>
                      </a:r>
                      <a:endParaRPr lang="en-029" sz="1200">
                        <a:latin typeface="Helvetica Neue"/>
                        <a:ea typeface="Times New Roman"/>
                        <a:cs typeface="Arial"/>
                      </a:endParaRPr>
                    </a:p>
                  </a:txBody>
                  <a:tcPr marL="40685" marR="40685" marT="0" marB="0">
                    <a:lnL>
                      <a:noFill/>
                    </a:lnL>
                    <a:lnR>
                      <a:noFill/>
                    </a:lnR>
                    <a:lnT>
                      <a:noFill/>
                    </a:lnT>
                    <a:lnB>
                      <a:noFill/>
                    </a:lnB>
                    <a:solidFill>
                      <a:srgbClr val="B8CCE4"/>
                    </a:solidFill>
                  </a:tcPr>
                </a:tc>
                <a:tc>
                  <a:txBody>
                    <a:bodyPr/>
                    <a:lstStyle/>
                    <a:p>
                      <a:pPr marL="342900" marR="0" lvl="0" indent="-342900" algn="l">
                        <a:lnSpc>
                          <a:spcPct val="130000"/>
                        </a:lnSpc>
                        <a:spcBef>
                          <a:spcPts val="0"/>
                        </a:spcBef>
                        <a:spcAft>
                          <a:spcPts val="0"/>
                        </a:spcAft>
                        <a:buFont typeface="Symbol"/>
                        <a:buChar char=""/>
                        <a:tabLst>
                          <a:tab pos="180340" algn="l"/>
                          <a:tab pos="360045" algn="l"/>
                          <a:tab pos="540385" algn="l"/>
                        </a:tabLst>
                      </a:pPr>
                      <a:r>
                        <a:rPr lang="en-US" sz="1200" dirty="0">
                          <a:latin typeface="Helvetica Neue"/>
                          <a:ea typeface="Times New Roman"/>
                          <a:cs typeface="Arial"/>
                        </a:rPr>
                        <a:t>Justifying and supporting increased environmental enforcement</a:t>
                      </a:r>
                      <a:endParaRPr lang="en-029" sz="1200" dirty="0">
                        <a:latin typeface="Helvetica Neue"/>
                        <a:ea typeface="Times New Roman"/>
                        <a:cs typeface="Arial"/>
                      </a:endParaRPr>
                    </a:p>
                    <a:p>
                      <a:pPr marL="342900" marR="0" lvl="0" indent="-342900" algn="l">
                        <a:lnSpc>
                          <a:spcPct val="130000"/>
                        </a:lnSpc>
                        <a:spcBef>
                          <a:spcPts val="0"/>
                        </a:spcBef>
                        <a:spcAft>
                          <a:spcPts val="0"/>
                        </a:spcAft>
                        <a:buFont typeface="Symbol"/>
                        <a:buChar char=""/>
                        <a:tabLst>
                          <a:tab pos="180340" algn="l"/>
                          <a:tab pos="360045" algn="l"/>
                          <a:tab pos="540385" algn="l"/>
                        </a:tabLst>
                      </a:pPr>
                      <a:r>
                        <a:rPr lang="en-US" sz="1200" dirty="0">
                          <a:latin typeface="Helvetica Neue"/>
                          <a:ea typeface="Times New Roman"/>
                          <a:cs typeface="Arial"/>
                        </a:rPr>
                        <a:t>Advocating policies to ensure preservation and marine spatial planning</a:t>
                      </a:r>
                      <a:endParaRPr lang="en-029" sz="1200" dirty="0">
                        <a:latin typeface="Helvetica Neue"/>
                        <a:ea typeface="Times New Roman"/>
                        <a:cs typeface="Arial"/>
                      </a:endParaRPr>
                    </a:p>
                    <a:p>
                      <a:pPr marL="342900" marR="0" lvl="0" indent="-342900" algn="l">
                        <a:lnSpc>
                          <a:spcPct val="130000"/>
                        </a:lnSpc>
                        <a:spcBef>
                          <a:spcPts val="0"/>
                        </a:spcBef>
                        <a:spcAft>
                          <a:spcPts val="0"/>
                        </a:spcAft>
                        <a:buFont typeface="Symbol"/>
                        <a:buChar char=""/>
                        <a:tabLst>
                          <a:tab pos="180340" algn="l"/>
                          <a:tab pos="360045" algn="l"/>
                          <a:tab pos="540385" algn="l"/>
                        </a:tabLst>
                      </a:pPr>
                      <a:r>
                        <a:rPr lang="en-US" sz="1200" dirty="0">
                          <a:latin typeface="Helvetica Neue"/>
                          <a:ea typeface="Times New Roman"/>
                          <a:cs typeface="Arial"/>
                        </a:rPr>
                        <a:t>Informing licensing and regulations for vessels, polluter and user fees, catch limits, and penalties</a:t>
                      </a:r>
                      <a:endParaRPr lang="en-029" sz="1200" dirty="0">
                        <a:latin typeface="Helvetica Neue"/>
                        <a:ea typeface="Times New Roman"/>
                        <a:cs typeface="Arial"/>
                      </a:endParaRPr>
                    </a:p>
                  </a:txBody>
                  <a:tcPr marL="40685" marR="40685" marT="0" marB="0">
                    <a:lnL>
                      <a:noFill/>
                    </a:lnL>
                    <a:lnR>
                      <a:noFill/>
                    </a:lnR>
                    <a:lnT>
                      <a:noFill/>
                    </a:lnT>
                    <a:lnB>
                      <a:noFill/>
                    </a:lnB>
                    <a:solidFill>
                      <a:srgbClr val="B8CCE4"/>
                    </a:solidFill>
                  </a:tcPr>
                </a:tc>
                <a:tc>
                  <a:txBody>
                    <a:bodyPr/>
                    <a:lstStyle/>
                    <a:p>
                      <a:pPr marL="0" marR="0" algn="ctr">
                        <a:lnSpc>
                          <a:spcPct val="130000"/>
                        </a:lnSpc>
                        <a:spcBef>
                          <a:spcPts val="300"/>
                        </a:spcBef>
                        <a:spcAft>
                          <a:spcPts val="300"/>
                        </a:spcAft>
                        <a:tabLst>
                          <a:tab pos="180340" algn="l"/>
                          <a:tab pos="360045" algn="l"/>
                          <a:tab pos="540385" algn="l"/>
                        </a:tabLst>
                      </a:pPr>
                      <a:r>
                        <a:rPr lang="en-US" sz="1200" dirty="0">
                          <a:latin typeface="Helvetica Neue"/>
                          <a:ea typeface="Times New Roman"/>
                          <a:cs typeface="Arial"/>
                        </a:rPr>
                        <a:t>5</a:t>
                      </a:r>
                      <a:endParaRPr lang="en-029" sz="1200" dirty="0">
                        <a:latin typeface="Helvetica Neue"/>
                        <a:ea typeface="Times New Roman"/>
                        <a:cs typeface="Arial"/>
                      </a:endParaRPr>
                    </a:p>
                  </a:txBody>
                  <a:tcPr marL="40685" marR="40685" marT="0" marB="0">
                    <a:lnL>
                      <a:noFill/>
                    </a:lnL>
                    <a:lnR>
                      <a:noFill/>
                    </a:lnR>
                    <a:lnT>
                      <a:noFill/>
                    </a:lnT>
                    <a:lnB>
                      <a:noFill/>
                    </a:lnB>
                    <a:solidFill>
                      <a:srgbClr val="B8CCE4"/>
                    </a:solidFill>
                  </a:tcPr>
                </a:tc>
              </a:tr>
              <a:tr h="774192">
                <a:tc>
                  <a:txBody>
                    <a:bodyPr/>
                    <a:lstStyle/>
                    <a:p>
                      <a:pPr marL="0" marR="0" algn="l">
                        <a:lnSpc>
                          <a:spcPct val="130000"/>
                        </a:lnSpc>
                        <a:spcBef>
                          <a:spcPts val="300"/>
                        </a:spcBef>
                        <a:spcAft>
                          <a:spcPts val="300"/>
                        </a:spcAft>
                        <a:tabLst>
                          <a:tab pos="180340" algn="l"/>
                          <a:tab pos="360045" algn="l"/>
                          <a:tab pos="540385" algn="l"/>
                        </a:tabLst>
                      </a:pPr>
                      <a:r>
                        <a:rPr lang="en-GB" sz="1200" b="1">
                          <a:solidFill>
                            <a:srgbClr val="244061"/>
                          </a:solidFill>
                          <a:latin typeface="Helvetica Neue"/>
                          <a:ea typeface="Times New Roman"/>
                          <a:cs typeface="Arial"/>
                        </a:rPr>
                        <a:t>Compare costs and benefits for decision support</a:t>
                      </a:r>
                      <a:endParaRPr lang="en-029" sz="1200">
                        <a:latin typeface="Helvetica Neue"/>
                        <a:ea typeface="Times New Roman"/>
                        <a:cs typeface="Arial"/>
                      </a:endParaRPr>
                    </a:p>
                  </a:txBody>
                  <a:tcPr marL="40685" marR="40685" marT="0" marB="0">
                    <a:lnL>
                      <a:noFill/>
                    </a:lnL>
                    <a:lnR>
                      <a:noFill/>
                    </a:lnR>
                    <a:lnT>
                      <a:noFill/>
                    </a:lnT>
                    <a:lnB>
                      <a:noFill/>
                    </a:lnB>
                    <a:solidFill>
                      <a:srgbClr val="FFFFFF"/>
                    </a:solidFill>
                  </a:tcPr>
                </a:tc>
                <a:tc>
                  <a:txBody>
                    <a:bodyPr/>
                    <a:lstStyle/>
                    <a:p>
                      <a:pPr marL="342900" marR="0" lvl="0" indent="-342900" algn="l">
                        <a:lnSpc>
                          <a:spcPct val="130000"/>
                        </a:lnSpc>
                        <a:spcBef>
                          <a:spcPts val="0"/>
                        </a:spcBef>
                        <a:spcAft>
                          <a:spcPts val="0"/>
                        </a:spcAft>
                        <a:buFont typeface="Symbol"/>
                        <a:buChar char=""/>
                        <a:tabLst>
                          <a:tab pos="180340" algn="l"/>
                          <a:tab pos="360045" algn="l"/>
                          <a:tab pos="540385" algn="l"/>
                        </a:tabLst>
                      </a:pPr>
                      <a:r>
                        <a:rPr lang="en-US" sz="1200" dirty="0">
                          <a:latin typeface="Helvetica Neue"/>
                          <a:ea typeface="Times New Roman"/>
                          <a:cs typeface="Arial"/>
                        </a:rPr>
                        <a:t>Analyzing impacts of sewage disposal and runoff on environmental value</a:t>
                      </a:r>
                      <a:endParaRPr lang="en-029" sz="1200" dirty="0">
                        <a:latin typeface="Helvetica Neue"/>
                        <a:ea typeface="Times New Roman"/>
                        <a:cs typeface="Arial"/>
                      </a:endParaRPr>
                    </a:p>
                    <a:p>
                      <a:pPr marL="342900" marR="0" lvl="0" indent="-342900" algn="l">
                        <a:lnSpc>
                          <a:spcPct val="130000"/>
                        </a:lnSpc>
                        <a:spcBef>
                          <a:spcPts val="0"/>
                        </a:spcBef>
                        <a:spcAft>
                          <a:spcPts val="0"/>
                        </a:spcAft>
                        <a:buFont typeface="Symbol"/>
                        <a:buChar char=""/>
                        <a:tabLst>
                          <a:tab pos="180340" algn="l"/>
                          <a:tab pos="360045" algn="l"/>
                          <a:tab pos="540385" algn="l"/>
                        </a:tabLst>
                      </a:pPr>
                      <a:r>
                        <a:rPr lang="en-US" sz="1200" dirty="0">
                          <a:latin typeface="Helvetica Neue"/>
                          <a:ea typeface="Times New Roman"/>
                          <a:cs typeface="Arial"/>
                        </a:rPr>
                        <a:t>Comparing development and conservation scenarios</a:t>
                      </a:r>
                      <a:endParaRPr lang="en-029" sz="1200" dirty="0">
                        <a:latin typeface="Helvetica Neue"/>
                        <a:ea typeface="Times New Roman"/>
                        <a:cs typeface="Arial"/>
                      </a:endParaRPr>
                    </a:p>
                    <a:p>
                      <a:pPr marL="342900" marR="0" lvl="0" indent="-342900" algn="l">
                        <a:lnSpc>
                          <a:spcPct val="130000"/>
                        </a:lnSpc>
                        <a:spcBef>
                          <a:spcPts val="0"/>
                        </a:spcBef>
                        <a:spcAft>
                          <a:spcPts val="0"/>
                        </a:spcAft>
                        <a:buFont typeface="Symbol"/>
                        <a:buChar char=""/>
                        <a:tabLst>
                          <a:tab pos="180340" algn="l"/>
                          <a:tab pos="360045" algn="l"/>
                          <a:tab pos="540385" algn="l"/>
                        </a:tabLst>
                      </a:pPr>
                      <a:r>
                        <a:rPr lang="en-US" sz="1200" dirty="0">
                          <a:latin typeface="Helvetica Neue"/>
                          <a:ea typeface="Times New Roman"/>
                          <a:cs typeface="Arial"/>
                        </a:rPr>
                        <a:t>Developing sustainable development models</a:t>
                      </a:r>
                      <a:endParaRPr lang="en-029" sz="1200" dirty="0">
                        <a:latin typeface="Helvetica Neue"/>
                        <a:ea typeface="Times New Roman"/>
                        <a:cs typeface="Arial"/>
                      </a:endParaRPr>
                    </a:p>
                  </a:txBody>
                  <a:tcPr marL="40685" marR="40685" marT="0" marB="0">
                    <a:lnL>
                      <a:noFill/>
                    </a:lnL>
                    <a:lnR>
                      <a:noFill/>
                    </a:lnR>
                    <a:lnT>
                      <a:noFill/>
                    </a:lnT>
                    <a:lnB>
                      <a:noFill/>
                    </a:lnB>
                    <a:solidFill>
                      <a:srgbClr val="FFFFFF"/>
                    </a:solidFill>
                  </a:tcPr>
                </a:tc>
                <a:tc>
                  <a:txBody>
                    <a:bodyPr/>
                    <a:lstStyle/>
                    <a:p>
                      <a:pPr marL="0" marR="0" algn="ctr">
                        <a:lnSpc>
                          <a:spcPct val="130000"/>
                        </a:lnSpc>
                        <a:spcBef>
                          <a:spcPts val="300"/>
                        </a:spcBef>
                        <a:spcAft>
                          <a:spcPts val="300"/>
                        </a:spcAft>
                        <a:tabLst>
                          <a:tab pos="180340" algn="l"/>
                          <a:tab pos="360045" algn="l"/>
                          <a:tab pos="540385" algn="l"/>
                        </a:tabLst>
                      </a:pPr>
                      <a:r>
                        <a:rPr lang="en-US" sz="1200" dirty="0">
                          <a:latin typeface="Helvetica Neue"/>
                          <a:ea typeface="Times New Roman"/>
                          <a:cs typeface="Arial"/>
                        </a:rPr>
                        <a:t>3</a:t>
                      </a:r>
                      <a:endParaRPr lang="en-029" sz="1200" dirty="0">
                        <a:latin typeface="Helvetica Neue"/>
                        <a:ea typeface="Times New Roman"/>
                        <a:cs typeface="Arial"/>
                      </a:endParaRPr>
                    </a:p>
                  </a:txBody>
                  <a:tcPr marL="40685" marR="40685" marT="0" marB="0">
                    <a:lnL>
                      <a:noFill/>
                    </a:lnL>
                    <a:lnR>
                      <a:noFill/>
                    </a:lnR>
                    <a:lnT>
                      <a:noFill/>
                    </a:lnT>
                    <a:lnB>
                      <a:noFill/>
                    </a:lnB>
                    <a:solidFill>
                      <a:srgbClr val="FFFFFF"/>
                    </a:solidFill>
                  </a:tcPr>
                </a:tc>
              </a:tr>
              <a:tr h="640144">
                <a:tc>
                  <a:txBody>
                    <a:bodyPr/>
                    <a:lstStyle/>
                    <a:p>
                      <a:pPr marL="0" marR="0" algn="l">
                        <a:lnSpc>
                          <a:spcPct val="130000"/>
                        </a:lnSpc>
                        <a:spcBef>
                          <a:spcPts val="300"/>
                        </a:spcBef>
                        <a:spcAft>
                          <a:spcPts val="300"/>
                        </a:spcAft>
                        <a:tabLst>
                          <a:tab pos="180340" algn="l"/>
                          <a:tab pos="360045" algn="l"/>
                          <a:tab pos="540385" algn="l"/>
                        </a:tabLst>
                      </a:pPr>
                      <a:r>
                        <a:rPr lang="en-GB" sz="1200" b="1">
                          <a:solidFill>
                            <a:srgbClr val="244061"/>
                          </a:solidFill>
                          <a:latin typeface="Helvetica Neue"/>
                          <a:ea typeface="Times New Roman"/>
                          <a:cs typeface="Arial"/>
                        </a:rPr>
                        <a:t>Sustainable financing</a:t>
                      </a:r>
                      <a:endParaRPr lang="en-029" sz="1200">
                        <a:latin typeface="Helvetica Neue"/>
                        <a:ea typeface="Times New Roman"/>
                        <a:cs typeface="Arial"/>
                      </a:endParaRPr>
                    </a:p>
                  </a:txBody>
                  <a:tcPr marL="40685" marR="40685" marT="0" marB="0">
                    <a:lnL>
                      <a:noFill/>
                    </a:lnL>
                    <a:lnR>
                      <a:noFill/>
                    </a:lnR>
                    <a:lnT>
                      <a:noFill/>
                    </a:lnT>
                    <a:lnB>
                      <a:noFill/>
                    </a:lnB>
                    <a:solidFill>
                      <a:srgbClr val="B8CCE4"/>
                    </a:solidFill>
                  </a:tcPr>
                </a:tc>
                <a:tc>
                  <a:txBody>
                    <a:bodyPr/>
                    <a:lstStyle/>
                    <a:p>
                      <a:pPr marL="342900" marR="0" lvl="0" indent="-342900" algn="l">
                        <a:lnSpc>
                          <a:spcPct val="130000"/>
                        </a:lnSpc>
                        <a:spcBef>
                          <a:spcPts val="0"/>
                        </a:spcBef>
                        <a:spcAft>
                          <a:spcPts val="0"/>
                        </a:spcAft>
                        <a:buFont typeface="Symbol"/>
                        <a:buChar char=""/>
                        <a:tabLst>
                          <a:tab pos="180340" algn="l"/>
                          <a:tab pos="360045" algn="l"/>
                          <a:tab pos="540385" algn="l"/>
                        </a:tabLst>
                      </a:pPr>
                      <a:r>
                        <a:rPr lang="en-US" sz="1200" dirty="0">
                          <a:latin typeface="Helvetica Neue"/>
                          <a:ea typeface="Times New Roman"/>
                          <a:cs typeface="Arial"/>
                        </a:rPr>
                        <a:t>Creating or adapting financing mechanisms for nature management (e.g. environmental tax, fees for mooring and penalties)</a:t>
                      </a:r>
                      <a:endParaRPr lang="en-029" sz="1200" dirty="0">
                        <a:latin typeface="Helvetica Neue"/>
                        <a:ea typeface="Times New Roman"/>
                        <a:cs typeface="Arial"/>
                      </a:endParaRPr>
                    </a:p>
                    <a:p>
                      <a:pPr marL="342900" marR="0" lvl="0" indent="-342900" algn="l">
                        <a:lnSpc>
                          <a:spcPct val="130000"/>
                        </a:lnSpc>
                        <a:spcBef>
                          <a:spcPts val="0"/>
                        </a:spcBef>
                        <a:spcAft>
                          <a:spcPts val="0"/>
                        </a:spcAft>
                        <a:buFont typeface="Symbol"/>
                        <a:buChar char=""/>
                        <a:tabLst>
                          <a:tab pos="180340" algn="l"/>
                          <a:tab pos="360045" algn="l"/>
                          <a:tab pos="540385" algn="l"/>
                        </a:tabLst>
                      </a:pPr>
                      <a:r>
                        <a:rPr lang="en-US" sz="1200" dirty="0">
                          <a:latin typeface="Helvetica Neue"/>
                          <a:ea typeface="Times New Roman"/>
                          <a:cs typeface="Arial"/>
                        </a:rPr>
                        <a:t>Creating financial models to prioritize, increase or divert funding</a:t>
                      </a:r>
                      <a:endParaRPr lang="en-029" sz="1200" dirty="0">
                        <a:latin typeface="Helvetica Neue"/>
                        <a:ea typeface="Times New Roman"/>
                        <a:cs typeface="Arial"/>
                      </a:endParaRPr>
                    </a:p>
                  </a:txBody>
                  <a:tcPr marL="40685" marR="40685" marT="0" marB="0">
                    <a:lnL>
                      <a:noFill/>
                    </a:lnL>
                    <a:lnR>
                      <a:noFill/>
                    </a:lnR>
                    <a:lnT>
                      <a:noFill/>
                    </a:lnT>
                    <a:lnB>
                      <a:noFill/>
                    </a:lnB>
                    <a:solidFill>
                      <a:srgbClr val="B8CCE4"/>
                    </a:solidFill>
                  </a:tcPr>
                </a:tc>
                <a:tc>
                  <a:txBody>
                    <a:bodyPr/>
                    <a:lstStyle/>
                    <a:p>
                      <a:pPr marL="0" marR="0" algn="ctr">
                        <a:lnSpc>
                          <a:spcPct val="130000"/>
                        </a:lnSpc>
                        <a:spcBef>
                          <a:spcPts val="300"/>
                        </a:spcBef>
                        <a:spcAft>
                          <a:spcPts val="300"/>
                        </a:spcAft>
                        <a:tabLst>
                          <a:tab pos="180340" algn="l"/>
                          <a:tab pos="360045" algn="l"/>
                          <a:tab pos="540385" algn="l"/>
                        </a:tabLst>
                      </a:pPr>
                      <a:r>
                        <a:rPr lang="en-US" sz="1200" dirty="0">
                          <a:latin typeface="Helvetica Neue"/>
                          <a:ea typeface="Times New Roman"/>
                          <a:cs typeface="Arial"/>
                        </a:rPr>
                        <a:t>3</a:t>
                      </a:r>
                      <a:endParaRPr lang="en-029" sz="1200" dirty="0">
                        <a:latin typeface="Helvetica Neue"/>
                        <a:ea typeface="Times New Roman"/>
                        <a:cs typeface="Arial"/>
                      </a:endParaRPr>
                    </a:p>
                  </a:txBody>
                  <a:tcPr marL="40685" marR="40685" marT="0" marB="0">
                    <a:lnL>
                      <a:noFill/>
                    </a:lnL>
                    <a:lnR>
                      <a:noFill/>
                    </a:lnR>
                    <a:lnT>
                      <a:noFill/>
                    </a:lnT>
                    <a:lnB>
                      <a:noFill/>
                    </a:lnB>
                    <a:solidFill>
                      <a:srgbClr val="B8CCE4"/>
                    </a:solidFill>
                  </a:tcPr>
                </a:tc>
              </a:tr>
              <a:tr h="832784">
                <a:tc>
                  <a:txBody>
                    <a:bodyPr/>
                    <a:lstStyle/>
                    <a:p>
                      <a:pPr marL="0" marR="0" algn="l">
                        <a:lnSpc>
                          <a:spcPct val="130000"/>
                        </a:lnSpc>
                        <a:spcBef>
                          <a:spcPts val="300"/>
                        </a:spcBef>
                        <a:spcAft>
                          <a:spcPts val="300"/>
                        </a:spcAft>
                        <a:tabLst>
                          <a:tab pos="180340" algn="l"/>
                          <a:tab pos="360045" algn="l"/>
                          <a:tab pos="540385" algn="l"/>
                        </a:tabLst>
                      </a:pPr>
                      <a:r>
                        <a:rPr lang="en-US" sz="1200" b="1">
                          <a:solidFill>
                            <a:srgbClr val="244061"/>
                          </a:solidFill>
                          <a:latin typeface="Helvetica Neue"/>
                          <a:ea typeface="Times New Roman"/>
                          <a:cs typeface="Arial"/>
                        </a:rPr>
                        <a:t>Damage assessment</a:t>
                      </a:r>
                      <a:endParaRPr lang="en-029" sz="1200">
                        <a:latin typeface="Helvetica Neue"/>
                        <a:ea typeface="Times New Roman"/>
                        <a:cs typeface="Arial"/>
                      </a:endParaRPr>
                    </a:p>
                  </a:txBody>
                  <a:tcPr marL="40685" marR="40685" marT="0" marB="0">
                    <a:lnL>
                      <a:noFill/>
                    </a:lnL>
                    <a:lnR>
                      <a:noFill/>
                    </a:lnR>
                    <a:lnT>
                      <a:noFill/>
                    </a:lnT>
                    <a:lnB>
                      <a:noFill/>
                    </a:lnB>
                    <a:solidFill>
                      <a:srgbClr val="FFFFFF"/>
                    </a:solidFill>
                  </a:tcPr>
                </a:tc>
                <a:tc>
                  <a:txBody>
                    <a:bodyPr/>
                    <a:lstStyle/>
                    <a:p>
                      <a:pPr marL="342900" marR="0" lvl="0" indent="-342900" algn="l">
                        <a:lnSpc>
                          <a:spcPct val="130000"/>
                        </a:lnSpc>
                        <a:spcBef>
                          <a:spcPts val="0"/>
                        </a:spcBef>
                        <a:spcAft>
                          <a:spcPts val="0"/>
                        </a:spcAft>
                        <a:buFont typeface="Symbol"/>
                        <a:buChar char=""/>
                        <a:tabLst>
                          <a:tab pos="180340" algn="l"/>
                          <a:tab pos="360045" algn="l"/>
                          <a:tab pos="540385" algn="l"/>
                        </a:tabLst>
                      </a:pPr>
                      <a:r>
                        <a:rPr lang="en-US" sz="1200" dirty="0">
                          <a:latin typeface="Helvetica Neue"/>
                          <a:ea typeface="Times New Roman"/>
                          <a:cs typeface="Arial"/>
                        </a:rPr>
                        <a:t>Determining environmental costs of damage caused by ship groundings, oil spill, invasive species or other threats to the environment</a:t>
                      </a:r>
                      <a:endParaRPr lang="en-029" sz="1200" dirty="0">
                        <a:latin typeface="Helvetica Neue"/>
                        <a:ea typeface="Times New Roman"/>
                        <a:cs typeface="Arial"/>
                      </a:endParaRPr>
                    </a:p>
                    <a:p>
                      <a:pPr marL="342900" marR="0" lvl="0" indent="-342900" algn="l">
                        <a:lnSpc>
                          <a:spcPct val="130000"/>
                        </a:lnSpc>
                        <a:spcBef>
                          <a:spcPts val="0"/>
                        </a:spcBef>
                        <a:spcAft>
                          <a:spcPts val="0"/>
                        </a:spcAft>
                        <a:buFont typeface="Symbol"/>
                        <a:buChar char=""/>
                        <a:tabLst>
                          <a:tab pos="180340" algn="l"/>
                          <a:tab pos="360045" algn="l"/>
                          <a:tab pos="540385" algn="l"/>
                        </a:tabLst>
                      </a:pPr>
                      <a:r>
                        <a:rPr lang="en-US" sz="1200" dirty="0">
                          <a:latin typeface="Helvetica Neue"/>
                          <a:ea typeface="Times New Roman"/>
                          <a:cs typeface="Arial"/>
                        </a:rPr>
                        <a:t>Determining penalties to environmental damage </a:t>
                      </a:r>
                      <a:endParaRPr lang="en-029" sz="1200" dirty="0">
                        <a:latin typeface="Helvetica Neue"/>
                        <a:ea typeface="Times New Roman"/>
                        <a:cs typeface="Arial"/>
                      </a:endParaRPr>
                    </a:p>
                  </a:txBody>
                  <a:tcPr marL="40685" marR="40685" marT="0" marB="0">
                    <a:lnL>
                      <a:noFill/>
                    </a:lnL>
                    <a:lnR>
                      <a:noFill/>
                    </a:lnR>
                    <a:lnT>
                      <a:noFill/>
                    </a:lnT>
                    <a:lnB>
                      <a:noFill/>
                    </a:lnB>
                    <a:solidFill>
                      <a:srgbClr val="FFFFFF"/>
                    </a:solidFill>
                  </a:tcPr>
                </a:tc>
                <a:tc>
                  <a:txBody>
                    <a:bodyPr/>
                    <a:lstStyle/>
                    <a:p>
                      <a:pPr marL="0" marR="0" algn="ctr">
                        <a:lnSpc>
                          <a:spcPct val="130000"/>
                        </a:lnSpc>
                        <a:spcBef>
                          <a:spcPts val="300"/>
                        </a:spcBef>
                        <a:spcAft>
                          <a:spcPts val="300"/>
                        </a:spcAft>
                        <a:tabLst>
                          <a:tab pos="180340" algn="l"/>
                          <a:tab pos="360045" algn="l"/>
                          <a:tab pos="540385" algn="l"/>
                        </a:tabLst>
                      </a:pPr>
                      <a:r>
                        <a:rPr lang="en-US" sz="1200" dirty="0">
                          <a:latin typeface="Helvetica Neue"/>
                          <a:ea typeface="Times New Roman"/>
                          <a:cs typeface="Arial"/>
                        </a:rPr>
                        <a:t>3</a:t>
                      </a:r>
                      <a:endParaRPr lang="en-029" sz="1200" dirty="0">
                        <a:latin typeface="Helvetica Neue"/>
                        <a:ea typeface="Times New Roman"/>
                        <a:cs typeface="Arial"/>
                      </a:endParaRPr>
                    </a:p>
                  </a:txBody>
                  <a:tcPr marL="40685" marR="40685" marT="0" marB="0">
                    <a:lnL>
                      <a:noFill/>
                    </a:lnL>
                    <a:lnR>
                      <a:noFill/>
                    </a:lnR>
                    <a:lnT>
                      <a:noFill/>
                    </a:lnT>
                    <a:lnB>
                      <a:noFill/>
                    </a:lnB>
                    <a:solidFill>
                      <a:srgbClr val="FFFFFF"/>
                    </a:solidFill>
                  </a:tcPr>
                </a:tc>
              </a:tr>
              <a:tr h="365179">
                <a:tc>
                  <a:txBody>
                    <a:bodyPr/>
                    <a:lstStyle/>
                    <a:p>
                      <a:pPr marL="0" marR="0" algn="l">
                        <a:lnSpc>
                          <a:spcPct val="130000"/>
                        </a:lnSpc>
                        <a:spcBef>
                          <a:spcPts val="300"/>
                        </a:spcBef>
                        <a:spcAft>
                          <a:spcPts val="300"/>
                        </a:spcAft>
                        <a:tabLst>
                          <a:tab pos="180340" algn="l"/>
                          <a:tab pos="360045" algn="l"/>
                          <a:tab pos="540385" algn="l"/>
                        </a:tabLst>
                      </a:pPr>
                      <a:r>
                        <a:rPr lang="en-US" sz="1200" b="1">
                          <a:solidFill>
                            <a:srgbClr val="244061"/>
                          </a:solidFill>
                          <a:latin typeface="Helvetica Neue"/>
                          <a:ea typeface="Times New Roman"/>
                          <a:cs typeface="Arial"/>
                        </a:rPr>
                        <a:t>Awareness raising</a:t>
                      </a:r>
                      <a:endParaRPr lang="en-029" sz="1200">
                        <a:latin typeface="Helvetica Neue"/>
                        <a:ea typeface="Times New Roman"/>
                        <a:cs typeface="Arial"/>
                      </a:endParaRPr>
                    </a:p>
                  </a:txBody>
                  <a:tcPr marL="40685" marR="40685" marT="0" marB="0">
                    <a:lnL>
                      <a:noFill/>
                    </a:lnL>
                    <a:lnR>
                      <a:noFill/>
                    </a:lnR>
                    <a:lnT>
                      <a:noFill/>
                    </a:lnT>
                    <a:lnB>
                      <a:noFill/>
                    </a:lnB>
                    <a:solidFill>
                      <a:srgbClr val="B8CCE4"/>
                    </a:solidFill>
                  </a:tcPr>
                </a:tc>
                <a:tc>
                  <a:txBody>
                    <a:bodyPr/>
                    <a:lstStyle/>
                    <a:p>
                      <a:pPr marL="342900" marR="0" lvl="0" indent="-342900" algn="l">
                        <a:lnSpc>
                          <a:spcPct val="130000"/>
                        </a:lnSpc>
                        <a:spcBef>
                          <a:spcPts val="0"/>
                        </a:spcBef>
                        <a:spcAft>
                          <a:spcPts val="0"/>
                        </a:spcAft>
                        <a:buFont typeface="Symbol"/>
                        <a:buChar char=""/>
                        <a:tabLst>
                          <a:tab pos="180340" algn="l"/>
                          <a:tab pos="360045" algn="l"/>
                          <a:tab pos="540385" algn="l"/>
                        </a:tabLst>
                      </a:pPr>
                      <a:r>
                        <a:rPr lang="en-US" sz="1200" dirty="0">
                          <a:latin typeface="Helvetica Neue"/>
                          <a:ea typeface="Times New Roman"/>
                          <a:cs typeface="Arial"/>
                        </a:rPr>
                        <a:t>Creating educational and sensitization material about the value of natural resources and the importance of environmental policy</a:t>
                      </a:r>
                      <a:endParaRPr lang="en-029" sz="1200" dirty="0">
                        <a:latin typeface="Helvetica Neue"/>
                        <a:ea typeface="Times New Roman"/>
                        <a:cs typeface="Arial"/>
                      </a:endParaRPr>
                    </a:p>
                  </a:txBody>
                  <a:tcPr marL="40685" marR="40685" marT="0" marB="0">
                    <a:lnL>
                      <a:noFill/>
                    </a:lnL>
                    <a:lnR>
                      <a:noFill/>
                    </a:lnR>
                    <a:lnT>
                      <a:noFill/>
                    </a:lnT>
                    <a:lnB>
                      <a:noFill/>
                    </a:lnB>
                    <a:solidFill>
                      <a:srgbClr val="B8CCE4"/>
                    </a:solidFill>
                  </a:tcPr>
                </a:tc>
                <a:tc>
                  <a:txBody>
                    <a:bodyPr/>
                    <a:lstStyle/>
                    <a:p>
                      <a:pPr marL="0" marR="0" algn="ctr">
                        <a:lnSpc>
                          <a:spcPct val="130000"/>
                        </a:lnSpc>
                        <a:spcBef>
                          <a:spcPts val="300"/>
                        </a:spcBef>
                        <a:spcAft>
                          <a:spcPts val="300"/>
                        </a:spcAft>
                        <a:tabLst>
                          <a:tab pos="180340" algn="l"/>
                          <a:tab pos="360045" algn="l"/>
                          <a:tab pos="540385" algn="l"/>
                        </a:tabLst>
                      </a:pPr>
                      <a:r>
                        <a:rPr lang="en-US" sz="1200" dirty="0">
                          <a:latin typeface="Helvetica Neue"/>
                          <a:ea typeface="Times New Roman"/>
                          <a:cs typeface="Arial"/>
                        </a:rPr>
                        <a:t>2</a:t>
                      </a:r>
                      <a:endParaRPr lang="en-029" sz="1200" dirty="0">
                        <a:latin typeface="Helvetica Neue"/>
                        <a:ea typeface="Times New Roman"/>
                        <a:cs typeface="Arial"/>
                      </a:endParaRPr>
                    </a:p>
                  </a:txBody>
                  <a:tcPr marL="40685" marR="40685" marT="0" marB="0">
                    <a:lnL>
                      <a:noFill/>
                    </a:lnL>
                    <a:lnR>
                      <a:noFill/>
                    </a:lnR>
                    <a:lnT>
                      <a:noFill/>
                    </a:lnT>
                    <a:lnB>
                      <a:noFill/>
                    </a:lnB>
                    <a:solidFill>
                      <a:srgbClr val="B8CCE4"/>
                    </a:solidFill>
                  </a:tcPr>
                </a:tc>
              </a:tr>
              <a:tr h="447504">
                <a:tc>
                  <a:txBody>
                    <a:bodyPr/>
                    <a:lstStyle/>
                    <a:p>
                      <a:pPr marL="0" marR="0" algn="l">
                        <a:lnSpc>
                          <a:spcPct val="130000"/>
                        </a:lnSpc>
                        <a:spcBef>
                          <a:spcPts val="300"/>
                        </a:spcBef>
                        <a:spcAft>
                          <a:spcPts val="300"/>
                        </a:spcAft>
                        <a:tabLst>
                          <a:tab pos="180340" algn="l"/>
                          <a:tab pos="360045" algn="l"/>
                          <a:tab pos="540385" algn="l"/>
                        </a:tabLst>
                      </a:pPr>
                      <a:r>
                        <a:rPr lang="en-US" sz="1200" b="1" dirty="0">
                          <a:solidFill>
                            <a:srgbClr val="244061"/>
                          </a:solidFill>
                          <a:latin typeface="Helvetica Neue"/>
                          <a:ea typeface="Times New Roman"/>
                          <a:cs typeface="Arial"/>
                        </a:rPr>
                        <a:t>Spatial planning</a:t>
                      </a:r>
                      <a:endParaRPr lang="en-029" sz="1200" dirty="0">
                        <a:latin typeface="Helvetica Neue"/>
                        <a:ea typeface="Times New Roman"/>
                        <a:cs typeface="Arial"/>
                      </a:endParaRPr>
                    </a:p>
                  </a:txBody>
                  <a:tcPr marL="40685" marR="40685" marT="0" marB="0">
                    <a:lnL>
                      <a:noFill/>
                    </a:lnL>
                    <a:lnR>
                      <a:noFill/>
                    </a:lnR>
                    <a:lnT>
                      <a:noFill/>
                    </a:lnT>
                    <a:lnB>
                      <a:noFill/>
                    </a:lnB>
                    <a:solidFill>
                      <a:srgbClr val="FFFFFF"/>
                    </a:solidFill>
                  </a:tcPr>
                </a:tc>
                <a:tc>
                  <a:txBody>
                    <a:bodyPr/>
                    <a:lstStyle/>
                    <a:p>
                      <a:pPr marL="342900" marR="0" lvl="0" indent="-342900" algn="l">
                        <a:lnSpc>
                          <a:spcPct val="130000"/>
                        </a:lnSpc>
                        <a:spcBef>
                          <a:spcPts val="0"/>
                        </a:spcBef>
                        <a:spcAft>
                          <a:spcPts val="0"/>
                        </a:spcAft>
                        <a:buFont typeface="Symbol"/>
                        <a:buChar char=""/>
                        <a:tabLst>
                          <a:tab pos="180340" algn="l"/>
                          <a:tab pos="360045" algn="l"/>
                          <a:tab pos="540385" algn="l"/>
                        </a:tabLst>
                      </a:pPr>
                      <a:r>
                        <a:rPr lang="en-US" sz="1200" dirty="0">
                          <a:latin typeface="Helvetica Neue"/>
                          <a:ea typeface="Times New Roman"/>
                          <a:cs typeface="Arial"/>
                        </a:rPr>
                        <a:t>Community planning</a:t>
                      </a:r>
                      <a:endParaRPr lang="en-029" sz="1200" dirty="0">
                        <a:latin typeface="Helvetica Neue"/>
                        <a:ea typeface="Times New Roman"/>
                        <a:cs typeface="Arial"/>
                      </a:endParaRPr>
                    </a:p>
                    <a:p>
                      <a:pPr marL="342900" marR="0" lvl="0" indent="-342900" algn="l">
                        <a:lnSpc>
                          <a:spcPct val="130000"/>
                        </a:lnSpc>
                        <a:spcBef>
                          <a:spcPts val="0"/>
                        </a:spcBef>
                        <a:spcAft>
                          <a:spcPts val="0"/>
                        </a:spcAft>
                        <a:buFont typeface="Symbol"/>
                        <a:buChar char=""/>
                        <a:tabLst>
                          <a:tab pos="180340" algn="l"/>
                          <a:tab pos="360045" algn="l"/>
                          <a:tab pos="540385" algn="l"/>
                        </a:tabLst>
                      </a:pPr>
                      <a:r>
                        <a:rPr lang="en-US" sz="1200" dirty="0">
                          <a:latin typeface="Helvetica Neue"/>
                          <a:ea typeface="Times New Roman"/>
                          <a:cs typeface="Arial"/>
                        </a:rPr>
                        <a:t>Spatial planning of marine recreation and transportation uses</a:t>
                      </a:r>
                      <a:endParaRPr lang="en-029" sz="1200" dirty="0">
                        <a:latin typeface="Helvetica Neue"/>
                        <a:ea typeface="Times New Roman"/>
                        <a:cs typeface="Arial"/>
                      </a:endParaRPr>
                    </a:p>
                  </a:txBody>
                  <a:tcPr marL="40685" marR="40685" marT="0" marB="0">
                    <a:lnL>
                      <a:noFill/>
                    </a:lnL>
                    <a:lnR>
                      <a:noFill/>
                    </a:lnR>
                    <a:lnT>
                      <a:noFill/>
                    </a:lnT>
                    <a:lnB>
                      <a:noFill/>
                    </a:lnB>
                    <a:solidFill>
                      <a:srgbClr val="FFFFFF"/>
                    </a:solidFill>
                  </a:tcPr>
                </a:tc>
                <a:tc>
                  <a:txBody>
                    <a:bodyPr/>
                    <a:lstStyle/>
                    <a:p>
                      <a:pPr marL="0" marR="0" algn="ctr">
                        <a:lnSpc>
                          <a:spcPct val="130000"/>
                        </a:lnSpc>
                        <a:spcBef>
                          <a:spcPts val="300"/>
                        </a:spcBef>
                        <a:spcAft>
                          <a:spcPts val="300"/>
                        </a:spcAft>
                        <a:tabLst>
                          <a:tab pos="180340" algn="l"/>
                          <a:tab pos="360045" algn="l"/>
                          <a:tab pos="540385" algn="l"/>
                        </a:tabLst>
                      </a:pPr>
                      <a:r>
                        <a:rPr lang="en-US" sz="1200" dirty="0">
                          <a:latin typeface="Helvetica Neue"/>
                          <a:ea typeface="Times New Roman"/>
                          <a:cs typeface="Arial"/>
                        </a:rPr>
                        <a:t>2</a:t>
                      </a:r>
                      <a:endParaRPr lang="en-029" sz="1200" dirty="0">
                        <a:latin typeface="Helvetica Neue"/>
                        <a:ea typeface="Times New Roman"/>
                        <a:cs typeface="Arial"/>
                      </a:endParaRPr>
                    </a:p>
                  </a:txBody>
                  <a:tcPr marL="40685" marR="40685" marT="0" marB="0">
                    <a:lnL>
                      <a:noFill/>
                    </a:lnL>
                    <a:lnR>
                      <a:noFill/>
                    </a:lnR>
                    <a:lnT>
                      <a:noFill/>
                    </a:lnT>
                    <a:lnB>
                      <a:noFill/>
                    </a:lnB>
                    <a:solidFill>
                      <a:srgbClr val="FFFFFF"/>
                    </a:solidFill>
                  </a:tcPr>
                </a:tc>
              </a:tr>
            </a:tbl>
          </a:graphicData>
        </a:graphic>
      </p:graphicFrame>
      <p:sp>
        <p:nvSpPr>
          <p:cNvPr id="3" name="Title 2"/>
          <p:cNvSpPr>
            <a:spLocks noGrp="1"/>
          </p:cNvSpPr>
          <p:nvPr>
            <p:ph type="title"/>
          </p:nvPr>
        </p:nvSpPr>
        <p:spPr>
          <a:xfrm>
            <a:off x="381000" y="76200"/>
            <a:ext cx="8229600" cy="1143000"/>
          </a:xfrm>
        </p:spPr>
        <p:txBody>
          <a:bodyPr>
            <a:noAutofit/>
          </a:bodyPr>
          <a:lstStyle/>
          <a:p>
            <a:r>
              <a:rPr lang="en-GB" sz="2800" dirty="0"/>
              <a:t>Possible applications of the Natural Capital Assessment identified during stakeholder workshop</a:t>
            </a:r>
            <a:endParaRPr lang="en-029"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3200" i="1" dirty="0" smtClean="0">
                <a:solidFill>
                  <a:srgbClr val="002060"/>
                </a:solidFill>
                <a:latin typeface="Helvetica Neue"/>
                <a:ea typeface="Cambria"/>
                <a:cs typeface="Times New Roman"/>
              </a:rPr>
              <a:t>Policies and instruments to be supported by the proposed Natural Capital Assessment</a:t>
            </a:r>
            <a:endParaRPr lang="en-029" sz="3200" dirty="0"/>
          </a:p>
        </p:txBody>
      </p:sp>
      <p:graphicFrame>
        <p:nvGraphicFramePr>
          <p:cNvPr id="6" name="Table 5"/>
          <p:cNvGraphicFramePr>
            <a:graphicFrameLocks noGrp="1"/>
          </p:cNvGraphicFramePr>
          <p:nvPr/>
        </p:nvGraphicFramePr>
        <p:xfrm>
          <a:off x="457200" y="1371600"/>
          <a:ext cx="8229600" cy="5360353"/>
        </p:xfrm>
        <a:graphic>
          <a:graphicData uri="http://schemas.openxmlformats.org/drawingml/2006/table">
            <a:tbl>
              <a:tblPr/>
              <a:tblGrid>
                <a:gridCol w="8229600"/>
              </a:tblGrid>
              <a:tr h="135445">
                <a:tc>
                  <a:txBody>
                    <a:bodyPr/>
                    <a:lstStyle/>
                    <a:p>
                      <a:pPr marL="0" marR="0" algn="just">
                        <a:lnSpc>
                          <a:spcPct val="115000"/>
                        </a:lnSpc>
                        <a:spcBef>
                          <a:spcPts val="0"/>
                        </a:spcBef>
                        <a:spcAft>
                          <a:spcPts val="1000"/>
                        </a:spcAft>
                      </a:pPr>
                      <a:endParaRPr lang="en-029" sz="1400" i="1" dirty="0">
                        <a:solidFill>
                          <a:srgbClr val="002060"/>
                        </a:solidFill>
                        <a:latin typeface="Helvetica Neue"/>
                        <a:ea typeface="MS Mincho"/>
                        <a:cs typeface="Times New Roman"/>
                      </a:endParaRPr>
                    </a:p>
                  </a:txBody>
                  <a:tcPr marL="58889" marR="58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928555">
                <a:tc>
                  <a:txBody>
                    <a:bodyPr/>
                    <a:lstStyle/>
                    <a:p>
                      <a:pPr marL="0" marR="0" algn="just">
                        <a:lnSpc>
                          <a:spcPct val="115000"/>
                        </a:lnSpc>
                        <a:spcBef>
                          <a:spcPts val="0"/>
                        </a:spcBef>
                        <a:spcAft>
                          <a:spcPts val="600"/>
                        </a:spcAft>
                      </a:pPr>
                      <a:r>
                        <a:rPr lang="en-GB" sz="1400" b="1" dirty="0">
                          <a:solidFill>
                            <a:srgbClr val="000000"/>
                          </a:solidFill>
                          <a:latin typeface="Helvetica Neue"/>
                          <a:ea typeface="Cambria"/>
                          <a:cs typeface="Times New Roman"/>
                        </a:rPr>
                        <a:t>Fiscal planning instruments</a:t>
                      </a:r>
                      <a:r>
                        <a:rPr lang="en-GB" sz="1400" dirty="0" smtClean="0">
                          <a:solidFill>
                            <a:srgbClr val="000000"/>
                          </a:solidFill>
                          <a:latin typeface="Helvetica Neue"/>
                          <a:ea typeface="Cambria"/>
                          <a:cs typeface="Times New Roman"/>
                        </a:rPr>
                        <a:t>:</a:t>
                      </a:r>
                      <a:endParaRPr lang="en-029" sz="1400" dirty="0">
                        <a:latin typeface="Helvetica Neue"/>
                        <a:ea typeface="MS Mincho"/>
                        <a:cs typeface="Times New Roman"/>
                      </a:endParaRPr>
                    </a:p>
                    <a:p>
                      <a:pPr marL="342900" marR="0" lvl="0" indent="-342900" algn="just">
                        <a:lnSpc>
                          <a:spcPct val="115000"/>
                        </a:lnSpc>
                        <a:spcBef>
                          <a:spcPts val="0"/>
                        </a:spcBef>
                        <a:spcAft>
                          <a:spcPts val="0"/>
                        </a:spcAft>
                        <a:buFont typeface="Courier New"/>
                        <a:buChar char="o"/>
                      </a:pPr>
                      <a:r>
                        <a:rPr lang="en-GB" sz="1400" dirty="0">
                          <a:solidFill>
                            <a:srgbClr val="000000"/>
                          </a:solidFill>
                          <a:latin typeface="Helvetica Neue"/>
                          <a:ea typeface="Cambria"/>
                          <a:cs typeface="Times New Roman"/>
                        </a:rPr>
                        <a:t>Medium Term Fiscal Plan: </a:t>
                      </a:r>
                      <a:r>
                        <a:rPr lang="en-GB" sz="1400" dirty="0" smtClean="0">
                          <a:solidFill>
                            <a:srgbClr val="000000"/>
                          </a:solidFill>
                          <a:latin typeface="Helvetica Neue"/>
                          <a:ea typeface="Cambria"/>
                          <a:cs typeface="Times New Roman"/>
                        </a:rPr>
                        <a:t>presents </a:t>
                      </a:r>
                      <a:r>
                        <a:rPr lang="en-GB" sz="1400" dirty="0">
                          <a:solidFill>
                            <a:srgbClr val="000000"/>
                          </a:solidFill>
                          <a:latin typeface="Helvetica Neue"/>
                          <a:ea typeface="Cambria"/>
                          <a:cs typeface="Times New Roman"/>
                        </a:rPr>
                        <a:t>the development and fiscal objectives of the BVI Government for a three-year period, assesses the fiscal macroeconomic performance of the Virgin Islands and provides the foundation for the Medium Term Budget. The achievement of the vision of the development strategy for the territory is outlined under Social, Economic, Environmental and Direction/Governance (SEED) goals. </a:t>
                      </a:r>
                      <a:endParaRPr lang="en-029" sz="1400" dirty="0">
                        <a:latin typeface="Helvetica Neue"/>
                        <a:ea typeface="MS Mincho"/>
                        <a:cs typeface="Times New Roman"/>
                      </a:endParaRPr>
                    </a:p>
                    <a:p>
                      <a:pPr marL="342900" marR="0" lvl="0" indent="-342900" algn="just">
                        <a:lnSpc>
                          <a:spcPct val="115000"/>
                        </a:lnSpc>
                        <a:spcBef>
                          <a:spcPts val="0"/>
                        </a:spcBef>
                        <a:spcAft>
                          <a:spcPts val="600"/>
                        </a:spcAft>
                        <a:buFont typeface="Courier New"/>
                        <a:buChar char="o"/>
                      </a:pPr>
                      <a:r>
                        <a:rPr lang="en-GB" sz="1400" dirty="0">
                          <a:solidFill>
                            <a:srgbClr val="000000"/>
                          </a:solidFill>
                          <a:latin typeface="Helvetica Neue"/>
                          <a:ea typeface="Cambria"/>
                          <a:cs typeface="Times New Roman"/>
                        </a:rPr>
                        <a:t>Budget: This document presents aggregate figures for revenue, expenditure and debt over a three-year period. For each Government’s Programme, the budget framework establishes key performance indicators. Output Indicators are defined to monitor “</a:t>
                      </a:r>
                      <a:r>
                        <a:rPr lang="en-GB" sz="1400" i="1" dirty="0">
                          <a:solidFill>
                            <a:srgbClr val="000000"/>
                          </a:solidFill>
                          <a:latin typeface="Helvetica Neue"/>
                          <a:ea typeface="Cambria"/>
                          <a:cs typeface="Times New Roman"/>
                        </a:rPr>
                        <a:t>the quantity of output or services delivered by each programme</a:t>
                      </a:r>
                      <a:r>
                        <a:rPr lang="en-GB" sz="1400" dirty="0">
                          <a:solidFill>
                            <a:srgbClr val="000000"/>
                          </a:solidFill>
                          <a:latin typeface="Helvetica Neue"/>
                          <a:ea typeface="Cambria"/>
                          <a:cs typeface="Times New Roman"/>
                        </a:rPr>
                        <a:t>”, and Outcome Indicators serve to assess </a:t>
                      </a:r>
                      <a:r>
                        <a:rPr lang="en-GB" sz="1400" i="1" dirty="0">
                          <a:solidFill>
                            <a:srgbClr val="000000"/>
                          </a:solidFill>
                          <a:latin typeface="Helvetica Neue"/>
                          <a:ea typeface="Cambria"/>
                          <a:cs typeface="Times New Roman"/>
                        </a:rPr>
                        <a:t>“impacts of the programme and/or effectiveness in achieving programmes objectives</a:t>
                      </a:r>
                      <a:r>
                        <a:rPr lang="en-GB" sz="1400" dirty="0">
                          <a:solidFill>
                            <a:srgbClr val="000000"/>
                          </a:solidFill>
                          <a:latin typeface="Helvetica Neue"/>
                          <a:ea typeface="Cambria"/>
                          <a:cs typeface="Times New Roman"/>
                        </a:rPr>
                        <a:t>”.</a:t>
                      </a:r>
                      <a:endParaRPr lang="en-029" sz="1400" dirty="0">
                        <a:latin typeface="Helvetica Neue"/>
                        <a:ea typeface="MS Mincho"/>
                        <a:cs typeface="Times New Roman"/>
                      </a:endParaRPr>
                    </a:p>
                    <a:p>
                      <a:pPr marL="0" marR="0" algn="just">
                        <a:lnSpc>
                          <a:spcPct val="115000"/>
                        </a:lnSpc>
                        <a:spcBef>
                          <a:spcPts val="0"/>
                        </a:spcBef>
                        <a:spcAft>
                          <a:spcPts val="600"/>
                        </a:spcAft>
                      </a:pPr>
                      <a:r>
                        <a:rPr lang="en-GB" sz="1400" b="1" dirty="0">
                          <a:solidFill>
                            <a:srgbClr val="000000"/>
                          </a:solidFill>
                          <a:latin typeface="Helvetica Neue"/>
                          <a:ea typeface="Cambria"/>
                          <a:cs typeface="Times New Roman"/>
                        </a:rPr>
                        <a:t>Environmental Bill</a:t>
                      </a:r>
                      <a:r>
                        <a:rPr lang="en-GB" sz="1400" dirty="0">
                          <a:solidFill>
                            <a:srgbClr val="000000"/>
                          </a:solidFill>
                          <a:latin typeface="Helvetica Neue"/>
                          <a:ea typeface="Cambria"/>
                          <a:cs typeface="Times New Roman"/>
                        </a:rPr>
                        <a:t>: Currently in the drafting phase, the new Environmental Bill will regulate institutional and functional aspects of the Ministry of Natural Resources and Labour. </a:t>
                      </a:r>
                      <a:endParaRPr lang="en-029" sz="1400" dirty="0">
                        <a:latin typeface="Helvetica Neue"/>
                        <a:ea typeface="MS Mincho"/>
                        <a:cs typeface="Times New Roman"/>
                      </a:endParaRPr>
                    </a:p>
                    <a:p>
                      <a:pPr marL="342900" marR="0" lvl="0" indent="-342900" algn="just">
                        <a:lnSpc>
                          <a:spcPct val="115000"/>
                        </a:lnSpc>
                        <a:spcBef>
                          <a:spcPts val="0"/>
                        </a:spcBef>
                        <a:spcAft>
                          <a:spcPts val="0"/>
                        </a:spcAft>
                        <a:buFont typeface="Courier New"/>
                        <a:buChar char="o"/>
                      </a:pPr>
                      <a:r>
                        <a:rPr lang="en-GB" sz="1400" dirty="0">
                          <a:solidFill>
                            <a:srgbClr val="000000"/>
                          </a:solidFill>
                          <a:latin typeface="Helvetica Neue"/>
                          <a:ea typeface="Cambria"/>
                          <a:cs typeface="Times New Roman"/>
                        </a:rPr>
                        <a:t>Natural Resources Inventories (NRIs): This environmental management instrument is envisioned as a collection of streams of data to regularly inform about the status and state of the BVI’s ecosystems. The information contained in the NRIs should serve as an input for the Environmental Sensitivity Index and the assessment of future developments.</a:t>
                      </a:r>
                      <a:endParaRPr lang="en-029" sz="1400" dirty="0">
                        <a:latin typeface="Helvetica Neue"/>
                        <a:ea typeface="MS Mincho"/>
                        <a:cs typeface="Times New Roman"/>
                      </a:endParaRPr>
                    </a:p>
                    <a:p>
                      <a:pPr marL="342900" marR="0" lvl="0" indent="-342900" algn="just">
                        <a:lnSpc>
                          <a:spcPct val="115000"/>
                        </a:lnSpc>
                        <a:spcBef>
                          <a:spcPts val="0"/>
                        </a:spcBef>
                        <a:spcAft>
                          <a:spcPts val="600"/>
                        </a:spcAft>
                        <a:buFont typeface="Courier New"/>
                        <a:buChar char="o"/>
                      </a:pPr>
                      <a:r>
                        <a:rPr lang="en-GB" sz="1400" dirty="0">
                          <a:solidFill>
                            <a:srgbClr val="000000"/>
                          </a:solidFill>
                          <a:latin typeface="Helvetica Neue"/>
                          <a:ea typeface="Cambria"/>
                          <a:cs typeface="Times New Roman"/>
                        </a:rPr>
                        <a:t>Environmental Sensitivity Index (ESI): The devising of an ESI based on ecological and socioeconomic indicators has been proposed to, for example, inform the evaluation of certificates of environmental clearance.  </a:t>
                      </a:r>
                      <a:endParaRPr lang="en-029" sz="1400" dirty="0">
                        <a:latin typeface="Helvetica Neue"/>
                        <a:ea typeface="MS Mincho"/>
                        <a:cs typeface="Times New Roman"/>
                      </a:endParaRPr>
                    </a:p>
                  </a:txBody>
                  <a:tcPr marL="58889" marR="588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029" dirty="0" smtClean="0"/>
              <a:t>Priority Ecosystem Services Natural Capital Assessment</a:t>
            </a:r>
            <a:endParaRPr lang="en-029" dirty="0"/>
          </a:p>
        </p:txBody>
      </p:sp>
      <p:pic>
        <p:nvPicPr>
          <p:cNvPr id="4" name="Picture 3" descr="../../../../../../Desktop/Picture"/>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04800" y="1524000"/>
            <a:ext cx="8153400" cy="5105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noAutofit/>
          </a:bodyPr>
          <a:lstStyle/>
          <a:p>
            <a:r>
              <a:rPr lang="en-029" sz="3200" dirty="0" smtClean="0"/>
              <a:t>Relevant SDG 14 Goals and Targets to the BVI</a:t>
            </a:r>
            <a:endParaRPr lang="en-029" sz="3200" dirty="0"/>
          </a:p>
        </p:txBody>
      </p:sp>
      <p:graphicFrame>
        <p:nvGraphicFramePr>
          <p:cNvPr id="3" name="Table 2"/>
          <p:cNvGraphicFramePr>
            <a:graphicFrameLocks noGrp="1"/>
          </p:cNvGraphicFramePr>
          <p:nvPr/>
        </p:nvGraphicFramePr>
        <p:xfrm>
          <a:off x="228600" y="838200"/>
          <a:ext cx="8686800" cy="5774296"/>
        </p:xfrm>
        <a:graphic>
          <a:graphicData uri="http://schemas.openxmlformats.org/drawingml/2006/table">
            <a:tbl>
              <a:tblPr/>
              <a:tblGrid>
                <a:gridCol w="5165124"/>
                <a:gridCol w="3521676"/>
              </a:tblGrid>
              <a:tr h="422424">
                <a:tc>
                  <a:txBody>
                    <a:bodyPr/>
                    <a:lstStyle/>
                    <a:p>
                      <a:pPr algn="l" fontAlgn="ctr"/>
                      <a:r>
                        <a:rPr lang="en-029" sz="1100" b="0" i="0" u="none" strike="noStrike" dirty="0">
                          <a:solidFill>
                            <a:srgbClr val="000000"/>
                          </a:solidFill>
                          <a:latin typeface="Times New Roman"/>
                        </a:rPr>
                        <a:t>14.1 By 2025, prevent and significantly reduce marine pollution of all kinds, in particular from land-based activities, including marine debris and nutrient pollution</a:t>
                      </a:r>
                    </a:p>
                  </a:txBody>
                  <a:tcPr marL="3908" marR="3908" marT="3908" marB="0" anchor="ctr">
                    <a:lnL>
                      <a:noFill/>
                    </a:lnL>
                    <a:lnR>
                      <a:noFill/>
                    </a:lnR>
                    <a:lnT>
                      <a:noFill/>
                    </a:lnT>
                    <a:lnB>
                      <a:noFill/>
                    </a:lnB>
                    <a:solidFill>
                      <a:srgbClr val="C5D9F1"/>
                    </a:solidFill>
                  </a:tcPr>
                </a:tc>
                <a:tc>
                  <a:txBody>
                    <a:bodyPr/>
                    <a:lstStyle/>
                    <a:p>
                      <a:pPr algn="l" fontAlgn="ctr"/>
                      <a:r>
                        <a:rPr lang="en-029" sz="1100" b="0" i="0" u="none" strike="noStrike">
                          <a:solidFill>
                            <a:srgbClr val="000000"/>
                          </a:solidFill>
                          <a:latin typeface="Times New Roman"/>
                        </a:rPr>
                        <a:t>14.1.1  Index of coastal eutrophication and floating plastic debris density</a:t>
                      </a:r>
                    </a:p>
                  </a:txBody>
                  <a:tcPr marL="58615" marR="3908" marT="3908" marB="0" anchor="ctr">
                    <a:lnL>
                      <a:noFill/>
                    </a:lnL>
                    <a:lnR>
                      <a:noFill/>
                    </a:lnR>
                    <a:lnT>
                      <a:noFill/>
                    </a:lnT>
                    <a:lnB>
                      <a:noFill/>
                    </a:lnB>
                    <a:solidFill>
                      <a:srgbClr val="FFFF00"/>
                    </a:solidFill>
                  </a:tcPr>
                </a:tc>
              </a:tr>
              <a:tr h="563232">
                <a:tc>
                  <a:txBody>
                    <a:bodyPr/>
                    <a:lstStyle/>
                    <a:p>
                      <a:pPr algn="l" fontAlgn="ctr"/>
                      <a:r>
                        <a:rPr lang="en-029" sz="1100" b="0" i="0" u="none" strike="noStrike">
                          <a:solidFill>
                            <a:srgbClr val="000000"/>
                          </a:solidFill>
                          <a:latin typeface="Times New Roman"/>
                        </a:rPr>
                        <a:t>14.2 By 2020, sustainably manage and protect marine and coastal ecosystems to avoid significant adverse impacts, including by strengthening their resilience, and take action for their restoration in order to achieve healthy and productive oceans</a:t>
                      </a:r>
                    </a:p>
                  </a:txBody>
                  <a:tcPr marL="3908" marR="3908" marT="3908" marB="0" anchor="ctr">
                    <a:lnL>
                      <a:noFill/>
                    </a:lnL>
                    <a:lnR>
                      <a:noFill/>
                    </a:lnR>
                    <a:lnT>
                      <a:noFill/>
                    </a:lnT>
                    <a:lnB>
                      <a:noFill/>
                    </a:lnB>
                    <a:solidFill>
                      <a:srgbClr val="C5D9F1"/>
                    </a:solidFill>
                  </a:tcPr>
                </a:tc>
                <a:tc>
                  <a:txBody>
                    <a:bodyPr/>
                    <a:lstStyle/>
                    <a:p>
                      <a:pPr algn="l" fontAlgn="ctr"/>
                      <a:r>
                        <a:rPr lang="en-029" sz="1100" b="0" i="0" u="none" strike="noStrike">
                          <a:solidFill>
                            <a:srgbClr val="000000"/>
                          </a:solidFill>
                          <a:latin typeface="Times New Roman"/>
                        </a:rPr>
                        <a:t>14.2.1  Proportion of national exclusive economic zones managed using ecosystem-based approaches</a:t>
                      </a:r>
                    </a:p>
                  </a:txBody>
                  <a:tcPr marL="58615" marR="3908" marT="3908" marB="0" anchor="ctr">
                    <a:lnL>
                      <a:noFill/>
                    </a:lnL>
                    <a:lnR>
                      <a:noFill/>
                    </a:lnR>
                    <a:lnT>
                      <a:noFill/>
                    </a:lnT>
                    <a:lnB>
                      <a:noFill/>
                    </a:lnB>
                    <a:solidFill>
                      <a:srgbClr val="FFFF00"/>
                    </a:solidFill>
                  </a:tcPr>
                </a:tc>
              </a:tr>
              <a:tr h="327533">
                <a:tc>
                  <a:txBody>
                    <a:bodyPr/>
                    <a:lstStyle/>
                    <a:p>
                      <a:pPr algn="l" fontAlgn="ctr"/>
                      <a:r>
                        <a:rPr lang="en-029" sz="1100" b="0" i="0" u="none" strike="noStrike">
                          <a:solidFill>
                            <a:srgbClr val="000000"/>
                          </a:solidFill>
                          <a:latin typeface="Times New Roman"/>
                        </a:rPr>
                        <a:t>14.3 Minimize and address the impacts of ocean acidification, including through enhanced scientific cooperation at all levels</a:t>
                      </a:r>
                    </a:p>
                  </a:txBody>
                  <a:tcPr marL="3908" marR="3908" marT="3908" marB="0" anchor="ctr">
                    <a:lnL>
                      <a:noFill/>
                    </a:lnL>
                    <a:lnR>
                      <a:noFill/>
                    </a:lnR>
                    <a:lnT>
                      <a:noFill/>
                    </a:lnT>
                    <a:lnB>
                      <a:noFill/>
                    </a:lnB>
                    <a:solidFill>
                      <a:srgbClr val="C5D9F1"/>
                    </a:solidFill>
                  </a:tcPr>
                </a:tc>
                <a:tc>
                  <a:txBody>
                    <a:bodyPr/>
                    <a:lstStyle/>
                    <a:p>
                      <a:pPr algn="l" fontAlgn="ctr"/>
                      <a:r>
                        <a:rPr lang="en-029" sz="1100" b="0" i="0" u="none" strike="noStrike">
                          <a:solidFill>
                            <a:srgbClr val="000000"/>
                          </a:solidFill>
                          <a:latin typeface="Times New Roman"/>
                        </a:rPr>
                        <a:t>14.3.1  Average marine acidity (pH) measured at agreed suite of representative sampling stations</a:t>
                      </a:r>
                    </a:p>
                  </a:txBody>
                  <a:tcPr marL="58615" marR="3908" marT="3908" marB="0" anchor="ctr">
                    <a:lnL>
                      <a:noFill/>
                    </a:lnL>
                    <a:lnR>
                      <a:noFill/>
                    </a:lnR>
                    <a:lnT>
                      <a:noFill/>
                    </a:lnT>
                    <a:lnB>
                      <a:noFill/>
                    </a:lnB>
                    <a:solidFill>
                      <a:srgbClr val="FFFF00"/>
                    </a:solidFill>
                  </a:tcPr>
                </a:tc>
              </a:tr>
              <a:tr h="844848">
                <a:tc>
                  <a:txBody>
                    <a:bodyPr/>
                    <a:lstStyle/>
                    <a:p>
                      <a:pPr algn="l" fontAlgn="ctr"/>
                      <a:r>
                        <a:rPr lang="en-029" sz="1100" b="0" i="0" u="none" strike="noStrike">
                          <a:solidFill>
                            <a:srgbClr val="000000"/>
                          </a:solidFill>
                          <a:latin typeface="Times New Roman"/>
                        </a:rPr>
                        <a:t>14.4 By 2020, effectively regulate harvesting and end overfishing, illegal, unreported and unregulated fishing and destructive fishing practices and implement science-based management plans, in order to restore fish stocks in the shortest time feasible, at least to levels that can produce maximum sustainable yield as determined by their biological characteristics</a:t>
                      </a:r>
                    </a:p>
                  </a:txBody>
                  <a:tcPr marL="3908" marR="3908" marT="3908" marB="0" anchor="ctr">
                    <a:lnL>
                      <a:noFill/>
                    </a:lnL>
                    <a:lnR>
                      <a:noFill/>
                    </a:lnR>
                    <a:lnT>
                      <a:noFill/>
                    </a:lnT>
                    <a:lnB>
                      <a:noFill/>
                    </a:lnB>
                    <a:solidFill>
                      <a:srgbClr val="C5D9F1"/>
                    </a:solidFill>
                  </a:tcPr>
                </a:tc>
                <a:tc>
                  <a:txBody>
                    <a:bodyPr/>
                    <a:lstStyle/>
                    <a:p>
                      <a:pPr algn="l" fontAlgn="ctr"/>
                      <a:r>
                        <a:rPr lang="en-029" sz="1100" b="0" i="0" u="none" strike="noStrike">
                          <a:solidFill>
                            <a:srgbClr val="000000"/>
                          </a:solidFill>
                          <a:latin typeface="Times New Roman"/>
                        </a:rPr>
                        <a:t>14.4.1  Proportion of fish stocks within biologically sustainable levels</a:t>
                      </a:r>
                    </a:p>
                  </a:txBody>
                  <a:tcPr marL="58615" marR="3908" marT="3908" marB="0" anchor="ctr">
                    <a:lnL>
                      <a:noFill/>
                    </a:lnL>
                    <a:lnR>
                      <a:noFill/>
                    </a:lnR>
                    <a:lnT>
                      <a:noFill/>
                    </a:lnT>
                    <a:lnB>
                      <a:noFill/>
                    </a:lnB>
                    <a:solidFill>
                      <a:srgbClr val="FFFF00"/>
                    </a:solidFill>
                  </a:tcPr>
                </a:tc>
              </a:tr>
              <a:tr h="422424">
                <a:tc>
                  <a:txBody>
                    <a:bodyPr/>
                    <a:lstStyle/>
                    <a:p>
                      <a:pPr algn="l" fontAlgn="ctr"/>
                      <a:r>
                        <a:rPr lang="en-029" sz="1100" b="0" i="0" u="none" strike="noStrike">
                          <a:solidFill>
                            <a:srgbClr val="000000"/>
                          </a:solidFill>
                          <a:latin typeface="Times New Roman"/>
                        </a:rPr>
                        <a:t>14.5 By 2020, conserve at least 10 per cent of coastal and marine areas, consistent with national and international law and based on the best available scientific information</a:t>
                      </a:r>
                    </a:p>
                  </a:txBody>
                  <a:tcPr marL="3908" marR="3908" marT="3908" marB="0" anchor="ctr">
                    <a:lnL>
                      <a:noFill/>
                    </a:lnL>
                    <a:lnR>
                      <a:noFill/>
                    </a:lnR>
                    <a:lnT>
                      <a:noFill/>
                    </a:lnT>
                    <a:lnB>
                      <a:noFill/>
                    </a:lnB>
                    <a:solidFill>
                      <a:srgbClr val="C5D9F1"/>
                    </a:solidFill>
                  </a:tcPr>
                </a:tc>
                <a:tc>
                  <a:txBody>
                    <a:bodyPr/>
                    <a:lstStyle/>
                    <a:p>
                      <a:pPr algn="l" fontAlgn="ctr"/>
                      <a:r>
                        <a:rPr lang="en-029" sz="1100" b="0" i="0" u="none" strike="noStrike">
                          <a:solidFill>
                            <a:srgbClr val="000000"/>
                          </a:solidFill>
                          <a:latin typeface="Times New Roman"/>
                        </a:rPr>
                        <a:t>14.5.1  Coverage of protected areas in relation to marine areas</a:t>
                      </a:r>
                    </a:p>
                  </a:txBody>
                  <a:tcPr marL="58615" marR="3908" marT="3908" marB="0" anchor="ctr">
                    <a:lnL>
                      <a:noFill/>
                    </a:lnL>
                    <a:lnR>
                      <a:noFill/>
                    </a:lnR>
                    <a:lnT>
                      <a:noFill/>
                    </a:lnT>
                    <a:lnB>
                      <a:noFill/>
                    </a:lnB>
                    <a:solidFill>
                      <a:srgbClr val="FFFF00"/>
                    </a:solidFill>
                  </a:tcPr>
                </a:tc>
              </a:tr>
              <a:tr h="985656">
                <a:tc>
                  <a:txBody>
                    <a:bodyPr/>
                    <a:lstStyle/>
                    <a:p>
                      <a:pPr algn="l" fontAlgn="ctr"/>
                      <a:r>
                        <a:rPr lang="en-029" sz="1100" b="0" i="0" u="none" strike="noStrike">
                          <a:solidFill>
                            <a:srgbClr val="000000"/>
                          </a:solidFill>
                          <a:latin typeface="Times New Roman"/>
                        </a:rPr>
                        <a:t>14.6 By 2020, prohibit certain forms of fisheries subsidies which contribute to overcapacity and overfishing, eliminate subsidies that contribute to illegal, unreported and unregulated fishing and refrain from introducing new such subsidies, recognizing that appropriate and effective special and differential treatment for developing and least developed countries should be an integral part of the World Trade Organization fisheries subsidies negotiation[c]</a:t>
                      </a:r>
                    </a:p>
                  </a:txBody>
                  <a:tcPr marL="3908" marR="3908" marT="3908" marB="0" anchor="ctr">
                    <a:lnL>
                      <a:noFill/>
                    </a:lnL>
                    <a:lnR>
                      <a:noFill/>
                    </a:lnR>
                    <a:lnT>
                      <a:noFill/>
                    </a:lnT>
                    <a:lnB>
                      <a:noFill/>
                    </a:lnB>
                    <a:solidFill>
                      <a:srgbClr val="C5D9F1"/>
                    </a:solidFill>
                  </a:tcPr>
                </a:tc>
                <a:tc>
                  <a:txBody>
                    <a:bodyPr/>
                    <a:lstStyle/>
                    <a:p>
                      <a:pPr algn="l" fontAlgn="ctr"/>
                      <a:r>
                        <a:rPr lang="en-029" sz="1100" b="0" i="0" u="none" strike="noStrike">
                          <a:solidFill>
                            <a:srgbClr val="000000"/>
                          </a:solidFill>
                          <a:latin typeface="Times New Roman"/>
                        </a:rPr>
                        <a:t>14.6.1  Progress by countries in the degree of implementation of international instruments aiming to combat illegal, unreported and unregulated fishing</a:t>
                      </a:r>
                    </a:p>
                  </a:txBody>
                  <a:tcPr marL="58615" marR="3908" marT="3908" marB="0" anchor="ctr">
                    <a:lnL>
                      <a:noFill/>
                    </a:lnL>
                    <a:lnR>
                      <a:noFill/>
                    </a:lnR>
                    <a:lnT>
                      <a:noFill/>
                    </a:lnT>
                    <a:lnB>
                      <a:noFill/>
                    </a:lnB>
                    <a:solidFill>
                      <a:srgbClr val="FFFF00"/>
                    </a:solidFill>
                  </a:tcPr>
                </a:tc>
              </a:tr>
              <a:tr h="563232">
                <a:tc>
                  <a:txBody>
                    <a:bodyPr/>
                    <a:lstStyle/>
                    <a:p>
                      <a:pPr algn="l" fontAlgn="ctr"/>
                      <a:r>
                        <a:rPr lang="en-029" sz="1100" b="0" i="0" u="none" strike="noStrike">
                          <a:solidFill>
                            <a:srgbClr val="000000"/>
                          </a:solidFill>
                          <a:latin typeface="Times New Roman"/>
                        </a:rPr>
                        <a:t>14.7 By 2030, increase the economic benefits to small island developing States and least developed countries from the sustainable use of marine resources, including through sustainable management of fisheries, aquaculture and tourism</a:t>
                      </a:r>
                    </a:p>
                  </a:txBody>
                  <a:tcPr marL="3908" marR="3908" marT="3908" marB="0" anchor="ctr">
                    <a:lnL>
                      <a:noFill/>
                    </a:lnL>
                    <a:lnR>
                      <a:noFill/>
                    </a:lnR>
                    <a:lnT>
                      <a:noFill/>
                    </a:lnT>
                    <a:lnB>
                      <a:noFill/>
                    </a:lnB>
                    <a:solidFill>
                      <a:srgbClr val="C5D9F1"/>
                    </a:solidFill>
                  </a:tcPr>
                </a:tc>
                <a:tc>
                  <a:txBody>
                    <a:bodyPr/>
                    <a:lstStyle/>
                    <a:p>
                      <a:pPr algn="l" fontAlgn="ctr"/>
                      <a:r>
                        <a:rPr lang="en-029" sz="1100" b="0" i="0" u="none" strike="noStrike">
                          <a:solidFill>
                            <a:srgbClr val="000000"/>
                          </a:solidFill>
                          <a:latin typeface="Times New Roman"/>
                        </a:rPr>
                        <a:t>14.7.1  Sustainable fisheries as a percentage of GDP in small island developing States, least developed countries and all countries</a:t>
                      </a:r>
                    </a:p>
                  </a:txBody>
                  <a:tcPr marL="58615" marR="3908" marT="3908" marB="0" anchor="ctr">
                    <a:lnL>
                      <a:noFill/>
                    </a:lnL>
                    <a:lnR>
                      <a:noFill/>
                    </a:lnR>
                    <a:lnT>
                      <a:noFill/>
                    </a:lnT>
                    <a:lnB>
                      <a:noFill/>
                    </a:lnB>
                    <a:solidFill>
                      <a:srgbClr val="FFFF00"/>
                    </a:solidFill>
                  </a:tcPr>
                </a:tc>
              </a:tr>
              <a:tr h="1126464">
                <a:tc>
                  <a:txBody>
                    <a:bodyPr/>
                    <a:lstStyle/>
                    <a:p>
                      <a:pPr algn="l" fontAlgn="ctr"/>
                      <a:r>
                        <a:rPr lang="en-029" sz="1100" b="0" i="0" u="none" strike="noStrike">
                          <a:solidFill>
                            <a:srgbClr val="000000"/>
                          </a:solidFill>
                          <a:latin typeface="Times New Roman"/>
                        </a:rPr>
                        <a:t>14.a Increase scientific knowledge, develop research capacity and transfer marine technology, taking into account the Intergovernmental Oceanographic Commission Criteria and Guidelines on the Transfer of Marine Technology, in order to improve ocean health and to enhance the contribution of marine biodiversity to the development of developing countries, in particular small island developing States and least developed countries</a:t>
                      </a:r>
                    </a:p>
                  </a:txBody>
                  <a:tcPr marL="3908" marR="3908" marT="3908" marB="0" anchor="ctr">
                    <a:lnL>
                      <a:noFill/>
                    </a:lnL>
                    <a:lnR>
                      <a:noFill/>
                    </a:lnR>
                    <a:lnT>
                      <a:noFill/>
                    </a:lnT>
                    <a:lnB>
                      <a:noFill/>
                    </a:lnB>
                    <a:solidFill>
                      <a:srgbClr val="C5D9F1"/>
                    </a:solidFill>
                  </a:tcPr>
                </a:tc>
                <a:tc>
                  <a:txBody>
                    <a:bodyPr/>
                    <a:lstStyle/>
                    <a:p>
                      <a:pPr algn="l" fontAlgn="ctr"/>
                      <a:r>
                        <a:rPr lang="en-029" sz="1100" b="0" i="0" u="none" strike="noStrike">
                          <a:solidFill>
                            <a:srgbClr val="000000"/>
                          </a:solidFill>
                          <a:latin typeface="Times New Roman"/>
                        </a:rPr>
                        <a:t>14.a.1  Proportion of total research budget allocated to research in the field of marine technology</a:t>
                      </a:r>
                    </a:p>
                  </a:txBody>
                  <a:tcPr marL="58615" marR="3908" marT="3908" marB="0" anchor="ctr">
                    <a:lnL>
                      <a:noFill/>
                    </a:lnL>
                    <a:lnR>
                      <a:noFill/>
                    </a:lnR>
                    <a:lnT>
                      <a:noFill/>
                    </a:lnT>
                    <a:lnB>
                      <a:noFill/>
                    </a:lnB>
                    <a:solidFill>
                      <a:srgbClr val="FFFF00"/>
                    </a:solidFill>
                  </a:tcPr>
                </a:tc>
              </a:tr>
              <a:tr h="489227">
                <a:tc>
                  <a:txBody>
                    <a:bodyPr/>
                    <a:lstStyle/>
                    <a:p>
                      <a:pPr algn="l" fontAlgn="ctr"/>
                      <a:r>
                        <a:rPr lang="en-029" sz="1100" b="0" i="0" u="none" strike="noStrike">
                          <a:solidFill>
                            <a:srgbClr val="000000"/>
                          </a:solidFill>
                          <a:latin typeface="Times New Roman"/>
                        </a:rPr>
                        <a:t>14.b Provide access for small-scale artisanal fishers to marine resources and markets</a:t>
                      </a:r>
                    </a:p>
                  </a:txBody>
                  <a:tcPr marL="3908" marR="3908" marT="3908" marB="0" anchor="ctr">
                    <a:lnL>
                      <a:noFill/>
                    </a:lnL>
                    <a:lnR>
                      <a:noFill/>
                    </a:lnR>
                    <a:lnT>
                      <a:noFill/>
                    </a:lnT>
                    <a:lnB>
                      <a:noFill/>
                    </a:lnB>
                    <a:solidFill>
                      <a:srgbClr val="C5D9F1"/>
                    </a:solidFill>
                  </a:tcPr>
                </a:tc>
                <a:tc>
                  <a:txBody>
                    <a:bodyPr/>
                    <a:lstStyle/>
                    <a:p>
                      <a:pPr algn="l" fontAlgn="ctr"/>
                      <a:r>
                        <a:rPr lang="en-029" sz="1100" b="0" i="0" u="none" strike="noStrike" dirty="0">
                          <a:solidFill>
                            <a:srgbClr val="000000"/>
                          </a:solidFill>
                          <a:latin typeface="Times New Roman"/>
                        </a:rPr>
                        <a:t>14.b.1 Progress by countries in the degree of application of a legal/regulatory/policy/institutional framework which recognizes and protects access rights for small-scale fisheries</a:t>
                      </a:r>
                    </a:p>
                  </a:txBody>
                  <a:tcPr marL="58615" marR="3908" marT="3908" marB="0" anchor="ctr">
                    <a:lnL>
                      <a:noFill/>
                    </a:lnL>
                    <a:lnR>
                      <a:noFill/>
                    </a:lnR>
                    <a:lnT>
                      <a:noFill/>
                    </a:lnT>
                    <a:lnB>
                      <a:noFill/>
                    </a:lnB>
                    <a:solidFill>
                      <a:srgbClr val="FFFF00"/>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029" dirty="0" smtClean="0"/>
              <a:t>Applied Research in Support of SDG14</a:t>
            </a:r>
            <a:endParaRPr lang="en-029" dirty="0"/>
          </a:p>
        </p:txBody>
      </p:sp>
      <p:sp>
        <p:nvSpPr>
          <p:cNvPr id="4" name="Content Placeholder 3"/>
          <p:cNvSpPr>
            <a:spLocks noGrp="1"/>
          </p:cNvSpPr>
          <p:nvPr>
            <p:ph idx="1"/>
          </p:nvPr>
        </p:nvSpPr>
        <p:spPr>
          <a:xfrm>
            <a:off x="533400" y="1219200"/>
            <a:ext cx="8229600" cy="4525963"/>
          </a:xfrm>
        </p:spPr>
        <p:txBody>
          <a:bodyPr>
            <a:noAutofit/>
          </a:bodyPr>
          <a:lstStyle/>
          <a:p>
            <a:pPr lvl="0"/>
            <a:r>
              <a:rPr lang="en-US" sz="1400" dirty="0"/>
              <a:t>NPTVI partnered with the UK based </a:t>
            </a:r>
            <a:r>
              <a:rPr lang="en-US" sz="1400" dirty="0" err="1"/>
              <a:t>organisation</a:t>
            </a:r>
            <a:r>
              <a:rPr lang="en-US" sz="1400" dirty="0"/>
              <a:t> Centre for Environment, Fisheries and Aquaculture Science (CEFAS) and the UK Hydrographic Office (UKHO) from 2014 – 2016 on a UK Darwin Initiative PLUS funded project entitled, </a:t>
            </a:r>
            <a:r>
              <a:rPr lang="en-US" sz="1400" b="1" dirty="0"/>
              <a:t>“British Virgin Islands MPA and hydrographic survey capacity building”. </a:t>
            </a:r>
            <a:endParaRPr lang="en-029" sz="1400" dirty="0"/>
          </a:p>
          <a:p>
            <a:r>
              <a:rPr lang="en-US" sz="1400" b="1" dirty="0"/>
              <a:t>Project Accomplishments: </a:t>
            </a:r>
            <a:endParaRPr lang="en-029" sz="1400" b="1" dirty="0"/>
          </a:p>
          <a:p>
            <a:r>
              <a:rPr lang="en-US" sz="1400" b="1" dirty="0"/>
              <a:t>New Data Collection </a:t>
            </a:r>
            <a:endParaRPr lang="en-029" sz="1400" b="1" dirty="0"/>
          </a:p>
          <a:p>
            <a:pPr lvl="1"/>
            <a:r>
              <a:rPr lang="en-US" sz="1200" dirty="0"/>
              <a:t>36 km</a:t>
            </a:r>
            <a:r>
              <a:rPr lang="en-US" sz="1200" baseline="30000" dirty="0"/>
              <a:t>2</a:t>
            </a:r>
            <a:r>
              <a:rPr lang="en-US" sz="1200" dirty="0"/>
              <a:t> of new hydrographic data were collected in July-August 2014 between Road </a:t>
            </a:r>
            <a:r>
              <a:rPr lang="en-US" sz="1200" dirty="0" err="1"/>
              <a:t>Harbour</a:t>
            </a:r>
            <a:r>
              <a:rPr lang="en-US" sz="1200" dirty="0"/>
              <a:t>, Beef Island and the Rhone Marine Park. The survey used the latest state-of-the-art seabed mapping technology, providing very high resolution 3D visualization of the underwater world around the British Virgin Islands for the very first time. </a:t>
            </a:r>
            <a:endParaRPr lang="en-029" sz="1200" dirty="0"/>
          </a:p>
          <a:p>
            <a:pPr lvl="1"/>
            <a:r>
              <a:rPr lang="en-US" sz="1200" dirty="0"/>
              <a:t>Over 5,000 high resolution photographs were collected at locations across the survey area. The photographs captured rich as well as damaged coral ecosystems, coral rubble, extensive </a:t>
            </a:r>
            <a:r>
              <a:rPr lang="en-US" sz="1200" dirty="0" err="1"/>
              <a:t>seagrass</a:t>
            </a:r>
            <a:r>
              <a:rPr lang="en-US" sz="1200" dirty="0"/>
              <a:t> beds, fish, rays and sharks. These data have been used to describe the biological communities and assess biodiversity health in previously unexplored parts of the BVI. </a:t>
            </a:r>
            <a:endParaRPr lang="en-029" sz="1200" dirty="0"/>
          </a:p>
          <a:p>
            <a:r>
              <a:rPr lang="en-US" sz="1400" b="1" dirty="0" smtClean="0"/>
              <a:t>Increased </a:t>
            </a:r>
            <a:r>
              <a:rPr lang="en-US" sz="1400" b="1" dirty="0" err="1"/>
              <a:t>Seagrass</a:t>
            </a:r>
            <a:r>
              <a:rPr lang="en-US" sz="1400" b="1" dirty="0"/>
              <a:t> Coverage Mapped </a:t>
            </a:r>
            <a:endParaRPr lang="en-029" sz="1400" b="1" dirty="0"/>
          </a:p>
          <a:p>
            <a:pPr lvl="1"/>
            <a:r>
              <a:rPr lang="en-US" sz="1200" dirty="0"/>
              <a:t>The video and hydrographic data showed good correlation between both datasets, allowing </a:t>
            </a:r>
            <a:r>
              <a:rPr lang="en-US" sz="1200" dirty="0" err="1"/>
              <a:t>seagrass</a:t>
            </a:r>
            <a:r>
              <a:rPr lang="en-US" sz="1200" dirty="0"/>
              <a:t> beds to be mapped in detail. Within the area surveyed, the known extent of </a:t>
            </a:r>
            <a:r>
              <a:rPr lang="en-US" sz="1200" dirty="0" err="1"/>
              <a:t>seagrass</a:t>
            </a:r>
            <a:r>
              <a:rPr lang="en-US" sz="1200" dirty="0"/>
              <a:t> beds increased by nearly 800%. </a:t>
            </a:r>
            <a:endParaRPr lang="en-029" sz="1200" dirty="0"/>
          </a:p>
          <a:p>
            <a:r>
              <a:rPr lang="en-US" sz="1400" b="1" dirty="0"/>
              <a:t>New Habitat Map </a:t>
            </a:r>
            <a:endParaRPr lang="en-029" sz="1400" b="1" dirty="0"/>
          </a:p>
          <a:p>
            <a:pPr lvl="1"/>
            <a:r>
              <a:rPr lang="en-US" sz="1200" dirty="0"/>
              <a:t>Biological community analysis has allowed dominant habitat classes to be delineated throughout the survey area. Eleven distinct classes were found to occur between the shallow coastal waters and the deeper waters of Sir Francis Drake Channel. </a:t>
            </a:r>
            <a:endParaRPr lang="en-029" sz="1200" dirty="0"/>
          </a:p>
          <a:p>
            <a:r>
              <a:rPr lang="en-US" sz="1400" b="1" dirty="0"/>
              <a:t>Capacity Building </a:t>
            </a:r>
            <a:endParaRPr lang="en-029" sz="1400" b="1" dirty="0"/>
          </a:p>
          <a:p>
            <a:pPr lvl="1"/>
            <a:r>
              <a:rPr lang="en-US" sz="1200" dirty="0"/>
              <a:t>Stakeholders from the British Virgin Islands were involved during all stages of data acquisition. Staff from the National Parks Trust also participated in a researcher exchange </a:t>
            </a:r>
            <a:r>
              <a:rPr lang="en-US" sz="1200" dirty="0" err="1"/>
              <a:t>programme</a:t>
            </a:r>
            <a:r>
              <a:rPr lang="en-US" sz="1200" dirty="0"/>
              <a:t>, spending two weeks onboard an ocean going research vessel gaining experience of a wide range of survey tools and techniques. </a:t>
            </a:r>
            <a:endParaRPr lang="en-029"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 xmlns:a14="http://schemas.microsoft.com/office/drawing/2010/main"/>
              </a:ext>
            </a:extLst>
          </a:blip>
          <a:srcRect/>
          <a:stretch/>
        </p:blipFill>
        <p:spPr>
          <a:xfrm>
            <a:off x="0" y="0"/>
            <a:ext cx="6645326" cy="6858000"/>
          </a:xfrm>
          <a:prstGeom prst="rect">
            <a:avLst/>
          </a:prstGeom>
        </p:spPr>
      </p:pic>
      <p:pic>
        <p:nvPicPr>
          <p:cNvPr id="7" name="Picture 6"/>
          <p:cNvPicPr>
            <a:picLocks noChangeAspect="1"/>
          </p:cNvPicPr>
          <p:nvPr/>
        </p:nvPicPr>
        <p:blipFill rotWithShape="1">
          <a:blip r:embed="rId3" cstate="print">
            <a:extLst>
              <a:ext uri="{28A0092B-C50C-407E-A947-70E740481C1C}">
                <a14:useLocalDpi xmlns="" xmlns:a14="http://schemas.microsoft.com/office/drawing/2010/main"/>
              </a:ext>
            </a:extLst>
          </a:blip>
          <a:srcRect/>
          <a:stretch/>
        </p:blipFill>
        <p:spPr>
          <a:xfrm>
            <a:off x="6446402" y="3437466"/>
            <a:ext cx="2731770" cy="3413819"/>
          </a:xfrm>
          <a:prstGeom prst="rect">
            <a:avLst/>
          </a:prstGeom>
        </p:spPr>
      </p:pic>
      <p:pic>
        <p:nvPicPr>
          <p:cNvPr id="6" name="Picture 2" descr="http://images.clipartpanda.com/anchor-clipart-anchor-clip-art-free-download.jpg"/>
          <p:cNvPicPr>
            <a:picLocks noChangeAspect="1" noChangeArrowheads="1"/>
          </p:cNvPicPr>
          <p:nvPr/>
        </p:nvPicPr>
        <p:blipFill>
          <a:blip r:embed="rId4" cstate="email">
            <a:duotone>
              <a:prstClr val="black"/>
              <a:schemeClr val="tx1">
                <a:tint val="45000"/>
                <a:satMod val="400000"/>
              </a:schemeClr>
            </a:duotone>
            <a:extLst>
              <a:ext uri="{28A0092B-C50C-407E-A947-70E740481C1C}">
                <a14:useLocalDpi xmlns="" xmlns:a14="http://schemas.microsoft.com/office/drawing/2010/main"/>
              </a:ext>
            </a:extLst>
          </a:blip>
          <a:srcRect/>
          <a:stretch>
            <a:fillRect/>
          </a:stretch>
        </p:blipFill>
        <p:spPr bwMode="auto">
          <a:xfrm>
            <a:off x="7466651" y="6314362"/>
            <a:ext cx="345636" cy="51999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p:cNvPicPr>
            <a:picLocks noChangeAspect="1"/>
          </p:cNvPicPr>
          <p:nvPr/>
        </p:nvPicPr>
        <p:blipFill rotWithShape="1">
          <a:blip r:embed="rId5" cstate="print">
            <a:extLst>
              <a:ext uri="{28A0092B-C50C-407E-A947-70E740481C1C}">
                <a14:useLocalDpi xmlns="" xmlns:a14="http://schemas.microsoft.com/office/drawing/2010/main"/>
              </a:ext>
            </a:extLst>
          </a:blip>
          <a:srcRect l="25287" r="20088"/>
          <a:stretch/>
        </p:blipFill>
        <p:spPr>
          <a:xfrm>
            <a:off x="6446403" y="0"/>
            <a:ext cx="2690579" cy="3437465"/>
          </a:xfrm>
          <a:prstGeom prst="rect">
            <a:avLst/>
          </a:prstGeom>
        </p:spPr>
      </p:pic>
    </p:spTree>
    <p:extLst>
      <p:ext uri="{BB962C8B-B14F-4D97-AF65-F5344CB8AC3E}">
        <p14:creationId xmlns="" xmlns:p14="http://schemas.microsoft.com/office/powerpoint/2010/main" val="234295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35" presetClass="path" presetSubtype="0" accel="50000" decel="50000" fill="hold" nodeType="afterEffect">
                                  <p:stCondLst>
                                    <p:cond delay="0"/>
                                  </p:stCondLst>
                                  <p:childTnLst>
                                    <p:animMotion origin="layout" path="M 0.11875 -0.04027 L -0.01888 -0.20046 " pathEditMode="relative" rAng="0" ptsTypes="AA">
                                      <p:cBhvr>
                                        <p:cTn id="9" dur="3000" fill="hold"/>
                                        <p:tgtEl>
                                          <p:spTgt spid="6"/>
                                        </p:tgtEl>
                                        <p:attrNameLst>
                                          <p:attrName>ppt_x</p:attrName>
                                          <p:attrName>ppt_y</p:attrName>
                                        </p:attrNameLst>
                                      </p:cBhvr>
                                      <p:rCtr x="-6888" y="-8009"/>
                                    </p:animMotion>
                                  </p:childTnLst>
                                </p:cTn>
                              </p:par>
                            </p:childTnLst>
                          </p:cTn>
                        </p:par>
                        <p:par>
                          <p:cTn id="10" fill="hold">
                            <p:stCondLst>
                              <p:cond delay="3000"/>
                            </p:stCondLst>
                            <p:childTnLst>
                              <p:par>
                                <p:cTn id="11" presetID="35" presetClass="path" presetSubtype="0" accel="50000" decel="50000" fill="hold" nodeType="afterEffect">
                                  <p:stCondLst>
                                    <p:cond delay="0"/>
                                  </p:stCondLst>
                                  <p:childTnLst>
                                    <p:animMotion origin="layout" path="M -0.01888 -0.20046 L -0.07149 -0.4993 " pathEditMode="relative" rAng="0" ptsTypes="AA">
                                      <p:cBhvr>
                                        <p:cTn id="12" dur="3000" fill="hold"/>
                                        <p:tgtEl>
                                          <p:spTgt spid="6"/>
                                        </p:tgtEl>
                                        <p:attrNameLst>
                                          <p:attrName>ppt_x</p:attrName>
                                          <p:attrName>ppt_y</p:attrName>
                                        </p:attrNameLst>
                                      </p:cBhvr>
                                      <p:rCtr x="-2630" y="-14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029" dirty="0" smtClean="0"/>
              <a:t>Protected Area Designations</a:t>
            </a:r>
            <a:endParaRPr lang="en-029" dirty="0"/>
          </a:p>
        </p:txBody>
      </p:sp>
      <p:sp>
        <p:nvSpPr>
          <p:cNvPr id="5" name="Content Placeholder 4"/>
          <p:cNvSpPr>
            <a:spLocks noGrp="1"/>
          </p:cNvSpPr>
          <p:nvPr>
            <p:ph sz="half" idx="2"/>
          </p:nvPr>
        </p:nvSpPr>
        <p:spPr/>
        <p:txBody>
          <a:bodyPr/>
          <a:lstStyle/>
          <a:p>
            <a:r>
              <a:rPr lang="en-029" dirty="0" smtClean="0"/>
              <a:t>New Protected Area Designation of several key sites with rich marine biodiversity were approved in 2017</a:t>
            </a:r>
            <a:endParaRPr lang="en-029" dirty="0"/>
          </a:p>
        </p:txBody>
      </p:sp>
      <p:pic>
        <p:nvPicPr>
          <p:cNvPr id="7" name="Content Placeholder 3" descr="Anegada_Horseshoe Reef_aerial (1).JPG"/>
          <p:cNvPicPr>
            <a:picLocks noChangeAspect="1"/>
          </p:cNvPicPr>
          <p:nvPr/>
        </p:nvPicPr>
        <p:blipFill>
          <a:blip r:embed="rId2" cstate="print"/>
          <a:stretch>
            <a:fillRect/>
          </a:stretch>
        </p:blipFill>
        <p:spPr>
          <a:xfrm>
            <a:off x="381000" y="1524000"/>
            <a:ext cx="4008120" cy="2468880"/>
          </a:xfrm>
          <a:prstGeom prst="rect">
            <a:avLst/>
          </a:prstGeom>
        </p:spPr>
      </p:pic>
      <p:pic>
        <p:nvPicPr>
          <p:cNvPr id="9" name="Content Placeholder 3" descr="Greater baths and taylor's bay.JPG"/>
          <p:cNvPicPr>
            <a:picLocks noGrp="1" noChangeAspect="1"/>
          </p:cNvPicPr>
          <p:nvPr>
            <p:ph idx="4294967295"/>
          </p:nvPr>
        </p:nvPicPr>
        <p:blipFill>
          <a:blip r:embed="rId3" cstate="print"/>
          <a:stretch>
            <a:fillRect/>
          </a:stretch>
        </p:blipFill>
        <p:spPr>
          <a:xfrm>
            <a:off x="4800600" y="4038600"/>
            <a:ext cx="4098200" cy="2468880"/>
          </a:xfrm>
        </p:spPr>
      </p:pic>
      <p:pic>
        <p:nvPicPr>
          <p:cNvPr id="10" name="Content Placeholder 3" descr="JVD_PAs (1).JPG"/>
          <p:cNvPicPr>
            <a:picLocks noGrp="1" noChangeAspect="1"/>
          </p:cNvPicPr>
          <p:nvPr>
            <p:ph idx="4294967295"/>
          </p:nvPr>
        </p:nvPicPr>
        <p:blipFill>
          <a:blip r:embed="rId4" cstate="print"/>
          <a:stretch>
            <a:fillRect/>
          </a:stretch>
        </p:blipFill>
        <p:spPr>
          <a:xfrm>
            <a:off x="304800" y="4038600"/>
            <a:ext cx="4114800" cy="246888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029" dirty="0" smtClean="0"/>
              <a:t>Applied Research in Support of SDG14</a:t>
            </a:r>
            <a:endParaRPr lang="en-029" dirty="0"/>
          </a:p>
        </p:txBody>
      </p:sp>
      <p:sp>
        <p:nvSpPr>
          <p:cNvPr id="3" name="Content Placeholder 2"/>
          <p:cNvSpPr>
            <a:spLocks noGrp="1"/>
          </p:cNvSpPr>
          <p:nvPr>
            <p:ph idx="1"/>
          </p:nvPr>
        </p:nvSpPr>
        <p:spPr/>
        <p:txBody>
          <a:bodyPr>
            <a:normAutofit fontScale="70000" lnSpcReduction="20000"/>
          </a:bodyPr>
          <a:lstStyle/>
          <a:p>
            <a:pPr lvl="0"/>
            <a:r>
              <a:rPr lang="en-US" dirty="0"/>
              <a:t>NPTVI partnered with the </a:t>
            </a:r>
            <a:r>
              <a:rPr lang="en-US" dirty="0" err="1"/>
              <a:t>Jost</a:t>
            </a:r>
            <a:r>
              <a:rPr lang="en-US" dirty="0"/>
              <a:t> Van Dykes Preservation Society, the Anguilla National Trust and the Royal Society for the Protection of Birds on a UK DPLUS funded project from 2013 – 2015 entitled, </a:t>
            </a:r>
            <a:r>
              <a:rPr lang="en-US" b="1" dirty="0"/>
              <a:t>“Using Seabirds to Inform Marine Planning”.</a:t>
            </a:r>
            <a:r>
              <a:rPr lang="en-US" dirty="0"/>
              <a:t> </a:t>
            </a:r>
            <a:endParaRPr lang="en-029" dirty="0"/>
          </a:p>
          <a:p>
            <a:pPr lvl="1"/>
            <a:r>
              <a:rPr lang="en-US" dirty="0"/>
              <a:t>Based on a pilot seabird monitoring and tracking project undertaken in Anguilla in 2013, and the reporting of significant numbers of dead Magnificent </a:t>
            </a:r>
            <a:r>
              <a:rPr lang="en-US" dirty="0" err="1"/>
              <a:t>Frigatebirds</a:t>
            </a:r>
            <a:r>
              <a:rPr lang="en-US" dirty="0"/>
              <a:t> found entangled in fishing line in the BVI colony in 2012, this project aimed to identify important foraging areas of globally and regionally important seabird populations breeding in Anguilla and BVI using GPS tracking technology. </a:t>
            </a:r>
            <a:endParaRPr lang="en-029" dirty="0"/>
          </a:p>
          <a:p>
            <a:r>
              <a:rPr lang="en-US" b="1" dirty="0"/>
              <a:t>Data Collected on Threatened Seabirds </a:t>
            </a:r>
            <a:endParaRPr lang="en-029" b="1" dirty="0"/>
          </a:p>
          <a:p>
            <a:pPr lvl="1"/>
            <a:r>
              <a:rPr lang="en-US" dirty="0"/>
              <a:t>Over 200 seabirds were tracked within Anguilla and BVI, comprehensive seabird surveys were undertaken, local staff were trained in survey techniques and long- term monitoring </a:t>
            </a:r>
            <a:r>
              <a:rPr lang="en-US" dirty="0" err="1"/>
              <a:t>programmes</a:t>
            </a:r>
            <a:r>
              <a:rPr lang="en-US" dirty="0"/>
              <a:t> have been established. GIS </a:t>
            </a:r>
            <a:r>
              <a:rPr lang="en-US" dirty="0" err="1"/>
              <a:t>shapefiles</a:t>
            </a:r>
            <a:r>
              <a:rPr lang="en-US" dirty="0"/>
              <a:t> were created and shared with project partners. </a:t>
            </a:r>
            <a:endParaRPr lang="en-029"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029" b="1" dirty="0" smtClean="0"/>
              <a:t>The unprecedented trio of Natural Hazards in the Virgin Islands in 2017</a:t>
            </a:r>
            <a:endParaRPr lang="en-029" b="1" dirty="0"/>
          </a:p>
        </p:txBody>
      </p:sp>
      <p:sp>
        <p:nvSpPr>
          <p:cNvPr id="3" name="Content Placeholder 2"/>
          <p:cNvSpPr>
            <a:spLocks noGrp="1"/>
          </p:cNvSpPr>
          <p:nvPr>
            <p:ph idx="1"/>
          </p:nvPr>
        </p:nvSpPr>
        <p:spPr/>
        <p:txBody>
          <a:bodyPr>
            <a:normAutofit fontScale="70000" lnSpcReduction="20000"/>
          </a:bodyPr>
          <a:lstStyle/>
          <a:p>
            <a:r>
              <a:rPr lang="en-029" dirty="0" smtClean="0"/>
              <a:t>The unprecedented trio – extreme floods on August 7th, Hurricane Irma on September 6th and Hurricane Maria on September 19th – affected the lives and livelihoods of each and every resident of the British Virgin Islands. </a:t>
            </a:r>
          </a:p>
          <a:p>
            <a:r>
              <a:rPr lang="en-029" dirty="0" smtClean="0"/>
              <a:t>These three events resulted in significant damages which exceeded the Gross Domestic Product (GDP) of the British Virgin Islands, which is estimated in excess of US$3bn . </a:t>
            </a:r>
          </a:p>
          <a:p>
            <a:r>
              <a:rPr lang="en-029" dirty="0" smtClean="0"/>
              <a:t>Hurricane Irma, the most destructive of the three events, caused widespread damage to the housing stock, road infrastructure, ports, telecommunications, electrical infrastructure and critical facilities. Four lives were lost and 125 persons were injured in the devastation.</a:t>
            </a:r>
          </a:p>
          <a:p>
            <a:r>
              <a:rPr lang="en-029" dirty="0" smtClean="0"/>
              <a:t>The hazard events of 2017 have severely arrested the progress and development path that the Virgin Islands had embarked upon over the last few decades.</a:t>
            </a:r>
            <a:endParaRPr lang="en-029"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Sustainable Tourism Initiatives: Sustainable Tourism </a:t>
            </a:r>
            <a:r>
              <a:rPr lang="en-029" b="1" dirty="0" smtClean="0"/>
              <a:t/>
            </a:r>
            <a:br>
              <a:rPr lang="en-029" b="1" dirty="0" smtClean="0"/>
            </a:br>
            <a:endParaRPr lang="en-029"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dirty="0"/>
              <a:t>Government of the Virgin Islands partnered with Virgin Unite, the Caribbean Council, the Foreign and Commonwealth Office and the </a:t>
            </a:r>
            <a:r>
              <a:rPr lang="en-US" dirty="0" smtClean="0"/>
              <a:t>OECS in March 2016 to </a:t>
            </a:r>
            <a:r>
              <a:rPr lang="en-US" dirty="0"/>
              <a:t>hold a two-day regional meeting conference on </a:t>
            </a:r>
            <a:r>
              <a:rPr lang="en-US" i="1" dirty="0" err="1"/>
              <a:t>Sargassum</a:t>
            </a:r>
            <a:r>
              <a:rPr lang="en-US" i="1" dirty="0"/>
              <a:t>: assessing the problem, finding solutions and harnessing the economic benefits.  </a:t>
            </a:r>
            <a:endParaRPr lang="en-US" i="1" dirty="0" smtClean="0"/>
          </a:p>
          <a:p>
            <a:r>
              <a:rPr lang="en-US" dirty="0" smtClean="0"/>
              <a:t>It </a:t>
            </a:r>
            <a:r>
              <a:rPr lang="en-US" dirty="0"/>
              <a:t>convened political, business, senior technical and scientific leaders to assess the current state of understanding of the </a:t>
            </a:r>
            <a:r>
              <a:rPr lang="en-US" dirty="0" err="1"/>
              <a:t>Sargassum</a:t>
            </a:r>
            <a:r>
              <a:rPr lang="en-US" dirty="0"/>
              <a:t> weed and discuss an effective partnership between all sectors to harness related opportunities and benefits.  </a:t>
            </a:r>
            <a:endParaRPr lang="en-US" dirty="0" smtClean="0"/>
          </a:p>
          <a:p>
            <a:r>
              <a:rPr lang="en-US" dirty="0" smtClean="0"/>
              <a:t>Research </a:t>
            </a:r>
            <a:r>
              <a:rPr lang="en-US" dirty="0"/>
              <a:t>and commercial pathways were explored and the meeting catalyzed further action to mitigate the impacts and derive benefits, both ecologically and economically of </a:t>
            </a:r>
            <a:r>
              <a:rPr lang="en-US" dirty="0" err="1"/>
              <a:t>Sargassum</a:t>
            </a:r>
            <a:r>
              <a:rPr lang="en-US" dirty="0"/>
              <a:t>.  Participation from a representative the African states impacted provided a trans-Atlantic perspective to the phenomenon and the opportunities for cross-collaboration</a:t>
            </a:r>
            <a:r>
              <a:rPr lang="en-US" dirty="0" smtClean="0"/>
              <a:t>.</a:t>
            </a:r>
            <a:endParaRPr lang="en-029"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029" dirty="0" smtClean="0"/>
              <a:t>Recovery Plan’s Goals and Objectives for Natural Resource Management</a:t>
            </a:r>
            <a:endParaRPr lang="en-029" dirty="0"/>
          </a:p>
        </p:txBody>
      </p:sp>
      <p:sp>
        <p:nvSpPr>
          <p:cNvPr id="3" name="Content Placeholder 2"/>
          <p:cNvSpPr>
            <a:spLocks noGrp="1"/>
          </p:cNvSpPr>
          <p:nvPr>
            <p:ph idx="1"/>
          </p:nvPr>
        </p:nvSpPr>
        <p:spPr>
          <a:xfrm>
            <a:off x="457200" y="1524000"/>
            <a:ext cx="8229600" cy="4525963"/>
          </a:xfrm>
        </p:spPr>
        <p:txBody>
          <a:bodyPr>
            <a:noAutofit/>
          </a:bodyPr>
          <a:lstStyle/>
          <a:p>
            <a:r>
              <a:rPr lang="en-029" sz="2000" dirty="0" smtClean="0"/>
              <a:t>Our </a:t>
            </a:r>
            <a:r>
              <a:rPr lang="en-029" sz="2000" b="1" dirty="0" smtClean="0"/>
              <a:t>vision </a:t>
            </a:r>
            <a:r>
              <a:rPr lang="en-029" sz="2000" dirty="0" smtClean="0"/>
              <a:t>for recovery is a stronger, smarter, greener and better BVI that is more resilient and sustainable. That means a BVI that is economically vibrant, socially cohesive, environmentally sustainable, structurally resilient and adhering to the principles of good governance and the rule of law.</a:t>
            </a:r>
          </a:p>
          <a:p>
            <a:r>
              <a:rPr lang="en-029" sz="2000" b="1" dirty="0" smtClean="0"/>
              <a:t>Strategic Outcome: </a:t>
            </a:r>
            <a:r>
              <a:rPr lang="en-029" sz="2000" dirty="0" smtClean="0"/>
              <a:t>Sustainable natural resources managed by the principles of climate change adaptation and mitigation that meets the social and economic needs of the Territory</a:t>
            </a:r>
          </a:p>
          <a:p>
            <a:r>
              <a:rPr lang="en-029" sz="2000" dirty="0" smtClean="0"/>
              <a:t>Natural Resources and Climate Change: The Plan recognizes the critical importance of the environment and its vulnerability and focuses on restoration, protection, management and monitoring of the environment. It also focuses on the economic value of the environment and the sustainability of its use. </a:t>
            </a:r>
            <a:r>
              <a:rPr lang="en-029" sz="2000" b="1" dirty="0" smtClean="0"/>
              <a:t>Priorities include</a:t>
            </a:r>
            <a:r>
              <a:rPr lang="en-029" sz="2000" dirty="0" smtClean="0"/>
              <a:t>: </a:t>
            </a:r>
          </a:p>
          <a:p>
            <a:pPr lvl="1"/>
            <a:r>
              <a:rPr lang="en-029" sz="1600" dirty="0" smtClean="0"/>
              <a:t>Food security with a focus on accelerating the development of fisheries and agriculture into significant contributors to the Territory’s GDP; </a:t>
            </a:r>
          </a:p>
          <a:p>
            <a:pPr lvl="1"/>
            <a:r>
              <a:rPr lang="en-029" sz="1600" dirty="0" smtClean="0"/>
              <a:t>Strengthening the environmental management framework and network; </a:t>
            </a:r>
          </a:p>
          <a:p>
            <a:pPr lvl="1"/>
            <a:r>
              <a:rPr lang="en-029" sz="1600" dirty="0" smtClean="0"/>
              <a:t>Restoring terrestrial forests and landscapes given the devastation to endemic species.</a:t>
            </a:r>
            <a:endParaRPr lang="en-029"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pPr>
              <a:buNone/>
            </a:pPr>
            <a:endParaRPr lang="en-029" dirty="0" smtClean="0"/>
          </a:p>
          <a:p>
            <a:pPr>
              <a:buNone/>
            </a:pPr>
            <a:endParaRPr lang="en-029" dirty="0" smtClean="0"/>
          </a:p>
          <a:p>
            <a:pPr algn="ctr">
              <a:buNone/>
            </a:pPr>
            <a:r>
              <a:rPr lang="en-029" b="1" dirty="0" smtClean="0"/>
              <a:t>THANK YOU</a:t>
            </a:r>
          </a:p>
          <a:p>
            <a:pPr algn="ctr">
              <a:buNone/>
            </a:pPr>
            <a:r>
              <a:rPr lang="en-029" b="1" dirty="0" smtClean="0"/>
              <a:t>jsmith-abbott@gov.vg</a:t>
            </a:r>
            <a:endParaRPr lang="en-029"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C:\Users\Joseph\Documents\MNRL (Current) &amp; NRL_Backup\SDG\43FCB37F00000578-4861184-Boats_piled_up_as_the_eye_of_Hurricane_Irma_passed_over_Tortola_-a-4_1504778890915.jpg"/>
          <p:cNvPicPr>
            <a:picLocks noChangeArrowheads="1"/>
          </p:cNvPicPr>
          <p:nvPr/>
        </p:nvPicPr>
        <p:blipFill>
          <a:blip r:embed="rId2" cstate="print"/>
          <a:srcRect/>
          <a:stretch>
            <a:fillRect/>
          </a:stretch>
        </p:blipFill>
        <p:spPr bwMode="auto">
          <a:xfrm>
            <a:off x="5867400" y="0"/>
            <a:ext cx="3276600" cy="3733800"/>
          </a:xfrm>
          <a:prstGeom prst="rect">
            <a:avLst/>
          </a:prstGeom>
          <a:noFill/>
        </p:spPr>
      </p:pic>
      <p:pic>
        <p:nvPicPr>
          <p:cNvPr id="32772" name="Picture 4" descr="C:\Users\Joseph\Documents\MNRL (Current) &amp; NRL_Backup\SDG\59b8d6b7dc8b9.image.jpg"/>
          <p:cNvPicPr>
            <a:picLocks noChangeAspect="1" noChangeArrowheads="1"/>
          </p:cNvPicPr>
          <p:nvPr/>
        </p:nvPicPr>
        <p:blipFill>
          <a:blip r:embed="rId3" cstate="print"/>
          <a:srcRect/>
          <a:stretch>
            <a:fillRect/>
          </a:stretch>
        </p:blipFill>
        <p:spPr bwMode="auto">
          <a:xfrm>
            <a:off x="0" y="3581400"/>
            <a:ext cx="9144000" cy="3276600"/>
          </a:xfrm>
          <a:prstGeom prst="rect">
            <a:avLst/>
          </a:prstGeom>
          <a:noFill/>
        </p:spPr>
      </p:pic>
      <p:pic>
        <p:nvPicPr>
          <p:cNvPr id="32773" name="Picture 5" descr="C:\Users\Joseph\Documents\MNRL (Current) &amp; NRL_Backup\SDG\sle1ia2gxckz.jpg"/>
          <p:cNvPicPr preferRelativeResize="0">
            <a:picLocks noChangeAspect="1" noChangeArrowheads="1"/>
          </p:cNvPicPr>
          <p:nvPr/>
        </p:nvPicPr>
        <p:blipFill>
          <a:blip r:embed="rId4" cstate="print"/>
          <a:srcRect/>
          <a:stretch>
            <a:fillRect/>
          </a:stretch>
        </p:blipFill>
        <p:spPr bwMode="auto">
          <a:xfrm>
            <a:off x="0" y="0"/>
            <a:ext cx="2819400" cy="3581400"/>
          </a:xfrm>
          <a:prstGeom prst="rect">
            <a:avLst/>
          </a:prstGeom>
          <a:noFill/>
        </p:spPr>
      </p:pic>
      <p:pic>
        <p:nvPicPr>
          <p:cNvPr id="32774" name="Picture 6" descr="C:\Users\Joseph\Documents\MNRL (Current) &amp; NRL_Backup\SDG\watch-as-hurricane-irma-rips-through-a-house-on-the-british-virgin-islands.jpg"/>
          <p:cNvPicPr>
            <a:picLocks noChangeAspect="1" noChangeArrowheads="1"/>
          </p:cNvPicPr>
          <p:nvPr/>
        </p:nvPicPr>
        <p:blipFill>
          <a:blip r:embed="rId5" cstate="print"/>
          <a:srcRect/>
          <a:stretch>
            <a:fillRect/>
          </a:stretch>
        </p:blipFill>
        <p:spPr bwMode="auto">
          <a:xfrm>
            <a:off x="2819400" y="0"/>
            <a:ext cx="3048000" cy="3581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029" sz="3600" b="1" dirty="0" smtClean="0"/>
              <a:t>Statement by the Hon. Premier of the Virgin Islands in the Draft Recovery Plan</a:t>
            </a:r>
            <a:endParaRPr lang="en-029" sz="3600" b="1" dirty="0"/>
          </a:p>
        </p:txBody>
      </p:sp>
      <p:sp>
        <p:nvSpPr>
          <p:cNvPr id="3" name="Content Placeholder 2"/>
          <p:cNvSpPr>
            <a:spLocks noGrp="1"/>
          </p:cNvSpPr>
          <p:nvPr>
            <p:ph idx="1"/>
          </p:nvPr>
        </p:nvSpPr>
        <p:spPr/>
        <p:txBody>
          <a:bodyPr>
            <a:normAutofit lnSpcReduction="10000"/>
          </a:bodyPr>
          <a:lstStyle/>
          <a:p>
            <a:r>
              <a:rPr lang="en-029" dirty="0" smtClean="0"/>
              <a:t>“The three extreme weather events have exposed the vulnerability that the BVI and other small islands face being on the frontline of climate change.”</a:t>
            </a:r>
          </a:p>
          <a:p>
            <a:r>
              <a:rPr lang="en-029" dirty="0" smtClean="0"/>
              <a:t>“The trends in ocean warming, sea level rise and the diminishing economic value of the environment caused by these occurrences, all point to the undeniable truth that climate change is real.”</a:t>
            </a:r>
            <a:endParaRPr lang="en-02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029" sz="3200" b="1" dirty="0" smtClean="0"/>
              <a:t>Context for the role of the ocean and ecosystems in the Sustainable Development of the VI</a:t>
            </a:r>
            <a:endParaRPr lang="en-029" sz="3200" b="1" dirty="0"/>
          </a:p>
        </p:txBody>
      </p:sp>
      <p:sp>
        <p:nvSpPr>
          <p:cNvPr id="3" name="Content Placeholder 2"/>
          <p:cNvSpPr>
            <a:spLocks noGrp="1"/>
          </p:cNvSpPr>
          <p:nvPr>
            <p:ph idx="1"/>
          </p:nvPr>
        </p:nvSpPr>
        <p:spPr/>
        <p:txBody>
          <a:bodyPr/>
          <a:lstStyle/>
          <a:p>
            <a:r>
              <a:rPr lang="en-GB" dirty="0"/>
              <a:t>In addition to supporting the important tourism sector, the BVI’s ecosystems provide recreational opportunities for the local population, serve as hurricane shelters for vessels, protect coastal and inland infrastructure, prevent soil and beach erosion and provide research opportunities, among other benefits to the local economy.</a:t>
            </a:r>
            <a:endParaRPr lang="en-029"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029" dirty="0" smtClean="0"/>
              <a:t>Threats to Ecosystems</a:t>
            </a:r>
            <a:endParaRPr lang="en-029" dirty="0"/>
          </a:p>
        </p:txBody>
      </p:sp>
      <p:sp>
        <p:nvSpPr>
          <p:cNvPr id="3" name="Content Placeholder 2"/>
          <p:cNvSpPr>
            <a:spLocks noGrp="1"/>
          </p:cNvSpPr>
          <p:nvPr>
            <p:ph idx="1"/>
          </p:nvPr>
        </p:nvSpPr>
        <p:spPr/>
        <p:txBody>
          <a:bodyPr>
            <a:normAutofit fontScale="77500" lnSpcReduction="20000"/>
          </a:bodyPr>
          <a:lstStyle/>
          <a:p>
            <a:r>
              <a:rPr lang="en-GB" dirty="0"/>
              <a:t>Notwithstanding the importance of nature for the subsistence and prosperity of the BVI, local ecosystems face numerous threats, such as natural hazards, climate change, invasive species, water and terrestrial pollution, land reclamation and conversion, sand mining and onshore developments. </a:t>
            </a:r>
            <a:endParaRPr lang="en-GB" dirty="0" smtClean="0"/>
          </a:p>
          <a:p>
            <a:r>
              <a:rPr lang="en-GB" dirty="0" smtClean="0"/>
              <a:t>As </a:t>
            </a:r>
            <a:r>
              <a:rPr lang="en-GB" dirty="0"/>
              <a:t>a result of natural and human induced </a:t>
            </a:r>
            <a:r>
              <a:rPr lang="en-GB" dirty="0" smtClean="0"/>
              <a:t>threats beaches </a:t>
            </a:r>
            <a:r>
              <a:rPr lang="en-GB" dirty="0"/>
              <a:t>in the BVI have narrowed by an average of one meter, with extreme cases of up to three </a:t>
            </a:r>
            <a:r>
              <a:rPr lang="en-GB" dirty="0" smtClean="0"/>
              <a:t>meters. </a:t>
            </a:r>
          </a:p>
          <a:p>
            <a:r>
              <a:rPr lang="en-GB" dirty="0" smtClean="0"/>
              <a:t>At </a:t>
            </a:r>
            <a:r>
              <a:rPr lang="en-GB" dirty="0"/>
              <a:t>the same time, extreme events in the region (e.g. high surface water temperatures in 2005) have resulted in the loss of over 40% of coral due to bleaching </a:t>
            </a:r>
            <a:r>
              <a:rPr lang="en-GB" dirty="0" smtClean="0"/>
              <a:t>processes.</a:t>
            </a:r>
            <a:endParaRPr lang="en-029"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029" dirty="0" smtClean="0"/>
              <a:t>Overarching Goals for the Development of the Blue Economy</a:t>
            </a:r>
            <a:endParaRPr lang="en-029" dirty="0"/>
          </a:p>
        </p:txBody>
      </p:sp>
      <p:sp>
        <p:nvSpPr>
          <p:cNvPr id="3" name="Content Placeholder 2"/>
          <p:cNvSpPr>
            <a:spLocks noGrp="1"/>
          </p:cNvSpPr>
          <p:nvPr>
            <p:ph idx="1"/>
          </p:nvPr>
        </p:nvSpPr>
        <p:spPr/>
        <p:txBody>
          <a:bodyPr>
            <a:noAutofit/>
          </a:bodyPr>
          <a:lstStyle/>
          <a:p>
            <a:r>
              <a:rPr lang="en-029" sz="2100" dirty="0"/>
              <a:t>The Territory </a:t>
            </a:r>
            <a:r>
              <a:rPr lang="en-029" sz="2100" dirty="0" smtClean="0"/>
              <a:t>embarked </a:t>
            </a:r>
            <a:r>
              <a:rPr lang="en-029" sz="2100" dirty="0"/>
              <a:t>on a path towards developing and augmenting various aspects of the </a:t>
            </a:r>
            <a:r>
              <a:rPr lang="en-029" sz="2100" b="1" i="1" dirty="0"/>
              <a:t>Blue Economy</a:t>
            </a:r>
            <a:r>
              <a:rPr lang="en-029" sz="2100" dirty="0"/>
              <a:t> beyond those which it has traditionally pursued</a:t>
            </a:r>
            <a:r>
              <a:rPr lang="en-029" sz="2100" dirty="0" smtClean="0"/>
              <a:t>.</a:t>
            </a:r>
            <a:r>
              <a:rPr lang="en-029" sz="2100" dirty="0"/>
              <a:t>  </a:t>
            </a:r>
          </a:p>
          <a:p>
            <a:r>
              <a:rPr lang="en-029" sz="2100" dirty="0"/>
              <a:t> The desire is to fully utilise the </a:t>
            </a:r>
            <a:r>
              <a:rPr lang="en-029" sz="2100" i="1" dirty="0"/>
              <a:t>Economic Fisheries Zone</a:t>
            </a:r>
            <a:r>
              <a:rPr lang="en-029" sz="2100" dirty="0"/>
              <a:t> and transform the same into an </a:t>
            </a:r>
            <a:r>
              <a:rPr lang="en-029" sz="2100" i="1" dirty="0"/>
              <a:t>Economic Exclusive Zone</a:t>
            </a:r>
            <a:r>
              <a:rPr lang="en-029" sz="2100" dirty="0"/>
              <a:t> </a:t>
            </a:r>
            <a:r>
              <a:rPr lang="en-029" sz="2100" i="1" dirty="0"/>
              <a:t> </a:t>
            </a:r>
            <a:r>
              <a:rPr lang="en-029" sz="2100" dirty="0"/>
              <a:t>(EEZ).  The transformation </a:t>
            </a:r>
            <a:r>
              <a:rPr lang="en-029" sz="2100" dirty="0" smtClean="0"/>
              <a:t>requires </a:t>
            </a:r>
            <a:r>
              <a:rPr lang="en-029" sz="2100" dirty="0"/>
              <a:t>the establishment of a framework  that will  demonstrate the Territory’s increasing ability to fully manage the marine domain throughout its maritime boundaries and sustainably use the marine resources.  </a:t>
            </a:r>
            <a:endParaRPr lang="en-029" sz="2100" dirty="0" smtClean="0"/>
          </a:p>
          <a:p>
            <a:r>
              <a:rPr lang="en-029" sz="2100" dirty="0" smtClean="0"/>
              <a:t>A </a:t>
            </a:r>
            <a:r>
              <a:rPr lang="en-029" sz="2100" dirty="0"/>
              <a:t>balance between economic activity and conservation will be sought throughout the process.  To that effect, a National Ocean Policy, which clearly articulates the manner in which the Blue Economy will be planned and fostered over time, will be formulated </a:t>
            </a:r>
            <a:r>
              <a:rPr lang="en-029" sz="2100" dirty="0" smtClean="0"/>
              <a:t>which will aim to harness the tremendous opportunities within the (EEZ).</a:t>
            </a:r>
            <a:endParaRPr lang="en-029" sz="2100" dirty="0"/>
          </a:p>
          <a:p>
            <a:r>
              <a:rPr lang="en-US" sz="2100" dirty="0"/>
              <a:t> </a:t>
            </a:r>
            <a:endParaRPr lang="en-029" sz="2100" dirty="0"/>
          </a:p>
          <a:p>
            <a:endParaRPr lang="en-029" sz="2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029" dirty="0" smtClean="0"/>
              <a:t>Ocean Governance Stakeholders</a:t>
            </a:r>
            <a:endParaRPr lang="en-029" dirty="0"/>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029"/>
          </a:p>
        </p:txBody>
      </p:sp>
      <p:graphicFrame>
        <p:nvGraphicFramePr>
          <p:cNvPr id="25601" name="Object 1"/>
          <p:cNvGraphicFramePr>
            <a:graphicFrameLocks noChangeAspect="1"/>
          </p:cNvGraphicFramePr>
          <p:nvPr/>
        </p:nvGraphicFramePr>
        <p:xfrm>
          <a:off x="364575" y="1600200"/>
          <a:ext cx="8474625" cy="5130094"/>
        </p:xfrm>
        <a:graphic>
          <a:graphicData uri="http://schemas.openxmlformats.org/presentationml/2006/ole">
            <p:oleObj spid="_x0000_s25601" name="Visio" r:id="rId3" imgW="12217085" imgH="7410845" progId="Visio.Drawing.11">
              <p:embed/>
            </p:oleObj>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Workshop participants discussing potential applications of the proposed Natural Capital Assessment (February 2017)</a:t>
            </a:r>
            <a:endParaRPr lang="en-029" sz="2800" dirty="0"/>
          </a:p>
        </p:txBody>
      </p:sp>
      <p:sp>
        <p:nvSpPr>
          <p:cNvPr id="3" name="Content Placeholder 2"/>
          <p:cNvSpPr>
            <a:spLocks noGrp="1"/>
          </p:cNvSpPr>
          <p:nvPr>
            <p:ph idx="1"/>
          </p:nvPr>
        </p:nvSpPr>
        <p:spPr>
          <a:xfrm>
            <a:off x="457200" y="1600200"/>
            <a:ext cx="5562600" cy="4724399"/>
          </a:xfrm>
        </p:spPr>
        <p:txBody>
          <a:bodyPr>
            <a:normAutofit fontScale="70000" lnSpcReduction="20000"/>
          </a:bodyPr>
          <a:lstStyle/>
          <a:p>
            <a:r>
              <a:rPr lang="en-GB" dirty="0"/>
              <a:t>Given the socioeconomic importance of the BVI’s ecosystems, the UK Joint Nature Conservation Committee (JNCC) </a:t>
            </a:r>
            <a:r>
              <a:rPr lang="en-GB" dirty="0" smtClean="0"/>
              <a:t>in </a:t>
            </a:r>
            <a:r>
              <a:rPr lang="en-GB" dirty="0"/>
              <a:t>partnership with the BVI Government and supported by the UK Conflict, Stability and Security Fund (CSSF</a:t>
            </a:r>
            <a:r>
              <a:rPr lang="en-GB" dirty="0" smtClean="0"/>
              <a:t>) scoped the performance </a:t>
            </a:r>
            <a:r>
              <a:rPr lang="en-GB" dirty="0"/>
              <a:t>of a Natural Capital Assessment in consultation with local stakeholders. </a:t>
            </a:r>
            <a:endParaRPr lang="en-GB" dirty="0" smtClean="0"/>
          </a:p>
          <a:p>
            <a:r>
              <a:rPr lang="en-GB" dirty="0" smtClean="0"/>
              <a:t>The </a:t>
            </a:r>
            <a:r>
              <a:rPr lang="en-GB" dirty="0"/>
              <a:t>proposed study </a:t>
            </a:r>
            <a:r>
              <a:rPr lang="en-GB" dirty="0" smtClean="0"/>
              <a:t>aimed </a:t>
            </a:r>
            <a:r>
              <a:rPr lang="en-GB" dirty="0"/>
              <a:t>to provide insight into the socio-economic value of ecosystem services to be used as input for the refinement and implementation of existing and proposed policy instruments that support environmental management in the BVI.</a:t>
            </a:r>
            <a:endParaRPr lang="en-029" dirty="0"/>
          </a:p>
          <a:p>
            <a:endParaRPr lang="en-029" dirty="0"/>
          </a:p>
        </p:txBody>
      </p:sp>
      <p:pic>
        <p:nvPicPr>
          <p:cNvPr id="5" name="Picture 4" descr="../Dropbox/Projects/JNCC/BVIJ/Project%20work/Scope%20Visit/Workshop/Photos/General/IMG_8373.jpeg"/>
          <p:cNvPicPr/>
          <p:nvPr/>
        </p:nvPicPr>
        <p:blipFill rotWithShape="1">
          <a:blip r:embed="rId2" cstate="screen">
            <a:extLst>
              <a:ext uri="{BEBA8EAE-BF5A-486C-A8C5-ECC9F3942E4B}">
                <a14:imgProp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14:imgLayer r:embed="rId11">
                    <a14:imgEffect>
                      <a14:sharpenSoften amount="25000"/>
                    </a14:imgEffect>
                  </a14:imgLayer>
                </a14:imgProps>
              </a:ex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a:blip>
          <a:srcRect t="10849"/>
          <a:stretch/>
        </p:blipFill>
        <p:spPr bwMode="auto">
          <a:xfrm>
            <a:off x="6096000" y="1828800"/>
            <a:ext cx="1981200" cy="1828800"/>
          </a:xfrm>
          <a:prstGeom prst="rect">
            <a:avLst/>
          </a:prstGeom>
          <a:noFill/>
          <a:ln>
            <a:noFill/>
          </a:ln>
          <a:extLst>
            <a:ext uri="{53640926-AAD7-44D8-BBD7-CCE9431645EC}">
              <a14:shadowObscured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572</TotalTime>
  <Words>2270</Words>
  <Application>Microsoft Office PowerPoint</Application>
  <PresentationFormat>On-screen Show (4:3)</PresentationFormat>
  <Paragraphs>124</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Visio</vt:lpstr>
      <vt:lpstr>Implementing and Monitoring the Sustainable Development Goals in the Caribbean: The Role of the Ocean in the Virgin Islands</vt:lpstr>
      <vt:lpstr>The unprecedented trio of Natural Hazards in the Virgin Islands in 2017</vt:lpstr>
      <vt:lpstr>Slide 3</vt:lpstr>
      <vt:lpstr>Statement by the Hon. Premier of the Virgin Islands in the Draft Recovery Plan</vt:lpstr>
      <vt:lpstr>Context for the role of the ocean and ecosystems in the Sustainable Development of the VI</vt:lpstr>
      <vt:lpstr>Threats to Ecosystems</vt:lpstr>
      <vt:lpstr>Overarching Goals for the Development of the Blue Economy</vt:lpstr>
      <vt:lpstr>Ocean Governance Stakeholders</vt:lpstr>
      <vt:lpstr>Workshop participants discussing potential applications of the proposed Natural Capital Assessment (February 2017)</vt:lpstr>
      <vt:lpstr>Relevant ecosystems and ecosystem services identified by stakeholders in the BVI</vt:lpstr>
      <vt:lpstr>Priority ecosystem services for the Natural Capital Assessment in the BVI </vt:lpstr>
      <vt:lpstr>Possible applications of the Natural Capital Assessment identified during stakeholder workshop</vt:lpstr>
      <vt:lpstr>Policies and instruments to be supported by the proposed Natural Capital Assessment</vt:lpstr>
      <vt:lpstr>Priority Ecosystem Services Natural Capital Assessment</vt:lpstr>
      <vt:lpstr>Relevant SDG 14 Goals and Targets to the BVI</vt:lpstr>
      <vt:lpstr>Applied Research in Support of SDG14</vt:lpstr>
      <vt:lpstr>Slide 17</vt:lpstr>
      <vt:lpstr>Protected Area Designations</vt:lpstr>
      <vt:lpstr>Applied Research in Support of SDG14</vt:lpstr>
      <vt:lpstr>Sustainable Tourism Initiatives: Sustainable Tourism  </vt:lpstr>
      <vt:lpstr>Recovery Plan’s Goals and Objectives for Natural Resource Management</vt:lpstr>
      <vt:lpstr>Slide 22</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Smith Abbott</dc:creator>
  <cp:lastModifiedBy>Joseph Smith Abbott</cp:lastModifiedBy>
  <cp:revision>20</cp:revision>
  <dcterms:created xsi:type="dcterms:W3CDTF">2018-01-16T14:28:08Z</dcterms:created>
  <dcterms:modified xsi:type="dcterms:W3CDTF">2018-01-17T14:19:04Z</dcterms:modified>
</cp:coreProperties>
</file>