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4"/>
  </p:notesMasterIdLst>
  <p:sldIdLst>
    <p:sldId id="256" r:id="rId2"/>
    <p:sldId id="267" r:id="rId3"/>
    <p:sldId id="264" r:id="rId4"/>
    <p:sldId id="272" r:id="rId5"/>
    <p:sldId id="273" r:id="rId6"/>
    <p:sldId id="257" r:id="rId7"/>
    <p:sldId id="259" r:id="rId8"/>
    <p:sldId id="261" r:id="rId9"/>
    <p:sldId id="274" r:id="rId10"/>
    <p:sldId id="260" r:id="rId11"/>
    <p:sldId id="278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5" autoAdjust="0"/>
    <p:restoredTop sz="72599" autoAdjust="0"/>
  </p:normalViewPr>
  <p:slideViewPr>
    <p:cSldViewPr snapToGrid="0">
      <p:cViewPr varScale="1">
        <p:scale>
          <a:sx n="62" d="100"/>
          <a:sy n="62" d="100"/>
        </p:scale>
        <p:origin x="12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EBB08F-DC51-483C-A652-38F37EFFDB7D}" type="doc">
      <dgm:prSet loTypeId="urn:microsoft.com/office/officeart/2005/8/layout/bProcess2" loCatId="process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B6A7FDB-E49F-48AF-855D-EF90A570267A}">
      <dgm:prSet/>
      <dgm:spPr/>
      <dgm:t>
        <a:bodyPr/>
        <a:lstStyle/>
        <a:p>
          <a:r>
            <a:rPr lang="en-TT"/>
            <a:t>Initiates the CEC process</a:t>
          </a:r>
          <a:endParaRPr lang="en-US"/>
        </a:p>
      </dgm:t>
    </dgm:pt>
    <dgm:pt modelId="{74FA7AA8-09A1-47EB-B1DE-E3AF6CF0516D}" type="parTrans" cxnId="{6DE39969-7319-4053-A961-29C9570677C6}">
      <dgm:prSet/>
      <dgm:spPr/>
      <dgm:t>
        <a:bodyPr/>
        <a:lstStyle/>
        <a:p>
          <a:endParaRPr lang="en-US"/>
        </a:p>
      </dgm:t>
    </dgm:pt>
    <dgm:pt modelId="{987CD224-82A6-48E6-87E7-6735B1108278}" type="sibTrans" cxnId="{6DE39969-7319-4053-A961-29C9570677C6}">
      <dgm:prSet/>
      <dgm:spPr/>
      <dgm:t>
        <a:bodyPr/>
        <a:lstStyle/>
        <a:p>
          <a:endParaRPr lang="en-US"/>
        </a:p>
      </dgm:t>
    </dgm:pt>
    <dgm:pt modelId="{96D00533-7E26-4CB3-9AB6-6912CBE924B7}">
      <dgm:prSet/>
      <dgm:spPr/>
      <dgm:t>
        <a:bodyPr/>
        <a:lstStyle/>
        <a:p>
          <a:r>
            <a:rPr lang="en-TT" dirty="0"/>
            <a:t>Repository of data from CEC process</a:t>
          </a:r>
          <a:endParaRPr lang="en-US" dirty="0"/>
        </a:p>
      </dgm:t>
    </dgm:pt>
    <dgm:pt modelId="{EBD4AC8F-FF3C-4CBA-B43E-865109CC9A7A}" type="parTrans" cxnId="{80AA7977-DDE3-40FB-8430-AE84D36DA936}">
      <dgm:prSet/>
      <dgm:spPr/>
      <dgm:t>
        <a:bodyPr/>
        <a:lstStyle/>
        <a:p>
          <a:endParaRPr lang="en-US"/>
        </a:p>
      </dgm:t>
    </dgm:pt>
    <dgm:pt modelId="{0815FB42-EBC4-4CF3-82B2-DF257220D4DD}" type="sibTrans" cxnId="{80AA7977-DDE3-40FB-8430-AE84D36DA936}">
      <dgm:prSet/>
      <dgm:spPr/>
      <dgm:t>
        <a:bodyPr/>
        <a:lstStyle/>
        <a:p>
          <a:endParaRPr lang="en-US"/>
        </a:p>
      </dgm:t>
    </dgm:pt>
    <dgm:pt modelId="{7BDFDDFC-6528-411A-B93F-94CE6EDD4E1E}" type="pres">
      <dgm:prSet presAssocID="{DBEBB08F-DC51-483C-A652-38F37EFFDB7D}" presName="diagram" presStyleCnt="0">
        <dgm:presLayoutVars>
          <dgm:dir/>
          <dgm:resizeHandles/>
        </dgm:presLayoutVars>
      </dgm:prSet>
      <dgm:spPr/>
    </dgm:pt>
    <dgm:pt modelId="{9383422D-540A-4D73-9EF2-22005CAC5D78}" type="pres">
      <dgm:prSet presAssocID="{8B6A7FDB-E49F-48AF-855D-EF90A570267A}" presName="firstNode" presStyleLbl="node1" presStyleIdx="0" presStyleCnt="2">
        <dgm:presLayoutVars>
          <dgm:bulletEnabled val="1"/>
        </dgm:presLayoutVars>
      </dgm:prSet>
      <dgm:spPr/>
    </dgm:pt>
    <dgm:pt modelId="{4E679046-239E-495E-91E0-6CA5F2915595}" type="pres">
      <dgm:prSet presAssocID="{987CD224-82A6-48E6-87E7-6735B1108278}" presName="sibTrans" presStyleLbl="sibTrans2D1" presStyleIdx="0" presStyleCnt="1"/>
      <dgm:spPr/>
    </dgm:pt>
    <dgm:pt modelId="{18BD0C7A-3A11-4AD5-8E54-474FC544F09C}" type="pres">
      <dgm:prSet presAssocID="{96D00533-7E26-4CB3-9AB6-6912CBE924B7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F049701F-AC45-4120-A474-D3492BED30FA}" type="presOf" srcId="{987CD224-82A6-48E6-87E7-6735B1108278}" destId="{4E679046-239E-495E-91E0-6CA5F2915595}" srcOrd="0" destOrd="0" presId="urn:microsoft.com/office/officeart/2005/8/layout/bProcess2"/>
    <dgm:cxn modelId="{6923AB43-8BA7-47B8-A72A-1EFA700359D6}" type="presOf" srcId="{8B6A7FDB-E49F-48AF-855D-EF90A570267A}" destId="{9383422D-540A-4D73-9EF2-22005CAC5D78}" srcOrd="0" destOrd="0" presId="urn:microsoft.com/office/officeart/2005/8/layout/bProcess2"/>
    <dgm:cxn modelId="{6DE39969-7319-4053-A961-29C9570677C6}" srcId="{DBEBB08F-DC51-483C-A652-38F37EFFDB7D}" destId="{8B6A7FDB-E49F-48AF-855D-EF90A570267A}" srcOrd="0" destOrd="0" parTransId="{74FA7AA8-09A1-47EB-B1DE-E3AF6CF0516D}" sibTransId="{987CD224-82A6-48E6-87E7-6735B1108278}"/>
    <dgm:cxn modelId="{80AA7977-DDE3-40FB-8430-AE84D36DA936}" srcId="{DBEBB08F-DC51-483C-A652-38F37EFFDB7D}" destId="{96D00533-7E26-4CB3-9AB6-6912CBE924B7}" srcOrd="1" destOrd="0" parTransId="{EBD4AC8F-FF3C-4CBA-B43E-865109CC9A7A}" sibTransId="{0815FB42-EBC4-4CF3-82B2-DF257220D4DD}"/>
    <dgm:cxn modelId="{DB801E7D-5B23-432A-8A30-53C28A4E95DE}" type="presOf" srcId="{96D00533-7E26-4CB3-9AB6-6912CBE924B7}" destId="{18BD0C7A-3A11-4AD5-8E54-474FC544F09C}" srcOrd="0" destOrd="0" presId="urn:microsoft.com/office/officeart/2005/8/layout/bProcess2"/>
    <dgm:cxn modelId="{5E1709B0-7281-413C-9FC0-97D239BA30BC}" type="presOf" srcId="{DBEBB08F-DC51-483C-A652-38F37EFFDB7D}" destId="{7BDFDDFC-6528-411A-B93F-94CE6EDD4E1E}" srcOrd="0" destOrd="0" presId="urn:microsoft.com/office/officeart/2005/8/layout/bProcess2"/>
    <dgm:cxn modelId="{29F14CBD-96AE-4B0F-87C6-DA9CF47F6422}" type="presParOf" srcId="{7BDFDDFC-6528-411A-B93F-94CE6EDD4E1E}" destId="{9383422D-540A-4D73-9EF2-22005CAC5D78}" srcOrd="0" destOrd="0" presId="urn:microsoft.com/office/officeart/2005/8/layout/bProcess2"/>
    <dgm:cxn modelId="{B262555E-0413-4727-83FB-80CDC1BD4BDE}" type="presParOf" srcId="{7BDFDDFC-6528-411A-B93F-94CE6EDD4E1E}" destId="{4E679046-239E-495E-91E0-6CA5F2915595}" srcOrd="1" destOrd="0" presId="urn:microsoft.com/office/officeart/2005/8/layout/bProcess2"/>
    <dgm:cxn modelId="{A9DE1687-3D39-4B2D-802F-1C3E9F5F66C5}" type="presParOf" srcId="{7BDFDDFC-6528-411A-B93F-94CE6EDD4E1E}" destId="{18BD0C7A-3A11-4AD5-8E54-474FC544F09C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3422D-540A-4D73-9EF2-22005CAC5D78}">
      <dsp:nvSpPr>
        <dsp:cNvPr id="0" name=""/>
        <dsp:cNvSpPr/>
      </dsp:nvSpPr>
      <dsp:spPr>
        <a:xfrm>
          <a:off x="765" y="1532561"/>
          <a:ext cx="2507002" cy="2507002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T" sz="3000" kern="1200"/>
            <a:t>Initiates the CEC process</a:t>
          </a:r>
          <a:endParaRPr lang="en-US" sz="3000" kern="1200"/>
        </a:p>
      </dsp:txBody>
      <dsp:txXfrm>
        <a:off x="367907" y="1899703"/>
        <a:ext cx="1772718" cy="1772718"/>
      </dsp:txXfrm>
    </dsp:sp>
    <dsp:sp modelId="{4E679046-239E-495E-91E0-6CA5F2915595}">
      <dsp:nvSpPr>
        <dsp:cNvPr id="0" name=""/>
        <dsp:cNvSpPr/>
      </dsp:nvSpPr>
      <dsp:spPr>
        <a:xfrm rot="5400000">
          <a:off x="2714595" y="2453884"/>
          <a:ext cx="877451" cy="664355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8BD0C7A-3A11-4AD5-8E54-474FC544F09C}">
      <dsp:nvSpPr>
        <dsp:cNvPr id="0" name=""/>
        <dsp:cNvSpPr/>
      </dsp:nvSpPr>
      <dsp:spPr>
        <a:xfrm>
          <a:off x="3761269" y="1532561"/>
          <a:ext cx="2507002" cy="2507002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446191"/>
                <a:satOff val="-9058"/>
                <a:lumOff val="306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446191"/>
                <a:satOff val="-9058"/>
                <a:lumOff val="306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446191"/>
                <a:satOff val="-9058"/>
                <a:lumOff val="306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T" sz="3000" kern="1200" dirty="0"/>
            <a:t>Repository of data from CEC process</a:t>
          </a:r>
          <a:endParaRPr lang="en-US" sz="3000" kern="1200" dirty="0"/>
        </a:p>
      </dsp:txBody>
      <dsp:txXfrm>
        <a:off x="4128411" y="1899703"/>
        <a:ext cx="1772718" cy="1772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9CC72-441E-4BEF-83B4-99C7B90B78FC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B2FDE-1EA6-4980-9F25-749BBF24C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9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CDL – mainly conducting impact assessments – primarily oil and gas and shoreline assessment and management</a:t>
            </a:r>
          </a:p>
          <a:p>
            <a:endParaRPr lang="en-US" dirty="0"/>
          </a:p>
          <a:p>
            <a:r>
              <a:rPr lang="en-US" dirty="0"/>
              <a:t>In order to address these variables I will consider the data streams involved in assessments and monitoring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2FDE-1EA6-4980-9F25-749BBF24CF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97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many parameters the major issue is standardization of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2FDE-1EA6-4980-9F25-749BBF24CF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50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2FDE-1EA6-4980-9F25-749BBF24CF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9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Industrial activity includes Oil and Gas Exploration possibly one of the main industrial activities with potential for damage to ecosystem</a:t>
            </a:r>
          </a:p>
          <a:p>
            <a:endParaRPr lang="en-US" dirty="0"/>
          </a:p>
          <a:p>
            <a:r>
              <a:rPr lang="en-US" dirty="0"/>
              <a:t>The Gulf of </a:t>
            </a:r>
            <a:r>
              <a:rPr lang="en-US" dirty="0" err="1"/>
              <a:t>Paria</a:t>
            </a:r>
            <a:r>
              <a:rPr lang="en-US" dirty="0"/>
              <a:t> increasingly used as a safe hub for trans-shipment</a:t>
            </a:r>
          </a:p>
          <a:p>
            <a:r>
              <a:rPr lang="en-US" dirty="0"/>
              <a:t>Increased risk of spills for both hydrocarbons and other material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fishing areas depicted on the map are not </a:t>
            </a:r>
            <a:r>
              <a:rPr kumimoji="0" lang="en-T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georeferenced,</a:t>
            </a:r>
            <a:r>
              <a:rPr kumimoji="0" lang="en-T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are based largely on the </a:t>
            </a:r>
            <a:r>
              <a:rPr kumimoji="0" lang="en-T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artisanal inshore fisheries</a:t>
            </a:r>
            <a:r>
              <a:rPr kumimoji="0" lang="en-T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though </a:t>
            </a:r>
            <a:r>
              <a:rPr kumimoji="0" lang="en-T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covers the non-artisanal trawl fisheries</a:t>
            </a:r>
            <a:r>
              <a:rPr kumimoji="0" lang="en-T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The map is not comprehensive with regard to the areas of operation of the semi-industrial </a:t>
            </a:r>
            <a:r>
              <a:rPr kumimoji="0" lang="en-T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fishpot</a:t>
            </a:r>
            <a:r>
              <a:rPr kumimoji="0" lang="en-T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/line fleet, and does not cover the semi-industrial longline fleet. The latter operates on the high seas, which covers several hundreds of kilometres beyond.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regard to the management framework for fisheries resources an “open access” situation exists. This means that any person with a sea-worthy craft can harvest fish. The exception is the industrial shrimp trawl fishery operating largely in the Gulf of </a:t>
            </a:r>
            <a:r>
              <a:rPr kumimoji="0" lang="en-T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Paria</a:t>
            </a:r>
            <a:r>
              <a:rPr kumimoji="0" lang="en-T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at some times of the year on the north and south coasts.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2FDE-1EA6-4980-9F25-749BBF24CF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84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T" dirty="0"/>
              <a:t>So what data streams are collected as part of the compliance process by the Environmental Management Authority (EMA)</a:t>
            </a:r>
          </a:p>
          <a:p>
            <a:endParaRPr lang="en-TT" dirty="0"/>
          </a:p>
          <a:p>
            <a:r>
              <a:rPr lang="en-TT" dirty="0"/>
              <a:t>This involves data collection of both at the assessment stage and monitoring phases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2FDE-1EA6-4980-9F25-749BBF24CF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29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collection sites for mainly oil and gas based assessments</a:t>
            </a:r>
          </a:p>
          <a:p>
            <a:endParaRPr lang="en-US" dirty="0"/>
          </a:p>
          <a:p>
            <a:r>
              <a:rPr lang="en-US" dirty="0"/>
              <a:t>These data sets are primarily based on CDL work. There is a significant amount of un-</a:t>
            </a:r>
            <a:r>
              <a:rPr lang="en-US" dirty="0" err="1"/>
              <a:t>QC’ed</a:t>
            </a:r>
            <a:r>
              <a:rPr lang="en-US" dirty="0"/>
              <a:t> data in EMA database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2FDE-1EA6-4980-9F25-749BBF24CF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0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CDL generates for our purposes data on waves and 3D currents </a:t>
            </a:r>
          </a:p>
          <a:p>
            <a:endParaRPr lang="en-US" dirty="0"/>
          </a:p>
          <a:p>
            <a:r>
              <a:rPr lang="en-US" dirty="0"/>
              <a:t>Dispersion modelling for drill cuttings and spill trajectories </a:t>
            </a:r>
          </a:p>
          <a:p>
            <a:endParaRPr lang="en-US" dirty="0"/>
          </a:p>
          <a:p>
            <a:r>
              <a:rPr lang="en-US" dirty="0"/>
              <a:t>Greater need for better monitoring systems for river discharges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2FDE-1EA6-4980-9F25-749BBF24CF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10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from baseline data collection</a:t>
            </a:r>
          </a:p>
          <a:p>
            <a:r>
              <a:rPr lang="en-US" dirty="0"/>
              <a:t>And compliance monitoring</a:t>
            </a:r>
          </a:p>
          <a:p>
            <a:endParaRPr lang="en-US" dirty="0"/>
          </a:p>
          <a:p>
            <a:r>
              <a:rPr lang="en-US" dirty="0"/>
              <a:t>Site dependent – so for example Tobago has sensitive receptors such as coral reefs, coastal lagoons and mangrove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2FDE-1EA6-4980-9F25-749BBF24CF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09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River outflow is a major problem as most unmetered. Trinidad and Tobago sits in the path of the Orinoco so freshwater and suspended material is a significant concern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2FDE-1EA6-4980-9F25-749BBF24CF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51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TT" sz="1200" dirty="0"/>
              <a:t>NOx example. As a by-product of combustion, nitric oxide (NO) from vehicles, biomass burning and energy production is emitted to the atmosphere. Additionally, a substantial amount of nitrogen enters the atmosphere as ammonia from agricultural activity. </a:t>
            </a:r>
          </a:p>
          <a:p>
            <a:endParaRPr lang="en-TT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2FDE-1EA6-4980-9F25-749BBF24CF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81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Lack of adequate data on SS elevation from local sources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2FDE-1EA6-4980-9F25-749BBF24CF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59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BC9B-2C56-4371-B3E8-F6A07553E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0AFE8A-F995-4755-A27A-20562FBD7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F3AF6-3746-4DDE-93CB-B8C8186A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59B2-ED52-48ED-864B-DE488407B8EF}" type="datetimeFigureOut">
              <a:rPr lang="en-TT" smtClean="0"/>
              <a:t>18/01/2018</a:t>
            </a:fld>
            <a:endParaRPr lang="en-T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A4A63-9A74-40FF-B52C-70665AA5D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3504F-3FE5-4FB6-BFCD-95994FBED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2C71-CCD4-46E6-80AA-2F56F2D9A296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879973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E4D8-6333-4465-9E21-2203C7DC9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DAEA6-94E7-4366-BB4E-B206C3C7E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F9AB8-54EA-4C55-BA67-C78EC4379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59B2-ED52-48ED-864B-DE488407B8EF}" type="datetimeFigureOut">
              <a:rPr lang="en-TT" smtClean="0"/>
              <a:t>18/01/2018</a:t>
            </a:fld>
            <a:endParaRPr lang="en-T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4E429-9672-44E0-9CD3-8C67CF9D2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4DC39-1A24-4BB0-A16A-DD6CC6BFA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2C71-CCD4-46E6-80AA-2F56F2D9A296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3701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553A2-5F02-47C3-B3DB-C1C65C989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72345-D016-4A23-A033-4B2A45891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43ABC-2A1A-45A9-AE19-F5CB03B1E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59B2-ED52-48ED-864B-DE488407B8EF}" type="datetimeFigureOut">
              <a:rPr lang="en-TT" smtClean="0"/>
              <a:t>18/01/2018</a:t>
            </a:fld>
            <a:endParaRPr lang="en-T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78344-26C9-4E05-9B2F-AC6F873DA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5424A-B648-4821-8A68-1C7CE4F1A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2C71-CCD4-46E6-80AA-2F56F2D9A296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736281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9A89A-FCB8-4B1F-A484-228825261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A1988-4BA1-4321-847B-12B646280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2C89E-03D6-45EC-BA43-3F2E31AE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59B2-ED52-48ED-864B-DE488407B8EF}" type="datetimeFigureOut">
              <a:rPr lang="en-TT" smtClean="0"/>
              <a:t>18/01/2018</a:t>
            </a:fld>
            <a:endParaRPr lang="en-T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58317-62A5-4F56-8E6A-B43B122F2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2A4A2-AEC0-41EB-99B8-531C5949B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2C71-CCD4-46E6-80AA-2F56F2D9A296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590065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70F38-14E7-4006-B8C2-15B44624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9ACB7-4272-4F14-B917-2ABE85CF0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9A364-28A6-419A-BA70-E4123003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59B2-ED52-48ED-864B-DE488407B8EF}" type="datetimeFigureOut">
              <a:rPr lang="en-TT" smtClean="0"/>
              <a:t>18/01/2018</a:t>
            </a:fld>
            <a:endParaRPr lang="en-T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38C38-23FE-4F93-A3E5-C929DF5C1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596FE-A297-43B6-94C6-6B51417B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2C71-CCD4-46E6-80AA-2F56F2D9A296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4548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E2ACF-A5D1-4FF9-9C9F-D479B388A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70292-C9CA-4A1C-A033-A020B8416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D3B66-4B60-4944-B679-8FC852A5A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7C4F3-8E94-43DA-B57E-9E1261FC7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59B2-ED52-48ED-864B-DE488407B8EF}" type="datetimeFigureOut">
              <a:rPr lang="en-TT" smtClean="0"/>
              <a:t>18/01/2018</a:t>
            </a:fld>
            <a:endParaRPr lang="en-T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B35CF-B013-4943-9150-C3F698DB5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6E89A5-0D60-44FA-9A10-D086D1E10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2C71-CCD4-46E6-80AA-2F56F2D9A296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438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A7AEF-7D8A-4372-8CF4-DC358B9D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C3EA9-B39D-4010-839D-855C915AC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E7593-9C7C-4EEF-B730-C3CF6A70F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25834-2755-4094-8A2E-585FCEA85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87E36F-5D21-427A-B400-FC8ADA6DFB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F07869-B75B-4193-A5BA-7D4461EDF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59B2-ED52-48ED-864B-DE488407B8EF}" type="datetimeFigureOut">
              <a:rPr lang="en-TT" smtClean="0"/>
              <a:t>18/01/2018</a:t>
            </a:fld>
            <a:endParaRPr lang="en-T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1854C2-0A4E-44F4-80E1-8489EB0E4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29E49B-BF61-4F9E-962C-79201D990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2C71-CCD4-46E6-80AA-2F56F2D9A296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77364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DB29-EBD4-4D69-BC02-A8E4BA807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089459-ADCE-4C57-8AF8-08211CDB0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59B2-ED52-48ED-864B-DE488407B8EF}" type="datetimeFigureOut">
              <a:rPr lang="en-TT" smtClean="0"/>
              <a:t>18/01/2018</a:t>
            </a:fld>
            <a:endParaRPr lang="en-T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758A6-E8F6-4BE0-8342-5CA511CC2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A7DF3-8F00-4029-8C50-C050C518D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2C71-CCD4-46E6-80AA-2F56F2D9A296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553225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66F6DC-F90A-45FB-9BCE-FAC4C5CEF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59B2-ED52-48ED-864B-DE488407B8EF}" type="datetimeFigureOut">
              <a:rPr lang="en-TT" smtClean="0"/>
              <a:t>18/01/2018</a:t>
            </a:fld>
            <a:endParaRPr lang="en-T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D3E7CD-7F0B-48AE-BE18-C4CAA5E13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1C246-358A-4AE4-97E0-7165F1BBE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2C71-CCD4-46E6-80AA-2F56F2D9A296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572699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C238D-EE31-4C54-8CE8-C2DD2029C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6B8D8-DFD0-4856-A669-341EE698C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D00C9-A77F-4D7B-BD9E-A1B94C126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F90A8-6D30-489C-A975-5D31EDDD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59B2-ED52-48ED-864B-DE488407B8EF}" type="datetimeFigureOut">
              <a:rPr lang="en-TT" smtClean="0"/>
              <a:t>18/01/2018</a:t>
            </a:fld>
            <a:endParaRPr lang="en-T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7A2EC-A7CD-4D6D-BB5E-2F57E81DB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BB77E-B292-4944-8C1D-2C9059EF6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2C71-CCD4-46E6-80AA-2F56F2D9A296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70421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640A8-6633-4FF0-B485-6D701F318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D46E3-C5EC-4B4E-BA42-E62445DAA4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6A94E-7176-4CD3-A61C-A82D663E7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7FFB46-902F-43AA-BA80-C86299483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59B2-ED52-48ED-864B-DE488407B8EF}" type="datetimeFigureOut">
              <a:rPr lang="en-TT" smtClean="0"/>
              <a:t>18/01/2018</a:t>
            </a:fld>
            <a:endParaRPr lang="en-T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4FE08-F41E-43AA-AC51-46259B4AD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65C525-6FC0-412E-A2F2-5EA2193C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2C71-CCD4-46E6-80AA-2F56F2D9A296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69781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69521-64EB-45B2-AE1B-9387560F4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57037-9107-434C-B16D-C88D97C0B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A646D-9657-46E0-8F50-CC7C58C0EE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F59B2-ED52-48ED-864B-DE488407B8EF}" type="datetimeFigureOut">
              <a:rPr lang="en-TT" smtClean="0"/>
              <a:t>18/01/2018</a:t>
            </a:fld>
            <a:endParaRPr lang="en-T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5164A-9154-45D6-94F5-BE9DF95A9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6FDB7-3531-4532-8021-1066F2FFF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12C71-CCD4-46E6-80AA-2F56F2D9A296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17030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530FA-E647-4ACB-80EF-050D1C19C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5762" y="1207707"/>
            <a:ext cx="7396480" cy="2387600"/>
          </a:xfrm>
        </p:spPr>
        <p:txBody>
          <a:bodyPr>
            <a:normAutofit fontScale="90000"/>
          </a:bodyPr>
          <a:lstStyle/>
          <a:p>
            <a:r>
              <a:rPr lang="en-TT" dirty="0"/>
              <a:t>Observational requirements for variables related to industry activities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CAE3F7-0CD3-4700-952C-166C65362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4395" y="4366869"/>
            <a:ext cx="6809740" cy="1655762"/>
          </a:xfrm>
        </p:spPr>
        <p:txBody>
          <a:bodyPr/>
          <a:lstStyle/>
          <a:p>
            <a:r>
              <a:rPr lang="en-TT" dirty="0"/>
              <a:t>Nazeer Gopaul</a:t>
            </a:r>
          </a:p>
          <a:p>
            <a:r>
              <a:rPr lang="en-TT" dirty="0"/>
              <a:t>Coastal Dynamics Limited</a:t>
            </a:r>
          </a:p>
          <a:p>
            <a:r>
              <a:rPr lang="en-TT" dirty="0"/>
              <a:t>Trinidad and Tobago</a:t>
            </a:r>
          </a:p>
        </p:txBody>
      </p:sp>
      <p:pic>
        <p:nvPicPr>
          <p:cNvPr id="5" name="Picture 4" descr="A picture containing outdoor, swimming, water sport, sport&#10;&#10;Description generated with very high confidence">
            <a:extLst>
              <a:ext uri="{FF2B5EF4-FFF2-40B4-BE49-F238E27FC236}">
                <a16:creationId xmlns:a16="http://schemas.microsoft.com/office/drawing/2014/main" id="{47AEA311-F2B8-47C9-9F14-31A7A92BF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" y="2905602"/>
            <a:ext cx="2804160" cy="2197844"/>
          </a:xfrm>
          <a:prstGeom prst="rect">
            <a:avLst/>
          </a:prstGeom>
        </p:spPr>
      </p:pic>
      <p:pic>
        <p:nvPicPr>
          <p:cNvPr id="7" name="Picture 6" descr="A person standing next to a body of water&#10;&#10;Description generated with very high confidence">
            <a:extLst>
              <a:ext uri="{FF2B5EF4-FFF2-40B4-BE49-F238E27FC236}">
                <a16:creationId xmlns:a16="http://schemas.microsoft.com/office/drawing/2014/main" id="{182AE696-C724-4AFB-9EF0-20B6545E6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80" y="2923940"/>
            <a:ext cx="807005" cy="1076007"/>
          </a:xfrm>
          <a:prstGeom prst="rect">
            <a:avLst/>
          </a:prstGeom>
        </p:spPr>
      </p:pic>
      <p:pic>
        <p:nvPicPr>
          <p:cNvPr id="9" name="Picture 8" descr="A body of water&#10;&#10;Description generated with very high confidence">
            <a:extLst>
              <a:ext uri="{FF2B5EF4-FFF2-40B4-BE49-F238E27FC236}">
                <a16:creationId xmlns:a16="http://schemas.microsoft.com/office/drawing/2014/main" id="{56CE94B8-6AD9-4983-8018-1947D0CA9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8" y="726851"/>
            <a:ext cx="2780983" cy="2085737"/>
          </a:xfrm>
          <a:prstGeom prst="rect">
            <a:avLst/>
          </a:prstGeom>
        </p:spPr>
      </p:pic>
      <p:pic>
        <p:nvPicPr>
          <p:cNvPr id="11" name="Picture 10" descr="A picture containing tree, outdoor, grass, ground&#10;&#10;Description generated with very high confidence">
            <a:extLst>
              <a:ext uri="{FF2B5EF4-FFF2-40B4-BE49-F238E27FC236}">
                <a16:creationId xmlns:a16="http://schemas.microsoft.com/office/drawing/2014/main" id="{DDF89625-8796-43A4-B6F0-B4A16868E6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80" y="4055039"/>
            <a:ext cx="1863834" cy="1048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61D857-8590-4F50-B6A5-EF0E07DE5A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99" y="5853204"/>
            <a:ext cx="3487005" cy="665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21063E-7880-4610-B9E1-3B1EFC53BC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030" y="5194750"/>
            <a:ext cx="3732689" cy="1519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00B5E1-759A-42D4-9365-E5F9DD17C5E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3380" b="75043"/>
          <a:stretch/>
        </p:blipFill>
        <p:spPr>
          <a:xfrm>
            <a:off x="3327552" y="1091392"/>
            <a:ext cx="1708333" cy="17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11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7859C-D573-4A1E-BDDD-258AC8336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TT" dirty="0"/>
              <a:t>Sea Level and Sea Level 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5A83B-7C22-4568-B063-D41973E33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9477" cy="4351338"/>
          </a:xfrm>
        </p:spPr>
        <p:txBody>
          <a:bodyPr>
            <a:normAutofit fontScale="92500" lnSpcReduction="10000"/>
          </a:bodyPr>
          <a:lstStyle/>
          <a:p>
            <a:r>
              <a:rPr lang="en-TT" dirty="0"/>
              <a:t>Current Situation</a:t>
            </a:r>
          </a:p>
          <a:p>
            <a:pPr lvl="1"/>
            <a:r>
              <a:rPr lang="en-TT" dirty="0"/>
              <a:t>No long-term, quality controlled tidal/sea level monitoring systems</a:t>
            </a:r>
          </a:p>
          <a:p>
            <a:pPr marL="0" indent="0">
              <a:buNone/>
            </a:pPr>
            <a:endParaRPr lang="en-TT" dirty="0"/>
          </a:p>
          <a:p>
            <a:r>
              <a:rPr lang="en-TT" dirty="0"/>
              <a:t>CDL’s Initiative</a:t>
            </a:r>
          </a:p>
          <a:p>
            <a:pPr lvl="1"/>
            <a:r>
              <a:rPr lang="en-TT" dirty="0"/>
              <a:t>Sea surface elevation </a:t>
            </a:r>
          </a:p>
          <a:p>
            <a:pPr lvl="1"/>
            <a:r>
              <a:rPr lang="en-TT" dirty="0"/>
              <a:t>Tide gauge deployed – November 2017</a:t>
            </a:r>
          </a:p>
          <a:p>
            <a:pPr lvl="1"/>
            <a:r>
              <a:rPr lang="en-TT" dirty="0"/>
              <a:t>Permanent</a:t>
            </a:r>
          </a:p>
          <a:p>
            <a:pPr lvl="1"/>
            <a:r>
              <a:rPr lang="en-TT" dirty="0"/>
              <a:t>Levelled to chart datum</a:t>
            </a:r>
          </a:p>
          <a:p>
            <a:pPr lvl="1"/>
            <a:r>
              <a:rPr lang="en-TT" dirty="0"/>
              <a:t>Monitored monthly</a:t>
            </a:r>
          </a:p>
          <a:p>
            <a:pPr lvl="1"/>
            <a:endParaRPr lang="en-TT" dirty="0"/>
          </a:p>
          <a:p>
            <a:pPr lvl="1"/>
            <a:endParaRPr lang="en-TT" dirty="0"/>
          </a:p>
          <a:p>
            <a:pPr marL="457200" lvl="1" indent="0">
              <a:buNone/>
            </a:pPr>
            <a:endParaRPr lang="en-TT" dirty="0"/>
          </a:p>
        </p:txBody>
      </p:sp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013E208D-5DC7-4861-AE55-9F6F818D2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77615"/>
            <a:ext cx="563114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11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DF6C8-EB2D-4972-9C43-0A93A9C03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TT" dirty="0"/>
              <a:t>At present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7DB44-1114-42E7-8237-47F65DB0C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550007"/>
          </a:xfrm>
        </p:spPr>
        <p:txBody>
          <a:bodyPr>
            <a:normAutofit/>
          </a:bodyPr>
          <a:lstStyle/>
          <a:p>
            <a:r>
              <a:rPr lang="en-TT" sz="3600" dirty="0"/>
              <a:t>Prior to 2001 – unmonitored. Pre-2001 sources of pollution can remain outside of CEC requirements for discharges</a:t>
            </a:r>
          </a:p>
          <a:p>
            <a:r>
              <a:rPr lang="en-TT" sz="3600" dirty="0"/>
              <a:t>No prescribed standard for data collection</a:t>
            </a:r>
          </a:p>
          <a:p>
            <a:r>
              <a:rPr lang="en-TT" sz="3600" dirty="0"/>
              <a:t>No prescribed standard for analysis</a:t>
            </a:r>
          </a:p>
        </p:txBody>
      </p:sp>
    </p:spTree>
    <p:extLst>
      <p:ext uri="{BB962C8B-B14F-4D97-AF65-F5344CB8AC3E}">
        <p14:creationId xmlns:p14="http://schemas.microsoft.com/office/powerpoint/2010/main" val="2574921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80C14-453E-4BCE-8FB5-933F3EF8D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TT" dirty="0"/>
              <a:t>The Way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6DBF6-921F-46F2-A201-89E7C9E18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603"/>
            <a:ext cx="10515600" cy="4647021"/>
          </a:xfrm>
        </p:spPr>
        <p:txBody>
          <a:bodyPr>
            <a:noAutofit/>
          </a:bodyPr>
          <a:lstStyle/>
          <a:p>
            <a:r>
              <a:rPr lang="en-TT" sz="2000" dirty="0"/>
              <a:t>Local sources of data are available, however</a:t>
            </a:r>
          </a:p>
          <a:p>
            <a:r>
              <a:rPr lang="en-TT" sz="2000" dirty="0"/>
              <a:t>Standardized methods for data collection, storage and presentation</a:t>
            </a:r>
          </a:p>
          <a:p>
            <a:r>
              <a:rPr lang="en-TT" sz="2000" dirty="0"/>
              <a:t>Scales are many times not suitable for small scale applications.</a:t>
            </a:r>
          </a:p>
          <a:p>
            <a:r>
              <a:rPr lang="en-TT" sz="2000" dirty="0"/>
              <a:t>Quality control of datasets</a:t>
            </a:r>
          </a:p>
          <a:p>
            <a:r>
              <a:rPr lang="en-TT" sz="2000" dirty="0"/>
              <a:t>Confidentiality of data - Clarification of data ownership</a:t>
            </a:r>
          </a:p>
          <a:p>
            <a:r>
              <a:rPr lang="en-TT" sz="2000" dirty="0"/>
              <a:t>Accessible to public – data sharing</a:t>
            </a:r>
          </a:p>
          <a:p>
            <a:r>
              <a:rPr lang="en-TT" sz="2000" dirty="0"/>
              <a:t>Enforcement of management plans and policies</a:t>
            </a:r>
          </a:p>
          <a:p>
            <a:r>
              <a:rPr lang="en-TT" sz="2000" dirty="0"/>
              <a:t>Training and capacity building (continuous QA of the data and methodology as staff is not continuous)</a:t>
            </a:r>
          </a:p>
          <a:p>
            <a:r>
              <a:rPr lang="en-TT" sz="2000" dirty="0"/>
              <a:t>Inter-agency and inter-regional collaboration and agreement and execution of policies/goals - Many sources not well known to local users, such as satellite derived data etc.</a:t>
            </a:r>
          </a:p>
          <a:p>
            <a:r>
              <a:rPr lang="en-TT" sz="2000" dirty="0"/>
              <a:t>Encourage funding from the private and public sectors</a:t>
            </a:r>
          </a:p>
          <a:p>
            <a:pPr marL="0" indent="0">
              <a:buNone/>
            </a:pPr>
            <a:endParaRPr lang="en-TT" sz="2000" dirty="0"/>
          </a:p>
          <a:p>
            <a:pPr marL="0" indent="0" algn="ctr">
              <a:buNone/>
            </a:pPr>
            <a:r>
              <a:rPr lang="en-TT" sz="2000" dirty="0"/>
              <a:t>All of the above needs to be initialized to avoid changes during government transition. </a:t>
            </a:r>
          </a:p>
          <a:p>
            <a:pPr marL="0" indent="0">
              <a:buNone/>
            </a:pPr>
            <a:endParaRPr lang="en-TT" sz="2000" dirty="0"/>
          </a:p>
        </p:txBody>
      </p:sp>
    </p:spTree>
    <p:extLst>
      <p:ext uri="{BB962C8B-B14F-4D97-AF65-F5344CB8AC3E}">
        <p14:creationId xmlns:p14="http://schemas.microsoft.com/office/powerpoint/2010/main" val="1901783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D99A-C8B4-4E03-83EA-A5C7438AC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/>
              <a:t>Industrial Activity</a:t>
            </a:r>
            <a:endParaRPr lang="en-US" dirty="0"/>
          </a:p>
        </p:txBody>
      </p:sp>
      <p:pic>
        <p:nvPicPr>
          <p:cNvPr id="9" name="Picture 8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3AEC6ADD-F797-4527-8794-A653D322A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83" y="1386227"/>
            <a:ext cx="3575923" cy="217109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D5DC078-716A-40DA-BC53-755119052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43375" cy="3813175"/>
          </a:xfrm>
        </p:spPr>
        <p:txBody>
          <a:bodyPr/>
          <a:lstStyle/>
          <a:p>
            <a:r>
              <a:rPr lang="en-US"/>
              <a:t>Oil and gas exploration</a:t>
            </a:r>
          </a:p>
          <a:p>
            <a:r>
              <a:rPr lang="en-US"/>
              <a:t>Port development and operations</a:t>
            </a:r>
          </a:p>
          <a:p>
            <a:r>
              <a:rPr lang="en-US"/>
              <a:t>Marine transportation and transshipment</a:t>
            </a:r>
          </a:p>
          <a:p>
            <a:r>
              <a:rPr lang="en-US"/>
              <a:t>Fishing</a:t>
            </a:r>
          </a:p>
          <a:p>
            <a:r>
              <a:rPr lang="en-US"/>
              <a:t>Tourism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063097-443A-4E1B-B067-775ED5AA6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427" y="3686628"/>
            <a:ext cx="2364912" cy="1905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95731A-042C-478E-91C9-EDF5D4E6A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187" y="1474029"/>
            <a:ext cx="2670490" cy="1954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94043C-9FCE-4ED4-A906-BB86B67B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187" y="3686628"/>
            <a:ext cx="3737388" cy="234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46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E8C3727-9D1F-40C3-A1E4-8D73EE93C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7" y="712269"/>
            <a:ext cx="3671338" cy="5502264"/>
          </a:xfrm>
        </p:spPr>
        <p:txBody>
          <a:bodyPr>
            <a:normAutofit/>
          </a:bodyPr>
          <a:lstStyle/>
          <a:p>
            <a:r>
              <a:rPr lang="en-TT" dirty="0"/>
              <a:t>Environmental Management Authority (EMA)</a:t>
            </a:r>
            <a:br>
              <a:rPr lang="en-US" dirty="0"/>
            </a:br>
            <a:endParaRPr lang="en-TT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5474442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7921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0BF57-F174-4794-8460-2A5035AB7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7900"/>
          </a:xfrm>
        </p:spPr>
        <p:txBody>
          <a:bodyPr/>
          <a:lstStyle/>
          <a:p>
            <a:pPr algn="ctr"/>
            <a:r>
              <a:rPr lang="en-US" dirty="0"/>
              <a:t>Data collection</a:t>
            </a:r>
          </a:p>
        </p:txBody>
      </p:sp>
      <p:pic>
        <p:nvPicPr>
          <p:cNvPr id="5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EC66E182-A04B-4C20-AFAD-160988A06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99" y="1125538"/>
            <a:ext cx="9140825" cy="5549783"/>
          </a:xfrm>
        </p:spPr>
      </p:pic>
    </p:spTree>
    <p:extLst>
      <p:ext uri="{BB962C8B-B14F-4D97-AF65-F5344CB8AC3E}">
        <p14:creationId xmlns:p14="http://schemas.microsoft.com/office/powerpoint/2010/main" val="1123037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F66F2-20B9-47A1-BE05-924B045AA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CDL Models – currents and waves</a:t>
            </a:r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E45D57D4-5BF8-4AE0-9B62-52361027C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17" y="1567419"/>
            <a:ext cx="5042883" cy="4630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0B996D-120C-4623-B01F-EF45CA2B8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593" y="1375795"/>
            <a:ext cx="4630544" cy="482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81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38C9-9915-41F7-B43D-CF646DE5E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365125"/>
            <a:ext cx="10382249" cy="1043129"/>
          </a:xfrm>
        </p:spPr>
        <p:txBody>
          <a:bodyPr/>
          <a:lstStyle/>
          <a:p>
            <a:pPr algn="ctr"/>
            <a:r>
              <a:rPr lang="en-TT" dirty="0"/>
              <a:t>Data Streams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3F6E0143-218B-4AAF-A090-34D6A9FBE2C8}"/>
              </a:ext>
            </a:extLst>
          </p:cNvPr>
          <p:cNvSpPr/>
          <p:nvPr/>
        </p:nvSpPr>
        <p:spPr>
          <a:xfrm>
            <a:off x="4775841" y="2705957"/>
            <a:ext cx="2814759" cy="654623"/>
          </a:xfrm>
          <a:custGeom>
            <a:avLst/>
            <a:gdLst>
              <a:gd name="connsiteX0" fmla="*/ 0 w 2814759"/>
              <a:gd name="connsiteY0" fmla="*/ 0 h 654623"/>
              <a:gd name="connsiteX1" fmla="*/ 2814759 w 2814759"/>
              <a:gd name="connsiteY1" fmla="*/ 0 h 654623"/>
              <a:gd name="connsiteX2" fmla="*/ 2814759 w 2814759"/>
              <a:gd name="connsiteY2" fmla="*/ 654623 h 654623"/>
              <a:gd name="connsiteX3" fmla="*/ 0 w 2814759"/>
              <a:gd name="connsiteY3" fmla="*/ 654623 h 654623"/>
              <a:gd name="connsiteX4" fmla="*/ 0 w 2814759"/>
              <a:gd name="connsiteY4" fmla="*/ 0 h 654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4759" h="654623">
                <a:moveTo>
                  <a:pt x="0" y="0"/>
                </a:moveTo>
                <a:lnTo>
                  <a:pt x="2814759" y="0"/>
                </a:lnTo>
                <a:lnTo>
                  <a:pt x="2814759" y="654623"/>
                </a:lnTo>
                <a:lnTo>
                  <a:pt x="0" y="65462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TT" sz="2400" kern="1200" dirty="0"/>
              <a:t>Data Streams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3DE55276-8029-4E28-8B58-9483296C2BEA}"/>
              </a:ext>
            </a:extLst>
          </p:cNvPr>
          <p:cNvSpPr/>
          <p:nvPr/>
        </p:nvSpPr>
        <p:spPr>
          <a:xfrm>
            <a:off x="5203487" y="3512192"/>
            <a:ext cx="2075594" cy="825476"/>
          </a:xfrm>
          <a:custGeom>
            <a:avLst/>
            <a:gdLst>
              <a:gd name="connsiteX0" fmla="*/ 0 w 1276214"/>
              <a:gd name="connsiteY0" fmla="*/ 0 h 825476"/>
              <a:gd name="connsiteX1" fmla="*/ 1276214 w 1276214"/>
              <a:gd name="connsiteY1" fmla="*/ 0 h 825476"/>
              <a:gd name="connsiteX2" fmla="*/ 1276214 w 1276214"/>
              <a:gd name="connsiteY2" fmla="*/ 825476 h 825476"/>
              <a:gd name="connsiteX3" fmla="*/ 0 w 1276214"/>
              <a:gd name="connsiteY3" fmla="*/ 825476 h 825476"/>
              <a:gd name="connsiteX4" fmla="*/ 0 w 1276214"/>
              <a:gd name="connsiteY4" fmla="*/ 0 h 82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6214" h="825476">
                <a:moveTo>
                  <a:pt x="0" y="0"/>
                </a:moveTo>
                <a:lnTo>
                  <a:pt x="1276214" y="0"/>
                </a:lnTo>
                <a:lnTo>
                  <a:pt x="1276214" y="825476"/>
                </a:lnTo>
                <a:lnTo>
                  <a:pt x="0" y="82547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TT" sz="2000" kern="1200" dirty="0">
                <a:solidFill>
                  <a:schemeClr val="tx1"/>
                </a:solidFill>
              </a:rPr>
              <a:t>Physical</a:t>
            </a:r>
            <a:r>
              <a:rPr lang="en-TT" sz="2000" kern="1200" dirty="0"/>
              <a:t>s</a:t>
            </a: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5B6993C-2C83-4E65-9C9E-3306C11FC345}"/>
              </a:ext>
            </a:extLst>
          </p:cNvPr>
          <p:cNvSpPr/>
          <p:nvPr/>
        </p:nvSpPr>
        <p:spPr>
          <a:xfrm>
            <a:off x="2526988" y="3487654"/>
            <a:ext cx="2218695" cy="825476"/>
          </a:xfrm>
          <a:custGeom>
            <a:avLst/>
            <a:gdLst>
              <a:gd name="connsiteX0" fmla="*/ 0 w 1817031"/>
              <a:gd name="connsiteY0" fmla="*/ 0 h 826272"/>
              <a:gd name="connsiteX1" fmla="*/ 1817031 w 1817031"/>
              <a:gd name="connsiteY1" fmla="*/ 0 h 826272"/>
              <a:gd name="connsiteX2" fmla="*/ 1817031 w 1817031"/>
              <a:gd name="connsiteY2" fmla="*/ 826272 h 826272"/>
              <a:gd name="connsiteX3" fmla="*/ 0 w 1817031"/>
              <a:gd name="connsiteY3" fmla="*/ 826272 h 826272"/>
              <a:gd name="connsiteX4" fmla="*/ 0 w 1817031"/>
              <a:gd name="connsiteY4" fmla="*/ 0 h 82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31" h="826272">
                <a:moveTo>
                  <a:pt x="0" y="0"/>
                </a:moveTo>
                <a:lnTo>
                  <a:pt x="1817031" y="0"/>
                </a:lnTo>
                <a:lnTo>
                  <a:pt x="1817031" y="826272"/>
                </a:lnTo>
                <a:lnTo>
                  <a:pt x="0" y="826272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TT" sz="2000" kern="1200" dirty="0">
                <a:solidFill>
                  <a:schemeClr val="tx1"/>
                </a:solidFill>
              </a:rPr>
              <a:t>Biological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83D28697-7A0C-4E22-8245-59B112D7BF8A}"/>
              </a:ext>
            </a:extLst>
          </p:cNvPr>
          <p:cNvSpPr/>
          <p:nvPr/>
        </p:nvSpPr>
        <p:spPr>
          <a:xfrm>
            <a:off x="7773606" y="3514953"/>
            <a:ext cx="1276214" cy="822221"/>
          </a:xfrm>
          <a:custGeom>
            <a:avLst/>
            <a:gdLst>
              <a:gd name="connsiteX0" fmla="*/ 0 w 1276214"/>
              <a:gd name="connsiteY0" fmla="*/ 0 h 822221"/>
              <a:gd name="connsiteX1" fmla="*/ 1276214 w 1276214"/>
              <a:gd name="connsiteY1" fmla="*/ 0 h 822221"/>
              <a:gd name="connsiteX2" fmla="*/ 1276214 w 1276214"/>
              <a:gd name="connsiteY2" fmla="*/ 822221 h 822221"/>
              <a:gd name="connsiteX3" fmla="*/ 0 w 1276214"/>
              <a:gd name="connsiteY3" fmla="*/ 822221 h 822221"/>
              <a:gd name="connsiteX4" fmla="*/ 0 w 1276214"/>
              <a:gd name="connsiteY4" fmla="*/ 0 h 8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6214" h="822221">
                <a:moveTo>
                  <a:pt x="0" y="0"/>
                </a:moveTo>
                <a:lnTo>
                  <a:pt x="1276214" y="0"/>
                </a:lnTo>
                <a:lnTo>
                  <a:pt x="1276214" y="822221"/>
                </a:lnTo>
                <a:lnTo>
                  <a:pt x="0" y="822221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TT" sz="2000" kern="1200" dirty="0">
                <a:solidFill>
                  <a:schemeClr val="tx1"/>
                </a:solidFill>
              </a:rPr>
              <a:t>Chemical</a:t>
            </a:r>
            <a:endParaRPr lang="en-TT" sz="2000" kern="1200" dirty="0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F44FED58-0778-427F-B584-D257F0CDEF12}"/>
              </a:ext>
            </a:extLst>
          </p:cNvPr>
          <p:cNvSpPr/>
          <p:nvPr/>
        </p:nvSpPr>
        <p:spPr>
          <a:xfrm>
            <a:off x="9544344" y="3447972"/>
            <a:ext cx="2308059" cy="833505"/>
          </a:xfrm>
          <a:custGeom>
            <a:avLst/>
            <a:gdLst>
              <a:gd name="connsiteX0" fmla="*/ 0 w 2308059"/>
              <a:gd name="connsiteY0" fmla="*/ 0 h 833505"/>
              <a:gd name="connsiteX1" fmla="*/ 2308059 w 2308059"/>
              <a:gd name="connsiteY1" fmla="*/ 0 h 833505"/>
              <a:gd name="connsiteX2" fmla="*/ 2308059 w 2308059"/>
              <a:gd name="connsiteY2" fmla="*/ 833505 h 833505"/>
              <a:gd name="connsiteX3" fmla="*/ 0 w 2308059"/>
              <a:gd name="connsiteY3" fmla="*/ 833505 h 833505"/>
              <a:gd name="connsiteX4" fmla="*/ 0 w 2308059"/>
              <a:gd name="connsiteY4" fmla="*/ 0 h 83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8059" h="833505">
                <a:moveTo>
                  <a:pt x="0" y="0"/>
                </a:moveTo>
                <a:lnTo>
                  <a:pt x="2308059" y="0"/>
                </a:lnTo>
                <a:lnTo>
                  <a:pt x="2308059" y="833505"/>
                </a:lnTo>
                <a:lnTo>
                  <a:pt x="0" y="83350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TT" sz="2000" kern="1200" dirty="0">
                <a:solidFill>
                  <a:schemeClr val="tx1"/>
                </a:solidFill>
              </a:rPr>
              <a:t>Social/Economic</a:t>
            </a: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DDE8EF8F-B292-44FE-A576-BC6C399D4449}"/>
              </a:ext>
            </a:extLst>
          </p:cNvPr>
          <p:cNvSpPr/>
          <p:nvPr/>
        </p:nvSpPr>
        <p:spPr>
          <a:xfrm>
            <a:off x="528143" y="3459726"/>
            <a:ext cx="1533844" cy="825476"/>
          </a:xfrm>
          <a:custGeom>
            <a:avLst/>
            <a:gdLst>
              <a:gd name="connsiteX0" fmla="*/ 0 w 1533844"/>
              <a:gd name="connsiteY0" fmla="*/ 0 h 825476"/>
              <a:gd name="connsiteX1" fmla="*/ 1533844 w 1533844"/>
              <a:gd name="connsiteY1" fmla="*/ 0 h 825476"/>
              <a:gd name="connsiteX2" fmla="*/ 1533844 w 1533844"/>
              <a:gd name="connsiteY2" fmla="*/ 825476 h 825476"/>
              <a:gd name="connsiteX3" fmla="*/ 0 w 1533844"/>
              <a:gd name="connsiteY3" fmla="*/ 825476 h 825476"/>
              <a:gd name="connsiteX4" fmla="*/ 0 w 1533844"/>
              <a:gd name="connsiteY4" fmla="*/ 0 h 82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844" h="825476">
                <a:moveTo>
                  <a:pt x="0" y="0"/>
                </a:moveTo>
                <a:lnTo>
                  <a:pt x="1533844" y="0"/>
                </a:lnTo>
                <a:lnTo>
                  <a:pt x="1533844" y="825476"/>
                </a:lnTo>
                <a:lnTo>
                  <a:pt x="0" y="82547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TT" sz="2000" kern="1200" dirty="0">
                <a:solidFill>
                  <a:schemeClr val="tx1"/>
                </a:solidFill>
              </a:rPr>
              <a:t>Geological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28F774-79A5-4A2A-AED3-3EB5C5FA1A21}"/>
              </a:ext>
            </a:extLst>
          </p:cNvPr>
          <p:cNvSpPr/>
          <p:nvPr/>
        </p:nvSpPr>
        <p:spPr>
          <a:xfrm>
            <a:off x="5174799" y="4489280"/>
            <a:ext cx="2089127" cy="223256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dirty="0">
                <a:solidFill>
                  <a:schemeClr val="tx1"/>
                </a:solidFill>
              </a:rPr>
              <a:t>Bathymetry</a:t>
            </a:r>
          </a:p>
          <a:p>
            <a:pPr algn="ctr"/>
            <a:r>
              <a:rPr lang="en-TT" dirty="0">
                <a:solidFill>
                  <a:schemeClr val="tx1"/>
                </a:solidFill>
              </a:rPr>
              <a:t>Satellite imagery SS Elevation</a:t>
            </a:r>
          </a:p>
          <a:p>
            <a:pPr algn="ctr"/>
            <a:r>
              <a:rPr lang="en-TT" dirty="0">
                <a:solidFill>
                  <a:schemeClr val="tx1"/>
                </a:solidFill>
              </a:rPr>
              <a:t>SST</a:t>
            </a:r>
          </a:p>
          <a:p>
            <a:pPr algn="ctr"/>
            <a:r>
              <a:rPr lang="en-TT" dirty="0">
                <a:solidFill>
                  <a:schemeClr val="tx1"/>
                </a:solidFill>
              </a:rPr>
              <a:t>CTD</a:t>
            </a:r>
          </a:p>
          <a:p>
            <a:pPr algn="ctr"/>
            <a:r>
              <a:rPr lang="en-TT" dirty="0">
                <a:solidFill>
                  <a:schemeClr val="tx1"/>
                </a:solidFill>
              </a:rPr>
              <a:t>pH turbidity weather waves currents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9E5B140-4BA1-4815-B45B-C5F12A836628}"/>
              </a:ext>
            </a:extLst>
          </p:cNvPr>
          <p:cNvSpPr/>
          <p:nvPr/>
        </p:nvSpPr>
        <p:spPr>
          <a:xfrm>
            <a:off x="7761682" y="4489279"/>
            <a:ext cx="1782662" cy="223255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dirty="0">
                <a:solidFill>
                  <a:schemeClr val="tx1"/>
                </a:solidFill>
              </a:rPr>
              <a:t>Water Quality</a:t>
            </a:r>
          </a:p>
          <a:p>
            <a:pPr algn="ctr"/>
            <a:r>
              <a:rPr lang="en-TT" dirty="0">
                <a:solidFill>
                  <a:schemeClr val="tx1"/>
                </a:solidFill>
              </a:rPr>
              <a:t>Sediment quality</a:t>
            </a:r>
          </a:p>
          <a:p>
            <a:pPr algn="ctr"/>
            <a:r>
              <a:rPr lang="en-TT" dirty="0">
                <a:solidFill>
                  <a:schemeClr val="tx1"/>
                </a:solidFill>
              </a:rPr>
              <a:t>Mainly related to local requirements as set by EMA</a:t>
            </a:r>
          </a:p>
          <a:p>
            <a:pPr algn="ctr"/>
            <a:r>
              <a:rPr lang="en-TT" dirty="0">
                <a:solidFill>
                  <a:schemeClr val="tx1"/>
                </a:solidFill>
              </a:rPr>
              <a:t>Air Quality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06F23B3-7866-4725-B017-A77FB66BBA47}"/>
              </a:ext>
            </a:extLst>
          </p:cNvPr>
          <p:cNvSpPr/>
          <p:nvPr/>
        </p:nvSpPr>
        <p:spPr>
          <a:xfrm>
            <a:off x="5779664" y="2335282"/>
            <a:ext cx="629174" cy="401774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T">
              <a:solidFill>
                <a:schemeClr val="tx1"/>
              </a:solidFill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0F1A18C-20BD-477C-824E-B65C1A18800A}"/>
              </a:ext>
            </a:extLst>
          </p:cNvPr>
          <p:cNvGrpSpPr/>
          <p:nvPr/>
        </p:nvGrpSpPr>
        <p:grpSpPr>
          <a:xfrm>
            <a:off x="1342239" y="3061981"/>
            <a:ext cx="9465578" cy="460800"/>
            <a:chOff x="1342239" y="3061981"/>
            <a:chExt cx="9465578" cy="460800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5DD2767-25B6-474E-9103-4422683237AE}"/>
                </a:ext>
              </a:extLst>
            </p:cNvPr>
            <p:cNvCxnSpPr/>
            <p:nvPr/>
          </p:nvCxnSpPr>
          <p:spPr>
            <a:xfrm flipH="1">
              <a:off x="1342239" y="3061982"/>
              <a:ext cx="3439486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EE198F4-2D74-4DA8-A6B8-AC8C5DCDF6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43101" y="3061982"/>
              <a:ext cx="3264716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2CE78A0-34CD-448C-83B7-952C9D072FC7}"/>
                </a:ext>
              </a:extLst>
            </p:cNvPr>
            <p:cNvCxnSpPr>
              <a:cxnSpLocks/>
            </p:cNvCxnSpPr>
            <p:nvPr/>
          </p:nvCxnSpPr>
          <p:spPr>
            <a:xfrm>
              <a:off x="1342239" y="3061982"/>
              <a:ext cx="0" cy="396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9EEDC69-68ED-4D2C-B9EC-46B437DCC6CC}"/>
                </a:ext>
              </a:extLst>
            </p:cNvPr>
            <p:cNvCxnSpPr/>
            <p:nvPr/>
          </p:nvCxnSpPr>
          <p:spPr>
            <a:xfrm>
              <a:off x="3407329" y="3061982"/>
              <a:ext cx="0" cy="414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608CBA2-65FF-42A6-94AE-3D9AA10733C5}"/>
                </a:ext>
              </a:extLst>
            </p:cNvPr>
            <p:cNvCxnSpPr>
              <a:cxnSpLocks/>
            </p:cNvCxnSpPr>
            <p:nvPr/>
          </p:nvCxnSpPr>
          <p:spPr>
            <a:xfrm>
              <a:off x="8474280" y="3061981"/>
              <a:ext cx="0" cy="4608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511E343-4705-4D9C-BCA3-2A1D9352A2B9}"/>
                </a:ext>
              </a:extLst>
            </p:cNvPr>
            <p:cNvCxnSpPr>
              <a:cxnSpLocks/>
            </p:cNvCxnSpPr>
            <p:nvPr/>
          </p:nvCxnSpPr>
          <p:spPr>
            <a:xfrm>
              <a:off x="10807817" y="3061982"/>
              <a:ext cx="0" cy="396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7E75240-387C-4E2D-AB16-99A261724BB2}"/>
                </a:ext>
              </a:extLst>
            </p:cNvPr>
            <p:cNvCxnSpPr>
              <a:cxnSpLocks/>
            </p:cNvCxnSpPr>
            <p:nvPr/>
          </p:nvCxnSpPr>
          <p:spPr>
            <a:xfrm>
              <a:off x="6100806" y="3329088"/>
              <a:ext cx="0" cy="18310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FE4B309-810F-4B47-A0D8-0041068866B3}"/>
              </a:ext>
            </a:extLst>
          </p:cNvPr>
          <p:cNvSpPr/>
          <p:nvPr/>
        </p:nvSpPr>
        <p:spPr>
          <a:xfrm>
            <a:off x="9870547" y="4337174"/>
            <a:ext cx="1824252" cy="83350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dirty="0">
                <a:solidFill>
                  <a:schemeClr val="tx1"/>
                </a:solidFill>
              </a:rPr>
              <a:t>Land use</a:t>
            </a:r>
          </a:p>
          <a:p>
            <a:pPr algn="ctr"/>
            <a:r>
              <a:rPr lang="en-TT" dirty="0">
                <a:solidFill>
                  <a:schemeClr val="tx1"/>
                </a:solidFill>
              </a:rPr>
              <a:t>Demographics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013602DD-9A83-434D-9A8B-6ED9DBFB0C9F}"/>
              </a:ext>
            </a:extLst>
          </p:cNvPr>
          <p:cNvSpPr/>
          <p:nvPr/>
        </p:nvSpPr>
        <p:spPr>
          <a:xfrm>
            <a:off x="2513210" y="4402184"/>
            <a:ext cx="2245976" cy="231964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dirty="0">
                <a:solidFill>
                  <a:schemeClr val="tx1"/>
                </a:solidFill>
              </a:rPr>
              <a:t>Macro and Meiofauna as indicators of change</a:t>
            </a:r>
          </a:p>
          <a:p>
            <a:pPr algn="ctr"/>
            <a:r>
              <a:rPr lang="en-TT" dirty="0">
                <a:solidFill>
                  <a:schemeClr val="tx1"/>
                </a:solidFill>
              </a:rPr>
              <a:t>Mangrove, seagrass coral, fish, birds, marine mammals and reptiles</a:t>
            </a: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0B96BC19-3230-4E11-A023-CC8B90549A07}"/>
              </a:ext>
            </a:extLst>
          </p:cNvPr>
          <p:cNvSpPr/>
          <p:nvPr/>
        </p:nvSpPr>
        <p:spPr>
          <a:xfrm>
            <a:off x="4775841" y="1401902"/>
            <a:ext cx="2814759" cy="933905"/>
          </a:xfrm>
          <a:custGeom>
            <a:avLst/>
            <a:gdLst>
              <a:gd name="connsiteX0" fmla="*/ 0 w 2814759"/>
              <a:gd name="connsiteY0" fmla="*/ 0 h 933905"/>
              <a:gd name="connsiteX1" fmla="*/ 2814759 w 2814759"/>
              <a:gd name="connsiteY1" fmla="*/ 0 h 933905"/>
              <a:gd name="connsiteX2" fmla="*/ 2814759 w 2814759"/>
              <a:gd name="connsiteY2" fmla="*/ 933905 h 933905"/>
              <a:gd name="connsiteX3" fmla="*/ 0 w 2814759"/>
              <a:gd name="connsiteY3" fmla="*/ 933905 h 933905"/>
              <a:gd name="connsiteX4" fmla="*/ 0 w 2814759"/>
              <a:gd name="connsiteY4" fmla="*/ 0 h 933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4759" h="933905">
                <a:moveTo>
                  <a:pt x="0" y="0"/>
                </a:moveTo>
                <a:lnTo>
                  <a:pt x="2814759" y="0"/>
                </a:lnTo>
                <a:lnTo>
                  <a:pt x="2814759" y="933905"/>
                </a:lnTo>
                <a:lnTo>
                  <a:pt x="0" y="9339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TT" sz="3200" kern="1200" dirty="0"/>
              <a:t>CEC Process generates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43BA69A-AA16-48CB-8FDC-772F6EC53153}"/>
              </a:ext>
            </a:extLst>
          </p:cNvPr>
          <p:cNvCxnSpPr/>
          <p:nvPr/>
        </p:nvCxnSpPr>
        <p:spPr>
          <a:xfrm>
            <a:off x="2251634" y="3910414"/>
            <a:ext cx="2615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FF859B6-44C8-4E91-8E1E-00021F5F4C8E}"/>
              </a:ext>
            </a:extLst>
          </p:cNvPr>
          <p:cNvCxnSpPr>
            <a:cxnSpLocks/>
          </p:cNvCxnSpPr>
          <p:nvPr/>
        </p:nvCxnSpPr>
        <p:spPr>
          <a:xfrm>
            <a:off x="2248858" y="5014734"/>
            <a:ext cx="272167" cy="547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A9C3234-F8D0-45A9-8486-35E3AD2F584A}"/>
              </a:ext>
            </a:extLst>
          </p:cNvPr>
          <p:cNvCxnSpPr/>
          <p:nvPr/>
        </p:nvCxnSpPr>
        <p:spPr>
          <a:xfrm>
            <a:off x="2251634" y="3910414"/>
            <a:ext cx="0" cy="1104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F2B1156-D46A-4573-BAD8-C7C64E5FA93C}"/>
              </a:ext>
            </a:extLst>
          </p:cNvPr>
          <p:cNvCxnSpPr/>
          <p:nvPr/>
        </p:nvCxnSpPr>
        <p:spPr>
          <a:xfrm>
            <a:off x="4921337" y="3889476"/>
            <a:ext cx="2615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76FC8A5-5F98-4CAE-A34E-6449CB5BF731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4927524" y="4993796"/>
            <a:ext cx="247275" cy="611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C839F16-957D-4253-AC77-87444BD93D24}"/>
              </a:ext>
            </a:extLst>
          </p:cNvPr>
          <p:cNvCxnSpPr/>
          <p:nvPr/>
        </p:nvCxnSpPr>
        <p:spPr>
          <a:xfrm>
            <a:off x="4921337" y="3889476"/>
            <a:ext cx="0" cy="1104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834D0FD-5B20-4021-B8D8-057B5A9B1A30}"/>
              </a:ext>
            </a:extLst>
          </p:cNvPr>
          <p:cNvCxnSpPr/>
          <p:nvPr/>
        </p:nvCxnSpPr>
        <p:spPr>
          <a:xfrm>
            <a:off x="7512804" y="3909988"/>
            <a:ext cx="2615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05F4803-604E-480E-806B-5F423920168A}"/>
              </a:ext>
            </a:extLst>
          </p:cNvPr>
          <p:cNvCxnSpPr>
            <a:cxnSpLocks/>
          </p:cNvCxnSpPr>
          <p:nvPr/>
        </p:nvCxnSpPr>
        <p:spPr>
          <a:xfrm>
            <a:off x="7512804" y="5014308"/>
            <a:ext cx="253463" cy="611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E05AE8D-B8FE-49EC-8CC2-CD1E09AE9D0C}"/>
              </a:ext>
            </a:extLst>
          </p:cNvPr>
          <p:cNvCxnSpPr/>
          <p:nvPr/>
        </p:nvCxnSpPr>
        <p:spPr>
          <a:xfrm>
            <a:off x="7512804" y="3909988"/>
            <a:ext cx="0" cy="1104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44F22B-F3C0-409A-AAAD-033E8BEB733B}"/>
              </a:ext>
            </a:extLst>
          </p:cNvPr>
          <p:cNvSpPr/>
          <p:nvPr/>
        </p:nvSpPr>
        <p:spPr>
          <a:xfrm>
            <a:off x="536848" y="4489279"/>
            <a:ext cx="1522301" cy="200359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dirty="0">
                <a:solidFill>
                  <a:schemeClr val="tx1"/>
                </a:solidFill>
              </a:rPr>
              <a:t>Soil</a:t>
            </a:r>
          </a:p>
          <a:p>
            <a:pPr algn="ctr"/>
            <a:r>
              <a:rPr lang="en-TT" dirty="0">
                <a:solidFill>
                  <a:schemeClr val="tx1"/>
                </a:solidFill>
              </a:rPr>
              <a:t>Formation</a:t>
            </a:r>
          </a:p>
          <a:p>
            <a:pPr algn="ctr"/>
            <a:r>
              <a:rPr lang="en-TT" dirty="0">
                <a:solidFill>
                  <a:schemeClr val="tx1"/>
                </a:solidFill>
              </a:rPr>
              <a:t>Shoreline morphology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1ABDA0A-600D-48E2-912D-2CDD7AC76F3E}"/>
              </a:ext>
            </a:extLst>
          </p:cNvPr>
          <p:cNvCxnSpPr>
            <a:cxnSpLocks/>
          </p:cNvCxnSpPr>
          <p:nvPr/>
        </p:nvCxnSpPr>
        <p:spPr>
          <a:xfrm>
            <a:off x="275273" y="3937470"/>
            <a:ext cx="2615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14D907-4FA1-49AA-ABFD-87290F70D1F5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264682" y="5041790"/>
            <a:ext cx="272166" cy="449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62DADE2-99D5-45C9-B521-F1B1EF73E138}"/>
              </a:ext>
            </a:extLst>
          </p:cNvPr>
          <p:cNvCxnSpPr/>
          <p:nvPr/>
        </p:nvCxnSpPr>
        <p:spPr>
          <a:xfrm>
            <a:off x="264682" y="3929087"/>
            <a:ext cx="0" cy="1104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3D92F28-CCB3-4A33-A0A3-EED4A7B1FD0C}"/>
              </a:ext>
            </a:extLst>
          </p:cNvPr>
          <p:cNvCxnSpPr>
            <a:cxnSpLocks/>
          </p:cNvCxnSpPr>
          <p:nvPr/>
        </p:nvCxnSpPr>
        <p:spPr>
          <a:xfrm>
            <a:off x="9277712" y="3957720"/>
            <a:ext cx="2615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DEAC50C-FDA1-40F0-8E44-A65695C2E66D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9688656" y="4753926"/>
            <a:ext cx="1818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FDFCA46-138B-4028-B4EA-73DC4E70C879}"/>
              </a:ext>
            </a:extLst>
          </p:cNvPr>
          <p:cNvCxnSpPr>
            <a:cxnSpLocks/>
          </p:cNvCxnSpPr>
          <p:nvPr/>
        </p:nvCxnSpPr>
        <p:spPr>
          <a:xfrm>
            <a:off x="9277712" y="3957720"/>
            <a:ext cx="410944" cy="796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69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358D3-C4A0-4160-B08C-FDCA16152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TT" dirty="0"/>
              <a:t>Expanding options to meet data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93C1D-824A-47C2-B8BF-AF9673B37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52491"/>
          </a:xfrm>
        </p:spPr>
        <p:txBody>
          <a:bodyPr>
            <a:normAutofit/>
          </a:bodyPr>
          <a:lstStyle/>
          <a:p>
            <a:r>
              <a:rPr lang="en-TT" dirty="0"/>
              <a:t>Oil and gas Platforms provide a stable location for housing of instrumentation for many variables:</a:t>
            </a:r>
          </a:p>
          <a:p>
            <a:pPr lvl="1"/>
            <a:r>
              <a:rPr lang="en-TT" dirty="0"/>
              <a:t>Weather</a:t>
            </a:r>
          </a:p>
          <a:p>
            <a:pPr lvl="1"/>
            <a:r>
              <a:rPr lang="en-TT" dirty="0"/>
              <a:t>Waves</a:t>
            </a:r>
          </a:p>
          <a:p>
            <a:pPr lvl="1"/>
            <a:r>
              <a:rPr lang="en-TT" dirty="0"/>
              <a:t>Currents</a:t>
            </a:r>
          </a:p>
          <a:p>
            <a:pPr lvl="1"/>
            <a:r>
              <a:rPr lang="en-TT" dirty="0"/>
              <a:t>Air quality</a:t>
            </a:r>
          </a:p>
          <a:p>
            <a:pPr lvl="1"/>
            <a:r>
              <a:rPr lang="en-TT" dirty="0"/>
              <a:t>Water quality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9ABD7-43CC-4126-B435-9868795E4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967" y="2606621"/>
            <a:ext cx="4891836" cy="355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76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EE409-C2E8-4BBE-9E7B-109FE9A2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TT" dirty="0"/>
              <a:t>Met-Ocean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B6468-1F84-4524-85F4-2C372B97B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89670" cy="4351338"/>
          </a:xfrm>
        </p:spPr>
        <p:txBody>
          <a:bodyPr>
            <a:normAutofit fontScale="85000" lnSpcReduction="10000"/>
          </a:bodyPr>
          <a:lstStyle/>
          <a:p>
            <a:r>
              <a:rPr lang="en-TT" dirty="0"/>
              <a:t>Gaps</a:t>
            </a:r>
          </a:p>
          <a:p>
            <a:pPr lvl="1"/>
            <a:r>
              <a:rPr lang="en-TT" dirty="0"/>
              <a:t>Paucity of data along vulnerable coastlines</a:t>
            </a:r>
          </a:p>
          <a:p>
            <a:pPr lvl="1"/>
            <a:r>
              <a:rPr lang="en-TT" dirty="0"/>
              <a:t>Limited ground based measurements for validation</a:t>
            </a:r>
          </a:p>
          <a:p>
            <a:pPr lvl="2"/>
            <a:r>
              <a:rPr lang="en-TT" dirty="0"/>
              <a:t>Met Office collects data at three sites around Trinidad (</a:t>
            </a:r>
            <a:r>
              <a:rPr lang="en-TT" dirty="0" err="1"/>
              <a:t>Piarco</a:t>
            </a:r>
            <a:r>
              <a:rPr lang="en-TT" dirty="0"/>
              <a:t>, Caroni, El </a:t>
            </a:r>
            <a:r>
              <a:rPr lang="en-TT" dirty="0" err="1"/>
              <a:t>Reposo</a:t>
            </a:r>
            <a:r>
              <a:rPr lang="en-TT" dirty="0"/>
              <a:t>)</a:t>
            </a:r>
          </a:p>
          <a:p>
            <a:pPr lvl="2"/>
            <a:r>
              <a:rPr lang="en-TT" dirty="0"/>
              <a:t>Data collection at one site in Tobago (Scarborough)</a:t>
            </a:r>
          </a:p>
          <a:p>
            <a:pPr lvl="1"/>
            <a:endParaRPr lang="en-TT" dirty="0"/>
          </a:p>
          <a:p>
            <a:r>
              <a:rPr lang="en-TT" dirty="0"/>
              <a:t>Data Needs</a:t>
            </a:r>
          </a:p>
          <a:p>
            <a:pPr lvl="1"/>
            <a:r>
              <a:rPr lang="en-TT" dirty="0"/>
              <a:t>Wind</a:t>
            </a:r>
          </a:p>
          <a:p>
            <a:pPr lvl="1"/>
            <a:r>
              <a:rPr lang="en-TT" dirty="0"/>
              <a:t>Waves</a:t>
            </a:r>
          </a:p>
          <a:p>
            <a:pPr lvl="1"/>
            <a:r>
              <a:rPr lang="en-TT" dirty="0"/>
              <a:t>Sea Level</a:t>
            </a:r>
          </a:p>
          <a:p>
            <a:pPr lvl="1"/>
            <a:r>
              <a:rPr lang="en-TT" b="1" dirty="0"/>
              <a:t>River Flow</a:t>
            </a:r>
          </a:p>
        </p:txBody>
      </p:sp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4AB86306-5D91-413C-8E65-74478A5EA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84" y="1825625"/>
            <a:ext cx="56311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43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TT" dirty="0"/>
              <a:t>Air Pollution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03512" y="1600200"/>
            <a:ext cx="8712968" cy="499715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TT" b="1" dirty="0"/>
              <a:t>The fallout of air borne pollutants into the ocean can potentially influence the various marine water cycles and processes</a:t>
            </a:r>
          </a:p>
          <a:p>
            <a:endParaRPr lang="en-TT" dirty="0"/>
          </a:p>
          <a:p>
            <a:r>
              <a:rPr lang="en-TT" dirty="0"/>
              <a:t>Sources of air pollution affecting ocean systems:</a:t>
            </a:r>
          </a:p>
          <a:p>
            <a:pPr lvl="1"/>
            <a:r>
              <a:rPr lang="en-TT" dirty="0"/>
              <a:t>Industrial sites </a:t>
            </a:r>
          </a:p>
          <a:p>
            <a:pPr lvl="1"/>
            <a:r>
              <a:rPr lang="en-TT" dirty="0"/>
              <a:t>Agricultural sites </a:t>
            </a:r>
          </a:p>
          <a:p>
            <a:pPr lvl="1"/>
            <a:r>
              <a:rPr lang="en-TT" dirty="0"/>
              <a:t>Marine operations; oil &amp; gas, port, commercial marine traffic and transshipment and bunkering</a:t>
            </a:r>
          </a:p>
          <a:p>
            <a:pPr lvl="1"/>
            <a:endParaRPr lang="en-TT" dirty="0"/>
          </a:p>
          <a:p>
            <a:r>
              <a:rPr lang="en-TT" dirty="0"/>
              <a:t>Main parameters of concern: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TT" dirty="0"/>
              <a:t>Particulate Matter (PM</a:t>
            </a:r>
            <a:r>
              <a:rPr lang="en-TT" baseline="-25000" dirty="0"/>
              <a:t>2.5</a:t>
            </a:r>
            <a:r>
              <a:rPr lang="en-TT" dirty="0"/>
              <a:t> and PM</a:t>
            </a:r>
            <a:r>
              <a:rPr lang="en-TT" baseline="-25000" dirty="0"/>
              <a:t>10</a:t>
            </a:r>
            <a:r>
              <a:rPr lang="en-TT" dirty="0"/>
              <a:t>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TT" dirty="0"/>
              <a:t>Nitrogen Dioxide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TT" dirty="0"/>
              <a:t>Nitric oxide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TT" dirty="0"/>
              <a:t>Sulphur Dioxide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TT" dirty="0"/>
              <a:t>Hydrogen Sulphide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TT" dirty="0"/>
              <a:t>Volatile Organic Carbons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TT" dirty="0"/>
              <a:t>Carbon Monoxide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TT" dirty="0"/>
              <a:t>Ozone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TT" dirty="0"/>
              <a:t>Metallic Substances (Cadmium and Lead compounds)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TT" dirty="0"/>
              <a:t>Organic Substances (Formaldehydes and Ethylbenzene) 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169503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</TotalTime>
  <Words>916</Words>
  <Application>Microsoft Office PowerPoint</Application>
  <PresentationFormat>Widescreen</PresentationFormat>
  <Paragraphs>147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Observational requirements for variables related to industry activities</vt:lpstr>
      <vt:lpstr>Industrial Activity</vt:lpstr>
      <vt:lpstr>Environmental Management Authority (EMA) </vt:lpstr>
      <vt:lpstr>Data collection</vt:lpstr>
      <vt:lpstr>CDL Models – currents and waves</vt:lpstr>
      <vt:lpstr>Data Streams</vt:lpstr>
      <vt:lpstr>Expanding options to meet data gaps</vt:lpstr>
      <vt:lpstr>Met-Ocean</vt:lpstr>
      <vt:lpstr>Air Pollution </vt:lpstr>
      <vt:lpstr>Sea Level and Sea Level Rise</vt:lpstr>
      <vt:lpstr>At present</vt:lpstr>
      <vt:lpstr>The Way Forward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Jade Pillai</dc:creator>
  <cp:lastModifiedBy>Nazeer Gopaul</cp:lastModifiedBy>
  <cp:revision>57</cp:revision>
  <dcterms:created xsi:type="dcterms:W3CDTF">2018-01-17T22:03:01Z</dcterms:created>
  <dcterms:modified xsi:type="dcterms:W3CDTF">2018-01-18T22:33:05Z</dcterms:modified>
</cp:coreProperties>
</file>