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684" r:id="rId2"/>
    <p:sldMasterId id="2147483696" r:id="rId3"/>
  </p:sldMasterIdLst>
  <p:notesMasterIdLst>
    <p:notesMasterId r:id="rId28"/>
  </p:notesMasterIdLst>
  <p:handoutMasterIdLst>
    <p:handoutMasterId r:id="rId29"/>
  </p:handoutMasterIdLst>
  <p:sldIdLst>
    <p:sldId id="463" r:id="rId4"/>
    <p:sldId id="475" r:id="rId5"/>
    <p:sldId id="476" r:id="rId6"/>
    <p:sldId id="468" r:id="rId7"/>
    <p:sldId id="474" r:id="rId8"/>
    <p:sldId id="472" r:id="rId9"/>
    <p:sldId id="473" r:id="rId10"/>
    <p:sldId id="420" r:id="rId11"/>
    <p:sldId id="404" r:id="rId12"/>
    <p:sldId id="461" r:id="rId13"/>
    <p:sldId id="462" r:id="rId14"/>
    <p:sldId id="424" r:id="rId15"/>
    <p:sldId id="422" r:id="rId16"/>
    <p:sldId id="459" r:id="rId17"/>
    <p:sldId id="458" r:id="rId18"/>
    <p:sldId id="449" r:id="rId19"/>
    <p:sldId id="450" r:id="rId20"/>
    <p:sldId id="451" r:id="rId21"/>
    <p:sldId id="452" r:id="rId22"/>
    <p:sldId id="454" r:id="rId23"/>
    <p:sldId id="442" r:id="rId24"/>
    <p:sldId id="460" r:id="rId25"/>
    <p:sldId id="477" r:id="rId26"/>
    <p:sldId id="259" r:id="rId27"/>
  </p:sldIdLst>
  <p:sldSz cx="9144000" cy="6858000" type="screen4x3"/>
  <p:notesSz cx="7010400" cy="9296400"/>
  <p:defaultTextStyle>
    <a:defPPr>
      <a:defRPr lang="en-US"/>
    </a:defPPr>
    <a:lvl1pPr marL="0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2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97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BF9"/>
    <a:srgbClr val="7EC234"/>
    <a:srgbClr val="FDA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974" autoAdjust="0"/>
  </p:normalViewPr>
  <p:slideViewPr>
    <p:cSldViewPr snapToGrid="0" snapToObjects="1">
      <p:cViewPr varScale="1">
        <p:scale>
          <a:sx n="58" d="100"/>
          <a:sy n="58" d="100"/>
        </p:scale>
        <p:origin x="-213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768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go-win12-fs-p3\Disco_DEPE\DAT\GEOESPACIAL\Cuestionario-Diagnostico-Estadistico-Geoespacial2017\Respuestas-Recibidas\NOV\GEO-Est_171109\Q8-Q10%20(AMH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90500261399824E-2"/>
          <c:y val="9.5115147683481976E-2"/>
          <c:w val="0.55160230124978993"/>
          <c:h val="0.8750000583664583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6924661354318831E-2"/>
                  <c:y val="7.7199929253182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9383158555769027E-2"/>
                  <c:y val="1.1786861194565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526967649687976E-2"/>
                  <c:y val="-9.958568969646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443364345532147E-2"/>
                  <c:y val="8.098780691129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'Question 8'!$J$9:$J$13</c:f>
              <c:strCache>
                <c:ptCount val="5"/>
                <c:pt idx="0">
                  <c:v>Not yet started</c:v>
                </c:pt>
                <c:pt idx="1">
                  <c:v>The first arrangements are being held</c:v>
                </c:pt>
                <c:pt idx="2">
                  <c:v>It is running through one or more pilot projects</c:v>
                </c:pt>
                <c:pt idx="3">
                  <c:v>It is being implemented under a formally established medium- or long-term work program</c:v>
                </c:pt>
                <c:pt idx="4">
                  <c:v>Not responded</c:v>
                </c:pt>
              </c:strCache>
            </c:strRef>
          </c:cat>
          <c:val>
            <c:numRef>
              <c:f>'Question 8'!$K$9:$K$13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448558963218894"/>
          <c:y val="6.1072560713957204E-2"/>
          <c:w val="0.34072698255355216"/>
          <c:h val="0.9134350715175886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'GEO-esp'!$AB$25</c:f>
              <c:strCache>
                <c:ptCount val="1"/>
                <c:pt idx="0">
                  <c:v>Not yet started</c:v>
                </c:pt>
              </c:strCache>
            </c:strRef>
          </c:tx>
          <c:invertIfNegative val="0"/>
          <c:cat>
            <c:strRef>
              <c:f>'GEO-esp'!$AA$26:$AA$27</c:f>
              <c:strCache>
                <c:ptCount val="2"/>
                <c:pt idx="0">
                  <c:v>SDI formally established </c:v>
                </c:pt>
                <c:pt idx="1">
                  <c:v>Without SDI established</c:v>
                </c:pt>
              </c:strCache>
            </c:strRef>
          </c:cat>
          <c:val>
            <c:numRef>
              <c:f>'GEO-esp'!$AB$26:$AB$27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'GEO-esp'!$AC$25</c:f>
              <c:strCache>
                <c:ptCount val="1"/>
                <c:pt idx="0">
                  <c:v>The first arrangements are being held</c:v>
                </c:pt>
              </c:strCache>
            </c:strRef>
          </c:tx>
          <c:invertIfNegative val="0"/>
          <c:cat>
            <c:strRef>
              <c:f>'GEO-esp'!$AA$26:$AA$27</c:f>
              <c:strCache>
                <c:ptCount val="2"/>
                <c:pt idx="0">
                  <c:v>SDI formally established </c:v>
                </c:pt>
                <c:pt idx="1">
                  <c:v>Without SDI established</c:v>
                </c:pt>
              </c:strCache>
            </c:strRef>
          </c:cat>
          <c:val>
            <c:numRef>
              <c:f>'GEO-esp'!$AC$26:$AC$27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'GEO-esp'!$AD$25</c:f>
              <c:strCache>
                <c:ptCount val="1"/>
                <c:pt idx="0">
                  <c:v>It is running through one or more pilot projects</c:v>
                </c:pt>
              </c:strCache>
            </c:strRef>
          </c:tx>
          <c:invertIfNegative val="0"/>
          <c:cat>
            <c:strRef>
              <c:f>'GEO-esp'!$AA$26:$AA$27</c:f>
              <c:strCache>
                <c:ptCount val="2"/>
                <c:pt idx="0">
                  <c:v>SDI formally established </c:v>
                </c:pt>
                <c:pt idx="1">
                  <c:v>Without SDI established</c:v>
                </c:pt>
              </c:strCache>
            </c:strRef>
          </c:cat>
          <c:val>
            <c:numRef>
              <c:f>'GEO-esp'!$AD$26:$AD$27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'GEO-esp'!$AE$25</c:f>
              <c:strCache>
                <c:ptCount val="1"/>
                <c:pt idx="0">
                  <c:v>It is being implemented under a formally established medium- or long-term work program</c:v>
                </c:pt>
              </c:strCache>
            </c:strRef>
          </c:tx>
          <c:invertIfNegative val="0"/>
          <c:cat>
            <c:strRef>
              <c:f>'GEO-esp'!$AA$26:$AA$27</c:f>
              <c:strCache>
                <c:ptCount val="2"/>
                <c:pt idx="0">
                  <c:v>SDI formally established </c:v>
                </c:pt>
                <c:pt idx="1">
                  <c:v>Without SDI established</c:v>
                </c:pt>
              </c:strCache>
            </c:strRef>
          </c:cat>
          <c:val>
            <c:numRef>
              <c:f>'GEO-esp'!$AE$26:$AE$27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281216"/>
        <c:axId val="35966336"/>
        <c:axId val="0"/>
      </c:bar3DChart>
      <c:catAx>
        <c:axId val="15828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35966336"/>
        <c:crosses val="autoZero"/>
        <c:auto val="1"/>
        <c:lblAlgn val="ctr"/>
        <c:lblOffset val="100"/>
        <c:noMultiLvlLbl val="0"/>
      </c:catAx>
      <c:valAx>
        <c:axId val="3596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2812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538118527646023"/>
          <c:y val="1.8285428889017661E-2"/>
          <c:w val="0.33516506487199704"/>
          <c:h val="0.748628082942562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'Question 6'!$L$27</c:f>
              <c:strCache>
                <c:ptCount val="1"/>
                <c:pt idx="0">
                  <c:v>Satellite images</c:v>
                </c:pt>
              </c:strCache>
            </c:strRef>
          </c:tx>
          <c:invertIfNegative val="0"/>
          <c:cat>
            <c:strRef>
              <c:f>'Question 6'!$K$28:$K$31</c:f>
              <c:strCache>
                <c:ptCount val="4"/>
                <c:pt idx="0">
                  <c:v>Social statistics</c:v>
                </c:pt>
                <c:pt idx="1">
                  <c:v>Demographic Statistics</c:v>
                </c:pt>
                <c:pt idx="2">
                  <c:v>Environmental statistics</c:v>
                </c:pt>
                <c:pt idx="3">
                  <c:v>Economic statistics</c:v>
                </c:pt>
              </c:strCache>
            </c:strRef>
          </c:cat>
          <c:val>
            <c:numRef>
              <c:f>'Question 6'!$L$28:$L$31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'Question 6'!$M$27</c:f>
              <c:strCache>
                <c:ptCount val="1"/>
                <c:pt idx="0">
                  <c:v>georeferenced postal addresses maps</c:v>
                </c:pt>
              </c:strCache>
            </c:strRef>
          </c:tx>
          <c:invertIfNegative val="0"/>
          <c:cat>
            <c:strRef>
              <c:f>'Question 6'!$K$28:$K$31</c:f>
              <c:strCache>
                <c:ptCount val="4"/>
                <c:pt idx="0">
                  <c:v>Social statistics</c:v>
                </c:pt>
                <c:pt idx="1">
                  <c:v>Demographic Statistics</c:v>
                </c:pt>
                <c:pt idx="2">
                  <c:v>Environmental statistics</c:v>
                </c:pt>
                <c:pt idx="3">
                  <c:v>Economic statistics</c:v>
                </c:pt>
              </c:strCache>
            </c:strRef>
          </c:cat>
          <c:val>
            <c:numRef>
              <c:f>'Question 6'!$M$28:$M$31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'Question 6'!$N$27</c:f>
              <c:strCache>
                <c:ptCount val="1"/>
                <c:pt idx="0">
                  <c:v>Thematic vector maps</c:v>
                </c:pt>
              </c:strCache>
            </c:strRef>
          </c:tx>
          <c:invertIfNegative val="0"/>
          <c:cat>
            <c:strRef>
              <c:f>'Question 6'!$K$28:$K$31</c:f>
              <c:strCache>
                <c:ptCount val="4"/>
                <c:pt idx="0">
                  <c:v>Social statistics</c:v>
                </c:pt>
                <c:pt idx="1">
                  <c:v>Demographic Statistics</c:v>
                </c:pt>
                <c:pt idx="2">
                  <c:v>Environmental statistics</c:v>
                </c:pt>
                <c:pt idx="3">
                  <c:v>Economic statistics</c:v>
                </c:pt>
              </c:strCache>
            </c:strRef>
          </c:cat>
          <c:val>
            <c:numRef>
              <c:f>'Question 6'!$N$28:$N$31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</c:ser>
        <c:ser>
          <c:idx val="3"/>
          <c:order val="3"/>
          <c:tx>
            <c:strRef>
              <c:f>'Question 6'!$O$27</c:f>
              <c:strCache>
                <c:ptCount val="1"/>
                <c:pt idx="0">
                  <c:v>Grids</c:v>
                </c:pt>
              </c:strCache>
            </c:strRef>
          </c:tx>
          <c:invertIfNegative val="0"/>
          <c:cat>
            <c:strRef>
              <c:f>'Question 6'!$K$28:$K$31</c:f>
              <c:strCache>
                <c:ptCount val="4"/>
                <c:pt idx="0">
                  <c:v>Social statistics</c:v>
                </c:pt>
                <c:pt idx="1">
                  <c:v>Demographic Statistics</c:v>
                </c:pt>
                <c:pt idx="2">
                  <c:v>Environmental statistics</c:v>
                </c:pt>
                <c:pt idx="3">
                  <c:v>Economic statistics</c:v>
                </c:pt>
              </c:strCache>
            </c:strRef>
          </c:cat>
          <c:val>
            <c:numRef>
              <c:f>'Question 6'!$O$28:$O$31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'Question 6'!$P$27</c:f>
              <c:strCache>
                <c:ptCount val="1"/>
                <c:pt idx="0">
                  <c:v>Other geospatial layers</c:v>
                </c:pt>
              </c:strCache>
            </c:strRef>
          </c:tx>
          <c:invertIfNegative val="0"/>
          <c:cat>
            <c:strRef>
              <c:f>'Question 6'!$K$28:$K$31</c:f>
              <c:strCache>
                <c:ptCount val="4"/>
                <c:pt idx="0">
                  <c:v>Social statistics</c:v>
                </c:pt>
                <c:pt idx="1">
                  <c:v>Demographic Statistics</c:v>
                </c:pt>
                <c:pt idx="2">
                  <c:v>Environmental statistics</c:v>
                </c:pt>
                <c:pt idx="3">
                  <c:v>Economic statistics</c:v>
                </c:pt>
              </c:strCache>
            </c:strRef>
          </c:cat>
          <c:val>
            <c:numRef>
              <c:f>'Question 6'!$P$28:$P$31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320640"/>
        <c:axId val="35966912"/>
        <c:axId val="0"/>
      </c:bar3DChart>
      <c:catAx>
        <c:axId val="15832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35966912"/>
        <c:crosses val="autoZero"/>
        <c:auto val="1"/>
        <c:lblAlgn val="ctr"/>
        <c:lblOffset val="100"/>
        <c:noMultiLvlLbl val="0"/>
      </c:catAx>
      <c:valAx>
        <c:axId val="3596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320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8685235420520008"/>
          <c:y val="0.11718939665140088"/>
          <c:w val="0.3025123115857033"/>
          <c:h val="0.78521753755755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'Question 7'!$J$16</c:f>
              <c:strCache>
                <c:ptCount val="1"/>
                <c:pt idx="0">
                  <c:v>They are not published in geoportals</c:v>
                </c:pt>
              </c:strCache>
            </c:strRef>
          </c:tx>
          <c:invertIfNegative val="0"/>
          <c:cat>
            <c:strRef>
              <c:f>'Question 7'!$K$15:$N$15</c:f>
              <c:strCache>
                <c:ptCount val="4"/>
                <c:pt idx="0">
                  <c:v>Social statistics</c:v>
                </c:pt>
                <c:pt idx="1">
                  <c:v>Demographic Statistics</c:v>
                </c:pt>
                <c:pt idx="2">
                  <c:v>Environmental statistics</c:v>
                </c:pt>
                <c:pt idx="3">
                  <c:v>Economic statistics</c:v>
                </c:pt>
              </c:strCache>
            </c:strRef>
          </c:cat>
          <c:val>
            <c:numRef>
              <c:f>'Question 7'!$K$16:$N$16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'Question 7'!$J$17</c:f>
              <c:strCache>
                <c:ptCount val="1"/>
                <c:pt idx="0">
                  <c:v>They are published in a geoportal from the NSO</c:v>
                </c:pt>
              </c:strCache>
            </c:strRef>
          </c:tx>
          <c:invertIfNegative val="0"/>
          <c:cat>
            <c:strRef>
              <c:f>'Question 7'!$K$15:$N$15</c:f>
              <c:strCache>
                <c:ptCount val="4"/>
                <c:pt idx="0">
                  <c:v>Social statistics</c:v>
                </c:pt>
                <c:pt idx="1">
                  <c:v>Demographic Statistics</c:v>
                </c:pt>
                <c:pt idx="2">
                  <c:v>Environmental statistics</c:v>
                </c:pt>
                <c:pt idx="3">
                  <c:v>Economic statistics</c:v>
                </c:pt>
              </c:strCache>
            </c:strRef>
          </c:cat>
          <c:val>
            <c:numRef>
              <c:f>'Question 7'!$K$17:$N$17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'Question 7'!$J$18</c:f>
              <c:strCache>
                <c:ptCount val="1"/>
                <c:pt idx="0">
                  <c:v>They are published in a geoportal from another agency</c:v>
                </c:pt>
              </c:strCache>
            </c:strRef>
          </c:tx>
          <c:invertIfNegative val="0"/>
          <c:cat>
            <c:strRef>
              <c:f>'Question 7'!$K$15:$N$15</c:f>
              <c:strCache>
                <c:ptCount val="4"/>
                <c:pt idx="0">
                  <c:v>Social statistics</c:v>
                </c:pt>
                <c:pt idx="1">
                  <c:v>Demographic Statistics</c:v>
                </c:pt>
                <c:pt idx="2">
                  <c:v>Environmental statistics</c:v>
                </c:pt>
                <c:pt idx="3">
                  <c:v>Economic statistics</c:v>
                </c:pt>
              </c:strCache>
            </c:strRef>
          </c:cat>
          <c:val>
            <c:numRef>
              <c:f>'Question 7'!$K$18:$N$18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318592"/>
        <c:axId val="35969216"/>
        <c:axId val="0"/>
      </c:bar3DChart>
      <c:catAx>
        <c:axId val="158318592"/>
        <c:scaling>
          <c:orientation val="minMax"/>
        </c:scaling>
        <c:delete val="0"/>
        <c:axPos val="b"/>
        <c:majorTickMark val="out"/>
        <c:minorTickMark val="none"/>
        <c:tickLblPos val="nextTo"/>
        <c:crossAx val="35969216"/>
        <c:crosses val="autoZero"/>
        <c:auto val="1"/>
        <c:lblAlgn val="ctr"/>
        <c:lblOffset val="100"/>
        <c:noMultiLvlLbl val="0"/>
      </c:catAx>
      <c:valAx>
        <c:axId val="3596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3185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636058956412253"/>
          <c:y val="5.0811325445958004E-2"/>
          <c:w val="0.32463615153871794"/>
          <c:h val="0.857612686695961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51FB7-3F61-4FAE-A710-BDDBB418C7D0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7375-6583-486E-87C5-C74B67BC0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8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FC988-CD5F-4D02-867C-91592221C4A6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894ED-3235-4CC1-B3C9-82D6D9E21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2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97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ED-3235-4CC1-B3C9-82D6D9E21D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8254B-C953-4084-AEF2-442FA718531B}" type="slidenum">
              <a:rPr lang="en-US"/>
              <a:pPr/>
              <a:t>11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dirty="0" smtClean="0">
                <a:solidFill>
                  <a:srgbClr val="002060"/>
                </a:solidFill>
              </a:rPr>
              <a:t>rendición de cuentas: </a:t>
            </a:r>
            <a:r>
              <a:rPr lang="es-ES" dirty="0" err="1" smtClean="0">
                <a:solidFill>
                  <a:srgbClr val="002060"/>
                </a:solidFill>
              </a:rPr>
              <a:t>accountability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Arquitectura nacional interinstitucional e intersectorial al más alto nivel 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s-ES" kern="0" dirty="0" smtClean="0">
                <a:solidFill>
                  <a:srgbClr val="002060"/>
                </a:solidFill>
              </a:rPr>
              <a:t>Integración de los ODS en los planes de desarrollo y en los presupuestos incluyendo inversión 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s-ES" kern="0" dirty="0" smtClean="0">
                <a:solidFill>
                  <a:srgbClr val="002060"/>
                </a:solidFill>
              </a:rPr>
              <a:t>Fortalecer capacidades estadísticas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s-ES" dirty="0" smtClean="0">
                <a:solidFill>
                  <a:srgbClr val="002060"/>
                </a:solidFill>
              </a:rPr>
              <a:t>Medios de Implementación: financiamiento, tecnología, comercio, rendición de cuentas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s-ES" dirty="0" smtClean="0">
                <a:solidFill>
                  <a:srgbClr val="002060"/>
                </a:solidFill>
              </a:rPr>
              <a:t>Fortalecimiento de la arquitectura regional: observatorios de género, de planificación, energía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Espacios de diálogo entre gobierno, empresas y ciudadanía</a:t>
            </a:r>
          </a:p>
          <a:p>
            <a:pPr lvl="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7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/>
              <a:t>Es indispensable impulsar una noción de </a:t>
            </a:r>
            <a:r>
              <a:rPr lang="es-CL" i="1" dirty="0"/>
              <a:t>desarrollo basado en el valor de los potenciales endógenos de cada territorio</a:t>
            </a:r>
            <a:r>
              <a:rPr lang="es-CL" dirty="0"/>
              <a:t>, </a:t>
            </a:r>
          </a:p>
          <a:p>
            <a:pPr algn="just"/>
            <a:r>
              <a:rPr lang="es-ES_tradnl" dirty="0"/>
              <a:t>Urgente planificar los asentamientos humanos en zonas de riesgo natural con herramientas eficientes y legítimas de participación ciudadana</a:t>
            </a:r>
          </a:p>
          <a:p>
            <a:pPr algn="just"/>
            <a:r>
              <a:rPr lang="es-ES_tradnl" dirty="0"/>
              <a:t>Geografía económica de los recursos naturales puede conducir a la gobernanza</a:t>
            </a:r>
          </a:p>
          <a:p>
            <a:pPr algn="just"/>
            <a:r>
              <a:rPr lang="es-ES_tradnl" dirty="0"/>
              <a:t>Cambio climático exige una política territorial nacional, regional y global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CL" b="1" i="1" dirty="0"/>
              <a:t>Existen grandes brechas </a:t>
            </a:r>
            <a:r>
              <a:rPr lang="es-CL" dirty="0"/>
              <a:t>en las condiciones de vida a las que se accede, el acceso al empleo, a los servicios básicos, ó en los niveles de productividad dependiendo del lugar de nacimiento o residencia. </a:t>
            </a:r>
            <a:endParaRPr lang="es-ES_tradnl" dirty="0"/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dirty="0"/>
              <a:t>Si bien en varios países se ha registrado un desempeño económico y social positivo en las últimas dos décadas, resulta evidente que esto </a:t>
            </a:r>
            <a:r>
              <a:rPr lang="es-ES_tradnl" b="1" i="1" dirty="0"/>
              <a:t>no ha permitido superar las distancias entre territorios </a:t>
            </a:r>
            <a:r>
              <a:rPr lang="es-ES_tradnl" dirty="0"/>
              <a:t>rezagados y avanzados.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CL" dirty="0"/>
              <a:t>A pesar del creciente interés por el desarrollo de políticas nacionales que apunten a un desarrollo territorial más equilibrado, </a:t>
            </a:r>
            <a:r>
              <a:rPr lang="es-CL" b="1" dirty="0"/>
              <a:t>no se aborda aún con la suficiente fuerza en la agenda supranacional de la región.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CL" dirty="0"/>
              <a:t>La igualdad requiere un cambio de </a:t>
            </a:r>
            <a:r>
              <a:rPr lang="es-CL" b="1" dirty="0"/>
              <a:t>estructuras productivas</a:t>
            </a:r>
            <a:r>
              <a:rPr lang="es-CL" dirty="0"/>
              <a:t> que requieren de una </a:t>
            </a:r>
            <a:r>
              <a:rPr lang="es-CL" b="1" dirty="0"/>
              <a:t>especificidad territorial</a:t>
            </a:r>
            <a:r>
              <a:rPr lang="es-CL" dirty="0"/>
              <a:t>.</a:t>
            </a:r>
            <a:endParaRPr lang="en-US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B9A3B-C0D4-4AB6-B6B7-99493AC72F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http://ggim.un.org/knowledgebase/KnowledgebaseCategory15.aspx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Global Geospatial Information Management for the Americas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ED-3235-4CC1-B3C9-82D6D9E21D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https://www.cepal.org/sites/default/files/events/files/data_gap_in_the_caribbean.pdf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ED-3235-4CC1-B3C9-82D6D9E21D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ED-3235-4CC1-B3C9-82D6D9E21D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2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ED-3235-4CC1-B3C9-82D6D9E21D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https://www.cepal.org/en/events/workshop-accelerate-sdg-implementation-caribbean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ED-3235-4CC1-B3C9-82D6D9E21D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6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https://www.cepal.org/sites/default/files/events/files/data_gap_in_the_caribbean.pdf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ED-3235-4CC1-B3C9-82D6D9E21D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5th High Level Forum on Global Geospatial Information Management, with the theme "Implementing the Sustainable Development Goals: The Role of Geospatial Technology and Innovation", was organized by United Nations Statistics Division as the Secretariat for UN-GGIM in collaboration with the Government of Mexico through the National Institute of Statistics and Geography (INEGI), supported by Geospatial Media and Communications in Mexico City.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http://ggim.un.org/meetings/2017-Mexico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https://www.cepal.org/sites/default/files/presentation/files/un-ggim_29nov_final_abi_0.pdf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ED-3235-4CC1-B3C9-82D6D9E21D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64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actual development paradigm is no longer sustainable, moving toward a sustainable economic model, taking advantage from the environmental big push and the technological revolution, will provide a pathway to preserving the best of globalization and global interconnectedness, enhancing economic and environmental sustainability and empowering individuals and communities to strengthen social inclusion and multilateralism.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AAD41-96A5-45A8-8562-0C0766E8AA9B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ED-3235-4CC1-B3C9-82D6D9E21D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22" tIns="45710" rIns="91422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22" tIns="45710" rIns="91422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22" tIns="45710" rIns="91422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2" tIns="45710" rIns="91422" bIns="4571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2" tIns="45710" rIns="91422" bIns="4571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  <a:prstGeom prst="rect">
            <a:avLst/>
          </a:prstGeom>
        </p:spPr>
        <p:txBody>
          <a:bodyPr lIns="91422" tIns="45710" rIns="91422" bIns="45710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4" indent="0">
              <a:buNone/>
              <a:defRPr sz="1600" b="1"/>
            </a:lvl8pPr>
            <a:lvl9pPr marL="36568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  <a:prstGeom prst="rect">
            <a:avLst/>
          </a:prstGeom>
        </p:spPr>
        <p:txBody>
          <a:bodyPr lIns="91422" tIns="45710" rIns="91422" bIns="45710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4" indent="0">
              <a:buNone/>
              <a:defRPr sz="1600" b="1"/>
            </a:lvl8pPr>
            <a:lvl9pPr marL="36568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2" tIns="45710" rIns="91422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4" indent="0">
              <a:buNone/>
              <a:defRPr sz="1000"/>
            </a:lvl3pPr>
            <a:lvl4pPr marL="1371336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2" indent="0">
              <a:buNone/>
              <a:defRPr sz="900"/>
            </a:lvl7pPr>
            <a:lvl8pPr marL="3199784" indent="0">
              <a:buNone/>
              <a:defRPr sz="900"/>
            </a:lvl8pPr>
            <a:lvl9pPr marL="36568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22" tIns="45710" rIns="91422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2" tIns="45710" rIns="91422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4" indent="0">
              <a:buNone/>
              <a:defRPr sz="2400"/>
            </a:lvl3pPr>
            <a:lvl4pPr marL="1371336" indent="0">
              <a:buNone/>
              <a:defRPr sz="2000"/>
            </a:lvl4pPr>
            <a:lvl5pPr marL="1828448" indent="0">
              <a:buNone/>
              <a:defRPr sz="2000"/>
            </a:lvl5pPr>
            <a:lvl6pPr marL="2285560" indent="0">
              <a:buNone/>
              <a:defRPr sz="2000"/>
            </a:lvl6pPr>
            <a:lvl7pPr marL="2742672" indent="0">
              <a:buNone/>
              <a:defRPr sz="2000"/>
            </a:lvl7pPr>
            <a:lvl8pPr marL="3199784" indent="0">
              <a:buNone/>
              <a:defRPr sz="2000"/>
            </a:lvl8pPr>
            <a:lvl9pPr marL="36568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4" indent="0">
              <a:buNone/>
              <a:defRPr sz="1000"/>
            </a:lvl3pPr>
            <a:lvl4pPr marL="1371336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2" indent="0">
              <a:buNone/>
              <a:defRPr sz="900"/>
            </a:lvl7pPr>
            <a:lvl8pPr marL="3199784" indent="0">
              <a:buNone/>
              <a:defRPr sz="900"/>
            </a:lvl8pPr>
            <a:lvl9pPr marL="36568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22" tIns="45710" rIns="91422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22" tIns="45710" rIns="91422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04376F32-56F5-4EB8-BDC9-62190E03D13B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138D2217-962C-43BE-98CA-C001D0DDA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22" tIns="45710" rIns="91422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2" tIns="45710" rIns="91422" bIns="4571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2" tIns="45710" rIns="91422" bIns="4571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  <a:prstGeom prst="rect">
            <a:avLst/>
          </a:prstGeom>
        </p:spPr>
        <p:txBody>
          <a:bodyPr lIns="91422" tIns="45710" rIns="91422" bIns="45710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4" indent="0">
              <a:buNone/>
              <a:defRPr sz="1600" b="1"/>
            </a:lvl8pPr>
            <a:lvl9pPr marL="36568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  <a:prstGeom prst="rect">
            <a:avLst/>
          </a:prstGeom>
        </p:spPr>
        <p:txBody>
          <a:bodyPr lIns="91422" tIns="45710" rIns="91422" bIns="45710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4" indent="0">
              <a:buNone/>
              <a:defRPr sz="1600" b="1"/>
            </a:lvl8pPr>
            <a:lvl9pPr marL="36568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2" tIns="45710" rIns="91422" bIns="4571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2" tIns="45710" rIns="91422" bIns="4571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2" tIns="45710" rIns="91422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4" indent="0">
              <a:buNone/>
              <a:defRPr sz="1000"/>
            </a:lvl3pPr>
            <a:lvl4pPr marL="1371336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2" indent="0">
              <a:buNone/>
              <a:defRPr sz="900"/>
            </a:lvl7pPr>
            <a:lvl8pPr marL="3199784" indent="0">
              <a:buNone/>
              <a:defRPr sz="900"/>
            </a:lvl8pPr>
            <a:lvl9pPr marL="36568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2" tIns="45710" rIns="91422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4" indent="0">
              <a:buNone/>
              <a:defRPr sz="2400"/>
            </a:lvl3pPr>
            <a:lvl4pPr marL="1371336" indent="0">
              <a:buNone/>
              <a:defRPr sz="2000"/>
            </a:lvl4pPr>
            <a:lvl5pPr marL="1828448" indent="0">
              <a:buNone/>
              <a:defRPr sz="2000"/>
            </a:lvl5pPr>
            <a:lvl6pPr marL="2285560" indent="0">
              <a:buNone/>
              <a:defRPr sz="2000"/>
            </a:lvl6pPr>
            <a:lvl7pPr marL="2742672" indent="0">
              <a:buNone/>
              <a:defRPr sz="2000"/>
            </a:lvl7pPr>
            <a:lvl8pPr marL="3199784" indent="0">
              <a:buNone/>
              <a:defRPr sz="2000"/>
            </a:lvl8pPr>
            <a:lvl9pPr marL="36568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4" indent="0">
              <a:buNone/>
              <a:defRPr sz="1000"/>
            </a:lvl3pPr>
            <a:lvl4pPr marL="1371336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2" indent="0">
              <a:buNone/>
              <a:defRPr sz="900"/>
            </a:lvl7pPr>
            <a:lvl8pPr marL="3199784" indent="0">
              <a:buNone/>
              <a:defRPr sz="900"/>
            </a:lvl8pPr>
            <a:lvl9pPr marL="36568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22" tIns="45710" rIns="91422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22" tIns="45710" rIns="91422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AC50E63B-E818-4698-9EA6-A399B7C4F4F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4C1AF945-2AA4-465B-8662-9F6D7DA8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  <a:prstGeom prst="rect">
            <a:avLst/>
          </a:prstGeom>
        </p:spPr>
        <p:txBody>
          <a:bodyPr lIns="91422" tIns="45710" rIns="91422" bIns="45710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4" indent="0">
              <a:buNone/>
              <a:defRPr sz="1600" b="1"/>
            </a:lvl8pPr>
            <a:lvl9pPr marL="36568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  <a:prstGeom prst="rect">
            <a:avLst/>
          </a:prstGeom>
        </p:spPr>
        <p:txBody>
          <a:bodyPr lIns="91422" tIns="45710" rIns="91422" bIns="45710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4" indent="0">
              <a:buNone/>
              <a:defRPr sz="1600" b="1"/>
            </a:lvl8pPr>
            <a:lvl9pPr marL="36568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2" tIns="45710" rIns="91422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4" indent="0">
              <a:buNone/>
              <a:defRPr sz="1000"/>
            </a:lvl3pPr>
            <a:lvl4pPr marL="1371336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2" indent="0">
              <a:buNone/>
              <a:defRPr sz="900"/>
            </a:lvl7pPr>
            <a:lvl8pPr marL="3199784" indent="0">
              <a:buNone/>
              <a:defRPr sz="900"/>
            </a:lvl8pPr>
            <a:lvl9pPr marL="36568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2" tIns="45710" rIns="91422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4" indent="0">
              <a:buNone/>
              <a:defRPr sz="2400"/>
            </a:lvl3pPr>
            <a:lvl4pPr marL="1371336" indent="0">
              <a:buNone/>
              <a:defRPr sz="2000"/>
            </a:lvl4pPr>
            <a:lvl5pPr marL="1828448" indent="0">
              <a:buNone/>
              <a:defRPr sz="2000"/>
            </a:lvl5pPr>
            <a:lvl6pPr marL="2285560" indent="0">
              <a:buNone/>
              <a:defRPr sz="2000"/>
            </a:lvl6pPr>
            <a:lvl7pPr marL="2742672" indent="0">
              <a:buNone/>
              <a:defRPr sz="2000"/>
            </a:lvl7pPr>
            <a:lvl8pPr marL="3199784" indent="0">
              <a:buNone/>
              <a:defRPr sz="2000"/>
            </a:lvl8pPr>
            <a:lvl9pPr marL="36568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4" indent="0">
              <a:buNone/>
              <a:defRPr sz="1000"/>
            </a:lvl3pPr>
            <a:lvl4pPr marL="1371336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2" indent="0">
              <a:buNone/>
              <a:defRPr sz="900"/>
            </a:lvl7pPr>
            <a:lvl8pPr marL="3199784" indent="0">
              <a:buNone/>
              <a:defRPr sz="900"/>
            </a:lvl8pPr>
            <a:lvl9pPr marL="36568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3C1DD967-76F4-401A-AAE9-206891E342D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51DF005-CAD8-4753-B496-C106A1F74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DS 2017 Inferior ingl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13816"/>
            <a:ext cx="9144000" cy="5441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2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defTabSz="9142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0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2" indent="-228556" algn="l" defTabSz="9142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4" indent="-228556" algn="l" defTabSz="9142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6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8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0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3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8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2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7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DS 2017 Final ingl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68" y="0"/>
            <a:ext cx="916266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defTabSz="9142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0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2" indent="-228556" algn="l" defTabSz="9142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4" indent="-228556" algn="l" defTabSz="9142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6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8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0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3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8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2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7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.36 Portada generic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609"/>
            <a:ext cx="9144000" cy="6854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2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defTabSz="9142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0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2" indent="-228556" algn="l" defTabSz="9142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4" indent="-228556" algn="l" defTabSz="9142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6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8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0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3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8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2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7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129893"/>
          </a:xfrm>
        </p:spPr>
        <p:txBody>
          <a:bodyPr/>
          <a:lstStyle/>
          <a:p>
            <a:r>
              <a:rPr lang="en-US" sz="2400" b="1" dirty="0"/>
              <a:t>Implementing and Monitoring the Sustainable Development Goals in the Caribbean: The Role of the </a:t>
            </a:r>
            <a:r>
              <a:rPr lang="en-US" sz="2400" b="1" dirty="0" smtClean="0"/>
              <a:t>Ocean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9067"/>
            <a:ext cx="8686800" cy="306493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Integrating geography and statistics to assist public policies for SDG </a:t>
            </a:r>
            <a:r>
              <a:rPr lang="en-US" b="1" dirty="0" smtClean="0"/>
              <a:t>implementation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sz="1800" b="1" dirty="0" smtClean="0"/>
              <a:t>Artie </a:t>
            </a:r>
            <a:r>
              <a:rPr lang="en-US" sz="1800" b="1" dirty="0" err="1" smtClean="0"/>
              <a:t>Dubrie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en-US" sz="1800" b="1" dirty="0" smtClean="0"/>
              <a:t>Sustainable Development officer </a:t>
            </a:r>
          </a:p>
          <a:p>
            <a:pPr marL="0" indent="0" algn="r">
              <a:buNone/>
            </a:pPr>
            <a:r>
              <a:rPr lang="en-US" sz="1800" b="1" dirty="0" smtClean="0"/>
              <a:t>ECLAC Port of Spain office</a:t>
            </a:r>
          </a:p>
          <a:p>
            <a:pPr marL="0" indent="0" algn="r">
              <a:buNone/>
            </a:pPr>
            <a:r>
              <a:rPr lang="en-US" sz="1800" b="1" dirty="0" smtClean="0"/>
              <a:t>dubrie@un.org</a:t>
            </a:r>
          </a:p>
          <a:p>
            <a:pPr marL="0" indent="0" algn="r">
              <a:buNone/>
            </a:pPr>
            <a:r>
              <a:rPr lang="en-US" sz="1800" b="1" dirty="0" smtClean="0"/>
              <a:t> </a:t>
            </a:r>
          </a:p>
          <a:p>
            <a:pPr marL="0" indent="0" algn="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53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6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2030 Agenda and the 17 SDGs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42347" y="4160426"/>
            <a:ext cx="4916487" cy="766762"/>
          </a:xfrm>
          <a:prstGeom prst="rect">
            <a:avLst/>
          </a:prstGeom>
          <a:noFill/>
          <a:ln>
            <a:noFill/>
          </a:ln>
        </p:spPr>
        <p:txBody>
          <a:bodyPr lIns="91422" tIns="45710" rIns="91422" bIns="45710"/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169 targets -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231 indicators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“Leaving no one behind with equality front and centre”</a:t>
            </a:r>
          </a:p>
        </p:txBody>
      </p:sp>
      <p:pic>
        <p:nvPicPr>
          <p:cNvPr id="7" name="Picture 6" descr="UN-SD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68" y="1022690"/>
            <a:ext cx="4050632" cy="29472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6674" y="1022690"/>
            <a:ext cx="3985673" cy="5688943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416052" indent="-416052">
              <a:spcBef>
                <a:spcPts val="468"/>
              </a:spcBef>
              <a:spcAft>
                <a:spcPts val="468"/>
              </a:spcAft>
              <a:buBlip>
                <a:blip r:embed="rId4"/>
              </a:buBlip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It reflects the consensus of the 193 countries on the need to change the prevailing development pattern.</a:t>
            </a:r>
          </a:p>
          <a:p>
            <a:pPr marL="416052" indent="-416052">
              <a:spcBef>
                <a:spcPts val="468"/>
              </a:spcBef>
              <a:spcAft>
                <a:spcPts val="468"/>
              </a:spcAft>
              <a:buBlip>
                <a:blip r:embed="rId4"/>
              </a:buBlip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It is universal, indivisible, integrated and civilizing call for reconciling policies to end poverty, achieve equality and ensure environmental stewardship.</a:t>
            </a:r>
          </a:p>
          <a:p>
            <a:pPr marL="416052" indent="-416052">
              <a:spcBef>
                <a:spcPts val="468"/>
              </a:spcBef>
              <a:spcAft>
                <a:spcPts val="468"/>
              </a:spcAft>
              <a:buBlip>
                <a:blip r:embed="rId4"/>
              </a:buBlip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Only multilateral cooperation can correct asymmetries and lay the foundations of an open and stable international system that imposes fewer restrictions on national decisions.</a:t>
            </a:r>
          </a:p>
          <a:p>
            <a:pPr marL="416052" indent="-416052">
              <a:spcBef>
                <a:spcPts val="468"/>
              </a:spcBef>
              <a:spcAft>
                <a:spcPts val="468"/>
              </a:spcAft>
              <a:buBlip>
                <a:blip r:embed="rId4"/>
              </a:buBlip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39143" y="5956663"/>
            <a:ext cx="4937760" cy="50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Country  owned and driven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082"/>
          </a:xfrm>
        </p:spPr>
        <p:txBody>
          <a:bodyPr>
            <a:normAutofit/>
          </a:bodyPr>
          <a:lstStyle/>
          <a:p>
            <a:r>
              <a:rPr lang="es-CL" sz="3600" b="1" dirty="0" err="1" smtClean="0">
                <a:solidFill>
                  <a:srgbClr val="C00000"/>
                </a:solidFill>
              </a:rPr>
              <a:t>Six</a:t>
            </a:r>
            <a:r>
              <a:rPr lang="es-CL" sz="3600" b="1" dirty="0" smtClean="0">
                <a:solidFill>
                  <a:srgbClr val="C00000"/>
                </a:solidFill>
              </a:rPr>
              <a:t> </a:t>
            </a:r>
            <a:r>
              <a:rPr lang="es-CL" sz="3600" b="1" dirty="0" err="1" smtClean="0">
                <a:solidFill>
                  <a:srgbClr val="C00000"/>
                </a:solidFill>
              </a:rPr>
              <a:t>pillars</a:t>
            </a:r>
            <a:r>
              <a:rPr lang="es-CL" sz="3600" b="1" dirty="0" smtClean="0">
                <a:solidFill>
                  <a:srgbClr val="C00000"/>
                </a:solidFill>
              </a:rPr>
              <a:t> </a:t>
            </a:r>
            <a:r>
              <a:rPr lang="es-CL" sz="3600" b="1" dirty="0" err="1" smtClean="0">
                <a:solidFill>
                  <a:srgbClr val="C00000"/>
                </a:solidFill>
              </a:rPr>
              <a:t>for</a:t>
            </a:r>
            <a:r>
              <a:rPr lang="es-CL" sz="3600" b="1" dirty="0" smtClean="0">
                <a:solidFill>
                  <a:srgbClr val="C00000"/>
                </a:solidFill>
              </a:rPr>
              <a:t> </a:t>
            </a:r>
            <a:r>
              <a:rPr lang="es-CL" sz="3600" b="1" dirty="0" err="1" smtClean="0">
                <a:solidFill>
                  <a:srgbClr val="C00000"/>
                </a:solidFill>
              </a:rPr>
              <a:t>action</a:t>
            </a:r>
            <a:r>
              <a:rPr lang="es-CL" sz="3600" b="1" dirty="0" smtClean="0">
                <a:solidFill>
                  <a:srgbClr val="C00000"/>
                </a:solidFill>
              </a:rPr>
              <a:t> and </a:t>
            </a:r>
            <a:r>
              <a:rPr lang="es-CL" sz="3600" b="1" dirty="0" err="1" smtClean="0">
                <a:solidFill>
                  <a:srgbClr val="C00000"/>
                </a:solidFill>
              </a:rPr>
              <a:t>cooperation</a:t>
            </a:r>
            <a:endParaRPr lang="es-E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65200"/>
            <a:ext cx="8229600" cy="516096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Clr>
                <a:srgbClr val="C00000"/>
              </a:buClr>
              <a:buNone/>
            </a:pPr>
            <a:endParaRPr lang="es-ES" b="1" dirty="0" smtClean="0">
              <a:solidFill>
                <a:srgbClr val="002060"/>
              </a:solidFill>
            </a:endParaRP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High level: </a:t>
            </a:r>
          </a:p>
          <a:p>
            <a:pPr marL="742874" lvl="2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National institutional and inter sectorial architecture 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Integration  of SDG into national planes, budgets including investments 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Strengthen capacities in statistics 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Implementation: financing, technology, commence, accountability 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Strengthening  of </a:t>
            </a:r>
            <a:r>
              <a:rPr lang="en-US" dirty="0">
                <a:solidFill>
                  <a:srgbClr val="002060"/>
                </a:solidFill>
              </a:rPr>
              <a:t>regional </a:t>
            </a:r>
            <a:r>
              <a:rPr lang="en-US" dirty="0" smtClean="0">
                <a:solidFill>
                  <a:srgbClr val="002060"/>
                </a:solidFill>
              </a:rPr>
              <a:t>architecture: for example on SGD of gender, planning, energy </a:t>
            </a:r>
            <a:r>
              <a:rPr lang="en-US" dirty="0" err="1" smtClean="0">
                <a:solidFill>
                  <a:srgbClr val="002060"/>
                </a:solidFill>
              </a:rPr>
              <a:t>etc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Working medium amongst government, industry (private sectors), citizens other stakeholders etc.</a:t>
            </a: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lvl="1" indent="-514350">
              <a:buClr>
                <a:srgbClr val="C00000"/>
              </a:buClr>
              <a:buFont typeface="Arial" pitchFamily="34" charset="0"/>
              <a:buAutoNum type="arabicPeriod"/>
            </a:pP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350519" y="1188720"/>
            <a:ext cx="8427721" cy="5186651"/>
          </a:xfrm>
          <a:prstGeom prst="rect">
            <a:avLst/>
          </a:prstGeom>
        </p:spPr>
        <p:txBody>
          <a:bodyPr/>
          <a:lstStyle/>
          <a:p>
            <a:pPr marL="342900" indent="-342900" defTabSz="914400" fontAlgn="base">
              <a:lnSpc>
                <a:spcPct val="95000"/>
              </a:lnSpc>
              <a:spcBef>
                <a:spcPts val="400"/>
              </a:spcBef>
              <a:buClr>
                <a:srgbClr val="C00000"/>
              </a:buClr>
              <a:buFontTx/>
              <a:buChar char="•"/>
              <a:defRPr/>
            </a:pPr>
            <a:endParaRPr lang="es-ES" sz="27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97253"/>
            <a:ext cx="903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Why is territory and geography so relevant?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554" y="911379"/>
            <a:ext cx="87548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48895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AutoNum type="arabicPeriod"/>
            </a:pPr>
            <a:r>
              <a:rPr lang="en-US" sz="2800" dirty="0" smtClean="0"/>
              <a:t>Geographical averages hide inequalities</a:t>
            </a:r>
          </a:p>
          <a:p>
            <a:pPr marL="722313" indent="-48895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AutoNum type="arabicPeriod"/>
            </a:pPr>
            <a:r>
              <a:rPr lang="en-US" sz="2800" dirty="0" smtClean="0"/>
              <a:t>Understanding our territory allows the design of indicators of poverty, inequality and welfare with an integrated approach</a:t>
            </a:r>
          </a:p>
          <a:p>
            <a:pPr marL="722313" indent="-48895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AutoNum type="arabicPeriod"/>
            </a:pPr>
            <a:r>
              <a:rPr lang="en-US" sz="2800" dirty="0" smtClean="0"/>
              <a:t>SDGs require a geographical interpretation at regional, national and sub-national levels</a:t>
            </a:r>
          </a:p>
          <a:p>
            <a:pPr marL="722313" indent="-48895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AutoNum type="arabicPeriod"/>
            </a:pPr>
            <a:r>
              <a:rPr lang="en-US" sz="2800" u="sng" dirty="0" smtClean="0">
                <a:solidFill>
                  <a:srgbClr val="0070C0"/>
                </a:solidFill>
              </a:rPr>
              <a:t>Geographical information fosters productive synergies and natural resources governance</a:t>
            </a:r>
          </a:p>
          <a:p>
            <a:pPr marL="722313" indent="-48895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AutoNum type="arabicPeriod"/>
            </a:pPr>
            <a:r>
              <a:rPr lang="en-US" sz="2800" dirty="0" smtClean="0"/>
              <a:t>Geospatial information should help public policies to revert concentration of wealth and the lack of basic needs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367644" y="6239522"/>
            <a:ext cx="7668852" cy="55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5th </a:t>
            </a:r>
            <a:r>
              <a:rPr kumimoji="0" lang="es-C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High</a:t>
            </a: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r>
              <a:rPr kumimoji="0" lang="es-C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Level</a:t>
            </a: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r>
              <a:rPr kumimoji="0" lang="es-C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Forum</a:t>
            </a: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r>
              <a:rPr kumimoji="0" lang="es-C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on</a:t>
            </a: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r>
              <a:rPr kumimoji="0" lang="es-C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United</a:t>
            </a: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r>
              <a:rPr kumimoji="0" lang="es-C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Nations</a:t>
            </a: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Global </a:t>
            </a:r>
            <a:r>
              <a:rPr kumimoji="0" lang="es-C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Geospatial</a:t>
            </a: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</a:t>
            </a:r>
            <a:r>
              <a:rPr kumimoji="0" lang="es-C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Information</a:t>
            </a: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Management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Mexico</a:t>
            </a: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City, 28 – 30 </a:t>
            </a:r>
            <a:r>
              <a:rPr kumimoji="0" lang="es-C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November</a:t>
            </a:r>
            <a:r>
              <a:rPr kumimoji="0" lang="es-C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 2017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S PGothic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558" y="102249"/>
            <a:ext cx="8264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The vision from the territory makes a difference</a:t>
            </a:r>
            <a:r>
              <a:rPr lang="es-CL" sz="3200" b="1" dirty="0" smtClean="0">
                <a:solidFill>
                  <a:srgbClr val="C00000"/>
                </a:solidFill>
              </a:rPr>
              <a:t>: g</a:t>
            </a:r>
            <a:r>
              <a:rPr lang="en-US" sz="3200" b="1" dirty="0" err="1" smtClean="0">
                <a:solidFill>
                  <a:srgbClr val="C00000"/>
                </a:solidFill>
              </a:rPr>
              <a:t>eography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answers </a:t>
            </a:r>
            <a:r>
              <a:rPr lang="en-US" sz="3200" b="1" dirty="0" smtClean="0">
                <a:solidFill>
                  <a:srgbClr val="C00000"/>
                </a:solidFill>
              </a:rPr>
              <a:t>fundamental questions</a:t>
            </a:r>
            <a:r>
              <a:rPr lang="es-CL" sz="3200" b="1" dirty="0" smtClean="0">
                <a:solidFill>
                  <a:srgbClr val="C00000"/>
                </a:solidFill>
              </a:rPr>
              <a:t>: </a:t>
            </a:r>
            <a:r>
              <a:rPr lang="es-CL" sz="3200" b="1" dirty="0" err="1" smtClean="0">
                <a:solidFill>
                  <a:srgbClr val="C00000"/>
                </a:solidFill>
              </a:rPr>
              <a:t>any</a:t>
            </a:r>
            <a:r>
              <a:rPr lang="es-CL" sz="3200" b="1" dirty="0" smtClean="0">
                <a:solidFill>
                  <a:srgbClr val="C00000"/>
                </a:solidFill>
              </a:rPr>
              <a:t> </a:t>
            </a:r>
            <a:r>
              <a:rPr lang="es-CL" sz="3200" b="1" dirty="0" err="1" smtClean="0">
                <a:solidFill>
                  <a:srgbClr val="C00000"/>
                </a:solidFill>
              </a:rPr>
              <a:t>event</a:t>
            </a:r>
            <a:r>
              <a:rPr lang="es-CL" sz="3200" b="1" dirty="0" smtClean="0">
                <a:solidFill>
                  <a:srgbClr val="C00000"/>
                </a:solidFill>
              </a:rPr>
              <a:t> </a:t>
            </a:r>
            <a:r>
              <a:rPr lang="es-CL" sz="3200" b="1" dirty="0" err="1" smtClean="0">
                <a:solidFill>
                  <a:srgbClr val="C00000"/>
                </a:solidFill>
              </a:rPr>
              <a:t>happens</a:t>
            </a:r>
            <a:r>
              <a:rPr lang="es-CL" sz="3200" b="1" dirty="0" smtClean="0">
                <a:solidFill>
                  <a:srgbClr val="C00000"/>
                </a:solidFill>
              </a:rPr>
              <a:t> “</a:t>
            </a:r>
            <a:r>
              <a:rPr lang="es-CL" sz="3200" b="1" dirty="0" err="1" smtClean="0">
                <a:solidFill>
                  <a:srgbClr val="C00000"/>
                </a:solidFill>
              </a:rPr>
              <a:t>somewhere</a:t>
            </a:r>
            <a:r>
              <a:rPr lang="es-CL" sz="3200" b="1" dirty="0" smtClean="0">
                <a:solidFill>
                  <a:srgbClr val="C00000"/>
                </a:solidFill>
              </a:rPr>
              <a:t>”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Resultado de imagen para donde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103" y="4451117"/>
            <a:ext cx="3214710" cy="240688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13684" y="1805225"/>
            <a:ext cx="36445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Where can cities be extended</a:t>
            </a:r>
          </a:p>
          <a:p>
            <a:pPr marL="176213" indent="-17621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Where to concentrate social </a:t>
            </a:r>
            <a:r>
              <a:rPr lang="en-US" sz="2000" b="1" dirty="0" err="1" smtClean="0">
                <a:solidFill>
                  <a:srgbClr val="002060"/>
                </a:solidFill>
              </a:rPr>
              <a:t>programmes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176213" indent="-17621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Where to protect the ecosystems</a:t>
            </a:r>
          </a:p>
          <a:p>
            <a:pPr marL="176213" indent="-17621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Where are the socio environmental conflicts</a:t>
            </a:r>
          </a:p>
          <a:p>
            <a:pPr marL="176213" indent="-17621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Where to locate infrastructure or schools</a:t>
            </a: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9" descr="H:\2017\UN-GGIM\HLF 5 Ciudad de Mexico\Presentación SE\Un-geógrafo-en-el-territorio-red-conferencia-en-Granada-1030x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45" y="1945833"/>
            <a:ext cx="4611497" cy="311074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95536" y="1897707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rgbClr val="002060"/>
                </a:solidFill>
              </a:rPr>
              <a:t>ENVIRONMENTAL</a:t>
            </a:r>
          </a:p>
          <a:p>
            <a:pPr algn="ctr"/>
            <a:r>
              <a:rPr lang="es-CL" dirty="0" smtClean="0">
                <a:solidFill>
                  <a:srgbClr val="002060"/>
                </a:solidFill>
              </a:rPr>
              <a:t>MANAGEMENT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57643" y="1897707"/>
            <a:ext cx="180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rgbClr val="002060"/>
                </a:solidFill>
              </a:rPr>
              <a:t>URBAN PLANNING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928" y="422565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rgbClr val="002060"/>
                </a:solidFill>
              </a:rPr>
              <a:t>LAND</a:t>
            </a:r>
          </a:p>
          <a:p>
            <a:pPr algn="ctr"/>
            <a:r>
              <a:rPr lang="es-CL" dirty="0" smtClean="0">
                <a:solidFill>
                  <a:srgbClr val="002060"/>
                </a:solidFill>
              </a:rPr>
              <a:t>ADMINISTRATION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074" y="4554626"/>
            <a:ext cx="226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rgbClr val="002060"/>
                </a:solidFill>
              </a:rPr>
              <a:t>RISK MANAGEMENT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1786132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Towards the integration of statistical and geospatial information in Latin America and the Caribbean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Flecha izquierda y derecha"/>
          <p:cNvSpPr/>
          <p:nvPr/>
        </p:nvSpPr>
        <p:spPr>
          <a:xfrm>
            <a:off x="142876" y="4650212"/>
            <a:ext cx="8786842" cy="1600103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-134170" y="560411"/>
            <a:ext cx="934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QUESTIONNAIRE </a:t>
            </a:r>
            <a:r>
              <a:rPr lang="en-US" sz="2800" b="1" dirty="0">
                <a:solidFill>
                  <a:srgbClr val="C00000"/>
                </a:solidFill>
              </a:rPr>
              <a:t>APPLIED </a:t>
            </a:r>
            <a:r>
              <a:rPr lang="en-US" sz="2800" b="1" dirty="0" smtClean="0">
                <a:solidFill>
                  <a:srgbClr val="C00000"/>
                </a:solidFill>
              </a:rPr>
              <a:t>IN OCTOBER-NOVEMBER 2017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966" y="1283592"/>
            <a:ext cx="2236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National Statistical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Organizations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8992" y="1301306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National Geographic Institutes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828" y="4965021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To know if </a:t>
            </a:r>
            <a:r>
              <a:rPr lang="en-US" b="1" dirty="0" smtClean="0"/>
              <a:t>the </a:t>
            </a:r>
            <a:r>
              <a:rPr lang="en-US" b="1" dirty="0"/>
              <a:t>process of integration of statistical and geospatial information has already </a:t>
            </a:r>
            <a:r>
              <a:rPr lang="en-US" b="1" dirty="0" smtClean="0"/>
              <a:t>begun in </a:t>
            </a:r>
            <a:r>
              <a:rPr lang="en-US" b="1" dirty="0"/>
              <a:t>the countries </a:t>
            </a:r>
            <a:r>
              <a:rPr lang="en-US" b="1" dirty="0" smtClean="0"/>
              <a:t>, </a:t>
            </a:r>
            <a:r>
              <a:rPr lang="en-US" b="1" dirty="0"/>
              <a:t>through an institution or under a structure or mechanism installed at the national level.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15196" y="2085475"/>
            <a:ext cx="2543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Document existence, institutional aspects and basic specifications of </a:t>
            </a:r>
            <a:r>
              <a:rPr lang="en-US" b="1" dirty="0"/>
              <a:t>geospatial data relevant </a:t>
            </a:r>
            <a:r>
              <a:rPr lang="en-US" dirty="0"/>
              <a:t>to the process of integration between these and statistical data</a:t>
            </a:r>
            <a:r>
              <a:rPr lang="es-CL" dirty="0" smtClean="0"/>
              <a:t>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7158" y="2085474"/>
            <a:ext cx="2722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Estimate </a:t>
            </a:r>
            <a:r>
              <a:rPr lang="en-US" dirty="0"/>
              <a:t>the </a:t>
            </a:r>
            <a:r>
              <a:rPr lang="en-US" b="1" dirty="0"/>
              <a:t>presence / importance of the geographical component</a:t>
            </a:r>
            <a:r>
              <a:rPr lang="en-US" dirty="0"/>
              <a:t> in the production and dissemination of statistics, in its broad spectrum of thematic contents.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665513" y="232343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National Statistical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Organizations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6809" y="2969765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National </a:t>
            </a:r>
            <a:r>
              <a:rPr lang="en-US" b="1" dirty="0" smtClean="0">
                <a:solidFill>
                  <a:srgbClr val="002060"/>
                </a:solidFill>
              </a:rPr>
              <a:t>Geographic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Institutes or SDI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coordinating agencies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70557" y="228873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19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5362" y="301789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26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0162" y="160320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29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786" y="3912214"/>
            <a:ext cx="230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Countries with Statistical / Geospatial representation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62734" y="401731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17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43734" y="1338826"/>
            <a:ext cx="228598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Countries participated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in the consultation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62540265"/>
              </p:ext>
            </p:extLst>
          </p:nvPr>
        </p:nvGraphicFramePr>
        <p:xfrm>
          <a:off x="3491880" y="1700809"/>
          <a:ext cx="5153026" cy="402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3491880" y="2478495"/>
            <a:ext cx="0" cy="2505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4068" y="4787163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Response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of the National Geographic Institutes or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SDI Coordinating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Agencies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7944" y="522062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Response of the National Statistical Offices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7644" y="352926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Situation of the integration of statistical and geospatial information in LAC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68" y="2362893"/>
            <a:ext cx="2753920" cy="26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446844"/>
              </p:ext>
            </p:extLst>
          </p:nvPr>
        </p:nvGraphicFramePr>
        <p:xfrm>
          <a:off x="3293472" y="1440888"/>
          <a:ext cx="5351434" cy="428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2518" y="2305675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countries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529389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Situation of the process of </a:t>
            </a:r>
            <a:r>
              <a:rPr lang="en-US" sz="2800" b="1" dirty="0">
                <a:solidFill>
                  <a:srgbClr val="C00000"/>
                </a:solidFill>
              </a:rPr>
              <a:t>integration of statistical and geospatial information</a:t>
            </a:r>
            <a:r>
              <a:rPr lang="en-US" sz="2800" dirty="0">
                <a:solidFill>
                  <a:srgbClr val="C00000"/>
                </a:solidFill>
              </a:rPr>
              <a:t> according to the </a:t>
            </a:r>
            <a:r>
              <a:rPr lang="en-US" sz="2800" b="1" dirty="0">
                <a:solidFill>
                  <a:srgbClr val="C00000"/>
                </a:solidFill>
              </a:rPr>
              <a:t>existence of </a:t>
            </a:r>
            <a:r>
              <a:rPr lang="en-US" sz="2800" b="1" dirty="0" smtClean="0">
                <a:solidFill>
                  <a:srgbClr val="C00000"/>
                </a:solidFill>
              </a:rPr>
              <a:t>SDIs </a:t>
            </a:r>
            <a:r>
              <a:rPr lang="en-US" sz="2800" b="1" dirty="0">
                <a:solidFill>
                  <a:srgbClr val="C00000"/>
                </a:solidFill>
              </a:rPr>
              <a:t>in the countries</a:t>
            </a:r>
          </a:p>
        </p:txBody>
      </p:sp>
      <p:graphicFrame>
        <p:nvGraphicFramePr>
          <p:cNvPr id="1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148306"/>
              </p:ext>
            </p:extLst>
          </p:nvPr>
        </p:nvGraphicFramePr>
        <p:xfrm>
          <a:off x="1010653" y="2230452"/>
          <a:ext cx="7684168" cy="402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1540" y="2132856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cases-country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59355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Use of </a:t>
            </a:r>
            <a:r>
              <a:rPr lang="en-US" sz="3600" b="1" dirty="0">
                <a:solidFill>
                  <a:srgbClr val="C00000"/>
                </a:solidFill>
              </a:rPr>
              <a:t>geospatial inputs </a:t>
            </a:r>
            <a:r>
              <a:rPr lang="en-US" sz="3600" dirty="0">
                <a:solidFill>
                  <a:srgbClr val="C00000"/>
                </a:solidFill>
              </a:rPr>
              <a:t>for the production of statistics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317728"/>
              </p:ext>
            </p:extLst>
          </p:nvPr>
        </p:nvGraphicFramePr>
        <p:xfrm>
          <a:off x="1367644" y="2132856"/>
          <a:ext cx="71647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own Arrow 1"/>
          <p:cNvSpPr/>
          <p:nvPr/>
        </p:nvSpPr>
        <p:spPr>
          <a:xfrm>
            <a:off x="4463988" y="2502188"/>
            <a:ext cx="45719" cy="1307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43313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Use of geospatial technologies for the </a:t>
            </a:r>
            <a:r>
              <a:rPr lang="en-US" sz="3200" b="1" dirty="0">
                <a:solidFill>
                  <a:srgbClr val="C00000"/>
                </a:solidFill>
              </a:rPr>
              <a:t>dissemination of statistics</a:t>
            </a:r>
          </a:p>
        </p:txBody>
      </p:sp>
      <p:graphicFrame>
        <p:nvGraphicFramePr>
          <p:cNvPr id="1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839386"/>
              </p:ext>
            </p:extLst>
          </p:nvPr>
        </p:nvGraphicFramePr>
        <p:xfrm>
          <a:off x="1572126" y="1622651"/>
          <a:ext cx="6960314" cy="43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1540" y="1790826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cases-country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463988" y="2286000"/>
            <a:ext cx="124945" cy="147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ECLAC Member States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9"/>
          </a:xfrm>
        </p:spPr>
        <p:txBody>
          <a:bodyPr/>
          <a:lstStyle/>
          <a:p>
            <a:r>
              <a:rPr lang="en-US" sz="2800" dirty="0"/>
              <a:t>The 33 countries of Latin America and the Caribbean, </a:t>
            </a:r>
            <a:endParaRPr lang="en-US" sz="2800" dirty="0" smtClean="0"/>
          </a:p>
          <a:p>
            <a:r>
              <a:rPr lang="en-US" sz="2800" dirty="0" smtClean="0"/>
              <a:t>together </a:t>
            </a:r>
            <a:r>
              <a:rPr lang="en-US" sz="2800" dirty="0"/>
              <a:t>with several Asian, European and North American nations that have historical, economic and cultural ties with the region, </a:t>
            </a:r>
            <a:endParaRPr lang="en-US" sz="2800" dirty="0" smtClean="0"/>
          </a:p>
          <a:p>
            <a:r>
              <a:rPr lang="en-US" sz="2800" dirty="0" smtClean="0"/>
              <a:t>comprise </a:t>
            </a:r>
            <a:r>
              <a:rPr lang="en-US" sz="2800" dirty="0"/>
              <a:t>the 46 Member States of ECLAC. Thirteen non-independent territories in the Caribbean are Associate Members of the Commission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UN ECLAC was Established in </a:t>
            </a:r>
            <a:r>
              <a:rPr lang="en-US" sz="2800" dirty="0" smtClean="0"/>
              <a:t>1948, only three years following the establishment of the United Nations </a:t>
            </a:r>
            <a:endParaRPr lang="en-US" sz="2800" dirty="0" smtClean="0"/>
          </a:p>
          <a:p>
            <a:r>
              <a:rPr lang="en-US" sz="2800" dirty="0" smtClean="0"/>
              <a:t>Head office in Santiago Chile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4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589" y="1267330"/>
            <a:ext cx="8496074" cy="632058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Complete the diagnosis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on the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integration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of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geography and statistics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Produce an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official document with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the results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analysis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Prepare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a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regional strategic plan for the integration of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geography and statistics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and geospatial information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based on the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Global Geospatial Statistics Framework,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Agenda 2030 and the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Census Round 2020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Promote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national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plans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for the integration of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geography and statistics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Establish a data base of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best practices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and national experiences in the integration of statistical, and geospatial information</a:t>
            </a:r>
            <a:endParaRPr lang="es-CL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s-C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endParaRPr lang="es-C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  <a:buNone/>
            </a:pP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853" y="187865"/>
            <a:ext cx="8014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Road map towards the integration of statistical and geospatial information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11560" y="1630886"/>
            <a:ext cx="33843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Seeking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support in structures of 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transversal organization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that propitiate the coordination of geospatial information at the national level.</a:t>
            </a: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27990"/>
            <a:ext cx="4338482" cy="42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995936" y="1527989"/>
            <a:ext cx="360040" cy="345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443" y="187204"/>
            <a:ext cx="8625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INSTITUTIONAL ARRANGEMENTS AT THE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NATIONAL LEVEL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Resultado de imagen para trabajo colaborat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424" y="1764631"/>
            <a:ext cx="3839072" cy="34504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4588" y="1202580"/>
            <a:ext cx="49728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Implement the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Mega Project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based on the guidelines and specifications disseminated by UN-</a:t>
            </a:r>
            <a:r>
              <a:rPr lang="en-US" sz="2000" dirty="0" smtClean="0"/>
              <a:t> </a:t>
            </a:r>
            <a:r>
              <a:rPr lang="en-US" sz="2000" dirty="0"/>
              <a:t>Global Geospatial Information Management for the </a:t>
            </a:r>
            <a:r>
              <a:rPr lang="en-US" sz="2000" dirty="0" smtClean="0"/>
              <a:t>Americas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Mainstream geospatial approaches into the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working groups of the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Statistical Conference of the Americas</a:t>
            </a:r>
            <a:endParaRPr lang="es-CL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Establish collaborative relationships with the global and regional community of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Earth Observation </a:t>
            </a:r>
            <a:endParaRPr lang="es-CL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Articulate collaboration with regional organizations on geospatial matters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Promoting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initiatives of collaborative work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between government, academia and civil society.</a:t>
            </a:r>
            <a:r>
              <a:rPr lang="es-CL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ES" sz="2000" dirty="0" smtClean="0">
              <a:solidFill>
                <a:srgbClr val="00206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978" y="248473"/>
            <a:ext cx="8037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FIVE STEPS TO ENHANCE COOPERATION AND COLLABORATION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for Caribbean SIDS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work on the implementation of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/>
              <a:t>of Action for the Sustainable Development of Small Island Developing States (SIDS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63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133" y="3996267"/>
            <a:ext cx="2760134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Thank you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6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96069"/>
          </a:xfrm>
        </p:spPr>
        <p:txBody>
          <a:bodyPr/>
          <a:lstStyle/>
          <a:p>
            <a:r>
              <a:rPr lang="en-US" sz="2400" dirty="0" smtClean="0"/>
              <a:t>UN ECLAC Member states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98713"/>
              </p:ext>
            </p:extLst>
          </p:nvPr>
        </p:nvGraphicFramePr>
        <p:xfrm>
          <a:off x="287384" y="770709"/>
          <a:ext cx="8595360" cy="5673064"/>
        </p:xfrm>
        <a:graphic>
          <a:graphicData uri="http://schemas.openxmlformats.org/drawingml/2006/table">
            <a:tbl>
              <a:tblPr/>
              <a:tblGrid>
                <a:gridCol w="2865120"/>
                <a:gridCol w="2865120"/>
                <a:gridCol w="2865120"/>
              </a:tblGrid>
              <a:tr h="329011"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Antigua and Barbuda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France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Peru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52"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Argentina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Germany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Portugal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9011"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Bahamas 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Grenada   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Republic of Korea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9011"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Barbados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Guatemala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Saint Kitts and Nevis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52"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Belize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Guyana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Saint Lucia   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0"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Bolivia (</a:t>
                      </a:r>
                      <a:r>
                        <a:rPr lang="en-US" sz="1800" b="0" dirty="0" err="1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Plurinational</a:t>
                      </a:r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 State of)        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Haiti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Saint Vincent and the Grenadines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52"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Brazil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Honduras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Spain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8952"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Canada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Italy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Suriname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11"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Chile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Jamaica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Trinidad and Tobago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52"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Colombia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Japan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Turkey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49129"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Costa Rica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Mexico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United Kingdom of Great Britain and Northern Ireland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9011"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Cuba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Netherlands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United States of America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8952"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Dominica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Nicaragua     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Uruguay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0"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Dominican Republic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Norway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Venezuela (Bolivarian Republic of)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52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 Ecuador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 Panama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52">
                <a:tc>
                  <a:txBody>
                    <a:bodyPr/>
                    <a:lstStyle/>
                    <a:p>
                      <a:pPr fontAlgn="t"/>
                      <a:r>
                        <a:rPr lang="en-US" sz="1800" b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El Salvador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Paraguay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solidFill>
                            <a:srgbClr val="3E3E3E"/>
                          </a:solidFill>
                          <a:effectLst/>
                          <a:latin typeface="Roboto"/>
                        </a:rPr>
                        <a:t> </a:t>
                      </a:r>
                    </a:p>
                  </a:txBody>
                  <a:tcPr marL="4352" marR="4352" marT="4352" marB="4352">
                    <a:lnL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3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Associate </a:t>
            </a:r>
            <a:r>
              <a:rPr lang="en-US" b="1" dirty="0" smtClean="0"/>
              <a:t>members- Caribbean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Anguilla</a:t>
            </a:r>
            <a:r>
              <a:rPr lang="en-US" dirty="0"/>
              <a:t>, Aruba, Bermuda, British Virgin Islands, Cayman Islands, </a:t>
            </a:r>
            <a:r>
              <a:rPr lang="en-US" dirty="0" err="1"/>
              <a:t>Curaçao</a:t>
            </a:r>
            <a:r>
              <a:rPr lang="en-US" dirty="0"/>
              <a:t>, Guadeloupe, Martinique, Montserrat, Puerto Rico,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Saint </a:t>
            </a:r>
            <a:r>
              <a:rPr lang="en-US" dirty="0"/>
              <a:t>Maarten, Turks and Caicos Islands,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United </a:t>
            </a:r>
            <a:r>
              <a:rPr lang="en-US" dirty="0"/>
              <a:t>States Virgin Islands.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"/>
            <a:ext cx="9144000" cy="646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274640"/>
            <a:ext cx="8569235" cy="585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3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 (UN) reporting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600200"/>
            <a:ext cx="88174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0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2347156"/>
            <a:ext cx="8107307" cy="334329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INTEGRATING GEOGRAPHY AND STATISTICS TO ASSIST PUBLIC POLICIES FOR SDG IMPLEMENTATION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3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dirty="0" smtClean="0">
                <a:solidFill>
                  <a:schemeClr val="tx2"/>
                </a:solidFill>
              </a:rPr>
              <a:t>Session 1: Implementing the SDGs: The relevance of geography and reliable, timely, accessible and disaggregated data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+mn-lt"/>
              </a:rPr>
            </a:br>
            <a:r>
              <a:rPr lang="en-US" sz="28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Alicia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Bárcena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n-lt"/>
              </a:rPr>
            </a:b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Executive Secretary of ECLAC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232" y="6239522"/>
            <a:ext cx="5951621" cy="559453"/>
          </a:xfrm>
        </p:spPr>
        <p:txBody>
          <a:bodyPr>
            <a:noAutofit/>
          </a:bodyPr>
          <a:lstStyle/>
          <a:p>
            <a:pPr lvl="0" algn="r"/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5th </a:t>
            </a:r>
            <a:r>
              <a:rPr lang="es-CL" sz="1200" b="1" dirty="0" err="1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High</a:t>
            </a:r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s-CL" sz="1200" b="1" dirty="0" err="1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Level</a:t>
            </a:r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s-CL" sz="1200" b="1" dirty="0" err="1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Forum</a:t>
            </a:r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s-CL" sz="1200" b="1" dirty="0" err="1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on</a:t>
            </a:r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s-CL" sz="1200" b="1" dirty="0" err="1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United</a:t>
            </a:r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s-CL" sz="1200" b="1" dirty="0" err="1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Nations</a:t>
            </a:r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 Global </a:t>
            </a:r>
            <a:r>
              <a:rPr lang="es-CL" sz="1200" b="1" dirty="0" err="1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Geospatial</a:t>
            </a:r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s-CL" sz="1200" b="1" dirty="0" err="1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Information</a:t>
            </a:r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 Management</a:t>
            </a:r>
          </a:p>
          <a:p>
            <a:pPr algn="r"/>
            <a:r>
              <a:rPr lang="es-CL" sz="1200" b="1" dirty="0" err="1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Mexico</a:t>
            </a:r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 City, 28 – 30 </a:t>
            </a:r>
            <a:r>
              <a:rPr lang="es-CL" sz="1200" b="1" dirty="0" err="1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November</a:t>
            </a:r>
            <a:r>
              <a:rPr lang="es-CL" sz="1200" b="1" dirty="0" smtClean="0">
                <a:solidFill>
                  <a:schemeClr val="tx2"/>
                </a:solidFill>
                <a:latin typeface="MS PGothic" pitchFamily="34" charset="-128"/>
                <a:ea typeface="MS PGothic" pitchFamily="34" charset="-128"/>
              </a:rPr>
              <a:t> 2017</a:t>
            </a:r>
            <a:endParaRPr lang="es-CL" sz="1200" b="1" dirty="0">
              <a:solidFill>
                <a:schemeClr val="tx2"/>
              </a:solidFill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7170" name="Picture 2" descr="Resultado de imagen para logo cep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78978"/>
            <a:ext cx="864096" cy="1767468"/>
          </a:xfrm>
          <a:prstGeom prst="rect">
            <a:avLst/>
          </a:prstGeom>
          <a:noFill/>
        </p:spPr>
      </p:pic>
      <p:pic>
        <p:nvPicPr>
          <p:cNvPr id="7172" name="Picture 4" descr="Resultado de imagen para logo un gg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18254"/>
            <a:ext cx="2485266" cy="1555373"/>
          </a:xfrm>
          <a:prstGeom prst="rect">
            <a:avLst/>
          </a:prstGeom>
          <a:noFill/>
        </p:spPr>
      </p:pic>
      <p:sp>
        <p:nvSpPr>
          <p:cNvPr id="7174" name="AutoShape 6" descr="Resultado de imagen para sustainable development goals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sultado de imagen para sustainable development goals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821223" y="1509865"/>
            <a:ext cx="4298852" cy="444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31651" y="1509865"/>
            <a:ext cx="4183985" cy="444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13600" y="153988"/>
            <a:ext cx="8230367" cy="1143000"/>
          </a:xfrm>
          <a:prstGeom prst="rect">
            <a:avLst/>
          </a:prstGeom>
        </p:spPr>
        <p:txBody>
          <a:bodyPr lIns="71323" tIns="35662" rIns="71323" bIns="35662">
            <a:noAutofit/>
          </a:bodyPr>
          <a:lstStyle/>
          <a:p>
            <a:pPr algn="ctr" defTabSz="713232">
              <a:spcBef>
                <a:spcPct val="0"/>
              </a:spcBef>
              <a:defRPr/>
            </a:pPr>
            <a:r>
              <a:rPr lang="en-US" sz="25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new</a:t>
            </a:r>
            <a:r>
              <a:rPr lang="en-US" sz="28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development paradigm with equality and sustainability as drivers of growth</a:t>
            </a:r>
            <a:endParaRPr lang="en-US" sz="2500" b="1" dirty="0">
              <a:solidFill>
                <a:srgbClr val="C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10" y="1516731"/>
            <a:ext cx="3724956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1900" b="1" dirty="0" smtClean="0">
                <a:solidFill>
                  <a:srgbClr val="181717"/>
                </a:solidFill>
              </a:rPr>
              <a:t>ACTUAL DEVELOPMENT PARADIGM</a:t>
            </a:r>
            <a:endParaRPr lang="en-US" sz="1900" b="1" dirty="0">
              <a:solidFill>
                <a:srgbClr val="181717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06209" y="2011979"/>
            <a:ext cx="3208315" cy="780982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700" b="1" dirty="0" smtClean="0">
                <a:solidFill>
                  <a:srgbClr val="181717"/>
                </a:solidFill>
              </a:rPr>
              <a:t>Environmental crisis and climate changes</a:t>
            </a:r>
            <a:endParaRPr lang="en-US" sz="1700" b="1" dirty="0">
              <a:solidFill>
                <a:srgbClr val="181717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06208" y="2864238"/>
            <a:ext cx="3208316" cy="780982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700" b="1" dirty="0" smtClean="0">
                <a:solidFill>
                  <a:srgbClr val="181717"/>
                </a:solidFill>
              </a:rPr>
              <a:t>Rising inequalities and exclusion</a:t>
            </a:r>
            <a:endParaRPr lang="en-US" sz="1700" b="1" dirty="0">
              <a:solidFill>
                <a:srgbClr val="181717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90510" y="3692587"/>
            <a:ext cx="3224015" cy="993502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600" b="1" dirty="0" err="1" smtClean="0">
                <a:solidFill>
                  <a:srgbClr val="181717"/>
                </a:solidFill>
              </a:rPr>
              <a:t>Extractivism</a:t>
            </a:r>
            <a:r>
              <a:rPr lang="en-US" sz="1600" b="1" dirty="0" smtClean="0">
                <a:solidFill>
                  <a:srgbClr val="181717"/>
                </a:solidFill>
              </a:rPr>
              <a:t>, commoditization of developing countries, jobless growth with low productivity</a:t>
            </a:r>
            <a:endParaRPr lang="en-US" sz="1600" b="1" dirty="0">
              <a:solidFill>
                <a:srgbClr val="181717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90510" y="5057483"/>
            <a:ext cx="3224015" cy="724382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700" b="1" dirty="0" smtClean="0">
                <a:solidFill>
                  <a:srgbClr val="181717"/>
                </a:solidFill>
              </a:rPr>
              <a:t>Fragile economic stability</a:t>
            </a:r>
            <a:endParaRPr lang="en-US" sz="1700" b="1" dirty="0">
              <a:solidFill>
                <a:srgbClr val="181717"/>
              </a:solidFill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2106128" y="4774589"/>
            <a:ext cx="495300" cy="198119"/>
            <a:chOff x="2808171" y="4774588"/>
            <a:chExt cx="660400" cy="198119"/>
          </a:xfrm>
        </p:grpSpPr>
        <p:sp>
          <p:nvSpPr>
            <p:cNvPr id="63" name="Rectangle 62"/>
            <p:cNvSpPr/>
            <p:nvPr/>
          </p:nvSpPr>
          <p:spPr>
            <a:xfrm>
              <a:off x="2808171" y="4774588"/>
              <a:ext cx="660400" cy="45719"/>
            </a:xfrm>
            <a:prstGeom prst="rect">
              <a:avLst/>
            </a:prstGeom>
            <a:noFill/>
            <a:ln w="19050">
              <a:solidFill>
                <a:srgbClr val="181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08171" y="4926988"/>
              <a:ext cx="660400" cy="45719"/>
            </a:xfrm>
            <a:prstGeom prst="rect">
              <a:avLst/>
            </a:prstGeom>
            <a:noFill/>
            <a:ln w="19050">
              <a:solidFill>
                <a:srgbClr val="181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837174" y="1939613"/>
            <a:ext cx="3558411" cy="7809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600" b="1" dirty="0" smtClean="0">
                <a:solidFill>
                  <a:srgbClr val="181717"/>
                </a:solidFill>
              </a:rPr>
              <a:t>Big environmental push with carbon-free production and consumption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839275" y="3811097"/>
            <a:ext cx="3558411" cy="7809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CA" sz="1600" b="1" dirty="0" smtClean="0">
                <a:solidFill>
                  <a:schemeClr val="bg2">
                    <a:lumMod val="10000"/>
                  </a:schemeClr>
                </a:solidFill>
              </a:rPr>
              <a:t>Schumpeterian efficiency: Innovation- and learning-intensive sectors with jobs</a:t>
            </a:r>
            <a:endParaRPr lang="en-US" sz="1600" b="1" dirty="0">
              <a:solidFill>
                <a:srgbClr val="181717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9274" y="2809638"/>
            <a:ext cx="3542462" cy="9376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600" b="1" dirty="0" smtClean="0">
                <a:solidFill>
                  <a:srgbClr val="181717"/>
                </a:solidFill>
              </a:rPr>
              <a:t>New social compact:</a:t>
            </a:r>
            <a:r>
              <a:rPr lang="en-CA" sz="1600" b="1" dirty="0" smtClean="0">
                <a:solidFill>
                  <a:schemeClr val="bg2">
                    <a:lumMod val="10000"/>
                  </a:schemeClr>
                </a:solidFill>
              </a:rPr>
              <a:t> universal access to basic goods and social protection</a:t>
            </a:r>
            <a:endParaRPr lang="en-US" sz="1600" dirty="0">
              <a:solidFill>
                <a:srgbClr val="181717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37173" y="4924803"/>
            <a:ext cx="3501658" cy="9934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CA" sz="1600" b="1" dirty="0" smtClean="0">
                <a:solidFill>
                  <a:schemeClr val="bg2">
                    <a:lumMod val="10000"/>
                  </a:schemeClr>
                </a:solidFill>
              </a:rPr>
              <a:t>Keynesian efficiency: expansion of aggregate demand and active fiscal policy 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sustainable economic growth</a:t>
            </a:r>
            <a:endParaRPr lang="en-US" sz="1600" b="1" dirty="0">
              <a:solidFill>
                <a:srgbClr val="181717"/>
              </a:solidFill>
            </a:endParaRPr>
          </a:p>
        </p:txBody>
      </p:sp>
      <p:grpSp>
        <p:nvGrpSpPr>
          <p:cNvPr id="4" name="Group 69"/>
          <p:cNvGrpSpPr/>
          <p:nvPr/>
        </p:nvGrpSpPr>
        <p:grpSpPr>
          <a:xfrm>
            <a:off x="6313376" y="4686091"/>
            <a:ext cx="495300" cy="198119"/>
            <a:chOff x="2032000" y="4755388"/>
            <a:chExt cx="685800" cy="198119"/>
          </a:xfrm>
        </p:grpSpPr>
        <p:sp>
          <p:nvSpPr>
            <p:cNvPr id="71" name="Rectangle 70"/>
            <p:cNvSpPr/>
            <p:nvPr/>
          </p:nvSpPr>
          <p:spPr>
            <a:xfrm>
              <a:off x="2032000" y="4755388"/>
              <a:ext cx="685800" cy="45719"/>
            </a:xfrm>
            <a:prstGeom prst="rect">
              <a:avLst/>
            </a:prstGeom>
            <a:noFill/>
            <a:ln w="19050">
              <a:solidFill>
                <a:srgbClr val="55AE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032000" y="4907788"/>
              <a:ext cx="685800" cy="45719"/>
            </a:xfrm>
            <a:prstGeom prst="rect">
              <a:avLst/>
            </a:prstGeom>
            <a:noFill/>
            <a:ln w="19050">
              <a:solidFill>
                <a:srgbClr val="55AE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857752" y="1509865"/>
            <a:ext cx="4140834" cy="3644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900" b="1" dirty="0" smtClean="0">
                <a:solidFill>
                  <a:schemeClr val="accent6">
                    <a:lumMod val="75000"/>
                  </a:schemeClr>
                </a:solidFill>
              </a:rPr>
              <a:t>NEW DEVELOPMENT PARADIGM</a:t>
            </a:r>
            <a:endParaRPr lang="en-US" sz="1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5350" name="AutoShape 6" descr="Risultati immagini per balance inequality icon"/>
          <p:cNvSpPr>
            <a:spLocks noChangeAspect="1" noChangeArrowheads="1"/>
          </p:cNvSpPr>
          <p:nvPr/>
        </p:nvSpPr>
        <p:spPr bwMode="auto">
          <a:xfrm>
            <a:off x="131651" y="-144463"/>
            <a:ext cx="304800" cy="304801"/>
          </a:xfrm>
          <a:prstGeom prst="rect">
            <a:avLst/>
          </a:prstGeom>
          <a:noFill/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2" name="AutoShape 8" descr="Risultati immagini per balance inequality icon"/>
          <p:cNvSpPr>
            <a:spLocks noChangeAspect="1" noChangeArrowheads="1"/>
          </p:cNvSpPr>
          <p:nvPr/>
        </p:nvSpPr>
        <p:spPr bwMode="auto">
          <a:xfrm>
            <a:off x="131651" y="-144463"/>
            <a:ext cx="304800" cy="304801"/>
          </a:xfrm>
          <a:prstGeom prst="rect">
            <a:avLst/>
          </a:prstGeom>
          <a:noFill/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4" name="AutoShape 10" descr="Risultati immagini per balance inequality icon"/>
          <p:cNvSpPr>
            <a:spLocks noChangeAspect="1" noChangeArrowheads="1"/>
          </p:cNvSpPr>
          <p:nvPr/>
        </p:nvSpPr>
        <p:spPr bwMode="auto">
          <a:xfrm>
            <a:off x="131651" y="-144463"/>
            <a:ext cx="304800" cy="304801"/>
          </a:xfrm>
          <a:prstGeom prst="rect">
            <a:avLst/>
          </a:prstGeom>
          <a:noFill/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5356" name="Picture 12" descr="Balance Inequality Selection Discrimination Recruitment Employees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123677" y="2896472"/>
            <a:ext cx="782533" cy="756622"/>
          </a:xfrm>
          <a:prstGeom prst="rect">
            <a:avLst/>
          </a:prstGeom>
          <a:noFill/>
        </p:spPr>
      </p:pic>
      <p:sp>
        <p:nvSpPr>
          <p:cNvPr id="185358" name="AutoShape 14" descr="https://www.svgrepo.com/show/6421/protest.svg"/>
          <p:cNvSpPr>
            <a:spLocks noChangeAspect="1" noChangeArrowheads="1"/>
          </p:cNvSpPr>
          <p:nvPr/>
        </p:nvSpPr>
        <p:spPr bwMode="auto">
          <a:xfrm>
            <a:off x="131651" y="-144463"/>
            <a:ext cx="304800" cy="304801"/>
          </a:xfrm>
          <a:prstGeom prst="rect">
            <a:avLst/>
          </a:prstGeom>
          <a:noFill/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0" name="AutoShape 16" descr="https://www.svgrepo.com/show/6421/protest.svg"/>
          <p:cNvSpPr>
            <a:spLocks noChangeAspect="1" noChangeArrowheads="1"/>
          </p:cNvSpPr>
          <p:nvPr/>
        </p:nvSpPr>
        <p:spPr bwMode="auto">
          <a:xfrm>
            <a:off x="131651" y="-144463"/>
            <a:ext cx="304800" cy="304801"/>
          </a:xfrm>
          <a:prstGeom prst="rect">
            <a:avLst/>
          </a:prstGeom>
          <a:noFill/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5364" name="Picture 20" descr="Risultati immagini per protest icon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123675" y="3811096"/>
            <a:ext cx="728855" cy="758980"/>
          </a:xfrm>
          <a:prstGeom prst="rect">
            <a:avLst/>
          </a:prstGeom>
          <a:noFill/>
        </p:spPr>
      </p:pic>
      <p:pic>
        <p:nvPicPr>
          <p:cNvPr id="185366" name="Picture 22" descr="Risultati immagini per economic crisis icon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</a:blip>
          <a:srcRect/>
          <a:stretch>
            <a:fillRect/>
          </a:stretch>
        </p:blipFill>
        <p:spPr bwMode="auto">
          <a:xfrm>
            <a:off x="23924" y="4971683"/>
            <a:ext cx="914434" cy="914434"/>
          </a:xfrm>
          <a:prstGeom prst="rect">
            <a:avLst/>
          </a:prstGeom>
          <a:noFill/>
        </p:spPr>
      </p:pic>
      <p:pic>
        <p:nvPicPr>
          <p:cNvPr id="185368" name="Picture 24" descr="Risultati immagini per industry icon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/>
          <a:stretch>
            <a:fillRect/>
          </a:stretch>
        </p:blipFill>
        <p:spPr bwMode="auto">
          <a:xfrm>
            <a:off x="139580" y="2030144"/>
            <a:ext cx="714604" cy="714604"/>
          </a:xfrm>
          <a:prstGeom prst="rect">
            <a:avLst/>
          </a:prstGeom>
          <a:noFill/>
        </p:spPr>
      </p:pic>
      <p:pic>
        <p:nvPicPr>
          <p:cNvPr id="185372" name="Picture 28" descr="Risultati immagini per green industry icon"/>
          <p:cNvPicPr>
            <a:picLocks noChangeAspect="1" noChangeArrowheads="1"/>
          </p:cNvPicPr>
          <p:nvPr/>
        </p:nvPicPr>
        <p:blipFill>
          <a:blip r:embed="rId7" cstate="print">
            <a:lum contrast="-30000"/>
          </a:blip>
          <a:srcRect l="2042" t="3937" r="5667" b="4167"/>
          <a:stretch>
            <a:fillRect/>
          </a:stretch>
        </p:blipFill>
        <p:spPr bwMode="auto">
          <a:xfrm flipH="1">
            <a:off x="8235056" y="1828804"/>
            <a:ext cx="944815" cy="902946"/>
          </a:xfrm>
          <a:prstGeom prst="rect">
            <a:avLst/>
          </a:prstGeom>
          <a:noFill/>
        </p:spPr>
      </p:pic>
      <p:pic>
        <p:nvPicPr>
          <p:cNvPr id="185376" name="Picture 32" descr="eco green growth icon by dominiquechappard"/>
          <p:cNvPicPr>
            <a:picLocks noChangeAspect="1" noChangeArrowheads="1"/>
          </p:cNvPicPr>
          <p:nvPr/>
        </p:nvPicPr>
        <p:blipFill>
          <a:blip r:embed="rId8" cstate="print"/>
          <a:srcRect l="5727" t="3184" r="5061" b="5292"/>
          <a:stretch>
            <a:fillRect/>
          </a:stretch>
        </p:blipFill>
        <p:spPr bwMode="auto">
          <a:xfrm>
            <a:off x="8383855" y="5025585"/>
            <a:ext cx="763574" cy="783364"/>
          </a:xfrm>
          <a:prstGeom prst="rect">
            <a:avLst/>
          </a:prstGeom>
          <a:noFill/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97685" y="2820273"/>
            <a:ext cx="621506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15442" y="3731259"/>
            <a:ext cx="672734" cy="88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56" idx="3"/>
          </p:cNvCxnSpPr>
          <p:nvPr/>
        </p:nvCxnSpPr>
        <p:spPr>
          <a:xfrm>
            <a:off x="4114524" y="2402470"/>
            <a:ext cx="706700" cy="0"/>
          </a:xfrm>
          <a:prstGeom prst="straightConnector1">
            <a:avLst/>
          </a:prstGeom>
          <a:ln w="79375" cmpd="sng">
            <a:solidFill>
              <a:srgbClr val="FF2F2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7" idx="3"/>
          </p:cNvCxnSpPr>
          <p:nvPr/>
        </p:nvCxnSpPr>
        <p:spPr>
          <a:xfrm>
            <a:off x="4114524" y="3254729"/>
            <a:ext cx="706700" cy="0"/>
          </a:xfrm>
          <a:prstGeom prst="straightConnector1">
            <a:avLst/>
          </a:prstGeom>
          <a:ln w="79375" cmpd="sng">
            <a:solidFill>
              <a:srgbClr val="FF2F2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14524" y="4162098"/>
            <a:ext cx="724750" cy="0"/>
          </a:xfrm>
          <a:prstGeom prst="straightConnector1">
            <a:avLst/>
          </a:prstGeom>
          <a:ln w="79375" cmpd="sng">
            <a:solidFill>
              <a:srgbClr val="FF2F2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114524" y="5297214"/>
            <a:ext cx="724750" cy="1588"/>
          </a:xfrm>
          <a:prstGeom prst="straightConnector1">
            <a:avLst/>
          </a:prstGeom>
          <a:ln w="79375" cmpd="sng">
            <a:solidFill>
              <a:srgbClr val="FF2F2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439333" y="1881139"/>
            <a:ext cx="6899498" cy="4655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, </a:t>
            </a:r>
            <a:r>
              <a:rPr lang="en-US" sz="2400" b="1" dirty="0">
                <a:solidFill>
                  <a:schemeClr val="tx1"/>
                </a:solidFill>
              </a:rPr>
              <a:t>moving toward a sustainable economic model, taking advantage from the environmental big push and the technological revolution, will provide a pathway to preserving the best of globalization and global interconnectedness, enhancing economic and environmental sustainability and empowering individuals and communities to strengthen social inclusion and multilateralism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9530</TotalTime>
  <Words>1446</Words>
  <Application>Microsoft Office PowerPoint</Application>
  <PresentationFormat>On-screen Show (4:3)</PresentationFormat>
  <Paragraphs>206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4_Custom Design</vt:lpstr>
      <vt:lpstr>2_Custom Design</vt:lpstr>
      <vt:lpstr>3_Custom Design</vt:lpstr>
      <vt:lpstr>Implementing and Monitoring the Sustainable Development Goals in the Caribbean: The Role of the Ocean  </vt:lpstr>
      <vt:lpstr>UN ECLAC Member States </vt:lpstr>
      <vt:lpstr>UN ECLAC Member states </vt:lpstr>
      <vt:lpstr>Associate members- Caribbean </vt:lpstr>
      <vt:lpstr>PowerPoint Presentation</vt:lpstr>
      <vt:lpstr>PowerPoint Presentation</vt:lpstr>
      <vt:lpstr>SDG (UN) reporting </vt:lpstr>
      <vt:lpstr>INTEGRATING GEOGRAPHY AND STATISTICS TO ASSIST PUBLIC POLICIES FOR SDG IMPLEMENTATION  Session 1: Implementing the SDGs: The relevance of geography and reliable, timely, accessible and disaggregated data   Alicia Bárcena Executive Secretary of ECLAC  </vt:lpstr>
      <vt:lpstr>PowerPoint Presentation</vt:lpstr>
      <vt:lpstr>The 2030 Agenda and the 17 SDGs</vt:lpstr>
      <vt:lpstr>Six pillars for action and cooperation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for Caribbean SIDS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María Fernanda Villalobos Fauré</dc:creator>
  <cp:lastModifiedBy>Artie Dubrie</cp:lastModifiedBy>
  <cp:revision>333</cp:revision>
  <dcterms:created xsi:type="dcterms:W3CDTF">2012-06-06T16:03:12Z</dcterms:created>
  <dcterms:modified xsi:type="dcterms:W3CDTF">2018-01-19T12:40:01Z</dcterms:modified>
</cp:coreProperties>
</file>