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6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8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81" r:id="rId4"/>
    <p:sldMasterId id="2147483767" r:id="rId5"/>
    <p:sldMasterId id="2147483810" r:id="rId6"/>
    <p:sldMasterId id="2147483853" r:id="rId7"/>
    <p:sldMasterId id="2147483896" r:id="rId8"/>
    <p:sldMasterId id="2147483939" r:id="rId9"/>
    <p:sldMasterId id="2147483951" r:id="rId10"/>
  </p:sldMasterIdLst>
  <p:notesMasterIdLst>
    <p:notesMasterId r:id="rId43"/>
  </p:notesMasterIdLst>
  <p:sldIdLst>
    <p:sldId id="349" r:id="rId11"/>
    <p:sldId id="320" r:id="rId12"/>
    <p:sldId id="341" r:id="rId13"/>
    <p:sldId id="321" r:id="rId14"/>
    <p:sldId id="322" r:id="rId15"/>
    <p:sldId id="323" r:id="rId16"/>
    <p:sldId id="315" r:id="rId17"/>
    <p:sldId id="319" r:id="rId18"/>
    <p:sldId id="344" r:id="rId19"/>
    <p:sldId id="345" r:id="rId20"/>
    <p:sldId id="346" r:id="rId21"/>
    <p:sldId id="347" r:id="rId22"/>
    <p:sldId id="350" r:id="rId23"/>
    <p:sldId id="343" r:id="rId24"/>
    <p:sldId id="308" r:id="rId25"/>
    <p:sldId id="290" r:id="rId26"/>
    <p:sldId id="304" r:id="rId27"/>
    <p:sldId id="295" r:id="rId28"/>
    <p:sldId id="339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2" r:id="rId37"/>
    <p:sldId id="334" r:id="rId38"/>
    <p:sldId id="336" r:id="rId39"/>
    <p:sldId id="338" r:id="rId40"/>
    <p:sldId id="312" r:id="rId41"/>
    <p:sldId id="311" r:id="rId42"/>
  </p:sldIdLst>
  <p:sldSz cx="9144000" cy="6858000" type="screen4x3"/>
  <p:notesSz cx="6858000" cy="9144000"/>
  <p:defaultTextStyle>
    <a:defPPr>
      <a:defRPr lang="en-US"/>
    </a:defPPr>
    <a:lvl1pPr marL="0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2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49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80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04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28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58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78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08" algn="l" defTabSz="9136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053" autoAdjust="0"/>
  </p:normalViewPr>
  <p:slideViewPr>
    <p:cSldViewPr>
      <p:cViewPr>
        <p:scale>
          <a:sx n="80" d="100"/>
          <a:sy n="80" d="100"/>
        </p:scale>
        <p:origin x="-51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68DE4-9C60-462B-81CE-2A2E8FFC51E9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0F840-8990-490B-9FC9-A26E1FB3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8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2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49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80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4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28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8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78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08" algn="l" defTabSz="9136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0F840-8990-490B-9FC9-A26E1FB37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30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86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focus on via the website: lessons learned and the sharing of best practices and experiences to facilitate scaling of successful methods and transfer of knowledge from country to country and region to region.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Positioning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geospatial information to address global challenges EO4SDG   INITIATIVE  CO-­‐CHAIRS   Eduardo  De  La  Torre   Mexico/INEGI     Chu  Ishida   Japan/JAXA     Lawrence 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Friedl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 USA/NASA     EXECUTIVE  SECRETARY  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Argyro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Kavvada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 USA/NASA-­‐BAH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dirty="0" smtClean="0"/>
              <a:t>FAO, GPSDD, IISD, SDSN, UNCCD, UNECE, UNECA, UN ECLAC, UN Environment, UN ESCAP, UNFCCC, UN-GGIM, UNISDR, UNSD, WFP, WHO, WMO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EO4SDG   Organize  and  realize  the  potential  of   Earth  observations  and  geospatial   information  to  advance  the  UN  2030   Agenda  and  enable  societal  beneﬁts   through  achievement  of  the  SDGs.   Key  Emphasis:   Collaboration  with  statistical   community,  national  statistical   oﬃces,  line  ministries  and  custodian   agencies.  Also,  communication  role   in  federated  approach  to  GEO   community</a:t>
            </a:r>
          </a:p>
          <a:p>
            <a:endParaRPr lang="fr-CH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7999"/>
              </a:lnSpc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Projects</a:t>
            </a:r>
            <a:r>
              <a:rPr lang="en-US" u="none" dirty="0" smtClean="0"/>
              <a:t> Develop, validate and deploy uses of Earth observations to support SDG tracking and reporting </a:t>
            </a:r>
          </a:p>
          <a:p>
            <a:pPr>
              <a:lnSpc>
                <a:spcPct val="117999"/>
              </a:lnSpc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Capacity Building</a:t>
            </a:r>
            <a:r>
              <a:rPr lang="en-US" u="none" dirty="0" smtClean="0"/>
              <a:t> Build skills for accessing and applying Earth observations data</a:t>
            </a:r>
          </a:p>
          <a:p>
            <a:pPr>
              <a:lnSpc>
                <a:spcPct val="117999"/>
              </a:lnSpc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Data and Information Products </a:t>
            </a:r>
            <a:r>
              <a:rPr lang="en-US" u="none" dirty="0" smtClean="0"/>
              <a:t>Advance discoverability and accessibility of products </a:t>
            </a:r>
          </a:p>
          <a:p>
            <a:pPr>
              <a:lnSpc>
                <a:spcPct val="117999"/>
              </a:lnSpc>
              <a:defRPr sz="2200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Outreach and Engagement </a:t>
            </a:r>
            <a:r>
              <a:rPr lang="en-US" u="none" dirty="0" smtClean="0"/>
              <a:t>Promote the consideration and adoption of Earth observations for the SDGs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024B-91C5-4903-AA11-4295D8D0C15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4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25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5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26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2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9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6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7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853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83977" y="3027201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18666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86690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464381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34228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marL="276292" indent="-276292" defTabSz="409974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2571" indent="-276292" defTabSz="409974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828854" indent="-276292" defTabSz="409974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105140" indent="-276292" defTabSz="409974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1381426" indent="-276292" defTabSz="409974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40068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64381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84264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10551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893006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marL="0" indent="0" algn="ctr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608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365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123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8886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93006" y="2986981"/>
            <a:ext cx="7358063" cy="508992"/>
          </a:xfrm>
          <a:prstGeom prst="rect">
            <a:avLst/>
          </a:prstGeom>
        </p:spPr>
        <p:txBody>
          <a:bodyPr lIns="35644" tIns="35644" rIns="35644" bIns="35644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95495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893006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 anchor="t">
            <a:normAutofit/>
          </a:bodyPr>
          <a:lstStyle>
            <a:lvl1pPr marL="0" indent="0" algn="ctr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608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365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123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8886" indent="-219842" algn="ctr" defTabSz="409974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3"/>
          </p:nvPr>
        </p:nvSpPr>
        <p:spPr>
          <a:xfrm>
            <a:off x="893006" y="946547"/>
            <a:ext cx="7358063" cy="508992"/>
          </a:xfrm>
          <a:prstGeom prst="rect">
            <a:avLst/>
          </a:prstGeom>
        </p:spPr>
        <p:txBody>
          <a:bodyPr lIns="35644" tIns="35644" rIns="35644" bIns="35644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51484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09749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2515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5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64381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758" defTabSz="409974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5486398" y="6356350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98341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41850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64377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464377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91876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64377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464377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/>
            </a:lvl1pPr>
          </a:lstStyle>
          <a:p>
            <a:r>
              <a:t>Click to add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02463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64377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62566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83977" y="3027197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9558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03417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64377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66401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276348" indent="-156000">
              <a:spcBef>
                <a:spcPts val="2250"/>
              </a:spcBef>
              <a:defRPr sz="2100"/>
            </a:lvl1pPr>
          </a:lstStyle>
          <a:p>
            <a:r>
              <a:t>Click to add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7068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64377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02288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71169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01303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893002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893002" y="2986981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48583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893002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893002" y="946547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94193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05901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64377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414542" y="6356350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16818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64377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93810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95536" y="838233"/>
            <a:ext cx="8352930" cy="7185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395536" y="1700809"/>
            <a:ext cx="8352930" cy="4752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177383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85833" y="2130426"/>
            <a:ext cx="7772401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1371600" y="3886201"/>
            <a:ext cx="6400800" cy="175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0" indent="0" algn="ctr" defTabSz="912807">
              <a:spcBef>
                <a:spcPts val="773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7766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70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342309" indent="-34230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451" indent="-328039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560" indent="-30873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101" indent="-374910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529" indent="-374910" defTabSz="91280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438944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722346" y="4406933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>
            <a:normAutofit/>
          </a:bodyPr>
          <a:lstStyle>
            <a:lvl1pPr defTabSz="912807">
              <a:defRPr sz="40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722346" y="2906714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b">
            <a:normAutofit/>
          </a:bodyPr>
          <a:lstStyle>
            <a:lvl1pPr marL="0" indent="0" defTabSz="912807">
              <a:spcBef>
                <a:spcPts val="422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882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88950"/>
          </a:xfrm>
          <a:prstGeom prst="rect">
            <a:avLst/>
          </a:prstGeom>
        </p:spPr>
        <p:txBody>
          <a:bodyPr lIns="91364" tIns="45683" rIns="91364" bIns="45683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091"/>
            <a:ext cx="8229600" cy="5256213"/>
          </a:xfrm>
          <a:prstGeom prst="rect">
            <a:avLst/>
          </a:prstGeom>
        </p:spPr>
        <p:txBody>
          <a:bodyPr lIns="91364" tIns="45683" rIns="91364" bIns="4568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284664" y="6459554"/>
            <a:ext cx="4751387" cy="414337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defRPr/>
            </a:lvl1pPr>
          </a:lstStyle>
          <a:p>
            <a:pPr defTabSz="456822"/>
            <a:r>
              <a:rPr lang="en-AU" kern="0" smtClean="0">
                <a:solidFill>
                  <a:srgbClr val="002569"/>
                </a:solidFill>
              </a:rPr>
              <a:t>Datacube Training Workshop</a:t>
            </a:r>
            <a:endParaRPr lang="en-AU"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274670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1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342309" indent="-342309" defTabSz="912807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2006" indent="-335595" defTabSz="912807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8798" indent="-326008" defTabSz="912807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0299" indent="-351080" defTabSz="912807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705" indent="-351080" defTabSz="912807">
              <a:spcBef>
                <a:spcPts val="633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60339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70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457233" y="1535146"/>
            <a:ext cx="4040189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b">
            <a:normAutofit/>
          </a:bodyPr>
          <a:lstStyle>
            <a:lvl1pPr marL="0" indent="0" defTabSz="912807">
              <a:spcBef>
                <a:spcPts val="562"/>
              </a:spcBef>
              <a:buClrTx/>
              <a:buSzTx/>
              <a:buFontTx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4645025" y="1535146"/>
            <a:ext cx="4041776" cy="639763"/>
          </a:xfrm>
          <a:prstGeom prst="rect">
            <a:avLst/>
          </a:prstGeom>
        </p:spPr>
        <p:txBody>
          <a:bodyPr lIns="45640" tIns="45640" rIns="45640" bIns="45640" anchor="b">
            <a:normAutofit/>
          </a:bodyPr>
          <a:lstStyle>
            <a:lvl1pPr marL="0" indent="0" defTabSz="914353">
              <a:spcBef>
                <a:spcPts val="562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800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61926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70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52212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6641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b">
            <a:normAutofit/>
          </a:bodyPr>
          <a:lstStyle>
            <a:lvl1pPr defTabSz="912807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3575050" y="273083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342309" indent="-34230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451" indent="-328039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560" indent="-30873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101" indent="-374910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529" indent="-374910" defTabSz="91280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3"/>
          </p:nvPr>
        </p:nvSpPr>
        <p:spPr>
          <a:xfrm>
            <a:off x="457200" y="1435101"/>
            <a:ext cx="3008314" cy="4691063"/>
          </a:xfrm>
          <a:prstGeom prst="rect">
            <a:avLst/>
          </a:prstGeom>
        </p:spPr>
        <p:txBody>
          <a:bodyPr lIns="45640" tIns="45640" rIns="45640" bIns="45640" anchor="t">
            <a:normAutofit/>
          </a:bodyPr>
          <a:lstStyle>
            <a:lvl1pPr marL="0" indent="0" defTabSz="914353">
              <a:spcBef>
                <a:spcPts val="281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50555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792321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b">
            <a:normAutofit/>
          </a:bodyPr>
          <a:lstStyle>
            <a:lvl1pPr defTabSz="912807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pic" sz="half" idx="13"/>
          </p:nvPr>
        </p:nvSpPr>
        <p:spPr>
          <a:xfrm>
            <a:off x="1792321" y="612775"/>
            <a:ext cx="5486401" cy="41148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1792321" y="5367338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0" indent="0" defTabSz="912807">
              <a:spcBef>
                <a:spcPts val="281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7837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70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342309" indent="-34230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451" indent="-328039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560" indent="-30873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101" indent="-374910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529" indent="-374910" defTabSz="91280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3312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629433" y="274638"/>
            <a:ext cx="2057401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ctr">
            <a:normAutofit/>
          </a:bodyPr>
          <a:lstStyle>
            <a:lvl1pPr algn="ctr" defTabSz="91280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0" tIns="45640" rIns="45640" bIns="45640" anchor="t">
            <a:normAutofit/>
          </a:bodyPr>
          <a:lstStyle>
            <a:lvl1pPr marL="342309" indent="-34230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451" indent="-328039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560" indent="-308739" defTabSz="91280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101" indent="-374910" defTabSz="91280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529" indent="-374910" defTabSz="91280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411765" y="6400418"/>
            <a:ext cx="275069" cy="276993"/>
          </a:xfrm>
          <a:prstGeom prst="rect">
            <a:avLst/>
          </a:prstGeom>
        </p:spPr>
        <p:txBody>
          <a:bodyPr lIns="45640" tIns="45640" rIns="45640" bIns="4564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99326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64377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464377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 anchor="b">
            <a:normAutofit/>
          </a:bodyPr>
          <a:lstStyle>
            <a:lvl1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45692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464377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464377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2016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lIns="91364" tIns="45683" rIns="91364" bIns="4568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99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64377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xfrm>
            <a:off x="464377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02709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64377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 anchor="ctr">
            <a:normAutofit/>
          </a:bodyPr>
          <a:lstStyle>
            <a:lvl1pPr defTabSz="410058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6712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83977" y="3027197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01883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158768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464377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12401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marL="276348" indent="-276348" defTabSz="410058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2684" indent="-276348" defTabSz="410058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829025" indent="-276348" defTabSz="410058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105367" indent="-276348" defTabSz="410058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1381710" indent="-276348" defTabSz="410058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066584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64377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2075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42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893002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marL="0" indent="0" algn="ctr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720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545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371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201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93002" y="2986981"/>
            <a:ext cx="7358063" cy="508992"/>
          </a:xfrm>
          <a:prstGeom prst="rect">
            <a:avLst/>
          </a:prstGeom>
        </p:spPr>
        <p:txBody>
          <a:bodyPr lIns="35652" tIns="35652" rIns="35652" bIns="35652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433280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893002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 anchor="t">
            <a:normAutofit/>
          </a:bodyPr>
          <a:lstStyle>
            <a:lvl1pPr marL="0" indent="0" algn="ctr" defTabSz="410058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720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545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371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201" indent="-219887" algn="ctr" defTabSz="410058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3"/>
          </p:nvPr>
        </p:nvSpPr>
        <p:spPr>
          <a:xfrm>
            <a:off x="893002" y="946547"/>
            <a:ext cx="7358063" cy="508992"/>
          </a:xfrm>
          <a:prstGeom prst="rect">
            <a:avLst/>
          </a:prstGeom>
        </p:spPr>
        <p:txBody>
          <a:bodyPr lIns="35652" tIns="35652" rIns="35652" bIns="35652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4127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51787"/>
            <a:ext cx="9144000" cy="37365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683" tIns="45683" rIns="45683" bIns="45683" numCol="1" spcCol="38068" rtlCol="0" anchor="ctr">
            <a:spAutoFit/>
          </a:bodyPr>
          <a:lstStyle/>
          <a:p>
            <a:pPr defTabSz="456822" latinLnBrk="1" hangingPunct="0"/>
            <a:endParaRPr lang="en-US" kern="0">
              <a:solidFill>
                <a:srgbClr val="002569"/>
              </a:solidFill>
            </a:endParaRPr>
          </a:p>
        </p:txBody>
      </p:sp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84" tIns="32088" rIns="64184" bIns="32088" anchor="t"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36453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69408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64377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defTabSz="410058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64377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2" tIns="35652" rIns="35652" bIns="35652">
            <a:normAutofit/>
          </a:bodyPr>
          <a:lstStyle>
            <a:lvl1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26" defTabSz="410058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5486398" y="6356350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4860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124699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64373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464373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77858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64373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464373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/>
            </a:lvl1pPr>
          </a:lstStyle>
          <a:p>
            <a:r>
              <a:t>Click to add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00435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64373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66016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83977" y="3027193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66885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418067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64373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5225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895600"/>
            <a:ext cx="49530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191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305A26-9276-4C5A-A26F-28AEB30E199A}" type="slidenum">
              <a:rPr lang="en-US" altLang="en-US">
                <a:solidFill>
                  <a:srgbClr val="000000"/>
                </a:solidFill>
                <a:latin typeface="Times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581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276404" indent="-156032">
              <a:spcBef>
                <a:spcPts val="2250"/>
              </a:spcBef>
              <a:defRPr sz="2100"/>
            </a:lvl1pPr>
          </a:lstStyle>
          <a:p>
            <a:r>
              <a:t>Click to add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88424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64373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7850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03826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892998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892998" y="2986981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56703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892998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892998" y="946547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361197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39519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64373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414542" y="6356350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095362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64373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94089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95536" y="838229"/>
            <a:ext cx="8352930" cy="7185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395536" y="1700809"/>
            <a:ext cx="8352930" cy="4752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45558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85829" y="2130426"/>
            <a:ext cx="7772401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1371600" y="3886201"/>
            <a:ext cx="6400800" cy="175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0" indent="0" algn="ctr" defTabSz="912993">
              <a:spcBef>
                <a:spcPts val="773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62395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6743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342379" indent="-342379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611" indent="-32810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809" indent="-308803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461" indent="-37498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979" indent="-374987" defTabSz="91299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98769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722342" y="4406929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>
            <a:normAutofit/>
          </a:bodyPr>
          <a:lstStyle>
            <a:lvl1pPr defTabSz="912993">
              <a:defRPr sz="40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722342" y="2906714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b">
            <a:normAutofit/>
          </a:bodyPr>
          <a:lstStyle>
            <a:lvl1pPr marL="0" indent="0" defTabSz="912993">
              <a:spcBef>
                <a:spcPts val="422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105075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1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342379" indent="-342379" defTabSz="912993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2167" indent="-335663" defTabSz="912993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9053" indent="-326075" defTabSz="912993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0651" indent="-351152" defTabSz="912993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7151" indent="-351152" defTabSz="912993">
              <a:spcBef>
                <a:spcPts val="633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57430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457229" y="1535142"/>
            <a:ext cx="4040189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b">
            <a:normAutofit/>
          </a:bodyPr>
          <a:lstStyle>
            <a:lvl1pPr marL="0" indent="0" defTabSz="912993">
              <a:spcBef>
                <a:spcPts val="562"/>
              </a:spcBef>
              <a:buClrTx/>
              <a:buSzTx/>
              <a:buFontTx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4645025" y="1535142"/>
            <a:ext cx="4041776" cy="639763"/>
          </a:xfrm>
          <a:prstGeom prst="rect">
            <a:avLst/>
          </a:prstGeom>
        </p:spPr>
        <p:txBody>
          <a:bodyPr lIns="45649" tIns="45649" rIns="45649" bIns="45649" anchor="b">
            <a:normAutofit/>
          </a:bodyPr>
          <a:lstStyle>
            <a:lvl1pPr marL="0" indent="0" defTabSz="914353">
              <a:spcBef>
                <a:spcPts val="562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800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00031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472536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85347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b">
            <a:normAutofit/>
          </a:bodyPr>
          <a:lstStyle>
            <a:lvl1pPr defTabSz="912993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3575050" y="273079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342379" indent="-342379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611" indent="-32810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809" indent="-308803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461" indent="-37498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979" indent="-374987" defTabSz="91299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3"/>
          </p:nvPr>
        </p:nvSpPr>
        <p:spPr>
          <a:xfrm>
            <a:off x="457200" y="1435101"/>
            <a:ext cx="3008314" cy="4691063"/>
          </a:xfrm>
          <a:prstGeom prst="rect">
            <a:avLst/>
          </a:prstGeom>
        </p:spPr>
        <p:txBody>
          <a:bodyPr lIns="45649" tIns="45649" rIns="45649" bIns="45649" anchor="t">
            <a:normAutofit/>
          </a:bodyPr>
          <a:lstStyle>
            <a:lvl1pPr marL="0" indent="0" defTabSz="914353">
              <a:spcBef>
                <a:spcPts val="281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568737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792317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b">
            <a:normAutofit/>
          </a:bodyPr>
          <a:lstStyle>
            <a:lvl1pPr defTabSz="912993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pic" sz="half" idx="13"/>
          </p:nvPr>
        </p:nvSpPr>
        <p:spPr>
          <a:xfrm>
            <a:off x="1792317" y="612775"/>
            <a:ext cx="5486401" cy="41148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1792317" y="5367338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0" indent="0" defTabSz="912993">
              <a:spcBef>
                <a:spcPts val="281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741693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66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342379" indent="-342379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611" indent="-32810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809" indent="-308803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461" indent="-37498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979" indent="-374987" defTabSz="91299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240829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629429" y="274638"/>
            <a:ext cx="2057401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ctr">
            <a:normAutofit/>
          </a:bodyPr>
          <a:lstStyle>
            <a:lvl1pPr algn="ctr" defTabSz="91299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49" tIns="45649" rIns="45649" bIns="45649" anchor="t">
            <a:normAutofit/>
          </a:bodyPr>
          <a:lstStyle>
            <a:lvl1pPr marL="342379" indent="-342379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611" indent="-32810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809" indent="-308803" defTabSz="91299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461" indent="-374987" defTabSz="91299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979" indent="-374987" defTabSz="91299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411761" y="6400418"/>
            <a:ext cx="275069" cy="276993"/>
          </a:xfrm>
          <a:prstGeom prst="rect">
            <a:avLst/>
          </a:prstGeom>
        </p:spPr>
        <p:txBody>
          <a:bodyPr lIns="45649" tIns="45649" rIns="45649" bIns="45649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85074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22" indent="0">
              <a:buNone/>
              <a:defRPr sz="1800"/>
            </a:lvl2pPr>
            <a:lvl3pPr marL="913649" indent="0">
              <a:buNone/>
              <a:defRPr sz="1600"/>
            </a:lvl3pPr>
            <a:lvl4pPr marL="1370480" indent="0">
              <a:buNone/>
              <a:defRPr sz="1400"/>
            </a:lvl4pPr>
            <a:lvl5pPr marL="1827304" indent="0">
              <a:buNone/>
              <a:defRPr sz="1400"/>
            </a:lvl5pPr>
            <a:lvl6pPr marL="2284128" indent="0">
              <a:buNone/>
              <a:defRPr sz="1400"/>
            </a:lvl6pPr>
            <a:lvl7pPr marL="2740958" indent="0">
              <a:buNone/>
              <a:defRPr sz="1400"/>
            </a:lvl7pPr>
            <a:lvl8pPr marL="3197778" indent="0">
              <a:buNone/>
              <a:defRPr sz="1400"/>
            </a:lvl8pPr>
            <a:lvl9pPr marL="365460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8953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64373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464373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 anchor="b">
            <a:normAutofit/>
          </a:bodyPr>
          <a:lstStyle>
            <a:lvl1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528045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464373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464373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12345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64373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xfrm>
            <a:off x="464373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799561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64373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 anchor="ctr">
            <a:normAutofit/>
          </a:bodyPr>
          <a:lstStyle>
            <a:lvl1pPr defTabSz="410142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90186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83977" y="3027193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06910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024818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464373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346495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marL="276404" indent="-276404" defTabSz="410142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2798" indent="-276404" defTabSz="410142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829195" indent="-276404" defTabSz="410142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105595" indent="-276404" defTabSz="410142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1381993" indent="-276404" defTabSz="410142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548477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64373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71245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0336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087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892998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marL="0" indent="0" algn="ctr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832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725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619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515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92998" y="2986981"/>
            <a:ext cx="7358063" cy="508992"/>
          </a:xfrm>
          <a:prstGeom prst="rect">
            <a:avLst/>
          </a:prstGeom>
        </p:spPr>
        <p:txBody>
          <a:bodyPr lIns="35660" tIns="35660" rIns="35660" bIns="35660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342066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892998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 anchor="t">
            <a:normAutofit/>
          </a:bodyPr>
          <a:lstStyle>
            <a:lvl1pPr marL="0" indent="0" algn="ctr" defTabSz="410142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832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725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619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515" indent="-219932" algn="ctr" defTabSz="410142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3"/>
          </p:nvPr>
        </p:nvSpPr>
        <p:spPr>
          <a:xfrm>
            <a:off x="892998" y="946547"/>
            <a:ext cx="7358063" cy="508992"/>
          </a:xfrm>
          <a:prstGeom prst="rect">
            <a:avLst/>
          </a:prstGeom>
        </p:spPr>
        <p:txBody>
          <a:bodyPr lIns="35660" tIns="35660" rIns="35660" bIns="35660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797335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97" tIns="32095" rIns="64197" bIns="32095" anchor="t"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40605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239946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64373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defTabSz="410142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64373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60" tIns="35660" rIns="35660" bIns="35660">
            <a:normAutofit/>
          </a:bodyPr>
          <a:lstStyle>
            <a:lvl1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894" defTabSz="410142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5486398" y="6356350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897774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870394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64368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464368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435016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64368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464368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/>
            </a:lvl1pPr>
          </a:lstStyle>
          <a:p>
            <a:r>
              <a:t>Click to add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139856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64368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870668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83977" y="3027188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2210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3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8088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174151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64368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708419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276474" indent="-156072">
              <a:spcBef>
                <a:spcPts val="2250"/>
              </a:spcBef>
              <a:defRPr sz="2100"/>
            </a:lvl1pPr>
          </a:lstStyle>
          <a:p>
            <a:r>
              <a:t>Click to add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943986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64368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484504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812911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892993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892993" y="2986981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826374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892993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892993" y="946547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13489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39131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64368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414542" y="6356350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522535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64368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9268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421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95536" y="838224"/>
            <a:ext cx="8352930" cy="7185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395536" y="1700809"/>
            <a:ext cx="8352930" cy="4752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065603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85824" y="2130426"/>
            <a:ext cx="7772401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1371600" y="3886201"/>
            <a:ext cx="6400800" cy="175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0" indent="0" algn="ctr" defTabSz="913227">
              <a:spcBef>
                <a:spcPts val="773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559849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61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342465" indent="-342465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811" indent="-328191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121" indent="-308883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911" indent="-375082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1541" indent="-375082" defTabSz="91322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29818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722337" y="4406924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>
            <a:normAutofit/>
          </a:bodyPr>
          <a:lstStyle>
            <a:lvl1pPr defTabSz="913227">
              <a:defRPr sz="40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722337" y="2906714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b">
            <a:normAutofit/>
          </a:bodyPr>
          <a:lstStyle>
            <a:lvl1pPr marL="0" indent="0" defTabSz="913227">
              <a:spcBef>
                <a:spcPts val="422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942163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274661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1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342465" indent="-342465" defTabSz="913227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2368" indent="-335748" defTabSz="913227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9373" indent="-326158" defTabSz="913227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1091" indent="-351242" defTabSz="913227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7707" indent="-351242" defTabSz="913227">
              <a:spcBef>
                <a:spcPts val="633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151135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61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457224" y="1535137"/>
            <a:ext cx="4040189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b">
            <a:normAutofit/>
          </a:bodyPr>
          <a:lstStyle>
            <a:lvl1pPr marL="0" indent="0" defTabSz="913227">
              <a:spcBef>
                <a:spcPts val="562"/>
              </a:spcBef>
              <a:buClrTx/>
              <a:buSzTx/>
              <a:buFontTx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4645025" y="1535137"/>
            <a:ext cx="4041776" cy="639763"/>
          </a:xfrm>
          <a:prstGeom prst="rect">
            <a:avLst/>
          </a:prstGeom>
        </p:spPr>
        <p:txBody>
          <a:bodyPr lIns="45661" tIns="45661" rIns="45661" bIns="45661" anchor="b">
            <a:normAutofit/>
          </a:bodyPr>
          <a:lstStyle>
            <a:lvl1pPr marL="0" indent="0" defTabSz="914353">
              <a:spcBef>
                <a:spcPts val="562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800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604159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61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327269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129638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b">
            <a:normAutofit/>
          </a:bodyPr>
          <a:lstStyle>
            <a:lvl1pPr defTabSz="913227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3575050" y="273074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342465" indent="-342465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811" indent="-328191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121" indent="-308883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911" indent="-375082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1541" indent="-375082" defTabSz="91322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3"/>
          </p:nvPr>
        </p:nvSpPr>
        <p:spPr>
          <a:xfrm>
            <a:off x="457200" y="1435101"/>
            <a:ext cx="3008314" cy="4691063"/>
          </a:xfrm>
          <a:prstGeom prst="rect">
            <a:avLst/>
          </a:prstGeom>
        </p:spPr>
        <p:txBody>
          <a:bodyPr lIns="45661" tIns="45661" rIns="45661" bIns="45661" anchor="t">
            <a:normAutofit/>
          </a:bodyPr>
          <a:lstStyle>
            <a:lvl1pPr marL="0" indent="0" defTabSz="914353">
              <a:spcBef>
                <a:spcPts val="281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332100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792312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b">
            <a:normAutofit/>
          </a:bodyPr>
          <a:lstStyle>
            <a:lvl1pPr defTabSz="913227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pic" sz="half" idx="13"/>
          </p:nvPr>
        </p:nvSpPr>
        <p:spPr>
          <a:xfrm>
            <a:off x="1792312" y="612775"/>
            <a:ext cx="5486401" cy="41148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1792312" y="5367338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0" indent="0" defTabSz="913227">
              <a:spcBef>
                <a:spcPts val="281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8835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9157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61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342465" indent="-342465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811" indent="-328191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121" indent="-308883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911" indent="-375082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1541" indent="-375082" defTabSz="91322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8784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629424" y="274638"/>
            <a:ext cx="2057401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ctr">
            <a:normAutofit/>
          </a:bodyPr>
          <a:lstStyle>
            <a:lvl1pPr algn="ctr" defTabSz="913227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61" tIns="45661" rIns="45661" bIns="45661" anchor="t">
            <a:normAutofit/>
          </a:bodyPr>
          <a:lstStyle>
            <a:lvl1pPr marL="342465" indent="-342465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811" indent="-328191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121" indent="-308883" defTabSz="913227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4911" indent="-375082" defTabSz="913227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1541" indent="-375082" defTabSz="913227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411756" y="6400418"/>
            <a:ext cx="275069" cy="276993"/>
          </a:xfrm>
          <a:prstGeom prst="rect">
            <a:avLst/>
          </a:prstGeom>
        </p:spPr>
        <p:txBody>
          <a:bodyPr lIns="45661" tIns="45661" rIns="45661" bIns="45661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609144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64368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464368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 anchor="b">
            <a:normAutofit/>
          </a:bodyPr>
          <a:lstStyle>
            <a:lvl1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121137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464368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464368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31369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64368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xfrm>
            <a:off x="464368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859709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64368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 anchor="ctr">
            <a:normAutofit/>
          </a:bodyPr>
          <a:lstStyle>
            <a:lvl1pPr defTabSz="410247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726171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83977" y="3027188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628224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08488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464368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68905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marL="276474" indent="-276474" defTabSz="410247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2940" indent="-276474" defTabSz="410247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829408" indent="-276474" defTabSz="410247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105879" indent="-276474" defTabSz="410247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1382348" indent="-276474" defTabSz="410247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7007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89956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64368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078284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295655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892993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marL="0" indent="0" algn="ctr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972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950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929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909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92993" y="2986981"/>
            <a:ext cx="7358063" cy="508992"/>
          </a:xfrm>
          <a:prstGeom prst="rect">
            <a:avLst/>
          </a:prstGeom>
        </p:spPr>
        <p:txBody>
          <a:bodyPr lIns="35670" tIns="35670" rIns="35670" bIns="35670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083085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892993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 anchor="t">
            <a:normAutofit/>
          </a:bodyPr>
          <a:lstStyle>
            <a:lvl1pPr marL="0" indent="0" algn="ctr" defTabSz="410247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49972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79950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09929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39909" indent="-219989" algn="ctr" defTabSz="410247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3"/>
          </p:nvPr>
        </p:nvSpPr>
        <p:spPr>
          <a:xfrm>
            <a:off x="892993" y="946547"/>
            <a:ext cx="7358063" cy="508992"/>
          </a:xfrm>
          <a:prstGeom prst="rect">
            <a:avLst/>
          </a:prstGeom>
        </p:spPr>
        <p:txBody>
          <a:bodyPr lIns="35670" tIns="35670" rIns="35670" bIns="35670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796543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13" tIns="32104" rIns="64213" bIns="32104" anchor="t"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952057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411047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64368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defTabSz="410247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64368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70" tIns="35670" rIns="35670" bIns="35670">
            <a:normAutofit/>
          </a:bodyPr>
          <a:lstStyle>
            <a:lvl1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29979" defTabSz="410247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5486398" y="6356350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288058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00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417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54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2" indent="0">
              <a:buNone/>
              <a:defRPr sz="2800"/>
            </a:lvl2pPr>
            <a:lvl3pPr marL="913649" indent="0">
              <a:buNone/>
              <a:defRPr sz="2400"/>
            </a:lvl3pPr>
            <a:lvl4pPr marL="1370480" indent="0">
              <a:buNone/>
              <a:defRPr sz="2000"/>
            </a:lvl4pPr>
            <a:lvl5pPr marL="1827304" indent="0">
              <a:buNone/>
              <a:defRPr sz="2000"/>
            </a:lvl5pPr>
            <a:lvl6pPr marL="2284128" indent="0">
              <a:buNone/>
              <a:defRPr sz="2000"/>
            </a:lvl6pPr>
            <a:lvl7pPr marL="2740958" indent="0">
              <a:buNone/>
              <a:defRPr sz="2000"/>
            </a:lvl7pPr>
            <a:lvl8pPr marL="3197778" indent="0">
              <a:buNone/>
              <a:defRPr sz="2000"/>
            </a:lvl8pPr>
            <a:lvl9pPr marL="3654608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64520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548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26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127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3175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5026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791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610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674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4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92396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236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596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2272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9582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779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1926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2" indent="0">
              <a:buNone/>
              <a:defRPr sz="2800"/>
            </a:lvl2pPr>
            <a:lvl3pPr marL="913649" indent="0">
              <a:buNone/>
              <a:defRPr sz="2400"/>
            </a:lvl3pPr>
            <a:lvl4pPr marL="1370480" indent="0">
              <a:buNone/>
              <a:defRPr sz="2000"/>
            </a:lvl4pPr>
            <a:lvl5pPr marL="1827304" indent="0">
              <a:buNone/>
              <a:defRPr sz="2000"/>
            </a:lvl5pPr>
            <a:lvl6pPr marL="2284128" indent="0">
              <a:buNone/>
              <a:defRPr sz="2000"/>
            </a:lvl6pPr>
            <a:lvl7pPr marL="2740958" indent="0">
              <a:buNone/>
              <a:defRPr sz="2000"/>
            </a:lvl7pPr>
            <a:lvl8pPr marL="3197778" indent="0">
              <a:buNone/>
              <a:defRPr sz="2000"/>
            </a:lvl8pPr>
            <a:lvl9pPr marL="36546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6436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9220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06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92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7059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64360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464360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79294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64360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464360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/>
            </a:lvl1pPr>
          </a:lstStyle>
          <a:p>
            <a:r>
              <a:t>Click to add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1406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7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64360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46588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83977" y="3027180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6495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15672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64360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46141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276586" indent="-156136">
              <a:spcBef>
                <a:spcPts val="2250"/>
              </a:spcBef>
              <a:defRPr sz="2100"/>
            </a:lvl1pPr>
          </a:lstStyle>
          <a:p>
            <a:r>
              <a:t>Click to add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24812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64360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220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2235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892985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892985" y="2986981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71816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892985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892985" y="946547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8244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47893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64360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414542" y="6356350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98419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64360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02299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95536" y="838216"/>
            <a:ext cx="8352930" cy="7185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395536" y="1700809"/>
            <a:ext cx="8352930" cy="4752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38583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85816" y="2130426"/>
            <a:ext cx="7772401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1371600" y="3886201"/>
            <a:ext cx="6400800" cy="175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0" indent="0" algn="ctr" defTabSz="913603">
              <a:spcBef>
                <a:spcPts val="773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76031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342604" indent="-342604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5131" indent="-328326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619" indent="-309011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5631" indent="-375234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2441" indent="-375234" defTabSz="91360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99822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722329" y="4406916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>
            <a:normAutofit/>
          </a:bodyPr>
          <a:lstStyle>
            <a:lvl1pPr defTabSz="913603">
              <a:defRPr sz="40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722329" y="2906714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b">
            <a:normAutofit/>
          </a:bodyPr>
          <a:lstStyle>
            <a:lvl1pPr marL="0" indent="0" defTabSz="913603">
              <a:spcBef>
                <a:spcPts val="422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34339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1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342604" indent="-342604" defTabSz="913603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2690" indent="-335885" defTabSz="913603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9885" indent="-326290" defTabSz="913603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1795" indent="-351386" defTabSz="913603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8598" indent="-351386" defTabSz="913603">
              <a:spcBef>
                <a:spcPts val="633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5490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457216" y="1535129"/>
            <a:ext cx="4040189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b">
            <a:normAutofit/>
          </a:bodyPr>
          <a:lstStyle>
            <a:lvl1pPr marL="0" indent="0" defTabSz="913603">
              <a:spcBef>
                <a:spcPts val="562"/>
              </a:spcBef>
              <a:buClrTx/>
              <a:buSzTx/>
              <a:buFontTx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4645025" y="1535129"/>
            <a:ext cx="4041776" cy="639763"/>
          </a:xfrm>
          <a:prstGeom prst="rect">
            <a:avLst/>
          </a:prstGeom>
        </p:spPr>
        <p:txBody>
          <a:bodyPr lIns="45680" tIns="45680" rIns="45680" bIns="45680" anchor="b">
            <a:normAutofit/>
          </a:bodyPr>
          <a:lstStyle>
            <a:lvl1pPr marL="0" indent="0" defTabSz="914353">
              <a:spcBef>
                <a:spcPts val="562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800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51780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62550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4318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0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b">
            <a:normAutofit/>
          </a:bodyPr>
          <a:lstStyle>
            <a:lvl1pPr defTabSz="913603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342604" indent="-342604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5131" indent="-328326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619" indent="-309011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5631" indent="-375234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2441" indent="-375234" defTabSz="91360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3"/>
          </p:nvPr>
        </p:nvSpPr>
        <p:spPr>
          <a:xfrm>
            <a:off x="457200" y="1435101"/>
            <a:ext cx="3008314" cy="4691063"/>
          </a:xfrm>
          <a:prstGeom prst="rect">
            <a:avLst/>
          </a:prstGeom>
        </p:spPr>
        <p:txBody>
          <a:bodyPr lIns="45680" tIns="45680" rIns="45680" bIns="45680" anchor="t">
            <a:normAutofit/>
          </a:bodyPr>
          <a:lstStyle>
            <a:lvl1pPr marL="0" indent="0" defTabSz="914353">
              <a:spcBef>
                <a:spcPts val="281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30344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792304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b">
            <a:normAutofit/>
          </a:bodyPr>
          <a:lstStyle>
            <a:lvl1pPr defTabSz="913603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pic" sz="half" idx="13"/>
          </p:nvPr>
        </p:nvSpPr>
        <p:spPr>
          <a:xfrm>
            <a:off x="1792304" y="612775"/>
            <a:ext cx="5486401" cy="41148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1792304" y="5367338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0" indent="0" defTabSz="913603">
              <a:spcBef>
                <a:spcPts val="281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68282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342604" indent="-342604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5131" indent="-328326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619" indent="-309011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5631" indent="-375234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2441" indent="-375234" defTabSz="91360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05627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629416" y="274638"/>
            <a:ext cx="2057401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ctr">
            <a:normAutofit/>
          </a:bodyPr>
          <a:lstStyle>
            <a:lvl1pPr algn="ctr" defTabSz="913603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80" tIns="45680" rIns="45680" bIns="45680" anchor="t">
            <a:normAutofit/>
          </a:bodyPr>
          <a:lstStyle>
            <a:lvl1pPr marL="342604" indent="-342604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5131" indent="-328326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2619" indent="-309011" defTabSz="913603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5631" indent="-375234" defTabSz="913603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2441" indent="-375234" defTabSz="913603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411748" y="6400418"/>
            <a:ext cx="275069" cy="276993"/>
          </a:xfrm>
          <a:prstGeom prst="rect">
            <a:avLst/>
          </a:prstGeom>
        </p:spPr>
        <p:txBody>
          <a:bodyPr lIns="45680" tIns="45680" rIns="45680" bIns="4568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5603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64360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464360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 anchor="b">
            <a:normAutofit/>
          </a:bodyPr>
          <a:lstStyle>
            <a:lvl1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67709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464360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464360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98415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64360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xfrm>
            <a:off x="464360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12999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64360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 anchor="ctr">
            <a:normAutofit/>
          </a:bodyPr>
          <a:lstStyle>
            <a:lvl1pPr defTabSz="410415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50569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383977" y="3027180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7311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Shape 302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0183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0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464360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9118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marL="276586" indent="-276586" defTabSz="410415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3167" indent="-276586" defTabSz="410415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829749" indent="-276586" defTabSz="410415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1106333" indent="-276586" defTabSz="410415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1382916" indent="-276586" defTabSz="410415">
              <a:spcBef>
                <a:spcPts val="2250"/>
              </a:spcBef>
              <a:buFontTx/>
              <a:defRPr sz="21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26616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64360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84105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88831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892985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marL="0" indent="0" algn="ctr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0196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80310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10425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40539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3"/>
          </p:nvPr>
        </p:nvSpPr>
        <p:spPr>
          <a:xfrm>
            <a:off x="892985" y="2986981"/>
            <a:ext cx="7358063" cy="508992"/>
          </a:xfrm>
          <a:prstGeom prst="rect">
            <a:avLst/>
          </a:prstGeom>
        </p:spPr>
        <p:txBody>
          <a:bodyPr lIns="35685" tIns="35685" rIns="35685" bIns="35685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12636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xfrm>
            <a:off x="892985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 anchor="t">
            <a:normAutofit/>
          </a:bodyPr>
          <a:lstStyle>
            <a:lvl1pPr marL="0" indent="0" algn="ctr" defTabSz="410415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550196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880310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1210425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1540539" indent="-220079" algn="ctr" defTabSz="410415">
              <a:spcBef>
                <a:spcPts val="0"/>
              </a:spcBef>
              <a:buClrTx/>
              <a:buFontTx/>
              <a:defRPr sz="1700" cap="all" spc="270">
                <a:solidFill>
                  <a:srgbClr val="55D8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3"/>
          </p:nvPr>
        </p:nvSpPr>
        <p:spPr>
          <a:xfrm>
            <a:off x="892985" y="946547"/>
            <a:ext cx="7358063" cy="508992"/>
          </a:xfrm>
          <a:prstGeom prst="rect">
            <a:avLst/>
          </a:prstGeom>
        </p:spPr>
        <p:txBody>
          <a:bodyPr lIns="35685" tIns="35685" rIns="35685" bIns="35685">
            <a:normAutofit/>
          </a:bodyPr>
          <a:lstStyle>
            <a:lvl1pPr indent="-330387" defTabSz="410751">
              <a:buFontTx/>
              <a:defRPr>
                <a:latin typeface="Avenir Light"/>
                <a:sym typeface="Avenir Light"/>
              </a:defRPr>
            </a:lvl1pPr>
          </a:lstStyle>
          <a:p>
            <a:pPr indent="-469900" defTabSz="584200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7086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39" tIns="32118" rIns="64239" bIns="32118" anchor="t"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43814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42358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464360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defTabSz="410415">
              <a:defRPr cap="all" spc="506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64360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85" tIns="35685" rIns="35685" bIns="35685">
            <a:normAutofit/>
          </a:bodyPr>
          <a:lstStyle>
            <a:lvl1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1pPr>
            <a:lvl2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2pPr>
            <a:lvl3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3pPr>
            <a:lvl4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4pPr>
            <a:lvl5pPr indent="-330115" defTabSz="410415">
              <a:buFontTx/>
              <a:defRPr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xfrm>
            <a:off x="5486398" y="6356350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3210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08040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38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64381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464381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71468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64381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464381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/>
            </a:lvl1pPr>
          </a:lstStyle>
          <a:p>
            <a:r>
              <a:t>Click to add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59035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64381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t>Click to add title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14096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4567535" y="4465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83977" y="3027201"/>
            <a:ext cx="3804047" cy="2098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83977" y="2411016"/>
            <a:ext cx="3804047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59886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56353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64381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5560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464344" y="428625"/>
            <a:ext cx="3571875" cy="13037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464344" y="1982391"/>
            <a:ext cx="3571875" cy="4259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276292" indent="-155968">
              <a:spcBef>
                <a:spcPts val="2250"/>
              </a:spcBef>
              <a:defRPr sz="2100"/>
            </a:lvl1pPr>
          </a:lstStyle>
          <a:p>
            <a:r>
              <a:t>Click to add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95075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64381" y="1062633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22062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4572000" y="3430585"/>
            <a:ext cx="4572000" cy="3429002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6410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893006" y="4473774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893006" y="2986981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47611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3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893006" y="2080617"/>
            <a:ext cx="7358063" cy="3661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55D8FF"/>
                </a:solidFill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3"/>
          </p:nvPr>
        </p:nvSpPr>
        <p:spPr>
          <a:xfrm>
            <a:off x="893006" y="946547"/>
            <a:ext cx="7358063" cy="508992"/>
          </a:xfrm>
          <a:prstGeom prst="rect">
            <a:avLst/>
          </a:prstGeom>
        </p:spPr>
        <p:txBody>
          <a:bodyPr>
            <a:normAutofit/>
          </a:bodyPr>
          <a:lstStyle>
            <a:lvl1pPr marL="287436" indent="-161586" defTabSz="559335">
              <a:spcBef>
                <a:spcPts val="2531"/>
              </a:spcBef>
              <a:defRPr sz="3132"/>
            </a:lvl1pPr>
          </a:lstStyle>
          <a:p>
            <a:pPr marL="408812" indent="-229819" defTabSz="795527">
              <a:spcBef>
                <a:spcPts val="3600"/>
              </a:spcBef>
              <a:defRPr sz="3132"/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14"/>
          </p:nvPr>
        </p:nvSpPr>
        <p:spPr>
          <a:xfrm>
            <a:off x="-13395" y="2540498"/>
            <a:ext cx="9144000" cy="4313039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46988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5621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64381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6414542" y="6356350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8811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64381" y="428626"/>
            <a:ext cx="8215313" cy="1000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64381" y="1419820"/>
            <a:ext cx="8215313" cy="47238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06114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395536" y="838237"/>
            <a:ext cx="8352930" cy="7185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395536" y="1700809"/>
            <a:ext cx="8352930" cy="4752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2228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85837" y="2130426"/>
            <a:ext cx="7772401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1371600" y="3886201"/>
            <a:ext cx="6400800" cy="175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0" indent="0" algn="ctr" defTabSz="912620">
              <a:spcBef>
                <a:spcPts val="773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11594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74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342240" indent="-342240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291" indent="-327972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311" indent="-308675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3741" indent="-374834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079" indent="-374834" defTabSz="912620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70742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722350" y="4406937"/>
            <a:ext cx="77724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>
            <a:normAutofit/>
          </a:bodyPr>
          <a:lstStyle>
            <a:lvl1pPr defTabSz="912620">
              <a:defRPr sz="40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722350" y="2906714"/>
            <a:ext cx="77724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b">
            <a:normAutofit/>
          </a:bodyPr>
          <a:lstStyle>
            <a:lvl1pPr marL="0" indent="0" defTabSz="912620">
              <a:spcBef>
                <a:spcPts val="422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4920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274674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8601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342240" indent="-342240" defTabSz="912620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1845" indent="-335527" defTabSz="912620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8544" indent="-325942" defTabSz="912620">
              <a:spcBef>
                <a:spcPts val="633"/>
              </a:spcBef>
              <a:buClrTx/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19947" indent="-351008" defTabSz="912620">
              <a:spcBef>
                <a:spcPts val="633"/>
              </a:spcBef>
              <a:buClrTx/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60" indent="-351008" defTabSz="912620">
              <a:spcBef>
                <a:spcPts val="633"/>
              </a:spcBef>
              <a:buClrTx/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9954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7200" y="274674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457237" y="1535150"/>
            <a:ext cx="4040189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b">
            <a:normAutofit/>
          </a:bodyPr>
          <a:lstStyle>
            <a:lvl1pPr marL="0" indent="0" defTabSz="912620">
              <a:spcBef>
                <a:spcPts val="562"/>
              </a:spcBef>
              <a:buClrTx/>
              <a:buSzTx/>
              <a:buFontTx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4645025" y="1535150"/>
            <a:ext cx="4041776" cy="639763"/>
          </a:xfrm>
          <a:prstGeom prst="rect">
            <a:avLst/>
          </a:prstGeom>
        </p:spPr>
        <p:txBody>
          <a:bodyPr lIns="45630" tIns="45630" rIns="45630" bIns="45630" anchor="b">
            <a:normAutofit/>
          </a:bodyPr>
          <a:lstStyle>
            <a:lvl1pPr marL="0" indent="0" defTabSz="914353">
              <a:spcBef>
                <a:spcPts val="562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800"/>
              </a:spcBef>
              <a:buClrTx/>
              <a:buSzTx/>
              <a:buFontTx/>
              <a:buNone/>
              <a:defRPr sz="3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8793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2" indent="0">
              <a:buNone/>
              <a:defRPr sz="2800"/>
            </a:lvl2pPr>
            <a:lvl3pPr marL="913649" indent="0">
              <a:buNone/>
              <a:defRPr sz="2400"/>
            </a:lvl3pPr>
            <a:lvl4pPr marL="1370480" indent="0">
              <a:buNone/>
              <a:defRPr sz="2000"/>
            </a:lvl4pPr>
            <a:lvl5pPr marL="1827304" indent="0">
              <a:buNone/>
              <a:defRPr sz="2000"/>
            </a:lvl5pPr>
            <a:lvl6pPr marL="2284128" indent="0">
              <a:buNone/>
              <a:defRPr sz="2000"/>
            </a:lvl6pPr>
            <a:lvl7pPr marL="2740958" indent="0">
              <a:buNone/>
              <a:defRPr sz="2000"/>
            </a:lvl7pPr>
            <a:lvl8pPr marL="3197778" indent="0">
              <a:buNone/>
              <a:defRPr sz="2000"/>
            </a:lvl8pPr>
            <a:lvl9pPr marL="36546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448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74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48514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98329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b">
            <a:normAutofit/>
          </a:bodyPr>
          <a:lstStyle>
            <a:lvl1pPr defTabSz="912620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3575050" y="273087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342240" indent="-342240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291" indent="-327972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311" indent="-308675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3741" indent="-374834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079" indent="-374834" defTabSz="912620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half" idx="13"/>
          </p:nvPr>
        </p:nvSpPr>
        <p:spPr>
          <a:xfrm>
            <a:off x="457200" y="1435101"/>
            <a:ext cx="3008314" cy="4691063"/>
          </a:xfrm>
          <a:prstGeom prst="rect">
            <a:avLst/>
          </a:prstGeom>
        </p:spPr>
        <p:txBody>
          <a:bodyPr lIns="45630" tIns="45630" rIns="45630" bIns="45630" anchor="t">
            <a:normAutofit/>
          </a:bodyPr>
          <a:lstStyle>
            <a:lvl1pPr marL="0" indent="0" defTabSz="914353">
              <a:spcBef>
                <a:spcPts val="281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sym typeface="Calibri"/>
              </a:defRPr>
            </a:lvl1pPr>
          </a:lstStyle>
          <a:p>
            <a:pPr marL="0" indent="0" defTabSz="1300459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31570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792325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b">
            <a:normAutofit/>
          </a:bodyPr>
          <a:lstStyle>
            <a:lvl1pPr defTabSz="912620"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pic" sz="half" idx="13"/>
          </p:nvPr>
        </p:nvSpPr>
        <p:spPr>
          <a:xfrm>
            <a:off x="1792325" y="612775"/>
            <a:ext cx="5486401" cy="41148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1792325" y="5367338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0" indent="0" defTabSz="912620">
              <a:spcBef>
                <a:spcPts val="281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11096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74674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342240" indent="-342240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291" indent="-327972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311" indent="-308675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3741" indent="-374834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079" indent="-374834" defTabSz="912620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76244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6629437" y="274638"/>
            <a:ext cx="2057401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ctr">
            <a:normAutofit/>
          </a:bodyPr>
          <a:lstStyle>
            <a:lvl1pPr algn="ctr" defTabSz="91262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30" tIns="45630" rIns="45630" bIns="45630" anchor="t">
            <a:normAutofit/>
          </a:bodyPr>
          <a:lstStyle>
            <a:lvl1pPr marL="342240" indent="-342240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4291" indent="-327972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311" indent="-308675" defTabSz="912620">
              <a:spcBef>
                <a:spcPts val="773"/>
              </a:spcBef>
              <a:buClrTx/>
              <a:buSzPct val="100000"/>
              <a:buFont typeface="Arial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43741" indent="-374834" defTabSz="912620">
              <a:spcBef>
                <a:spcPts val="773"/>
              </a:spcBef>
              <a:buClrTx/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00079" indent="-374834" defTabSz="912620">
              <a:spcBef>
                <a:spcPts val="773"/>
              </a:spcBef>
              <a:buClrTx/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8411769" y="6400418"/>
            <a:ext cx="275069" cy="276993"/>
          </a:xfrm>
          <a:prstGeom prst="rect">
            <a:avLst/>
          </a:prstGeom>
        </p:spPr>
        <p:txBody>
          <a:bodyPr lIns="45630" tIns="45630" rIns="45630" bIns="45630" anchor="ctr"/>
          <a:lstStyle>
            <a:lvl1pPr marL="0" indent="0"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38361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464381" y="3018235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464381" y="2402086"/>
            <a:ext cx="8215313" cy="62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 anchor="b">
            <a:normAutofit/>
          </a:bodyPr>
          <a:lstStyle>
            <a:lvl1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18869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464381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464381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29115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idx="13"/>
          </p:nvPr>
        </p:nvSpPr>
        <p:spPr>
          <a:xfrm>
            <a:off x="0" y="1910954"/>
            <a:ext cx="9144000" cy="4947047"/>
          </a:xfrm>
          <a:prstGeom prst="rect">
            <a:avLst/>
          </a:prstGeom>
        </p:spPr>
        <p:txBody>
          <a:bodyPr lIns="64171" tIns="32081" rIns="64171" bIns="32081" anchor="t"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64381" y="705445"/>
            <a:ext cx="8215313" cy="10269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defTabSz="409974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xfrm>
            <a:off x="464381" y="357187"/>
            <a:ext cx="8215313" cy="357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>
            <a:normAutofit/>
          </a:bodyPr>
          <a:lstStyle>
            <a:lvl1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09974">
              <a:spcBef>
                <a:spcPts val="0"/>
              </a:spcBef>
              <a:buClrTx/>
              <a:buSzTx/>
              <a:buFontTx/>
              <a:buNone/>
              <a:defRPr sz="1700" cap="all" spc="27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72348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64381" y="2643188"/>
            <a:ext cx="8215313" cy="15626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44" tIns="35644" rIns="35644" bIns="35644" anchor="ctr">
            <a:normAutofit/>
          </a:bodyPr>
          <a:lstStyle>
            <a:lvl1pPr defTabSz="409974">
              <a:defRPr sz="4400" cap="all" spc="697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4438052" y="6509743"/>
            <a:ext cx="277316" cy="272186"/>
          </a:xfrm>
          <a:prstGeom prst="rect">
            <a:avLst/>
          </a:prstGeom>
        </p:spPr>
        <p:txBody>
          <a:bodyPr/>
          <a:lstStyle>
            <a:lvl1pPr marL="0" indent="0" algn="l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4692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theme" Target="../theme/theme5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41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41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theme" Target="../theme/theme7.xml"/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9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slideLayout" Target="../slideLayouts/slideLayout223.xml"/><Relationship Id="rId41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43" Type="http://schemas.openxmlformats.org/officeDocument/2006/relationships/theme" Target="../theme/theme8.xml"/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slideLayout" Target="../slideLayouts/slideLayout2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CD2F-9DB2-46D1-BF02-F5BFEC7D5B7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6"/>
            <a:ext cx="2895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3768A-E01C-42D3-9005-D53047F8B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3" indent="-342623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42" indent="-285518" algn="l" defTabSz="9136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2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88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0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45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68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6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17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2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9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4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2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CD2F-9DB2-46D1-BF02-F5BFEC7D5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6"/>
            <a:ext cx="2895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3768A-E01C-42D3-9005-D53047F8B7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5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36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3" indent="-342623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42" indent="-285518" algn="l" defTabSz="9136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2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88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0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45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68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6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17" indent="-228410" algn="l" defTabSz="9136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2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9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4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2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5374" y="3836547"/>
            <a:ext cx="9144000" cy="37365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683" tIns="45683" rIns="45683" bIns="45683" numCol="1" spcCol="38068" rtlCol="0" anchor="ctr">
            <a:spAutoFit/>
          </a:bodyPr>
          <a:lstStyle/>
          <a:p>
            <a:pPr defTabSz="456822" latinLnBrk="1" hangingPunct="0"/>
            <a:endParaRPr lang="en-US" kern="0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6822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3649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048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7304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623" indent="-342623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300" indent="-311471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7743" indent="-274095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5025" indent="-304551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69924" indent="-342623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4128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0958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197778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4608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6822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3649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0480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7304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4128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0958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197778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4608" algn="r" defTabSz="456822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4" tIns="45683" rIns="91364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17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5pPr>
      <a:lvl6pPr marL="456822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6pPr>
      <a:lvl7pPr marL="913649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7pPr>
      <a:lvl8pPr marL="137048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8pPr>
      <a:lvl9pPr marL="1827304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</a:defRPr>
      </a:lvl9pPr>
    </p:titleStyle>
    <p:bodyStyle>
      <a:lvl1pPr marL="342623" indent="-342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342" indent="-28551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062" indent="-2284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888" indent="-22841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5720" indent="-22841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2545" indent="-22841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69368" indent="-22841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6196" indent="-22841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3017" indent="-22841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2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9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4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2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8" algn="l" defTabSz="9136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0948"/>
          </a:xfrm>
          <a:prstGeom prst="rect">
            <a:avLst/>
          </a:prstGeom>
          <a:ln w="12700">
            <a:miter lim="400000"/>
          </a:ln>
        </p:spPr>
        <p:txBody>
          <a:bodyPr lIns="64229" tIns="64229" rIns="64229" bIns="64229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545585"/>
            <a:ext cx="8229600" cy="4635193"/>
          </a:xfrm>
          <a:prstGeom prst="rect">
            <a:avLst/>
          </a:prstGeom>
          <a:ln w="12700">
            <a:miter lim="400000"/>
          </a:ln>
        </p:spPr>
        <p:txBody>
          <a:bodyPr lIns="64229" tIns="64229" rIns="64229" bIns="64229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3160" y="6509743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685" tIns="35685" rIns="35685" bIns="35685">
            <a:spAutoFit/>
          </a:bodyPr>
          <a:lstStyle>
            <a:lvl1pPr marL="80300" indent="-160598" algn="ctr">
              <a:defRPr sz="13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42387" hangingPunct="0"/>
            <a:fld id="{86CB4B4D-7CA3-9044-876B-883B54F8677D}" type="slidenum">
              <a:rPr lang="en-US" kern="0" smtClean="0"/>
              <a:pPr defTabSz="642387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5744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</p:sldLayoutIdLst>
  <p:transition spd="med"/>
  <p:txStyles>
    <p:titleStyle>
      <a:lvl1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0" marR="0" indent="0" algn="l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titleStyle>
    <p:bodyStyle>
      <a:lvl1pPr marL="330115" marR="0" indent="-185578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660231" marR="0" indent="-185578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990348" marR="0" indent="-185580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1320466" marR="0" indent="-185580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1650576" marR="0" indent="-185580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1980692" marR="0" indent="-185580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2310813" marR="0" indent="-185580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2640934" marR="0" indent="-185578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2971048" marR="0" indent="-185578" algn="l" defTabSz="642387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bodyStyle>
    <p:otherStyle>
      <a:lvl1pPr marL="80300" marR="0" indent="-160598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80300" marR="0" indent="-80300" algn="ctr" defTabSz="6423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0948"/>
          </a:xfrm>
          <a:prstGeom prst="rect">
            <a:avLst/>
          </a:prstGeom>
          <a:ln w="12700">
            <a:miter lim="400000"/>
          </a:ln>
        </p:spPr>
        <p:txBody>
          <a:bodyPr lIns="64161" tIns="64161" rIns="64161" bIns="64161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545585"/>
            <a:ext cx="8229600" cy="4635193"/>
          </a:xfrm>
          <a:prstGeom prst="rect">
            <a:avLst/>
          </a:prstGeom>
          <a:ln w="12700">
            <a:miter lim="400000"/>
          </a:ln>
        </p:spPr>
        <p:txBody>
          <a:bodyPr lIns="64161" tIns="64161" rIns="64161" bIns="64161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3160" y="6509743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644" tIns="35644" rIns="35644" bIns="35644">
            <a:spAutoFit/>
          </a:bodyPr>
          <a:lstStyle>
            <a:lvl1pPr marL="80216" indent="-160426" algn="ctr">
              <a:defRPr sz="13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41694" hangingPunct="0"/>
            <a:fld id="{86CB4B4D-7CA3-9044-876B-883B54F8677D}" type="slidenum">
              <a:rPr lang="en-US" kern="0" smtClean="0"/>
              <a:pPr defTabSz="641694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104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</p:sldLayoutIdLst>
  <p:transition spd="med"/>
  <p:txStyles>
    <p:titleStyle>
      <a:lvl1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0" marR="0" indent="0" algn="l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titleStyle>
    <p:bodyStyle>
      <a:lvl1pPr marL="329758" marR="0" indent="-185379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659523" marR="0" indent="-185379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989283" marR="0" indent="-185381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1319049" marR="0" indent="-185381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1648798" marR="0" indent="-185381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1978567" marR="0" indent="-185381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2308331" marR="0" indent="-185381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2638099" marR="0" indent="-185379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2967856" marR="0" indent="-185379" algn="l" defTabSz="641694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bodyStyle>
    <p:otherStyle>
      <a:lvl1pPr marL="80216" marR="0" indent="-16042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80216" marR="0" indent="-80216" algn="ctr" defTabSz="6416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0948"/>
          </a:xfrm>
          <a:prstGeom prst="rect">
            <a:avLst/>
          </a:prstGeom>
          <a:ln w="12700">
            <a:miter lim="400000"/>
          </a:ln>
        </p:spPr>
        <p:txBody>
          <a:bodyPr lIns="64174" tIns="64174" rIns="64174" bIns="64174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545585"/>
            <a:ext cx="8229600" cy="4635193"/>
          </a:xfrm>
          <a:prstGeom prst="rect">
            <a:avLst/>
          </a:prstGeom>
          <a:ln w="12700">
            <a:miter lim="400000"/>
          </a:ln>
        </p:spPr>
        <p:txBody>
          <a:bodyPr lIns="64174" tIns="64174" rIns="64174" bIns="64174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3160" y="6509743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652" tIns="35652" rIns="35652" bIns="35652">
            <a:spAutoFit/>
          </a:bodyPr>
          <a:lstStyle>
            <a:lvl1pPr marL="80232" indent="-160459" algn="ctr">
              <a:defRPr sz="13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41826" hangingPunct="0"/>
            <a:fld id="{86CB4B4D-7CA3-9044-876B-883B54F8677D}" type="slidenum">
              <a:rPr lang="en-US" kern="0" smtClean="0"/>
              <a:pPr defTabSz="641826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592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</p:sldLayoutIdLst>
  <p:transition spd="med"/>
  <p:txStyles>
    <p:titleStyle>
      <a:lvl1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0" marR="0" indent="0" algn="l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titleStyle>
    <p:bodyStyle>
      <a:lvl1pPr marL="329826" marR="0" indent="-185417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659658" marR="0" indent="-185417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989487" marR="0" indent="-185419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1319319" marR="0" indent="-185419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1649137" marR="0" indent="-185419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1978972" marR="0" indent="-185419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2308803" marR="0" indent="-185419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2638639" marR="0" indent="-185417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2968464" marR="0" indent="-185417" algn="l" defTabSz="641826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bodyStyle>
    <p:otherStyle>
      <a:lvl1pPr marL="80232" marR="0" indent="-160459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80232" marR="0" indent="-80232" algn="ctr" defTabSz="6418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0948"/>
          </a:xfrm>
          <a:prstGeom prst="rect">
            <a:avLst/>
          </a:prstGeom>
          <a:ln w="12700">
            <a:miter lim="400000"/>
          </a:ln>
        </p:spPr>
        <p:txBody>
          <a:bodyPr lIns="64187" tIns="64187" rIns="64187" bIns="64187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545585"/>
            <a:ext cx="8229600" cy="4635193"/>
          </a:xfrm>
          <a:prstGeom prst="rect">
            <a:avLst/>
          </a:prstGeom>
          <a:ln w="12700">
            <a:miter lim="400000"/>
          </a:ln>
        </p:spPr>
        <p:txBody>
          <a:bodyPr lIns="64187" tIns="64187" rIns="64187" bIns="64187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3160" y="6509743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660" tIns="35660" rIns="35660" bIns="35660">
            <a:spAutoFit/>
          </a:bodyPr>
          <a:lstStyle>
            <a:lvl1pPr marL="80248" indent="-160491" algn="ctr">
              <a:defRPr sz="13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41958" hangingPunct="0"/>
            <a:fld id="{86CB4B4D-7CA3-9044-876B-883B54F8677D}" type="slidenum">
              <a:rPr lang="en-US" kern="0" smtClean="0"/>
              <a:pPr defTabSz="641958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4596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878" r:id="rId25"/>
    <p:sldLayoutId id="2147483879" r:id="rId26"/>
    <p:sldLayoutId id="2147483880" r:id="rId27"/>
    <p:sldLayoutId id="2147483881" r:id="rId28"/>
    <p:sldLayoutId id="2147483882" r:id="rId29"/>
    <p:sldLayoutId id="2147483883" r:id="rId30"/>
    <p:sldLayoutId id="2147483884" r:id="rId31"/>
    <p:sldLayoutId id="2147483885" r:id="rId32"/>
    <p:sldLayoutId id="2147483886" r:id="rId33"/>
    <p:sldLayoutId id="2147483887" r:id="rId34"/>
    <p:sldLayoutId id="2147483888" r:id="rId35"/>
    <p:sldLayoutId id="2147483889" r:id="rId36"/>
    <p:sldLayoutId id="2147483890" r:id="rId37"/>
    <p:sldLayoutId id="2147483891" r:id="rId38"/>
    <p:sldLayoutId id="2147483892" r:id="rId39"/>
    <p:sldLayoutId id="2147483893" r:id="rId40"/>
    <p:sldLayoutId id="2147483894" r:id="rId41"/>
    <p:sldLayoutId id="2147483895" r:id="rId42"/>
  </p:sldLayoutIdLst>
  <p:transition spd="med"/>
  <p:txStyles>
    <p:titleStyle>
      <a:lvl1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0" marR="0" indent="0" algn="l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titleStyle>
    <p:bodyStyle>
      <a:lvl1pPr marL="329894" marR="0" indent="-185455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659793" marR="0" indent="-185455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989688" marR="0" indent="-185457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1319589" marR="0" indent="-185457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1649475" marR="0" indent="-185457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1979377" marR="0" indent="-185457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2309275" marR="0" indent="-185457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2639179" marR="0" indent="-185455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2969072" marR="0" indent="-185455" algn="l" defTabSz="641958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bodyStyle>
    <p:otherStyle>
      <a:lvl1pPr marL="80248" marR="0" indent="-160491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80248" marR="0" indent="-80248" algn="ctr" defTabSz="6419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0948"/>
          </a:xfrm>
          <a:prstGeom prst="rect">
            <a:avLst/>
          </a:prstGeom>
          <a:ln w="12700">
            <a:miter lim="400000"/>
          </a:ln>
        </p:spPr>
        <p:txBody>
          <a:bodyPr lIns="64203" tIns="64203" rIns="64203" bIns="64203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545585"/>
            <a:ext cx="8229600" cy="4635193"/>
          </a:xfrm>
          <a:prstGeom prst="rect">
            <a:avLst/>
          </a:prstGeom>
          <a:ln w="12700">
            <a:miter lim="400000"/>
          </a:ln>
        </p:spPr>
        <p:txBody>
          <a:bodyPr lIns="64203" tIns="64203" rIns="64203" bIns="64203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3160" y="6509743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670" tIns="35670" rIns="35670" bIns="35670">
            <a:spAutoFit/>
          </a:bodyPr>
          <a:lstStyle>
            <a:lvl1pPr marL="80268" indent="-160532" algn="ctr">
              <a:defRPr sz="13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defTabSz="642123" hangingPunct="0"/>
            <a:fld id="{86CB4B4D-7CA3-9044-876B-883B54F8677D}" type="slidenum">
              <a:rPr kern="0"/>
              <a:pPr defTabSz="642123"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261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  <p:sldLayoutId id="2147483932" r:id="rId36"/>
    <p:sldLayoutId id="2147483933" r:id="rId37"/>
    <p:sldLayoutId id="2147483934" r:id="rId38"/>
    <p:sldLayoutId id="2147483935" r:id="rId39"/>
    <p:sldLayoutId id="2147483936" r:id="rId40"/>
    <p:sldLayoutId id="2147483937" r:id="rId41"/>
    <p:sldLayoutId id="2147483938" r:id="rId42"/>
  </p:sldLayoutIdLst>
  <p:transition spd="med"/>
  <p:txStyles>
    <p:titleStyle>
      <a:lvl1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0" marR="0" indent="0" algn="l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titleStyle>
    <p:bodyStyle>
      <a:lvl1pPr marL="329979" marR="0" indent="-185502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1pPr>
      <a:lvl2pPr marL="659962" marR="0" indent="-185502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2pPr>
      <a:lvl3pPr marL="989942" marR="0" indent="-185504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3pPr>
      <a:lvl4pPr marL="1319926" marR="0" indent="-185504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4pPr>
      <a:lvl5pPr marL="1649897" marR="0" indent="-185504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5pPr>
      <a:lvl6pPr marL="1979882" marR="0" indent="-185504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6pPr>
      <a:lvl7pPr marL="2309866" marR="0" indent="-185504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7pPr>
      <a:lvl8pPr marL="2639854" marR="0" indent="-185502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8pPr>
      <a:lvl9pPr marL="2969832" marR="0" indent="-185502" algn="l" defTabSz="642123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646464"/>
        </a:buClr>
        <a:buSzPct val="90000"/>
        <a:buFont typeface="Avenir Roman"/>
        <a:buChar char="•"/>
        <a:tabLst/>
        <a:defRPr sz="25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Roman"/>
          <a:ea typeface="Avenir Roman"/>
          <a:cs typeface="Avenir Roman"/>
          <a:sym typeface="Avenir Roman"/>
        </a:defRPr>
      </a:lvl9pPr>
    </p:bodyStyle>
    <p:otherStyle>
      <a:lvl1pPr marL="80268" marR="0" indent="-160532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80268" marR="0" indent="-80268" algn="ctr" defTabSz="6421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92D43E-465B-4C4D-8173-39ACA886A3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AE8FD9-CD45-46BA-AF52-0B73B8225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cs.google.com/a/geosec.org/forms/d/e/1FAIpQLSf5rNY1k2y1Dm1aRl4l7ShimYKrvucTc3DFp-uaIl8toWuD8A/viewform?c=0&amp;w=1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datacubeu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7SL8qEZWSY&amp;t=3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lide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414" y="-29844"/>
            <a:ext cx="9194800" cy="689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9" y="1512074"/>
            <a:ext cx="9144000" cy="584701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algn="ctr"/>
            <a:r>
              <a:rPr lang="fr-CH" sz="3200" b="1" dirty="0" err="1"/>
              <a:t>Facilitating</a:t>
            </a:r>
            <a:r>
              <a:rPr lang="fr-CH" sz="3200" b="1" dirty="0"/>
              <a:t> the </a:t>
            </a:r>
            <a:r>
              <a:rPr lang="fr-CH" sz="3200" b="1" dirty="0" err="1"/>
              <a:t>Creation</a:t>
            </a:r>
            <a:r>
              <a:rPr lang="fr-CH" sz="3200" b="1" dirty="0"/>
              <a:t> and Use of </a:t>
            </a:r>
            <a:r>
              <a:rPr lang="fr-CH" sz="3200" b="1" dirty="0" err="1" smtClean="0"/>
              <a:t>Knowledge</a:t>
            </a:r>
            <a:endParaRPr lang="fr-CH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8569" y="3356992"/>
            <a:ext cx="9144000" cy="2000473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17-19 January 2018</a:t>
            </a:r>
            <a:br>
              <a:rPr lang="en-US" sz="2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Implementing and Monitoring the SDGs in the Caribbean</a:t>
            </a:r>
          </a:p>
          <a:p>
            <a:pPr algn="ctr"/>
            <a:r>
              <a:rPr lang="en-US" sz="25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Douglas </a:t>
            </a:r>
            <a:r>
              <a:rPr lang="en-US" sz="25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Cripe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CH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GEO </a:t>
            </a:r>
            <a:r>
              <a:rPr lang="fr-CH" sz="2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Secretariat</a:t>
            </a:r>
            <a:endParaRPr lang="fr-CH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n-US" sz="2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fr-CH" sz="2800" dirty="0"/>
              <a:t/>
            </a:r>
            <a:br>
              <a:rPr lang="fr-CH" sz="2800" dirty="0"/>
            </a:br>
            <a:r>
              <a:rPr lang="fr-CH" sz="2800" dirty="0"/>
              <a:t/>
            </a:r>
            <a:br>
              <a:rPr lang="fr-CH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3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16.jpg"/>
          <p:cNvPicPr>
            <a:picLocks noChangeAspect="1"/>
          </p:cNvPicPr>
          <p:nvPr/>
        </p:nvPicPr>
        <p:blipFill>
          <a:blip r:embed="rId2">
            <a:alphaModFix amt="47230"/>
            <a:extLst/>
          </a:blip>
          <a:srcRect t="5054" b="5052"/>
          <a:stretch>
            <a:fillRect/>
          </a:stretch>
        </p:blipFill>
        <p:spPr>
          <a:xfrm>
            <a:off x="0" y="3077"/>
            <a:ext cx="9144000" cy="6842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6055789"/>
            <a:ext cx="9144002" cy="78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25.png"/>
          <p:cNvPicPr>
            <a:picLocks noChangeAspect="1"/>
          </p:cNvPicPr>
          <p:nvPr/>
        </p:nvPicPr>
        <p:blipFill>
          <a:blip r:embed="rId4">
            <a:extLst/>
          </a:blip>
          <a:srcRect t="10526"/>
          <a:stretch>
            <a:fillRect/>
          </a:stretch>
        </p:blipFill>
        <p:spPr>
          <a:xfrm>
            <a:off x="0" y="2069208"/>
            <a:ext cx="9144000" cy="287623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1320189" y="1003509"/>
            <a:ext cx="6797554" cy="9701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658" tIns="35658" rIns="35658" bIns="35658" anchor="ctr">
            <a:spAutoFit/>
          </a:bodyPr>
          <a:lstStyle/>
          <a:p>
            <a:pPr algn="ctr" defTabSz="410121" hangingPunct="0">
              <a:defRPr sz="4700" cap="all" spc="75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kern="0" cap="all" spc="52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GEO Work Programme </a:t>
            </a:r>
          </a:p>
          <a:p>
            <a:pPr algn="ctr" defTabSz="410121" hangingPunct="0">
              <a:defRPr sz="3600" cap="all" spc="576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2500" kern="0" cap="all" spc="40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INITIATIVES</a:t>
            </a:r>
          </a:p>
        </p:txBody>
      </p:sp>
    </p:spTree>
    <p:extLst>
      <p:ext uri="{BB962C8B-B14F-4D97-AF65-F5344CB8AC3E}">
        <p14:creationId xmlns:p14="http://schemas.microsoft.com/office/powerpoint/2010/main" val="2675168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16.jpg"/>
          <p:cNvPicPr>
            <a:picLocks noChangeAspect="1"/>
          </p:cNvPicPr>
          <p:nvPr/>
        </p:nvPicPr>
        <p:blipFill>
          <a:blip r:embed="rId2">
            <a:alphaModFix amt="47230"/>
            <a:extLst/>
          </a:blip>
          <a:srcRect t="5054" b="5052"/>
          <a:stretch>
            <a:fillRect/>
          </a:stretch>
        </p:blipFill>
        <p:spPr>
          <a:xfrm>
            <a:off x="0" y="3072"/>
            <a:ext cx="9144000" cy="6842199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/>
          <p:nvPr/>
        </p:nvSpPr>
        <p:spPr>
          <a:xfrm>
            <a:off x="-14124" y="2049302"/>
            <a:ext cx="9201720" cy="27495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102" tIns="32102" rIns="32102" bIns="32102" anchor="ctr"/>
          <a:lstStyle/>
          <a:p>
            <a:pPr defTabSz="642090" hangingPunct="0"/>
            <a:endParaRPr sz="1000" kern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492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6055789"/>
            <a:ext cx="9144002" cy="789467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 493"/>
          <p:cNvSpPr/>
          <p:nvPr/>
        </p:nvSpPr>
        <p:spPr>
          <a:xfrm>
            <a:off x="1177580" y="837533"/>
            <a:ext cx="6788842" cy="96468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668" tIns="35668" rIns="35668" bIns="35668" anchor="ctr">
            <a:spAutoFit/>
          </a:bodyPr>
          <a:lstStyle/>
          <a:p>
            <a:pPr algn="ctr" defTabSz="410226" hangingPunct="0">
              <a:defRPr sz="4700" cap="all" spc="75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kern="0" cap="all" spc="52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GEO Work Programme </a:t>
            </a:r>
          </a:p>
          <a:p>
            <a:pPr algn="ctr" defTabSz="410226" hangingPunct="0">
              <a:defRPr sz="3600" cap="all" spc="576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2500" kern="0" cap="all" spc="40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COMMUNITY ACTIVITIES</a:t>
            </a:r>
          </a:p>
        </p:txBody>
      </p:sp>
      <p:pic>
        <p:nvPicPr>
          <p:cNvPr id="494" name="image30.png"/>
          <p:cNvPicPr>
            <a:picLocks noChangeAspect="1"/>
          </p:cNvPicPr>
          <p:nvPr/>
        </p:nvPicPr>
        <p:blipFill>
          <a:blip r:embed="rId4">
            <a:extLst/>
          </a:blip>
          <a:srcRect t="12645"/>
          <a:stretch>
            <a:fillRect/>
          </a:stretch>
        </p:blipFill>
        <p:spPr>
          <a:xfrm>
            <a:off x="0" y="2005637"/>
            <a:ext cx="9144000" cy="2846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839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88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lide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414" y="-29844"/>
            <a:ext cx="9194800" cy="689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9" y="2313294"/>
            <a:ext cx="9144000" cy="3563978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Establish comprehensive overview of user needs and observational requirements.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Carry out gap analyses to identify gaps in observations and derived products meeting these requirements and needs.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Develop knowledge base tool to document relations between user needs and data/processes (models, workflows, algorithms) needed to develop the information meeting these user needs.</a:t>
            </a:r>
          </a:p>
          <a:p>
            <a:pPr algn="ctr"/>
            <a:r>
              <a:rPr lang="fr-CH" sz="2400" b="1" dirty="0" smtClean="0">
                <a:solidFill>
                  <a:prstClr val="black"/>
                </a:solidFill>
              </a:rPr>
              <a:t/>
            </a:r>
            <a:br>
              <a:rPr lang="fr-CH" sz="2400" b="1" dirty="0" smtClean="0">
                <a:solidFill>
                  <a:prstClr val="black"/>
                </a:solidFill>
              </a:rPr>
            </a:br>
            <a:endParaRPr lang="en-US" sz="2400" b="1" dirty="0">
              <a:solidFill>
                <a:srgbClr val="1D324B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917848"/>
            <a:ext cx="8229600" cy="1143000"/>
          </a:xfrm>
        </p:spPr>
        <p:txBody>
          <a:bodyPr>
            <a:noAutofit/>
          </a:bodyPr>
          <a:lstStyle/>
          <a:p>
            <a:r>
              <a:rPr lang="fr-CH" sz="2800" b="1" dirty="0"/>
              <a:t/>
            </a:r>
            <a:br>
              <a:rPr lang="fr-CH" sz="2800" b="1" dirty="0"/>
            </a:br>
            <a:r>
              <a:rPr lang="en-US" b="1" dirty="0">
                <a:solidFill>
                  <a:prstClr val="black"/>
                </a:solidFill>
              </a:rPr>
              <a:t>FT: User Needs and Gap Analysis</a:t>
            </a:r>
            <a:r>
              <a:rPr lang="fr-CH" sz="2800" b="1" dirty="0"/>
              <a:t/>
            </a:r>
            <a:br>
              <a:rPr lang="fr-CH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9555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age16.jpg"/>
          <p:cNvPicPr>
            <a:picLocks noChangeAspect="1"/>
          </p:cNvPicPr>
          <p:nvPr/>
        </p:nvPicPr>
        <p:blipFill>
          <a:blip r:embed="rId2">
            <a:alphaModFix amt="47230"/>
            <a:extLst/>
          </a:blip>
          <a:srcRect t="5054" b="5052"/>
          <a:stretch>
            <a:fillRect/>
          </a:stretch>
        </p:blipFill>
        <p:spPr>
          <a:xfrm>
            <a:off x="0" y="3085"/>
            <a:ext cx="9144000" cy="6842199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Shape 482"/>
          <p:cNvSpPr/>
          <p:nvPr/>
        </p:nvSpPr>
        <p:spPr>
          <a:xfrm>
            <a:off x="-29681" y="2604617"/>
            <a:ext cx="9203362" cy="16487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2080" tIns="32080" rIns="32080" bIns="32080" anchor="ctr"/>
          <a:lstStyle/>
          <a:p>
            <a:pPr marL="106955" indent="-106955" algn="ctr" defTabSz="641661" hangingPunct="0">
              <a:defRPr sz="240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sz="1700" kern="0">
              <a:solidFill>
                <a:srgbClr val="FFFFFF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  <p:pic>
        <p:nvPicPr>
          <p:cNvPr id="483" name="image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286" y="3073991"/>
            <a:ext cx="1614431" cy="70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age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7237" y="2898198"/>
            <a:ext cx="1700956" cy="1059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38" y="2977053"/>
            <a:ext cx="2079683" cy="903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29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91185" y="2911684"/>
            <a:ext cx="1575950" cy="97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" y="6055789"/>
            <a:ext cx="9144002" cy="789467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832453" y="1781627"/>
            <a:ext cx="7479096" cy="5799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642" tIns="35642" rIns="35642" bIns="35642" anchor="ctr">
            <a:spAutoFit/>
          </a:bodyPr>
          <a:lstStyle/>
          <a:p>
            <a:pPr algn="ctr" defTabSz="409953" hangingPunct="0">
              <a:defRPr sz="4700" cap="all" spc="75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kern="0" cap="all" spc="52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GEO REGIONAL INITIATIVES</a:t>
            </a:r>
          </a:p>
        </p:txBody>
      </p:sp>
    </p:spTree>
    <p:extLst>
      <p:ext uri="{BB962C8B-B14F-4D97-AF65-F5344CB8AC3E}">
        <p14:creationId xmlns:p14="http://schemas.microsoft.com/office/powerpoint/2010/main" val="3643535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1414"/>
            <a:ext cx="9144000" cy="923330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pPr algn="ctr"/>
            <a:r>
              <a:rPr lang="en-US" sz="5200" b="1" dirty="0">
                <a:solidFill>
                  <a:srgbClr val="1D324B"/>
                </a:solidFill>
                <a:latin typeface="Calibri" panose="020F0502020204030204" pitchFamily="34" charset="0"/>
              </a:rPr>
              <a:t>GEO Strategic Plan</a:t>
            </a:r>
            <a:endParaRPr lang="en-US" sz="52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536244"/>
            <a:ext cx="3816424" cy="4820790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</a:bodyPr>
          <a:lstStyle/>
          <a:p>
            <a:r>
              <a:rPr lang="en-US" sz="1600" dirty="0"/>
              <a:t>GEO is a coalition of governments and participating organizations having as its mission the implementation of the </a:t>
            </a:r>
            <a:r>
              <a:rPr lang="en-US" sz="1600" b="1" dirty="0"/>
              <a:t>Global Earth Observation System of Systems (GEOSS)</a:t>
            </a:r>
            <a:r>
              <a:rPr lang="en-US" sz="1600" dirty="0"/>
              <a:t> to meet the need for </a:t>
            </a:r>
            <a:r>
              <a:rPr lang="en-US" sz="1600" b="1" dirty="0"/>
              <a:t>timely, quality long term global information</a:t>
            </a:r>
            <a:r>
              <a:rPr lang="en-US" sz="1600" dirty="0"/>
              <a:t> as a basis for sound decision-making.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en-US" sz="1600" dirty="0"/>
              <a:t>Earth observations from </a:t>
            </a:r>
            <a:r>
              <a:rPr lang="en-US" sz="1600" b="1" dirty="0"/>
              <a:t>diverse sources, including satellite, airborne, in-situ platforms, and citizen observatories</a:t>
            </a:r>
            <a:r>
              <a:rPr lang="en-US" sz="1600" dirty="0"/>
              <a:t>, when </a:t>
            </a:r>
            <a:r>
              <a:rPr lang="en-US" sz="1600" b="1" dirty="0"/>
              <a:t>integrated together, </a:t>
            </a:r>
            <a:r>
              <a:rPr lang="en-US" sz="1600" dirty="0"/>
              <a:t>provide powerful tools for understanding the </a:t>
            </a:r>
            <a:r>
              <a:rPr lang="en-US" sz="1600" b="1" dirty="0"/>
              <a:t>past and present conditions </a:t>
            </a:r>
            <a:r>
              <a:rPr lang="en-US" sz="1600" dirty="0"/>
              <a:t>of Earth systems, as well as the interplay between them. </a:t>
            </a:r>
          </a:p>
          <a:p>
            <a:endParaRPr lang="en-US" sz="1600" dirty="0"/>
          </a:p>
          <a:p>
            <a:r>
              <a:rPr lang="en-US" sz="1600" dirty="0"/>
              <a:t>(</a:t>
            </a:r>
            <a:r>
              <a:rPr lang="en-US" sz="1600" dirty="0"/>
              <a:t>GEO Strategic Plan 2016-2025)</a:t>
            </a:r>
          </a:p>
          <a:p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452442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/>
          </a:bodyPr>
          <a:lstStyle/>
          <a:p>
            <a:r>
              <a:rPr lang="fr-CH" sz="2400" dirty="0"/>
              <a:t>The </a:t>
            </a:r>
            <a:r>
              <a:rPr lang="fr-CH" sz="2400" dirty="0" err="1"/>
              <a:t>Enhanced</a:t>
            </a:r>
            <a:r>
              <a:rPr lang="fr-CH" sz="2400" dirty="0"/>
              <a:t> GEOSS Portal</a:t>
            </a:r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665"/>
            <a:ext cx="1015405" cy="10154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176538"/>
            <a:ext cx="1406735" cy="89336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538"/>
            <a:ext cx="2222820" cy="7786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/>
          <a:stretch/>
        </p:blipFill>
        <p:spPr bwMode="auto">
          <a:xfrm>
            <a:off x="18774" y="1891308"/>
            <a:ext cx="9089730" cy="492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7504" y="1032268"/>
            <a:ext cx="1675536" cy="641163"/>
            <a:chOff x="801" y="1296149"/>
            <a:chExt cx="3207056" cy="1282325"/>
          </a:xfrm>
        </p:grpSpPr>
        <p:sp>
          <p:nvSpPr>
            <p:cNvPr id="8" name="Rounded Rectangle 7"/>
            <p:cNvSpPr/>
            <p:nvPr/>
          </p:nvSpPr>
          <p:spPr>
            <a:xfrm>
              <a:off x="801" y="1296149"/>
              <a:ext cx="3207056" cy="12823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3399" y="1358747"/>
              <a:ext cx="3081860" cy="1157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algn="ctr" defTabSz="1376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600" dirty="0"/>
                <a:t>Infrastructure</a:t>
              </a:r>
            </a:p>
            <a:p>
              <a:pPr algn="ctr" defTabSz="1376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600" dirty="0" err="1"/>
                <a:t>functionalites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6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"/>
          <a:stretch/>
        </p:blipFill>
        <p:spPr>
          <a:xfrm>
            <a:off x="93715" y="22611"/>
            <a:ext cx="9050301" cy="6835405"/>
          </a:xfrm>
        </p:spPr>
      </p:pic>
    </p:spTree>
    <p:extLst>
      <p:ext uri="{BB962C8B-B14F-4D97-AF65-F5344CB8AC3E}">
        <p14:creationId xmlns:p14="http://schemas.microsoft.com/office/powerpoint/2010/main" val="28479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/>
          </a:bodyPr>
          <a:lstStyle/>
          <a:p>
            <a:r>
              <a:rPr lang="fr-CH" sz="2400" dirty="0" err="1"/>
              <a:t>Some</a:t>
            </a:r>
            <a:r>
              <a:rPr lang="fr-CH" sz="2400" dirty="0"/>
              <a:t> </a:t>
            </a:r>
            <a:r>
              <a:rPr lang="fr-CH" sz="2400" dirty="0" err="1"/>
              <a:t>numbers</a:t>
            </a:r>
            <a:r>
              <a:rPr lang="fr-CH" sz="2400" dirty="0"/>
              <a:t> on GEOSS </a:t>
            </a:r>
            <a:r>
              <a:rPr lang="fr-CH" sz="2400" dirty="0" err="1"/>
              <a:t>Assets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665"/>
            <a:ext cx="1015405" cy="1015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176538"/>
            <a:ext cx="1406735" cy="893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033"/>
            <a:ext cx="2222820" cy="7786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/>
          <a:stretch/>
        </p:blipFill>
        <p:spPr bwMode="auto">
          <a:xfrm>
            <a:off x="15503" y="1817545"/>
            <a:ext cx="9093001" cy="492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70546" y="4581129"/>
            <a:ext cx="5066183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364" tIns="45683" rIns="91364" bIns="45683" rtlCol="0">
            <a:spAutoFit/>
          </a:bodyPr>
          <a:lstStyle/>
          <a:p>
            <a:pPr marL="342623" indent="-34262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More than </a:t>
            </a:r>
            <a:r>
              <a:rPr lang="en-US" sz="2000" u="sng" dirty="0">
                <a:solidFill>
                  <a:schemeClr val="bg1"/>
                </a:solidFill>
              </a:rPr>
              <a:t>166 brokered catalogs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</a:p>
          <a:p>
            <a:pPr marL="342623" indent="-34262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More than</a:t>
            </a:r>
            <a:r>
              <a:rPr lang="en-US" sz="2000" u="sng" dirty="0">
                <a:solidFill>
                  <a:schemeClr val="bg1"/>
                </a:solidFill>
              </a:rPr>
              <a:t> 5000 different Data Providers </a:t>
            </a:r>
          </a:p>
          <a:p>
            <a:pPr marL="342623" indent="-34262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More than </a:t>
            </a:r>
            <a:r>
              <a:rPr lang="en-US" sz="2000" u="sng" dirty="0">
                <a:solidFill>
                  <a:schemeClr val="bg1"/>
                </a:solidFill>
              </a:rPr>
              <a:t>400 ml resources</a:t>
            </a:r>
          </a:p>
          <a:p>
            <a:pPr algn="ctr"/>
            <a:endParaRPr lang="en-US" sz="2000" u="sng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514" y="1015741"/>
            <a:ext cx="1224136" cy="541370"/>
            <a:chOff x="822" y="0"/>
            <a:chExt cx="3225958" cy="1282325"/>
          </a:xfrm>
        </p:grpSpPr>
        <p:sp>
          <p:nvSpPr>
            <p:cNvPr id="9" name="Rounded Rectangle 8"/>
            <p:cNvSpPr/>
            <p:nvPr/>
          </p:nvSpPr>
          <p:spPr>
            <a:xfrm>
              <a:off x="822" y="0"/>
              <a:ext cx="3225958" cy="12823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3419" y="62598"/>
              <a:ext cx="3100762" cy="1157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algn="ctr" defTabSz="1376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2000" dirty="0"/>
                <a:t>Content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1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6" y="751114"/>
            <a:ext cx="8911771" cy="1143000"/>
          </a:xfrm>
        </p:spPr>
        <p:txBody>
          <a:bodyPr/>
          <a:lstStyle/>
          <a:p>
            <a:pPr algn="ctr"/>
            <a:r>
              <a:rPr lang="en-GB" dirty="0" smtClean="0"/>
              <a:t>Self Assessment process in the </a:t>
            </a:r>
            <a:br>
              <a:rPr lang="en-GB" dirty="0" smtClean="0"/>
            </a:br>
            <a:r>
              <a:rPr lang="en-GB" dirty="0" smtClean="0">
                <a:hlinkClick r:id="rId2"/>
              </a:rPr>
              <a:t>Yellow pages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22329" r="29705" b="9326"/>
          <a:stretch/>
        </p:blipFill>
        <p:spPr bwMode="auto">
          <a:xfrm>
            <a:off x="1625600" y="1707968"/>
            <a:ext cx="5399315" cy="50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6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DLR\GEO Communications Toolkit\Slide Deck\Build your own presentation - individual slides\00. ALL SLIDES\slid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4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33400" y="1524001"/>
            <a:ext cx="83058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/>
              <a:t>Open Data Cubes</a:t>
            </a:r>
            <a:br>
              <a:rPr lang="en-US" sz="3600" dirty="0"/>
            </a:br>
            <a:r>
              <a:rPr lang="en-US" sz="2800" i="1" dirty="0"/>
              <a:t>A Big Data Solution for Global Capacity Building  </a:t>
            </a:r>
            <a:endParaRPr sz="2400" b="0" i="1" dirty="0"/>
          </a:p>
        </p:txBody>
      </p:sp>
      <p:sp>
        <p:nvSpPr>
          <p:cNvPr id="11" name="Shape 11"/>
          <p:cNvSpPr/>
          <p:nvPr/>
        </p:nvSpPr>
        <p:spPr>
          <a:xfrm>
            <a:off x="533400" y="2971801"/>
            <a:ext cx="8153400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sz="2000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January 2018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sz="2000"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sz="2000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Brian Killough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sz="2000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Systems Engineering Office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sz="2000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NASA Langley Research Center</a:t>
            </a:r>
            <a:br>
              <a:rPr lang="en-US" sz="2000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endParaRPr lang="en-US" kern="0" dirty="0">
              <a:solidFill>
                <a:srgbClr val="FFFFFF"/>
              </a:solidFill>
              <a:latin typeface="Helvetica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067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133600" y="76216"/>
            <a:ext cx="510540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sz="4000" b="1" ker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What is CEOS?</a:t>
            </a:r>
            <a:endParaRPr sz="4000" b="1" kern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4256" y="5542389"/>
            <a:ext cx="8654944" cy="12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4" tIns="45683" rIns="91364" bIns="45683"/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defTabSz="456822">
              <a:spcBef>
                <a:spcPct val="20000"/>
              </a:spcBef>
            </a:pPr>
            <a:r>
              <a:rPr lang="en-US" sz="180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The Committee on Earth Observation Satellites (CEOS) serves as a focal point for international coordination and data exchange </a:t>
            </a:r>
            <a:r>
              <a:rPr lang="en-US" sz="1800" b="1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to optimize societal benefit from space-based Earth observations</a:t>
            </a:r>
            <a:r>
              <a:rPr lang="en-US" sz="1800" kern="0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. CEOS represents 22 countries through its 32 space agencies and 28 associate members and is operating 137 satellites.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2825" y="620253"/>
            <a:ext cx="2271175" cy="461665"/>
          </a:xfrm>
          <a:prstGeom prst="rect">
            <a:avLst/>
          </a:prstGeom>
          <a:noFill/>
        </p:spPr>
        <p:txBody>
          <a:bodyPr wrap="none" lIns="91364" tIns="45683" rIns="91364" bIns="45683" rtlCol="0">
            <a:spAutoFit/>
          </a:bodyPr>
          <a:lstStyle/>
          <a:p>
            <a:pPr defTabSz="456822"/>
            <a:r>
              <a:rPr lang="en-US" sz="2400" b="1" kern="0">
                <a:solidFill>
                  <a:srgbClr val="FFFF00"/>
                </a:solidFill>
              </a:rPr>
              <a:t>www.ceos.org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99665"/>
            <a:ext cx="8307055" cy="41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7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5410200" cy="707886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4000" b="1" dirty="0">
                <a:latin typeface="Tahoma" charset="0"/>
                <a:ea typeface="ＭＳ Ｐゴシック" charset="0"/>
                <a:cs typeface="ＭＳ Ｐゴシック" charset="0"/>
              </a:rPr>
              <a:t>What is </a:t>
            </a:r>
            <a:r>
              <a:rPr lang="en-US" sz="4000" b="1">
                <a:latin typeface="Tahoma" charset="0"/>
                <a:ea typeface="ＭＳ Ｐゴシック" charset="0"/>
                <a:cs typeface="ＭＳ Ｐゴシック" charset="0"/>
              </a:rPr>
              <a:t>changing?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16" y="6284929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02534" y="1295400"/>
            <a:ext cx="8712866" cy="5356485"/>
          </a:xfrm>
          <a:prstGeom prst="rect">
            <a:avLst/>
          </a:prstGeom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SzPct val="120000"/>
              <a:buNone/>
            </a:pPr>
            <a:r>
              <a:rPr lang="en-AU" b="1" dirty="0" smtClean="0">
                <a:latin typeface="Calibri" charset="0"/>
                <a:ea typeface="ＭＳ Ｐゴシック" charset="0"/>
                <a:cs typeface="Calibri" charset="0"/>
              </a:rPr>
              <a:t>Free and Open Resources</a:t>
            </a: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AU" dirty="0" smtClean="0">
                <a:latin typeface="Calibri" charset="0"/>
                <a:ea typeface="ＭＳ Ｐゴシック" charset="0"/>
                <a:cs typeface="Calibri" charset="0"/>
              </a:rPr>
              <a:t>Free and open Satellite Data</a:t>
            </a:r>
            <a:endParaRPr lang="en-AU" b="1" dirty="0">
              <a:solidFill>
                <a:srgbClr val="FF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AU" dirty="0" smtClean="0">
                <a:latin typeface="Calibri" charset="0"/>
                <a:ea typeface="ＭＳ Ｐゴシック" charset="0"/>
                <a:cs typeface="Calibri" charset="0"/>
              </a:rPr>
              <a:t>Open Source Software and Tools</a:t>
            </a:r>
          </a:p>
          <a:p>
            <a:pPr marL="689996" indent="-677308">
              <a:buSzPct val="120000"/>
              <a:buNone/>
            </a:pPr>
            <a:r>
              <a:rPr lang="en-US" b="1" dirty="0" smtClean="0">
                <a:latin typeface="Calibri" charset="0"/>
                <a:ea typeface="ＭＳ Ｐゴシック" charset="0"/>
                <a:cs typeface="Calibri" charset="0"/>
              </a:rPr>
              <a:t>Global Engagement</a:t>
            </a:r>
            <a:endParaRPr lang="en-US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Improved communication technology</a:t>
            </a: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Increased global cooperation and collaboration</a:t>
            </a:r>
          </a:p>
          <a:p>
            <a:pPr marL="689996" indent="-677308">
              <a:buSzPct val="120000"/>
              <a:buNone/>
            </a:pPr>
            <a:r>
              <a:rPr lang="en-US" b="1" dirty="0" smtClean="0">
                <a:latin typeface="Calibri" charset="0"/>
                <a:ea typeface="ＭＳ Ｐゴシック" charset="0"/>
                <a:cs typeface="Calibri" charset="0"/>
              </a:rPr>
              <a:t>Satellite Data Philanthropy</a:t>
            </a:r>
            <a:endParaRPr lang="en-US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Google Earth Engine</a:t>
            </a: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Governments, Foundations and World Bank</a:t>
            </a:r>
            <a:endParaRPr lang="en-US" dirty="0">
              <a:latin typeface="Calibri" charset="0"/>
              <a:ea typeface="ＭＳ Ｐゴシック" charset="0"/>
              <a:cs typeface="Calibri" charset="0"/>
            </a:endParaRPr>
          </a:p>
          <a:p>
            <a:pPr marL="689996" indent="-677308">
              <a:buSzPct val="120000"/>
              <a:buNone/>
            </a:pPr>
            <a:r>
              <a:rPr lang="en-US" b="1" dirty="0" smtClean="0">
                <a:latin typeface="Calibri" charset="0"/>
                <a:ea typeface="ＭＳ Ｐゴシック" charset="0"/>
                <a:cs typeface="Calibri" charset="0"/>
              </a:rPr>
              <a:t>Improved Technology</a:t>
            </a:r>
            <a:r>
              <a:rPr lang="is-IS" b="1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endParaRPr lang="en-US" b="1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Cloud Storage and Computing</a:t>
            </a:r>
          </a:p>
          <a:p>
            <a:pPr marL="689996" lvl="1" indent="-264892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Data Cubes</a:t>
            </a:r>
            <a:endParaRPr lang="is-IS" b="1" dirty="0" smtClean="0">
              <a:solidFill>
                <a:srgbClr val="FF000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246" y="1314450"/>
            <a:ext cx="2928753" cy="146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584895"/>
            <a:ext cx="1401356" cy="142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1" y="5257816"/>
            <a:ext cx="1147947" cy="13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0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57787"/>
            <a:ext cx="5638800" cy="615553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4000" b="1">
                <a:latin typeface="Proxima Nova Regular"/>
                <a:ea typeface="Proxima Nova Regular"/>
                <a:cs typeface="Proxima Nova Regular"/>
              </a:rPr>
              <a:t>T</a:t>
            </a:r>
            <a:r>
              <a:rPr lang="en-US" sz="4000" b="1">
                <a:latin typeface="Proxima Nova Regular"/>
                <a:ea typeface="Proxima Nova Regular"/>
                <a:cs typeface="Proxima Nova Regular"/>
              </a:rPr>
              <a:t>he </a:t>
            </a:r>
            <a:r>
              <a:rPr lang="en-US" sz="4000" b="1" dirty="0">
                <a:latin typeface="Proxima Nova Regular"/>
                <a:ea typeface="Proxima Nova Regular"/>
                <a:cs typeface="Proxima Nova Regular"/>
              </a:rPr>
              <a:t>Big Data Problem</a:t>
            </a:r>
            <a:endParaRPr lang="en-US" sz="40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18144" y="1371600"/>
            <a:ext cx="417345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4" tIns="45683" rIns="91364" bIns="45683"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177656" indent="-177656">
              <a:spcBef>
                <a:spcPct val="20000"/>
              </a:spcBef>
              <a:buFont typeface="Arial"/>
              <a:buChar char="•"/>
            </a:pP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A significant growth in FREE/OPEN land imagery data (e.g. Landsat, Sentinel) has </a:t>
            </a:r>
            <a:r>
              <a:rPr lang="en-US" sz="20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increased data volumes </a:t>
            </a: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by 10x in the last 5 years.</a:t>
            </a:r>
          </a:p>
          <a:p>
            <a:pPr marL="177656" indent="-177656">
              <a:spcBef>
                <a:spcPct val="20000"/>
              </a:spcBef>
              <a:buFont typeface="Arial"/>
              <a:buChar char="•"/>
            </a:pP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Many countries </a:t>
            </a:r>
            <a:r>
              <a:rPr lang="en-US" sz="20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lack the knowledge, infrastructure, and resources</a:t>
            </a: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 to access and use the available space-based data. </a:t>
            </a:r>
          </a:p>
          <a:p>
            <a:pPr marL="177656" indent="-177656">
              <a:spcBef>
                <a:spcPct val="20000"/>
              </a:spcBef>
              <a:buFont typeface="Arial"/>
              <a:buChar char="•"/>
            </a:pP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Countries have </a:t>
            </a:r>
            <a:r>
              <a:rPr lang="en-US" sz="20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requested support </a:t>
            </a:r>
            <a:r>
              <a:rPr lang="en-US" sz="20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from CEOS for data access, processing, and analysis to support their country needs.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6048391"/>
            <a:ext cx="859305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83" tIns="45683" rIns="45683" bIns="45683" numCol="1" spcCol="38068" rtlCol="0" anchor="t">
            <a:spAutoFit/>
          </a:bodyPr>
          <a:lstStyle/>
          <a:p>
            <a:pPr defTabSz="456822" latinLnBrk="1" hangingPunct="0"/>
            <a:r>
              <a:rPr lang="en-US" sz="2400" i="1" kern="0" dirty="0">
                <a:solidFill>
                  <a:srgbClr val="002569"/>
                </a:solidFill>
                <a:latin typeface="Calibri" charset="0"/>
                <a:ea typeface="Calibri" charset="0"/>
                <a:cs typeface="Calibri" charset="0"/>
              </a:rPr>
              <a:t>The new </a:t>
            </a:r>
            <a:r>
              <a:rPr lang="en-US" sz="2400" b="1" i="1" kern="0" dirty="0">
                <a:solidFill>
                  <a:srgbClr val="002569"/>
                </a:solidFill>
                <a:latin typeface="Calibri" charset="0"/>
                <a:ea typeface="Calibri" charset="0"/>
                <a:cs typeface="Calibri" charset="0"/>
              </a:rPr>
              <a:t>Open Data Cube </a:t>
            </a:r>
            <a:r>
              <a:rPr lang="en-US" sz="2400" i="1" kern="0" dirty="0">
                <a:solidFill>
                  <a:srgbClr val="002569"/>
                </a:solidFill>
                <a:latin typeface="Calibri" charset="0"/>
                <a:ea typeface="Calibri" charset="0"/>
                <a:cs typeface="Calibri" charset="0"/>
              </a:rPr>
              <a:t>provides a solution and new opportunities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95416"/>
            <a:ext cx="4779186" cy="4676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1" y="1600200"/>
            <a:ext cx="285430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83" tIns="45683" rIns="45683" bIns="45683" numCol="1" spcCol="38068" rtlCol="0" anchor="t">
            <a:spAutoFit/>
          </a:bodyPr>
          <a:lstStyle/>
          <a:p>
            <a:pPr defTabSz="456822" latinLnBrk="1" hangingPunct="0"/>
            <a:r>
              <a:rPr lang="en-US" sz="2000" b="1" kern="0">
                <a:solidFill>
                  <a:srgbClr val="002569">
                    <a:lumMod val="60000"/>
                    <a:lumOff val="40000"/>
                  </a:srgbClr>
                </a:solidFill>
              </a:rPr>
              <a:t>Colombia Data Growth</a:t>
            </a:r>
          </a:p>
        </p:txBody>
      </p:sp>
    </p:spTree>
    <p:extLst>
      <p:ext uri="{BB962C8B-B14F-4D97-AF65-F5344CB8AC3E}">
        <p14:creationId xmlns:p14="http://schemas.microsoft.com/office/powerpoint/2010/main" val="30402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7400" y="228616"/>
            <a:ext cx="5486400" cy="61555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4000" b="1">
                <a:latin typeface="Proxima Nova Regular"/>
                <a:ea typeface="Proxima Nova Regular"/>
                <a:cs typeface="Proxima Nova Regular"/>
              </a:rPr>
              <a:t>What are Data Cubes?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524000"/>
            <a:ext cx="480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4" tIns="45683" rIns="91364" bIns="45683"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166550" indent="-166550">
              <a:spcBef>
                <a:spcPct val="20000"/>
              </a:spcBef>
              <a:buFont typeface="Arial"/>
              <a:buChar char="•"/>
            </a:pP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Data Cube 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= Time-series multi-dimensional (space, time, data type) stack of spatially aligned pixels ready for analysis</a:t>
            </a:r>
          </a:p>
          <a:p>
            <a:pPr marL="166550" indent="-166550">
              <a:spcBef>
                <a:spcPct val="20000"/>
              </a:spcBef>
              <a:buFont typeface="Arial"/>
              <a:buChar char="•"/>
            </a:pP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Proven concept 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in Australian and now working in Switzerland, U.K. and Colombia.</a:t>
            </a:r>
          </a:p>
          <a:p>
            <a:pPr marL="166550" indent="-166550">
              <a:spcBef>
                <a:spcPct val="20000"/>
              </a:spcBef>
              <a:buFont typeface="Arial"/>
              <a:buChar char="•"/>
            </a:pP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Analysis Ready Data (ARD) .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.. Dependent on processed products to reduce processing burden on users</a:t>
            </a:r>
          </a:p>
          <a:p>
            <a:pPr marL="166550" indent="-166550">
              <a:spcBef>
                <a:spcPct val="20000"/>
              </a:spcBef>
              <a:buFont typeface="Arial"/>
              <a:buChar char="•"/>
            </a:pP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Open source 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software approach allows free access, promotes expanded capabilities, and increases data usage. </a:t>
            </a:r>
          </a:p>
          <a:p>
            <a:pPr marL="166550" indent="-166550">
              <a:spcBef>
                <a:spcPct val="20000"/>
              </a:spcBef>
              <a:buFont typeface="Arial"/>
              <a:buChar char="•"/>
            </a:pP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Unique features: 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common architecture, flexible deployment, exploits time series, increases data interoperability, and supports many new</a:t>
            </a:r>
            <a:r>
              <a:rPr lang="en-US" sz="1900" b="1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 </a:t>
            </a:r>
            <a:r>
              <a:rPr lang="en-US" sz="1900" kern="0" dirty="0">
                <a:solidFill>
                  <a:srgbClr val="002569"/>
                </a:solidFill>
                <a:latin typeface="Calibri" charset="0"/>
                <a:cs typeface="Calibri" charset="0"/>
              </a:rPr>
              <a:t>applications.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1" y="3886200"/>
            <a:ext cx="2133600" cy="2133600"/>
          </a:xfrm>
          <a:prstGeom prst="rect">
            <a:avLst/>
          </a:prstGeom>
        </p:spPr>
      </p:pic>
      <p:pic>
        <p:nvPicPr>
          <p:cNvPr id="3" name="Picture 2" descr="Cube_Lay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371616"/>
            <a:ext cx="2280693" cy="320405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172200" y="2514600"/>
            <a:ext cx="0" cy="26670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7416" y="5257815"/>
            <a:ext cx="652505" cy="373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83" tIns="45683" rIns="45683" bIns="45683" numCol="1" spcCol="38068" rtlCol="0" anchor="t">
            <a:spAutoFit/>
          </a:bodyPr>
          <a:lstStyle/>
          <a:p>
            <a:pPr defTabSz="456822" latinLnBrk="1" hangingPunct="0"/>
            <a:r>
              <a:rPr lang="en-US" b="1" kern="0">
                <a:solidFill>
                  <a:srgbClr val="002569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107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057400" y="253424"/>
            <a:ext cx="548640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>
                <a:latin typeface="Tahoma" charset="0"/>
                <a:ea typeface="ＭＳ Ｐゴシック" charset="0"/>
                <a:cs typeface="ＭＳ Ｐゴシック" charset="0"/>
              </a:rPr>
              <a:t>Benefits of Data Cubes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16" y="6284929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066800"/>
            <a:ext cx="8458200" cy="4332711"/>
          </a:xfrm>
          <a:prstGeom prst="rect">
            <a:avLst/>
          </a:prstGeom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SzPct val="120000"/>
              <a:buNone/>
            </a:pPr>
            <a:endParaRPr lang="en-US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Expanded use of satellite data</a:t>
            </a:r>
            <a:endParaRPr lang="is-IS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Reduced </a:t>
            </a: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data preparation burden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is-IS" dirty="0" smtClean="0">
                <a:latin typeface="Calibri" charset="0"/>
                <a:ea typeface="ＭＳ Ｐゴシック" charset="0"/>
                <a:cs typeface="Calibri" charset="0"/>
              </a:rPr>
              <a:t>Enables data interoperability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Efficient time </a:t>
            </a:r>
            <a:r>
              <a:rPr lang="en-US" dirty="0">
                <a:latin typeface="Calibri" charset="0"/>
                <a:ea typeface="ＭＳ Ｐゴシック" charset="0"/>
                <a:cs typeface="Calibri" charset="0"/>
              </a:rPr>
              <a:t>series </a:t>
            </a: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analyses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Free and open access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Flexible deployment (local or cloud)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Use of a common architecture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dirty="0" smtClean="0">
                <a:latin typeface="Calibri" charset="0"/>
                <a:ea typeface="ＭＳ Ｐゴシック" charset="0"/>
                <a:cs typeface="Calibri" charset="0"/>
              </a:rPr>
              <a:t>Community development and sharing</a:t>
            </a:r>
          </a:p>
          <a:p>
            <a:pPr marL="295035" indent="-295035">
              <a:buSzPct val="120000"/>
              <a:buNone/>
            </a:pPr>
            <a:endParaRPr lang="en-US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0" indent="0">
              <a:buSzPct val="120000"/>
              <a:buNone/>
            </a:pPr>
            <a:r>
              <a:rPr lang="en-US" sz="2800" i="1" dirty="0">
                <a:latin typeface="Calibri" charset="0"/>
                <a:ea typeface="ＭＳ Ｐゴシック" charset="0"/>
                <a:cs typeface="Calibri" charset="0"/>
              </a:rPr>
              <a:t>Our goal is to provide a </a:t>
            </a:r>
            <a:r>
              <a:rPr lang="en-US" sz="2800" b="1" i="1" dirty="0">
                <a:latin typeface="Calibri" charset="0"/>
                <a:ea typeface="ＭＳ Ｐゴシック" charset="0"/>
                <a:cs typeface="Calibri" charset="0"/>
              </a:rPr>
              <a:t>SOLUTION</a:t>
            </a:r>
            <a:r>
              <a:rPr lang="en-US" sz="2800" i="1" dirty="0">
                <a:latin typeface="Calibri" charset="0"/>
                <a:ea typeface="ＭＳ Ｐゴシック" charset="0"/>
                <a:cs typeface="Calibri" charset="0"/>
              </a:rPr>
              <a:t> that has </a:t>
            </a:r>
            <a:r>
              <a:rPr lang="en-US" sz="2800" b="1" i="1" dirty="0">
                <a:latin typeface="Calibri" charset="0"/>
                <a:ea typeface="ＭＳ Ｐゴシック" charset="0"/>
                <a:cs typeface="Calibri" charset="0"/>
              </a:rPr>
              <a:t>VALUE</a:t>
            </a:r>
            <a:r>
              <a:rPr lang="en-US" sz="2800" i="1" dirty="0">
                <a:latin typeface="Calibri" charset="0"/>
                <a:ea typeface="ＭＳ Ｐゴシック" charset="0"/>
                <a:cs typeface="Calibri" charset="0"/>
              </a:rPr>
              <a:t> and increases the </a:t>
            </a:r>
            <a:r>
              <a:rPr lang="en-US" sz="2800" b="1" i="1" dirty="0">
                <a:latin typeface="Calibri" charset="0"/>
                <a:ea typeface="ＭＳ Ｐゴシック" charset="0"/>
                <a:cs typeface="Calibri" charset="0"/>
              </a:rPr>
              <a:t>IMPACT</a:t>
            </a:r>
            <a:r>
              <a:rPr lang="en-US" sz="2800" i="1" dirty="0">
                <a:latin typeface="Calibri" charset="0"/>
                <a:ea typeface="ＭＳ Ｐゴシック" charset="0"/>
                <a:cs typeface="Calibri" charset="0"/>
              </a:rPr>
              <a:t> of satellite data.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82" y="1524000"/>
            <a:ext cx="2776018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3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133600" y="228601"/>
            <a:ext cx="541020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 dirty="0">
                <a:latin typeface="Tahoma" charset="0"/>
                <a:ea typeface="ＭＳ Ｐゴシック" charset="0"/>
                <a:cs typeface="ＭＳ Ｐゴシック" charset="0"/>
              </a:rPr>
              <a:t>The Data Cube Vision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16" y="6284929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02534" y="1295415"/>
            <a:ext cx="8712866" cy="5334001"/>
          </a:xfrm>
          <a:prstGeom prst="rect">
            <a:avLst/>
          </a:prstGeom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SzPct val="120000"/>
              <a:buNone/>
            </a:pPr>
            <a:r>
              <a:rPr lang="en-AU" sz="2000" b="1" dirty="0">
                <a:latin typeface="Calibri" charset="0"/>
                <a:ea typeface="ＭＳ Ｐゴシック" charset="0"/>
                <a:cs typeface="Calibri" charset="0"/>
              </a:rPr>
              <a:t>A solution supporting priority objectives </a:t>
            </a:r>
            <a:r>
              <a:rPr lang="is-IS" sz="2000" b="1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AU" sz="2000" b="1" dirty="0"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AU" sz="2000" dirty="0">
                <a:latin typeface="Calibri" charset="0"/>
                <a:ea typeface="ＭＳ Ｐゴシック" charset="0"/>
                <a:cs typeface="Calibri" charset="0"/>
              </a:rPr>
              <a:t>Build capability of users to apply CEOS satellite data</a:t>
            </a:r>
            <a:endParaRPr lang="en-AU" sz="2000" b="1" dirty="0">
              <a:solidFill>
                <a:srgbClr val="0070C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AU" sz="2000" dirty="0">
                <a:latin typeface="Calibri" charset="0"/>
                <a:ea typeface="ＭＳ Ｐゴシック" charset="0"/>
                <a:cs typeface="Calibri" charset="0"/>
              </a:rPr>
              <a:t>Support Group on Earth Observations (GEO) and United Nations agendas</a:t>
            </a:r>
          </a:p>
          <a:p>
            <a:pPr marL="0" indent="0">
              <a:buSzPct val="120000"/>
              <a:buNone/>
            </a:pPr>
            <a:r>
              <a:rPr lang="en-US" sz="2000" b="1" dirty="0">
                <a:latin typeface="Calibri" charset="0"/>
                <a:ea typeface="ＭＳ Ｐゴシック" charset="0"/>
                <a:cs typeface="Calibri" charset="0"/>
              </a:rPr>
              <a:t>Involves CEOS Agencies</a:t>
            </a: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is-IS" sz="2000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US" sz="2000" dirty="0"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Through provision of processed satellite data products</a:t>
            </a:r>
            <a:endParaRPr lang="en-US" sz="2000" b="1" dirty="0">
              <a:solidFill>
                <a:srgbClr val="0070C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Contributing to development and uptake of solutions</a:t>
            </a:r>
          </a:p>
          <a:p>
            <a:pPr marL="0" indent="0">
              <a:buSzPct val="120000"/>
              <a:buNone/>
            </a:pPr>
            <a:r>
              <a:rPr lang="en-US" sz="2000" b="1" dirty="0">
                <a:latin typeface="Calibri" charset="0"/>
                <a:ea typeface="ＭＳ Ｐゴシック" charset="0"/>
                <a:cs typeface="Calibri" charset="0"/>
              </a:rPr>
              <a:t>Customer focused </a:t>
            </a:r>
            <a:r>
              <a:rPr lang="is-IS" sz="2000" b="1">
                <a:latin typeface="Calibri" charset="0"/>
                <a:ea typeface="ＭＳ Ｐゴシック" charset="0"/>
                <a:cs typeface="Calibri" charset="0"/>
              </a:rPr>
              <a:t>… </a:t>
            </a:r>
            <a:endParaRPr lang="en-US" sz="2000" b="1" dirty="0"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Easy to install and maintain with training materials</a:t>
            </a: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A brand that people know and trust</a:t>
            </a:r>
          </a:p>
          <a:p>
            <a:pPr marL="0" indent="0">
              <a:buSzPct val="120000"/>
              <a:buNone/>
            </a:pPr>
            <a:r>
              <a:rPr lang="en-US" sz="2000" b="1" dirty="0">
                <a:latin typeface="Calibri" charset="0"/>
                <a:ea typeface="ＭＳ Ｐゴシック" charset="0"/>
                <a:cs typeface="Calibri" charset="0"/>
              </a:rPr>
              <a:t>Scalable solution </a:t>
            </a:r>
            <a:r>
              <a:rPr lang="is-IS" sz="2000" b="1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US" sz="2000" dirty="0"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Operational Data Cubes in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20 countries by 2022</a:t>
            </a:r>
            <a:endParaRPr lang="en-US" b="1" dirty="0">
              <a:solidFill>
                <a:srgbClr val="FF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603331" lvl="1" indent="-177656">
              <a:buSzPct val="120000"/>
              <a:buFont typeface="Wingdings" charset="2"/>
              <a:buChar char="§"/>
            </a:pP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Key partners (e.g. World Bank, Google, Amazon) </a:t>
            </a:r>
            <a:br>
              <a:rPr lang="en-US" sz="2000" dirty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supporting the data cube development and its use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2" y="3143527"/>
            <a:ext cx="2572871" cy="262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3828" y="6248400"/>
            <a:ext cx="321017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83" tIns="45683" rIns="45683" bIns="45683" numCol="1" spcCol="38068" rtlCol="0" anchor="t">
            <a:spAutoFit/>
          </a:bodyPr>
          <a:lstStyle/>
          <a:p>
            <a:pPr defTabSz="456822" latinLnBrk="1" hangingPunct="0"/>
            <a:r>
              <a:rPr lang="en-US" sz="2800" b="1" kern="0" dirty="0">
                <a:solidFill>
                  <a:srgbClr val="002569">
                    <a:lumMod val="60000"/>
                    <a:lumOff val="40000"/>
                  </a:srgbClr>
                </a:solidFill>
              </a:rPr>
              <a:t>opendatacube.org</a:t>
            </a:r>
          </a:p>
        </p:txBody>
      </p:sp>
    </p:spTree>
    <p:extLst>
      <p:ext uri="{BB962C8B-B14F-4D97-AF65-F5344CB8AC3E}">
        <p14:creationId xmlns:p14="http://schemas.microsoft.com/office/powerpoint/2010/main" val="2111485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16" y="6284929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292100" y="1327936"/>
            <a:ext cx="3289300" cy="5105408"/>
          </a:xfrm>
          <a:prstGeom prst="rect">
            <a:avLst/>
          </a:prstGeom>
          <a:solidFill>
            <a:srgbClr val="FFFFFF"/>
          </a:solidFill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456822">
              <a:buNone/>
            </a:pPr>
            <a:r>
              <a:rPr lang="en-US" sz="1800" b="1" kern="0" dirty="0">
                <a:latin typeface="Calibri" charset="0"/>
                <a:ea typeface="ＭＳ Ｐゴシック" charset="0"/>
                <a:cs typeface="Calibri" charset="0"/>
              </a:rPr>
              <a:t>Data Cubes</a:t>
            </a:r>
            <a:endParaRPr lang="en-US" sz="1800" kern="0" dirty="0">
              <a:latin typeface="Calibri" charset="0"/>
              <a:ea typeface="ＭＳ Ｐゴシック" charset="0"/>
              <a:cs typeface="Calibri" charset="0"/>
            </a:endParaRPr>
          </a:p>
          <a:p>
            <a:pPr marL="171308" indent="-171308" defTabSz="456822">
              <a:buFont typeface="Wingdings" charset="2"/>
              <a:buChar char="§"/>
            </a:pPr>
            <a:r>
              <a:rPr lang="en-US" sz="1800" kern="0" dirty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16 cubes </a:t>
            </a: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with 10+ years each. </a:t>
            </a:r>
          </a:p>
          <a:p>
            <a:pPr marL="171308" indent="-171308" defTabSz="456822">
              <a:buFont typeface="Wingdings" charset="2"/>
              <a:buChar char="§"/>
            </a:pP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Kenya, Cameroon (Lake Chad), Togo (coastal Africa), Ghana, Colombia, Tonga (Pacific Island), Vietnam, Uruguay, Australia (Menindee Lakes), Bangladesh.</a:t>
            </a:r>
          </a:p>
          <a:p>
            <a:pPr marL="0" indent="0" defTabSz="456822">
              <a:buNone/>
            </a:pPr>
            <a:r>
              <a:rPr lang="en-US" sz="1800" b="1" kern="0" dirty="0">
                <a:latin typeface="Calibri" charset="0"/>
                <a:ea typeface="ＭＳ Ｐゴシック" charset="0"/>
                <a:cs typeface="Calibri" charset="0"/>
              </a:rPr>
              <a:t>User Interface Features</a:t>
            </a:r>
            <a:endParaRPr lang="en-US" sz="1800" kern="0" dirty="0">
              <a:latin typeface="Calibri" charset="0"/>
              <a:ea typeface="ＭＳ Ｐゴシック" charset="0"/>
              <a:cs typeface="Calibri" charset="0"/>
            </a:endParaRPr>
          </a:p>
          <a:p>
            <a:pPr marL="171308" indent="-171308" defTabSz="456822">
              <a:buFont typeface="Wingdings" charset="2"/>
              <a:buChar char="§"/>
            </a:pPr>
            <a:r>
              <a:rPr lang="en-US" sz="1800" kern="0" dirty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10 applications</a:t>
            </a: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: cloud-free mosaics, fractional cover, NDVI anomaly, water detection, water quality, landslides, coastal change and urbanization.</a:t>
            </a:r>
          </a:p>
          <a:p>
            <a:pPr marL="171308" indent="-171308" defTabSz="456822">
              <a:buFont typeface="Wingdings" charset="2"/>
              <a:buChar char="§"/>
            </a:pP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Outputs in GeoTIFF and GIF animation.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5780" y="4825810"/>
            <a:ext cx="5026374" cy="1261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683" tIns="45683" rIns="45683" bIns="45683" numCol="1" spcCol="38068" rtlCol="0" anchor="t">
            <a:spAutoFit/>
          </a:bodyPr>
          <a:lstStyle/>
          <a:p>
            <a:pPr defTabSz="456822" latinLnBrk="1" hangingPunct="0"/>
            <a:r>
              <a:rPr lang="en-US" sz="2800" b="1" kern="0" dirty="0">
                <a:solidFill>
                  <a:srgbClr val="FF0000"/>
                </a:solidFill>
                <a:hlinkClick r:id="rId3"/>
              </a:rPr>
              <a:t>http://tinyurl.com/datacubeui</a:t>
            </a:r>
            <a:endParaRPr lang="en-US" sz="2800" b="1" kern="0" dirty="0">
              <a:solidFill>
                <a:srgbClr val="FF0000"/>
              </a:solidFill>
            </a:endParaRPr>
          </a:p>
          <a:p>
            <a:pPr defTabSz="456822" latinLnBrk="1" hangingPunct="0"/>
            <a:endParaRPr lang="en-US" sz="2400" b="1" kern="0" dirty="0">
              <a:solidFill>
                <a:srgbClr val="FF0000"/>
              </a:solidFill>
            </a:endParaRPr>
          </a:p>
          <a:p>
            <a:pPr defTabSz="456822" latinLnBrk="1" hangingPunct="0"/>
            <a:r>
              <a:rPr lang="en-US" sz="2400" b="1" kern="0" dirty="0">
                <a:solidFill>
                  <a:srgbClr val="FF0000"/>
                </a:solidFill>
              </a:rPr>
              <a:t>Free and Open!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57400" y="345773"/>
            <a:ext cx="55626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/>
            <a:r>
              <a:rPr lang="en-US" b="1" kern="0" dirty="0" smtClean="0">
                <a:latin typeface="Proxima Nova Regular"/>
                <a:ea typeface="Proxima Nova Regular"/>
                <a:cs typeface="Proxima Nova Regular"/>
              </a:rPr>
              <a:t>Amazon Cloud (</a:t>
            </a:r>
            <a:r>
              <a:rPr lang="en-US" b="1" kern="0" smtClean="0">
                <a:latin typeface="Proxima Nova Regular"/>
                <a:ea typeface="Proxima Nova Regular"/>
                <a:cs typeface="Proxima Nova Regular"/>
              </a:rPr>
              <a:t>AWS) Demo</a:t>
            </a:r>
            <a:endParaRPr lang="pt-BR" b="1" kern="0" dirty="0">
              <a:latin typeface="Proxima Nova Regular"/>
              <a:ea typeface="Proxima Nova Regular"/>
              <a:cs typeface="Proxima Nov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96" y="1434928"/>
            <a:ext cx="5357809" cy="33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152416" y="5105415"/>
            <a:ext cx="4724399" cy="158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3" rIns="91364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822" eaLnBrk="1" hangingPunct="1"/>
            <a:r>
              <a:rPr lang="en-US" sz="1600" kern="0" dirty="0">
                <a:solidFill>
                  <a:srgbClr val="002569"/>
                </a:solidFill>
              </a:rPr>
              <a:t>Percent of observations detected as water over the </a:t>
            </a:r>
            <a:r>
              <a:rPr lang="en-US" sz="1600" b="1" kern="0" dirty="0">
                <a:solidFill>
                  <a:srgbClr val="002569"/>
                </a:solidFill>
              </a:rPr>
              <a:t>17-year time series </a:t>
            </a:r>
            <a:r>
              <a:rPr lang="en-US" sz="1600" kern="0" dirty="0">
                <a:solidFill>
                  <a:srgbClr val="002569"/>
                </a:solidFill>
              </a:rPr>
              <a:t>(water observations / clear observations) for Lake Chad, Africa.</a:t>
            </a:r>
          </a:p>
          <a:p>
            <a:pPr defTabSz="456822" eaLnBrk="1" hangingPunct="1"/>
            <a:endParaRPr lang="en-US" sz="1600" b="1" kern="0" dirty="0">
              <a:solidFill>
                <a:srgbClr val="002569"/>
              </a:solidFill>
            </a:endParaRPr>
          </a:p>
          <a:p>
            <a:pPr defTabSz="456822" eaLnBrk="1" hangingPunct="1"/>
            <a:r>
              <a:rPr lang="en-US" sz="1600" b="1" kern="0" dirty="0">
                <a:solidFill>
                  <a:srgbClr val="002569"/>
                </a:solidFill>
              </a:rPr>
              <a:t>Purple/</a:t>
            </a:r>
            <a:r>
              <a:rPr lang="en-US" sz="1600" b="1" kern="0" dirty="0" err="1">
                <a:solidFill>
                  <a:srgbClr val="002569"/>
                </a:solidFill>
              </a:rPr>
              <a:t>Blue</a:t>
            </a:r>
            <a:r>
              <a:rPr lang="en-US" sz="1600" kern="0" dirty="0" err="1">
                <a:solidFill>
                  <a:srgbClr val="002569"/>
                </a:solidFill>
              </a:rPr>
              <a:t>:Frequent</a:t>
            </a:r>
            <a:r>
              <a:rPr lang="en-US" sz="1600" kern="0" dirty="0">
                <a:solidFill>
                  <a:srgbClr val="002569"/>
                </a:solidFill>
              </a:rPr>
              <a:t> or permanent water</a:t>
            </a:r>
          </a:p>
          <a:p>
            <a:pPr defTabSz="456822" eaLnBrk="1" hangingPunct="1"/>
            <a:r>
              <a:rPr lang="en-US" sz="1600" b="1" kern="0" dirty="0">
                <a:solidFill>
                  <a:srgbClr val="002569"/>
                </a:solidFill>
              </a:rPr>
              <a:t>Red/Yellow:</a:t>
            </a:r>
            <a:r>
              <a:rPr lang="en-US" sz="1600" kern="0" dirty="0">
                <a:solidFill>
                  <a:srgbClr val="002569"/>
                </a:solidFill>
              </a:rPr>
              <a:t> Infrequent water and/or floods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0" y="407329"/>
            <a:ext cx="6019800" cy="43088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456822"/>
            <a:r>
              <a:rPr lang="en-US" sz="2800" kern="0">
                <a:latin typeface="Proxima Nova Regular"/>
                <a:ea typeface="Proxima Nova Regular"/>
                <a:cs typeface="Proxima Nova Regular"/>
              </a:rPr>
              <a:t>Water </a:t>
            </a:r>
            <a:r>
              <a:rPr lang="en-US" sz="2800" kern="0" dirty="0">
                <a:latin typeface="Proxima Nova Regular"/>
                <a:ea typeface="Proxima Nova Regular"/>
                <a:cs typeface="Proxima Nova Regular"/>
              </a:rPr>
              <a:t>Detection / Water Quality 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362040"/>
            <a:ext cx="838201" cy="3403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17" y="1362040"/>
            <a:ext cx="3886201" cy="274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6" y="3744540"/>
            <a:ext cx="1579671" cy="141856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054602" y="5334016"/>
            <a:ext cx="388620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4" tIns="45683" rIns="91364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822" eaLnBrk="1" hangingPunct="1"/>
            <a:r>
              <a:rPr lang="en-US" sz="1400" kern="0" dirty="0">
                <a:solidFill>
                  <a:srgbClr val="002569"/>
                </a:solidFill>
              </a:rPr>
              <a:t>Average Total Suspended Matter (TSM) in 2016 using Landsat 8 and the </a:t>
            </a:r>
            <a:r>
              <a:rPr lang="en-US" sz="1400" kern="0" dirty="0" err="1">
                <a:solidFill>
                  <a:srgbClr val="002569"/>
                </a:solidFill>
              </a:rPr>
              <a:t>Lymburner</a:t>
            </a:r>
            <a:r>
              <a:rPr lang="en-US" sz="1400" kern="0" dirty="0">
                <a:solidFill>
                  <a:srgbClr val="002569"/>
                </a:solidFill>
              </a:rPr>
              <a:t> (GA)  TSM Index Algorithm. TSM is closely related to turbidity which is an indicator of water condition for drinking or fisheries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69" y="1319888"/>
            <a:ext cx="3581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33600" y="383265"/>
            <a:ext cx="5486400" cy="43088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456822"/>
            <a:r>
              <a:rPr lang="en-US" sz="2800" kern="0">
                <a:latin typeface="Proxima Nova Regular"/>
                <a:ea typeface="Proxima Nova Regular"/>
                <a:cs typeface="Proxima Nova Regular"/>
              </a:rPr>
              <a:t>Land </a:t>
            </a:r>
            <a:r>
              <a:rPr lang="en-US" sz="2800" kern="0" dirty="0">
                <a:latin typeface="Proxima Nova Regular"/>
                <a:ea typeface="Proxima Nova Regular"/>
                <a:cs typeface="Proxima Nova Regular"/>
              </a:rPr>
              <a:t>Change / Coastal Change</a:t>
            </a:r>
            <a:endParaRPr lang="en-US" sz="3600" kern="0" dirty="0">
              <a:latin typeface="Proxima Nova Regular"/>
              <a:ea typeface="Proxima Nova Regular"/>
              <a:cs typeface="Proxima Nova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6" y="1219200"/>
            <a:ext cx="4420979" cy="431596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1" y="5535168"/>
            <a:ext cx="4165600" cy="914400"/>
          </a:xfrm>
          <a:prstGeom prst="rect">
            <a:avLst/>
          </a:prstGeom>
          <a:solidFill>
            <a:srgbClr val="FFFFFF"/>
          </a:solidFill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456822">
              <a:buNone/>
            </a:pPr>
            <a:r>
              <a:rPr lang="en-US" sz="1800" b="1" kern="0" dirty="0" err="1">
                <a:latin typeface="Calibri" charset="0"/>
                <a:ea typeface="ＭＳ Ｐゴシック" charset="0"/>
                <a:cs typeface="Calibri" charset="0"/>
              </a:rPr>
              <a:t>Bediaye</a:t>
            </a:r>
            <a:r>
              <a:rPr lang="en-US" sz="1800" b="1" kern="0" dirty="0">
                <a:latin typeface="Calibri" charset="0"/>
                <a:ea typeface="ＭＳ Ｐゴシック" charset="0"/>
                <a:cs typeface="Calibri" charset="0"/>
              </a:rPr>
              <a:t>, Vietnam Example (above)</a:t>
            </a:r>
            <a:br>
              <a:rPr lang="en-US" sz="1800" b="1" kern="0" dirty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0" dirty="0" err="1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 Change Results</a:t>
            </a:r>
            <a:b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2000 to 2016, 192 Landsat scenes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0" y="3505201"/>
            <a:ext cx="3390900" cy="182306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3379" y="1219200"/>
            <a:ext cx="4038600" cy="1461124"/>
          </a:xfrm>
          <a:prstGeom prst="rect">
            <a:avLst/>
          </a:prstGeom>
          <a:solidFill>
            <a:srgbClr val="FFFFFF"/>
          </a:solidFill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456822">
              <a:buNone/>
            </a:pPr>
            <a:r>
              <a:rPr lang="en-US" sz="1800" kern="0" dirty="0" err="1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 (Zhu and </a:t>
            </a:r>
            <a:r>
              <a:rPr lang="en-US" sz="1800" kern="0" dirty="0" err="1">
                <a:latin typeface="Calibri" charset="0"/>
                <a:ea typeface="ＭＳ Ｐゴシック" charset="0"/>
                <a:cs typeface="Calibri" charset="0"/>
              </a:rPr>
              <a:t>Woodcocj</a:t>
            </a:r>
            <a:r>
              <a:rPr lang="en-US" sz="1800" kern="0" dirty="0">
                <a:latin typeface="Calibri" charset="0"/>
                <a:ea typeface="ＭＳ Ｐゴシック" charset="0"/>
                <a:cs typeface="Calibri" charset="0"/>
              </a:rPr>
              <a:t>, 2012) time series model fits 7 bands to 6 weighted SINE and COSINE functions in order to find “breaks” that equate to potential land change.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67" y="3810016"/>
            <a:ext cx="4368800" cy="28623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3137419"/>
            <a:ext cx="4165600" cy="672582"/>
          </a:xfrm>
          <a:prstGeom prst="rect">
            <a:avLst/>
          </a:prstGeom>
          <a:solidFill>
            <a:srgbClr val="FFFFFF"/>
          </a:solidFill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456822">
              <a:buNone/>
            </a:pPr>
            <a:r>
              <a:rPr lang="en-US" sz="1800" b="1" kern="0" dirty="0">
                <a:latin typeface="Calibri" charset="0"/>
                <a:ea typeface="ＭＳ Ｐゴシック" charset="0"/>
                <a:cs typeface="Calibri" charset="0"/>
              </a:rPr>
              <a:t>Coastal Change Example</a:t>
            </a:r>
            <a:r>
              <a:rPr lang="en-US" sz="1800" b="1" ker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1800" b="1" ker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0">
                <a:latin typeface="Calibri" charset="0"/>
                <a:ea typeface="ＭＳ Ｐゴシック" charset="0"/>
                <a:cs typeface="Calibri" charset="0"/>
              </a:rPr>
              <a:t>Togo, Africa: 2000 to 2015</a:t>
            </a:r>
            <a:endParaRPr lang="en-US" sz="1800" kern="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7.jpg"/>
          <p:cNvPicPr>
            <a:picLocks noChangeAspect="1"/>
          </p:cNvPicPr>
          <p:nvPr/>
        </p:nvPicPr>
        <p:blipFill>
          <a:blip r:embed="rId2">
            <a:extLst/>
          </a:blip>
          <a:srcRect l="5208" r="5206"/>
          <a:stretch>
            <a:fillRect/>
          </a:stretch>
        </p:blipFill>
        <p:spPr>
          <a:xfrm>
            <a:off x="-14640" y="0"/>
            <a:ext cx="9310522" cy="6774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Group 414"/>
          <p:cNvGrpSpPr/>
          <p:nvPr/>
        </p:nvGrpSpPr>
        <p:grpSpPr>
          <a:xfrm>
            <a:off x="456831" y="1928547"/>
            <a:ext cx="8230340" cy="2696770"/>
            <a:chOff x="0" y="-1"/>
            <a:chExt cx="11705371" cy="3835403"/>
          </a:xfrm>
        </p:grpSpPr>
        <p:sp>
          <p:nvSpPr>
            <p:cNvPr id="412" name="Shape 412"/>
            <p:cNvSpPr/>
            <p:nvPr/>
          </p:nvSpPr>
          <p:spPr>
            <a:xfrm>
              <a:off x="0" y="-1"/>
              <a:ext cx="11705371" cy="38354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124904" indent="-124904" algn="ctr" defTabSz="642354" hangingPunct="0"/>
              <a:endParaRPr sz="1000" kern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0" y="159498"/>
              <a:ext cx="11705371" cy="3516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14118" indent="-428236" algn="ctr" defTabSz="642354" hangingPunct="0">
                <a:defRPr sz="4800">
                  <a:solidFill>
                    <a:srgbClr val="55D8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3400" kern="0">
                  <a:solidFill>
                    <a:srgbClr val="55D8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A SHARED VISION</a:t>
              </a:r>
            </a:p>
            <a:p>
              <a:pPr marL="124904" indent="-249801" algn="ctr" defTabSz="642354" hangingPunct="0">
                <a:defRPr sz="28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2000" kern="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TO REALIZE A FUTURE WHERE </a:t>
              </a:r>
            </a:p>
            <a:p>
              <a:pPr marL="124904" indent="-249801" algn="ctr" defTabSz="642354" hangingPunct="0">
                <a:defRPr sz="28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2000" kern="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DECISIONS AND ACTIONS, </a:t>
              </a:r>
            </a:p>
            <a:p>
              <a:pPr marL="124904" indent="-249801" algn="ctr" defTabSz="642354" hangingPunct="0">
                <a:defRPr sz="28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2000" kern="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FOR THE BENEFIT OF HUMANKIND, </a:t>
              </a:r>
            </a:p>
            <a:p>
              <a:pPr marL="124904" indent="-249801" algn="ctr" defTabSz="642354" hangingPunct="0">
                <a:defRPr sz="28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2000" kern="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ARE INFORMED BY </a:t>
              </a:r>
            </a:p>
            <a:p>
              <a:pPr marL="124904" indent="-249801" algn="ctr" defTabSz="642354" hangingPunct="0">
                <a:defRPr sz="2800">
                  <a:solidFill>
                    <a:srgbClr val="55D8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sz="2000" kern="0">
                  <a:solidFill>
                    <a:srgbClr val="55D8FF"/>
                  </a:solidFill>
                  <a:latin typeface="Avenir Roman"/>
                  <a:ea typeface="Avenir Roman"/>
                  <a:cs typeface="Avenir Roman"/>
                  <a:sym typeface="Avenir Roman"/>
                </a:rPr>
                <a:t>COORDINATED, COMPREHENSIVE AND SUSTAINED EARTH OBSERVATION INFORMATION AND SERVICES.</a:t>
              </a:r>
            </a:p>
          </p:txBody>
        </p:sp>
      </p:grpSp>
      <p:pic>
        <p:nvPicPr>
          <p:cNvPr id="415" name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6055789"/>
            <a:ext cx="9144002" cy="7894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4734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410200" cy="76944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4400" b="1" dirty="0">
                <a:latin typeface="Tahoma" charset="0"/>
                <a:ea typeface="ＭＳ Ｐゴシック" charset="0"/>
                <a:cs typeface="ＭＳ Ｐゴシック" charset="0"/>
              </a:rPr>
              <a:t>The Future</a:t>
            </a:r>
            <a:endParaRPr lang="en-US" sz="48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16" y="6284929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447816"/>
            <a:ext cx="8686800" cy="5265143"/>
          </a:xfrm>
          <a:prstGeom prst="rect">
            <a:avLst/>
          </a:prstGeom>
        </p:spPr>
        <p:txBody>
          <a:bodyPr lIns="91364" tIns="45683" rIns="91364" bIns="45683"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95035" indent="-295035"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We expect to complete several </a:t>
            </a:r>
            <a:b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100" b="1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operational Data Cube </a:t>
            </a: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deployments </a:t>
            </a:r>
            <a:b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in 2018: Vietnam, Taiwan, Uganda </a:t>
            </a:r>
            <a:b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and an African Regional Data </a:t>
            </a:r>
            <a:b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Cube (5 countries). 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We are collaborating with </a:t>
            </a:r>
            <a:b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100" b="1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Google, Amazon and World Bank</a:t>
            </a: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.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We are planning a dedicated </a:t>
            </a:r>
            <a:r>
              <a:rPr lang="en-US" sz="2100" b="1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Data Cube Paper Session</a:t>
            </a: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 at the IGARSS Conference in Valencia, Spain (July 2018).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We will develop many new </a:t>
            </a:r>
            <a:r>
              <a:rPr lang="en-US" sz="2100" b="1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technical </a:t>
            </a: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elements: Python Notebook demos, User Interface tools (pixel plotting, transect plots, clustering), QGIS Plugin.</a:t>
            </a:r>
          </a:p>
          <a:p>
            <a:pPr marL="295035" indent="-295035"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We will develop and validate new </a:t>
            </a:r>
            <a:r>
              <a:rPr lang="en-US" sz="2100" b="1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applications</a:t>
            </a:r>
            <a:r>
              <a:rPr lang="en-US" sz="2100" dirty="0">
                <a:solidFill>
                  <a:srgbClr val="002569">
                    <a:lumMod val="95000"/>
                    <a:lumOff val="5000"/>
                  </a:srgbClr>
                </a:solidFill>
                <a:latin typeface="Calibri" charset="0"/>
                <a:ea typeface="ＭＳ Ｐゴシック" charset="0"/>
                <a:cs typeface="Calibri" charset="0"/>
              </a:rPr>
              <a:t>: Land classification clustering and Water Quality (TSM and Chlorophyll).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00200"/>
            <a:ext cx="3599220" cy="18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010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67916"/>
            <a:ext cx="1447800" cy="513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52" y="44470"/>
            <a:ext cx="1014002" cy="644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-12834"/>
            <a:ext cx="674680" cy="5947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745" y="627613"/>
            <a:ext cx="1384919" cy="403745"/>
            <a:chOff x="0" y="2822732"/>
            <a:chExt cx="3225958" cy="1282325"/>
          </a:xfrm>
        </p:grpSpPr>
        <p:sp>
          <p:nvSpPr>
            <p:cNvPr id="9" name="Rounded Rectangle 8"/>
            <p:cNvSpPr/>
            <p:nvPr/>
          </p:nvSpPr>
          <p:spPr>
            <a:xfrm>
              <a:off x="0" y="2822732"/>
              <a:ext cx="3225958" cy="12823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2598" y="2885330"/>
              <a:ext cx="3100762" cy="1157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algn="ctr" defTabSz="137682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dirty="0" err="1"/>
                <a:t>Engaging</a:t>
              </a:r>
              <a:r>
                <a:rPr lang="fr-CH" sz="1400" dirty="0"/>
                <a:t> </a:t>
              </a:r>
              <a:r>
                <a:rPr lang="fr-CH" sz="1400" dirty="0" err="1"/>
                <a:t>with</a:t>
              </a:r>
              <a:r>
                <a:rPr lang="fr-CH" sz="1400" dirty="0"/>
                <a:t> </a:t>
              </a:r>
              <a:r>
                <a:rPr lang="fr-CH" sz="1400" dirty="0" err="1"/>
                <a:t>Communities</a:t>
              </a:r>
              <a:endParaRPr lang="en-US" sz="14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7520" y="1772816"/>
            <a:ext cx="8986737" cy="3600986"/>
          </a:xfrm>
          <a:prstGeom prst="rect">
            <a:avLst/>
          </a:prstGeom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*</a:t>
            </a:r>
            <a:r>
              <a:rPr lang="en-US" sz="3200" b="1" dirty="0">
                <a:solidFill>
                  <a:srgbClr val="0070C0"/>
                </a:solidFill>
              </a:rPr>
              <a:t>SAVE THE DATES*</a:t>
            </a:r>
          </a:p>
          <a:p>
            <a:pPr algn="ctr"/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“The </a:t>
            </a:r>
            <a:r>
              <a:rPr lang="en-US" sz="3200" b="1" dirty="0">
                <a:solidFill>
                  <a:srgbClr val="0070C0"/>
                </a:solidFill>
              </a:rPr>
              <a:t>GEOSS Platform (r)evolution </a:t>
            </a:r>
            <a:r>
              <a:rPr lang="en-US" sz="3200" b="1" u="sng" dirty="0">
                <a:solidFill>
                  <a:srgbClr val="0070C0"/>
                </a:solidFill>
              </a:rPr>
              <a:t>around U</a:t>
            </a:r>
            <a:r>
              <a:rPr lang="en-US" sz="3200" b="1" dirty="0">
                <a:solidFill>
                  <a:srgbClr val="0070C0"/>
                </a:solidFill>
              </a:rPr>
              <a:t> “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Data Providers meet </a:t>
            </a:r>
            <a:r>
              <a:rPr lang="en-US" sz="3200" b="1" dirty="0">
                <a:solidFill>
                  <a:srgbClr val="0070C0"/>
                </a:solidFill>
              </a:rPr>
              <a:t>Users</a:t>
            </a:r>
          </a:p>
          <a:p>
            <a:pPr algn="ctr"/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3rd GEOSS Data Providers workshop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20-23 </a:t>
            </a:r>
            <a:r>
              <a:rPr lang="en-US" sz="3600" b="1" dirty="0" err="1">
                <a:solidFill>
                  <a:srgbClr val="0070C0"/>
                </a:solidFill>
              </a:rPr>
              <a:t>rd</a:t>
            </a:r>
            <a:r>
              <a:rPr lang="en-US" sz="3600" b="1" dirty="0">
                <a:solidFill>
                  <a:srgbClr val="0070C0"/>
                </a:solidFill>
              </a:rPr>
              <a:t> March 2018 at ESA, </a:t>
            </a:r>
            <a:r>
              <a:rPr lang="en-US" sz="3600" b="1" dirty="0" err="1">
                <a:solidFill>
                  <a:srgbClr val="0070C0"/>
                </a:solidFill>
              </a:rPr>
              <a:t>Frascati</a:t>
            </a:r>
            <a:r>
              <a:rPr lang="en-US" sz="3600" b="1" dirty="0">
                <a:solidFill>
                  <a:srgbClr val="0070C0"/>
                </a:solidFill>
              </a:rPr>
              <a:t>; Italy</a:t>
            </a:r>
          </a:p>
        </p:txBody>
      </p:sp>
    </p:spTree>
    <p:extLst>
      <p:ext uri="{BB962C8B-B14F-4D97-AF65-F5344CB8AC3E}">
        <p14:creationId xmlns:p14="http://schemas.microsoft.com/office/powerpoint/2010/main" val="8315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lide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5928" y="5863653"/>
            <a:ext cx="2020097" cy="373659"/>
          </a:xfrm>
          <a:prstGeom prst="rect">
            <a:avLst/>
          </a:prstGeom>
          <a:noFill/>
        </p:spPr>
        <p:txBody>
          <a:bodyPr wrap="none" lIns="91364" tIns="45683" rIns="91364" bIns="45683" rtlCol="0">
            <a:spAutoFit/>
          </a:bodyPr>
          <a:lstStyle/>
          <a:p>
            <a:r>
              <a:rPr lang="fr-CH" dirty="0" smtClean="0"/>
              <a:t>dcripe@geosec.org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31640" y="5261138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4" tooltip="Earth observations: Delivering insight for decisions (Overview)"/>
              </a:rPr>
              <a:t>Earth observations: Delivering insight for decisions (Overview</a:t>
            </a:r>
            <a:r>
              <a:rPr lang="en-US" sz="2000" b="1" dirty="0" smtClean="0">
                <a:hlinkClick r:id="rId4" tooltip="Earth observations: Delivering insight for decisions (Overview)"/>
              </a:rPr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613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DLR\GEO Communications Toolkit\Slide Deck\Build your own presentation - individual slides\00. ALL SLIDES\slid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3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DLR\GEO Communications Toolkit\Slide Deck\Build your own presentation - individual slides\00. ALL SLIDES\slid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DLR\GEO Communications Toolkit\Slide Deck\Build your own presentation - individual slides\00. ALL SLIDES\slid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2982" y="3861048"/>
            <a:ext cx="1704762" cy="446276"/>
          </a:xfrm>
          <a:prstGeom prst="rect">
            <a:avLst/>
          </a:prstGeom>
          <a:solidFill>
            <a:schemeClr val="bg1"/>
          </a:solidFill>
        </p:spPr>
        <p:txBody>
          <a:bodyPr wrap="none" lIns="91364" tIns="45683" rIns="91364" bIns="45683" rtlCol="0">
            <a:spAutoFit/>
          </a:bodyPr>
          <a:lstStyle/>
          <a:p>
            <a:r>
              <a:rPr lang="en-US" sz="2300" dirty="0" err="1">
                <a:solidFill>
                  <a:srgbClr val="009999"/>
                </a:solidFill>
              </a:rPr>
              <a:t>programmes</a:t>
            </a:r>
            <a:endParaRPr lang="en-US" sz="23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INTERNAL.WMO.INT\UserData\Redirected\dcripe\Desktop\GEO Communications Toolkit\Slide Deck\Build your own presentation - individual slides\00. ALL SLIDES\slide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INTERNAL.WMO.INT\UserData\Redirected\dcripe\Desktop\GEO Communications Toolkit\Slide Deck\Build your own presentation - individual slides\00. ALL SLIDES\slide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14.jpeg"/>
          <p:cNvPicPr>
            <a:picLocks noChangeAspect="1"/>
          </p:cNvPicPr>
          <p:nvPr/>
        </p:nvPicPr>
        <p:blipFill>
          <a:blip r:embed="rId2">
            <a:extLst/>
          </a:blip>
          <a:srcRect l="7817" r="7817"/>
          <a:stretch>
            <a:fillRect/>
          </a:stretch>
        </p:blipFill>
        <p:spPr>
          <a:xfrm>
            <a:off x="-1" y="-20630"/>
            <a:ext cx="9144001" cy="6096745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1173231" y="1436641"/>
            <a:ext cx="6797554" cy="9701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650" tIns="35650" rIns="35650" bIns="35650" anchor="ctr">
            <a:spAutoFit/>
          </a:bodyPr>
          <a:lstStyle/>
          <a:p>
            <a:pPr algn="ctr" defTabSz="410037" hangingPunct="0">
              <a:defRPr sz="4700" cap="all" spc="752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kern="0" cap="all" spc="52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GEO Work Programme </a:t>
            </a:r>
          </a:p>
          <a:p>
            <a:pPr algn="ctr" defTabSz="410037" hangingPunct="0">
              <a:defRPr sz="3600" cap="all" spc="576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2500" kern="0" cap="all" spc="40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2017-2019</a:t>
            </a:r>
          </a:p>
        </p:txBody>
      </p:sp>
      <p:pic>
        <p:nvPicPr>
          <p:cNvPr id="452" name="image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6068158"/>
            <a:ext cx="9144004" cy="777242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-12366" y="2947347"/>
            <a:ext cx="9168732" cy="16109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50" tIns="35650" rIns="35650" bIns="35650" anchor="ctr">
            <a:spAutoFit/>
          </a:bodyPr>
          <a:lstStyle/>
          <a:p>
            <a:pPr algn="ctr" defTabSz="410037" hangingPunct="0">
              <a:defRPr sz="2800" cap="all" spc="448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2000" kern="0" cap="all" spc="3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 70+</a:t>
            </a: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:FLAGSHIPS, INITIATIVES &amp; COMMUNITY ACTIVITIES </a:t>
            </a:r>
            <a:endParaRPr sz="2000" kern="0" cap="all" spc="315">
              <a:solidFill>
                <a:srgbClr val="FFFFFF"/>
              </a:solidFill>
              <a:latin typeface="Avenir Heavy"/>
              <a:ea typeface="Avenir Heavy"/>
              <a:cs typeface="Avenir Heavy"/>
              <a:sym typeface="Avenir Heavy"/>
            </a:endParaRPr>
          </a:p>
          <a:p>
            <a:pPr algn="ctr" defTabSz="410037" hangingPunct="0">
              <a:defRPr sz="2800" cap="all" spc="448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2000" kern="0" cap="all" spc="3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SCORES </a:t>
            </a: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OF COUNTRIES</a:t>
            </a:r>
          </a:p>
          <a:p>
            <a:pPr algn="ctr" defTabSz="410037" hangingPunct="0">
              <a:defRPr sz="2800" cap="all" spc="448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2000" kern="0" cap="all" spc="3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THOUSANDS</a:t>
            </a: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 of collaborators</a:t>
            </a:r>
          </a:p>
          <a:p>
            <a:pPr algn="ctr" defTabSz="410037" hangingPunct="0">
              <a:defRPr sz="2800" cap="all" spc="448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2000" kern="0" cap="all" spc="3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hundreds of millions</a:t>
            </a: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 invested </a:t>
            </a:r>
            <a:endParaRPr sz="2000" kern="0" cap="all" spc="315">
              <a:solidFill>
                <a:srgbClr val="FFFFFF"/>
              </a:solidFill>
              <a:latin typeface="Avenir Heavy"/>
              <a:ea typeface="Avenir Heavy"/>
              <a:cs typeface="Avenir Heavy"/>
              <a:sym typeface="Avenir Heavy"/>
            </a:endParaRPr>
          </a:p>
          <a:p>
            <a:pPr algn="ctr" defTabSz="410037" hangingPunct="0">
              <a:defRPr sz="2800" cap="all" spc="448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IMPACT ON </a:t>
            </a:r>
            <a:r>
              <a:rPr sz="2000" kern="0" cap="all" spc="315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rPr>
              <a:t>BILLIONS</a:t>
            </a:r>
            <a:r>
              <a:rPr sz="2000" kern="0" cap="all" spc="315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 OF LIVES</a:t>
            </a:r>
          </a:p>
        </p:txBody>
      </p:sp>
    </p:spTree>
    <p:extLst>
      <p:ext uri="{BB962C8B-B14F-4D97-AF65-F5344CB8AC3E}">
        <p14:creationId xmlns:p14="http://schemas.microsoft.com/office/powerpoint/2010/main" val="710974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12429</TotalTime>
  <Words>1045</Words>
  <Application>Microsoft Office PowerPoint</Application>
  <PresentationFormat>On-screen Show (4:3)</PresentationFormat>
  <Paragraphs>162</Paragraphs>
  <Slides>32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Office Theme</vt:lpstr>
      <vt:lpstr>Default</vt:lpstr>
      <vt:lpstr>Blank Presentation</vt:lpstr>
      <vt:lpstr>New_Template1</vt:lpstr>
      <vt:lpstr>2_New_Template1</vt:lpstr>
      <vt:lpstr>3_New_Template1</vt:lpstr>
      <vt:lpstr>1_New_Template1</vt:lpstr>
      <vt:lpstr>4_New_Template1</vt:lpstr>
      <vt:lpstr>1_Office Theme</vt:lpstr>
      <vt:lpstr>2_Office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FT: User Needs and Gap Analysis </vt:lpstr>
      <vt:lpstr>PowerPoint Presentation</vt:lpstr>
      <vt:lpstr>PowerPoint Presentation</vt:lpstr>
      <vt:lpstr>The Enhanced GEOSS Portal</vt:lpstr>
      <vt:lpstr>PowerPoint Presentation</vt:lpstr>
      <vt:lpstr>Some numbers on GEOSS Assets</vt:lpstr>
      <vt:lpstr>Self Assessment process in the  Yellow pages</vt:lpstr>
      <vt:lpstr>Open Data Cubes A Big Data Solution for Global Capacity Building  </vt:lpstr>
      <vt:lpstr>PowerPoint Presentation</vt:lpstr>
      <vt:lpstr>What is changing?</vt:lpstr>
      <vt:lpstr>The Big Data Problem</vt:lpstr>
      <vt:lpstr>What are Data Cubes?</vt:lpstr>
      <vt:lpstr>Benefits of Data Cubes</vt:lpstr>
      <vt:lpstr>The Data Cube Vision</vt:lpstr>
      <vt:lpstr>PowerPoint Presentation</vt:lpstr>
      <vt:lpstr>PowerPoint Presentation</vt:lpstr>
      <vt:lpstr>PowerPoint Presentation</vt:lpstr>
      <vt:lpstr>The Future</vt:lpstr>
      <vt:lpstr>PowerPoint Presentation</vt:lpstr>
      <vt:lpstr>PowerPoint Presentation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WMO</cp:lastModifiedBy>
  <cp:revision>147</cp:revision>
  <dcterms:created xsi:type="dcterms:W3CDTF">2017-10-04T13:31:27Z</dcterms:created>
  <dcterms:modified xsi:type="dcterms:W3CDTF">2018-01-19T17:53:57Z</dcterms:modified>
</cp:coreProperties>
</file>