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notesMasterIdLst>
    <p:notesMasterId r:id="rId32"/>
  </p:notesMasterIdLst>
  <p:sldIdLst>
    <p:sldId id="256" r:id="rId2"/>
    <p:sldId id="258" r:id="rId3"/>
    <p:sldId id="257" r:id="rId4"/>
    <p:sldId id="273" r:id="rId5"/>
    <p:sldId id="260" r:id="rId6"/>
    <p:sldId id="288" r:id="rId7"/>
    <p:sldId id="281" r:id="rId8"/>
    <p:sldId id="259" r:id="rId9"/>
    <p:sldId id="261" r:id="rId10"/>
    <p:sldId id="283" r:id="rId11"/>
    <p:sldId id="282" r:id="rId12"/>
    <p:sldId id="263" r:id="rId13"/>
    <p:sldId id="269" r:id="rId14"/>
    <p:sldId id="289" r:id="rId15"/>
    <p:sldId id="268" r:id="rId16"/>
    <p:sldId id="264" r:id="rId17"/>
    <p:sldId id="274" r:id="rId18"/>
    <p:sldId id="285" r:id="rId19"/>
    <p:sldId id="284" r:id="rId20"/>
    <p:sldId id="270" r:id="rId21"/>
    <p:sldId id="286" r:id="rId22"/>
    <p:sldId id="271" r:id="rId23"/>
    <p:sldId id="267" r:id="rId24"/>
    <p:sldId id="272" r:id="rId25"/>
    <p:sldId id="266" r:id="rId26"/>
    <p:sldId id="276" r:id="rId27"/>
    <p:sldId id="278" r:id="rId28"/>
    <p:sldId id="280" r:id="rId29"/>
    <p:sldId id="287" r:id="rId30"/>
    <p:sldId id="27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6618A-CD58-4C87-A639-FDF302FE5F26}" type="datetimeFigureOut">
              <a:rPr lang="en-TT" smtClean="0"/>
              <a:t>23/10/2017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570EA-2A66-4604-B98C-B9DB3FED857C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84597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TT" dirty="0"/>
              <a:t>Can you move a mountain? This is what 17 huge goals may seem, but in smaller pieces it can be achieved. That mountain can move piece by piece.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12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84695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Can you move a mountain? This is what 17 huge goals may seem, but in smaller pieces it can be achieved. That mountain can move piece by piece.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13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79242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Can you move a mountain? This is what 17 huge goals may seem, but in smaller pieces it can be achieved. That mountain can move piece by piece.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14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529264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School feeding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15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514367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FAO / UN Representatives convinced the Opposition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16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078939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FAO / UN Representatives convinced the Opposition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17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4234529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FAO / UN Representatives convinced the Opposition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18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37200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FAO / UN Representatives convinced the Opposition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19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323749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T" dirty="0"/>
              <a:t>PSM Presented at the Regional Meeting of the Ministers of Agriculture and Caribbean Week of Agriculture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570EA-2A66-4604-B98C-B9DB3FED857C}" type="slidenum">
              <a:rPr lang="en-TT" smtClean="0"/>
              <a:t>22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89039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49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4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241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3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82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7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31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32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4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4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7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0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24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0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29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45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18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0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5381-04E2-43A9-940F-E4068D0846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TT" dirty="0"/>
              <a:t>Bringing SDGs to the people and creating ownership in Saint Vincent and the Grenadines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70C10-91FB-4B48-8051-10A4D4E217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4677" y="4358839"/>
            <a:ext cx="9144000" cy="1655762"/>
          </a:xfrm>
        </p:spPr>
        <p:txBody>
          <a:bodyPr/>
          <a:lstStyle/>
          <a:p>
            <a:r>
              <a:rPr lang="en-TT" b="1" dirty="0"/>
              <a:t>Presented by: Mr. Jai </a:t>
            </a:r>
            <a:r>
              <a:rPr lang="en-TT" b="1" dirty="0" err="1"/>
              <a:t>Rampersad</a:t>
            </a:r>
            <a:r>
              <a:rPr lang="en-TT" b="1" dirty="0"/>
              <a:t> </a:t>
            </a:r>
            <a:r>
              <a:rPr lang="en-TT" sz="1400" b="1" dirty="0"/>
              <a:t>IMBA (Distinction) BSc (First Class Honours)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207BF-AB3F-48E1-87FA-72E26DB9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609" y="5046579"/>
            <a:ext cx="2430414" cy="161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4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Background of Thesis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C32E2-57FC-46F1-8B99-3640C7484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420837"/>
            <a:ext cx="9629166" cy="43469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TT" dirty="0"/>
              <a:t>The Honourable </a:t>
            </a:r>
            <a:r>
              <a:rPr lang="en-TT" dirty="0" err="1"/>
              <a:t>Saboto</a:t>
            </a:r>
            <a:r>
              <a:rPr lang="en-TT" dirty="0"/>
              <a:t> Caesar coined the idea of the establishment of ‘Geo Spaces’ globally, with a strategic approach to achieving the SDGs by working with ‘manageable’ population grouping. The idea first surfaced during a presentation he made, on behalf of the FAO (United Nations) to the Pan African Parliament in South Africa on 1</a:t>
            </a:r>
            <a:r>
              <a:rPr lang="en-TT" baseline="30000" dirty="0"/>
              <a:t>st</a:t>
            </a:r>
            <a:r>
              <a:rPr lang="en-TT" dirty="0"/>
              <a:t> August 2016, that focused on SDG 2: No hunger. </a:t>
            </a:r>
          </a:p>
          <a:p>
            <a:pPr marL="0" indent="0" algn="just">
              <a:buNone/>
            </a:pPr>
            <a:r>
              <a:rPr lang="en-TT" dirty="0"/>
              <a:t>Mr Jai </a:t>
            </a:r>
            <a:r>
              <a:rPr lang="en-TT" dirty="0" err="1"/>
              <a:t>Rampersad</a:t>
            </a:r>
            <a:r>
              <a:rPr lang="en-TT" dirty="0"/>
              <a:t> (Strategic planning and management specialist) was called upon to further develop this concept, which was then reviewed by Mr. Chad Blackman (International trade specialist) and Ms </a:t>
            </a:r>
            <a:r>
              <a:rPr lang="en-TT" dirty="0" err="1"/>
              <a:t>Celes</a:t>
            </a:r>
            <a:r>
              <a:rPr lang="en-TT" dirty="0"/>
              <a:t> Jules (Renewable Energy), with scientific support from Mr. Hans-Peter </a:t>
            </a:r>
            <a:r>
              <a:rPr lang="en-TT" dirty="0" err="1"/>
              <a:t>Plag</a:t>
            </a:r>
            <a:r>
              <a:rPr lang="en-TT" dirty="0"/>
              <a:t> (Professor ocean, earth and atmospheric sciences)</a:t>
            </a:r>
          </a:p>
        </p:txBody>
      </p:sp>
    </p:spTree>
    <p:extLst>
      <p:ext uri="{BB962C8B-B14F-4D97-AF65-F5344CB8AC3E}">
        <p14:creationId xmlns:p14="http://schemas.microsoft.com/office/powerpoint/2010/main" val="110528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862" y="0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Background of Thesis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A56F34-410B-4F2C-8BB3-1E5F2D96E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8632" y="1868537"/>
            <a:ext cx="2985872" cy="451857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C90C58-F3C3-4484-9AEA-DC7CA7549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18" y="1868538"/>
            <a:ext cx="3048000" cy="2743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FFFDA-8E9A-481D-8227-A0DECC93475F}"/>
              </a:ext>
            </a:extLst>
          </p:cNvPr>
          <p:cNvSpPr txBox="1"/>
          <p:nvPr/>
        </p:nvSpPr>
        <p:spPr>
          <a:xfrm>
            <a:off x="5261318" y="4611738"/>
            <a:ext cx="36294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b="1" dirty="0"/>
              <a:t>Hon Minister </a:t>
            </a:r>
            <a:r>
              <a:rPr lang="en-TT" b="1" dirty="0" err="1"/>
              <a:t>Saboto</a:t>
            </a:r>
            <a:r>
              <a:rPr lang="en-TT" b="1" dirty="0"/>
              <a:t> Caesar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1600" dirty="0"/>
              <a:t>Minister of Agriculture, Forestry, Fisheries and Rural Transformation</a:t>
            </a:r>
            <a:r>
              <a:rPr lang="en-TT" sz="16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1600" dirty="0"/>
              <a:t>Lawyer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1600" dirty="0"/>
              <a:t>Youngest elected member of Parliament in SVG (36 years)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T" sz="1600" dirty="0"/>
              <a:t>Executive chairman for Parliamentary fronts against hunger in the Caribbean</a:t>
            </a:r>
            <a:endParaRPr lang="en-TT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491DE-C9CE-4AB2-8347-51D0FBBC87CE}"/>
              </a:ext>
            </a:extLst>
          </p:cNvPr>
          <p:cNvSpPr txBox="1"/>
          <p:nvPr/>
        </p:nvSpPr>
        <p:spPr>
          <a:xfrm>
            <a:off x="2349802" y="6478172"/>
            <a:ext cx="2046024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b="1" dirty="0"/>
              <a:t>Mr Chad Blackman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8CC1F-1733-417E-930F-576BD21EC694}"/>
              </a:ext>
            </a:extLst>
          </p:cNvPr>
          <p:cNvSpPr txBox="1"/>
          <p:nvPr/>
        </p:nvSpPr>
        <p:spPr>
          <a:xfrm>
            <a:off x="9257596" y="6478172"/>
            <a:ext cx="1935949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b="1" dirty="0"/>
              <a:t>Mr Jai </a:t>
            </a:r>
            <a:r>
              <a:rPr lang="en-TT" b="1" dirty="0" err="1"/>
              <a:t>Rampersad</a:t>
            </a:r>
            <a:endParaRPr lang="en-TT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AE77D-65E7-4944-9328-6EE9AD2F7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035" y="1849829"/>
            <a:ext cx="1687069" cy="44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99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096" y="376311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7585" y="2526323"/>
            <a:ext cx="9197419" cy="324143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TT" dirty="0"/>
          </a:p>
          <a:p>
            <a:pPr marL="0" indent="0" algn="ctr">
              <a:buNone/>
            </a:pPr>
            <a:r>
              <a:rPr lang="en-TT" sz="4800" b="1" dirty="0"/>
              <a:t>What is a Geo-Space ?</a:t>
            </a:r>
          </a:p>
          <a:p>
            <a:pPr marL="0" indent="0" algn="ctr">
              <a:buNone/>
            </a:pPr>
            <a:endParaRPr lang="en-TT" dirty="0"/>
          </a:p>
          <a:p>
            <a:pPr marL="0" indent="0" algn="ctr">
              <a:buNone/>
            </a:pPr>
            <a:r>
              <a:rPr lang="en-TT" sz="4300" dirty="0"/>
              <a:t>A designated area that is selected  with an intensified and organised effort to achieve the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888204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45417" cy="1622701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Expected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347" y="2645221"/>
            <a:ext cx="10515600" cy="4351338"/>
          </a:xfrm>
        </p:spPr>
        <p:txBody>
          <a:bodyPr/>
          <a:lstStyle/>
          <a:p>
            <a:r>
              <a:rPr lang="en-TT" dirty="0"/>
              <a:t>Improve data management: Collection and Analysis</a:t>
            </a:r>
          </a:p>
          <a:p>
            <a:r>
              <a:rPr lang="en-TT" dirty="0"/>
              <a:t>Monitoring and Accountability</a:t>
            </a:r>
          </a:p>
          <a:p>
            <a:r>
              <a:rPr lang="en-TT" dirty="0"/>
              <a:t>Ease of Implementation </a:t>
            </a:r>
          </a:p>
          <a:p>
            <a:r>
              <a:rPr lang="en-TT" dirty="0"/>
              <a:t>Targeted goals</a:t>
            </a:r>
          </a:p>
          <a:p>
            <a:r>
              <a:rPr lang="en-TT" dirty="0"/>
              <a:t>Expandable based on successes</a:t>
            </a:r>
          </a:p>
          <a:p>
            <a:r>
              <a:rPr lang="en-TT" dirty="0"/>
              <a:t>Maximum utilisation of limited resources</a:t>
            </a:r>
          </a:p>
          <a:p>
            <a:r>
              <a:rPr lang="en-TT" dirty="0"/>
              <a:t>Accelerated reaction time</a:t>
            </a:r>
          </a:p>
          <a:p>
            <a:endParaRPr lang="en-TT" dirty="0"/>
          </a:p>
          <a:p>
            <a:endParaRPr lang="en-TT" dirty="0"/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649185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45417" cy="1622701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Global ‘Geo Space’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143" y="2209123"/>
            <a:ext cx="10515600" cy="4351338"/>
          </a:xfrm>
        </p:spPr>
        <p:txBody>
          <a:bodyPr/>
          <a:lstStyle/>
          <a:p>
            <a:endParaRPr lang="en-TT" dirty="0"/>
          </a:p>
          <a:p>
            <a:endParaRPr lang="en-TT" dirty="0"/>
          </a:p>
          <a:p>
            <a:endParaRPr lang="en-T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D01FA-42E0-43E6-AF70-B9CFB1FB2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47" y="2110107"/>
            <a:ext cx="7244940" cy="4346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4308A-50A5-4B44-9890-276549823770}"/>
              </a:ext>
            </a:extLst>
          </p:cNvPr>
          <p:cNvSpPr txBox="1"/>
          <p:nvPr/>
        </p:nvSpPr>
        <p:spPr>
          <a:xfrm>
            <a:off x="2841674" y="6560461"/>
            <a:ext cx="4149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sz="1100" dirty="0"/>
              <a:t>Image Source: http://cdn.nextgov.com</a:t>
            </a:r>
          </a:p>
        </p:txBody>
      </p:sp>
    </p:spTree>
    <p:extLst>
      <p:ext uri="{BB962C8B-B14F-4D97-AF65-F5344CB8AC3E}">
        <p14:creationId xmlns:p14="http://schemas.microsoft.com/office/powerpoint/2010/main" val="3180878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78" y="73025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825624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TT" dirty="0"/>
              <a:t>Some examples of </a:t>
            </a:r>
            <a:r>
              <a:rPr lang="en-TT" b="1" u="sng" dirty="0"/>
              <a:t>Metrics</a:t>
            </a:r>
            <a:r>
              <a:rPr lang="en-TT" dirty="0"/>
              <a:t> being utilised:</a:t>
            </a:r>
          </a:p>
          <a:p>
            <a:r>
              <a:rPr lang="en-TT" dirty="0"/>
              <a:t>Identified Percentage of Participants earning less than USD 1.25 a day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Target: Reduced to Zero by 2030</a:t>
            </a:r>
          </a:p>
          <a:p>
            <a:r>
              <a:rPr lang="en-TT" dirty="0"/>
              <a:t>Wage rates for men and women in similar job portfolios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Target: Equal wages based on tasks performed by 2030</a:t>
            </a:r>
          </a:p>
          <a:p>
            <a:r>
              <a:rPr lang="en-TT" dirty="0"/>
              <a:t>Increase the Agriculture productivity and incomes of small scale producers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Target: Double the output and income of small scale producers</a:t>
            </a:r>
          </a:p>
          <a:p>
            <a:r>
              <a:rPr lang="en-TT" dirty="0"/>
              <a:t>End all forms of malnutrition with a special target towards stunting and malnutrition in children under 5 years 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Target: End all forms of malnutrition by 2030</a:t>
            </a:r>
          </a:p>
          <a:p>
            <a:endParaRPr lang="en-TT" sz="1300" dirty="0"/>
          </a:p>
          <a:p>
            <a:pPr marL="457200" lvl="1" indent="0">
              <a:buNone/>
            </a:pPr>
            <a:r>
              <a:rPr lang="en-TT" sz="1500" dirty="0"/>
              <a:t>Source: UN Indicator framework</a:t>
            </a:r>
          </a:p>
          <a:p>
            <a:pPr marL="0" indent="0">
              <a:buNone/>
            </a:pP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040745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67" y="450166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290" y="2352528"/>
            <a:ext cx="10505661" cy="4343694"/>
          </a:xfrm>
        </p:spPr>
        <p:txBody>
          <a:bodyPr>
            <a:normAutofit/>
          </a:bodyPr>
          <a:lstStyle/>
          <a:p>
            <a:r>
              <a:rPr lang="en-TT" sz="3200" dirty="0"/>
              <a:t>In 2014/15 SVG set up the </a:t>
            </a:r>
            <a:r>
              <a:rPr lang="en-TT" sz="3200" b="1" dirty="0"/>
              <a:t>Ministry of Sustainable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</a:t>
            </a:r>
            <a:r>
              <a:rPr lang="en-TT" sz="2400" dirty="0"/>
              <a:t>Oversee and monitor the implementation of the SDG’s</a:t>
            </a:r>
          </a:p>
          <a:p>
            <a:endParaRPr lang="en-TT" dirty="0"/>
          </a:p>
          <a:p>
            <a:pPr algn="just"/>
            <a:r>
              <a:rPr lang="en-TT" sz="3200" dirty="0"/>
              <a:t>Creation of a </a:t>
            </a:r>
            <a:r>
              <a:rPr lang="en-TT" sz="3200" b="1" dirty="0"/>
              <a:t>Parliamentary Front</a:t>
            </a:r>
            <a:r>
              <a:rPr lang="en-TT" sz="3200" dirty="0"/>
              <a:t>: This is a motion supported by both the Political party in power and the Opposition. All activities would be free from political bias. </a:t>
            </a:r>
          </a:p>
          <a:p>
            <a:pPr marL="0" indent="0">
              <a:buNone/>
            </a:pP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3173416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554" y="1424061"/>
            <a:ext cx="10505661" cy="4589877"/>
          </a:xfrm>
        </p:spPr>
        <p:txBody>
          <a:bodyPr>
            <a:normAutofit/>
          </a:bodyPr>
          <a:lstStyle/>
          <a:p>
            <a:r>
              <a:rPr lang="en-TT" dirty="0"/>
              <a:t>‘</a:t>
            </a:r>
            <a:r>
              <a:rPr lang="en-TT" b="1" dirty="0"/>
              <a:t>Zero Hunger</a:t>
            </a:r>
            <a:r>
              <a:rPr lang="en-TT" dirty="0"/>
              <a:t>’ Trust Fund: 2% of every dollar spent on phone calls (incoming and outgoing) is placed in this fund.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School Feeding Program and Physically Challenged Individuals</a:t>
            </a:r>
          </a:p>
          <a:p>
            <a:r>
              <a:rPr lang="en-TT" b="1" dirty="0"/>
              <a:t>Reduction in Pollution</a:t>
            </a:r>
            <a:r>
              <a:rPr lang="en-TT" dirty="0"/>
              <a:t>: Bans on the use of Styrofoam</a:t>
            </a:r>
          </a:p>
          <a:p>
            <a:pPr marL="0" indent="0">
              <a:buNone/>
            </a:pPr>
            <a:endParaRPr lang="en-T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0F5D9-F832-42E1-82B9-0394E756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59" r="4561"/>
          <a:stretch/>
        </p:blipFill>
        <p:spPr>
          <a:xfrm>
            <a:off x="8145192" y="4488062"/>
            <a:ext cx="3038623" cy="236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2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87" y="692540"/>
            <a:ext cx="10505661" cy="458987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TT" dirty="0"/>
          </a:p>
          <a:p>
            <a:r>
              <a:rPr lang="en-TT" b="1" dirty="0"/>
              <a:t>Cooperatives</a:t>
            </a:r>
            <a:r>
              <a:rPr lang="en-TT" dirty="0"/>
              <a:t> formed: These small groups would work together to aid the implementation and development process.</a:t>
            </a:r>
          </a:p>
          <a:p>
            <a:pPr marL="0" indent="0">
              <a:buNone/>
            </a:pPr>
            <a:endParaRPr lang="en-T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69938-8711-4FCD-8AD5-F5CCFED1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542" y="3601330"/>
            <a:ext cx="3648221" cy="2736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4E2A7-716B-429D-9564-796C10A16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343" y="3591117"/>
            <a:ext cx="4594843" cy="258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8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800" y="157968"/>
            <a:ext cx="10505661" cy="458987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TT" dirty="0"/>
          </a:p>
          <a:p>
            <a:r>
              <a:rPr lang="en-TT" dirty="0"/>
              <a:t>Ban on the consumption of ‘Turtle Meat’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5F314-D140-4262-A547-5682D30A3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245" y="3100984"/>
            <a:ext cx="2928768" cy="370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B0517-EE27-4C79-A132-A09C9F006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79" y="502920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Saint Vincent and the Grenadines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BCDEC-B156-4DFB-81A7-8E3DF7B324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64140" y="2438399"/>
            <a:ext cx="5225977" cy="3579056"/>
          </a:xfrm>
        </p:spPr>
        <p:txBody>
          <a:bodyPr>
            <a:normAutofit/>
          </a:bodyPr>
          <a:lstStyle/>
          <a:p>
            <a:r>
              <a:rPr lang="en-TT" sz="2000" dirty="0"/>
              <a:t>Population: 109,643 (2016) World Bank</a:t>
            </a:r>
          </a:p>
          <a:p>
            <a:r>
              <a:rPr lang="en-TT" sz="2000" dirty="0"/>
              <a:t>Life expectancy: 73.05 years (2015)</a:t>
            </a:r>
          </a:p>
          <a:p>
            <a:r>
              <a:rPr lang="en-TT" sz="2000" dirty="0"/>
              <a:t>Fertility rate: 1.95 births per woman (2015)</a:t>
            </a:r>
          </a:p>
          <a:p>
            <a:r>
              <a:rPr lang="en-TT" sz="2000" dirty="0"/>
              <a:t>GNI per capita: 11,530 PPP dollars (2016) </a:t>
            </a:r>
          </a:p>
          <a:p>
            <a:r>
              <a:rPr lang="en-TT" sz="2000" dirty="0"/>
              <a:t>Population growth rate: 0.2% annual change (2016)</a:t>
            </a:r>
          </a:p>
          <a:p>
            <a:r>
              <a:rPr lang="en-TT" sz="2000" dirty="0"/>
              <a:t>Official languages: English, Spanish</a:t>
            </a:r>
          </a:p>
          <a:p>
            <a:pPr marL="0" indent="0">
              <a:buNone/>
            </a:pPr>
            <a:r>
              <a:rPr lang="en-TT" sz="1200" dirty="0"/>
              <a:t>Source: World Bank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C9C1F9-698E-4B2B-87DF-F5152325CF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01525" y="2438399"/>
            <a:ext cx="2347718" cy="3949052"/>
          </a:xfrm>
        </p:spPr>
      </p:pic>
    </p:spTree>
    <p:extLst>
      <p:ext uri="{BB962C8B-B14F-4D97-AF65-F5344CB8AC3E}">
        <p14:creationId xmlns:p14="http://schemas.microsoft.com/office/powerpoint/2010/main" val="3140962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027" y="2309714"/>
            <a:ext cx="10669172" cy="5174298"/>
          </a:xfrm>
        </p:spPr>
        <p:txBody>
          <a:bodyPr>
            <a:normAutofit/>
          </a:bodyPr>
          <a:lstStyle/>
          <a:p>
            <a:r>
              <a:rPr lang="en-TT" b="1" dirty="0"/>
              <a:t>Geo-Space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7,000 acres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Parish, Town and or Constituency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Cooperatives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Surveys and Interviews conducted (Government Institutions)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All applicable SDG’s ranked (Scale 1 -10) based on current status vs 2030 expected outcomes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Performance monitored on an annual basis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Metrics are kept in line with achieving the SDGs outcomes by 2030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  <a:p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2707689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162" y="2492595"/>
            <a:ext cx="10669172" cy="5174298"/>
          </a:xfrm>
        </p:spPr>
        <p:txBody>
          <a:bodyPr>
            <a:normAutofit/>
          </a:bodyPr>
          <a:lstStyle/>
          <a:p>
            <a:r>
              <a:rPr lang="en-TT" b="1" dirty="0"/>
              <a:t>Geo-Space (cont.)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12 Continuous Villages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6,500 People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Coastline: Borders with the Atlantic Ocean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Agriculture based: : Dasheen, Plantain, Banana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One Secondary School and Five Primary School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Zero Police Stations, Three Health Clinics and Five Sporting Facilities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Topography: Undulating hillsides and coastal dry lands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15 more projected for mid 2018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  <a:p>
            <a:endParaRPr lang="en-T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C1450-82E8-47AA-9764-E9A1B159D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7968" y="1575582"/>
            <a:ext cx="3157366" cy="37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54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55223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960" y="2239376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TT" b="1" dirty="0"/>
              <a:t>Regional Agriculture Revitalisation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</a:t>
            </a:r>
            <a:r>
              <a:rPr lang="en-TT" b="1" dirty="0"/>
              <a:t>P</a:t>
            </a:r>
            <a:r>
              <a:rPr lang="en-TT" dirty="0"/>
              <a:t>eople - </a:t>
            </a:r>
            <a:r>
              <a:rPr lang="en-TT" b="1" dirty="0"/>
              <a:t>S</a:t>
            </a:r>
            <a:r>
              <a:rPr lang="en-TT" dirty="0"/>
              <a:t>upport - </a:t>
            </a:r>
            <a:r>
              <a:rPr lang="en-TT" b="1" dirty="0"/>
              <a:t>M</a:t>
            </a:r>
            <a:r>
              <a:rPr lang="en-TT" dirty="0"/>
              <a:t>arket (PSM) model for small island development states (SIDS)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Production Planning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Infrastructure enhancement: Physical and ICT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Quality: Certification (International)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Consistency (Supply and Income)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Reduction in wage gap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Reduction in gender inequality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Regional controlled (OECS) NGO to oversee implementation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SDG goals targeted: 1, 2, 3, 5,8, 9, 10, 12 and 17</a:t>
            </a:r>
          </a:p>
          <a:p>
            <a:endParaRPr lang="en-T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9D792-B440-4E3A-B835-7FDE23D8C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759" y="3239231"/>
            <a:ext cx="4224576" cy="209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14" y="151228"/>
            <a:ext cx="10018713" cy="1752599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070" y="1903827"/>
            <a:ext cx="10515600" cy="4589244"/>
          </a:xfrm>
        </p:spPr>
        <p:txBody>
          <a:bodyPr>
            <a:normAutofit/>
          </a:bodyPr>
          <a:lstStyle/>
          <a:p>
            <a:r>
              <a:rPr lang="en-TT" dirty="0"/>
              <a:t>Stage 1: Political Support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Parliamentary Front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Support by International Agencies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Ministry/ Authority that takes responsibility for all activities</a:t>
            </a:r>
          </a:p>
          <a:p>
            <a:r>
              <a:rPr lang="en-TT" dirty="0"/>
              <a:t>Stage 2: Financial Support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Identify / develop funding mechanism to facilitate implementation of activities</a:t>
            </a:r>
          </a:p>
          <a:p>
            <a:r>
              <a:rPr lang="en-TT" dirty="0"/>
              <a:t>Stage 3: Identify cluster for ‘Geo-Space’ integration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Selected area must be large enough to make an impact yet small enough to manage (Population of between 5,000 and 10,000 is suggested)</a:t>
            </a:r>
          </a:p>
        </p:txBody>
      </p:sp>
    </p:spTree>
    <p:extLst>
      <p:ext uri="{BB962C8B-B14F-4D97-AF65-F5344CB8AC3E}">
        <p14:creationId xmlns:p14="http://schemas.microsoft.com/office/powerpoint/2010/main" val="220075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025"/>
            <a:ext cx="10018713" cy="1752599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Implementation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705" y="1565372"/>
            <a:ext cx="10515600" cy="5292628"/>
          </a:xfrm>
        </p:spPr>
        <p:txBody>
          <a:bodyPr>
            <a:normAutofit fontScale="85000" lnSpcReduction="10000"/>
          </a:bodyPr>
          <a:lstStyle/>
          <a:p>
            <a:r>
              <a:rPr lang="en-TT" dirty="0"/>
              <a:t>Stage 4: Introduce policies and practices aimed at achieving the Sustainable Development Goals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Infrastructure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Technology introduction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International Certification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Cooperatives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Pollution reduction e.g. Banning the use of Styrofoam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School Feeding Programs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Job Creation</a:t>
            </a:r>
          </a:p>
          <a:p>
            <a:r>
              <a:rPr lang="en-TT" dirty="0"/>
              <a:t>Stage 5: Monitoring and Contingency measures (Achieve 2030 targets)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Data Collection and Analysis: Surveys and interviews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Reviewing the progression of each activity and ensuring it is keeping up with the suggested timeline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Enhancing activities to improve performance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Making suggested alterations of activities to maximize effectiveness and increase efficiencies</a:t>
            </a:r>
          </a:p>
        </p:txBody>
      </p:sp>
    </p:spTree>
    <p:extLst>
      <p:ext uri="{BB962C8B-B14F-4D97-AF65-F5344CB8AC3E}">
        <p14:creationId xmlns:p14="http://schemas.microsoft.com/office/powerpoint/2010/main" val="147492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649" y="0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Effects of Climate Change in the Caribbean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05" y="1294229"/>
            <a:ext cx="10515600" cy="5437162"/>
          </a:xfrm>
        </p:spPr>
        <p:txBody>
          <a:bodyPr>
            <a:normAutofit fontScale="92500" lnSpcReduction="10000"/>
          </a:bodyPr>
          <a:lstStyle/>
          <a:p>
            <a:r>
              <a:rPr lang="en-TT" dirty="0"/>
              <a:t>Hurricane IRMA and MARIA: Path of Destruction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Dominica: 27 Fatalities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Cuba: 10 Fatalities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St. Martin:  12 Fatalities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Thousands Displaced: Puerto Rico, US Virgin Islands and British Virgin Islands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First time in 300 years no one live in Barbuda</a:t>
            </a:r>
          </a:p>
          <a:p>
            <a:r>
              <a:rPr lang="en-TT" b="1" dirty="0"/>
              <a:t>Goal 13: Climate Action – Take urgent action to combat climate change and its impacts</a:t>
            </a:r>
          </a:p>
          <a:p>
            <a:r>
              <a:rPr lang="en-TT" dirty="0"/>
              <a:t>Global Warming effects</a:t>
            </a:r>
          </a:p>
          <a:p>
            <a:r>
              <a:rPr lang="en-TT" dirty="0"/>
              <a:t>Solutions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Stronger Policies/ Penalties for use of Fossil fuels and greenhouse gas emissions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Increased investment in clean/green energy development and use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Public/ Private Sector collaboration and investment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4222249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774" y="195543"/>
            <a:ext cx="9246333" cy="1154955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>
                <a:solidFill>
                  <a:prstClr val="black"/>
                </a:solidFill>
              </a:rPr>
              <a:t>St Vincent and the Grenadines:</a:t>
            </a:r>
            <a:br>
              <a:rPr lang="en-TT" dirty="0">
                <a:solidFill>
                  <a:prstClr val="black"/>
                </a:solidFill>
              </a:rPr>
            </a:br>
            <a:r>
              <a:rPr lang="en-TT" dirty="0">
                <a:solidFill>
                  <a:prstClr val="black"/>
                </a:solidFill>
              </a:rPr>
              <a:t>Small Farmers</a:t>
            </a:r>
            <a:endParaRPr lang="en-TT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0653AB-3A24-4077-A07A-A7B880694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9" y="1944756"/>
            <a:ext cx="3972887" cy="2979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C3F11-3C8A-4834-8884-6DD9735A4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503" y="1943518"/>
            <a:ext cx="3963497" cy="297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D0CDD-72B3-4407-92EC-89D88A9BC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39" y="1928689"/>
            <a:ext cx="3002280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786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807" y="459833"/>
            <a:ext cx="8126414" cy="675995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>
                <a:solidFill>
                  <a:prstClr val="black"/>
                </a:solidFill>
              </a:rPr>
              <a:t>St Vincent and the Grenadines: Improvement in Packaging/ Produce Standards </a:t>
            </a:r>
            <a:endParaRPr lang="en-TT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61" y="1766865"/>
            <a:ext cx="3322125" cy="24915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459" y="1766865"/>
            <a:ext cx="3322713" cy="24920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CE2F18-8693-4C9B-AEB8-DE1BCA26D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285" y="4512680"/>
            <a:ext cx="3830515" cy="2156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07EC8-7E37-469B-82C5-E4084CD21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568" y="4512680"/>
            <a:ext cx="3985330" cy="2243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A8FAA5-3E56-4A04-A320-290BC532D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8412" y="1766865"/>
            <a:ext cx="3786464" cy="2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94956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11137"/>
            <a:ext cx="9805181" cy="1506648"/>
          </a:xfrm>
        </p:spPr>
        <p:txBody>
          <a:bodyPr>
            <a:normAutofit fontScale="90000"/>
          </a:bodyPr>
          <a:lstStyle/>
          <a:p>
            <a:pPr algn="ctr"/>
            <a:r>
              <a:rPr lang="en-TT" dirty="0">
                <a:solidFill>
                  <a:prstClr val="black"/>
                </a:solidFill>
              </a:rPr>
              <a:t>St Vincent and the Grenadines: International Collaborations to Improve Agricultural Standards</a:t>
            </a:r>
            <a:endParaRPr lang="en-TT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7452" y="2278369"/>
            <a:ext cx="3473450" cy="2605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16" y="1844188"/>
            <a:ext cx="4631267" cy="3473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98336" y="2279031"/>
            <a:ext cx="3478741" cy="260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6596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11137"/>
            <a:ext cx="9805181" cy="1506648"/>
          </a:xfrm>
        </p:spPr>
        <p:txBody>
          <a:bodyPr>
            <a:normAutofit/>
          </a:bodyPr>
          <a:lstStyle/>
          <a:p>
            <a:pPr algn="ctr"/>
            <a:r>
              <a:rPr lang="en-TT" dirty="0">
                <a:solidFill>
                  <a:prstClr val="black"/>
                </a:solidFill>
              </a:rPr>
              <a:t>St Vincent and the Grenadines: </a:t>
            </a:r>
            <a:br>
              <a:rPr lang="en-TT" dirty="0">
                <a:solidFill>
                  <a:prstClr val="black"/>
                </a:solidFill>
              </a:rPr>
            </a:br>
            <a:r>
              <a:rPr lang="en-TT" dirty="0">
                <a:solidFill>
                  <a:prstClr val="black"/>
                </a:solidFill>
              </a:rPr>
              <a:t>Regional Collaboration</a:t>
            </a:r>
            <a:endParaRPr lang="en-TT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E73B4-DE91-4CA5-8206-585CD0A9B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431" y="1617785"/>
            <a:ext cx="3887372" cy="243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BE9F0-B5C1-45CD-A40B-BCF8498C7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279" y="764800"/>
            <a:ext cx="1848666" cy="3284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E7ABC-98EC-497F-AEE9-EF51F383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217" y="1617785"/>
            <a:ext cx="3812345" cy="2144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DEE43-D527-4E6A-8B88-2255781344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735"/>
          <a:stretch/>
        </p:blipFill>
        <p:spPr>
          <a:xfrm>
            <a:off x="1501949" y="4336983"/>
            <a:ext cx="5086419" cy="1863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F81BA5-2EC9-4436-B146-11229E762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666" y="4336983"/>
            <a:ext cx="5143793" cy="243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3801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FBD6-C287-476B-A160-B5672EA1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T" dirty="0"/>
              <a:t>Millennium Development Goals (2015):</a:t>
            </a:r>
            <a:br>
              <a:rPr lang="en-TT" dirty="0"/>
            </a:br>
            <a:r>
              <a:rPr lang="en-TT" dirty="0"/>
              <a:t>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A3A1-63E5-4B90-83E1-EE9CD94A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4" cy="3568506"/>
          </a:xfrm>
        </p:spPr>
        <p:txBody>
          <a:bodyPr>
            <a:normAutofit fontScale="85000" lnSpcReduction="20000"/>
          </a:bodyPr>
          <a:lstStyle/>
          <a:p>
            <a:r>
              <a:rPr lang="en-TT" dirty="0"/>
              <a:t>Goal 1: Eradicate Extreme Poverty and Hunger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Global number of people living in extreme poverty reduced from 1.9 billion in 1990 to 836 million in 2015</a:t>
            </a:r>
          </a:p>
          <a:p>
            <a:r>
              <a:rPr lang="en-TT" dirty="0"/>
              <a:t>Goal 2: Achieve Universal Primary Education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Sub-Saharan Africa primary school enrolment rate increased from 52% in 1990 to 80% in 2015</a:t>
            </a:r>
          </a:p>
          <a:p>
            <a:r>
              <a:rPr lang="en-TT" dirty="0"/>
              <a:t>Goal 3: Promote Gender Equality and Empower Women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90% of countries have more women in parliament from 1995 to 2015</a:t>
            </a:r>
          </a:p>
          <a:p>
            <a:r>
              <a:rPr lang="en-TT" dirty="0"/>
              <a:t>Goal 4: Reduce Child Mortality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Global under 5 mortality rate has declined from 90 to 43 deaths per 1,000 live births between 1990 and 2015</a:t>
            </a:r>
          </a:p>
          <a:p>
            <a:pPr marL="0" indent="0">
              <a:buNone/>
            </a:pPr>
            <a:r>
              <a:rPr lang="en-TT" sz="1300" dirty="0"/>
              <a:t>Source: The Millennium Development Goals Report 2015 –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3265440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BD07-EB96-40FF-9141-0C188B54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025" y="5574323"/>
            <a:ext cx="4426975" cy="1283677"/>
          </a:xfrm>
        </p:spPr>
        <p:txBody>
          <a:bodyPr>
            <a:normAutofit/>
          </a:bodyPr>
          <a:lstStyle/>
          <a:p>
            <a:pPr algn="l"/>
            <a:r>
              <a:rPr lang="en-TT" sz="1800" b="1" u="sng" dirty="0"/>
              <a:t>Contact Information</a:t>
            </a:r>
            <a:br>
              <a:rPr lang="en-TT" sz="1800" dirty="0"/>
            </a:br>
            <a:r>
              <a:rPr lang="en-TT" sz="1800" dirty="0"/>
              <a:t>Mr. Jai </a:t>
            </a:r>
            <a:r>
              <a:rPr lang="en-TT" sz="1800" dirty="0" err="1"/>
              <a:t>Rampersad</a:t>
            </a:r>
            <a:r>
              <a:rPr lang="en-TT" sz="1800" dirty="0"/>
              <a:t> </a:t>
            </a:r>
            <a:r>
              <a:rPr lang="en-TT" sz="1000" dirty="0"/>
              <a:t>IMBA (Distinction) BSc (First Class Honours)</a:t>
            </a:r>
            <a:br>
              <a:rPr lang="en-TT" sz="1800" dirty="0"/>
            </a:br>
            <a:r>
              <a:rPr lang="en-TT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jairampersad@yahoo.com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CDF203A4-E507-416F-8407-16F7CA5A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63" y="616841"/>
            <a:ext cx="9914963" cy="49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1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FBD6-C287-476B-A160-B5672EA1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T" dirty="0"/>
              <a:t>Millennium Development Goals (2015):</a:t>
            </a:r>
            <a:br>
              <a:rPr lang="en-TT" dirty="0"/>
            </a:br>
            <a:r>
              <a:rPr lang="en-TT" dirty="0"/>
              <a:t>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A3A1-63E5-4B90-83E1-EE9CD94A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438399"/>
            <a:ext cx="10018714" cy="3352801"/>
          </a:xfrm>
        </p:spPr>
        <p:txBody>
          <a:bodyPr>
            <a:normAutofit fontScale="92500" lnSpcReduction="20000"/>
          </a:bodyPr>
          <a:lstStyle/>
          <a:p>
            <a:r>
              <a:rPr lang="en-TT" dirty="0"/>
              <a:t>Goal 5: Improve Maternal Health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Maternal Mortality rate has declined by 45% globally between 1990 and 2015</a:t>
            </a:r>
          </a:p>
          <a:p>
            <a:r>
              <a:rPr lang="en-TT" dirty="0"/>
              <a:t>Goal 6: Combat HIV/AIDS, Malaria and Other Diseases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New HIV infections fell by 40% between 2000 and 2013</a:t>
            </a:r>
          </a:p>
          <a:p>
            <a:r>
              <a:rPr lang="en-TT" dirty="0"/>
              <a:t>Goal 7: Ensure Environmental Sustainability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1.9 billion people have gained access to piped drinking water between 1990 and 2015</a:t>
            </a:r>
          </a:p>
          <a:p>
            <a:r>
              <a:rPr lang="en-TT" dirty="0"/>
              <a:t>Goal 8: Develop a Global Partnership for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Internet penetration has increased globally from 6% in 1990 to 43% in 2015</a:t>
            </a:r>
          </a:p>
          <a:p>
            <a:pPr marL="0" indent="0">
              <a:buNone/>
            </a:pPr>
            <a:r>
              <a:rPr lang="en-TT" sz="1300" dirty="0"/>
              <a:t>Source: The Millennium Development Goals Report 2015 –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4288298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FBD6-C287-476B-A160-B5672EA1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Millennium Development Goals Review:</a:t>
            </a:r>
            <a:br>
              <a:rPr lang="en-TT" dirty="0"/>
            </a:br>
            <a:r>
              <a:rPr lang="en-TT" dirty="0"/>
              <a:t>Ongoing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A3A1-63E5-4B90-83E1-EE9CD94A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00755"/>
          </a:xfrm>
        </p:spPr>
        <p:txBody>
          <a:bodyPr>
            <a:normAutofit fontScale="92500" lnSpcReduction="10000"/>
          </a:bodyPr>
          <a:lstStyle/>
          <a:p>
            <a:r>
              <a:rPr lang="en-TT" dirty="0"/>
              <a:t>Gender Inequality</a:t>
            </a:r>
          </a:p>
          <a:p>
            <a:r>
              <a:rPr lang="en-TT" dirty="0"/>
              <a:t>Huge wage gaps</a:t>
            </a:r>
          </a:p>
          <a:p>
            <a:r>
              <a:rPr lang="en-TT" dirty="0"/>
              <a:t>Climatic Change and Environmental degradation continues</a:t>
            </a:r>
          </a:p>
          <a:p>
            <a:r>
              <a:rPr lang="en-TT" dirty="0"/>
              <a:t>Conflicts hamper human development</a:t>
            </a:r>
          </a:p>
          <a:p>
            <a:r>
              <a:rPr lang="en-TT" dirty="0"/>
              <a:t>Millions still live in poverty and hunger, without access to basic services</a:t>
            </a:r>
          </a:p>
          <a:p>
            <a:pPr marL="0" indent="0">
              <a:buNone/>
            </a:pPr>
            <a:endParaRPr lang="en-TT" dirty="0"/>
          </a:p>
          <a:p>
            <a:pPr marL="0" indent="0">
              <a:buNone/>
            </a:pPr>
            <a:r>
              <a:rPr lang="en-TT" sz="1500" dirty="0"/>
              <a:t>Source: The Millennium Development Goals Report 2015 – United Nations</a:t>
            </a:r>
          </a:p>
          <a:p>
            <a:pPr marL="0" indent="0">
              <a:buNone/>
            </a:pPr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1172055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FBD6-C287-476B-A160-B5672EA17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pPr algn="ctr"/>
            <a:r>
              <a:rPr lang="en-TT" dirty="0"/>
              <a:t>Millennium Development Goals Review:</a:t>
            </a:r>
            <a:br>
              <a:rPr lang="en-TT" dirty="0"/>
            </a:br>
            <a:r>
              <a:rPr lang="en-TT" dirty="0"/>
              <a:t>Ongoing Issues (SIDS)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EA3A1-63E5-4B90-83E1-EE9CD94A0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6851" y="1752599"/>
            <a:ext cx="10318483" cy="4521592"/>
          </a:xfrm>
        </p:spPr>
        <p:txBody>
          <a:bodyPr>
            <a:normAutofit/>
          </a:bodyPr>
          <a:lstStyle/>
          <a:p>
            <a:r>
              <a:rPr lang="en-TT" dirty="0"/>
              <a:t>‘One Size Fits All’ Policies that does not cater to the needs of the SIDS</a:t>
            </a:r>
          </a:p>
          <a:p>
            <a:r>
              <a:rPr lang="en-TT" dirty="0"/>
              <a:t>Data collection and analysis issues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Public sector driven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Lack of technical support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 Lack of Infrastructure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Financing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TT" dirty="0"/>
              <a:t>Problems: Inconsistencies, planning, lack of accountability, monitoring issues and delays</a:t>
            </a:r>
          </a:p>
          <a:p>
            <a:r>
              <a:rPr lang="en-TT" dirty="0"/>
              <a:t>Little to no ICTs support </a:t>
            </a:r>
          </a:p>
          <a:p>
            <a:r>
              <a:rPr lang="en-TT" dirty="0"/>
              <a:t>Lack of Political directive</a:t>
            </a:r>
          </a:p>
        </p:txBody>
      </p:sp>
    </p:spTree>
    <p:extLst>
      <p:ext uri="{BB962C8B-B14F-4D97-AF65-F5344CB8AC3E}">
        <p14:creationId xmlns:p14="http://schemas.microsoft.com/office/powerpoint/2010/main" val="2586433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E566-64D3-44EE-90EF-3405D1CA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6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TT" dirty="0"/>
              <a:t>Small Island Developing States (SIDS)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9249D-A72B-445A-B591-D2DF86778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727150"/>
            <a:ext cx="10515600" cy="5032375"/>
          </a:xfrm>
        </p:spPr>
        <p:txBody>
          <a:bodyPr>
            <a:normAutofit fontScale="92500"/>
          </a:bodyPr>
          <a:lstStyle/>
          <a:p>
            <a:pPr algn="just"/>
            <a:r>
              <a:rPr lang="en-TT" dirty="0"/>
              <a:t>Enhance international cooperation, exchanges and investments</a:t>
            </a:r>
          </a:p>
          <a:p>
            <a:pPr algn="just"/>
            <a:r>
              <a:rPr lang="en-TT" dirty="0"/>
              <a:t>Increased public and private investment in infrastructure</a:t>
            </a:r>
          </a:p>
          <a:p>
            <a:pPr algn="just"/>
            <a:r>
              <a:rPr lang="en-TT" dirty="0"/>
              <a:t>Foster entrepreneurship and innovation and sustainable industrial development 	</a:t>
            </a:r>
          </a:p>
          <a:p>
            <a:pPr algn="just"/>
            <a:r>
              <a:rPr lang="en-TT" dirty="0"/>
              <a:t>Development of the financial services industry</a:t>
            </a:r>
          </a:p>
          <a:p>
            <a:pPr algn="just"/>
            <a:r>
              <a:rPr lang="en-TT" dirty="0"/>
              <a:t>Job Creation/ Technical support</a:t>
            </a:r>
          </a:p>
          <a:p>
            <a:pPr algn="just"/>
            <a:r>
              <a:rPr lang="en-TT" dirty="0"/>
              <a:t>Improve working conditions	</a:t>
            </a:r>
          </a:p>
          <a:p>
            <a:pPr algn="just"/>
            <a:r>
              <a:rPr lang="en-TT" dirty="0"/>
              <a:t>Greater ICT integration   	</a:t>
            </a:r>
          </a:p>
          <a:p>
            <a:pPr algn="just"/>
            <a:r>
              <a:rPr lang="en-TT" dirty="0"/>
              <a:t>Promote and enhance gender equality 	</a:t>
            </a:r>
          </a:p>
          <a:p>
            <a:pPr algn="just"/>
            <a:r>
              <a:rPr lang="en-TT" dirty="0"/>
              <a:t>Set national regulatory and policy frameworks to improve transparency, accountability, and corporate social responsibility. </a:t>
            </a:r>
          </a:p>
          <a:p>
            <a:pPr marL="457200" lvl="1" indent="0" algn="just">
              <a:buNone/>
            </a:pPr>
            <a:r>
              <a:rPr lang="en-TT" sz="1500" dirty="0"/>
              <a:t>Source: Samoa Pathway (2014 Outcomes)</a:t>
            </a:r>
          </a:p>
          <a:p>
            <a:pPr algn="just"/>
            <a:endParaRPr lang="en-TT" dirty="0"/>
          </a:p>
        </p:txBody>
      </p:sp>
    </p:spTree>
    <p:extLst>
      <p:ext uri="{BB962C8B-B14F-4D97-AF65-F5344CB8AC3E}">
        <p14:creationId xmlns:p14="http://schemas.microsoft.com/office/powerpoint/2010/main" val="405371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FBD6-C287-476B-A160-B5672EA17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TT" dirty="0"/>
              <a:t>Sustainable Development Goals</a:t>
            </a:r>
            <a:br>
              <a:rPr lang="en-TT" dirty="0"/>
            </a:br>
            <a:r>
              <a:rPr lang="en-TT" dirty="0"/>
              <a:t>(2030)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A71CB3-B3A1-43EA-9935-01ACE4132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5069" y="2667000"/>
            <a:ext cx="6137199" cy="3124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80E7AF-0A85-4CE9-8F0F-C6120356FF90}"/>
              </a:ext>
            </a:extLst>
          </p:cNvPr>
          <p:cNvSpPr txBox="1"/>
          <p:nvPr/>
        </p:nvSpPr>
        <p:spPr>
          <a:xfrm>
            <a:off x="3474720" y="6176963"/>
            <a:ext cx="4107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T" dirty="0"/>
              <a:t>Source: United Nations</a:t>
            </a:r>
          </a:p>
        </p:txBody>
      </p:sp>
    </p:spTree>
    <p:extLst>
      <p:ext uri="{BB962C8B-B14F-4D97-AF65-F5344CB8AC3E}">
        <p14:creationId xmlns:p14="http://schemas.microsoft.com/office/powerpoint/2010/main" val="916528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58ED-0EF7-4AD4-AE39-027D3F8D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02" y="179363"/>
            <a:ext cx="10018713" cy="2282483"/>
          </a:xfrm>
        </p:spPr>
        <p:txBody>
          <a:bodyPr/>
          <a:lstStyle/>
          <a:p>
            <a:pPr algn="ctr"/>
            <a:r>
              <a:rPr lang="en-TT" dirty="0"/>
              <a:t>Sustainable Development Goals in </a:t>
            </a:r>
            <a:br>
              <a:rPr lang="en-TT" dirty="0"/>
            </a:br>
            <a:r>
              <a:rPr lang="en-TT" dirty="0"/>
              <a:t>Saint Vincent and the Grenadines:</a:t>
            </a:r>
            <a:br>
              <a:rPr lang="en-TT" dirty="0"/>
            </a:br>
            <a:r>
              <a:rPr lang="en-TT" dirty="0"/>
              <a:t>Theory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49A-F233-4455-93BE-DA776DEC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492" y="2227384"/>
            <a:ext cx="10534016" cy="46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TT" sz="3900" dirty="0"/>
              <a:t>“The successful implementation of the SDGs globally is dependent on the establishment of ‘</a:t>
            </a:r>
            <a:r>
              <a:rPr lang="en-TT" sz="3900" b="1" dirty="0"/>
              <a:t>Geo Spaces</a:t>
            </a:r>
            <a:r>
              <a:rPr lang="en-TT" sz="3900" dirty="0"/>
              <a:t>’ with a targeted concentration of efforts from a coordinated interventions from State and Non State actors”</a:t>
            </a:r>
          </a:p>
          <a:p>
            <a:pPr marL="0" indent="0" algn="ctr">
              <a:buNone/>
            </a:pPr>
            <a:endParaRPr lang="en-TT" dirty="0"/>
          </a:p>
          <a:p>
            <a:pPr marL="0" indent="0" algn="ctr">
              <a:buNone/>
            </a:pPr>
            <a:r>
              <a:rPr lang="en-TT" dirty="0"/>
              <a:t>- Hon Minister </a:t>
            </a:r>
            <a:r>
              <a:rPr lang="en-TT" dirty="0" err="1"/>
              <a:t>Saboto</a:t>
            </a:r>
            <a:r>
              <a:rPr lang="en-TT" dirty="0"/>
              <a:t> Caesar (SVG)</a:t>
            </a:r>
          </a:p>
        </p:txBody>
      </p:sp>
    </p:spTree>
    <p:extLst>
      <p:ext uri="{BB962C8B-B14F-4D97-AF65-F5344CB8AC3E}">
        <p14:creationId xmlns:p14="http://schemas.microsoft.com/office/powerpoint/2010/main" val="2928169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1854</TotalTime>
  <Words>1704</Words>
  <Application>Microsoft Office PowerPoint</Application>
  <PresentationFormat>Widescreen</PresentationFormat>
  <Paragraphs>211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Corbel</vt:lpstr>
      <vt:lpstr>Wingdings</vt:lpstr>
      <vt:lpstr>Parallax</vt:lpstr>
      <vt:lpstr>Bringing SDGs to the people and creating ownership in Saint Vincent and the Grenadines</vt:lpstr>
      <vt:lpstr>Saint Vincent and the Grenadines</vt:lpstr>
      <vt:lpstr>Millennium Development Goals (2015): Highlights</vt:lpstr>
      <vt:lpstr>Millennium Development Goals (2015): Highlights</vt:lpstr>
      <vt:lpstr>Millennium Development Goals Review: Ongoing Issues</vt:lpstr>
      <vt:lpstr>Millennium Development Goals Review: Ongoing Issues (SIDS)</vt:lpstr>
      <vt:lpstr>Small Island Developing States (SIDS) Requirements</vt:lpstr>
      <vt:lpstr>Sustainable Development Goals (2030) </vt:lpstr>
      <vt:lpstr>Sustainable Development Goals in  Saint Vincent and the Grenadines: Theory </vt:lpstr>
      <vt:lpstr>Background of Thesis</vt:lpstr>
      <vt:lpstr>Background of Thesis</vt:lpstr>
      <vt:lpstr>Sustainable Development Goals in  Saint Vincent and the Grenadines</vt:lpstr>
      <vt:lpstr>Sustainable Development Goals in  Saint Vincent and the Grenadines: Expected Outcomes</vt:lpstr>
      <vt:lpstr>Sustainable Development Goals in  Saint Vincent and the Grenadines: Global ‘Geo Space’ Platform</vt:lpstr>
      <vt:lpstr>Sustainable Development Goals in  Saint Vincent and the Grenadines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</vt:lpstr>
      <vt:lpstr>Sustainable Development Goals in  Saint Vincent and the Grenadines: Implementation Process</vt:lpstr>
      <vt:lpstr>Sustainable Development Goals in  Saint Vincent and the Grenadines: Implementation Process</vt:lpstr>
      <vt:lpstr>Effects of Climate Change in the Caribbean</vt:lpstr>
      <vt:lpstr>St Vincent and the Grenadines: Small Farmers</vt:lpstr>
      <vt:lpstr>St Vincent and the Grenadines: Improvement in Packaging/ Produce Standards </vt:lpstr>
      <vt:lpstr>St Vincent and the Grenadines: International Collaborations to Improve Agricultural Standards</vt:lpstr>
      <vt:lpstr>St Vincent and the Grenadines:  Regional Collaboration</vt:lpstr>
      <vt:lpstr>Contact Information Mr. Jai Rampersad IMBA (Distinction) BSc (First Class Honours) jairampersad@yahoo.com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SDGs to the people and creating ownership in Saint Vincent and the Grenadines</dc:title>
  <dc:creator>user</dc:creator>
  <cp:lastModifiedBy>user</cp:lastModifiedBy>
  <cp:revision>108</cp:revision>
  <dcterms:created xsi:type="dcterms:W3CDTF">2017-10-21T02:23:42Z</dcterms:created>
  <dcterms:modified xsi:type="dcterms:W3CDTF">2017-10-24T03:11:39Z</dcterms:modified>
</cp:coreProperties>
</file>