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2" r:id="rId3"/>
    <p:sldId id="263" r:id="rId4"/>
    <p:sldId id="264" r:id="rId5"/>
    <p:sldId id="265" r:id="rId6"/>
    <p:sldId id="282" r:id="rId7"/>
    <p:sldId id="279" r:id="rId8"/>
    <p:sldId id="274" r:id="rId9"/>
    <p:sldId id="275" r:id="rId10"/>
    <p:sldId id="276" r:id="rId11"/>
    <p:sldId id="277" r:id="rId12"/>
    <p:sldId id="278" r:id="rId13"/>
    <p:sldId id="280" r:id="rId14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FF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5559" autoAdjust="0"/>
  </p:normalViewPr>
  <p:slideViewPr>
    <p:cSldViewPr>
      <p:cViewPr varScale="1">
        <p:scale>
          <a:sx n="90" d="100"/>
          <a:sy n="90" d="100"/>
        </p:scale>
        <p:origin x="13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4020505" y="0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r">
              <a:defRPr sz="1300"/>
            </a:lvl1pPr>
          </a:lstStyle>
          <a:p>
            <a:fld id="{64DB0B48-AB60-46EB-90C8-24F8F570249E}" type="datetimeFigureOut">
              <a:rPr lang="ca-ES" smtClean="0"/>
              <a:pPr/>
              <a:t>10/10/2016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0505" y="9722309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r">
              <a:defRPr sz="1300"/>
            </a:lvl1pPr>
          </a:lstStyle>
          <a:p>
            <a:fld id="{AC041873-6B2A-4A4D-B0A0-020B3E8E1A44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60905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4020505" y="0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r">
              <a:defRPr sz="1300"/>
            </a:lvl1pPr>
          </a:lstStyle>
          <a:p>
            <a:fld id="{09D61DDF-F18B-45BC-9E91-FC554759C664}" type="datetimeFigureOut">
              <a:rPr lang="ca-ES" smtClean="0"/>
              <a:pPr/>
              <a:t>10/10/2016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8" tIns="47379" rIns="94758" bIns="47379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709599" y="4924989"/>
            <a:ext cx="5680103" cy="4029684"/>
          </a:xfrm>
          <a:prstGeom prst="rect">
            <a:avLst/>
          </a:prstGeom>
        </p:spPr>
        <p:txBody>
          <a:bodyPr vert="horz" lIns="94758" tIns="47379" rIns="94758" bIns="47379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0505" y="9722309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r">
              <a:defRPr sz="1300"/>
            </a:lvl1pPr>
          </a:lstStyle>
          <a:p>
            <a:fld id="{DA4544FF-9866-416E-960F-3E05F1392B83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020940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3106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866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709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976430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1829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6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7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5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6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5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6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on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3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4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9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20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6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7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6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7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20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21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4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5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on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0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1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474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83474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21946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771600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Workshop in Gap Analysis and Prioritization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Providing Earth Observation Support to the Monitoring and Implementation of the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Sustainable Development Goals:  Gaps and Priorities</a:t>
            </a:r>
          </a:p>
          <a:p>
            <a:pPr algn="r"/>
            <a:r>
              <a:rPr lang="en-US" sz="1050" b="0" i="1" dirty="0" smtClean="0"/>
              <a:t>10 - 11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8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9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977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6576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insitu.webservice-energy.org/jsClient-0.2.0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eneon.net/graph/index.htm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twiki.connectingeo.net/foswiki/bin/view/ConnectinGEOIntranet/GapAnalysisTabl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5"/>
          <p:cNvCxnSpPr/>
          <p:nvPr/>
        </p:nvCxnSpPr>
        <p:spPr>
          <a:xfrm>
            <a:off x="7092280" y="916308"/>
            <a:ext cx="0" cy="178568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6"/>
          <p:cNvSpPr txBox="1"/>
          <p:nvPr/>
        </p:nvSpPr>
        <p:spPr>
          <a:xfrm>
            <a:off x="7164288" y="1052736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Workshop</a:t>
            </a:r>
            <a:r>
              <a:rPr lang="en-US" sz="2400" dirty="0"/>
              <a:t> </a:t>
            </a:r>
            <a:r>
              <a:rPr lang="en-US" sz="2000" dirty="0"/>
              <a:t>o</a:t>
            </a:r>
            <a:r>
              <a:rPr lang="en-US" sz="2000" dirty="0" smtClean="0"/>
              <a:t>n </a:t>
            </a:r>
            <a:r>
              <a:rPr lang="en-US" sz="2000" dirty="0"/>
              <a:t>Gap Analysis and Prioritization</a:t>
            </a:r>
            <a:endParaRPr lang="de-AT" sz="2000" dirty="0" smtClean="0"/>
          </a:p>
        </p:txBody>
      </p:sp>
      <p:pic>
        <p:nvPicPr>
          <p:cNvPr id="14" name="Picture 8" descr="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05" y="6265118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9"/>
          <p:cNvSpPr txBox="1"/>
          <p:nvPr/>
        </p:nvSpPr>
        <p:spPr>
          <a:xfrm>
            <a:off x="395536" y="292494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Providing Earth Observation Support to the Monitoring and Implementation of the Sustainable Development Goals: Gaps and Priorities</a:t>
            </a:r>
          </a:p>
        </p:txBody>
      </p:sp>
      <p:pic>
        <p:nvPicPr>
          <p:cNvPr id="17" name="Imatg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27666"/>
            <a:ext cx="1207530" cy="441694"/>
          </a:xfrm>
          <a:prstGeom prst="rect">
            <a:avLst/>
          </a:prstGeom>
        </p:spPr>
      </p:pic>
      <p:sp>
        <p:nvSpPr>
          <p:cNvPr id="18" name="TextBox 9"/>
          <p:cNvSpPr txBox="1"/>
          <p:nvPr/>
        </p:nvSpPr>
        <p:spPr>
          <a:xfrm>
            <a:off x="2663788" y="6202291"/>
            <a:ext cx="3816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 smtClean="0"/>
              <a:t>10 - 11 </a:t>
            </a:r>
            <a:r>
              <a:rPr lang="en-GB" sz="1400" b="1" dirty="0" smtClean="0"/>
              <a:t>October</a:t>
            </a:r>
            <a:r>
              <a:rPr lang="ca-ES" sz="1400" b="1" dirty="0" smtClean="0"/>
              <a:t> </a:t>
            </a:r>
            <a:r>
              <a:rPr lang="ca-ES" sz="1400" b="1" dirty="0"/>
              <a:t>2016</a:t>
            </a:r>
            <a:endParaRPr lang="en-US" sz="1400" b="1" dirty="0"/>
          </a:p>
          <a:p>
            <a:pPr algn="ctr"/>
            <a:r>
              <a:rPr lang="en-US" sz="1200" dirty="0" smtClean="0"/>
              <a:t>IIASA. </a:t>
            </a:r>
            <a:r>
              <a:rPr lang="de-DE" sz="1200" dirty="0"/>
              <a:t>Schlossplatz 1 - A-2361 Laxenburg, Austria</a:t>
            </a:r>
            <a:endParaRPr lang="en-US" sz="1200" dirty="0"/>
          </a:p>
        </p:txBody>
      </p:sp>
      <p:pic>
        <p:nvPicPr>
          <p:cNvPr id="19" name="Imatge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1" y="1268760"/>
            <a:ext cx="6728992" cy="1027393"/>
          </a:xfrm>
          <a:prstGeom prst="rect">
            <a:avLst/>
          </a:prstGeom>
        </p:spPr>
      </p:pic>
      <p:pic>
        <p:nvPicPr>
          <p:cNvPr id="20" name="Imatge 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12" y="5808798"/>
            <a:ext cx="800472" cy="371279"/>
          </a:xfrm>
          <a:prstGeom prst="rect">
            <a:avLst/>
          </a:prstGeom>
        </p:spPr>
      </p:pic>
      <p:sp>
        <p:nvSpPr>
          <p:cNvPr id="21" name="TextBox 10"/>
          <p:cNvSpPr txBox="1"/>
          <p:nvPr/>
        </p:nvSpPr>
        <p:spPr>
          <a:xfrm>
            <a:off x="2033718" y="4638150"/>
            <a:ext cx="507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>
                <a:solidFill>
                  <a:srgbClr val="0070C0"/>
                </a:solidFill>
              </a:rPr>
              <a:t>The </a:t>
            </a:r>
            <a:r>
              <a:rPr lang="de-AT" sz="2400" dirty="0">
                <a:solidFill>
                  <a:srgbClr val="0070C0"/>
                </a:solidFill>
              </a:rPr>
              <a:t>ConnectinGEO </a:t>
            </a:r>
            <a:r>
              <a:rPr lang="de-AT" sz="2400" dirty="0" smtClean="0">
                <a:solidFill>
                  <a:srgbClr val="0070C0"/>
                </a:solidFill>
              </a:rPr>
              <a:t>project</a:t>
            </a:r>
          </a:p>
          <a:p>
            <a:pPr algn="ctr"/>
            <a:r>
              <a:rPr lang="de-AT" sz="2400" dirty="0" smtClean="0">
                <a:solidFill>
                  <a:srgbClr val="0070C0"/>
                </a:solidFill>
              </a:rPr>
              <a:t>Ivette Serral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1" name="Connector recte 10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76800"/>
          </a:xfrm>
        </p:spPr>
        <p:txBody>
          <a:bodyPr/>
          <a:lstStyle/>
          <a:p>
            <a:r>
              <a:rPr lang="en-GB" dirty="0"/>
              <a:t>Some preliminary </a:t>
            </a:r>
            <a:r>
              <a:rPr lang="en-GB" dirty="0" smtClean="0"/>
              <a:t>statistics extracted from the gaps</a:t>
            </a:r>
            <a:endParaRPr lang="en-GB" dirty="0"/>
          </a:p>
          <a:p>
            <a:endParaRPr lang="ca-ES" dirty="0"/>
          </a:p>
        </p:txBody>
      </p:sp>
      <p:grpSp>
        <p:nvGrpSpPr>
          <p:cNvPr id="2" name="Agrupa 1"/>
          <p:cNvGrpSpPr/>
          <p:nvPr/>
        </p:nvGrpSpPr>
        <p:grpSpPr>
          <a:xfrm>
            <a:off x="6156176" y="1567976"/>
            <a:ext cx="2787875" cy="5117701"/>
            <a:chOff x="6273458" y="1751257"/>
            <a:chExt cx="2286879" cy="4198023"/>
          </a:xfrm>
        </p:grpSpPr>
        <p:pic>
          <p:nvPicPr>
            <p:cNvPr id="5" name="Imatge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111" t="6541" r="2284" b="3526"/>
            <a:stretch/>
          </p:blipFill>
          <p:spPr>
            <a:xfrm>
              <a:off x="6273458" y="1751257"/>
              <a:ext cx="1927260" cy="1463290"/>
            </a:xfrm>
            <a:prstGeom prst="rect">
              <a:avLst/>
            </a:prstGeom>
          </p:spPr>
        </p:pic>
        <p:pic>
          <p:nvPicPr>
            <p:cNvPr id="6" name="Imatge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91" t="13360" r="4713" b="10143"/>
            <a:stretch/>
          </p:blipFill>
          <p:spPr>
            <a:xfrm>
              <a:off x="6322771" y="3191843"/>
              <a:ext cx="2237566" cy="1317277"/>
            </a:xfrm>
            <a:prstGeom prst="rect">
              <a:avLst/>
            </a:prstGeom>
          </p:spPr>
        </p:pic>
        <p:pic>
          <p:nvPicPr>
            <p:cNvPr id="7" name="Imatge 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671" t="4258" r="2449" b="3552"/>
            <a:stretch/>
          </p:blipFill>
          <p:spPr>
            <a:xfrm>
              <a:off x="6322770" y="4576243"/>
              <a:ext cx="1954560" cy="1373037"/>
            </a:xfrm>
            <a:prstGeom prst="rect">
              <a:avLst/>
            </a:prstGeom>
          </p:spPr>
        </p:pic>
      </p:grpSp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8" t="5013" r="9253" b="2393"/>
          <a:stretch/>
        </p:blipFill>
        <p:spPr>
          <a:xfrm>
            <a:off x="428827" y="1717125"/>
            <a:ext cx="565198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6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869776"/>
            <a:ext cx="8229600" cy="5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Other </a:t>
            </a:r>
            <a:r>
              <a:rPr lang="en-GB" dirty="0"/>
              <a:t>results – </a:t>
            </a:r>
            <a:r>
              <a:rPr lang="en-GB" dirty="0" smtClean="0"/>
              <a:t>gaps inventory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/>
          <a:lstStyle/>
          <a:p>
            <a:r>
              <a:rPr lang="en-GB" dirty="0" smtClean="0"/>
              <a:t>Linked to the GEO DAB and the GEOSS KB</a:t>
            </a:r>
          </a:p>
          <a:p>
            <a:r>
              <a:rPr lang="en-GB" dirty="0" smtClean="0"/>
              <a:t>Metadata enrichers and data </a:t>
            </a:r>
            <a:r>
              <a:rPr lang="en-GB" dirty="0" smtClean="0"/>
              <a:t>filters</a:t>
            </a:r>
            <a:endParaRPr lang="en-GB" dirty="0" smtClean="0"/>
          </a:p>
          <a:p>
            <a:r>
              <a:rPr lang="en-GB" dirty="0" smtClean="0"/>
              <a:t>Formulating the right </a:t>
            </a:r>
            <a:br>
              <a:rPr lang="en-GB" dirty="0" smtClean="0"/>
            </a:br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to assess </a:t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 smtClean="0"/>
              <a:t>gaps</a:t>
            </a:r>
            <a:endParaRPr lang="en-GB" dirty="0" smtClean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648072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6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Other results – </a:t>
            </a:r>
            <a:r>
              <a:rPr lang="en-US" dirty="0"/>
              <a:t>A </a:t>
            </a:r>
            <a:r>
              <a:rPr lang="en-US" dirty="0" err="1"/>
              <a:t>WebGIS</a:t>
            </a:r>
            <a:r>
              <a:rPr lang="en-US" dirty="0"/>
              <a:t> Client providing access to in-situ measurements: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52528"/>
          </a:xfrm>
        </p:spPr>
        <p:txBody>
          <a:bodyPr>
            <a:norm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ased </a:t>
            </a:r>
            <a:r>
              <a:rPr lang="en-US" sz="2000" dirty="0"/>
              <a:t>on the </a:t>
            </a:r>
            <a:r>
              <a:rPr lang="en-US" sz="2000" dirty="0" smtClean="0"/>
              <a:t>52N </a:t>
            </a:r>
            <a:r>
              <a:rPr lang="en-US" sz="2000" dirty="0" err="1"/>
              <a:t>SWE</a:t>
            </a:r>
            <a:r>
              <a:rPr lang="en-US" sz="2000" dirty="0"/>
              <a:t> (Sensor Web Enablement) solution </a:t>
            </a:r>
            <a:r>
              <a:rPr lang="en-US" sz="2000" dirty="0" smtClean="0"/>
              <a:t>following </a:t>
            </a:r>
            <a:r>
              <a:rPr lang="en-US" sz="2000" dirty="0"/>
              <a:t>OGC SOS (Sensor Observation Service) standard and GEOSS recommendation on interoperability</a:t>
            </a:r>
            <a:endParaRPr lang="en-GB" sz="2000" dirty="0" smtClean="0"/>
          </a:p>
          <a:p>
            <a:r>
              <a:rPr lang="en-GB" sz="2000" dirty="0">
                <a:hlinkClick r:id="rId2"/>
              </a:rPr>
              <a:t>http://insitu.webservice-energy.org/jsClient-0.2.0/#</a:t>
            </a:r>
            <a:r>
              <a:rPr lang="en-GB" sz="2000" dirty="0" smtClean="0">
                <a:hlinkClick r:id="rId2"/>
              </a:rPr>
              <a:t>map</a:t>
            </a:r>
            <a:r>
              <a:rPr lang="en-GB" sz="2000" dirty="0" smtClean="0"/>
              <a:t> 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3" cstate="print"/>
          <a:srcRect l="40" t="14000" r="1687" b="379"/>
          <a:stretch/>
        </p:blipFill>
        <p:spPr>
          <a:xfrm>
            <a:off x="2365641" y="3429000"/>
            <a:ext cx="6737658" cy="3312368"/>
          </a:xfrm>
          <a:prstGeom prst="rect">
            <a:avLst/>
          </a:prstGeom>
        </p:spPr>
      </p:pic>
      <p:sp>
        <p:nvSpPr>
          <p:cNvPr id="7" name="QuadreDeText 6"/>
          <p:cNvSpPr txBox="1"/>
          <p:nvPr/>
        </p:nvSpPr>
        <p:spPr>
          <a:xfrm>
            <a:off x="121381" y="3707783"/>
            <a:ext cx="286644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visualization </a:t>
            </a:r>
            <a:r>
              <a:rPr lang="en-US" sz="1700" dirty="0"/>
              <a:t>of sensor </a:t>
            </a:r>
            <a:r>
              <a:rPr lang="en-US" sz="1700" dirty="0" smtClean="0"/>
              <a:t>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visualization </a:t>
            </a:r>
            <a:r>
              <a:rPr lang="en-US" sz="1700" dirty="0"/>
              <a:t>of measurements as time series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display </a:t>
            </a:r>
            <a:r>
              <a:rPr lang="en-US" sz="1700" dirty="0"/>
              <a:t>of sensor </a:t>
            </a:r>
            <a:r>
              <a:rPr lang="en-US" sz="1700" dirty="0" smtClean="0"/>
              <a:t>metadata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computation </a:t>
            </a:r>
            <a:r>
              <a:rPr lang="en-US" sz="1700" dirty="0"/>
              <a:t>and statistical representation of time </a:t>
            </a:r>
            <a:r>
              <a:rPr lang="en-US" sz="1700" dirty="0" smtClean="0"/>
              <a:t>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download data</a:t>
            </a:r>
            <a:endParaRPr lang="ca-ES" sz="1700" dirty="0"/>
          </a:p>
        </p:txBody>
      </p:sp>
    </p:spTree>
    <p:extLst>
      <p:ext uri="{BB962C8B-B14F-4D97-AF65-F5344CB8AC3E}">
        <p14:creationId xmlns:p14="http://schemas.microsoft.com/office/powerpoint/2010/main" val="396610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Challenges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6576"/>
            <a:ext cx="8229600" cy="451676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Sustainability and engagement in the ENEON</a:t>
            </a:r>
          </a:p>
          <a:p>
            <a:pPr lvl="1" algn="just"/>
            <a:r>
              <a:rPr lang="en-US" dirty="0" smtClean="0"/>
              <a:t>Analyzing alternatives including social network or merging with other initiatives (ERA-Planet, </a:t>
            </a:r>
            <a:r>
              <a:rPr lang="en-US" dirty="0" err="1" smtClean="0"/>
              <a:t>NextGEOSS</a:t>
            </a:r>
            <a:r>
              <a:rPr lang="en-US" dirty="0" smtClean="0"/>
              <a:t>, </a:t>
            </a:r>
            <a:r>
              <a:rPr lang="en-US" dirty="0" err="1" smtClean="0"/>
              <a:t>ENVRI</a:t>
            </a:r>
            <a:r>
              <a:rPr lang="en-US" dirty="0" smtClean="0"/>
              <a:t>+…)</a:t>
            </a:r>
          </a:p>
          <a:p>
            <a:pPr algn="just"/>
            <a:r>
              <a:rPr lang="en-US" dirty="0" smtClean="0"/>
              <a:t>Keep the network mapping </a:t>
            </a:r>
            <a:r>
              <a:rPr lang="en-US" dirty="0" smtClean="0"/>
              <a:t>updated</a:t>
            </a:r>
          </a:p>
          <a:p>
            <a:pPr algn="just"/>
            <a:r>
              <a:rPr lang="en-US" dirty="0" smtClean="0"/>
              <a:t>Activate </a:t>
            </a:r>
            <a:r>
              <a:rPr lang="en-GB" dirty="0"/>
              <a:t>Bottom-Up Thread </a:t>
            </a:r>
            <a:r>
              <a:rPr lang="en-GB" dirty="0" smtClean="0"/>
              <a:t>2 and 3 to collect their gaps</a:t>
            </a:r>
            <a:r>
              <a:rPr lang="en-US" dirty="0" smtClean="0"/>
              <a:t> </a:t>
            </a:r>
            <a:endParaRPr lang="en-US" dirty="0" smtClean="0"/>
          </a:p>
          <a:p>
            <a:pPr algn="just"/>
            <a:r>
              <a:rPr lang="en-US" dirty="0" smtClean="0"/>
              <a:t>Apply the gap analysis methodology regularly</a:t>
            </a:r>
          </a:p>
          <a:p>
            <a:pPr algn="just"/>
            <a:r>
              <a:rPr lang="en-US" dirty="0" smtClean="0"/>
              <a:t>Setting the right priorities for the current gaps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Scientific Special Issue on </a:t>
            </a:r>
            <a:r>
              <a:rPr lang="en-US" dirty="0"/>
              <a:t>Environmental and socio-economic methodologies and solutions towards integrated Essential Variable definition and generation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5" name="Contenidor de contingut 4"/>
          <p:cNvSpPr>
            <a:spLocks noGrp="1"/>
          </p:cNvSpPr>
          <p:nvPr>
            <p:ph idx="1"/>
          </p:nvPr>
        </p:nvSpPr>
        <p:spPr>
          <a:xfrm>
            <a:off x="457200" y="1936576"/>
            <a:ext cx="8229600" cy="4516760"/>
          </a:xfrm>
        </p:spPr>
        <p:txBody>
          <a:bodyPr/>
          <a:lstStyle/>
          <a:p>
            <a:r>
              <a:rPr lang="en-GB" altLang="ca-ES" dirty="0" smtClean="0"/>
              <a:t>2 year H2020 </a:t>
            </a:r>
            <a:r>
              <a:rPr lang="en-GB" altLang="ca-ES" dirty="0"/>
              <a:t>funded </a:t>
            </a:r>
            <a:r>
              <a:rPr lang="en-GB" altLang="ca-ES" dirty="0" smtClean="0"/>
              <a:t>project (641538). Now in the last months (ending by January 2017).</a:t>
            </a:r>
            <a:endParaRPr lang="en-GB" altLang="ca-ES" dirty="0"/>
          </a:p>
          <a:p>
            <a:r>
              <a:rPr lang="en-GB" altLang="ca-ES" dirty="0"/>
              <a:t>Coordinate and Support Action (CSA)</a:t>
            </a:r>
          </a:p>
          <a:p>
            <a:r>
              <a:rPr lang="en-GB" altLang="ca-ES" dirty="0" smtClean="0"/>
              <a:t>15 </a:t>
            </a:r>
            <a:r>
              <a:rPr lang="en-GB" altLang="ca-ES" dirty="0"/>
              <a:t>partners</a:t>
            </a:r>
          </a:p>
          <a:p>
            <a:r>
              <a:rPr lang="en-GB" altLang="ca-ES" dirty="0"/>
              <a:t>A contribution of the </a:t>
            </a:r>
            <a:r>
              <a:rPr lang="en-GB" altLang="ca-ES" dirty="0" smtClean="0"/>
              <a:t>EC </a:t>
            </a:r>
            <a:r>
              <a:rPr lang="en-GB" altLang="ca-ES" dirty="0"/>
              <a:t>to GEOSS</a:t>
            </a:r>
          </a:p>
          <a:p>
            <a:r>
              <a:rPr lang="en-GB" altLang="ca-ES" dirty="0" smtClean="0"/>
              <a:t>Main objectives</a:t>
            </a:r>
          </a:p>
          <a:p>
            <a:pPr lvl="1"/>
            <a:r>
              <a:rPr lang="en-GB" altLang="ca-ES" dirty="0" smtClean="0"/>
              <a:t>Perform a gap analysis in </a:t>
            </a:r>
            <a:r>
              <a:rPr lang="en-GB" altLang="ca-ES" dirty="0" err="1" smtClean="0"/>
              <a:t>EO</a:t>
            </a:r>
            <a:r>
              <a:rPr lang="en-GB" altLang="ca-ES" dirty="0" smtClean="0"/>
              <a:t> data, mainly in-situ</a:t>
            </a:r>
            <a:endParaRPr lang="en-GB" altLang="ca-ES" dirty="0"/>
          </a:p>
          <a:p>
            <a:pPr lvl="1"/>
            <a:r>
              <a:rPr lang="en-GB" altLang="ca-ES" dirty="0"/>
              <a:t>P</a:t>
            </a:r>
            <a:r>
              <a:rPr lang="en-GB" altLang="ca-ES" dirty="0" smtClean="0"/>
              <a:t>ropose priorities for addressing </a:t>
            </a:r>
            <a:r>
              <a:rPr lang="en-GB" altLang="ca-ES" dirty="0" smtClean="0"/>
              <a:t>this </a:t>
            </a:r>
            <a:r>
              <a:rPr lang="en-GB" altLang="ca-ES" dirty="0" smtClean="0"/>
              <a:t>gaps</a:t>
            </a:r>
            <a:endParaRPr lang="en-GB" altLang="ca-ES" dirty="0"/>
          </a:p>
          <a:p>
            <a:pPr lvl="1"/>
            <a:r>
              <a:rPr lang="en-GB" altLang="ca-ES" dirty="0"/>
              <a:t>Manage an European Network of Earth Observation (ENEON</a:t>
            </a:r>
            <a:r>
              <a:rPr lang="en-GB" altLang="ca-ES" dirty="0" smtClean="0"/>
              <a:t>)</a:t>
            </a:r>
          </a:p>
          <a:p>
            <a:pPr lvl="1"/>
            <a:r>
              <a:rPr lang="en-GB" altLang="ca-ES" dirty="0" smtClean="0"/>
              <a:t>Link </a:t>
            </a:r>
            <a:r>
              <a:rPr lang="en-GB" altLang="ca-ES" dirty="0" smtClean="0"/>
              <a:t>gaps </a:t>
            </a:r>
            <a:r>
              <a:rPr lang="en-GB" altLang="ca-ES" dirty="0" smtClean="0"/>
              <a:t>to EV and SDG</a:t>
            </a:r>
            <a:endParaRPr lang="en-GB" altLang="ca-ES" dirty="0"/>
          </a:p>
          <a:p>
            <a:pPr marL="0" indent="0">
              <a:buNone/>
            </a:pPr>
            <a:endParaRPr lang="ca-ES" dirty="0"/>
          </a:p>
        </p:txBody>
      </p:sp>
      <p:grpSp>
        <p:nvGrpSpPr>
          <p:cNvPr id="31" name="Agrupa 30"/>
          <p:cNvGrpSpPr/>
          <p:nvPr/>
        </p:nvGrpSpPr>
        <p:grpSpPr>
          <a:xfrm>
            <a:off x="4788024" y="3212976"/>
            <a:ext cx="4201454" cy="1805672"/>
            <a:chOff x="4042954" y="3174171"/>
            <a:chExt cx="5008225" cy="2152401"/>
          </a:xfrm>
        </p:grpSpPr>
        <p:pic>
          <p:nvPicPr>
            <p:cNvPr id="10" name="Picture 37" descr="D:\docs\creaf\miramon\Projectes\h2020\ConnectinGEO\logo\partners\image22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6029" y="3685953"/>
              <a:ext cx="936005" cy="405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8" descr="D:\docs\creaf\miramon\Projectes\h2020\ConnectinGEO\logo\partners\image2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347" y="3283381"/>
              <a:ext cx="477192" cy="25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9" descr="D:\docs\creaf\miramon\Projectes\h2020\ConnectinGEO\logo\partners\image2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870" y="4206631"/>
              <a:ext cx="1264717" cy="220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0" descr="D:\docs\creaf\miramon\Projectes\h2020\ConnectinGEO\logo\partners\image25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840" y="3668204"/>
              <a:ext cx="731149" cy="366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1" descr="D:\docs\creaf\miramon\Projectes\h2020\ConnectinGEO\logo\partners\image2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1587" y="3686632"/>
              <a:ext cx="852020" cy="350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2" descr="D:\docs\creaf\miramon\Projectes\h2020\ConnectinGEO\logo\partners\image27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6435" y="3680682"/>
              <a:ext cx="267171" cy="320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3" descr="D:\docs\creaf\miramon\Projectes\h2020\ConnectinGEO\logo\partners\image28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1516" y="4147681"/>
              <a:ext cx="733135" cy="30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4" descr="D:\docs\creaf\miramon\Projectes\h2020\ConnectinGEO\logo\partners\image29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2338" y="4564744"/>
              <a:ext cx="843762" cy="27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5" descr="D:\docs\creaf\miramon\Projectes\h2020\ConnectinGEO\logo\partners\image30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347" y="4457079"/>
              <a:ext cx="500832" cy="449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6" descr="D:\docs\creaf\miramon\Projectes\h2020\ConnectinGEO\logo\partners\image3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1059" y="4974503"/>
              <a:ext cx="592547" cy="352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3" descr="D:\docs\creaf\miramon\Projectes\h2020\ConnectinGEO\logo\partners\image18.jpe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033" y="3241056"/>
              <a:ext cx="363214" cy="306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5" descr="D:\docs\creaf\miramon\Projectes\h2020\ConnectinGEO\logo\partners\image20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699" y="3220840"/>
              <a:ext cx="738188" cy="340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6" descr="D:\docs\creaf\miramon\Projectes\h2020\ConnectinGEO\logo\partners\image21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328" y="3230424"/>
              <a:ext cx="1060177" cy="32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 descr="D:\docs\creaf\miramon\Projectes\h2020\ConnectinGEO\logo\partners\Tiwah2.0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150" y="3188104"/>
              <a:ext cx="830817" cy="42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tge 29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42954" y="3174171"/>
              <a:ext cx="1019176" cy="452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124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73504"/>
          </a:xfrm>
        </p:spPr>
        <p:txBody>
          <a:bodyPr>
            <a:normAutofit/>
          </a:bodyPr>
          <a:lstStyle/>
          <a:p>
            <a:r>
              <a:rPr lang="en-GB" dirty="0" smtClean="0"/>
              <a:t>Main results - EV review and analysis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4644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 smtClean="0"/>
              <a:t>Coming from a Workshop in Bari, June 2015 and reported </a:t>
            </a:r>
            <a:r>
              <a:rPr lang="en-GB" dirty="0" smtClean="0"/>
              <a:t>in the public </a:t>
            </a:r>
            <a:r>
              <a:rPr lang="en-GB" i="1" dirty="0" smtClean="0"/>
              <a:t>D2.3: Proposal of EVs for selected themes</a:t>
            </a:r>
          </a:p>
          <a:p>
            <a:pPr algn="just"/>
            <a:r>
              <a:rPr lang="en-GB" dirty="0" smtClean="0"/>
              <a:t>147 EVs reviewed</a:t>
            </a:r>
          </a:p>
          <a:p>
            <a:pPr algn="just"/>
            <a:r>
              <a:rPr lang="en-GB" dirty="0" smtClean="0"/>
              <a:t>Some of the EVs are not a single variable, but a cluster of several ones</a:t>
            </a:r>
          </a:p>
          <a:p>
            <a:pPr algn="just"/>
            <a:r>
              <a:rPr lang="en-GB" dirty="0" smtClean="0"/>
              <a:t>The community that has defined the highest number of EVs is currently the Climate one, </a:t>
            </a:r>
            <a:r>
              <a:rPr lang="en-GB" dirty="0" smtClean="0"/>
              <a:t>lead </a:t>
            </a:r>
            <a:r>
              <a:rPr lang="en-GB" dirty="0" smtClean="0"/>
              <a:t>by the Global Climate Observing System (</a:t>
            </a:r>
            <a:r>
              <a:rPr lang="en-GB" dirty="0" err="1" smtClean="0"/>
              <a:t>GCOS</a:t>
            </a:r>
            <a:r>
              <a:rPr lang="en-GB" dirty="0" smtClean="0"/>
              <a:t>)</a:t>
            </a:r>
          </a:p>
          <a:p>
            <a:pPr algn="just"/>
            <a:r>
              <a:rPr lang="en-GB" dirty="0" smtClean="0"/>
              <a:t>Most of the </a:t>
            </a:r>
            <a:r>
              <a:rPr lang="en-GB" dirty="0" err="1" smtClean="0"/>
              <a:t>ECVs</a:t>
            </a:r>
            <a:r>
              <a:rPr lang="en-GB" dirty="0" smtClean="0"/>
              <a:t> are relevant to the other GEO SBAs or themes</a:t>
            </a:r>
          </a:p>
          <a:p>
            <a:pPr algn="just"/>
            <a:r>
              <a:rPr lang="en-GB" dirty="0" smtClean="0"/>
              <a:t>Other communities </a:t>
            </a:r>
            <a:r>
              <a:rPr lang="en-GB" dirty="0" smtClean="0"/>
              <a:t>already working on a mature set of EVs are </a:t>
            </a:r>
            <a:r>
              <a:rPr lang="en-GB" dirty="0" smtClean="0"/>
              <a:t>Weather </a:t>
            </a:r>
            <a:r>
              <a:rPr lang="en-GB" dirty="0" smtClean="0"/>
              <a:t>(</a:t>
            </a:r>
            <a:r>
              <a:rPr lang="en-GB" dirty="0" smtClean="0"/>
              <a:t>lead </a:t>
            </a:r>
            <a:r>
              <a:rPr lang="en-GB" dirty="0" smtClean="0"/>
              <a:t>by </a:t>
            </a:r>
            <a:r>
              <a:rPr lang="en-GB" dirty="0" err="1" smtClean="0"/>
              <a:t>WMO</a:t>
            </a:r>
            <a:r>
              <a:rPr lang="en-GB" dirty="0" smtClean="0"/>
              <a:t>/</a:t>
            </a:r>
            <a:r>
              <a:rPr lang="en-GB" dirty="0" err="1" smtClean="0"/>
              <a:t>GAW</a:t>
            </a:r>
            <a:r>
              <a:rPr lang="en-GB" dirty="0" smtClean="0"/>
              <a:t>) and Ocean, </a:t>
            </a:r>
            <a:r>
              <a:rPr lang="en-GB" dirty="0" smtClean="0"/>
              <a:t>lead </a:t>
            </a:r>
            <a:r>
              <a:rPr lang="en-GB" dirty="0" smtClean="0"/>
              <a:t>by the Global Ocean Observing System (</a:t>
            </a:r>
            <a:r>
              <a:rPr lang="en-GB" dirty="0" err="1" smtClean="0"/>
              <a:t>GOOS</a:t>
            </a:r>
            <a:r>
              <a:rPr lang="en-GB" dirty="0" smtClean="0"/>
              <a:t>)</a:t>
            </a:r>
          </a:p>
          <a:p>
            <a:pPr algn="just"/>
            <a:r>
              <a:rPr lang="en-GB" dirty="0" smtClean="0"/>
              <a:t>EV discussion and related work is growing fast in </a:t>
            </a:r>
            <a:r>
              <a:rPr lang="en-GB" dirty="0" smtClean="0"/>
              <a:t>Biodiversity </a:t>
            </a:r>
            <a:r>
              <a:rPr lang="en-GB" dirty="0" smtClean="0"/>
              <a:t>and Water. Energy community </a:t>
            </a:r>
            <a:r>
              <a:rPr lang="en-GB" dirty="0" smtClean="0"/>
              <a:t>follows.</a:t>
            </a:r>
            <a:endParaRPr lang="en-GB" dirty="0" smtClean="0"/>
          </a:p>
          <a:p>
            <a:pPr algn="just"/>
            <a:r>
              <a:rPr lang="en-GB" dirty="0" smtClean="0"/>
              <a:t>Agriculture, Disasters, Ecosystems, Health, and Urban Development, </a:t>
            </a:r>
            <a:r>
              <a:rPr lang="en-GB" dirty="0" smtClean="0"/>
              <a:t>are </a:t>
            </a:r>
            <a:r>
              <a:rPr lang="en-GB" dirty="0" smtClean="0"/>
              <a:t>still in the initial stage</a:t>
            </a:r>
            <a:endParaRPr lang="en-GB" dirty="0"/>
          </a:p>
        </p:txBody>
      </p:sp>
      <p:sp>
        <p:nvSpPr>
          <p:cNvPr id="4" name="QuadreDeText 3"/>
          <p:cNvSpPr txBox="1"/>
          <p:nvPr/>
        </p:nvSpPr>
        <p:spPr>
          <a:xfrm>
            <a:off x="3419872" y="1538208"/>
            <a:ext cx="5544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400" i="1" dirty="0" err="1" smtClean="0"/>
              <a:t>EVs</a:t>
            </a:r>
            <a:r>
              <a:rPr lang="ca-ES" sz="1400" i="1" dirty="0" smtClean="0"/>
              <a:t> are </a:t>
            </a:r>
            <a:r>
              <a:rPr lang="en-US" sz="1400" i="1" dirty="0"/>
              <a:t>variables that have a high impact and should have priority in designing, deploying and maintaining observation systems and making data and products available</a:t>
            </a:r>
            <a:endParaRPr lang="ca-ES" sz="1400" i="1" dirty="0"/>
          </a:p>
        </p:txBody>
      </p:sp>
    </p:spTree>
    <p:extLst>
      <p:ext uri="{BB962C8B-B14F-4D97-AF65-F5344CB8AC3E}">
        <p14:creationId xmlns:p14="http://schemas.microsoft.com/office/powerpoint/2010/main" val="4637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928464"/>
            <a:ext cx="8229600" cy="4876800"/>
          </a:xfrm>
        </p:spPr>
        <p:txBody>
          <a:bodyPr/>
          <a:lstStyle/>
          <a:p>
            <a:pPr algn="just"/>
            <a:r>
              <a:rPr lang="en-GB" dirty="0" smtClean="0"/>
              <a:t>Conclusions</a:t>
            </a:r>
          </a:p>
          <a:p>
            <a:pPr lvl="1" algn="just"/>
            <a:r>
              <a:rPr lang="en-GB" dirty="0" smtClean="0"/>
              <a:t>Many </a:t>
            </a:r>
            <a:r>
              <a:rPr lang="en-GB" dirty="0" smtClean="0"/>
              <a:t>SBA can rely on a number of EVs already available in other areas</a:t>
            </a:r>
          </a:p>
          <a:p>
            <a:pPr lvl="1" algn="just"/>
            <a:r>
              <a:rPr lang="en-US" dirty="0" smtClean="0"/>
              <a:t>Better to concentrate efforts </a:t>
            </a:r>
            <a:r>
              <a:rPr lang="en-US" dirty="0"/>
              <a:t>on those variables that are cross-cutting different domains and check if the requirements are the same</a:t>
            </a:r>
            <a:endParaRPr lang="ca-E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24944"/>
            <a:ext cx="7488832" cy="3266291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1691680" y="609329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Fragment of the 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summary 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table available in the deliverable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7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89640" cy="648072"/>
          </a:xfrm>
        </p:spPr>
        <p:txBody>
          <a:bodyPr>
            <a:noAutofit/>
          </a:bodyPr>
          <a:lstStyle/>
          <a:p>
            <a:r>
              <a:rPr lang="en-GB" dirty="0" smtClean="0"/>
              <a:t>Main results - SDG review and analysis</a:t>
            </a:r>
            <a:endParaRPr lang="en-GB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UN approved 17 SDGs </a:t>
            </a:r>
            <a:r>
              <a:rPr lang="en-US" dirty="0" smtClean="0"/>
              <a:t>articulated </a:t>
            </a:r>
            <a:r>
              <a:rPr lang="en-US" dirty="0"/>
              <a:t>in 169 targets and 240 indicators to measure progress towards these </a:t>
            </a:r>
            <a:r>
              <a:rPr lang="en-US" dirty="0" smtClean="0"/>
              <a:t>targets</a:t>
            </a:r>
          </a:p>
          <a:p>
            <a:pPr algn="just"/>
            <a:r>
              <a:rPr lang="en-US" dirty="0" smtClean="0"/>
              <a:t>How </a:t>
            </a:r>
            <a:r>
              <a:rPr lang="en-US" dirty="0"/>
              <a:t>many </a:t>
            </a:r>
            <a:r>
              <a:rPr lang="en-US" dirty="0" smtClean="0"/>
              <a:t>indicators </a:t>
            </a:r>
            <a:r>
              <a:rPr lang="en-US" dirty="0"/>
              <a:t>can be measured using Geospatial information and which subset </a:t>
            </a:r>
            <a:r>
              <a:rPr lang="en-US" dirty="0" smtClean="0"/>
              <a:t>can </a:t>
            </a:r>
            <a:r>
              <a:rPr lang="en-US" dirty="0"/>
              <a:t>be measured with </a:t>
            </a:r>
            <a:r>
              <a:rPr lang="en-US" dirty="0" err="1" smtClean="0"/>
              <a:t>EO</a:t>
            </a:r>
            <a:r>
              <a:rPr lang="en-US" dirty="0" smtClean="0"/>
              <a:t> </a:t>
            </a:r>
            <a:r>
              <a:rPr lang="en-US" dirty="0"/>
              <a:t>using </a:t>
            </a:r>
            <a:r>
              <a:rPr lang="en-US" dirty="0" smtClean="0"/>
              <a:t>EV?</a:t>
            </a:r>
          </a:p>
          <a:p>
            <a:pPr lvl="1" algn="just"/>
            <a:r>
              <a:rPr lang="en-US" dirty="0"/>
              <a:t>231 of the 240 indicators can be calculated with socio-economic </a:t>
            </a:r>
            <a:r>
              <a:rPr lang="en-US" dirty="0" smtClean="0"/>
              <a:t>data,</a:t>
            </a:r>
            <a:endParaRPr lang="en-US" dirty="0" smtClean="0"/>
          </a:p>
          <a:p>
            <a:pPr lvl="1" algn="just"/>
            <a:r>
              <a:rPr lang="en-US" dirty="0"/>
              <a:t>only 30 can be extracted with the combination of socio-economic data and Earth observation (in-situ, airborne or remote sensing</a:t>
            </a:r>
            <a:r>
              <a:rPr lang="en-US" dirty="0" smtClean="0"/>
              <a:t>),</a:t>
            </a:r>
            <a:endParaRPr lang="en-US" dirty="0" smtClean="0"/>
          </a:p>
          <a:p>
            <a:pPr lvl="1" algn="just"/>
            <a:r>
              <a:rPr lang="en-US" dirty="0"/>
              <a:t>only 9 indicators by Earth observation </a:t>
            </a:r>
            <a:r>
              <a:rPr lang="en-US" dirty="0" smtClean="0"/>
              <a:t>alone,</a:t>
            </a:r>
            <a:endParaRPr lang="en-US" dirty="0" smtClean="0"/>
          </a:p>
          <a:p>
            <a:pPr lvl="1" algn="just"/>
            <a:r>
              <a:rPr lang="en-US" dirty="0" smtClean="0"/>
              <a:t>…, but Earth </a:t>
            </a:r>
            <a:r>
              <a:rPr lang="en-US" dirty="0" smtClean="0"/>
              <a:t>observation can be used to understand global processes that can help </a:t>
            </a:r>
            <a:r>
              <a:rPr lang="en-US" dirty="0" smtClean="0"/>
              <a:t>to retrieve other indicators.</a:t>
            </a:r>
            <a:endParaRPr lang="en-US" dirty="0" smtClean="0"/>
          </a:p>
          <a:p>
            <a:pPr algn="just"/>
            <a:r>
              <a:rPr lang="en-US" dirty="0" smtClean="0"/>
              <a:t>In ConnectinGEO, an effort has been done to link SDG with EV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available in the D2.3 </a:t>
            </a:r>
            <a:r>
              <a:rPr lang="en-US" dirty="0" smtClean="0">
                <a:sym typeface="Wingdings" panose="05000000000000000000" pitchFamily="2" charset="2"/>
              </a:rPr>
              <a:t>Proposal of EVs for selected themes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4262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 13"/>
          <p:cNvGrpSpPr/>
          <p:nvPr/>
        </p:nvGrpSpPr>
        <p:grpSpPr>
          <a:xfrm>
            <a:off x="1259632" y="1233402"/>
            <a:ext cx="6552728" cy="5507966"/>
            <a:chOff x="1619672" y="1124744"/>
            <a:chExt cx="6552728" cy="5507966"/>
          </a:xfrm>
        </p:grpSpPr>
        <p:pic>
          <p:nvPicPr>
            <p:cNvPr id="4" name="Imatge 3"/>
            <p:cNvPicPr>
              <a:picLocks noChangeAspect="1"/>
            </p:cNvPicPr>
            <p:nvPr/>
          </p:nvPicPr>
          <p:blipFill rotWithShape="1">
            <a:blip r:embed="rId3"/>
            <a:srcRect t="1291"/>
            <a:stretch/>
          </p:blipFill>
          <p:spPr>
            <a:xfrm>
              <a:off x="1619672" y="1124744"/>
              <a:ext cx="6552728" cy="5507966"/>
            </a:xfrm>
            <a:prstGeom prst="rect">
              <a:avLst/>
            </a:prstGeom>
          </p:spPr>
        </p:pic>
        <p:grpSp>
          <p:nvGrpSpPr>
            <p:cNvPr id="13" name="Agrupa 12"/>
            <p:cNvGrpSpPr/>
            <p:nvPr/>
          </p:nvGrpSpPr>
          <p:grpSpPr>
            <a:xfrm>
              <a:off x="2051720" y="1124744"/>
              <a:ext cx="3240360" cy="5150709"/>
              <a:chOff x="2051720" y="1124744"/>
              <a:chExt cx="3240360" cy="515070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635896" y="2492896"/>
                <a:ext cx="1656184" cy="216024"/>
              </a:xfrm>
              <a:prstGeom prst="rect">
                <a:avLst/>
              </a:prstGeom>
              <a:solidFill>
                <a:srgbClr val="FFFF00">
                  <a:alpha val="4313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635896" y="4653136"/>
                <a:ext cx="1656184" cy="216024"/>
              </a:xfrm>
              <a:prstGeom prst="rect">
                <a:avLst/>
              </a:prstGeom>
              <a:solidFill>
                <a:srgbClr val="FFFF00">
                  <a:alpha val="4313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618195" y="6059429"/>
                <a:ext cx="1656184" cy="216024"/>
              </a:xfrm>
              <a:prstGeom prst="rect">
                <a:avLst/>
              </a:prstGeom>
              <a:solidFill>
                <a:srgbClr val="FFFF00">
                  <a:alpha val="4313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051720" y="1124744"/>
                <a:ext cx="737781" cy="216024"/>
              </a:xfrm>
              <a:prstGeom prst="rect">
                <a:avLst/>
              </a:prstGeom>
              <a:solidFill>
                <a:srgbClr val="92D050">
                  <a:alpha val="4313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627784" y="1522925"/>
                <a:ext cx="864096" cy="216024"/>
              </a:xfrm>
              <a:prstGeom prst="rect">
                <a:avLst/>
              </a:prstGeom>
              <a:solidFill>
                <a:srgbClr val="66CCFF">
                  <a:alpha val="4313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27784" y="3878727"/>
                <a:ext cx="864096" cy="216024"/>
              </a:xfrm>
              <a:prstGeom prst="rect">
                <a:avLst/>
              </a:prstGeom>
              <a:solidFill>
                <a:srgbClr val="66CCFF">
                  <a:alpha val="4313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627784" y="4851994"/>
                <a:ext cx="864096" cy="216024"/>
              </a:xfrm>
              <a:prstGeom prst="rect">
                <a:avLst/>
              </a:prstGeom>
              <a:solidFill>
                <a:srgbClr val="66CCFF">
                  <a:alpha val="4313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</p:grpSp>
      <p:sp>
        <p:nvSpPr>
          <p:cNvPr id="12" name="Títol 1"/>
          <p:cNvSpPr txBox="1">
            <a:spLocks/>
          </p:cNvSpPr>
          <p:nvPr/>
        </p:nvSpPr>
        <p:spPr>
          <a:xfrm>
            <a:off x="35496" y="764704"/>
            <a:ext cx="1512168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Example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9536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Organizing the European Contribution to GEOSS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Instruments:</a:t>
            </a:r>
          </a:p>
          <a:p>
            <a:pPr lvl="1"/>
            <a:r>
              <a:rPr lang="en-US" dirty="0" smtClean="0"/>
              <a:t>European data </a:t>
            </a:r>
            <a:r>
              <a:rPr lang="en-US" dirty="0"/>
              <a:t>hub - </a:t>
            </a:r>
            <a:r>
              <a:rPr lang="en-US" dirty="0" err="1"/>
              <a:t>NextGEOSS</a:t>
            </a:r>
            <a:endParaRPr lang="en-US" dirty="0" smtClean="0"/>
          </a:p>
          <a:p>
            <a:pPr lvl="1"/>
            <a:r>
              <a:rPr lang="en-US" dirty="0" smtClean="0"/>
              <a:t>ERA-Planet</a:t>
            </a:r>
          </a:p>
          <a:p>
            <a:pPr lvl="1"/>
            <a:r>
              <a:rPr lang="en-US" b="1" dirty="0" smtClean="0"/>
              <a:t>European Network of Earth Observation Networks </a:t>
            </a:r>
          </a:p>
          <a:p>
            <a:r>
              <a:rPr lang="en-US" dirty="0" smtClean="0"/>
              <a:t>Via:</a:t>
            </a:r>
          </a:p>
          <a:p>
            <a:pPr lvl="1"/>
            <a:r>
              <a:rPr lang="en-US" dirty="0" smtClean="0"/>
              <a:t>Participation in GD-06</a:t>
            </a:r>
          </a:p>
          <a:p>
            <a:pPr lvl="2"/>
            <a:r>
              <a:rPr lang="en-US" dirty="0" smtClean="0"/>
              <a:t>Report provided </a:t>
            </a:r>
            <a:r>
              <a:rPr lang="en-US" dirty="0" smtClean="0"/>
              <a:t>on the status of in-situ observations</a:t>
            </a:r>
          </a:p>
          <a:p>
            <a:pPr lvl="1"/>
            <a:r>
              <a:rPr lang="en-US" dirty="0" smtClean="0"/>
              <a:t>ENEON workshops</a:t>
            </a:r>
          </a:p>
          <a:p>
            <a:pPr lvl="1"/>
            <a:r>
              <a:rPr lang="en-US" dirty="0" smtClean="0"/>
              <a:t>ENEON website</a:t>
            </a:r>
          </a:p>
          <a:p>
            <a:pPr lvl="1"/>
            <a:r>
              <a:rPr lang="en-US" dirty="0" smtClean="0"/>
              <a:t>ENEON activities</a:t>
            </a:r>
          </a:p>
          <a:p>
            <a:pPr lvl="2"/>
            <a:r>
              <a:rPr lang="en-US" dirty="0" smtClean="0"/>
              <a:t>E.g. Mapping the </a:t>
            </a:r>
            <a:r>
              <a:rPr lang="en-US" dirty="0" smtClean="0"/>
              <a:t>Networks</a:t>
            </a:r>
          </a:p>
          <a:p>
            <a:pPr lvl="2"/>
            <a:r>
              <a:rPr lang="en-US" dirty="0" smtClean="0"/>
              <a:t>SOS Web service for the networks linking data to GEOSS</a:t>
            </a:r>
            <a:endParaRPr lang="en-US" dirty="0" smtClean="0"/>
          </a:p>
        </p:txBody>
      </p:sp>
      <p:pic>
        <p:nvPicPr>
          <p:cNvPr id="4" name="Imatge 3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81128"/>
            <a:ext cx="3608677" cy="13199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47673" cy="501688"/>
          </a:xfrm>
        </p:spPr>
        <p:txBody>
          <a:bodyPr>
            <a:noAutofit/>
          </a:bodyPr>
          <a:lstStyle/>
          <a:p>
            <a:r>
              <a:rPr lang="en-GB" dirty="0"/>
              <a:t>Main results </a:t>
            </a:r>
            <a:r>
              <a:rPr lang="en-GB" dirty="0" smtClean="0"/>
              <a:t>– Map of the </a:t>
            </a:r>
            <a:r>
              <a:rPr lang="en-GB" dirty="0" err="1" smtClean="0"/>
              <a:t>EO</a:t>
            </a:r>
            <a:r>
              <a:rPr lang="en-GB" dirty="0" smtClean="0"/>
              <a:t> networks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445224"/>
          </a:xfrm>
        </p:spPr>
        <p:txBody>
          <a:bodyPr/>
          <a:lstStyle/>
          <a:p>
            <a:pPr algn="just"/>
            <a:r>
              <a:rPr lang="en-GB" dirty="0" smtClean="0"/>
              <a:t>A dynamic </a:t>
            </a:r>
            <a:r>
              <a:rPr lang="en-GB" dirty="0" smtClean="0"/>
              <a:t>graph of the existent </a:t>
            </a:r>
            <a:r>
              <a:rPr lang="en-GB" dirty="0" err="1" smtClean="0"/>
              <a:t>EO</a:t>
            </a:r>
            <a:r>
              <a:rPr lang="en-GB" dirty="0" smtClean="0"/>
              <a:t> networks in </a:t>
            </a:r>
            <a:r>
              <a:rPr lang="en-GB" dirty="0" smtClean="0"/>
              <a:t>Europe in </a:t>
            </a:r>
            <a:r>
              <a:rPr lang="en-GB" dirty="0" err="1" smtClean="0"/>
              <a:t>JSON</a:t>
            </a:r>
            <a:r>
              <a:rPr lang="en-GB" dirty="0" smtClean="0"/>
              <a:t>-LD format - </a:t>
            </a:r>
            <a:r>
              <a:rPr lang="en-GB" dirty="0" smtClean="0">
                <a:hlinkClick r:id="rId2"/>
              </a:rPr>
              <a:t>http</a:t>
            </a:r>
            <a:r>
              <a:rPr lang="en-GB" dirty="0" smtClean="0">
                <a:hlinkClick r:id="rId2"/>
              </a:rPr>
              <a:t>://www.eneon.net/graph</a:t>
            </a:r>
            <a:endParaRPr lang="en-GB" dirty="0" smtClean="0"/>
          </a:p>
          <a:p>
            <a:pPr algn="just"/>
            <a:r>
              <a:rPr lang="en-GB" dirty="0" smtClean="0"/>
              <a:t>Anyone can contribute! User </a:t>
            </a:r>
            <a:r>
              <a:rPr lang="en-GB" dirty="0" smtClean="0"/>
              <a:t>feedback system </a:t>
            </a:r>
            <a:r>
              <a:rPr lang="en-GB" dirty="0" smtClean="0"/>
              <a:t>integrated to enhance this first draft version</a:t>
            </a:r>
            <a:endParaRPr lang="en-GB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3" cstate="print"/>
          <a:srcRect l="589" t="14001" r="12667" b="379"/>
          <a:stretch/>
        </p:blipFill>
        <p:spPr>
          <a:xfrm>
            <a:off x="1403648" y="3038633"/>
            <a:ext cx="6802796" cy="378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2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869776"/>
            <a:ext cx="8229600" cy="543000"/>
          </a:xfrm>
        </p:spPr>
        <p:txBody>
          <a:bodyPr>
            <a:normAutofit fontScale="90000"/>
          </a:bodyPr>
          <a:lstStyle/>
          <a:p>
            <a:r>
              <a:rPr lang="en-GB" dirty="0"/>
              <a:t>Main results – </a:t>
            </a:r>
            <a:r>
              <a:rPr lang="en-GB" dirty="0" err="1" smtClean="0"/>
              <a:t>EO</a:t>
            </a:r>
            <a:r>
              <a:rPr lang="en-GB" dirty="0" smtClean="0"/>
              <a:t> gaps analysis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176 gaps identified coming </a:t>
            </a:r>
            <a:r>
              <a:rPr lang="en-GB" dirty="0" smtClean="0"/>
              <a:t>from the ConnectinGEO methodology</a:t>
            </a:r>
          </a:p>
          <a:p>
            <a:r>
              <a:rPr lang="en-GB" dirty="0" smtClean="0"/>
              <a:t>Collected in a</a:t>
            </a:r>
            <a:r>
              <a:rPr lang="en-GB" dirty="0"/>
              <a:t> </a:t>
            </a:r>
            <a:r>
              <a:rPr lang="en-GB" dirty="0" smtClean="0"/>
              <a:t>collaborative table were anyone can contribute:</a:t>
            </a:r>
            <a:endParaRPr lang="en-GB" dirty="0"/>
          </a:p>
          <a:p>
            <a:pPr marL="0" indent="0" algn="ctr">
              <a:buNone/>
            </a:pPr>
            <a:r>
              <a:rPr lang="en-GB" sz="1700" dirty="0" smtClean="0">
                <a:hlinkClick r:id="rId2"/>
              </a:rPr>
              <a:t>http</a:t>
            </a:r>
            <a:r>
              <a:rPr lang="en-GB" sz="1700" dirty="0">
                <a:hlinkClick r:id="rId2"/>
              </a:rPr>
              <a:t>://</a:t>
            </a:r>
            <a:r>
              <a:rPr lang="en-GB" sz="1700" dirty="0" smtClean="0">
                <a:hlinkClick r:id="rId2"/>
              </a:rPr>
              <a:t>twiki.connectingeo.net/foswiki/bin/view/ConnectinGEOIntranet/GapAnalysisTable</a:t>
            </a:r>
            <a:endParaRPr lang="en-GB" sz="1700" dirty="0" smtClean="0"/>
          </a:p>
          <a:p>
            <a:pPr marL="0" indent="0">
              <a:buNone/>
            </a:pPr>
            <a:r>
              <a:rPr lang="en-GB" sz="1700" dirty="0" smtClean="0"/>
              <a:t> </a:t>
            </a:r>
            <a:endParaRPr lang="en-GB" dirty="0" smtClean="0"/>
          </a:p>
          <a:p>
            <a:pPr marL="274320" lvl="1" indent="0">
              <a:buNone/>
            </a:pPr>
            <a:endParaRPr lang="en-GB" dirty="0"/>
          </a:p>
          <a:p>
            <a:pPr marL="274320" lvl="1" indent="0">
              <a:buNone/>
            </a:pPr>
            <a:endParaRPr lang="en-GB" dirty="0" smtClean="0"/>
          </a:p>
          <a:p>
            <a:pPr marL="274320" lvl="1" indent="0">
              <a:buNone/>
            </a:pPr>
            <a:endParaRPr lang="en-GB" dirty="0"/>
          </a:p>
          <a:p>
            <a:pPr marL="274320" lvl="1" indent="0">
              <a:buNone/>
            </a:pPr>
            <a:endParaRPr lang="en-GB" dirty="0" smtClean="0"/>
          </a:p>
          <a:p>
            <a:pPr marL="274320" lvl="1" indent="0">
              <a:buNone/>
            </a:pPr>
            <a:endParaRPr lang="en-GB" dirty="0" smtClean="0"/>
          </a:p>
          <a:p>
            <a:pPr marL="274320" lvl="1" indent="0">
              <a:buNone/>
            </a:pPr>
            <a:endParaRPr lang="en-GB" dirty="0" smtClean="0"/>
          </a:p>
          <a:p>
            <a:pPr marL="274320" lvl="1" indent="0">
              <a:buNone/>
            </a:pPr>
            <a:endParaRPr lang="en-GB" dirty="0"/>
          </a:p>
          <a:p>
            <a:pPr marL="274320" lvl="1" indent="0">
              <a:buNone/>
            </a:pPr>
            <a:endParaRPr lang="en-GB" dirty="0" smtClean="0"/>
          </a:p>
          <a:p>
            <a:pPr marL="274320" lvl="1" indent="0">
              <a:buNone/>
            </a:pPr>
            <a:endParaRPr lang="en-GB" dirty="0" smtClean="0"/>
          </a:p>
          <a:p>
            <a:pPr marL="274320" lvl="1" indent="0">
              <a:buNone/>
            </a:pPr>
            <a:r>
              <a:rPr lang="en-GB" dirty="0" smtClean="0"/>
              <a:t> </a:t>
            </a:r>
          </a:p>
          <a:p>
            <a:r>
              <a:rPr lang="en-GB" dirty="0"/>
              <a:t>User </a:t>
            </a:r>
            <a:r>
              <a:rPr lang="en-GB" dirty="0" smtClean="0"/>
              <a:t>feedback system </a:t>
            </a:r>
            <a:r>
              <a:rPr lang="en-GB" dirty="0" smtClean="0"/>
              <a:t>integrated for a given gap</a:t>
            </a:r>
            <a:endParaRPr lang="en-GB" dirty="0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3" cstate="print"/>
          <a:srcRect l="17060" t="14001" r="1137" b="2325"/>
          <a:stretch/>
        </p:blipFill>
        <p:spPr>
          <a:xfrm>
            <a:off x="1547664" y="2780928"/>
            <a:ext cx="6048672" cy="34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73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1883</TotalTime>
  <Words>759</Words>
  <Application>Microsoft Office PowerPoint</Application>
  <PresentationFormat>Presentació en pantalla (4:3)</PresentationFormat>
  <Paragraphs>94</Paragraphs>
  <Slides>13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Clarity</vt:lpstr>
      <vt:lpstr>Presentació del PowerPoint</vt:lpstr>
      <vt:lpstr>Introduction</vt:lpstr>
      <vt:lpstr>Main results - EV review and analysis</vt:lpstr>
      <vt:lpstr>Presentació del PowerPoint</vt:lpstr>
      <vt:lpstr>Main results - SDG review and analysis</vt:lpstr>
      <vt:lpstr>Presentació del PowerPoint</vt:lpstr>
      <vt:lpstr>Organizing the European Contribution to GEOSS</vt:lpstr>
      <vt:lpstr>Main results – Map of the EO networks</vt:lpstr>
      <vt:lpstr>Main results – EO gaps analysis</vt:lpstr>
      <vt:lpstr>Presentació del PowerPoint</vt:lpstr>
      <vt:lpstr>Other results – gaps inventory</vt:lpstr>
      <vt:lpstr>Other results – A WebGIS Client providing access to in-situ measurements:</vt:lpstr>
      <vt:lpstr>Challenges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MCCALLUM Ian</dc:creator>
  <cp:lastModifiedBy>Ivette Serral</cp:lastModifiedBy>
  <cp:revision>97</cp:revision>
  <cp:lastPrinted>2016-05-27T14:53:06Z</cp:lastPrinted>
  <dcterms:created xsi:type="dcterms:W3CDTF">2016-04-26T11:49:04Z</dcterms:created>
  <dcterms:modified xsi:type="dcterms:W3CDTF">2016-10-10T11:24:14Z</dcterms:modified>
</cp:coreProperties>
</file>