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3"/>
  </p:notesMasterIdLst>
  <p:sldIdLst>
    <p:sldId id="264" r:id="rId2"/>
    <p:sldId id="257" r:id="rId3"/>
    <p:sldId id="261" r:id="rId4"/>
    <p:sldId id="268" r:id="rId5"/>
    <p:sldId id="270" r:id="rId6"/>
    <p:sldId id="282" r:id="rId7"/>
    <p:sldId id="262" r:id="rId8"/>
    <p:sldId id="258" r:id="rId9"/>
    <p:sldId id="275" r:id="rId10"/>
    <p:sldId id="272" r:id="rId11"/>
    <p:sldId id="276" r:id="rId12"/>
    <p:sldId id="271" r:id="rId13"/>
    <p:sldId id="273" r:id="rId14"/>
    <p:sldId id="277" r:id="rId15"/>
    <p:sldId id="278" r:id="rId16"/>
    <p:sldId id="279" r:id="rId17"/>
    <p:sldId id="259" r:id="rId18"/>
    <p:sldId id="266" r:id="rId19"/>
    <p:sldId id="280" r:id="rId20"/>
    <p:sldId id="281" r:id="rId21"/>
    <p:sldId id="263"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219"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57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1B74D-DA75-45C6-B5B6-67D107AC0B6D}" type="datetimeFigureOut">
              <a:rPr lang="en-US" smtClean="0"/>
              <a:t>6/11/2015</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551A1-93C0-45C6-A542-8D6D2A801374}" type="slidenum">
              <a:rPr lang="en-US" smtClean="0"/>
              <a:t>‹Nr.›</a:t>
            </a:fld>
            <a:endParaRPr lang="en-US"/>
          </a:p>
        </p:txBody>
      </p:sp>
    </p:spTree>
    <p:extLst>
      <p:ext uri="{BB962C8B-B14F-4D97-AF65-F5344CB8AC3E}">
        <p14:creationId xmlns:p14="http://schemas.microsoft.com/office/powerpoint/2010/main" val="187152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40D551A1-93C0-45C6-A542-8D6D2A801374}" type="slidenum">
              <a:rPr lang="en-US" smtClean="0"/>
              <a:t>2</a:t>
            </a:fld>
            <a:endParaRPr lang="en-US"/>
          </a:p>
        </p:txBody>
      </p:sp>
    </p:spTree>
    <p:extLst>
      <p:ext uri="{BB962C8B-B14F-4D97-AF65-F5344CB8AC3E}">
        <p14:creationId xmlns:p14="http://schemas.microsoft.com/office/powerpoint/2010/main" val="308479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5BB67-FC0D-482D-9B43-158B22058C35}" type="slidenum">
              <a:rPr lang="en-GB" altLang="de-DE"/>
              <a:pPr/>
              <a:t>14</a:t>
            </a:fld>
            <a:endParaRPr lang="en-GB" altLang="de-DE"/>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80016-8D25-4BC7-9192-810D11066991}" type="slidenum">
              <a:rPr lang="en-GB" altLang="de-DE"/>
              <a:pPr/>
              <a:t>15</a:t>
            </a:fld>
            <a:endParaRPr lang="en-GB" altLang="de-DE"/>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3F7325-08A7-4247-8AA8-CCEDA22E0D3E}" type="slidenum">
              <a:rPr lang="en-GB" altLang="de-DE"/>
              <a:pPr/>
              <a:t>16</a:t>
            </a:fld>
            <a:endParaRPr lang="en-GB" altLang="de-DE"/>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r>
              <a:rPr lang="it-IT" smtClean="0"/>
              <a:t>11-12 June 2015, Bari-Italy.</a:t>
            </a:r>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E7A41E1B-4F70-4964-A407-84C68BE8251C}" type="slidenum">
              <a:rPr lang="it-IT" smtClean="0"/>
              <a:t>‹Nr.›</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11-12 June 2015, Bari-Italy.</a:t>
            </a:r>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‹Nr.›</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eaLnBrk="1" latinLnBrk="0" hangingPunct="1"/>
            <a:r>
              <a:rPr lang="it-IT" smtClean="0"/>
              <a:t>11-12 June 2015, Bari-Italy.</a:t>
            </a:r>
            <a:endParaRPr lang="en-US"/>
          </a:p>
        </p:txBody>
      </p:sp>
      <p:sp>
        <p:nvSpPr>
          <p:cNvPr id="5" name="Segnaposto piè di pagina 4"/>
          <p:cNvSpPr>
            <a:spLocks noGrp="1"/>
          </p:cNvSpPr>
          <p:nvPr>
            <p:ph type="ftr" sz="quarter" idx="11"/>
          </p:nvPr>
        </p:nvSpPr>
        <p:spPr/>
        <p:txBody>
          <a:bodyPr/>
          <a:lstStyle>
            <a:extLst/>
          </a:lstStyle>
          <a:p>
            <a:endParaRPr lang="es-ES" dirty="0">
              <a:solidFill>
                <a:prstClr val="black"/>
              </a:solidFill>
            </a:endParaRPr>
          </a:p>
        </p:txBody>
      </p:sp>
      <p:sp>
        <p:nvSpPr>
          <p:cNvPr id="6" name="Segnaposto numero diapositiva 5"/>
          <p:cNvSpPr>
            <a:spLocks noGrp="1"/>
          </p:cNvSpPr>
          <p:nvPr>
            <p:ph type="sldNum" sz="quarter" idx="12"/>
          </p:nvPr>
        </p:nvSpPr>
        <p:spPr/>
        <p:txBody>
          <a:bodyPr/>
          <a:lstStyle>
            <a:extLst/>
          </a:lstStyle>
          <a:p>
            <a:fld id="{132FADFE-3B8F-471C-ABF0-DBC7717ECBBC}" type="slidenum">
              <a:rPr lang="es-ES" smtClean="0">
                <a:solidFill>
                  <a:prstClr val="white"/>
                </a:solidFill>
              </a:rPr>
              <a:pPr/>
              <a:t>‹Nr.›</a:t>
            </a:fld>
            <a:endParaRPr lang="es-ES">
              <a:solidFill>
                <a:prstClr val="white"/>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pic>
        <p:nvPicPr>
          <p:cNvPr id="2" name="2 Imagen" descr="LOGO_CREAF_PERFILAT.gif"/>
          <p:cNvPicPr>
            <a:picLocks noChangeAspect="1"/>
          </p:cNvPicPr>
          <p:nvPr userDrawn="1"/>
        </p:nvPicPr>
        <p:blipFill>
          <a:blip r:embed="rId2" cstate="print"/>
          <a:srcRect/>
          <a:stretch>
            <a:fillRect/>
          </a:stretch>
        </p:blipFill>
        <p:spPr bwMode="auto">
          <a:xfrm>
            <a:off x="7667625" y="188913"/>
            <a:ext cx="1368425" cy="585787"/>
          </a:xfrm>
          <a:prstGeom prst="rect">
            <a:avLst/>
          </a:prstGeom>
          <a:noFill/>
          <a:ln w="9525">
            <a:noFill/>
            <a:miter lim="800000"/>
            <a:headEnd/>
            <a:tailEnd/>
          </a:ln>
        </p:spPr>
      </p:pic>
      <p:sp>
        <p:nvSpPr>
          <p:cNvPr id="3" name="2 Marcador de pie de página"/>
          <p:cNvSpPr>
            <a:spLocks noGrp="1"/>
          </p:cNvSpPr>
          <p:nvPr>
            <p:ph type="ftr" sz="quarter" idx="10"/>
          </p:nvPr>
        </p:nvSpPr>
        <p:spPr>
          <a:xfrm>
            <a:off x="3124200" y="6237312"/>
            <a:ext cx="2895600" cy="365125"/>
          </a:xfrm>
        </p:spPr>
        <p:txBody>
          <a:bodyPr/>
          <a:lstStyle>
            <a:lvl1pPr>
              <a:defRPr/>
            </a:lvl1pPr>
          </a:lstStyle>
          <a:p>
            <a:pPr>
              <a:defRPr/>
            </a:pPr>
            <a:endParaRPr lang="ca-ES" dirty="0">
              <a:solidFill>
                <a:prstClr val="black"/>
              </a:solidFill>
            </a:endParaRPr>
          </a:p>
        </p:txBody>
      </p:sp>
      <p:sp>
        <p:nvSpPr>
          <p:cNvPr id="5" name="4 Marcador de contenido"/>
          <p:cNvSpPr>
            <a:spLocks noGrp="1"/>
          </p:cNvSpPr>
          <p:nvPr>
            <p:ph sz="quarter" idx="11"/>
          </p:nvPr>
        </p:nvSpPr>
        <p:spPr>
          <a:xfrm>
            <a:off x="395536" y="1124744"/>
            <a:ext cx="8496944" cy="5113040"/>
          </a:xfrm>
          <a:prstGeom prst="rect">
            <a:avLst/>
          </a:prstGeo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Título"/>
          <p:cNvSpPr>
            <a:spLocks noGrp="1"/>
          </p:cNvSpPr>
          <p:nvPr>
            <p:ph type="title"/>
          </p:nvPr>
        </p:nvSpPr>
        <p:spPr>
          <a:xfrm>
            <a:off x="457200" y="274638"/>
            <a:ext cx="7283152" cy="562074"/>
          </a:xfrm>
          <a:prstGeom prst="rect">
            <a:avLst/>
          </a:prstGeom>
        </p:spPr>
        <p:txBody>
          <a:bodyPr/>
          <a:lstStyle>
            <a:lvl1pPr algn="l" rtl="0" fontAlgn="base">
              <a:spcBef>
                <a:spcPct val="0"/>
              </a:spcBef>
              <a:spcAft>
                <a:spcPct val="0"/>
              </a:spcAft>
              <a:defRPr lang="ca-ES" sz="3600" b="1" i="1" kern="1200" dirty="0" smtClean="0">
                <a:solidFill>
                  <a:srgbClr val="006600"/>
                </a:solidFill>
                <a:latin typeface="Georgia" pitchFamily="18" charset="0"/>
                <a:ea typeface="+mn-ea"/>
                <a:cs typeface="Times New Roman" pitchFamily="18" charset="0"/>
              </a:defRPr>
            </a:lvl1pPr>
          </a:lstStyle>
          <a:p>
            <a:r>
              <a:rPr lang="es-ES" dirty="0" smtClean="0"/>
              <a:t>Haga clic para modificar el estilo de título del patrón</a:t>
            </a:r>
            <a:endParaRPr lang="ca-ES" dirty="0"/>
          </a:p>
        </p:txBody>
      </p:sp>
      <p:pic>
        <p:nvPicPr>
          <p:cNvPr id="7" name="6 Imagen" descr="barra.jpg"/>
          <p:cNvPicPr>
            <a:picLocks noChangeAspect="1"/>
          </p:cNvPicPr>
          <p:nvPr userDrawn="1"/>
        </p:nvPicPr>
        <p:blipFill>
          <a:blip r:embed="rId3" cstate="print"/>
          <a:stretch>
            <a:fillRect/>
          </a:stretch>
        </p:blipFill>
        <p:spPr>
          <a:xfrm>
            <a:off x="0" y="6675120"/>
            <a:ext cx="9144000" cy="182880"/>
          </a:xfrm>
          <a:prstGeom prst="rect">
            <a:avLst/>
          </a:prstGeom>
        </p:spPr>
      </p:pic>
    </p:spTree>
    <p:extLst>
      <p:ext uri="{BB962C8B-B14F-4D97-AF65-F5344CB8AC3E}">
        <p14:creationId xmlns:p14="http://schemas.microsoft.com/office/powerpoint/2010/main" val="95636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11-12 June 2015, Bari-Italy.</a:t>
            </a:r>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‹Nr.›</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r>
              <a:rPr lang="it-IT" smtClean="0"/>
              <a:t>11-12 June 2015, Bari-Italy.</a:t>
            </a:r>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‹Nr.›</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r>
              <a:rPr lang="it-IT" smtClean="0"/>
              <a:t>11-12 June 2015, Bari-Italy.</a:t>
            </a:r>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t>‹Nr.›</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r>
              <a:rPr lang="it-IT" smtClean="0"/>
              <a:t>11-12 June 2015, Bari-Italy.</a:t>
            </a:r>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E7A41E1B-4F70-4964-A407-84C68BE8251C}" type="slidenum">
              <a:rPr lang="it-IT" smtClean="0"/>
              <a:t>‹Nr.›</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r>
              <a:rPr lang="it-IT" smtClean="0"/>
              <a:t>11-12 June 2015, Bari-Italy.</a:t>
            </a:r>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E7A41E1B-4F70-4964-A407-84C68BE8251C}" type="slidenum">
              <a:rPr lang="it-IT" smtClean="0"/>
              <a:t>‹Nr.›</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r>
              <a:rPr lang="it-IT" smtClean="0"/>
              <a:t>11-12 June 2015, Bari-Italy.</a:t>
            </a:r>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E7A41E1B-4F70-4964-A407-84C68BE8251C}" type="slidenum">
              <a:rPr lang="it-IT" smtClean="0"/>
              <a:t>‹Nr.›</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r>
              <a:rPr lang="it-IT" smtClean="0"/>
              <a:t>11-12 June 2015, Bari-Italy.</a:t>
            </a:r>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t>‹Nr.›</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r>
              <a:rPr lang="it-IT" smtClean="0"/>
              <a:t>11-12 June 2015, Bari-Italy.</a:t>
            </a:r>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E7A41E1B-4F70-4964-A407-84C68BE8251C}" type="slidenum">
              <a:rPr lang="it-IT" smtClean="0"/>
              <a:t>‹Nr.›</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it-IT" smtClean="0"/>
              <a:t>11-12 June 2015, Bari-Italy.</a:t>
            </a:r>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A41E1B-4F70-4964-A407-84C68BE8251C}" type="slidenum">
              <a:rPr lang="it-IT" smtClean="0"/>
              <a:t>‹Nr.›</a:t>
            </a:fld>
            <a:endParaRPr lang="it-IT"/>
          </a:p>
        </p:txBody>
      </p:sp>
      <p:pic>
        <p:nvPicPr>
          <p:cNvPr id="11"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898257" y="5805264"/>
            <a:ext cx="1778199" cy="96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magine 5"/>
          <p:cNvPicPr/>
          <p:nvPr userDrawn="1"/>
        </p:nvPicPr>
        <p:blipFill>
          <a:blip r:embed="rId16">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2" r:id="rId12"/>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6941" y="908720"/>
            <a:ext cx="8892480" cy="1363339"/>
          </a:xfrm>
        </p:spPr>
        <p:txBody>
          <a:bodyPr>
            <a:normAutofit/>
          </a:bodyPr>
          <a:lstStyle/>
          <a:p>
            <a:r>
              <a:rPr lang="en-US" sz="3200" dirty="0">
                <a:effectLst/>
              </a:rPr>
              <a:t>Towards a sustainability process for</a:t>
            </a:r>
            <a:r>
              <a:rPr lang="it-IT" sz="3200" dirty="0">
                <a:effectLst/>
              </a:rPr>
              <a:t/>
            </a:r>
            <a:br>
              <a:rPr lang="it-IT" sz="3200" dirty="0">
                <a:effectLst/>
              </a:rPr>
            </a:br>
            <a:r>
              <a:rPr lang="en-US" sz="3200" dirty="0">
                <a:effectLst/>
              </a:rPr>
              <a:t>GEOSS Essential Variables</a:t>
            </a:r>
            <a:endParaRPr lang="it-IT" sz="3200" dirty="0">
              <a:effectLst/>
            </a:endParaRPr>
          </a:p>
        </p:txBody>
      </p:sp>
      <p:sp>
        <p:nvSpPr>
          <p:cNvPr id="3" name="2 Subtítulo"/>
          <p:cNvSpPr>
            <a:spLocks noGrp="1"/>
          </p:cNvSpPr>
          <p:nvPr>
            <p:ph type="subTitle" idx="1"/>
          </p:nvPr>
        </p:nvSpPr>
        <p:spPr>
          <a:xfrm>
            <a:off x="1068784" y="2276872"/>
            <a:ext cx="7772400" cy="432048"/>
          </a:xfrm>
        </p:spPr>
        <p:txBody>
          <a:bodyPr>
            <a:normAutofit/>
          </a:bodyPr>
          <a:lstStyle/>
          <a:p>
            <a:r>
              <a:rPr lang="en-GB" sz="1800" i="1" dirty="0" smtClean="0"/>
              <a:t>11-12 June 2015, Bari-Italy</a:t>
            </a:r>
            <a:endParaRPr lang="en-GB" sz="1800" i="1" noProof="0" dirty="0" smtClean="0"/>
          </a:p>
        </p:txBody>
      </p:sp>
      <p:sp>
        <p:nvSpPr>
          <p:cNvPr id="7" name="Rectangle 2"/>
          <p:cNvSpPr txBox="1">
            <a:spLocks noChangeArrowheads="1"/>
          </p:cNvSpPr>
          <p:nvPr/>
        </p:nvSpPr>
        <p:spPr>
          <a:xfrm>
            <a:off x="251520" y="4005064"/>
            <a:ext cx="3276600" cy="914400"/>
          </a:xfrm>
          <a:prstGeom prst="rect">
            <a:avLst/>
          </a:prstGeom>
        </p:spPr>
        <p:txBody>
          <a:bodyPr/>
          <a:lstStyle>
            <a:lvl1pPr eaLnBrk="1" hangingPunct="1">
              <a:spcBef>
                <a:spcPct val="50000"/>
              </a:spcBef>
              <a:defRPr lang="en-US" sz="1200" b="1" i="0">
                <a:solidFill>
                  <a:srgbClr val="0061A7"/>
                </a:solidFill>
                <a:effectLst>
                  <a:outerShdw blurRad="38100" dist="38100" dir="2700000" algn="tl">
                    <a:srgbClr val="C0C0C0"/>
                  </a:outerShdw>
                </a:effectLst>
              </a:defRPr>
            </a:lvl1pPr>
          </a:lstStyle>
          <a:p>
            <a:pPr>
              <a:defRPr/>
            </a:pPr>
            <a:r>
              <a:rPr dirty="0" smtClean="0"/>
              <a:t>Coordinating an Observation Network of Networks </a:t>
            </a:r>
            <a:r>
              <a:rPr dirty="0" err="1" smtClean="0"/>
              <a:t>EnCompassing</a:t>
            </a:r>
            <a:r>
              <a:rPr dirty="0" smtClean="0"/>
              <a:t> </a:t>
            </a:r>
            <a:r>
              <a:rPr dirty="0" err="1" smtClean="0"/>
              <a:t>saTellite</a:t>
            </a:r>
            <a:r>
              <a:rPr dirty="0" smtClean="0"/>
              <a:t> and IN-situ to fill the Gaps in European Observations</a:t>
            </a:r>
            <a:endParaRP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674" y="113528"/>
            <a:ext cx="14001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Immagine 17"/>
          <p:cNvPicPr/>
          <p:nvPr/>
        </p:nvPicPr>
        <p:blipFill>
          <a:blip r:embed="rId3" cstate="print">
            <a:extLst>
              <a:ext uri="{28A0092B-C50C-407E-A947-70E740481C1C}">
                <a14:useLocalDpi xmlns:a14="http://schemas.microsoft.com/office/drawing/2010/main" val="0"/>
              </a:ext>
            </a:extLst>
          </a:blip>
          <a:stretch>
            <a:fillRect/>
          </a:stretch>
        </p:blipFill>
        <p:spPr>
          <a:xfrm>
            <a:off x="251520" y="149088"/>
            <a:ext cx="1007745" cy="669290"/>
          </a:xfrm>
          <a:prstGeom prst="rect">
            <a:avLst/>
          </a:prstGeom>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362" y="357497"/>
            <a:ext cx="2962806" cy="46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 Subtítulo"/>
          <p:cNvSpPr txBox="1">
            <a:spLocks/>
          </p:cNvSpPr>
          <p:nvPr/>
        </p:nvSpPr>
        <p:spPr>
          <a:xfrm>
            <a:off x="1042448" y="2708920"/>
            <a:ext cx="7885527" cy="1296144"/>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sz="1800" i="1" dirty="0" smtClean="0"/>
              <a:t>Societal Benefit Area: Water (River Discharge)</a:t>
            </a:r>
          </a:p>
          <a:p>
            <a:r>
              <a:rPr lang="en-GB" sz="1800" i="1" dirty="0" smtClean="0"/>
              <a:t>Name: Ulrich Looser</a:t>
            </a:r>
          </a:p>
          <a:p>
            <a:r>
              <a:rPr lang="en-GB" sz="1800" i="1" dirty="0" smtClean="0"/>
              <a:t>Institution: Global Runoff Data Centre (GRDC) at the </a:t>
            </a:r>
            <a:r>
              <a:rPr lang="en-GB" sz="1800" i="1" dirty="0" err="1" smtClean="0"/>
              <a:t>BfG</a:t>
            </a:r>
            <a:endParaRPr lang="en-GB" sz="1800" i="1" dirty="0" smtClean="0"/>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8257" y="5805264"/>
            <a:ext cx="1778199" cy="96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375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lvl="0"/>
            <a:r>
              <a:rPr lang="en-GB" dirty="0" smtClean="0"/>
              <a:t>Do you have a database with information on the EVs?</a:t>
            </a:r>
          </a:p>
          <a:p>
            <a:pPr lvl="1"/>
            <a:r>
              <a:rPr lang="en-GB" dirty="0" smtClean="0"/>
              <a:t>Yes. The Global Terrestrial Network for River Discharge (GTN-R).</a:t>
            </a:r>
          </a:p>
          <a:p>
            <a:pPr lvl="1"/>
            <a:r>
              <a:rPr lang="en-GB" dirty="0" smtClean="0"/>
              <a:t>Based on its data holdings, GRDC has identified a priority network of 450 reference stations along the continental coastlines representing the major rivers by the most downstream GRDC-station to capture the freshwater fluxes into the World's oceans.</a:t>
            </a:r>
            <a:endParaRPr lang="en-GB" dirty="0"/>
          </a:p>
        </p:txBody>
      </p:sp>
      <p:sp>
        <p:nvSpPr>
          <p:cNvPr id="2" name="Titolo 1"/>
          <p:cNvSpPr>
            <a:spLocks noGrp="1"/>
          </p:cNvSpPr>
          <p:nvPr>
            <p:ph type="title"/>
          </p:nvPr>
        </p:nvSpPr>
        <p:spPr/>
        <p:txBody>
          <a:bodyPr>
            <a:noAutofit/>
          </a:bodyPr>
          <a:lstStyle/>
          <a:p>
            <a:pPr algn="ctr"/>
            <a:r>
              <a:rPr lang="en-US" sz="3600" i="1" dirty="0" smtClean="0">
                <a:ea typeface="Calibri"/>
                <a:cs typeface="Times New Roman"/>
              </a:rPr>
              <a:t>Describing </a:t>
            </a:r>
            <a:r>
              <a:rPr lang="en-US" sz="3600" i="1" dirty="0">
                <a:ea typeface="Calibri"/>
                <a:cs typeface="Times New Roman"/>
              </a:rPr>
              <a:t>the monitoring networks currently operational</a:t>
            </a: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extLst>
      <p:ext uri="{BB962C8B-B14F-4D97-AF65-F5344CB8AC3E}">
        <p14:creationId xmlns:p14="http://schemas.microsoft.com/office/powerpoint/2010/main" val="2254999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rafik 3" descr="D:\Users\looser\Documents\GTN-R\gtnr_2015.jpg"/>
          <p:cNvPicPr>
            <a:picLocks noChangeAspect="1" noChangeArrowheads="1"/>
          </p:cNvPicPr>
          <p:nvPr/>
        </p:nvPicPr>
        <p:blipFill>
          <a:blip r:embed="rId2" cstate="print">
            <a:extLst>
              <a:ext uri="{28A0092B-C50C-407E-A947-70E740481C1C}">
                <a14:useLocalDpi xmlns:a14="http://schemas.microsoft.com/office/drawing/2010/main" val="0"/>
              </a:ext>
            </a:extLst>
          </a:blip>
          <a:srcRect l="1590" t="19415" r="7515" b="14569"/>
          <a:stretch>
            <a:fillRect/>
          </a:stretch>
        </p:blipFill>
        <p:spPr bwMode="auto">
          <a:xfrm>
            <a:off x="323528" y="1408868"/>
            <a:ext cx="8613975" cy="43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6"/>
          <p:cNvSpPr txBox="1">
            <a:spLocks noChangeArrowheads="1"/>
          </p:cNvSpPr>
          <p:nvPr/>
        </p:nvSpPr>
        <p:spPr bwMode="auto">
          <a:xfrm>
            <a:off x="178575" y="75865"/>
            <a:ext cx="864096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algn="ctr" eaLnBrk="0" fontAlgn="base" hangingPunct="0">
              <a:spcBef>
                <a:spcPct val="0"/>
              </a:spcBef>
              <a:spcAft>
                <a:spcPct val="0"/>
              </a:spcAft>
              <a:defRPr i="1">
                <a:solidFill>
                  <a:schemeClr val="tx1"/>
                </a:solidFill>
                <a:latin typeface="Arial" charset="0"/>
              </a:defRPr>
            </a:lvl6pPr>
            <a:lvl7pPr marL="2971800" indent="-228600" algn="ctr" eaLnBrk="0" fontAlgn="base" hangingPunct="0">
              <a:spcBef>
                <a:spcPct val="0"/>
              </a:spcBef>
              <a:spcAft>
                <a:spcPct val="0"/>
              </a:spcAft>
              <a:defRPr i="1">
                <a:solidFill>
                  <a:schemeClr val="tx1"/>
                </a:solidFill>
                <a:latin typeface="Arial" charset="0"/>
              </a:defRPr>
            </a:lvl7pPr>
            <a:lvl8pPr marL="3429000" indent="-228600" algn="ctr" eaLnBrk="0" fontAlgn="base" hangingPunct="0">
              <a:spcBef>
                <a:spcPct val="0"/>
              </a:spcBef>
              <a:spcAft>
                <a:spcPct val="0"/>
              </a:spcAft>
              <a:defRPr i="1">
                <a:solidFill>
                  <a:schemeClr val="tx1"/>
                </a:solidFill>
                <a:latin typeface="Arial" charset="0"/>
              </a:defRPr>
            </a:lvl8pPr>
            <a:lvl9pPr marL="3886200" indent="-228600" algn="ctr" eaLnBrk="0" fontAlgn="base" hangingPunct="0">
              <a:spcBef>
                <a:spcPct val="0"/>
              </a:spcBef>
              <a:spcAft>
                <a:spcPct val="0"/>
              </a:spcAft>
              <a:defRPr i="1">
                <a:solidFill>
                  <a:schemeClr val="tx1"/>
                </a:solidFill>
                <a:latin typeface="Arial" charset="0"/>
              </a:defRPr>
            </a:lvl9pPr>
          </a:lstStyle>
          <a:p>
            <a:pPr algn="ctr" eaLnBrk="1" hangingPunct="1">
              <a:spcBef>
                <a:spcPct val="20000"/>
              </a:spcBef>
            </a:pPr>
            <a:r>
              <a:rPr lang="en-GB" altLang="en-US" sz="2400" b="1" dirty="0">
                <a:solidFill>
                  <a:schemeClr val="tx2"/>
                </a:solidFill>
                <a:effectLst>
                  <a:outerShdw blurRad="31750" dist="25400" dir="5400000" algn="tl" rotWithShape="0">
                    <a:srgbClr val="000000">
                      <a:alpha val="25000"/>
                    </a:srgbClr>
                  </a:outerShdw>
                </a:effectLst>
                <a:latin typeface="+mj-lt"/>
                <a:ea typeface="Calibri"/>
                <a:cs typeface="Times New Roman"/>
              </a:rPr>
              <a:t>Global Terrestrial Network for River Discharge (GTN-R)</a:t>
            </a:r>
          </a:p>
          <a:p>
            <a:pPr algn="ctr" eaLnBrk="1" hangingPunct="1">
              <a:spcBef>
                <a:spcPct val="20000"/>
              </a:spcBef>
            </a:pPr>
            <a:r>
              <a:rPr lang="en-GB" altLang="en-US" sz="2400" b="1" dirty="0">
                <a:solidFill>
                  <a:schemeClr val="tx2"/>
                </a:solidFill>
                <a:effectLst>
                  <a:outerShdw blurRad="31750" dist="25400" dir="5400000" algn="tl" rotWithShape="0">
                    <a:srgbClr val="000000">
                      <a:alpha val="25000"/>
                    </a:srgbClr>
                  </a:outerShdw>
                </a:effectLst>
                <a:latin typeface="+mj-lt"/>
                <a:ea typeface="Calibri"/>
                <a:cs typeface="Times New Roman"/>
              </a:rPr>
              <a:t>Network Status</a:t>
            </a:r>
          </a:p>
        </p:txBody>
      </p:sp>
      <p:sp>
        <p:nvSpPr>
          <p:cNvPr id="3076" name="Text Box 14"/>
          <p:cNvSpPr txBox="1">
            <a:spLocks noChangeArrowheads="1"/>
          </p:cNvSpPr>
          <p:nvPr/>
        </p:nvSpPr>
        <p:spPr bwMode="auto">
          <a:xfrm>
            <a:off x="998984" y="908720"/>
            <a:ext cx="3732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algn="ctr" eaLnBrk="0" fontAlgn="base" hangingPunct="0">
              <a:spcBef>
                <a:spcPct val="0"/>
              </a:spcBef>
              <a:spcAft>
                <a:spcPct val="0"/>
              </a:spcAft>
              <a:defRPr i="1">
                <a:solidFill>
                  <a:schemeClr val="tx1"/>
                </a:solidFill>
                <a:latin typeface="Arial" charset="0"/>
              </a:defRPr>
            </a:lvl6pPr>
            <a:lvl7pPr marL="2971800" indent="-228600" algn="ctr" eaLnBrk="0" fontAlgn="base" hangingPunct="0">
              <a:spcBef>
                <a:spcPct val="0"/>
              </a:spcBef>
              <a:spcAft>
                <a:spcPct val="0"/>
              </a:spcAft>
              <a:defRPr i="1">
                <a:solidFill>
                  <a:schemeClr val="tx1"/>
                </a:solidFill>
                <a:latin typeface="Arial" charset="0"/>
              </a:defRPr>
            </a:lvl7pPr>
            <a:lvl8pPr marL="3429000" indent="-228600" algn="ctr" eaLnBrk="0" fontAlgn="base" hangingPunct="0">
              <a:spcBef>
                <a:spcPct val="0"/>
              </a:spcBef>
              <a:spcAft>
                <a:spcPct val="0"/>
              </a:spcAft>
              <a:defRPr i="1">
                <a:solidFill>
                  <a:schemeClr val="tx1"/>
                </a:solidFill>
                <a:latin typeface="Arial" charset="0"/>
              </a:defRPr>
            </a:lvl8pPr>
            <a:lvl9pPr marL="3886200" indent="-228600" algn="ctr" eaLnBrk="0" fontAlgn="base" hangingPunct="0">
              <a:spcBef>
                <a:spcPct val="0"/>
              </a:spcBef>
              <a:spcAft>
                <a:spcPct val="0"/>
              </a:spcAft>
              <a:defRPr i="1">
                <a:solidFill>
                  <a:schemeClr val="tx1"/>
                </a:solidFill>
                <a:latin typeface="Arial" charset="0"/>
              </a:defRPr>
            </a:lvl9pPr>
          </a:lstStyle>
          <a:p>
            <a:pPr eaLnBrk="1" hangingPunct="1"/>
            <a:r>
              <a:rPr lang="en-GB" altLang="en-US" sz="1600" i="0" dirty="0">
                <a:latin typeface="+mn-lt"/>
              </a:rPr>
              <a:t>GTN- R status as of 13 March 2015</a:t>
            </a:r>
          </a:p>
        </p:txBody>
      </p:sp>
      <p:sp>
        <p:nvSpPr>
          <p:cNvPr id="3077" name="Text Box 15"/>
          <p:cNvSpPr txBox="1">
            <a:spLocks noChangeArrowheads="1"/>
          </p:cNvSpPr>
          <p:nvPr/>
        </p:nvSpPr>
        <p:spPr bwMode="auto">
          <a:xfrm>
            <a:off x="5378450" y="908720"/>
            <a:ext cx="2879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algn="ctr" eaLnBrk="0" fontAlgn="base" hangingPunct="0">
              <a:spcBef>
                <a:spcPct val="0"/>
              </a:spcBef>
              <a:spcAft>
                <a:spcPct val="0"/>
              </a:spcAft>
              <a:defRPr i="1">
                <a:solidFill>
                  <a:schemeClr val="tx1"/>
                </a:solidFill>
                <a:latin typeface="Arial" charset="0"/>
              </a:defRPr>
            </a:lvl6pPr>
            <a:lvl7pPr marL="2971800" indent="-228600" algn="ctr" eaLnBrk="0" fontAlgn="base" hangingPunct="0">
              <a:spcBef>
                <a:spcPct val="0"/>
              </a:spcBef>
              <a:spcAft>
                <a:spcPct val="0"/>
              </a:spcAft>
              <a:defRPr i="1">
                <a:solidFill>
                  <a:schemeClr val="tx1"/>
                </a:solidFill>
                <a:latin typeface="Arial" charset="0"/>
              </a:defRPr>
            </a:lvl7pPr>
            <a:lvl8pPr marL="3429000" indent="-228600" algn="ctr" eaLnBrk="0" fontAlgn="base" hangingPunct="0">
              <a:spcBef>
                <a:spcPct val="0"/>
              </a:spcBef>
              <a:spcAft>
                <a:spcPct val="0"/>
              </a:spcAft>
              <a:defRPr i="1">
                <a:solidFill>
                  <a:schemeClr val="tx1"/>
                </a:solidFill>
                <a:latin typeface="Arial" charset="0"/>
              </a:defRPr>
            </a:lvl8pPr>
            <a:lvl9pPr marL="3886200" indent="-228600" algn="ctr" eaLnBrk="0" fontAlgn="base" hangingPunct="0">
              <a:spcBef>
                <a:spcPct val="0"/>
              </a:spcBef>
              <a:spcAft>
                <a:spcPct val="0"/>
              </a:spcAft>
              <a:defRPr i="1">
                <a:solidFill>
                  <a:schemeClr val="tx1"/>
                </a:solidFill>
                <a:latin typeface="Arial" charset="0"/>
              </a:defRPr>
            </a:lvl9pPr>
          </a:lstStyle>
          <a:p>
            <a:pPr algn="l" eaLnBrk="1" hangingPunct="1"/>
            <a:r>
              <a:rPr lang="en-GB" altLang="en-US" sz="1600" i="0" dirty="0">
                <a:latin typeface="+mj-lt"/>
              </a:rPr>
              <a:t>281 Stations confirmed</a:t>
            </a:r>
          </a:p>
          <a:p>
            <a:pPr algn="l" eaLnBrk="1" hangingPunct="1"/>
            <a:r>
              <a:rPr lang="en-GB" altLang="en-US" sz="1600" i="0" dirty="0">
                <a:latin typeface="+mj-lt"/>
              </a:rPr>
              <a:t>165 Stations to be clarified</a:t>
            </a:r>
          </a:p>
        </p:txBody>
      </p:sp>
    </p:spTree>
    <p:extLst>
      <p:ext uri="{BB962C8B-B14F-4D97-AF65-F5344CB8AC3E}">
        <p14:creationId xmlns:p14="http://schemas.microsoft.com/office/powerpoint/2010/main" val="2859882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en-GB" dirty="0" smtClean="0"/>
              <a:t>Are </a:t>
            </a:r>
            <a:r>
              <a:rPr lang="en-GB" dirty="0"/>
              <a:t>the current operational networks operated by your community measuring the  EVs</a:t>
            </a:r>
            <a:r>
              <a:rPr lang="en-GB" dirty="0" smtClean="0"/>
              <a:t>?</a:t>
            </a:r>
          </a:p>
          <a:p>
            <a:pPr lvl="1"/>
            <a:r>
              <a:rPr lang="en-GB" dirty="0" smtClean="0"/>
              <a:t>The monitoring networks and stations are operated and maintained by the National Hydrological Services. The WMO urges its members to share data freely with the scientific and research community based on WMO Resolution 25 (CgXIII-1999)</a:t>
            </a:r>
            <a:endParaRPr lang="it-IT" dirty="0"/>
          </a:p>
          <a:p>
            <a:pPr lvl="0"/>
            <a:endParaRPr lang="it-IT" dirty="0"/>
          </a:p>
          <a:p>
            <a:endParaRPr lang="en-US" dirty="0"/>
          </a:p>
        </p:txBody>
      </p:sp>
      <p:sp>
        <p:nvSpPr>
          <p:cNvPr id="2" name="Titolo 1"/>
          <p:cNvSpPr>
            <a:spLocks noGrp="1"/>
          </p:cNvSpPr>
          <p:nvPr>
            <p:ph type="title"/>
          </p:nvPr>
        </p:nvSpPr>
        <p:spPr/>
        <p:txBody>
          <a:bodyPr>
            <a:noAutofit/>
          </a:bodyPr>
          <a:lstStyle/>
          <a:p>
            <a:pPr algn="ctr"/>
            <a:r>
              <a:rPr lang="en-US" sz="3600" i="1" dirty="0" smtClean="0">
                <a:ea typeface="Calibri"/>
                <a:cs typeface="Times New Roman"/>
              </a:rPr>
              <a:t>Describing </a:t>
            </a:r>
            <a:r>
              <a:rPr lang="en-US" sz="3600" i="1" dirty="0">
                <a:ea typeface="Calibri"/>
                <a:cs typeface="Times New Roman"/>
              </a:rPr>
              <a:t>the monitoring networks currently operational</a:t>
            </a: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extLst>
      <p:ext uri="{BB962C8B-B14F-4D97-AF65-F5344CB8AC3E}">
        <p14:creationId xmlns:p14="http://schemas.microsoft.com/office/powerpoint/2010/main" val="60838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62500" lnSpcReduction="20000"/>
          </a:bodyPr>
          <a:lstStyle/>
          <a:p>
            <a:pPr>
              <a:buFont typeface="Wingdings" panose="05000000000000000000" pitchFamily="2" charset="2"/>
              <a:buChar char="Ø"/>
            </a:pPr>
            <a:r>
              <a:rPr lang="en-US" sz="3500" dirty="0"/>
              <a:t>For some Use Case,  have you already focused on </a:t>
            </a:r>
            <a:r>
              <a:rPr lang="en-US" sz="3500" dirty="0" smtClean="0"/>
              <a:t>EVs</a:t>
            </a:r>
            <a:r>
              <a:rPr lang="en-US" sz="3500" dirty="0"/>
              <a:t>’ features: </a:t>
            </a:r>
          </a:p>
          <a:p>
            <a:pPr lvl="1">
              <a:buFont typeface="Arial" panose="020B0604020202020204" pitchFamily="34" charset="0"/>
              <a:buChar char="•"/>
            </a:pPr>
            <a:r>
              <a:rPr lang="en-US" sz="3500" dirty="0"/>
              <a:t>Temporal frequency </a:t>
            </a:r>
          </a:p>
          <a:p>
            <a:pPr lvl="1">
              <a:buFont typeface="Arial" panose="020B0604020202020204" pitchFamily="34" charset="0"/>
              <a:buChar char="•"/>
            </a:pPr>
            <a:r>
              <a:rPr lang="en-US" sz="3500" dirty="0"/>
              <a:t>Daily for most models with mounting requirements for higher temporal resolution (hourly) but not yet feasible on a global scale</a:t>
            </a:r>
          </a:p>
          <a:p>
            <a:pPr lvl="1">
              <a:buFont typeface="Arial" panose="020B0604020202020204" pitchFamily="34" charset="0"/>
              <a:buChar char="•"/>
            </a:pPr>
            <a:endParaRPr lang="en-US" sz="3500" dirty="0"/>
          </a:p>
          <a:p>
            <a:pPr lvl="1">
              <a:buFont typeface="Arial" panose="020B0604020202020204" pitchFamily="34" charset="0"/>
              <a:buChar char="•"/>
            </a:pPr>
            <a:r>
              <a:rPr lang="en-US" sz="3500" dirty="0"/>
              <a:t>Spatial resolution</a:t>
            </a:r>
          </a:p>
          <a:p>
            <a:pPr lvl="1">
              <a:buFont typeface="Arial" panose="020B0604020202020204" pitchFamily="34" charset="0"/>
              <a:buChar char="•"/>
            </a:pPr>
            <a:r>
              <a:rPr lang="en-US" sz="3500" dirty="0"/>
              <a:t>GTN-R capturing major rivers draining to the world oceans, for modelling special datasets with even distribution of stations</a:t>
            </a:r>
          </a:p>
          <a:p>
            <a:pPr lvl="1">
              <a:buFont typeface="Arial" panose="020B0604020202020204" pitchFamily="34" charset="0"/>
              <a:buChar char="•"/>
            </a:pPr>
            <a:endParaRPr lang="en-US" sz="3500" dirty="0"/>
          </a:p>
          <a:p>
            <a:pPr lvl="1">
              <a:buFont typeface="Arial" panose="020B0604020202020204" pitchFamily="34" charset="0"/>
              <a:buChar char="•"/>
            </a:pPr>
            <a:r>
              <a:rPr lang="en-US" sz="3500" dirty="0"/>
              <a:t>Accuracy</a:t>
            </a:r>
          </a:p>
          <a:p>
            <a:pPr lvl="1">
              <a:buFont typeface="Arial" panose="020B0604020202020204" pitchFamily="34" charset="0"/>
              <a:buChar char="•"/>
            </a:pPr>
            <a:r>
              <a:rPr lang="en-US" sz="3500" dirty="0"/>
              <a:t>Processes for accuracy described in ISO standards and WMO </a:t>
            </a:r>
            <a:r>
              <a:rPr lang="en-US" sz="3500" dirty="0" smtClean="0"/>
              <a:t>guides and manuals </a:t>
            </a:r>
            <a:endParaRPr lang="en-US" sz="3500" dirty="0"/>
          </a:p>
          <a:p>
            <a:pPr lvl="1">
              <a:buFont typeface="Arial" panose="020B0604020202020204" pitchFamily="34" charset="0"/>
              <a:buChar char="•"/>
            </a:pPr>
            <a:endParaRPr lang="en-US" sz="3500" dirty="0"/>
          </a:p>
          <a:p>
            <a:pPr lvl="1">
              <a:buFont typeface="Arial" panose="020B0604020202020204" pitchFamily="34" charset="0"/>
              <a:buChar char="•"/>
            </a:pPr>
            <a:endParaRPr lang="en-US" dirty="0" smtClean="0"/>
          </a:p>
        </p:txBody>
      </p:sp>
      <p:sp>
        <p:nvSpPr>
          <p:cNvPr id="2" name="Titolo 1"/>
          <p:cNvSpPr>
            <a:spLocks noGrp="1"/>
          </p:cNvSpPr>
          <p:nvPr>
            <p:ph type="title"/>
          </p:nvPr>
        </p:nvSpPr>
        <p:spPr>
          <a:xfrm>
            <a:off x="467544" y="188640"/>
            <a:ext cx="8229600" cy="1143000"/>
          </a:xfrm>
        </p:spPr>
        <p:txBody>
          <a:bodyPr>
            <a:normAutofit fontScale="90000"/>
          </a:bodyPr>
          <a:lstStyle/>
          <a:p>
            <a:pPr lvl="0" algn="ctr"/>
            <a:r>
              <a:rPr lang="it-IT" sz="3600" dirty="0" smtClean="0">
                <a:ea typeface="Calibri"/>
                <a:cs typeface="Times New Roman"/>
              </a:rPr>
              <a:t/>
            </a:r>
            <a:br>
              <a:rPr lang="it-IT" sz="3600" dirty="0" smtClean="0">
                <a:ea typeface="Calibri"/>
                <a:cs typeface="Times New Roman"/>
              </a:rPr>
            </a:br>
            <a:r>
              <a:rPr lang="en-US" sz="4000" i="1" dirty="0">
                <a:ea typeface="Calibri"/>
                <a:cs typeface="Times New Roman"/>
              </a:rPr>
              <a:t>Assessing EV observational needs and readiness</a:t>
            </a:r>
            <a:r>
              <a:rPr lang="it-IT" sz="3600" dirty="0">
                <a:ea typeface="Calibri"/>
                <a:cs typeface="Times New Roman"/>
              </a:rPr>
              <a:t/>
            </a:r>
            <a:br>
              <a:rPr lang="it-IT" sz="3600" dirty="0">
                <a:ea typeface="Calibri"/>
                <a:cs typeface="Times New Roman"/>
              </a:rPr>
            </a:br>
            <a:endParaRPr lang="en-US" dirty="0"/>
          </a:p>
        </p:txBody>
      </p:sp>
      <p:pic>
        <p:nvPicPr>
          <p:cNvPr id="6" name="Immagine 5"/>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extLst>
      <p:ext uri="{BB962C8B-B14F-4D97-AF65-F5344CB8AC3E}">
        <p14:creationId xmlns:p14="http://schemas.microsoft.com/office/powerpoint/2010/main" val="3254333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bwMode="auto">
          <a:xfrm>
            <a:off x="323528" y="1052736"/>
            <a:ext cx="8641085" cy="51117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Tx/>
              <a:buNone/>
            </a:pPr>
            <a:r>
              <a:rPr lang="en-GB" altLang="de-DE" sz="2400" b="1" dirty="0"/>
              <a:t>ISO/TC 113 </a:t>
            </a:r>
            <a:r>
              <a:rPr lang="en-GB" altLang="de-DE" sz="2400" b="1" dirty="0" err="1"/>
              <a:t>Hydrometry</a:t>
            </a:r>
            <a:endParaRPr lang="en-GB" altLang="de-DE" sz="2400" b="1" dirty="0"/>
          </a:p>
          <a:p>
            <a:pPr>
              <a:buFontTx/>
              <a:buNone/>
            </a:pPr>
            <a:r>
              <a:rPr lang="en-GB" altLang="de-DE" sz="2400" b="1" dirty="0"/>
              <a:t>Scope:</a:t>
            </a:r>
          </a:p>
          <a:p>
            <a:pPr lvl="1"/>
            <a:r>
              <a:rPr lang="en-GB" altLang="de-DE" sz="2000" dirty="0"/>
              <a:t>Standardization of methods, procedures, instruments, and </a:t>
            </a:r>
            <a:r>
              <a:rPr lang="en-GB" altLang="de-DE" sz="2000" dirty="0" err="1"/>
              <a:t>equipments</a:t>
            </a:r>
            <a:r>
              <a:rPr lang="en-GB" altLang="de-DE" sz="2000" dirty="0"/>
              <a:t> relating to techniques for hydrometric determination of water level, velocity, discharge and sediment transport in open channels, precipitation and evapotranspiration, availability and movement of ground water, including: </a:t>
            </a:r>
          </a:p>
          <a:p>
            <a:pPr lvl="2"/>
            <a:r>
              <a:rPr lang="en-GB" altLang="de-DE" sz="2000" dirty="0"/>
              <a:t>terminology and symbols; </a:t>
            </a:r>
          </a:p>
          <a:p>
            <a:pPr lvl="2"/>
            <a:r>
              <a:rPr lang="en-GB" altLang="de-DE" sz="2000" dirty="0"/>
              <a:t>collection, evaluation, analysis, interpretation and presentation of data; </a:t>
            </a:r>
          </a:p>
          <a:p>
            <a:pPr lvl="2"/>
            <a:r>
              <a:rPr lang="en-GB" altLang="de-DE" sz="2000" dirty="0"/>
              <a:t>evaluation of uncertainties. </a:t>
            </a:r>
          </a:p>
          <a:p>
            <a:pPr lvl="1"/>
            <a:r>
              <a:rPr lang="en-GB" altLang="de-DE" sz="2000" b="1" dirty="0"/>
              <a:t>61 published ISO standards</a:t>
            </a:r>
            <a:r>
              <a:rPr lang="en-GB" altLang="de-DE" sz="2000" dirty="0"/>
              <a:t> related to the TC and its SCs (number includes updates)</a:t>
            </a:r>
            <a:endParaRPr lang="en-GB" altLang="de-DE" sz="2000" b="1" dirty="0"/>
          </a:p>
        </p:txBody>
      </p:sp>
      <p:sp>
        <p:nvSpPr>
          <p:cNvPr id="168964" name="Text Box 4"/>
          <p:cNvSpPr txBox="1">
            <a:spLocks noChangeArrowheads="1"/>
          </p:cNvSpPr>
          <p:nvPr/>
        </p:nvSpPr>
        <p:spPr bwMode="auto">
          <a:xfrm>
            <a:off x="1" y="11588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GB" altLang="de-DE" sz="2400" b="1" i="1" dirty="0"/>
              <a:t>ECV River Discharge</a:t>
            </a:r>
          </a:p>
          <a:p>
            <a:pPr algn="ctr">
              <a:spcBef>
                <a:spcPct val="20000"/>
              </a:spcBef>
            </a:pPr>
            <a:r>
              <a:rPr lang="en-GB" altLang="de-DE" sz="2000" b="1" i="1" dirty="0"/>
              <a:t>ISO Standards</a:t>
            </a:r>
            <a:endParaRPr lang="en-GB" altLang="de-DE" sz="2000" b="1" i="1" dirty="0">
              <a:latin typeface="Comic Sans MS" pitchFamily="66" charset="0"/>
            </a:endParaRPr>
          </a:p>
        </p:txBody>
      </p:sp>
    </p:spTree>
    <p:extLst>
      <p:ext uri="{BB962C8B-B14F-4D97-AF65-F5344CB8AC3E}">
        <p14:creationId xmlns:p14="http://schemas.microsoft.com/office/powerpoint/2010/main" val="759842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bwMode="auto">
          <a:xfrm>
            <a:off x="7092950" y="5876925"/>
            <a:ext cx="1943100" cy="431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buFontTx/>
              <a:buNone/>
            </a:pPr>
            <a:endParaRPr lang="de-DE" altLang="de-DE" sz="2400"/>
          </a:p>
        </p:txBody>
      </p:sp>
      <p:sp>
        <p:nvSpPr>
          <p:cNvPr id="169988" name="Text Box 4"/>
          <p:cNvSpPr txBox="1">
            <a:spLocks noChangeArrowheads="1"/>
          </p:cNvSpPr>
          <p:nvPr/>
        </p:nvSpPr>
        <p:spPr bwMode="auto">
          <a:xfrm>
            <a:off x="179513" y="115888"/>
            <a:ext cx="89644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GB" altLang="de-DE" sz="2400" b="1" i="1" dirty="0"/>
              <a:t>ECV River Discharge</a:t>
            </a:r>
          </a:p>
          <a:p>
            <a:pPr algn="ctr">
              <a:spcBef>
                <a:spcPct val="20000"/>
              </a:spcBef>
            </a:pPr>
            <a:r>
              <a:rPr lang="en-GB" altLang="de-DE" sz="2000" b="1" i="1" dirty="0"/>
              <a:t>WMO Guides and Manuals issued by the </a:t>
            </a:r>
            <a:r>
              <a:rPr lang="en-GB" altLang="de-DE" sz="2000" b="1" i="1" dirty="0" err="1"/>
              <a:t>CHy</a:t>
            </a:r>
            <a:endParaRPr lang="en-GB" altLang="de-DE" sz="2000" b="1" i="1" dirty="0">
              <a:latin typeface="Comic Sans MS" pitchFamily="66" charset="0"/>
            </a:endParaRPr>
          </a:p>
        </p:txBody>
      </p:sp>
      <p:pic>
        <p:nvPicPr>
          <p:cNvPr id="169990" name="Picture 6"/>
          <p:cNvPicPr>
            <a:picLocks noChangeAspect="1" noChangeArrowheads="1"/>
          </p:cNvPicPr>
          <p:nvPr/>
        </p:nvPicPr>
        <p:blipFill>
          <a:blip r:embed="rId3">
            <a:extLst>
              <a:ext uri="{28A0092B-C50C-407E-A947-70E740481C1C}">
                <a14:useLocalDpi xmlns:a14="http://schemas.microsoft.com/office/drawing/2010/main" val="0"/>
              </a:ext>
            </a:extLst>
          </a:blip>
          <a:srcRect l="29265" t="17281" r="30258" b="10684"/>
          <a:stretch>
            <a:fillRect/>
          </a:stretch>
        </p:blipFill>
        <p:spPr bwMode="auto">
          <a:xfrm>
            <a:off x="395536" y="1196975"/>
            <a:ext cx="21717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1" name="Picture 7"/>
          <p:cNvPicPr>
            <a:picLocks noChangeAspect="1" noChangeArrowheads="1"/>
          </p:cNvPicPr>
          <p:nvPr/>
        </p:nvPicPr>
        <p:blipFill>
          <a:blip r:embed="rId4">
            <a:extLst>
              <a:ext uri="{28A0092B-C50C-407E-A947-70E740481C1C}">
                <a14:useLocalDpi xmlns:a14="http://schemas.microsoft.com/office/drawing/2010/main" val="0"/>
              </a:ext>
            </a:extLst>
          </a:blip>
          <a:srcRect l="27892" t="17281" r="29610" b="8499"/>
          <a:stretch>
            <a:fillRect/>
          </a:stretch>
        </p:blipFill>
        <p:spPr bwMode="auto">
          <a:xfrm>
            <a:off x="1620942" y="2305095"/>
            <a:ext cx="22955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2" name="Picture 8"/>
          <p:cNvPicPr>
            <a:picLocks noChangeAspect="1" noChangeArrowheads="1"/>
          </p:cNvPicPr>
          <p:nvPr/>
        </p:nvPicPr>
        <p:blipFill>
          <a:blip r:embed="rId5">
            <a:extLst>
              <a:ext uri="{28A0092B-C50C-407E-A947-70E740481C1C}">
                <a14:useLocalDpi xmlns:a14="http://schemas.microsoft.com/office/drawing/2010/main" val="0"/>
              </a:ext>
            </a:extLst>
          </a:blip>
          <a:srcRect l="27892" t="22043" r="30258" b="3833"/>
          <a:stretch>
            <a:fillRect/>
          </a:stretch>
        </p:blipFill>
        <p:spPr bwMode="auto">
          <a:xfrm>
            <a:off x="3924300" y="1268413"/>
            <a:ext cx="24003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3" name="Picture 9"/>
          <p:cNvPicPr>
            <a:picLocks noChangeAspect="1" noChangeArrowheads="1"/>
          </p:cNvPicPr>
          <p:nvPr/>
        </p:nvPicPr>
        <p:blipFill>
          <a:blip r:embed="rId6">
            <a:extLst>
              <a:ext uri="{28A0092B-C50C-407E-A947-70E740481C1C}">
                <a14:useLocalDpi xmlns:a14="http://schemas.microsoft.com/office/drawing/2010/main" val="0"/>
              </a:ext>
            </a:extLst>
          </a:blip>
          <a:srcRect l="28783" t="16826" r="29082" b="6673"/>
          <a:stretch>
            <a:fillRect/>
          </a:stretch>
        </p:blipFill>
        <p:spPr bwMode="auto">
          <a:xfrm>
            <a:off x="6324600" y="1844824"/>
            <a:ext cx="25241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699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p:cNvPicPr>
            <a:picLocks noChangeAspect="1" noChangeArrowheads="1"/>
          </p:cNvPicPr>
          <p:nvPr/>
        </p:nvPicPr>
        <p:blipFill>
          <a:blip r:embed="rId3">
            <a:extLst>
              <a:ext uri="{28A0092B-C50C-407E-A947-70E740481C1C}">
                <a14:useLocalDpi xmlns:a14="http://schemas.microsoft.com/office/drawing/2010/main" val="0"/>
              </a:ext>
            </a:extLst>
          </a:blip>
          <a:srcRect l="15971" t="13347" r="4555" b="16241"/>
          <a:stretch>
            <a:fillRect/>
          </a:stretch>
        </p:blipFill>
        <p:spPr bwMode="auto">
          <a:xfrm>
            <a:off x="1403648" y="1124744"/>
            <a:ext cx="6408687" cy="453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Text Box 5"/>
          <p:cNvSpPr txBox="1">
            <a:spLocks noChangeArrowheads="1"/>
          </p:cNvSpPr>
          <p:nvPr/>
        </p:nvSpPr>
        <p:spPr bwMode="auto">
          <a:xfrm>
            <a:off x="1" y="11588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GB" altLang="de-DE" sz="2400" b="1" i="1" dirty="0"/>
              <a:t>ECV River Discharge</a:t>
            </a:r>
          </a:p>
          <a:p>
            <a:pPr algn="ctr">
              <a:spcBef>
                <a:spcPct val="20000"/>
              </a:spcBef>
            </a:pPr>
            <a:r>
              <a:rPr lang="en-GB" altLang="de-DE" sz="2000" b="1" i="1" dirty="0"/>
              <a:t>WMO – UNESCO  International Glossary of Hydrology</a:t>
            </a:r>
            <a:endParaRPr lang="en-GB" altLang="de-DE" sz="2000" b="1" i="1" dirty="0">
              <a:latin typeface="Comic Sans MS" pitchFamily="66" charset="0"/>
            </a:endParaRPr>
          </a:p>
        </p:txBody>
      </p:sp>
    </p:spTree>
    <p:extLst>
      <p:ext uri="{BB962C8B-B14F-4D97-AF65-F5344CB8AC3E}">
        <p14:creationId xmlns:p14="http://schemas.microsoft.com/office/powerpoint/2010/main" val="488394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10000"/>
          </a:bodyPr>
          <a:lstStyle/>
          <a:p>
            <a:pPr>
              <a:buFont typeface="Wingdings" panose="05000000000000000000" pitchFamily="2" charset="2"/>
              <a:buChar char="Ø"/>
            </a:pPr>
            <a:r>
              <a:rPr lang="en-US" sz="3500" dirty="0" smtClean="0"/>
              <a:t>Challenges </a:t>
            </a:r>
            <a:r>
              <a:rPr lang="en-US" sz="3500" dirty="0"/>
              <a:t>and how these are </a:t>
            </a:r>
            <a:r>
              <a:rPr lang="en-US" sz="3500" dirty="0" smtClean="0"/>
              <a:t>addressed</a:t>
            </a:r>
          </a:p>
          <a:p>
            <a:pPr>
              <a:buFont typeface="Wingdings" panose="05000000000000000000" pitchFamily="2" charset="2"/>
              <a:buChar char="Ø"/>
            </a:pPr>
            <a:endParaRPr lang="en-US" sz="3500" dirty="0" smtClean="0"/>
          </a:p>
          <a:p>
            <a:pPr lvl="1">
              <a:buFont typeface="Wingdings" panose="05000000000000000000" pitchFamily="2" charset="2"/>
              <a:buChar char="Ø"/>
            </a:pPr>
            <a:r>
              <a:rPr lang="en-US" sz="3100" dirty="0" smtClean="0"/>
              <a:t>Data sharing obstacles due to:</a:t>
            </a:r>
          </a:p>
          <a:p>
            <a:pPr lvl="3">
              <a:buFont typeface="Wingdings" panose="05000000000000000000" pitchFamily="2" charset="2"/>
              <a:buChar char="Ø"/>
            </a:pPr>
            <a:r>
              <a:rPr lang="en-US" sz="2700" dirty="0" smtClean="0"/>
              <a:t>Data Policy</a:t>
            </a:r>
          </a:p>
          <a:p>
            <a:pPr lvl="3">
              <a:buFont typeface="Wingdings" panose="05000000000000000000" pitchFamily="2" charset="2"/>
              <a:buChar char="Ø"/>
            </a:pPr>
            <a:r>
              <a:rPr lang="en-US" sz="2700" dirty="0" smtClean="0"/>
              <a:t>Technical</a:t>
            </a:r>
          </a:p>
          <a:p>
            <a:pPr lvl="3">
              <a:buFont typeface="Wingdings" panose="05000000000000000000" pitchFamily="2" charset="2"/>
              <a:buChar char="Ø"/>
            </a:pPr>
            <a:r>
              <a:rPr lang="en-US" sz="2700" dirty="0" smtClean="0"/>
              <a:t>Administrative</a:t>
            </a:r>
          </a:p>
          <a:p>
            <a:pPr lvl="3">
              <a:buFont typeface="Wingdings" panose="05000000000000000000" pitchFamily="2" charset="2"/>
              <a:buChar char="Ø"/>
            </a:pPr>
            <a:r>
              <a:rPr lang="en-US" sz="2700" dirty="0" smtClean="0"/>
              <a:t>Institutional</a:t>
            </a:r>
          </a:p>
          <a:p>
            <a:pPr lvl="3">
              <a:buFont typeface="Wingdings" panose="05000000000000000000" pitchFamily="2" charset="2"/>
              <a:buChar char="Ø"/>
            </a:pPr>
            <a:r>
              <a:rPr lang="en-US" sz="2700" dirty="0" smtClean="0"/>
              <a:t>Funding</a:t>
            </a:r>
          </a:p>
          <a:p>
            <a:pPr lvl="1">
              <a:buFont typeface="Wingdings" panose="05000000000000000000" pitchFamily="2" charset="2"/>
              <a:buChar char="Ø"/>
            </a:pPr>
            <a:endParaRPr lang="en-US" sz="3100" dirty="0" smtClean="0"/>
          </a:p>
          <a:p>
            <a:pPr lvl="1">
              <a:buFont typeface="Wingdings" panose="05000000000000000000" pitchFamily="2" charset="2"/>
              <a:buChar char="Ø"/>
            </a:pPr>
            <a:r>
              <a:rPr lang="en-US" sz="3100" dirty="0" smtClean="0"/>
              <a:t>Resource constraints for comprehensive data acquisition, maintenance and distribution</a:t>
            </a:r>
          </a:p>
          <a:p>
            <a:pPr lvl="2">
              <a:buFont typeface="Arial" panose="020B0604020202020204" pitchFamily="34" charset="0"/>
              <a:buChar char="•"/>
            </a:pPr>
            <a:endParaRPr lang="en-US" dirty="0" smtClean="0"/>
          </a:p>
        </p:txBody>
      </p:sp>
      <p:sp>
        <p:nvSpPr>
          <p:cNvPr id="2" name="Titolo 1"/>
          <p:cNvSpPr>
            <a:spLocks noGrp="1"/>
          </p:cNvSpPr>
          <p:nvPr>
            <p:ph type="title"/>
          </p:nvPr>
        </p:nvSpPr>
        <p:spPr>
          <a:xfrm>
            <a:off x="467544" y="188640"/>
            <a:ext cx="8229600" cy="1143000"/>
          </a:xfrm>
        </p:spPr>
        <p:txBody>
          <a:bodyPr>
            <a:normAutofit fontScale="90000"/>
          </a:bodyPr>
          <a:lstStyle/>
          <a:p>
            <a:pPr lvl="0" algn="ctr"/>
            <a:r>
              <a:rPr lang="it-IT" sz="3600" dirty="0" smtClean="0">
                <a:ea typeface="Calibri"/>
                <a:cs typeface="Times New Roman"/>
              </a:rPr>
              <a:t/>
            </a:r>
            <a:br>
              <a:rPr lang="it-IT" sz="3600" dirty="0" smtClean="0">
                <a:ea typeface="Calibri"/>
                <a:cs typeface="Times New Roman"/>
              </a:rPr>
            </a:br>
            <a:r>
              <a:rPr lang="en-US" sz="4000" i="1" dirty="0">
                <a:ea typeface="Calibri"/>
                <a:cs typeface="Times New Roman"/>
              </a:rPr>
              <a:t>Assessing EV observational needs and readiness</a:t>
            </a:r>
            <a:r>
              <a:rPr lang="it-IT" sz="3600" dirty="0">
                <a:ea typeface="Calibri"/>
                <a:cs typeface="Times New Roman"/>
              </a:rPr>
              <a:t/>
            </a:r>
            <a:br>
              <a:rPr lang="it-IT" sz="3600" dirty="0">
                <a:ea typeface="Calibri"/>
                <a:cs typeface="Times New Roman"/>
              </a:rPr>
            </a:br>
            <a:endParaRPr lang="en-US" dirty="0"/>
          </a:p>
        </p:txBody>
      </p:sp>
      <p:pic>
        <p:nvPicPr>
          <p:cNvPr id="6" name="Immagine 5"/>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extLst>
      <p:ext uri="{BB962C8B-B14F-4D97-AF65-F5344CB8AC3E}">
        <p14:creationId xmlns:p14="http://schemas.microsoft.com/office/powerpoint/2010/main" val="1852293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pPr algn="ctr"/>
            <a:r>
              <a:rPr lang="en-US" sz="3600" i="1" dirty="0"/>
              <a:t>Gaps and requirements</a:t>
            </a:r>
            <a:endParaRPr lang="en-US" sz="3600" dirty="0"/>
          </a:p>
        </p:txBody>
      </p:sp>
      <p:sp>
        <p:nvSpPr>
          <p:cNvPr id="4" name="Segnaposto contenuto 2"/>
          <p:cNvSpPr>
            <a:spLocks noGrp="1"/>
          </p:cNvSpPr>
          <p:nvPr>
            <p:ph idx="1"/>
          </p:nvPr>
        </p:nvSpPr>
        <p:spPr/>
        <p:txBody>
          <a:bodyPr>
            <a:normAutofit fontScale="85000" lnSpcReduction="10000"/>
          </a:bodyPr>
          <a:lstStyle/>
          <a:p>
            <a:r>
              <a:rPr lang="en-GB" dirty="0"/>
              <a:t>Have you already carried out a gap analysis utilizing the EVs to identify gaps and </a:t>
            </a:r>
            <a:r>
              <a:rPr lang="en-GB" dirty="0" smtClean="0"/>
              <a:t>priorities in terms of:</a:t>
            </a:r>
          </a:p>
          <a:p>
            <a:pPr lvl="1">
              <a:buFont typeface="Arial" panose="020B0604020202020204" pitchFamily="34" charset="0"/>
              <a:buChar char="•"/>
            </a:pPr>
            <a:r>
              <a:rPr lang="en-US" sz="2400" dirty="0" smtClean="0"/>
              <a:t>EO data availability: </a:t>
            </a:r>
          </a:p>
          <a:p>
            <a:pPr lvl="1">
              <a:buFont typeface="Arial" panose="020B0604020202020204" pitchFamily="34" charset="0"/>
              <a:buChar char="•"/>
            </a:pPr>
            <a:r>
              <a:rPr lang="en-US" sz="2400" dirty="0" smtClean="0"/>
              <a:t>Resolution issues, both temporal and spatial, but improving (SWOT Mission 2020)</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In-situ data availability</a:t>
            </a:r>
          </a:p>
          <a:p>
            <a:pPr lvl="1">
              <a:buFont typeface="Arial" panose="020B0604020202020204" pitchFamily="34" charset="0"/>
              <a:buChar char="•"/>
            </a:pPr>
            <a:r>
              <a:rPr lang="en-US" sz="2400" dirty="0" smtClean="0"/>
              <a:t>Repeatedly done by GRDC through WMO </a:t>
            </a:r>
            <a:r>
              <a:rPr lang="en-US" sz="2400" dirty="0" err="1" smtClean="0"/>
              <a:t>CHy</a:t>
            </a:r>
            <a:r>
              <a:rPr lang="en-US" sz="2400" dirty="0" smtClean="0"/>
              <a:t>, TOPC, GCOS</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Data repositories for the </a:t>
            </a:r>
            <a:r>
              <a:rPr lang="en-US" sz="2400" dirty="0"/>
              <a:t>long term preservation</a:t>
            </a:r>
            <a:r>
              <a:rPr lang="en-US" sz="2400" i="1" dirty="0"/>
              <a:t> </a:t>
            </a:r>
            <a:r>
              <a:rPr lang="en-US" sz="2400" dirty="0"/>
              <a:t>of </a:t>
            </a:r>
            <a:r>
              <a:rPr lang="en-US" sz="2400" dirty="0" smtClean="0"/>
              <a:t>EVs</a:t>
            </a:r>
          </a:p>
          <a:p>
            <a:pPr lvl="1">
              <a:buFont typeface="Arial" panose="020B0604020202020204" pitchFamily="34" charset="0"/>
              <a:buChar char="•"/>
            </a:pPr>
            <a:r>
              <a:rPr lang="en-US" sz="2400" dirty="0" smtClean="0"/>
              <a:t>Yes, GRDC and others</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dirty="0"/>
              <a:t>Infrastructure </a:t>
            </a:r>
            <a:r>
              <a:rPr lang="en-US" sz="2400" dirty="0" smtClean="0"/>
              <a:t>for EVs publication</a:t>
            </a:r>
          </a:p>
          <a:p>
            <a:pPr lvl="1">
              <a:buFont typeface="Arial" panose="020B0604020202020204" pitchFamily="34" charset="0"/>
              <a:buChar char="•"/>
            </a:pPr>
            <a:r>
              <a:rPr lang="en-US" sz="2400" dirty="0" smtClean="0"/>
              <a:t>Yes, GCOS and TOPC </a:t>
            </a:r>
            <a:endParaRPr lang="en-US" sz="2400" dirty="0"/>
          </a:p>
        </p:txBody>
      </p:sp>
    </p:spTree>
    <p:extLst>
      <p:ext uri="{BB962C8B-B14F-4D97-AF65-F5344CB8AC3E}">
        <p14:creationId xmlns:p14="http://schemas.microsoft.com/office/powerpoint/2010/main" val="654474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7504" y="44624"/>
            <a:ext cx="8928992" cy="706090"/>
          </a:xfrm>
        </p:spPr>
        <p:txBody>
          <a:bodyPr>
            <a:normAutofit/>
          </a:bodyPr>
          <a:lstStyle/>
          <a:p>
            <a:r>
              <a:rPr lang="de-DE" sz="2800" i="1" dirty="0" smtClean="0"/>
              <a:t>Global </a:t>
            </a:r>
            <a:r>
              <a:rPr lang="de-DE" sz="2800" i="1" dirty="0" err="1" smtClean="0"/>
              <a:t>Terrestrial</a:t>
            </a:r>
            <a:r>
              <a:rPr lang="de-DE" sz="2800" i="1" dirty="0" smtClean="0"/>
              <a:t> Network </a:t>
            </a:r>
            <a:r>
              <a:rPr lang="de-DE" sz="2800" i="1" dirty="0" err="1" smtClean="0"/>
              <a:t>Hydrology</a:t>
            </a:r>
            <a:r>
              <a:rPr lang="de-DE" sz="2800" i="1" dirty="0" smtClean="0"/>
              <a:t> (GTN-H)</a:t>
            </a:r>
            <a:endParaRPr lang="de-DE" sz="2800" i="1" dirty="0"/>
          </a:p>
        </p:txBody>
      </p:sp>
      <p:pic>
        <p:nvPicPr>
          <p:cNvPr id="4" name="fullResImage" descr="http://www.gtn-h.info/wp-content/uploads/2014/08/gtn-h-network.png"/>
          <p:cNvPicPr/>
          <p:nvPr/>
        </p:nvPicPr>
        <p:blipFill rotWithShape="1">
          <a:blip r:embed="rId2" cstate="print">
            <a:extLst>
              <a:ext uri="{28A0092B-C50C-407E-A947-70E740481C1C}">
                <a14:useLocalDpi xmlns:a14="http://schemas.microsoft.com/office/drawing/2010/main" val="0"/>
              </a:ext>
            </a:extLst>
          </a:blip>
          <a:srcRect t="14344"/>
          <a:stretch/>
        </p:blipFill>
        <p:spPr bwMode="auto">
          <a:xfrm>
            <a:off x="2339752" y="476672"/>
            <a:ext cx="5040560" cy="5904656"/>
          </a:xfrm>
          <a:prstGeom prst="rect">
            <a:avLst/>
          </a:prstGeom>
          <a:noFill/>
          <a:ln>
            <a:noFill/>
          </a:ln>
        </p:spPr>
      </p:pic>
    </p:spTree>
    <p:extLst>
      <p:ext uri="{BB962C8B-B14F-4D97-AF65-F5344CB8AC3E}">
        <p14:creationId xmlns:p14="http://schemas.microsoft.com/office/powerpoint/2010/main" val="4254976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10000"/>
          </a:bodyPr>
          <a:lstStyle/>
          <a:p>
            <a:pPr lvl="0"/>
            <a:r>
              <a:rPr lang="en-GB" dirty="0"/>
              <a:t>Is your community developing a set of area-specific EVs? </a:t>
            </a:r>
            <a:endParaRPr lang="en-GB" dirty="0" smtClean="0"/>
          </a:p>
          <a:p>
            <a:pPr lvl="1"/>
            <a:r>
              <a:rPr lang="en-GB" dirty="0" smtClean="0"/>
              <a:t>Yes</a:t>
            </a:r>
          </a:p>
          <a:p>
            <a:pPr lvl="0"/>
            <a:endParaRPr lang="en-GB" dirty="0"/>
          </a:p>
          <a:p>
            <a:pPr lvl="1">
              <a:buFont typeface="Arial" panose="020B0604020202020204" pitchFamily="34" charset="0"/>
              <a:buChar char="•"/>
            </a:pPr>
            <a:r>
              <a:rPr lang="en-GB" sz="2800" b="1" dirty="0" smtClean="0"/>
              <a:t>How </a:t>
            </a:r>
            <a:r>
              <a:rPr lang="en-GB" sz="2800" b="1" dirty="0"/>
              <a:t>do you define EV</a:t>
            </a:r>
            <a:r>
              <a:rPr lang="en-GB" sz="2800" b="1" dirty="0" smtClean="0"/>
              <a:t>?</a:t>
            </a:r>
          </a:p>
          <a:p>
            <a:pPr marL="393192" lvl="1" indent="0">
              <a:buNone/>
            </a:pPr>
            <a:endParaRPr lang="en-GB" b="1" dirty="0" smtClean="0"/>
          </a:p>
          <a:p>
            <a:pPr marL="137160" indent="0">
              <a:buNone/>
            </a:pPr>
            <a:r>
              <a:rPr lang="en-US" b="1" dirty="0" smtClean="0"/>
              <a:t>EVs should support </a:t>
            </a:r>
            <a:r>
              <a:rPr lang="en-US" b="1" dirty="0"/>
              <a:t>the work of the </a:t>
            </a:r>
            <a:r>
              <a:rPr lang="en-US" b="1" dirty="0" smtClean="0"/>
              <a:t>UNFCCC, the IPCC and other international conventions and bodies. EV is </a:t>
            </a:r>
            <a:r>
              <a:rPr lang="en-US" b="1" dirty="0"/>
              <a:t>technically and economically feasible for systematic observation. </a:t>
            </a:r>
            <a:r>
              <a:rPr lang="en-US" b="1" dirty="0" smtClean="0"/>
              <a:t>International </a:t>
            </a:r>
            <a:r>
              <a:rPr lang="en-US" b="1" dirty="0"/>
              <a:t>exchange is required for both current and historical observations</a:t>
            </a:r>
            <a:r>
              <a:rPr lang="en-US" b="1" dirty="0" smtClean="0"/>
              <a:t>. (GCOS) </a:t>
            </a:r>
            <a:endParaRPr lang="en-GB" b="1" dirty="0" smtClean="0"/>
          </a:p>
          <a:p>
            <a:pPr marL="137160" indent="0">
              <a:buNone/>
            </a:pPr>
            <a:endParaRPr lang="en-GB" b="1" dirty="0" smtClean="0"/>
          </a:p>
          <a:p>
            <a:pPr lvl="0"/>
            <a:endParaRPr lang="it-IT" sz="2400" dirty="0">
              <a:ea typeface="Calibri"/>
              <a:cs typeface="Times New Roman"/>
            </a:endParaRPr>
          </a:p>
          <a:p>
            <a:endParaRPr lang="en-US" dirty="0"/>
          </a:p>
        </p:txBody>
      </p:sp>
      <p:sp>
        <p:nvSpPr>
          <p:cNvPr id="2" name="Titolo 1"/>
          <p:cNvSpPr>
            <a:spLocks noGrp="1"/>
          </p:cNvSpPr>
          <p:nvPr>
            <p:ph type="title"/>
          </p:nvPr>
        </p:nvSpPr>
        <p:spPr/>
        <p:txBody>
          <a:bodyPr>
            <a:normAutofit/>
          </a:bodyPr>
          <a:lstStyle/>
          <a:p>
            <a:pPr algn="ctr"/>
            <a:r>
              <a:rPr lang="en-US" sz="3600" i="1" dirty="0" smtClean="0"/>
              <a:t>Status of existing EVs in the domain</a:t>
            </a:r>
            <a:endParaRPr lang="en-US" sz="3600" i="1" dirty="0"/>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extLst>
      <p:ext uri="{BB962C8B-B14F-4D97-AF65-F5344CB8AC3E}">
        <p14:creationId xmlns:p14="http://schemas.microsoft.com/office/powerpoint/2010/main" val="1441800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274638"/>
            <a:ext cx="8363272" cy="994122"/>
          </a:xfrm>
        </p:spPr>
        <p:txBody>
          <a:bodyPr>
            <a:normAutofit fontScale="90000"/>
          </a:bodyPr>
          <a:lstStyle/>
          <a:p>
            <a:r>
              <a:rPr lang="de-DE" sz="2400" i="1" dirty="0" smtClean="0"/>
              <a:t>ECV Reports </a:t>
            </a:r>
            <a:r>
              <a:rPr lang="de-DE" sz="2400" i="1" dirty="0" err="1" smtClean="0"/>
              <a:t>for</a:t>
            </a:r>
            <a:r>
              <a:rPr lang="de-DE" sz="2400" i="1" dirty="0" smtClean="0"/>
              <a:t> </a:t>
            </a:r>
            <a:r>
              <a:rPr lang="de-DE" sz="2400" i="1" dirty="0" err="1" smtClean="0"/>
              <a:t>Terrestrial</a:t>
            </a:r>
            <a:r>
              <a:rPr lang="de-DE" sz="2400" i="1" dirty="0" smtClean="0"/>
              <a:t> </a:t>
            </a:r>
            <a:r>
              <a:rPr lang="de-DE" sz="2400" i="1" dirty="0" err="1" smtClean="0"/>
              <a:t>Observing</a:t>
            </a:r>
            <a:r>
              <a:rPr lang="de-DE" sz="2400" i="1" dirty="0" smtClean="0"/>
              <a:t> Systems </a:t>
            </a:r>
            <a:r>
              <a:rPr lang="de-DE" sz="2400" i="1" dirty="0" err="1" smtClean="0"/>
              <a:t>developed</a:t>
            </a:r>
            <a:r>
              <a:rPr lang="de-DE" sz="2400" i="1" dirty="0" smtClean="0"/>
              <a:t> </a:t>
            </a:r>
            <a:r>
              <a:rPr lang="de-DE" sz="2400" i="1" dirty="0" err="1" smtClean="0"/>
              <a:t>by</a:t>
            </a:r>
            <a:r>
              <a:rPr lang="de-DE" sz="2400" i="1" dirty="0" smtClean="0"/>
              <a:t> GTOS </a:t>
            </a:r>
            <a:r>
              <a:rPr lang="de-DE" sz="2400" i="1" dirty="0" err="1" smtClean="0"/>
              <a:t>with</a:t>
            </a:r>
            <a:r>
              <a:rPr lang="de-DE" sz="2400" i="1" dirty="0" smtClean="0"/>
              <a:t> </a:t>
            </a:r>
            <a:r>
              <a:rPr lang="de-DE" sz="2400" i="1" dirty="0" err="1" smtClean="0"/>
              <a:t>support</a:t>
            </a:r>
            <a:r>
              <a:rPr lang="de-DE" sz="2400" i="1" dirty="0" smtClean="0"/>
              <a:t> </a:t>
            </a:r>
            <a:r>
              <a:rPr lang="de-DE" sz="2400" i="1" dirty="0" err="1" smtClean="0"/>
              <a:t>from</a:t>
            </a:r>
            <a:r>
              <a:rPr lang="de-DE" sz="2400" i="1" dirty="0" smtClean="0"/>
              <a:t> TOPC </a:t>
            </a:r>
            <a:r>
              <a:rPr lang="de-DE" sz="2400" i="1" dirty="0" err="1" smtClean="0"/>
              <a:t>and</a:t>
            </a:r>
            <a:r>
              <a:rPr lang="de-DE" sz="2400" i="1" dirty="0" smtClean="0"/>
              <a:t> GCOS (</a:t>
            </a:r>
            <a:r>
              <a:rPr lang="de-DE" sz="2400" i="1" dirty="0" err="1" smtClean="0"/>
              <a:t>Selection</a:t>
            </a:r>
            <a:r>
              <a:rPr lang="de-DE" sz="2400" i="1" dirty="0" smtClean="0"/>
              <a:t> </a:t>
            </a:r>
            <a:r>
              <a:rPr lang="de-DE" sz="2400" i="1" dirty="0" err="1" smtClean="0"/>
              <a:t>only</a:t>
            </a:r>
            <a:r>
              <a:rPr lang="de-DE" sz="2400" i="1" dirty="0" smtClean="0"/>
              <a:t>)</a:t>
            </a:r>
            <a:endParaRPr lang="de-DE" sz="2400" i="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95" t="21687" r="43708" b="23441"/>
          <a:stretch/>
        </p:blipFill>
        <p:spPr bwMode="auto">
          <a:xfrm>
            <a:off x="755576" y="1460010"/>
            <a:ext cx="2232248" cy="209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815" t="21119" r="43539" b="25050"/>
          <a:stretch/>
        </p:blipFill>
        <p:spPr bwMode="auto">
          <a:xfrm>
            <a:off x="3491880" y="1527588"/>
            <a:ext cx="2228631" cy="2066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815" t="21119" r="43539" b="25050"/>
          <a:stretch/>
        </p:blipFill>
        <p:spPr bwMode="auto">
          <a:xfrm>
            <a:off x="3635896" y="3728659"/>
            <a:ext cx="2275115" cy="210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6147" t="18454" r="31297" b="30226"/>
          <a:stretch/>
        </p:blipFill>
        <p:spPr bwMode="auto">
          <a:xfrm>
            <a:off x="6444208" y="1456124"/>
            <a:ext cx="2376264" cy="2209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4666" t="17793" r="42179" b="29586"/>
          <a:stretch/>
        </p:blipFill>
        <p:spPr bwMode="auto">
          <a:xfrm>
            <a:off x="6444208" y="3787344"/>
            <a:ext cx="2232248" cy="199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egnaposto contenuto 2"/>
          <p:cNvSpPr>
            <a:spLocks noGrp="1"/>
          </p:cNvSpPr>
          <p:nvPr>
            <p:ph idx="1"/>
          </p:nvPr>
        </p:nvSpPr>
        <p:spPr>
          <a:xfrm>
            <a:off x="323528" y="3803037"/>
            <a:ext cx="3168352" cy="2578291"/>
          </a:xfrm>
        </p:spPr>
        <p:txBody>
          <a:bodyPr>
            <a:normAutofit/>
          </a:bodyPr>
          <a:lstStyle/>
          <a:p>
            <a:r>
              <a:rPr lang="en-US" sz="2400" dirty="0" smtClean="0"/>
              <a:t>Not completed:</a:t>
            </a:r>
          </a:p>
          <a:p>
            <a:endParaRPr lang="en-US" sz="2400" dirty="0" smtClean="0"/>
          </a:p>
          <a:p>
            <a:r>
              <a:rPr lang="en-US" sz="2400" dirty="0" smtClean="0"/>
              <a:t>T2 Water Use</a:t>
            </a:r>
          </a:p>
          <a:p>
            <a:r>
              <a:rPr lang="en-US" sz="2400" dirty="0" smtClean="0"/>
              <a:t>T3 Groundwater</a:t>
            </a:r>
          </a:p>
        </p:txBody>
      </p:sp>
    </p:spTree>
    <p:extLst>
      <p:ext uri="{BB962C8B-B14F-4D97-AF65-F5344CB8AC3E}">
        <p14:creationId xmlns:p14="http://schemas.microsoft.com/office/powerpoint/2010/main" val="373306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481329"/>
            <a:ext cx="8435280" cy="4323936"/>
          </a:xfrm>
        </p:spPr>
        <p:txBody>
          <a:bodyPr>
            <a:normAutofit fontScale="92500" lnSpcReduction="10000"/>
          </a:bodyPr>
          <a:lstStyle/>
          <a:p>
            <a:r>
              <a:rPr lang="en-US" dirty="0" smtClean="0"/>
              <a:t>Overlapping with EVs in other domains (SBA):</a:t>
            </a:r>
          </a:p>
          <a:p>
            <a:pPr lvl="1"/>
            <a:r>
              <a:rPr lang="en-US" dirty="0" smtClean="0"/>
              <a:t>Yes, Water is a key element in basically all SBAs</a:t>
            </a:r>
          </a:p>
          <a:p>
            <a:endParaRPr lang="en-US" dirty="0" smtClean="0"/>
          </a:p>
          <a:p>
            <a:r>
              <a:rPr lang="en-US" dirty="0" smtClean="0"/>
              <a:t>Priorities for EVs operational monitoring:</a:t>
            </a:r>
          </a:p>
          <a:p>
            <a:pPr lvl="1"/>
            <a:r>
              <a:rPr lang="en-US" dirty="0" smtClean="0"/>
              <a:t>Total flux to ocean stations and climate sensitive stations (minimal human impact)</a:t>
            </a:r>
          </a:p>
          <a:p>
            <a:pPr marL="109728" indent="0">
              <a:buNone/>
            </a:pPr>
            <a:endParaRPr lang="en-US" dirty="0" smtClean="0"/>
          </a:p>
          <a:p>
            <a:r>
              <a:rPr lang="en-US" dirty="0" smtClean="0"/>
              <a:t>Future work</a:t>
            </a:r>
          </a:p>
          <a:p>
            <a:pPr lvl="1"/>
            <a:r>
              <a:rPr lang="en-US" dirty="0" smtClean="0"/>
              <a:t>Improve data sharing mechanisms</a:t>
            </a:r>
          </a:p>
          <a:p>
            <a:pPr lvl="1"/>
            <a:r>
              <a:rPr lang="en-US" dirty="0" smtClean="0"/>
              <a:t>Develop space based complementary measurements which can be used as alternatives in data sparse areas</a:t>
            </a:r>
          </a:p>
          <a:p>
            <a:pPr lvl="1"/>
            <a:r>
              <a:rPr lang="en-US" dirty="0" smtClean="0"/>
              <a:t>Improve quality of observations</a:t>
            </a:r>
          </a:p>
          <a:p>
            <a:endParaRPr lang="en-US" dirty="0"/>
          </a:p>
        </p:txBody>
      </p:sp>
      <p:sp>
        <p:nvSpPr>
          <p:cNvPr id="2" name="Titolo 1"/>
          <p:cNvSpPr>
            <a:spLocks noGrp="1"/>
          </p:cNvSpPr>
          <p:nvPr>
            <p:ph type="title"/>
          </p:nvPr>
        </p:nvSpPr>
        <p:spPr/>
        <p:txBody>
          <a:bodyPr>
            <a:normAutofit/>
          </a:bodyPr>
          <a:lstStyle/>
          <a:p>
            <a:pPr algn="ctr"/>
            <a:r>
              <a:rPr lang="en-US" sz="3600" i="1" dirty="0" smtClean="0"/>
              <a:t>Conclusions</a:t>
            </a:r>
            <a:endParaRPr lang="en-US" sz="3600" i="1" dirty="0"/>
          </a:p>
        </p:txBody>
      </p:sp>
    </p:spTree>
    <p:extLst>
      <p:ext uri="{BB962C8B-B14F-4D97-AF65-F5344CB8AC3E}">
        <p14:creationId xmlns:p14="http://schemas.microsoft.com/office/powerpoint/2010/main" val="4198875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340768"/>
            <a:ext cx="8291264" cy="4785395"/>
          </a:xfrm>
        </p:spPr>
        <p:txBody>
          <a:bodyPr>
            <a:normAutofit fontScale="92500" lnSpcReduction="10000"/>
          </a:bodyPr>
          <a:lstStyle/>
          <a:p>
            <a:pPr lvl="0"/>
            <a:r>
              <a:rPr lang="en-GB" dirty="0"/>
              <a:t>What criteria, methodology, and process are used to identify EVs?</a:t>
            </a:r>
            <a:endParaRPr lang="it-IT" dirty="0"/>
          </a:p>
          <a:p>
            <a:pPr lvl="1">
              <a:buFont typeface="Arial" panose="020B0604020202020204" pitchFamily="34" charset="0"/>
              <a:buChar char="•"/>
            </a:pPr>
            <a:r>
              <a:rPr lang="en-US" dirty="0" smtClean="0"/>
              <a:t>Bottom-up: Availability of in-situ data for river discharge provided by National Hydrological Services (NHSs).</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Top-down: </a:t>
            </a:r>
            <a:r>
              <a:rPr lang="en-US" dirty="0"/>
              <a:t>River discharge has a role in driving the climate system as the freshwater inflow to the worlds oceans may influence oceanic circulation patterns at inter-annual to decadal time scales.</a:t>
            </a:r>
          </a:p>
          <a:p>
            <a:pPr lvl="1">
              <a:buFont typeface="Arial" panose="020B0604020202020204" pitchFamily="34" charset="0"/>
              <a:buChar char="•"/>
            </a:pPr>
            <a:r>
              <a:rPr lang="en-US" dirty="0" smtClean="0"/>
              <a:t>River </a:t>
            </a:r>
            <a:r>
              <a:rPr lang="en-US" dirty="0"/>
              <a:t>discharge serves as an indicator for climatic change and variability as it reflect changes in precipitation and evapotranspiration.</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EV is required for baseline monitoring of UNFCCC and IPCC activities and assessments.</a:t>
            </a:r>
          </a:p>
          <a:p>
            <a:endParaRPr lang="en-US" dirty="0">
              <a:solidFill>
                <a:srgbClr val="FF0000"/>
              </a:solidFill>
            </a:endParaRPr>
          </a:p>
        </p:txBody>
      </p:sp>
      <p:sp>
        <p:nvSpPr>
          <p:cNvPr id="2" name="Titolo 1"/>
          <p:cNvSpPr>
            <a:spLocks noGrp="1"/>
          </p:cNvSpPr>
          <p:nvPr>
            <p:ph type="title"/>
          </p:nvPr>
        </p:nvSpPr>
        <p:spPr>
          <a:xfrm>
            <a:off x="395536" y="188640"/>
            <a:ext cx="8424936" cy="1143000"/>
          </a:xfrm>
        </p:spPr>
        <p:txBody>
          <a:bodyPr>
            <a:noAutofit/>
          </a:bodyPr>
          <a:lstStyle/>
          <a:p>
            <a:r>
              <a:rPr lang="en-US" sz="3600" i="1" dirty="0" smtClean="0"/>
              <a:t>The process underlying EV definition</a:t>
            </a:r>
            <a:endParaRPr lang="en-US" sz="3600" i="1"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extLst>
      <p:ext uri="{BB962C8B-B14F-4D97-AF65-F5344CB8AC3E}">
        <p14:creationId xmlns:p14="http://schemas.microsoft.com/office/powerpoint/2010/main" val="4197018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484784"/>
            <a:ext cx="8291264" cy="4785395"/>
          </a:xfrm>
        </p:spPr>
        <p:txBody>
          <a:bodyPr>
            <a:normAutofit/>
          </a:bodyPr>
          <a:lstStyle/>
          <a:p>
            <a:pPr lvl="0"/>
            <a:r>
              <a:rPr lang="en-GB" dirty="0"/>
              <a:t>What criteria, methodology, and process are used to identify EVs</a:t>
            </a:r>
            <a:r>
              <a:rPr lang="en-GB" dirty="0" smtClean="0"/>
              <a:t>? (…continued)</a:t>
            </a:r>
          </a:p>
          <a:p>
            <a:pPr lvl="0"/>
            <a:endParaRPr lang="it-IT" dirty="0"/>
          </a:p>
          <a:p>
            <a:pPr lvl="1">
              <a:buFont typeface="Arial" panose="020B0604020202020204" pitchFamily="34" charset="0"/>
              <a:buChar char="•"/>
            </a:pPr>
            <a:r>
              <a:rPr lang="en-GB" dirty="0" smtClean="0"/>
              <a:t>Do </a:t>
            </a:r>
            <a:r>
              <a:rPr lang="en-GB" dirty="0"/>
              <a:t>you have a template to document </a:t>
            </a:r>
            <a:r>
              <a:rPr lang="en-GB" dirty="0" smtClean="0"/>
              <a:t>an </a:t>
            </a:r>
            <a:r>
              <a:rPr lang="en-GB" dirty="0"/>
              <a:t>EV</a:t>
            </a:r>
            <a:r>
              <a:rPr lang="en-GB" dirty="0" smtClean="0"/>
              <a:t>?</a:t>
            </a:r>
          </a:p>
          <a:p>
            <a:pPr lvl="1">
              <a:buFont typeface="Arial" panose="020B0604020202020204" pitchFamily="34" charset="0"/>
              <a:buChar char="•"/>
            </a:pPr>
            <a:endParaRPr lang="en-GB" dirty="0" smtClean="0"/>
          </a:p>
          <a:p>
            <a:pPr lvl="1">
              <a:buFont typeface="Arial" panose="020B0604020202020204" pitchFamily="34" charset="0"/>
              <a:buChar char="•"/>
            </a:pPr>
            <a:r>
              <a:rPr lang="en-GB" dirty="0" smtClean="0"/>
              <a:t>Yes, templates are provided within the framework of the GCOS </a:t>
            </a:r>
            <a:r>
              <a:rPr lang="en-GB" dirty="0" smtClean="0"/>
              <a:t>reporting </a:t>
            </a:r>
            <a:r>
              <a:rPr lang="en-GB" dirty="0" smtClean="0"/>
              <a:t>duties (Adequacy of Monitoring Networks) and the GCOS Implementation </a:t>
            </a:r>
            <a:r>
              <a:rPr lang="en-GB" dirty="0"/>
              <a:t>P</a:t>
            </a:r>
            <a:r>
              <a:rPr lang="en-GB" dirty="0" smtClean="0"/>
              <a:t>lan</a:t>
            </a:r>
            <a:endParaRPr lang="en-US" dirty="0">
              <a:solidFill>
                <a:srgbClr val="FF0000"/>
              </a:solidFill>
            </a:endParaRPr>
          </a:p>
        </p:txBody>
      </p:sp>
      <p:sp>
        <p:nvSpPr>
          <p:cNvPr id="2" name="Titolo 1"/>
          <p:cNvSpPr>
            <a:spLocks noGrp="1"/>
          </p:cNvSpPr>
          <p:nvPr>
            <p:ph type="title"/>
          </p:nvPr>
        </p:nvSpPr>
        <p:spPr>
          <a:xfrm>
            <a:off x="395536" y="188640"/>
            <a:ext cx="8424936" cy="1143000"/>
          </a:xfrm>
        </p:spPr>
        <p:txBody>
          <a:bodyPr>
            <a:noAutofit/>
          </a:bodyPr>
          <a:lstStyle/>
          <a:p>
            <a:r>
              <a:rPr lang="en-US" sz="3600" i="1" dirty="0" smtClean="0"/>
              <a:t>The process underlying EV definition</a:t>
            </a:r>
            <a:endParaRPr lang="en-US" sz="3600" i="1"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extLst>
      <p:ext uri="{BB962C8B-B14F-4D97-AF65-F5344CB8AC3E}">
        <p14:creationId xmlns:p14="http://schemas.microsoft.com/office/powerpoint/2010/main" val="2463715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81328"/>
            <a:ext cx="8435280" cy="4525963"/>
          </a:xfrm>
        </p:spPr>
        <p:txBody>
          <a:bodyPr>
            <a:normAutofit lnSpcReduction="10000"/>
          </a:bodyPr>
          <a:lstStyle/>
          <a:p>
            <a:r>
              <a:rPr lang="en-US" dirty="0"/>
              <a:t>T</a:t>
            </a:r>
            <a:r>
              <a:rPr lang="en-US" dirty="0" smtClean="0"/>
              <a:t>o </a:t>
            </a:r>
            <a:r>
              <a:rPr lang="en-US" dirty="0"/>
              <a:t>what extent </a:t>
            </a:r>
            <a:r>
              <a:rPr lang="en-US" dirty="0" smtClean="0"/>
              <a:t>are these </a:t>
            </a:r>
            <a:r>
              <a:rPr lang="en-US" dirty="0"/>
              <a:t>EVs </a:t>
            </a:r>
            <a:r>
              <a:rPr lang="en-US" dirty="0" smtClean="0"/>
              <a:t>validated </a:t>
            </a:r>
            <a:r>
              <a:rPr lang="en-US" dirty="0"/>
              <a:t>and used </a:t>
            </a:r>
            <a:endParaRPr lang="en-US" dirty="0" smtClean="0"/>
          </a:p>
          <a:p>
            <a:pPr lvl="1"/>
            <a:r>
              <a:rPr lang="en-US" dirty="0" smtClean="0"/>
              <a:t>Validation process as EV within the GCOS-TOPC framework (Implementation Plan and Adequacy Reporting) to support UNFCCC, IPCC and other UN Conventions</a:t>
            </a:r>
          </a:p>
          <a:p>
            <a:pPr lvl="1"/>
            <a:endParaRPr lang="en-US" dirty="0" smtClean="0"/>
          </a:p>
          <a:p>
            <a:pPr lvl="0"/>
            <a:r>
              <a:rPr lang="en-GB" dirty="0" smtClean="0"/>
              <a:t>Are </a:t>
            </a:r>
            <a:r>
              <a:rPr lang="en-GB" dirty="0"/>
              <a:t>the EVs linked to applications and users</a:t>
            </a:r>
            <a:r>
              <a:rPr lang="en-GB" dirty="0" smtClean="0"/>
              <a:t>?</a:t>
            </a:r>
          </a:p>
          <a:p>
            <a:pPr lvl="1"/>
            <a:r>
              <a:rPr lang="en-US" dirty="0"/>
              <a:t>Used by a large modelling community (hydrology, ocean &amp; climate</a:t>
            </a:r>
            <a:r>
              <a:rPr lang="en-US" dirty="0" smtClean="0"/>
              <a:t>) dealing with global change, </a:t>
            </a:r>
            <a:r>
              <a:rPr lang="en-US" dirty="0"/>
              <a:t>for water resources assessment, climate services, calibration of satellite data, etc. </a:t>
            </a:r>
          </a:p>
          <a:p>
            <a:pPr lvl="0"/>
            <a:endParaRPr lang="en-GB" dirty="0" smtClean="0"/>
          </a:p>
          <a:p>
            <a:pPr lvl="0"/>
            <a:endParaRPr lang="it-IT" dirty="0"/>
          </a:p>
          <a:p>
            <a:pPr lvl="0"/>
            <a:endParaRPr lang="it-IT" dirty="0"/>
          </a:p>
          <a:p>
            <a:pPr marL="0" indent="0">
              <a:buNone/>
            </a:pPr>
            <a:endParaRPr lang="en-US" dirty="0"/>
          </a:p>
        </p:txBody>
      </p:sp>
      <p:sp>
        <p:nvSpPr>
          <p:cNvPr id="2" name="Titolo 1"/>
          <p:cNvSpPr>
            <a:spLocks noGrp="1"/>
          </p:cNvSpPr>
          <p:nvPr>
            <p:ph type="title"/>
          </p:nvPr>
        </p:nvSpPr>
        <p:spPr>
          <a:xfrm>
            <a:off x="1547664" y="260648"/>
            <a:ext cx="6347048" cy="1143000"/>
          </a:xfrm>
        </p:spPr>
        <p:txBody>
          <a:bodyPr>
            <a:normAutofit/>
          </a:bodyPr>
          <a:lstStyle/>
          <a:p>
            <a:pPr algn="ctr"/>
            <a:r>
              <a:rPr lang="en-US" sz="3600" i="1" dirty="0"/>
              <a:t>EVs validation and use</a:t>
            </a:r>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extLst>
      <p:ext uri="{BB962C8B-B14F-4D97-AF65-F5344CB8AC3E}">
        <p14:creationId xmlns:p14="http://schemas.microsoft.com/office/powerpoint/2010/main" val="1949288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bwMode="auto">
          <a:xfrm>
            <a:off x="683568" y="1268413"/>
            <a:ext cx="8281045" cy="50403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Tx/>
              <a:buNone/>
            </a:pPr>
            <a:r>
              <a:rPr lang="en-GB" altLang="de-DE" dirty="0"/>
              <a:t>Long-term river discharge measurements are the essential information source for many water resource applications,  </a:t>
            </a:r>
            <a:r>
              <a:rPr lang="en-GB" altLang="de-DE" dirty="0" smtClean="0"/>
              <a:t>including</a:t>
            </a:r>
          </a:p>
          <a:p>
            <a:pPr>
              <a:buFontTx/>
              <a:buNone/>
            </a:pPr>
            <a:endParaRPr lang="en-GB" altLang="de-DE" dirty="0"/>
          </a:p>
          <a:p>
            <a:pPr lvl="1"/>
            <a:r>
              <a:rPr lang="en-GB" altLang="de-DE" dirty="0"/>
              <a:t>water </a:t>
            </a:r>
            <a:r>
              <a:rPr lang="en-GB" altLang="de-DE" dirty="0" smtClean="0"/>
              <a:t>engineering designs</a:t>
            </a:r>
            <a:r>
              <a:rPr lang="en-GB" altLang="de-DE" dirty="0"/>
              <a:t>,</a:t>
            </a:r>
          </a:p>
          <a:p>
            <a:pPr lvl="1"/>
            <a:r>
              <a:rPr lang="en-GB" altLang="de-DE" dirty="0"/>
              <a:t>flood protection,</a:t>
            </a:r>
          </a:p>
          <a:p>
            <a:pPr lvl="1"/>
            <a:r>
              <a:rPr lang="en-GB" altLang="de-DE" dirty="0"/>
              <a:t>irrigation scheduling,</a:t>
            </a:r>
          </a:p>
          <a:p>
            <a:pPr lvl="1"/>
            <a:r>
              <a:rPr lang="en-GB" altLang="de-DE" dirty="0"/>
              <a:t>international water allocation agreements</a:t>
            </a:r>
          </a:p>
          <a:p>
            <a:pPr lvl="1"/>
            <a:r>
              <a:rPr lang="en-GB" altLang="de-DE" dirty="0"/>
              <a:t>ecosystem management</a:t>
            </a:r>
          </a:p>
          <a:p>
            <a:pPr lvl="1"/>
            <a:r>
              <a:rPr lang="en-GB" altLang="de-DE" dirty="0"/>
              <a:t>water management plans</a:t>
            </a:r>
          </a:p>
        </p:txBody>
      </p:sp>
      <p:sp>
        <p:nvSpPr>
          <p:cNvPr id="188420" name="Text Box 4"/>
          <p:cNvSpPr txBox="1">
            <a:spLocks noChangeArrowheads="1"/>
          </p:cNvSpPr>
          <p:nvPr/>
        </p:nvSpPr>
        <p:spPr bwMode="auto">
          <a:xfrm>
            <a:off x="251521" y="115888"/>
            <a:ext cx="88924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GB" altLang="de-DE" sz="2400" b="1" i="1" dirty="0"/>
              <a:t>ECV River Discharge</a:t>
            </a:r>
          </a:p>
          <a:p>
            <a:pPr algn="ctr">
              <a:spcBef>
                <a:spcPct val="20000"/>
              </a:spcBef>
            </a:pPr>
            <a:r>
              <a:rPr lang="en-GB" altLang="de-DE" sz="2000" b="1" i="1" dirty="0"/>
              <a:t>Origin of discharge measurements</a:t>
            </a:r>
            <a:endParaRPr lang="en-GB" altLang="de-DE" sz="2000" b="1" i="1" dirty="0">
              <a:latin typeface="Comic Sans MS" pitchFamily="66" charset="0"/>
            </a:endParaRPr>
          </a:p>
        </p:txBody>
      </p:sp>
    </p:spTree>
    <p:extLst>
      <p:ext uri="{BB962C8B-B14F-4D97-AF65-F5344CB8AC3E}">
        <p14:creationId xmlns:p14="http://schemas.microsoft.com/office/powerpoint/2010/main" val="185828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r>
              <a:rPr lang="en-GB" dirty="0" smtClean="0"/>
              <a:t>How </a:t>
            </a:r>
            <a:r>
              <a:rPr lang="en-GB" dirty="0"/>
              <a:t>is a community agreement reached? </a:t>
            </a:r>
            <a:endParaRPr lang="en-GB" dirty="0" smtClean="0"/>
          </a:p>
          <a:p>
            <a:pPr lvl="1"/>
            <a:r>
              <a:rPr lang="en-GB" dirty="0" smtClean="0"/>
              <a:t>Through an open review process, also managed by the GCOS secretariat   </a:t>
            </a:r>
          </a:p>
          <a:p>
            <a:pPr lvl="0"/>
            <a:r>
              <a:rPr lang="en-GB" dirty="0" smtClean="0"/>
              <a:t>Is </a:t>
            </a:r>
            <a:r>
              <a:rPr lang="en-GB" dirty="0"/>
              <a:t>a community review process in place</a:t>
            </a:r>
            <a:r>
              <a:rPr lang="en-GB" dirty="0" smtClean="0"/>
              <a:t>?</a:t>
            </a:r>
          </a:p>
          <a:p>
            <a:pPr lvl="1"/>
            <a:r>
              <a:rPr lang="en-GB" dirty="0" smtClean="0"/>
              <a:t>Yes</a:t>
            </a:r>
          </a:p>
          <a:p>
            <a:pPr lvl="0"/>
            <a:r>
              <a:rPr lang="en-GB" dirty="0">
                <a:solidFill>
                  <a:prstClr val="black"/>
                </a:solidFill>
              </a:rPr>
              <a:t>Are the EVs linked to an international body </a:t>
            </a:r>
            <a:r>
              <a:rPr lang="en-GB" dirty="0" smtClean="0">
                <a:solidFill>
                  <a:prstClr val="black"/>
                </a:solidFill>
              </a:rPr>
              <a:t>and </a:t>
            </a:r>
            <a:r>
              <a:rPr lang="en-GB" dirty="0">
                <a:solidFill>
                  <a:prstClr val="black"/>
                </a:solidFill>
              </a:rPr>
              <a:t>is this body involved in accepting the EVs?</a:t>
            </a:r>
            <a:endParaRPr lang="it-IT" dirty="0">
              <a:solidFill>
                <a:prstClr val="black"/>
              </a:solidFill>
            </a:endParaRPr>
          </a:p>
          <a:p>
            <a:pPr lvl="1"/>
            <a:r>
              <a:rPr lang="it-IT" dirty="0" smtClean="0"/>
              <a:t>Yes, UNFCCC, IPCC, UNCCD, WCRP, GEWEX, WMO, UNESCO, UNEP, GEO, etc.</a:t>
            </a:r>
            <a:endParaRPr lang="it-IT" dirty="0"/>
          </a:p>
          <a:p>
            <a:pPr lvl="0"/>
            <a:endParaRPr lang="it-IT" dirty="0"/>
          </a:p>
          <a:p>
            <a:pPr marL="0" indent="0">
              <a:buNone/>
            </a:pPr>
            <a:endParaRPr lang="en-US" dirty="0"/>
          </a:p>
        </p:txBody>
      </p:sp>
      <p:sp>
        <p:nvSpPr>
          <p:cNvPr id="2" name="Titolo 1"/>
          <p:cNvSpPr>
            <a:spLocks noGrp="1"/>
          </p:cNvSpPr>
          <p:nvPr>
            <p:ph type="title"/>
          </p:nvPr>
        </p:nvSpPr>
        <p:spPr>
          <a:xfrm>
            <a:off x="1547664" y="260648"/>
            <a:ext cx="6347048" cy="1143000"/>
          </a:xfrm>
        </p:spPr>
        <p:txBody>
          <a:bodyPr>
            <a:normAutofit/>
          </a:bodyPr>
          <a:lstStyle/>
          <a:p>
            <a:pPr algn="ctr"/>
            <a:r>
              <a:rPr lang="en-US" sz="3600" i="1" dirty="0"/>
              <a:t>EVs validation and use</a:t>
            </a:r>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extLst>
      <p:ext uri="{BB962C8B-B14F-4D97-AF65-F5344CB8AC3E}">
        <p14:creationId xmlns:p14="http://schemas.microsoft.com/office/powerpoint/2010/main" val="1890194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lvl="0"/>
            <a:r>
              <a:rPr lang="en-GB" dirty="0" smtClean="0"/>
              <a:t>Do </a:t>
            </a:r>
            <a:r>
              <a:rPr lang="en-GB" dirty="0"/>
              <a:t>you have a database with information on the EVs</a:t>
            </a:r>
            <a:r>
              <a:rPr lang="en-GB" dirty="0" smtClean="0"/>
              <a:t>?</a:t>
            </a:r>
          </a:p>
          <a:p>
            <a:pPr lvl="1"/>
            <a:r>
              <a:rPr lang="it-IT" dirty="0" smtClean="0"/>
              <a:t>Yes. </a:t>
            </a:r>
            <a:r>
              <a:rPr lang="en-US" dirty="0"/>
              <a:t>The </a:t>
            </a:r>
            <a:r>
              <a:rPr lang="en-US" dirty="0" smtClean="0"/>
              <a:t>GRDC which operates </a:t>
            </a:r>
            <a:r>
              <a:rPr lang="en-US" dirty="0"/>
              <a:t>under the auspices of the World Meteorological </a:t>
            </a:r>
            <a:r>
              <a:rPr lang="en-US" dirty="0" err="1"/>
              <a:t>Organisation</a:t>
            </a:r>
            <a:r>
              <a:rPr lang="en-US" dirty="0"/>
              <a:t> (WMO) and supports research on climate variability and global change</a:t>
            </a:r>
            <a:r>
              <a:rPr lang="en-US" dirty="0" smtClean="0"/>
              <a:t>. The </a:t>
            </a:r>
            <a:r>
              <a:rPr lang="en-US" dirty="0"/>
              <a:t>Global Runoff Database at GRDC is a unique collection of river discharge data collected at daily or monthly intervals from more than </a:t>
            </a:r>
            <a:r>
              <a:rPr lang="en-US" dirty="0" smtClean="0"/>
              <a:t>9,200 </a:t>
            </a:r>
            <a:r>
              <a:rPr lang="en-US" dirty="0"/>
              <a:t>stations in 160 countries. This adds up to around </a:t>
            </a:r>
            <a:r>
              <a:rPr lang="en-US" dirty="0" smtClean="0"/>
              <a:t>385,000 </a:t>
            </a:r>
            <a:r>
              <a:rPr lang="en-US" dirty="0"/>
              <a:t>station-years with an average record length of </a:t>
            </a:r>
            <a:r>
              <a:rPr lang="en-US" dirty="0" smtClean="0"/>
              <a:t>42 </a:t>
            </a:r>
            <a:r>
              <a:rPr lang="en-US" dirty="0"/>
              <a:t>years. </a:t>
            </a:r>
          </a:p>
        </p:txBody>
      </p:sp>
      <p:sp>
        <p:nvSpPr>
          <p:cNvPr id="2" name="Titolo 1"/>
          <p:cNvSpPr>
            <a:spLocks noGrp="1"/>
          </p:cNvSpPr>
          <p:nvPr>
            <p:ph type="title"/>
          </p:nvPr>
        </p:nvSpPr>
        <p:spPr/>
        <p:txBody>
          <a:bodyPr>
            <a:noAutofit/>
          </a:bodyPr>
          <a:lstStyle/>
          <a:p>
            <a:pPr algn="ctr"/>
            <a:r>
              <a:rPr lang="en-US" sz="3600" i="1" dirty="0" smtClean="0">
                <a:ea typeface="Calibri"/>
                <a:cs typeface="Times New Roman"/>
              </a:rPr>
              <a:t>Describing </a:t>
            </a:r>
            <a:r>
              <a:rPr lang="en-US" sz="3600" i="1" dirty="0">
                <a:ea typeface="Calibri"/>
                <a:cs typeface="Times New Roman"/>
              </a:rPr>
              <a:t>the monitoring networks currently operational</a:t>
            </a:r>
            <a:endParaRPr lang="en-US" sz="3600"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995936" y="6346048"/>
            <a:ext cx="2001520" cy="313055"/>
          </a:xfrm>
          <a:prstGeom prst="rect">
            <a:avLst/>
          </a:prstGeom>
        </p:spPr>
      </p:pic>
    </p:spTree>
    <p:extLst>
      <p:ext uri="{BB962C8B-B14F-4D97-AF65-F5344CB8AC3E}">
        <p14:creationId xmlns:p14="http://schemas.microsoft.com/office/powerpoint/2010/main" val="1216809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ttp://www.bafg.de/SharedDocs/Bilder/Bilder_GRDC/grdcTSEall.jpg?__blob=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92" y="1196752"/>
            <a:ext cx="8070756" cy="45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3779912" y="4293096"/>
            <a:ext cx="2641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de-DE" b="1" i="1" dirty="0"/>
              <a:t>&gt;385 000 station years</a:t>
            </a:r>
          </a:p>
        </p:txBody>
      </p:sp>
      <p:sp>
        <p:nvSpPr>
          <p:cNvPr id="6" name="Text Box 6"/>
          <p:cNvSpPr txBox="1">
            <a:spLocks noChangeArrowheads="1"/>
          </p:cNvSpPr>
          <p:nvPr/>
        </p:nvSpPr>
        <p:spPr bwMode="auto">
          <a:xfrm>
            <a:off x="824157" y="226909"/>
            <a:ext cx="7489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80975" eaLnBrk="0" hangingPunct="0">
              <a:defRPr>
                <a:solidFill>
                  <a:schemeClr val="tx1"/>
                </a:solidFill>
                <a:latin typeface="Arial" charset="0"/>
                <a:cs typeface="Arial" charset="0"/>
              </a:defRPr>
            </a:lvl1pPr>
            <a:lvl2pPr marL="742950" indent="-285750" defTabSz="180975" eaLnBrk="0" hangingPunct="0">
              <a:defRPr>
                <a:solidFill>
                  <a:schemeClr val="tx1"/>
                </a:solidFill>
                <a:latin typeface="Arial" charset="0"/>
                <a:cs typeface="Arial" charset="0"/>
              </a:defRPr>
            </a:lvl2pPr>
            <a:lvl3pPr marL="1143000" indent="-228600" defTabSz="180975" eaLnBrk="0" hangingPunct="0">
              <a:defRPr>
                <a:solidFill>
                  <a:schemeClr val="tx1"/>
                </a:solidFill>
                <a:latin typeface="Arial" charset="0"/>
                <a:cs typeface="Arial" charset="0"/>
              </a:defRPr>
            </a:lvl3pPr>
            <a:lvl4pPr marL="1600200" indent="-228600" defTabSz="180975" eaLnBrk="0" hangingPunct="0">
              <a:defRPr>
                <a:solidFill>
                  <a:schemeClr val="tx1"/>
                </a:solidFill>
                <a:latin typeface="Arial" charset="0"/>
                <a:cs typeface="Arial" charset="0"/>
              </a:defRPr>
            </a:lvl4pPr>
            <a:lvl5pPr marL="2057400" indent="-228600" defTabSz="180975" eaLnBrk="0" hangingPunct="0">
              <a:defRPr>
                <a:solidFill>
                  <a:schemeClr val="tx1"/>
                </a:solidFill>
                <a:latin typeface="Arial" charset="0"/>
                <a:cs typeface="Arial" charset="0"/>
              </a:defRPr>
            </a:lvl5pPr>
            <a:lvl6pPr marL="2514600" indent="-228600" defTabSz="180975" eaLnBrk="0" fontAlgn="base" hangingPunct="0">
              <a:spcBef>
                <a:spcPct val="0"/>
              </a:spcBef>
              <a:spcAft>
                <a:spcPct val="0"/>
              </a:spcAft>
              <a:defRPr>
                <a:solidFill>
                  <a:schemeClr val="tx1"/>
                </a:solidFill>
                <a:latin typeface="Arial" charset="0"/>
                <a:cs typeface="Arial" charset="0"/>
              </a:defRPr>
            </a:lvl6pPr>
            <a:lvl7pPr marL="2971800" indent="-228600" defTabSz="180975" eaLnBrk="0" fontAlgn="base" hangingPunct="0">
              <a:spcBef>
                <a:spcPct val="0"/>
              </a:spcBef>
              <a:spcAft>
                <a:spcPct val="0"/>
              </a:spcAft>
              <a:defRPr>
                <a:solidFill>
                  <a:schemeClr val="tx1"/>
                </a:solidFill>
                <a:latin typeface="Arial" charset="0"/>
                <a:cs typeface="Arial" charset="0"/>
              </a:defRPr>
            </a:lvl7pPr>
            <a:lvl8pPr marL="3429000" indent="-228600" defTabSz="180975" eaLnBrk="0" fontAlgn="base" hangingPunct="0">
              <a:spcBef>
                <a:spcPct val="0"/>
              </a:spcBef>
              <a:spcAft>
                <a:spcPct val="0"/>
              </a:spcAft>
              <a:defRPr>
                <a:solidFill>
                  <a:schemeClr val="tx1"/>
                </a:solidFill>
                <a:latin typeface="Arial" charset="0"/>
                <a:cs typeface="Arial" charset="0"/>
              </a:defRPr>
            </a:lvl8pPr>
            <a:lvl9pPr marL="3886200" indent="-228600" defTabSz="180975"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spcBef>
                <a:spcPct val="0"/>
              </a:spcBef>
            </a:pPr>
            <a:r>
              <a:rPr lang="en-GB" altLang="de-DE" sz="3200" b="1" i="1" dirty="0">
                <a:solidFill>
                  <a:schemeClr val="tx2"/>
                </a:solidFill>
                <a:effectLst>
                  <a:outerShdw blurRad="31750" dist="25400" dir="5400000" algn="tl" rotWithShape="0">
                    <a:srgbClr val="000000">
                      <a:alpha val="25000"/>
                    </a:srgbClr>
                  </a:outerShdw>
                </a:effectLst>
                <a:latin typeface="+mj-lt"/>
                <a:ea typeface="Calibri"/>
                <a:cs typeface="Times New Roman"/>
              </a:rPr>
              <a:t>Status of the Global Runoff Database </a:t>
            </a:r>
            <a:endParaRPr lang="en-GB" altLang="de-DE" sz="3200" b="1" i="1" dirty="0" smtClean="0">
              <a:solidFill>
                <a:schemeClr val="tx2"/>
              </a:solidFill>
              <a:effectLst>
                <a:outerShdw blurRad="31750" dist="25400" dir="5400000" algn="tl" rotWithShape="0">
                  <a:srgbClr val="000000">
                    <a:alpha val="25000"/>
                  </a:srgbClr>
                </a:outerShdw>
              </a:effectLst>
              <a:latin typeface="+mj-lt"/>
              <a:ea typeface="Calibri"/>
              <a:cs typeface="Times New Roman"/>
            </a:endParaRPr>
          </a:p>
          <a:p>
            <a:pPr marL="0" indent="0" algn="ctr" eaLnBrk="1" hangingPunct="1">
              <a:spcBef>
                <a:spcPct val="0"/>
              </a:spcBef>
            </a:pPr>
            <a:r>
              <a:rPr lang="en-US" altLang="de-DE" sz="1600" b="1" i="1" dirty="0" smtClean="0">
                <a:solidFill>
                  <a:schemeClr val="tx2"/>
                </a:solidFill>
                <a:effectLst>
                  <a:outerShdw blurRad="31750" dist="25400" dir="5400000" algn="tl" rotWithShape="0">
                    <a:srgbClr val="000000">
                      <a:alpha val="25000"/>
                    </a:srgbClr>
                  </a:outerShdw>
                </a:effectLst>
                <a:latin typeface="+mj-lt"/>
                <a:ea typeface="Calibri"/>
                <a:cs typeface="Times New Roman"/>
              </a:rPr>
              <a:t>Global </a:t>
            </a:r>
            <a:r>
              <a:rPr lang="en-US" altLang="de-DE" sz="1600" b="1" i="1" dirty="0">
                <a:solidFill>
                  <a:schemeClr val="tx2"/>
                </a:solidFill>
                <a:effectLst>
                  <a:outerShdw blurRad="31750" dist="25400" dir="5400000" algn="tl" rotWithShape="0">
                    <a:srgbClr val="000000">
                      <a:alpha val="25000"/>
                    </a:srgbClr>
                  </a:outerShdw>
                </a:effectLst>
                <a:latin typeface="+mj-lt"/>
                <a:ea typeface="Calibri"/>
                <a:cs typeface="Times New Roman"/>
              </a:rPr>
              <a:t>Coverage of GRDC Stations indicated by time series end</a:t>
            </a:r>
            <a:endParaRPr lang="en-GB" altLang="de-DE" sz="1600" b="1" i="1" dirty="0">
              <a:solidFill>
                <a:schemeClr val="tx2"/>
              </a:solidFill>
              <a:effectLst>
                <a:outerShdw blurRad="31750" dist="25400" dir="5400000" algn="tl" rotWithShape="0">
                  <a:srgbClr val="000000">
                    <a:alpha val="25000"/>
                  </a:srgbClr>
                </a:outerShdw>
              </a:effectLst>
              <a:latin typeface="+mj-lt"/>
              <a:ea typeface="Calibri"/>
              <a:cs typeface="Times New Roman"/>
            </a:endParaRPr>
          </a:p>
        </p:txBody>
      </p:sp>
    </p:spTree>
    <p:extLst>
      <p:ext uri="{BB962C8B-B14F-4D97-AF65-F5344CB8AC3E}">
        <p14:creationId xmlns:p14="http://schemas.microsoft.com/office/powerpoint/2010/main" val="2632126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1053</Words>
  <Application>Microsoft Office PowerPoint</Application>
  <PresentationFormat>Bildschirmpräsentation (4:3)</PresentationFormat>
  <Paragraphs>139</Paragraphs>
  <Slides>21</Slides>
  <Notes>4</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Viale</vt:lpstr>
      <vt:lpstr>Towards a sustainability process for GEOSS Essential Variables</vt:lpstr>
      <vt:lpstr>Status of existing EVs in the domain</vt:lpstr>
      <vt:lpstr>The process underlying EV definition</vt:lpstr>
      <vt:lpstr>The process underlying EV definition</vt:lpstr>
      <vt:lpstr>EVs validation and use</vt:lpstr>
      <vt:lpstr>PowerPoint-Präsentation</vt:lpstr>
      <vt:lpstr>EVs validation and use</vt:lpstr>
      <vt:lpstr>Describing the monitoring networks currently operational</vt:lpstr>
      <vt:lpstr>PowerPoint-Präsentation</vt:lpstr>
      <vt:lpstr>Describing the monitoring networks currently operational</vt:lpstr>
      <vt:lpstr>PowerPoint-Präsentation</vt:lpstr>
      <vt:lpstr>Describing the monitoring networks currently operational</vt:lpstr>
      <vt:lpstr> Assessing EV observational needs and readiness </vt:lpstr>
      <vt:lpstr>PowerPoint-Präsentation</vt:lpstr>
      <vt:lpstr>PowerPoint-Präsentation</vt:lpstr>
      <vt:lpstr>PowerPoint-Präsentation</vt:lpstr>
      <vt:lpstr> Assessing EV observational needs and readiness </vt:lpstr>
      <vt:lpstr>Gaps and requirements</vt:lpstr>
      <vt:lpstr>Global Terrestrial Network Hydrology (GTN-H)</vt:lpstr>
      <vt:lpstr>ECV Reports for Terrestrial Observing Systems developed by GTOS with support from TOPC and GCOS (Selection only)</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alma</dc:creator>
  <cp:lastModifiedBy>Looser</cp:lastModifiedBy>
  <cp:revision>36</cp:revision>
  <dcterms:created xsi:type="dcterms:W3CDTF">2015-05-19T15:27:20Z</dcterms:created>
  <dcterms:modified xsi:type="dcterms:W3CDTF">2015-06-11T10:16:27Z</dcterms:modified>
</cp:coreProperties>
</file>