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0"/>
  </p:notesMasterIdLst>
  <p:handoutMasterIdLst>
    <p:handoutMasterId r:id="rId31"/>
  </p:handoutMasterIdLst>
  <p:sldIdLst>
    <p:sldId id="264" r:id="rId2"/>
    <p:sldId id="257" r:id="rId3"/>
    <p:sldId id="267" r:id="rId4"/>
    <p:sldId id="268" r:id="rId5"/>
    <p:sldId id="269" r:id="rId6"/>
    <p:sldId id="270" r:id="rId7"/>
    <p:sldId id="261" r:id="rId8"/>
    <p:sldId id="271" r:id="rId9"/>
    <p:sldId id="272" r:id="rId10"/>
    <p:sldId id="273" r:id="rId11"/>
    <p:sldId id="293" r:id="rId12"/>
    <p:sldId id="262" r:id="rId13"/>
    <p:sldId id="295" r:id="rId14"/>
    <p:sldId id="296" r:id="rId15"/>
    <p:sldId id="258" r:id="rId16"/>
    <p:sldId id="274" r:id="rId17"/>
    <p:sldId id="299" r:id="rId18"/>
    <p:sldId id="259" r:id="rId19"/>
    <p:sldId id="276" r:id="rId20"/>
    <p:sldId id="285" r:id="rId21"/>
    <p:sldId id="286" r:id="rId22"/>
    <p:sldId id="291" r:id="rId23"/>
    <p:sldId id="287" r:id="rId24"/>
    <p:sldId id="288" r:id="rId25"/>
    <p:sldId id="289" r:id="rId26"/>
    <p:sldId id="290" r:id="rId27"/>
    <p:sldId id="266" r:id="rId28"/>
    <p:sldId id="297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57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FBDDA-C3AE-46A2-812F-697CF30AAB1A}" type="datetimeFigureOut">
              <a:rPr lang="en-GB" smtClean="0"/>
              <a:t>11/06/2015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58D1E-D6F9-4E6C-9B7C-204B2AEFE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6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1B74D-DA75-45C6-B5B6-67D107AC0B6D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551A1-93C0-45C6-A542-8D6D2A801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2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51A1-93C0-45C6-A542-8D6D2A8013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96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51A1-93C0-45C6-A542-8D6D2A8013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27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51A1-93C0-45C6-A542-8D6D2A8013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01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51A1-93C0-45C6-A542-8D6D2A8013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90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551A1-93C0-45C6-A542-8D6D2A8013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4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11-12 June 2015, Bari-Italy.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‹#›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 descr="LOGO_CREAF_PERFILAT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88913"/>
            <a:ext cx="13684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37312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1"/>
          </p:nvPr>
        </p:nvSpPr>
        <p:spPr>
          <a:xfrm>
            <a:off x="395536" y="1124744"/>
            <a:ext cx="8496944" cy="511304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562074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ca-ES" sz="3600" b="1" i="1" kern="1200" dirty="0" smtClean="0">
                <a:solidFill>
                  <a:srgbClr val="006600"/>
                </a:solidFill>
                <a:latin typeface="Georgia" pitchFamily="18" charset="0"/>
                <a:ea typeface="+mn-ea"/>
                <a:cs typeface="Times New Roman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pic>
        <p:nvPicPr>
          <p:cNvPr id="7" name="6 Imagen" descr="barr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675120"/>
            <a:ext cx="914400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6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it-IT" smtClean="0"/>
              <a:t>11-12 June 2015, Bari-Italy.</a:t>
            </a:r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2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6941" y="908720"/>
            <a:ext cx="8892480" cy="1363339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Towards a sustainability process for</a:t>
            </a:r>
            <a:r>
              <a:rPr lang="it-IT" sz="3200" dirty="0">
                <a:effectLst/>
              </a:rPr>
              <a:t/>
            </a:r>
            <a:br>
              <a:rPr lang="it-IT" sz="3200" dirty="0">
                <a:effectLst/>
              </a:rPr>
            </a:br>
            <a:r>
              <a:rPr lang="en-US" sz="3200" dirty="0">
                <a:effectLst/>
              </a:rPr>
              <a:t>GEOSS Essential Variables</a:t>
            </a:r>
            <a:endParaRPr lang="it-IT" sz="3200" dirty="0">
              <a:effectLst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68784" y="2276872"/>
            <a:ext cx="7772400" cy="432048"/>
          </a:xfrm>
        </p:spPr>
        <p:txBody>
          <a:bodyPr>
            <a:normAutofit/>
          </a:bodyPr>
          <a:lstStyle/>
          <a:p>
            <a:r>
              <a:rPr lang="en-GB" sz="1800" i="1" dirty="0" smtClean="0"/>
              <a:t>11-12 June 2015, Bari-Italy</a:t>
            </a:r>
            <a:endParaRPr lang="en-GB" sz="1800" i="1" noProof="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4005064"/>
            <a:ext cx="3276600" cy="91440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defRPr lang="en-US" sz="1200" b="1" i="0">
                <a:solidFill>
                  <a:srgbClr val="0061A7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dirty="0" smtClean="0"/>
              <a:t>Coordinating an Observation Network of Networks </a:t>
            </a:r>
            <a:r>
              <a:rPr dirty="0" err="1" smtClean="0"/>
              <a:t>EnCompassing</a:t>
            </a:r>
            <a:r>
              <a:rPr dirty="0" smtClean="0"/>
              <a:t> </a:t>
            </a:r>
            <a:r>
              <a:rPr dirty="0" err="1" smtClean="0"/>
              <a:t>saTellite</a:t>
            </a:r>
            <a:r>
              <a:rPr dirty="0" smtClean="0"/>
              <a:t> and IN-situ to fill the Gaps in European Observations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74" y="113528"/>
            <a:ext cx="14001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088"/>
            <a:ext cx="1007745" cy="66929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362" y="357497"/>
            <a:ext cx="2962806" cy="4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 Subtítulo"/>
          <p:cNvSpPr txBox="1">
            <a:spLocks/>
          </p:cNvSpPr>
          <p:nvPr/>
        </p:nvSpPr>
        <p:spPr>
          <a:xfrm>
            <a:off x="1042448" y="2708920"/>
            <a:ext cx="7885527" cy="129614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1800" i="1" dirty="0" smtClean="0"/>
              <a:t>Societal Benefit Area: Weather</a:t>
            </a:r>
          </a:p>
          <a:p>
            <a:r>
              <a:rPr lang="en-GB" sz="1800" i="1" dirty="0" smtClean="0"/>
              <a:t>David Richardson</a:t>
            </a:r>
          </a:p>
          <a:p>
            <a:r>
              <a:rPr lang="en-GB" sz="1800" i="1" dirty="0" smtClean="0"/>
              <a:t>ECMWF</a:t>
            </a:r>
          </a:p>
        </p:txBody>
      </p:sp>
      <p:pic>
        <p:nvPicPr>
          <p:cNvPr id="10" name="Picture 9" descr="ECMWF_Master_Logo_RGB_nostra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6165304"/>
            <a:ext cx="2135591" cy="3669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803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785395"/>
          </a:xfrm>
        </p:spPr>
        <p:txBody>
          <a:bodyPr>
            <a:normAutofit/>
          </a:bodyPr>
          <a:lstStyle/>
          <a:p>
            <a:pPr lvl="0"/>
            <a:r>
              <a:rPr lang="it-IT" dirty="0" smtClean="0"/>
              <a:t>Statement of Guidance</a:t>
            </a:r>
          </a:p>
          <a:p>
            <a:pPr lvl="1"/>
            <a:r>
              <a:rPr lang="it-IT" dirty="0" smtClean="0"/>
              <a:t>Gap analysis</a:t>
            </a:r>
          </a:p>
          <a:p>
            <a:pPr lvl="1"/>
            <a:r>
              <a:rPr lang="it-IT" dirty="0" smtClean="0"/>
              <a:t>Recommendations to address gap</a:t>
            </a:r>
          </a:p>
          <a:p>
            <a:pPr lvl="1"/>
            <a:endParaRPr lang="it-IT" dirty="0"/>
          </a:p>
          <a:p>
            <a:r>
              <a:rPr lang="en-GB" dirty="0" smtClean="0"/>
              <a:t>RRR including Statements of Guidance guides the </a:t>
            </a:r>
          </a:p>
          <a:p>
            <a:pPr lvl="1"/>
            <a:r>
              <a:rPr lang="en-GB" dirty="0" smtClean="0"/>
              <a:t>Evolution </a:t>
            </a:r>
            <a:r>
              <a:rPr lang="en-GB" dirty="0"/>
              <a:t>of Global Observing </a:t>
            </a:r>
            <a:r>
              <a:rPr lang="en-GB" dirty="0" smtClean="0"/>
              <a:t>System</a:t>
            </a:r>
            <a:endParaRPr lang="it-IT" dirty="0" smtClean="0"/>
          </a:p>
          <a:p>
            <a:pPr lvl="1"/>
            <a:endParaRPr lang="it-IT" dirty="0" smtClean="0"/>
          </a:p>
          <a:p>
            <a:pPr marL="109728" indent="0">
              <a:buNone/>
            </a:pPr>
            <a:r>
              <a:rPr lang="it-IT" sz="2000" dirty="0"/>
              <a:t>http://</a:t>
            </a:r>
            <a:r>
              <a:rPr lang="it-IT" sz="2000" dirty="0" smtClean="0"/>
              <a:t>www.wmo.int/pages/prog/www/OSY/GOS-RRR.html</a:t>
            </a:r>
            <a:endParaRPr lang="it-IT" sz="20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1430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WMO rolling review of requirements</a:t>
            </a:r>
            <a:endParaRPr lang="en-US" sz="3600" i="1" dirty="0"/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9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99992" y="1340768"/>
            <a:ext cx="4032448" cy="4785395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Rolling </a:t>
            </a:r>
            <a:r>
              <a:rPr lang="en-GB" dirty="0"/>
              <a:t>Review of Requirements (RRR) process defined by the Manual on the Global Observing System (WMO-No. 544) (Part II, Requirements for observational data</a:t>
            </a:r>
            <a:r>
              <a:rPr lang="en-GB" dirty="0" smtClean="0"/>
              <a:t>)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1430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WMO rolling review of requirements</a:t>
            </a:r>
            <a:endParaRPr lang="en-US" sz="3600" i="1" dirty="0"/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06336"/>
            <a:ext cx="4031838" cy="572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8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what extent these EVs </a:t>
            </a:r>
            <a:r>
              <a:rPr lang="en-US" dirty="0" smtClean="0"/>
              <a:t>(if any) are </a:t>
            </a:r>
            <a:r>
              <a:rPr lang="en-US" dirty="0"/>
              <a:t>validated and used </a:t>
            </a:r>
            <a:endParaRPr lang="en-US" dirty="0" smtClean="0"/>
          </a:p>
          <a:p>
            <a:pPr lvl="0"/>
            <a:r>
              <a:rPr lang="en-GB" dirty="0"/>
              <a:t>Are the EVs linked to applications and users</a:t>
            </a:r>
            <a:r>
              <a:rPr lang="en-GB" dirty="0" smtClean="0"/>
              <a:t>?</a:t>
            </a:r>
          </a:p>
          <a:p>
            <a:pPr lvl="0"/>
            <a:r>
              <a:rPr lang="en-GB" b="1" dirty="0" smtClean="0"/>
              <a:t>Who the users are</a:t>
            </a:r>
            <a:r>
              <a:rPr lang="en-GB" b="1" dirty="0"/>
              <a:t>?</a:t>
            </a:r>
            <a:endParaRPr lang="en-GB" b="1" dirty="0" smtClean="0"/>
          </a:p>
          <a:p>
            <a:pPr lvl="0"/>
            <a:r>
              <a:rPr lang="en-GB" dirty="0" smtClean="0"/>
              <a:t>How </a:t>
            </a:r>
            <a:r>
              <a:rPr lang="en-GB" dirty="0"/>
              <a:t>is a community agreement reached? </a:t>
            </a:r>
            <a:endParaRPr lang="it-IT" dirty="0"/>
          </a:p>
          <a:p>
            <a:pPr lvl="0"/>
            <a:r>
              <a:rPr lang="en-GB" dirty="0"/>
              <a:t>Is a community review process in place</a:t>
            </a:r>
            <a:r>
              <a:rPr lang="en-GB" dirty="0" smtClean="0"/>
              <a:t>?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Are the EVs linked to an international body (i.e. a UN convention or similar) and is this body involved in accepting the EVs?</a:t>
            </a:r>
            <a:endParaRPr lang="it-IT" dirty="0">
              <a:solidFill>
                <a:prstClr val="black"/>
              </a:solidFill>
            </a:endParaRPr>
          </a:p>
          <a:p>
            <a:pPr lvl="0"/>
            <a:endParaRPr lang="it-IT" dirty="0"/>
          </a:p>
          <a:p>
            <a:pPr lvl="0"/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347048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/>
              <a:t>EVs validation and use</a:t>
            </a:r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94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Services </a:t>
            </a:r>
            <a:r>
              <a:rPr lang="en-GB" dirty="0"/>
              <a:t>contributing to </a:t>
            </a:r>
            <a:endParaRPr lang="en-GB" dirty="0" smtClean="0"/>
          </a:p>
          <a:p>
            <a:pPr lvl="1"/>
            <a:r>
              <a:rPr lang="en-GB" dirty="0" smtClean="0"/>
              <a:t>public safety</a:t>
            </a:r>
            <a:endParaRPr lang="en-GB" dirty="0"/>
          </a:p>
          <a:p>
            <a:pPr lvl="1"/>
            <a:r>
              <a:rPr lang="en-GB" dirty="0" smtClean="0"/>
              <a:t>socio-economic </a:t>
            </a:r>
            <a:r>
              <a:rPr lang="en-GB" dirty="0"/>
              <a:t>well-being </a:t>
            </a:r>
            <a:endParaRPr lang="en-GB" dirty="0" smtClean="0"/>
          </a:p>
          <a:p>
            <a:pPr lvl="1"/>
            <a:r>
              <a:rPr lang="en-GB" dirty="0" smtClean="0"/>
              <a:t>development </a:t>
            </a:r>
          </a:p>
          <a:p>
            <a:r>
              <a:rPr lang="en-GB" dirty="0" smtClean="0"/>
              <a:t>related </a:t>
            </a:r>
            <a:r>
              <a:rPr lang="en-GB" dirty="0"/>
              <a:t>to weather, climate and </a:t>
            </a:r>
            <a:r>
              <a:rPr lang="en-GB" dirty="0" smtClean="0"/>
              <a:t>water</a:t>
            </a:r>
            <a:endParaRPr lang="en-GB" dirty="0"/>
          </a:p>
          <a:p>
            <a:endParaRPr lang="it-IT" dirty="0"/>
          </a:p>
          <a:p>
            <a:pPr lvl="0"/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9127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1" dirty="0" smtClean="0"/>
              <a:t>Users - </a:t>
            </a:r>
            <a:r>
              <a:rPr lang="en-GB" sz="3600" dirty="0"/>
              <a:t>WMO Application Areas </a:t>
            </a:r>
            <a:endParaRPr lang="en-US" sz="3600" i="1" dirty="0"/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05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9127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1" dirty="0" smtClean="0"/>
              <a:t>Users - </a:t>
            </a:r>
            <a:r>
              <a:rPr lang="en-GB" sz="3600" dirty="0"/>
              <a:t>WMO Application Areas </a:t>
            </a:r>
            <a:endParaRPr lang="en-US" sz="3600" i="1" dirty="0"/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1" y="1268760"/>
            <a:ext cx="8278381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94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Do </a:t>
            </a:r>
            <a:r>
              <a:rPr lang="en-GB" dirty="0"/>
              <a:t>you have a database with information on the EVs</a:t>
            </a:r>
            <a:r>
              <a:rPr lang="en-GB" dirty="0" smtClean="0"/>
              <a:t>?</a:t>
            </a:r>
          </a:p>
          <a:p>
            <a:pPr lvl="0"/>
            <a:r>
              <a:rPr lang="en-GB" dirty="0" smtClean="0"/>
              <a:t>Do you know network currently operational for medium-term/long-term </a:t>
            </a:r>
            <a:r>
              <a:rPr lang="en-GB" dirty="0"/>
              <a:t>monitoring</a:t>
            </a:r>
            <a:r>
              <a:rPr lang="en-GB" dirty="0" smtClean="0"/>
              <a:t>?</a:t>
            </a:r>
          </a:p>
          <a:p>
            <a:r>
              <a:rPr lang="en-GB" dirty="0"/>
              <a:t>Are the current operational networks operated by your community measuring the  EVs?</a:t>
            </a:r>
            <a:endParaRPr lang="it-IT" dirty="0"/>
          </a:p>
          <a:p>
            <a:pPr lvl="0"/>
            <a:endParaRPr lang="it-IT" dirty="0"/>
          </a:p>
          <a:p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i="1" dirty="0" smtClean="0">
                <a:ea typeface="Calibri"/>
                <a:cs typeface="Times New Roman"/>
              </a:rPr>
              <a:t>Describing </a:t>
            </a:r>
            <a:r>
              <a:rPr lang="en-US" sz="3600" i="1" dirty="0">
                <a:ea typeface="Calibri"/>
                <a:cs typeface="Times New Roman"/>
              </a:rPr>
              <a:t>the monitoring networks currently operational</a:t>
            </a:r>
            <a:endParaRPr lang="en-US" sz="3600" dirty="0"/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09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http</a:t>
            </a:r>
            <a:r>
              <a:rPr lang="en-GB" dirty="0"/>
              <a:t>://www.wmo-sat.info/oscar/</a:t>
            </a:r>
            <a:endParaRPr lang="en-GB" dirty="0" smtClean="0"/>
          </a:p>
          <a:p>
            <a:pPr lvl="0"/>
            <a:endParaRPr lang="en-GB" dirty="0" smtClean="0"/>
          </a:p>
          <a:p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i="1" dirty="0" smtClean="0">
                <a:ea typeface="Calibri"/>
                <a:cs typeface="Times New Roman"/>
              </a:rPr>
              <a:t>WMO </a:t>
            </a:r>
            <a:r>
              <a:rPr lang="en-GB" sz="3600" i="1" dirty="0" smtClean="0">
                <a:ea typeface="Calibri"/>
                <a:cs typeface="Times New Roman"/>
              </a:rPr>
              <a:t>Observing </a:t>
            </a:r>
            <a:r>
              <a:rPr lang="en-GB" sz="3600" i="1" dirty="0">
                <a:ea typeface="Calibri"/>
                <a:cs typeface="Times New Roman"/>
              </a:rPr>
              <a:t>Systems Capability Analysis and Review Tool</a:t>
            </a:r>
            <a:r>
              <a:rPr lang="en-US" sz="3600" i="1" dirty="0" smtClean="0">
                <a:ea typeface="Calibri"/>
                <a:cs typeface="Times New Roman"/>
              </a:rPr>
              <a:t> </a:t>
            </a:r>
            <a:endParaRPr lang="en-US" sz="3600" dirty="0"/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148" y="1988840"/>
            <a:ext cx="5651703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http</a:t>
            </a:r>
            <a:r>
              <a:rPr lang="en-GB" dirty="0"/>
              <a:t>://www.wmo-sat.info/oscar/</a:t>
            </a:r>
            <a:endParaRPr lang="en-GB" dirty="0" smtClean="0"/>
          </a:p>
          <a:p>
            <a:pPr lvl="0"/>
            <a:endParaRPr lang="en-GB" dirty="0" smtClean="0"/>
          </a:p>
          <a:p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i="1" dirty="0" smtClean="0">
                <a:ea typeface="Calibri"/>
                <a:cs typeface="Times New Roman"/>
              </a:rPr>
              <a:t>OSCAR</a:t>
            </a:r>
            <a:endParaRPr lang="en-US" sz="3600" dirty="0"/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" y="1917590"/>
            <a:ext cx="9144000" cy="491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For some Use Case,  have you already focused on </a:t>
            </a:r>
            <a:r>
              <a:rPr lang="en-US" dirty="0" err="1"/>
              <a:t>Evs’</a:t>
            </a:r>
            <a:r>
              <a:rPr lang="en-US" dirty="0"/>
              <a:t> features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Temporal frequency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Spatial resolution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Accuracy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etc</a:t>
            </a:r>
            <a:r>
              <a:rPr lang="en-US" dirty="0"/>
              <a:t>.;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Challenges and how these are addressed (if any)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it-IT" sz="3600" dirty="0" smtClean="0">
                <a:ea typeface="Calibri"/>
                <a:cs typeface="Times New Roman"/>
              </a:rPr>
              <a:t/>
            </a:r>
            <a:br>
              <a:rPr lang="it-IT" sz="3600" dirty="0" smtClean="0">
                <a:ea typeface="Calibri"/>
                <a:cs typeface="Times New Roman"/>
              </a:rPr>
            </a:br>
            <a:r>
              <a:rPr lang="en-US" sz="4000" i="1" dirty="0">
                <a:ea typeface="Calibri"/>
                <a:cs typeface="Times New Roman"/>
              </a:rPr>
              <a:t>Assessing EV observational needs and readiness</a:t>
            </a:r>
            <a:r>
              <a:rPr lang="it-IT" sz="3600" dirty="0">
                <a:ea typeface="Calibri"/>
                <a:cs typeface="Times New Roman"/>
              </a:rPr>
              <a:t/>
            </a:r>
            <a:br>
              <a:rPr lang="it-IT" sz="3600" dirty="0"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Regional basic synoptic network: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Essential observations for weather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Co-ordinated by WMO Regional Association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Subset of the Global Observing System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Defined criteria for frequency, accuracy, timeliness, spatial resolution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en-GB" sz="4000" i="1" dirty="0" smtClean="0">
                <a:ea typeface="Calibri"/>
                <a:cs typeface="Times New Roman"/>
              </a:rPr>
              <a:t>Use case: RBSN</a:t>
            </a:r>
            <a:endParaRPr lang="en-US" dirty="0"/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7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Is your community developing a set of area-specific EVs? </a:t>
            </a:r>
            <a:r>
              <a:rPr lang="en-GB" dirty="0" smtClean="0"/>
              <a:t>If yes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How do you define EV</a:t>
            </a:r>
            <a:r>
              <a:rPr lang="en-GB" b="1" dirty="0" smtClean="0"/>
              <a:t>?</a:t>
            </a:r>
          </a:p>
          <a:p>
            <a:pPr marL="457200" lvl="1" indent="0">
              <a:buNone/>
            </a:pPr>
            <a:endParaRPr lang="it-IT" b="1" dirty="0"/>
          </a:p>
          <a:p>
            <a:pPr lvl="0"/>
            <a:r>
              <a:rPr lang="en-GB" dirty="0" smtClean="0"/>
              <a:t>If </a:t>
            </a:r>
            <a:r>
              <a:rPr lang="en-GB" dirty="0"/>
              <a:t>not, is the community planning to start this in the near future</a:t>
            </a:r>
            <a:r>
              <a:rPr lang="en-GB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Have you attended previous meeting?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Are you considering reference documents from other domains?</a:t>
            </a:r>
          </a:p>
          <a:p>
            <a:pPr lvl="0"/>
            <a:endParaRPr lang="it-IT" sz="24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 smtClean="0"/>
              <a:t>Status of existing EVs in the domain</a:t>
            </a:r>
            <a:endParaRPr lang="en-US" sz="3600" i="1" dirty="0"/>
          </a:p>
        </p:txBody>
      </p:sp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00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95936" y="1481328"/>
            <a:ext cx="4896544" cy="45399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Regional basic synoptic network:</a:t>
            </a:r>
          </a:p>
          <a:p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en-GB" sz="4000" i="1" dirty="0" smtClean="0">
                <a:ea typeface="Calibri"/>
                <a:cs typeface="Times New Roman"/>
              </a:rPr>
              <a:t>Use case: RBSN</a:t>
            </a:r>
            <a:endParaRPr lang="en-US" dirty="0"/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0" y="1213879"/>
            <a:ext cx="3833966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40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95936" y="1481328"/>
            <a:ext cx="4896544" cy="453996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Target </a:t>
            </a:r>
            <a:r>
              <a:rPr lang="en-GB" dirty="0"/>
              <a:t>requirements (</a:t>
            </a:r>
            <a:r>
              <a:rPr lang="en-GB" dirty="0" smtClean="0"/>
              <a:t>TRQs): desired</a:t>
            </a:r>
            <a:endParaRPr lang="en-GB" dirty="0"/>
          </a:p>
          <a:p>
            <a:r>
              <a:rPr lang="en-GB" dirty="0" smtClean="0"/>
              <a:t>Minimum </a:t>
            </a:r>
            <a:r>
              <a:rPr lang="en-GB" dirty="0"/>
              <a:t>requirements (MRQs</a:t>
            </a:r>
            <a:r>
              <a:rPr lang="en-GB" dirty="0" smtClean="0"/>
              <a:t>): necessary</a:t>
            </a:r>
          </a:p>
          <a:p>
            <a:r>
              <a:rPr lang="en-GB" dirty="0" smtClean="0"/>
              <a:t>stations </a:t>
            </a:r>
            <a:r>
              <a:rPr lang="en-GB" dirty="0"/>
              <a:t>meeting all TRQs are classified </a:t>
            </a:r>
            <a:r>
              <a:rPr lang="en-GB" dirty="0" smtClean="0"/>
              <a:t>as OK</a:t>
            </a:r>
            <a:endParaRPr lang="en-GB" dirty="0"/>
          </a:p>
          <a:p>
            <a:r>
              <a:rPr lang="en-GB" dirty="0" smtClean="0"/>
              <a:t>Those </a:t>
            </a:r>
            <a:r>
              <a:rPr lang="en-GB" dirty="0"/>
              <a:t>stations meeting all MRQs are </a:t>
            </a:r>
            <a:r>
              <a:rPr lang="en-GB" dirty="0" smtClean="0"/>
              <a:t>classified as </a:t>
            </a:r>
            <a:r>
              <a:rPr lang="en-GB" dirty="0"/>
              <a:t>IP (incomplete programme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Operational </a:t>
            </a:r>
            <a:r>
              <a:rPr lang="en-GB" dirty="0"/>
              <a:t>stations not meeting all MRQs </a:t>
            </a:r>
            <a:r>
              <a:rPr lang="en-GB" dirty="0" smtClean="0"/>
              <a:t>are classified </a:t>
            </a:r>
            <a:r>
              <a:rPr lang="en-GB" dirty="0"/>
              <a:t>as BC (below criteria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 smtClean="0"/>
              <a:t>Silent </a:t>
            </a:r>
            <a:r>
              <a:rPr lang="en-GB" dirty="0"/>
              <a:t>stations are classified as NO (not operating</a:t>
            </a:r>
            <a:r>
              <a:rPr lang="en-GB" dirty="0" smtClean="0"/>
              <a:t>)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en-GB" sz="4000" i="1" dirty="0" smtClean="0">
                <a:ea typeface="Calibri"/>
                <a:cs typeface="Times New Roman"/>
              </a:rPr>
              <a:t>Use case: RBSN</a:t>
            </a:r>
            <a:endParaRPr lang="en-US" dirty="0"/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" y="1277886"/>
            <a:ext cx="3694457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5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en-GB" sz="4000" i="1" dirty="0" smtClean="0">
                <a:ea typeface="Calibri"/>
                <a:cs typeface="Times New Roman"/>
              </a:rPr>
              <a:t>Use case: RBSN</a:t>
            </a:r>
            <a:endParaRPr lang="en-US" dirty="0"/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980237"/>
            <a:ext cx="7925680" cy="58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75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95936" y="1481328"/>
            <a:ext cx="4896544" cy="453996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Horizontal spacing:</a:t>
            </a:r>
          </a:p>
          <a:p>
            <a:endParaRPr lang="en-GB" dirty="0" smtClean="0"/>
          </a:p>
          <a:p>
            <a:r>
              <a:rPr lang="en-GB" sz="2800" dirty="0"/>
              <a:t>Stations classified as OK are acceptable if at </a:t>
            </a:r>
            <a:r>
              <a:rPr lang="en-GB" sz="2800" dirty="0" smtClean="0"/>
              <a:t>a distance </a:t>
            </a:r>
            <a:r>
              <a:rPr lang="en-GB" sz="2800" dirty="0"/>
              <a:t>of at least 60 km from the nearest </a:t>
            </a:r>
            <a:r>
              <a:rPr lang="en-GB" sz="2800" dirty="0" smtClean="0"/>
              <a:t>network station</a:t>
            </a:r>
            <a:r>
              <a:rPr lang="en-GB" sz="2800" dirty="0"/>
              <a:t>; 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IP </a:t>
            </a:r>
            <a:r>
              <a:rPr lang="en-GB" sz="2800" dirty="0"/>
              <a:t>stations are acceptable if at a distance </a:t>
            </a:r>
            <a:r>
              <a:rPr lang="en-GB" sz="2800" dirty="0" smtClean="0"/>
              <a:t>of at </a:t>
            </a:r>
            <a:r>
              <a:rPr lang="en-GB" sz="2800" dirty="0"/>
              <a:t>least 90 km from the nearest station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smtClean="0"/>
              <a:t>Stations classified </a:t>
            </a:r>
            <a:r>
              <a:rPr lang="en-GB" sz="2800" dirty="0"/>
              <a:t>as BC and NO are not acceptable </a:t>
            </a:r>
            <a:r>
              <a:rPr lang="en-GB" sz="2800" dirty="0" smtClean="0"/>
              <a:t>as network </a:t>
            </a:r>
            <a:r>
              <a:rPr lang="en-GB" sz="2800" dirty="0"/>
              <a:t>stations.</a:t>
            </a:r>
            <a:endParaRPr lang="en-US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en-GB" sz="4000" i="1" dirty="0" smtClean="0">
                <a:ea typeface="Calibri"/>
                <a:cs typeface="Times New Roman"/>
              </a:rPr>
              <a:t>Use case: RBSN</a:t>
            </a:r>
            <a:endParaRPr lang="en-US" dirty="0"/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" y="1277886"/>
            <a:ext cx="3694457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3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0" y="2271905"/>
            <a:ext cx="8584540" cy="3821391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Global Observing System synoptic network: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en-GB" sz="4000" i="1" dirty="0" smtClean="0">
                <a:ea typeface="Calibri"/>
                <a:cs typeface="Times New Roman"/>
              </a:rPr>
              <a:t>Use case: RBSN</a:t>
            </a:r>
            <a:endParaRPr lang="en-US" dirty="0"/>
          </a:p>
        </p:txBody>
      </p:sp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85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0" y="2199897"/>
            <a:ext cx="8584540" cy="3821391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RBSN synoptic network: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en-GB" sz="4000" i="1" dirty="0" smtClean="0">
                <a:ea typeface="Calibri"/>
                <a:cs typeface="Times New Roman"/>
              </a:rPr>
              <a:t>Use case: RBSN</a:t>
            </a:r>
            <a:endParaRPr lang="en-US" dirty="0"/>
          </a:p>
        </p:txBody>
      </p:sp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5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GSN (GCOS Surface Network): ECVs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en-GB" sz="4000" i="1" dirty="0" smtClean="0">
                <a:ea typeface="Calibri"/>
                <a:cs typeface="Times New Roman"/>
              </a:rPr>
              <a:t>Use case: RBSN</a:t>
            </a:r>
            <a:endParaRPr lang="en-US" dirty="0"/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0" y="2276872"/>
            <a:ext cx="8584540" cy="382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25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/>
              <a:t>Gaps and requirements</a:t>
            </a:r>
            <a:endParaRPr lang="en-US" sz="3600" dirty="0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Have you already carried out a gap analysis utilizing the EVs to identify gaps and </a:t>
            </a:r>
            <a:r>
              <a:rPr lang="en-GB" dirty="0" smtClean="0"/>
              <a:t>priorities in terms 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EO data availability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In-situ data availability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Models (algorithms</a:t>
            </a:r>
            <a:r>
              <a:rPr lang="en-US" sz="2400" dirty="0"/>
              <a:t>) for EV extraction: direct measurements or proxies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Data repositories for the </a:t>
            </a:r>
            <a:r>
              <a:rPr lang="en-US" sz="2400" dirty="0"/>
              <a:t>long term preservation</a:t>
            </a:r>
            <a:r>
              <a:rPr lang="en-US" sz="2400" i="1" dirty="0"/>
              <a:t> </a:t>
            </a:r>
            <a:r>
              <a:rPr lang="en-US" sz="2400" dirty="0"/>
              <a:t>of </a:t>
            </a:r>
            <a:r>
              <a:rPr lang="en-US" sz="2400" dirty="0" smtClean="0"/>
              <a:t>EVs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Infrastructure </a:t>
            </a:r>
            <a:r>
              <a:rPr lang="en-US" sz="2400" dirty="0" smtClean="0"/>
              <a:t>for EVs </a:t>
            </a:r>
            <a:r>
              <a:rPr lang="en-US" sz="2400" dirty="0"/>
              <a:t>publication </a:t>
            </a:r>
          </a:p>
        </p:txBody>
      </p:sp>
    </p:spTree>
    <p:extLst>
      <p:ext uri="{BB962C8B-B14F-4D97-AF65-F5344CB8AC3E}">
        <p14:creationId xmlns:p14="http://schemas.microsoft.com/office/powerpoint/2010/main" val="654474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WMO governance of weather variables</a:t>
            </a:r>
          </a:p>
          <a:p>
            <a:r>
              <a:rPr lang="en-US" dirty="0" smtClean="0"/>
              <a:t>Defined procedures for defining, reviewing, monitoring</a:t>
            </a:r>
          </a:p>
          <a:p>
            <a:r>
              <a:rPr lang="en-US" dirty="0" smtClean="0"/>
              <a:t>Database of requirements</a:t>
            </a:r>
          </a:p>
          <a:p>
            <a:r>
              <a:rPr lang="en-US" dirty="0" smtClean="0"/>
              <a:t>WMO Application areas – links with other GEO SBAs </a:t>
            </a:r>
          </a:p>
          <a:p>
            <a:pPr lvl="1"/>
            <a:r>
              <a:rPr lang="en-US" dirty="0" smtClean="0"/>
              <a:t> JCOMM for ocean; WMO </a:t>
            </a:r>
            <a:r>
              <a:rPr lang="en-US" dirty="0" err="1" smtClean="0"/>
              <a:t>Commision</a:t>
            </a:r>
            <a:r>
              <a:rPr lang="en-US" dirty="0" smtClean="0"/>
              <a:t> on Hydrology, …</a:t>
            </a:r>
          </a:p>
          <a:p>
            <a:r>
              <a:rPr lang="en-US" dirty="0" smtClean="0"/>
              <a:t>Plans – review of monitoring, operational OSCAR database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 smtClean="0"/>
              <a:t>Conclusions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71949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under World Meteorological Organisation (WMO)</a:t>
            </a:r>
          </a:p>
          <a:p>
            <a:pPr lvl="0"/>
            <a:r>
              <a:rPr lang="en-GB" dirty="0"/>
              <a:t>WMO Resolution 40 (Cg-XII) </a:t>
            </a:r>
            <a:endParaRPr lang="en-GB" dirty="0" smtClean="0"/>
          </a:p>
          <a:p>
            <a:pPr lvl="1"/>
            <a:r>
              <a:rPr lang="en-GB" dirty="0" smtClean="0"/>
              <a:t>Decision of WMO Congress X11, 1995</a:t>
            </a:r>
          </a:p>
          <a:p>
            <a:endParaRPr lang="en-GB" dirty="0" smtClean="0"/>
          </a:p>
          <a:p>
            <a:r>
              <a:rPr lang="en-GB" dirty="0" smtClean="0"/>
              <a:t>WMO </a:t>
            </a:r>
            <a:r>
              <a:rPr lang="en-GB" dirty="0"/>
              <a:t>policy and practice for the exchange of meteorological and related data and products including guidelines on relationships in commercial meteorological activities</a:t>
            </a: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 smtClean="0"/>
              <a:t>Weather EVs</a:t>
            </a:r>
            <a:endParaRPr lang="en-US" sz="3600" i="1" dirty="0"/>
          </a:p>
        </p:txBody>
      </p:sp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dirty="0" smtClean="0"/>
              <a:t>“Members </a:t>
            </a:r>
            <a:r>
              <a:rPr lang="en-GB" dirty="0"/>
              <a:t>shall provide on a free and unrestricted basis essential data and products which are necessary for the provision of services in support of the protection of life and property and the well-being of all nations, particularly those basic data and products, as, at a minimum, described in Annex 1 to this resolution, required to describe and forecast accurately weather and climate, and support WMO </a:t>
            </a:r>
            <a:r>
              <a:rPr lang="en-GB" dirty="0" smtClean="0"/>
              <a:t>Programmes”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GB" sz="3600" dirty="0"/>
              <a:t>WMO Resolution 40 (Cg-XII) </a:t>
            </a:r>
            <a:endParaRPr lang="en-US" sz="3600" i="1" dirty="0"/>
          </a:p>
        </p:txBody>
      </p:sp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93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Minimum </a:t>
            </a:r>
            <a:r>
              <a:rPr lang="en-GB" dirty="0"/>
              <a:t>set of data and products which are essential to support WMO Programmes</a:t>
            </a:r>
            <a:endParaRPr lang="en-GB" dirty="0" smtClean="0"/>
          </a:p>
          <a:p>
            <a:r>
              <a:rPr lang="en-GB" dirty="0"/>
              <a:t>P</a:t>
            </a:r>
            <a:r>
              <a:rPr lang="en-GB" dirty="0" smtClean="0"/>
              <a:t>rotection </a:t>
            </a:r>
            <a:r>
              <a:rPr lang="en-GB" dirty="0"/>
              <a:t>of life and property and the well-being of all </a:t>
            </a:r>
            <a:r>
              <a:rPr lang="en-GB" dirty="0" smtClean="0"/>
              <a:t>nations</a:t>
            </a:r>
          </a:p>
          <a:p>
            <a:r>
              <a:rPr lang="en-GB" dirty="0"/>
              <a:t>T</a:t>
            </a:r>
            <a:r>
              <a:rPr lang="en-GB" dirty="0" smtClean="0"/>
              <a:t>o </a:t>
            </a:r>
            <a:r>
              <a:rPr lang="en-GB" dirty="0"/>
              <a:t>describe and forecast accurately weather and </a:t>
            </a:r>
            <a:r>
              <a:rPr lang="en-GB" dirty="0" smtClean="0"/>
              <a:t>climate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/>
              <a:t>WMO essential data (Resolution 40) </a:t>
            </a:r>
          </a:p>
        </p:txBody>
      </p:sp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5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 smtClean="0"/>
              <a:t>Six-hourly </a:t>
            </a:r>
            <a:r>
              <a:rPr lang="en-GB" dirty="0"/>
              <a:t>surface synoptic data from </a:t>
            </a:r>
            <a:r>
              <a:rPr lang="en-GB" dirty="0" smtClean="0"/>
              <a:t>RBSNs</a:t>
            </a:r>
            <a:endParaRPr lang="en-GB" dirty="0"/>
          </a:p>
          <a:p>
            <a:pPr lvl="0"/>
            <a:r>
              <a:rPr lang="en-GB" dirty="0" smtClean="0"/>
              <a:t>All </a:t>
            </a:r>
            <a:r>
              <a:rPr lang="en-GB" dirty="0"/>
              <a:t>available in situ observations from the marine </a:t>
            </a:r>
            <a:r>
              <a:rPr lang="en-GB" dirty="0" smtClean="0"/>
              <a:t>environment</a:t>
            </a:r>
            <a:endParaRPr lang="en-GB" dirty="0"/>
          </a:p>
          <a:p>
            <a:pPr lvl="0"/>
            <a:r>
              <a:rPr lang="en-GB" dirty="0" smtClean="0"/>
              <a:t>All </a:t>
            </a:r>
            <a:r>
              <a:rPr lang="en-GB" dirty="0"/>
              <a:t>available aircraft </a:t>
            </a:r>
            <a:r>
              <a:rPr lang="en-GB" dirty="0" smtClean="0"/>
              <a:t>reports</a:t>
            </a:r>
            <a:endParaRPr lang="en-GB" dirty="0"/>
          </a:p>
          <a:p>
            <a:pPr lvl="0"/>
            <a:r>
              <a:rPr lang="en-GB" dirty="0" smtClean="0"/>
              <a:t>All </a:t>
            </a:r>
            <a:r>
              <a:rPr lang="en-GB" dirty="0"/>
              <a:t>available data from upper air sounding </a:t>
            </a:r>
            <a:r>
              <a:rPr lang="en-GB" dirty="0" smtClean="0"/>
              <a:t>networks</a:t>
            </a:r>
            <a:endParaRPr lang="en-GB" dirty="0"/>
          </a:p>
          <a:p>
            <a:pPr lvl="0"/>
            <a:r>
              <a:rPr lang="en-GB" dirty="0" smtClean="0"/>
              <a:t>All </a:t>
            </a:r>
            <a:r>
              <a:rPr lang="en-GB" dirty="0"/>
              <a:t>reports from the network of stations recommended by the regional associations as necessary to provide a good representation of </a:t>
            </a:r>
            <a:r>
              <a:rPr lang="en-GB" dirty="0" smtClean="0"/>
              <a:t>climate</a:t>
            </a:r>
            <a:endParaRPr lang="en-GB" dirty="0"/>
          </a:p>
          <a:p>
            <a:pPr lvl="0"/>
            <a:r>
              <a:rPr lang="en-GB" dirty="0" smtClean="0"/>
              <a:t>Products </a:t>
            </a:r>
            <a:r>
              <a:rPr lang="en-GB" dirty="0"/>
              <a:t>distributed by WMCs and RSMCs to meet their WMO </a:t>
            </a:r>
            <a:r>
              <a:rPr lang="en-GB" dirty="0" smtClean="0"/>
              <a:t>obligations</a:t>
            </a:r>
            <a:endParaRPr lang="en-GB" dirty="0"/>
          </a:p>
          <a:p>
            <a:pPr lvl="0"/>
            <a:r>
              <a:rPr lang="en-GB" dirty="0" smtClean="0"/>
              <a:t>Severe </a:t>
            </a:r>
            <a:r>
              <a:rPr lang="en-GB" dirty="0"/>
              <a:t>weather warnings and advisories for the protection of life and property targeted upon </a:t>
            </a:r>
            <a:r>
              <a:rPr lang="en-GB" dirty="0" smtClean="0"/>
              <a:t>end-users</a:t>
            </a:r>
          </a:p>
          <a:p>
            <a:pPr lvl="0"/>
            <a:r>
              <a:rPr lang="en-GB" dirty="0"/>
              <a:t>D</a:t>
            </a:r>
            <a:r>
              <a:rPr lang="en-GB" dirty="0" smtClean="0"/>
              <a:t>ata </a:t>
            </a:r>
            <a:r>
              <a:rPr lang="en-GB" dirty="0"/>
              <a:t>and products from operational meteorological satellites that are agreed between WMO and satellite </a:t>
            </a:r>
            <a:r>
              <a:rPr lang="en-GB" dirty="0" smtClean="0"/>
              <a:t>operators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i="1" dirty="0" smtClean="0"/>
              <a:t>WMO essential data (Resolution 40) </a:t>
            </a:r>
            <a:endParaRPr lang="en-US" sz="3600" i="1" dirty="0"/>
          </a:p>
        </p:txBody>
      </p:sp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0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785395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What criteria, methodology, and process are used to identify EVs?</a:t>
            </a:r>
            <a:endParaRPr lang="it-I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Bottom-up: from what EO data can provide for the specific domain (e.g., NDVI index from MODIS)?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Or Top-down: from what predictive modeling requires as inputs to the selection of the most appropriate sensors?</a:t>
            </a:r>
          </a:p>
          <a:p>
            <a:pPr lvl="0"/>
            <a:r>
              <a:rPr lang="en-GB" dirty="0" smtClean="0"/>
              <a:t>Do </a:t>
            </a:r>
            <a:r>
              <a:rPr lang="en-GB" dirty="0"/>
              <a:t>you have a template to document a EV</a:t>
            </a:r>
            <a:r>
              <a:rPr lang="en-GB" dirty="0" smtClean="0"/>
              <a:t>?</a:t>
            </a:r>
            <a:endParaRPr lang="it-IT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1430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The process underlying EV definition</a:t>
            </a:r>
            <a:endParaRPr lang="en-US" sz="3600" i="1" dirty="0"/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1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785395"/>
          </a:xfrm>
        </p:spPr>
        <p:txBody>
          <a:bodyPr>
            <a:normAutofit/>
          </a:bodyPr>
          <a:lstStyle/>
          <a:p>
            <a:pPr marL="681228" lvl="0" indent="-571500">
              <a:buFont typeface="+mj-lt"/>
              <a:buAutoNum type="romanLcPeriod"/>
            </a:pPr>
            <a:r>
              <a:rPr lang="en-GB" dirty="0" smtClean="0"/>
              <a:t>review </a:t>
            </a:r>
            <a:r>
              <a:rPr lang="en-GB" dirty="0"/>
              <a:t>of </a:t>
            </a:r>
            <a:r>
              <a:rPr lang="en-GB" dirty="0" smtClean="0"/>
              <a:t>technology-free Members</a:t>
            </a:r>
            <a:r>
              <a:rPr lang="en-GB" dirty="0"/>
              <a:t>' requirements for observations, within an area of application </a:t>
            </a:r>
            <a:endParaRPr lang="en-GB" dirty="0" smtClean="0"/>
          </a:p>
          <a:p>
            <a:pPr marL="681228" lvl="0" indent="-571500">
              <a:buFont typeface="+mj-lt"/>
              <a:buAutoNum type="romanLcPeriod"/>
            </a:pPr>
            <a:r>
              <a:rPr lang="en-GB" dirty="0" smtClean="0"/>
              <a:t>review </a:t>
            </a:r>
            <a:r>
              <a:rPr lang="en-GB" dirty="0"/>
              <a:t>of the observing capabilities of existing and planned observing systems, both surface- and space-based;</a:t>
            </a:r>
          </a:p>
          <a:p>
            <a:pPr marL="681228" lvl="0" indent="-571500">
              <a:buFont typeface="+mj-lt"/>
              <a:buAutoNum type="romanLcPeriod"/>
            </a:pPr>
            <a:r>
              <a:rPr lang="en-GB" dirty="0" smtClean="0"/>
              <a:t>Critical </a:t>
            </a:r>
            <a:r>
              <a:rPr lang="en-GB" dirty="0"/>
              <a:t>Review of the extent to which the capabilities (ii) meet the requirements (</a:t>
            </a:r>
            <a:r>
              <a:rPr lang="en-GB" dirty="0" err="1" smtClean="0"/>
              <a:t>i</a:t>
            </a:r>
            <a:r>
              <a:rPr lang="en-GB" dirty="0" smtClean="0"/>
              <a:t>)</a:t>
            </a:r>
            <a:endParaRPr lang="en-GB" dirty="0"/>
          </a:p>
          <a:p>
            <a:pPr marL="681228" lvl="0" indent="-571500">
              <a:buFont typeface="+mj-lt"/>
              <a:buAutoNum type="romanLcPeriod"/>
            </a:pPr>
            <a:r>
              <a:rPr lang="en-GB" dirty="0" smtClean="0"/>
              <a:t>Statement </a:t>
            </a:r>
            <a:r>
              <a:rPr lang="en-GB" dirty="0"/>
              <a:t>of Guidance based on (iii</a:t>
            </a:r>
            <a:r>
              <a:rPr lang="en-GB" dirty="0" smtClean="0"/>
              <a:t>)</a:t>
            </a:r>
            <a:endParaRPr lang="en-GB" dirty="0"/>
          </a:p>
          <a:p>
            <a:pPr lv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143000"/>
          </a:xfrm>
        </p:spPr>
        <p:txBody>
          <a:bodyPr>
            <a:noAutofit/>
          </a:bodyPr>
          <a:lstStyle/>
          <a:p>
            <a:r>
              <a:rPr lang="en-US" sz="3600" i="1" dirty="0"/>
              <a:t>WMO rolling review of requirements</a:t>
            </a:r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6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785395"/>
          </a:xfrm>
        </p:spPr>
        <p:txBody>
          <a:bodyPr>
            <a:normAutofit/>
          </a:bodyPr>
          <a:lstStyle/>
          <a:p>
            <a:pPr lv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1430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WMO rolling review of requirements</a:t>
            </a:r>
            <a:endParaRPr lang="en-US" sz="3600" i="1" dirty="0"/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346048"/>
            <a:ext cx="2001520" cy="313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24744"/>
            <a:ext cx="7740352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85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1740</TotalTime>
  <Words>1036</Words>
  <Application>Microsoft Office PowerPoint</Application>
  <PresentationFormat>On-screen Show (4:3)</PresentationFormat>
  <Paragraphs>143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Georgia</vt:lpstr>
      <vt:lpstr>Lucida Sans Unicode</vt:lpstr>
      <vt:lpstr>Times New Roman</vt:lpstr>
      <vt:lpstr>Verdana</vt:lpstr>
      <vt:lpstr>Wingdings</vt:lpstr>
      <vt:lpstr>Wingdings 2</vt:lpstr>
      <vt:lpstr>Wingdings 3</vt:lpstr>
      <vt:lpstr>Viale</vt:lpstr>
      <vt:lpstr>Towards a sustainability process for GEOSS Essential Variables</vt:lpstr>
      <vt:lpstr>Status of existing EVs in the domain</vt:lpstr>
      <vt:lpstr>Weather EVs</vt:lpstr>
      <vt:lpstr>WMO Resolution 40 (Cg-XII) </vt:lpstr>
      <vt:lpstr>WMO essential data (Resolution 40) </vt:lpstr>
      <vt:lpstr>WMO essential data (Resolution 40) </vt:lpstr>
      <vt:lpstr>The process underlying EV definition</vt:lpstr>
      <vt:lpstr>WMO rolling review of requirements</vt:lpstr>
      <vt:lpstr>WMO rolling review of requirements</vt:lpstr>
      <vt:lpstr>WMO rolling review of requirements</vt:lpstr>
      <vt:lpstr>WMO rolling review of requirements</vt:lpstr>
      <vt:lpstr>EVs validation and use</vt:lpstr>
      <vt:lpstr>Users - WMO Application Areas </vt:lpstr>
      <vt:lpstr>Users - WMO Application Areas </vt:lpstr>
      <vt:lpstr>Describing the monitoring networks currently operational</vt:lpstr>
      <vt:lpstr>WMO Observing Systems Capability Analysis and Review Tool </vt:lpstr>
      <vt:lpstr>OSCAR</vt:lpstr>
      <vt:lpstr> Assessing EV observational needs and readiness </vt:lpstr>
      <vt:lpstr>Use case: RBSN</vt:lpstr>
      <vt:lpstr>Use case: RBSN</vt:lpstr>
      <vt:lpstr>Use case: RBSN</vt:lpstr>
      <vt:lpstr>Use case: RBSN</vt:lpstr>
      <vt:lpstr>Use case: RBSN</vt:lpstr>
      <vt:lpstr>Use case: RBSN</vt:lpstr>
      <vt:lpstr>Use case: RBSN</vt:lpstr>
      <vt:lpstr>Use case: RBSN</vt:lpstr>
      <vt:lpstr>Gaps and requirements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alma</dc:creator>
  <cp:lastModifiedBy>David Richardson</cp:lastModifiedBy>
  <cp:revision>33</cp:revision>
  <cp:lastPrinted>2015-06-09T15:11:19Z</cp:lastPrinted>
  <dcterms:created xsi:type="dcterms:W3CDTF">2015-05-19T15:27:20Z</dcterms:created>
  <dcterms:modified xsi:type="dcterms:W3CDTF">2015-06-11T07:36:49Z</dcterms:modified>
</cp:coreProperties>
</file>