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2"/>
  </p:notesMasterIdLst>
  <p:sldIdLst>
    <p:sldId id="264" r:id="rId2"/>
    <p:sldId id="311" r:id="rId3"/>
    <p:sldId id="267" r:id="rId4"/>
    <p:sldId id="314" r:id="rId5"/>
    <p:sldId id="268" r:id="rId6"/>
    <p:sldId id="312" r:id="rId7"/>
    <p:sldId id="279" r:id="rId8"/>
    <p:sldId id="308" r:id="rId9"/>
    <p:sldId id="286" r:id="rId10"/>
    <p:sldId id="294" r:id="rId11"/>
    <p:sldId id="316" r:id="rId12"/>
    <p:sldId id="283" r:id="rId13"/>
    <p:sldId id="305" r:id="rId14"/>
    <p:sldId id="306" r:id="rId15"/>
    <p:sldId id="307" r:id="rId16"/>
    <p:sldId id="284" r:id="rId17"/>
    <p:sldId id="309" r:id="rId18"/>
    <p:sldId id="291" r:id="rId19"/>
    <p:sldId id="315" r:id="rId20"/>
    <p:sldId id="263"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312"/>
    </p:cViewPr>
  </p:sorterViewPr>
  <p:notesViewPr>
    <p:cSldViewPr>
      <p:cViewPr varScale="1">
        <p:scale>
          <a:sx n="79" d="100"/>
          <a:sy n="79" d="100"/>
        </p:scale>
        <p:origin x="-157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394297303746122E-2"/>
          <c:y val="0.2637819511664391"/>
          <c:w val="0.94605702696253879"/>
          <c:h val="0.65510323696946937"/>
        </c:manualLayout>
      </c:layout>
      <c:barChart>
        <c:barDir val="col"/>
        <c:grouping val="clustered"/>
        <c:varyColors val="0"/>
        <c:ser>
          <c:idx val="0"/>
          <c:order val="0"/>
          <c:spPr>
            <a:solidFill>
              <a:schemeClr val="accent4"/>
            </a:solidFill>
            <a:ln>
              <a:noFill/>
            </a:ln>
            <a:effectLst/>
          </c:spPr>
          <c:invertIfNegative val="0"/>
          <c:cat>
            <c:strRef>
              <c:f>Sheet1!$A$2:$A$3</c:f>
              <c:strCache>
                <c:ptCount val="2"/>
                <c:pt idx="0">
                  <c:v>Original estimate from Cai et al. 2011 </c:v>
                </c:pt>
                <c:pt idx="1">
                  <c:v>Downgraded estimate</c:v>
                </c:pt>
              </c:strCache>
            </c:strRef>
          </c:cat>
          <c:val>
            <c:numRef>
              <c:f>Sheet1!$B$2:$B$3</c:f>
              <c:numCache>
                <c:formatCode>General</c:formatCode>
                <c:ptCount val="2"/>
                <c:pt idx="0">
                  <c:v>1107</c:v>
                </c:pt>
                <c:pt idx="1">
                  <c:v>375</c:v>
                </c:pt>
              </c:numCache>
            </c:numRef>
          </c:val>
        </c:ser>
        <c:dLbls>
          <c:showLegendKey val="0"/>
          <c:showVal val="0"/>
          <c:showCatName val="0"/>
          <c:showSerName val="0"/>
          <c:showPercent val="0"/>
          <c:showBubbleSize val="0"/>
        </c:dLbls>
        <c:gapWidth val="219"/>
        <c:overlap val="-27"/>
        <c:axId val="172021488"/>
        <c:axId val="172019136"/>
      </c:barChart>
      <c:catAx>
        <c:axId val="172021488"/>
        <c:scaling>
          <c:orientation val="minMax"/>
        </c:scaling>
        <c:delete val="1"/>
        <c:axPos val="b"/>
        <c:numFmt formatCode="General" sourceLinked="1"/>
        <c:majorTickMark val="none"/>
        <c:minorTickMark val="none"/>
        <c:tickLblPos val="nextTo"/>
        <c:crossAx val="172019136"/>
        <c:crosses val="autoZero"/>
        <c:auto val="1"/>
        <c:lblAlgn val="ctr"/>
        <c:lblOffset val="100"/>
        <c:noMultiLvlLbl val="0"/>
      </c:catAx>
      <c:valAx>
        <c:axId val="1720191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72021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1B74D-DA75-45C6-B5B6-67D107AC0B6D}" type="datetimeFigureOut">
              <a:rPr lang="en-US" smtClean="0"/>
              <a:t>6/12/2015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D551A1-93C0-45C6-A542-8D6D2A801374}" type="slidenum">
              <a:rPr lang="en-US" smtClean="0"/>
              <a:t>‹#›</a:t>
            </a:fld>
            <a:endParaRPr lang="en-US"/>
          </a:p>
        </p:txBody>
      </p:sp>
    </p:spTree>
    <p:extLst>
      <p:ext uri="{BB962C8B-B14F-4D97-AF65-F5344CB8AC3E}">
        <p14:creationId xmlns:p14="http://schemas.microsoft.com/office/powerpoint/2010/main" val="187152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a:t>
            </a:r>
            <a:r>
              <a:rPr lang="en-US" baseline="0" dirty="0" smtClean="0"/>
              <a:t> simple answer: by getting involved through crowd-sourcing. By asking ordinary citizens to help collect and contribute information online, we can build vast, open source databases that can be used for many different scientific applications. There are many successful examples of crowdsourcing which have led to new scientific discoveries and better open source maps.</a:t>
            </a:r>
            <a:endParaRPr lang="en-US" dirty="0"/>
          </a:p>
        </p:txBody>
      </p:sp>
      <p:sp>
        <p:nvSpPr>
          <p:cNvPr id="4" name="Slide Number Placeholder 3"/>
          <p:cNvSpPr>
            <a:spLocks noGrp="1"/>
          </p:cNvSpPr>
          <p:nvPr>
            <p:ph type="sldNum" sz="quarter" idx="10"/>
          </p:nvPr>
        </p:nvSpPr>
        <p:spPr/>
        <p:txBody>
          <a:bodyPr/>
          <a:lstStyle/>
          <a:p>
            <a:fld id="{FE1299AC-EA18-437B-AAE5-3E4F731A50A8}" type="slidenum">
              <a:rPr lang="en-US" smtClean="0"/>
              <a:pPr/>
              <a:t>4</a:t>
            </a:fld>
            <a:endParaRPr lang="en-US"/>
          </a:p>
        </p:txBody>
      </p:sp>
    </p:spTree>
    <p:extLst>
      <p:ext uri="{BB962C8B-B14F-4D97-AF65-F5344CB8AC3E}">
        <p14:creationId xmlns:p14="http://schemas.microsoft.com/office/powerpoint/2010/main" val="254710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5AEBD-8421-44C7-88E2-6B5AFFB15255}" type="slidenum">
              <a:rPr lang="en-GB" smtClean="0"/>
              <a:pPr/>
              <a:t>7</a:t>
            </a:fld>
            <a:endParaRPr lang="en-GB"/>
          </a:p>
        </p:txBody>
      </p:sp>
    </p:spTree>
    <p:extLst>
      <p:ext uri="{BB962C8B-B14F-4D97-AF65-F5344CB8AC3E}">
        <p14:creationId xmlns:p14="http://schemas.microsoft.com/office/powerpoint/2010/main" val="394665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5AEBD-8421-44C7-88E2-6B5AFFB15255}" type="slidenum">
              <a:rPr lang="en-GB" smtClean="0"/>
              <a:pPr/>
              <a:t>9</a:t>
            </a:fld>
            <a:endParaRPr lang="en-GB"/>
          </a:p>
        </p:txBody>
      </p:sp>
    </p:spTree>
    <p:extLst>
      <p:ext uri="{BB962C8B-B14F-4D97-AF65-F5344CB8AC3E}">
        <p14:creationId xmlns:p14="http://schemas.microsoft.com/office/powerpoint/2010/main" val="269522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We have collected more than 250 000 global land cover validation points. We use the points for </a:t>
            </a:r>
            <a:r>
              <a:rPr lang="en-US" baseline="0" dirty="0" err="1" smtClean="0"/>
              <a:t>clreating</a:t>
            </a:r>
            <a:r>
              <a:rPr lang="en-US" baseline="0" dirty="0" smtClean="0"/>
              <a:t> global hybrid maps. In a recent publication we used geo-wiki to downgrade recent estimates of land availability for </a:t>
            </a:r>
            <a:r>
              <a:rPr lang="en-US" baseline="0" dirty="0" err="1" smtClean="0"/>
              <a:t>biofuel</a:t>
            </a:r>
            <a:r>
              <a:rPr lang="en-US" baseline="0" dirty="0" smtClean="0"/>
              <a:t> production.</a:t>
            </a:r>
            <a:endParaRPr lang="en-US" dirty="0"/>
          </a:p>
        </p:txBody>
      </p:sp>
      <p:sp>
        <p:nvSpPr>
          <p:cNvPr id="4" name="Slide Number Placeholder 3"/>
          <p:cNvSpPr>
            <a:spLocks noGrp="1"/>
          </p:cNvSpPr>
          <p:nvPr>
            <p:ph type="sldNum" sz="quarter" idx="10"/>
          </p:nvPr>
        </p:nvSpPr>
        <p:spPr/>
        <p:txBody>
          <a:bodyPr/>
          <a:lstStyle/>
          <a:p>
            <a:fld id="{D675AEBD-8421-44C7-88E2-6B5AFFB15255}" type="slidenum">
              <a:rPr lang="en-GB" smtClean="0"/>
              <a:pPr/>
              <a:t>12</a:t>
            </a:fld>
            <a:endParaRPr lang="en-GB"/>
          </a:p>
        </p:txBody>
      </p:sp>
    </p:spTree>
    <p:extLst>
      <p:ext uri="{BB962C8B-B14F-4D97-AF65-F5344CB8AC3E}">
        <p14:creationId xmlns:p14="http://schemas.microsoft.com/office/powerpoint/2010/main" val="120633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en-US" dirty="0" smtClean="0"/>
              <a:t>Openly acknowledged</a:t>
            </a:r>
            <a:r>
              <a:rPr lang="en-US" baseline="0" dirty="0" smtClean="0"/>
              <a:t> as the best source of baseline cropland information by GEOGLAM</a:t>
            </a:r>
            <a:endParaRPr lang="en-US" dirty="0"/>
          </a:p>
        </p:txBody>
      </p:sp>
      <p:sp>
        <p:nvSpPr>
          <p:cNvPr id="4" name="Slide Number Placeholder 3"/>
          <p:cNvSpPr>
            <a:spLocks noGrp="1"/>
          </p:cNvSpPr>
          <p:nvPr>
            <p:ph type="sldNum" sz="quarter" idx="10"/>
          </p:nvPr>
        </p:nvSpPr>
        <p:spPr/>
        <p:txBody>
          <a:bodyPr/>
          <a:lstStyle/>
          <a:p>
            <a:fld id="{D675AEBD-8421-44C7-88E2-6B5AFFB15255}" type="slidenum">
              <a:rPr lang="en-GB" smtClean="0"/>
              <a:pPr/>
              <a:t>14</a:t>
            </a:fld>
            <a:endParaRPr lang="en-GB"/>
          </a:p>
        </p:txBody>
      </p:sp>
    </p:spTree>
    <p:extLst>
      <p:ext uri="{BB962C8B-B14F-4D97-AF65-F5344CB8AC3E}">
        <p14:creationId xmlns:p14="http://schemas.microsoft.com/office/powerpoint/2010/main" val="2036429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is Cropland</a:t>
            </a:r>
            <a:r>
              <a:rPr lang="en-US" baseline="0" dirty="0" smtClean="0"/>
              <a:t> Capture? Cropland Capture is a cross platform serious game. It runs on mobile devices like the iPhone or Android devices, tablets like the </a:t>
            </a:r>
            <a:r>
              <a:rPr lang="en-US" baseline="0" dirty="0" err="1" smtClean="0"/>
              <a:t>iPad</a:t>
            </a:r>
            <a:r>
              <a:rPr lang="en-US" baseline="0" dirty="0" smtClean="0"/>
              <a:t> and also on the browser.</a:t>
            </a:r>
            <a:endParaRPr lang="en-US" dirty="0" smtClean="0"/>
          </a:p>
        </p:txBody>
      </p:sp>
      <p:sp>
        <p:nvSpPr>
          <p:cNvPr id="4" name="Slide Number Placeholder 3"/>
          <p:cNvSpPr>
            <a:spLocks noGrp="1"/>
          </p:cNvSpPr>
          <p:nvPr>
            <p:ph type="sldNum" sz="quarter" idx="10"/>
          </p:nvPr>
        </p:nvSpPr>
        <p:spPr/>
        <p:txBody>
          <a:bodyPr/>
          <a:lstStyle/>
          <a:p>
            <a:fld id="{D675AEBD-8421-44C7-88E2-6B5AFFB15255}" type="slidenum">
              <a:rPr lang="en-GB" smtClean="0"/>
              <a:pPr/>
              <a:t>16</a:t>
            </a:fld>
            <a:endParaRPr lang="en-GB"/>
          </a:p>
        </p:txBody>
      </p:sp>
    </p:spTree>
    <p:extLst>
      <p:ext uri="{BB962C8B-B14F-4D97-AF65-F5344CB8AC3E}">
        <p14:creationId xmlns:p14="http://schemas.microsoft.com/office/powerpoint/2010/main" val="3720984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0" name="Triangolo rettango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o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grpSp>
        <p:nvGrpSpPr>
          <p:cNvPr id="2" name="Gruppo 1"/>
          <p:cNvGrpSpPr/>
          <p:nvPr/>
        </p:nvGrpSpPr>
        <p:grpSpPr>
          <a:xfrm>
            <a:off x="-3765" y="4953000"/>
            <a:ext cx="9147765" cy="1912088"/>
            <a:chOff x="-3765" y="4832896"/>
            <a:chExt cx="9147765" cy="2032192"/>
          </a:xfrm>
        </p:grpSpPr>
        <p:sp>
          <p:nvSpPr>
            <p:cNvPr id="7" name="Figura a mano liber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igura a mano liber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igura a mano liber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ttore 1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egnaposto data 29"/>
          <p:cNvSpPr>
            <a:spLocks noGrp="1"/>
          </p:cNvSpPr>
          <p:nvPr>
            <p:ph type="dt" sz="half" idx="10"/>
          </p:nvPr>
        </p:nvSpPr>
        <p:spPr/>
        <p:txBody>
          <a:bodyPr/>
          <a:lstStyle>
            <a:lvl1pPr>
              <a:defRPr>
                <a:solidFill>
                  <a:srgbClr val="FFFFFF"/>
                </a:solidFill>
              </a:defRPr>
            </a:lvl1pPr>
            <a:extLst/>
          </a:lstStyle>
          <a:p>
            <a:r>
              <a:rPr lang="it-IT" smtClean="0"/>
              <a:t>11-12 June 2015, Bari-Italy.</a:t>
            </a:r>
            <a:endParaRPr lang="it-IT"/>
          </a:p>
        </p:txBody>
      </p:sp>
      <p:sp>
        <p:nvSpPr>
          <p:cNvPr id="19" name="Segnaposto piè di pagina 18"/>
          <p:cNvSpPr>
            <a:spLocks noGrp="1"/>
          </p:cNvSpPr>
          <p:nvPr>
            <p:ph type="ftr" sz="quarter" idx="11"/>
          </p:nvPr>
        </p:nvSpPr>
        <p:spPr/>
        <p:txBody>
          <a:bodyPr/>
          <a:lstStyle>
            <a:lvl1pPr>
              <a:defRPr>
                <a:solidFill>
                  <a:schemeClr val="accent1">
                    <a:tint val="20000"/>
                  </a:schemeClr>
                </a:solidFill>
              </a:defRPr>
            </a:lvl1pPr>
            <a:extLst/>
          </a:lstStyle>
          <a:p>
            <a:endParaRPr lang="it-IT"/>
          </a:p>
        </p:txBody>
      </p:sp>
      <p:sp>
        <p:nvSpPr>
          <p:cNvPr id="27" name="Segnaposto numero diapositiva 26"/>
          <p:cNvSpPr>
            <a:spLocks noGrp="1"/>
          </p:cNvSpPr>
          <p:nvPr>
            <p:ph type="sldNum" sz="quarter" idx="12"/>
          </p:nvPr>
        </p:nvSpPr>
        <p:spPr/>
        <p:txBody>
          <a:bodyPr/>
          <a:lstStyle>
            <a:lvl1pPr>
              <a:defRPr>
                <a:solidFill>
                  <a:srgbClr val="FFFFFF"/>
                </a:solidFill>
              </a:defRPr>
            </a:lvl1pPr>
            <a:extLst/>
          </a:lstStyle>
          <a:p>
            <a:fld id="{E7A41E1B-4F70-4964-A407-84C68BE8251C}" type="slidenum">
              <a:rPr lang="it-IT" smtClean="0"/>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pPr eaLnBrk="1" latinLnBrk="0" hangingPunct="1"/>
            <a:r>
              <a:rPr lang="it-IT" smtClean="0"/>
              <a:t>11-12 June 2015, Bari-Italy.</a:t>
            </a:r>
            <a:endParaRPr lang="en-US"/>
          </a:p>
        </p:txBody>
      </p:sp>
      <p:sp>
        <p:nvSpPr>
          <p:cNvPr id="5" name="Segnaposto piè di pagina 4"/>
          <p:cNvSpPr>
            <a:spLocks noGrp="1"/>
          </p:cNvSpPr>
          <p:nvPr>
            <p:ph type="ftr" sz="quarter" idx="11"/>
          </p:nvPr>
        </p:nvSpPr>
        <p:spPr/>
        <p:txBody>
          <a:bodyPr/>
          <a:lstStyle>
            <a:extLst/>
          </a:lstStyle>
          <a:p>
            <a:endParaRPr lang="es-ES" dirty="0">
              <a:solidFill>
                <a:prstClr val="black"/>
              </a:solidFill>
            </a:endParaRPr>
          </a:p>
        </p:txBody>
      </p:sp>
      <p:sp>
        <p:nvSpPr>
          <p:cNvPr id="6" name="Segnaposto numero diapositiva 5"/>
          <p:cNvSpPr>
            <a:spLocks noGrp="1"/>
          </p:cNvSpPr>
          <p:nvPr>
            <p:ph type="sldNum" sz="quarter" idx="12"/>
          </p:nvPr>
        </p:nvSpPr>
        <p:spPr/>
        <p:txBody>
          <a:bodyPr/>
          <a:lstStyle>
            <a:extLst/>
          </a:lstStyle>
          <a:p>
            <a:fld id="{132FADFE-3B8F-471C-ABF0-DBC7717ECBBC}" type="slidenum">
              <a:rPr lang="es-ES" smtClean="0">
                <a:solidFill>
                  <a:prstClr val="white"/>
                </a:solidFill>
              </a:rPr>
              <a:pPr/>
              <a:t>‹#›</a:t>
            </a:fld>
            <a:endParaRPr lang="es-E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2" name="2 Imagen" descr="LOGO_CREAF_PERFILAT.gif"/>
          <p:cNvPicPr>
            <a:picLocks noChangeAspect="1"/>
          </p:cNvPicPr>
          <p:nvPr userDrawn="1"/>
        </p:nvPicPr>
        <p:blipFill>
          <a:blip r:embed="rId2" cstate="print"/>
          <a:srcRect/>
          <a:stretch>
            <a:fillRect/>
          </a:stretch>
        </p:blipFill>
        <p:spPr bwMode="auto">
          <a:xfrm>
            <a:off x="7667625" y="188913"/>
            <a:ext cx="1368425" cy="585787"/>
          </a:xfrm>
          <a:prstGeom prst="rect">
            <a:avLst/>
          </a:prstGeom>
          <a:noFill/>
          <a:ln w="9525">
            <a:noFill/>
            <a:miter lim="800000"/>
            <a:headEnd/>
            <a:tailEnd/>
          </a:ln>
        </p:spPr>
      </p:pic>
      <p:sp>
        <p:nvSpPr>
          <p:cNvPr id="3" name="2 Marcador de pie de página"/>
          <p:cNvSpPr>
            <a:spLocks noGrp="1"/>
          </p:cNvSpPr>
          <p:nvPr>
            <p:ph type="ftr" sz="quarter" idx="10"/>
          </p:nvPr>
        </p:nvSpPr>
        <p:spPr>
          <a:xfrm>
            <a:off x="3124200" y="6237312"/>
            <a:ext cx="2895600" cy="365125"/>
          </a:xfrm>
        </p:spPr>
        <p:txBody>
          <a:bodyPr/>
          <a:lstStyle>
            <a:lvl1pPr>
              <a:defRPr/>
            </a:lvl1pPr>
          </a:lstStyle>
          <a:p>
            <a:pPr>
              <a:defRPr/>
            </a:pPr>
            <a:endParaRPr lang="ca-ES" dirty="0">
              <a:solidFill>
                <a:prstClr val="black"/>
              </a:solidFill>
            </a:endParaRPr>
          </a:p>
        </p:txBody>
      </p:sp>
      <p:sp>
        <p:nvSpPr>
          <p:cNvPr id="5" name="4 Marcador de contenido"/>
          <p:cNvSpPr>
            <a:spLocks noGrp="1"/>
          </p:cNvSpPr>
          <p:nvPr>
            <p:ph sz="quarter" idx="11"/>
          </p:nvPr>
        </p:nvSpPr>
        <p:spPr>
          <a:xfrm>
            <a:off x="395536" y="1124744"/>
            <a:ext cx="8496944" cy="5113040"/>
          </a:xfrm>
          <a:prstGeom prst="rect">
            <a:avLst/>
          </a:prstGeo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5 Título"/>
          <p:cNvSpPr>
            <a:spLocks noGrp="1"/>
          </p:cNvSpPr>
          <p:nvPr>
            <p:ph type="title"/>
          </p:nvPr>
        </p:nvSpPr>
        <p:spPr>
          <a:xfrm>
            <a:off x="457200" y="274638"/>
            <a:ext cx="7283152" cy="562074"/>
          </a:xfrm>
          <a:prstGeom prst="rect">
            <a:avLst/>
          </a:prstGeom>
        </p:spPr>
        <p:txBody>
          <a:bodyPr/>
          <a:lstStyle>
            <a:lvl1pPr algn="l" rtl="0" fontAlgn="base">
              <a:spcBef>
                <a:spcPct val="0"/>
              </a:spcBef>
              <a:spcAft>
                <a:spcPct val="0"/>
              </a:spcAft>
              <a:defRPr lang="ca-ES" sz="3600" b="1" i="1" kern="1200" dirty="0" smtClean="0">
                <a:solidFill>
                  <a:srgbClr val="006600"/>
                </a:solidFill>
                <a:latin typeface="Georgia" pitchFamily="18" charset="0"/>
                <a:ea typeface="+mn-ea"/>
                <a:cs typeface="Times New Roman" pitchFamily="18" charset="0"/>
              </a:defRPr>
            </a:lvl1pPr>
          </a:lstStyle>
          <a:p>
            <a:r>
              <a:rPr lang="es-ES" dirty="0" smtClean="0"/>
              <a:t>Haga clic para modificar el estilo de título del patrón</a:t>
            </a:r>
            <a:endParaRPr lang="ca-ES" dirty="0"/>
          </a:p>
        </p:txBody>
      </p:sp>
      <p:pic>
        <p:nvPicPr>
          <p:cNvPr id="7" name="6 Imagen" descr="barra.jpg"/>
          <p:cNvPicPr>
            <a:picLocks noChangeAspect="1"/>
          </p:cNvPicPr>
          <p:nvPr userDrawn="1"/>
        </p:nvPicPr>
        <p:blipFill>
          <a:blip r:embed="rId3" cstate="print"/>
          <a:stretch>
            <a:fillRect/>
          </a:stretch>
        </p:blipFill>
        <p:spPr>
          <a:xfrm>
            <a:off x="0" y="6675120"/>
            <a:ext cx="9144000" cy="182880"/>
          </a:xfrm>
          <a:prstGeom prst="rect">
            <a:avLst/>
          </a:prstGeom>
        </p:spPr>
      </p:pic>
    </p:spTree>
    <p:extLst>
      <p:ext uri="{BB962C8B-B14F-4D97-AF65-F5344CB8AC3E}">
        <p14:creationId xmlns:p14="http://schemas.microsoft.com/office/powerpoint/2010/main" val="95636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7" name="Titolo 6"/>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7" name="Gallone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Gallone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r>
              <a:rPr lang="it-IT" smtClean="0"/>
              <a:t>11-12 June 2015, Bari-Italy.</a:t>
            </a:r>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8" name="Titolo 7"/>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r>
              <a:rPr lang="it-IT" smtClean="0"/>
              <a:t>11-12 June 2015, Bari-Italy.</a:t>
            </a:r>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extLst/>
          </a:lstStyle>
          <a:p>
            <a:r>
              <a:rPr lang="it-IT" smtClean="0"/>
              <a:t>11-12 June 2015, Bari-Italy.</a:t>
            </a:r>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6" name="Titolo 5"/>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r>
              <a:rPr lang="it-IT" smtClean="0"/>
              <a:t>11-12 June 2015, Bari-Italy.</a:t>
            </a:r>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a:xfrm>
            <a:off x="6727032" y="6407944"/>
            <a:ext cx="1920240" cy="365760"/>
          </a:xfrm>
        </p:spPr>
        <p:txBody>
          <a:bodyPr/>
          <a:lstStyle>
            <a:extLst/>
          </a:lstStyle>
          <a:p>
            <a:r>
              <a:rPr lang="it-IT" smtClean="0"/>
              <a:t>11-12 June 2015, Bari-Italy.</a:t>
            </a:r>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it-IT" smtClean="0"/>
              <a:t>Fare clic sull'icona per inserire un'immagine</a:t>
            </a:r>
            <a:endParaRPr kumimoji="0" lang="en-US" dirty="0"/>
          </a:p>
        </p:txBody>
      </p:sp>
      <p:sp>
        <p:nvSpPr>
          <p:cNvPr id="5" name="Segnaposto data 4"/>
          <p:cNvSpPr>
            <a:spLocks noGrp="1"/>
          </p:cNvSpPr>
          <p:nvPr>
            <p:ph type="dt" sz="half" idx="10"/>
          </p:nvPr>
        </p:nvSpPr>
        <p:spPr/>
        <p:txBody>
          <a:bodyPr/>
          <a:lstStyle>
            <a:lvl1pPr>
              <a:defRPr>
                <a:solidFill>
                  <a:schemeClr val="tx1"/>
                </a:solidFill>
              </a:defRPr>
            </a:lvl1pPr>
            <a:extLst/>
          </a:lstStyle>
          <a:p>
            <a:r>
              <a:rPr lang="it-IT" smtClean="0"/>
              <a:t>11-12 June 2015, Bari-Italy.</a:t>
            </a:r>
            <a:endParaRPr lang="it-IT"/>
          </a:p>
        </p:txBody>
      </p:sp>
      <p:sp>
        <p:nvSpPr>
          <p:cNvPr id="6" name="Segnaposto piè di pagina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it-IT"/>
          </a:p>
        </p:txBody>
      </p:sp>
      <p:sp>
        <p:nvSpPr>
          <p:cNvPr id="7" name="Segnaposto numero diapositiva 6"/>
          <p:cNvSpPr>
            <a:spLocks noGrp="1"/>
          </p:cNvSpPr>
          <p:nvPr>
            <p:ph type="sldNum" sz="quarter" idx="12"/>
          </p:nvPr>
        </p:nvSpPr>
        <p:spPr/>
        <p:txBody>
          <a:bodyPr/>
          <a:lstStyle>
            <a:lvl1pPr>
              <a:defRPr>
                <a:solidFill>
                  <a:schemeClr val="tx1"/>
                </a:solidFill>
              </a:defRPr>
            </a:lvl1pPr>
            <a:extLst/>
          </a:lstStyle>
          <a:p>
            <a:fld id="{E7A41E1B-4F70-4964-A407-84C68BE8251C}" type="slidenum">
              <a:rPr lang="it-IT" smtClean="0"/>
              <a:t>‹#›</a:t>
            </a:fld>
            <a:endParaRPr lang="it-IT"/>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it-IT" smtClean="0"/>
              <a:t>Fare clic per modificare lo stile del titolo</a:t>
            </a:r>
            <a:endParaRPr kumimoji="0" lang="en-US"/>
          </a:p>
        </p:txBody>
      </p:sp>
      <p:sp>
        <p:nvSpPr>
          <p:cNvPr id="8" name="Figura a mano libera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igura a mano libera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olo rettangolo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ttore 1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Gallone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Gallone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igura a mano libera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igura a mano libera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olo rettangolo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it-IT" smtClean="0"/>
              <a:t>11-12 June 2015, Bari-Italy.</a:t>
            </a:r>
            <a:endParaRPr lang="it-IT"/>
          </a:p>
        </p:txBody>
      </p:sp>
      <p:sp>
        <p:nvSpPr>
          <p:cNvPr id="22" name="Segnaposto piè di pagina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it-IT"/>
          </a:p>
        </p:txBody>
      </p:sp>
      <p:sp>
        <p:nvSpPr>
          <p:cNvPr id="18" name="Segnaposto numero diapositiva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7A41E1B-4F70-4964-A407-84C68BE8251C}" type="slidenum">
              <a:rPr lang="it-IT" smtClean="0"/>
              <a:t>‹#›</a:t>
            </a:fld>
            <a:endParaRPr lang="it-IT"/>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6941" y="908720"/>
            <a:ext cx="8892480" cy="1363339"/>
          </a:xfrm>
        </p:spPr>
        <p:txBody>
          <a:bodyPr>
            <a:normAutofit/>
          </a:bodyPr>
          <a:lstStyle/>
          <a:p>
            <a:r>
              <a:rPr lang="en-US" sz="3200" dirty="0" smtClean="0">
                <a:effectLst/>
              </a:rPr>
              <a:t>Citizen Science to Capture EVs</a:t>
            </a:r>
            <a:endParaRPr lang="it-IT" sz="3200" dirty="0">
              <a:effectLst/>
            </a:endParaRPr>
          </a:p>
        </p:txBody>
      </p:sp>
      <p:sp>
        <p:nvSpPr>
          <p:cNvPr id="3" name="2 Subtítulo"/>
          <p:cNvSpPr>
            <a:spLocks noGrp="1"/>
          </p:cNvSpPr>
          <p:nvPr>
            <p:ph type="subTitle" idx="1"/>
          </p:nvPr>
        </p:nvSpPr>
        <p:spPr>
          <a:xfrm>
            <a:off x="1068784" y="2276872"/>
            <a:ext cx="7772400" cy="432048"/>
          </a:xfrm>
        </p:spPr>
        <p:txBody>
          <a:bodyPr>
            <a:normAutofit/>
          </a:bodyPr>
          <a:lstStyle/>
          <a:p>
            <a:r>
              <a:rPr lang="en-GB" sz="1800" i="1" dirty="0" smtClean="0"/>
              <a:t>11-12 June 2015, Bari-Italy</a:t>
            </a:r>
            <a:endParaRPr lang="en-GB" sz="1800" i="1" noProof="0" dirty="0" smtClean="0"/>
          </a:p>
        </p:txBody>
      </p:sp>
      <p:sp>
        <p:nvSpPr>
          <p:cNvPr id="7" name="Rectangle 2"/>
          <p:cNvSpPr txBox="1">
            <a:spLocks noChangeArrowheads="1"/>
          </p:cNvSpPr>
          <p:nvPr/>
        </p:nvSpPr>
        <p:spPr>
          <a:xfrm>
            <a:off x="251520" y="4005064"/>
            <a:ext cx="3276600" cy="914400"/>
          </a:xfrm>
          <a:prstGeom prst="rect">
            <a:avLst/>
          </a:prstGeom>
        </p:spPr>
        <p:txBody>
          <a:bodyPr/>
          <a:lstStyle>
            <a:lvl1pPr eaLnBrk="1" hangingPunct="1">
              <a:spcBef>
                <a:spcPct val="50000"/>
              </a:spcBef>
              <a:defRPr lang="en-US" sz="1200" b="1" i="0">
                <a:solidFill>
                  <a:srgbClr val="0061A7"/>
                </a:solidFill>
                <a:effectLst>
                  <a:outerShdw blurRad="38100" dist="38100" dir="2700000" algn="tl">
                    <a:srgbClr val="C0C0C0"/>
                  </a:outerShdw>
                </a:effectLst>
              </a:defRPr>
            </a:lvl1pPr>
          </a:lstStyle>
          <a:p>
            <a:pPr>
              <a:defRPr/>
            </a:pPr>
            <a:r>
              <a:rPr dirty="0" smtClean="0"/>
              <a:t>Coordinating an Observation Network of Networks </a:t>
            </a:r>
            <a:r>
              <a:rPr dirty="0" err="1" smtClean="0"/>
              <a:t>EnCompassing</a:t>
            </a:r>
            <a:r>
              <a:rPr dirty="0" smtClean="0"/>
              <a:t> </a:t>
            </a:r>
            <a:r>
              <a:rPr dirty="0" err="1" smtClean="0"/>
              <a:t>saTellite</a:t>
            </a:r>
            <a:r>
              <a:rPr dirty="0" smtClean="0"/>
              <a:t> and IN-situ to fill the Gaps in European Observations</a:t>
            </a:r>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674" y="113528"/>
            <a:ext cx="14001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692925" y="5952703"/>
            <a:ext cx="2267744" cy="7886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YOUR LOGO</a:t>
            </a:r>
            <a:endParaRPr lang="en-US" dirty="0"/>
          </a:p>
        </p:txBody>
      </p:sp>
      <p:pic>
        <p:nvPicPr>
          <p:cNvPr id="18" name="Immagine 17"/>
          <p:cNvPicPr/>
          <p:nvPr/>
        </p:nvPicPr>
        <p:blipFill>
          <a:blip r:embed="rId3" cstate="print">
            <a:extLst>
              <a:ext uri="{28A0092B-C50C-407E-A947-70E740481C1C}">
                <a14:useLocalDpi xmlns:a14="http://schemas.microsoft.com/office/drawing/2010/main" val="0"/>
              </a:ext>
            </a:extLst>
          </a:blip>
          <a:stretch>
            <a:fillRect/>
          </a:stretch>
        </p:blipFill>
        <p:spPr>
          <a:xfrm>
            <a:off x="251520" y="149088"/>
            <a:ext cx="1007745" cy="669290"/>
          </a:xfrm>
          <a:prstGeom prst="rect">
            <a:avLst/>
          </a:prstGeom>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62" y="357497"/>
            <a:ext cx="2962806" cy="46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 Subtítulo"/>
          <p:cNvSpPr txBox="1">
            <a:spLocks/>
          </p:cNvSpPr>
          <p:nvPr/>
        </p:nvSpPr>
        <p:spPr>
          <a:xfrm>
            <a:off x="1042448" y="2708920"/>
            <a:ext cx="7885527" cy="1296144"/>
          </a:xfrm>
          <a:prstGeom prst="rect">
            <a:avLst/>
          </a:prstGeom>
        </p:spPr>
        <p:txBody>
          <a:bodyPr vert="horz" lIns="45720" rIns="45720">
            <a:normAutofit fontScale="85000" lnSpcReduction="20000"/>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r>
              <a:rPr lang="en-GB" sz="1800" i="1" dirty="0" smtClean="0"/>
              <a:t>Societal Benefit Area: Cross-cutting</a:t>
            </a:r>
          </a:p>
          <a:p>
            <a:r>
              <a:rPr lang="en-GB" sz="1800" i="1" dirty="0" smtClean="0"/>
              <a:t>Name: Ian McCallum, Steffen Fritz</a:t>
            </a:r>
          </a:p>
          <a:p>
            <a:r>
              <a:rPr lang="en-GB" sz="1800" i="1" dirty="0" smtClean="0"/>
              <a:t>Institution: IIASA</a:t>
            </a:r>
          </a:p>
          <a:p>
            <a:r>
              <a:rPr lang="en-GB" sz="1800" i="1" dirty="0" smtClean="0"/>
              <a:t>Ecosystems Services &amp; Management</a:t>
            </a:r>
          </a:p>
          <a:p>
            <a:r>
              <a:rPr lang="en-GB" sz="1800" i="1" dirty="0" smtClean="0"/>
              <a:t>Earth Observation Systems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256" y="5949280"/>
            <a:ext cx="2861248" cy="864096"/>
          </a:xfrm>
          <a:prstGeom prst="rect">
            <a:avLst/>
          </a:prstGeom>
        </p:spPr>
      </p:pic>
    </p:spTree>
    <p:extLst>
      <p:ext uri="{BB962C8B-B14F-4D97-AF65-F5344CB8AC3E}">
        <p14:creationId xmlns:p14="http://schemas.microsoft.com/office/powerpoint/2010/main" val="2880375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Hybrid Land Cover Map</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1" y="1340768"/>
            <a:ext cx="8660840" cy="4392488"/>
          </a:xfrm>
          <a:prstGeom prst="rect">
            <a:avLst/>
          </a:prstGeom>
        </p:spPr>
      </p:pic>
      <p:sp>
        <p:nvSpPr>
          <p:cNvPr id="5" name="TextBox 4"/>
          <p:cNvSpPr txBox="1"/>
          <p:nvPr/>
        </p:nvSpPr>
        <p:spPr>
          <a:xfrm>
            <a:off x="3059832" y="5755461"/>
            <a:ext cx="5929878" cy="923330"/>
          </a:xfrm>
          <a:prstGeom prst="rect">
            <a:avLst/>
          </a:prstGeom>
          <a:noFill/>
        </p:spPr>
        <p:txBody>
          <a:bodyPr wrap="square" rtlCol="0">
            <a:spAutoFit/>
          </a:bodyPr>
          <a:lstStyle/>
          <a:p>
            <a:r>
              <a:rPr lang="en-US" dirty="0" smtClean="0"/>
              <a:t>First attempts at using Geographically Weighted Regression</a:t>
            </a:r>
          </a:p>
          <a:p>
            <a:r>
              <a:rPr lang="en-US" dirty="0" smtClean="0"/>
              <a:t>See et al. (2014) in ISPRS journal</a:t>
            </a:r>
            <a:endParaRPr lang="en-US" dirty="0"/>
          </a:p>
        </p:txBody>
      </p:sp>
    </p:spTree>
    <p:extLst>
      <p:ext uri="{BB962C8B-B14F-4D97-AF65-F5344CB8AC3E}">
        <p14:creationId xmlns:p14="http://schemas.microsoft.com/office/powerpoint/2010/main" val="906899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The sensitivity analysis showed that the choice of the forest cover map has a major influence on the model outputs in particular at the country-level, while having less influence at the EU27 level. </a:t>
            </a:r>
            <a:endParaRPr lang="en-US" dirty="0" smtClean="0"/>
          </a:p>
        </p:txBody>
      </p:sp>
      <p:sp>
        <p:nvSpPr>
          <p:cNvPr id="3" name="Title 2"/>
          <p:cNvSpPr>
            <a:spLocks noGrp="1"/>
          </p:cNvSpPr>
          <p:nvPr>
            <p:ph type="title"/>
          </p:nvPr>
        </p:nvSpPr>
        <p:spPr/>
        <p:txBody>
          <a:bodyPr/>
          <a:lstStyle/>
          <a:p>
            <a:r>
              <a:rPr lang="en-US" dirty="0" smtClean="0"/>
              <a:t>EV Validation</a:t>
            </a:r>
            <a:endParaRPr lang="en-US" dirty="0"/>
          </a:p>
        </p:txBody>
      </p:sp>
      <p:pic>
        <p:nvPicPr>
          <p:cNvPr id="4" name="Picture 3"/>
          <p:cNvPicPr>
            <a:picLocks noChangeAspect="1"/>
          </p:cNvPicPr>
          <p:nvPr/>
        </p:nvPicPr>
        <p:blipFill>
          <a:blip r:embed="rId2"/>
          <a:stretch>
            <a:fillRect/>
          </a:stretch>
        </p:blipFill>
        <p:spPr>
          <a:xfrm>
            <a:off x="3131840" y="3732392"/>
            <a:ext cx="5410200" cy="2562225"/>
          </a:xfrm>
          <a:prstGeom prst="rect">
            <a:avLst/>
          </a:prstGeom>
        </p:spPr>
      </p:pic>
    </p:spTree>
    <p:extLst>
      <p:ext uri="{BB962C8B-B14F-4D97-AF65-F5344CB8AC3E}">
        <p14:creationId xmlns:p14="http://schemas.microsoft.com/office/powerpoint/2010/main" val="113830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man_impact_final.png"/>
          <p:cNvPicPr/>
          <p:nvPr/>
        </p:nvPicPr>
        <p:blipFill>
          <a:blip r:embed="rId3" cstate="print"/>
          <a:stretch>
            <a:fillRect/>
          </a:stretch>
        </p:blipFill>
        <p:spPr>
          <a:xfrm>
            <a:off x="650334" y="2438400"/>
            <a:ext cx="7510988" cy="4320480"/>
          </a:xfrm>
          <a:prstGeom prst="rect">
            <a:avLst/>
          </a:prstGeom>
        </p:spPr>
      </p:pic>
      <p:sp>
        <p:nvSpPr>
          <p:cNvPr id="3" name="TextBox 2"/>
          <p:cNvSpPr txBox="1"/>
          <p:nvPr/>
        </p:nvSpPr>
        <p:spPr>
          <a:xfrm>
            <a:off x="2404901" y="6469886"/>
            <a:ext cx="6426759" cy="369332"/>
          </a:xfrm>
          <a:prstGeom prst="rect">
            <a:avLst/>
          </a:prstGeom>
          <a:noFill/>
        </p:spPr>
        <p:txBody>
          <a:bodyPr wrap="none" rtlCol="0">
            <a:spAutoFit/>
          </a:bodyPr>
          <a:lstStyle/>
          <a:p>
            <a:r>
              <a:rPr lang="en-US" dirty="0"/>
              <a:t>Fritz et al, 2013, Environmental Science and technology</a:t>
            </a:r>
          </a:p>
        </p:txBody>
      </p:sp>
      <p:graphicFrame>
        <p:nvGraphicFramePr>
          <p:cNvPr id="6" name="Chart 5"/>
          <p:cNvGraphicFramePr>
            <a:graphicFrameLocks/>
          </p:cNvGraphicFramePr>
          <p:nvPr>
            <p:extLst/>
          </p:nvPr>
        </p:nvGraphicFramePr>
        <p:xfrm>
          <a:off x="4306124" y="188640"/>
          <a:ext cx="3713871" cy="247524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95536" y="368622"/>
            <a:ext cx="3273594" cy="1446550"/>
          </a:xfrm>
          <a:prstGeom prst="rect">
            <a:avLst/>
          </a:prstGeom>
          <a:noFill/>
        </p:spPr>
        <p:txBody>
          <a:bodyPr wrap="square" rtlCol="0">
            <a:spAutoFit/>
          </a:bodyPr>
          <a:lstStyle/>
          <a:p>
            <a:r>
              <a:rPr lang="en-US" sz="2200" dirty="0"/>
              <a:t>Downgrading recent estimates of </a:t>
            </a:r>
          </a:p>
          <a:p>
            <a:r>
              <a:rPr lang="en-US" sz="2200" dirty="0"/>
              <a:t>land availability using crowdsourcing</a:t>
            </a:r>
          </a:p>
        </p:txBody>
      </p:sp>
      <p:sp>
        <p:nvSpPr>
          <p:cNvPr id="7" name="TextBox 6"/>
          <p:cNvSpPr txBox="1"/>
          <p:nvPr/>
        </p:nvSpPr>
        <p:spPr>
          <a:xfrm>
            <a:off x="5037283" y="260650"/>
            <a:ext cx="2282997" cy="923330"/>
          </a:xfrm>
          <a:prstGeom prst="rect">
            <a:avLst/>
          </a:prstGeom>
          <a:noFill/>
        </p:spPr>
        <p:txBody>
          <a:bodyPr wrap="none" rtlCol="0">
            <a:spAutoFit/>
          </a:bodyPr>
          <a:lstStyle/>
          <a:p>
            <a:r>
              <a:rPr lang="en-US" dirty="0" err="1"/>
              <a:t>Cai</a:t>
            </a:r>
            <a:r>
              <a:rPr lang="en-US" dirty="0"/>
              <a:t> et al., 2011</a:t>
            </a:r>
          </a:p>
          <a:p>
            <a:r>
              <a:rPr lang="en-US" dirty="0"/>
              <a:t>1107 mil. hectares</a:t>
            </a:r>
          </a:p>
          <a:p>
            <a:endParaRPr lang="en-US" dirty="0"/>
          </a:p>
        </p:txBody>
      </p:sp>
      <p:sp>
        <p:nvSpPr>
          <p:cNvPr id="8" name="TextBox 7"/>
          <p:cNvSpPr txBox="1"/>
          <p:nvPr/>
        </p:nvSpPr>
        <p:spPr>
          <a:xfrm>
            <a:off x="6767930" y="1219200"/>
            <a:ext cx="2137124" cy="646331"/>
          </a:xfrm>
          <a:prstGeom prst="rect">
            <a:avLst/>
          </a:prstGeom>
          <a:noFill/>
        </p:spPr>
        <p:txBody>
          <a:bodyPr wrap="none" rtlCol="0">
            <a:spAutoFit/>
          </a:bodyPr>
          <a:lstStyle/>
          <a:p>
            <a:r>
              <a:rPr lang="en-US" dirty="0"/>
              <a:t>Fritz et al.</a:t>
            </a:r>
          </a:p>
          <a:p>
            <a:r>
              <a:rPr lang="en-US" dirty="0"/>
              <a:t>375 mil. hectares</a:t>
            </a:r>
          </a:p>
        </p:txBody>
      </p:sp>
      <p:cxnSp>
        <p:nvCxnSpPr>
          <p:cNvPr id="10" name="Straight Arrow Connector 9"/>
          <p:cNvCxnSpPr/>
          <p:nvPr/>
        </p:nvCxnSpPr>
        <p:spPr>
          <a:xfrm>
            <a:off x="5834910" y="1124744"/>
            <a:ext cx="930565" cy="720080"/>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4118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Global Forest Cover Map</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92269" y="1268760"/>
            <a:ext cx="8136904" cy="3960440"/>
          </a:xfrm>
          <a:prstGeom prst="rect">
            <a:avLst/>
          </a:prstGeom>
        </p:spPr>
      </p:pic>
      <p:sp>
        <p:nvSpPr>
          <p:cNvPr id="7" name="TextBox 6"/>
          <p:cNvSpPr txBox="1"/>
          <p:nvPr/>
        </p:nvSpPr>
        <p:spPr>
          <a:xfrm>
            <a:off x="971601" y="5592180"/>
            <a:ext cx="6976590" cy="677108"/>
          </a:xfrm>
          <a:prstGeom prst="rect">
            <a:avLst/>
          </a:prstGeom>
          <a:noFill/>
        </p:spPr>
        <p:txBody>
          <a:bodyPr wrap="none" rtlCol="0">
            <a:spAutoFit/>
          </a:bodyPr>
          <a:lstStyle/>
          <a:p>
            <a:r>
              <a:rPr lang="en-US" sz="2000" dirty="0" smtClean="0"/>
              <a:t>Used</a:t>
            </a:r>
            <a:r>
              <a:rPr lang="en-US" dirty="0" smtClean="0"/>
              <a:t> Geographically Weighted Regression at each pixel</a:t>
            </a:r>
          </a:p>
          <a:p>
            <a:r>
              <a:rPr lang="en-US" dirty="0" err="1" smtClean="0"/>
              <a:t>Schepaschenko</a:t>
            </a:r>
            <a:r>
              <a:rPr lang="en-US" dirty="0" smtClean="0"/>
              <a:t> et al. (2015) Remote Sensing of Environment</a:t>
            </a:r>
            <a:endParaRPr lang="en-US" dirty="0"/>
          </a:p>
        </p:txBody>
      </p:sp>
    </p:spTree>
    <p:extLst>
      <p:ext uri="{BB962C8B-B14F-4D97-AF65-F5344CB8AC3E}">
        <p14:creationId xmlns:p14="http://schemas.microsoft.com/office/powerpoint/2010/main" val="433146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997825" cy="1080120"/>
          </a:xfrm>
        </p:spPr>
        <p:txBody>
          <a:bodyPr/>
          <a:lstStyle/>
          <a:p>
            <a:r>
              <a:rPr lang="en-US" sz="3200" dirty="0" smtClean="0"/>
              <a:t>One Use of the Data: % Global Cropland Product</a:t>
            </a:r>
            <a:endParaRPr lang="en-US" sz="3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746684"/>
            <a:ext cx="8558183" cy="5346612"/>
          </a:xfrm>
          <a:prstGeom prst="rect">
            <a:avLst/>
          </a:prstGeom>
        </p:spPr>
      </p:pic>
      <p:sp>
        <p:nvSpPr>
          <p:cNvPr id="3" name="TextBox 2"/>
          <p:cNvSpPr txBox="1"/>
          <p:nvPr/>
        </p:nvSpPr>
        <p:spPr>
          <a:xfrm>
            <a:off x="755576" y="6315925"/>
            <a:ext cx="4576894" cy="369332"/>
          </a:xfrm>
          <a:prstGeom prst="rect">
            <a:avLst/>
          </a:prstGeom>
          <a:noFill/>
        </p:spPr>
        <p:txBody>
          <a:bodyPr wrap="none" rtlCol="0">
            <a:spAutoFit/>
          </a:bodyPr>
          <a:lstStyle/>
          <a:p>
            <a:r>
              <a:rPr lang="en-US" dirty="0" smtClean="0"/>
              <a:t>Fritz et al. 2015 Global Change Biology</a:t>
            </a:r>
            <a:endParaRPr lang="en-US" dirty="0"/>
          </a:p>
        </p:txBody>
      </p:sp>
    </p:spTree>
    <p:extLst>
      <p:ext uri="{BB962C8B-B14F-4D97-AF65-F5344CB8AC3E}">
        <p14:creationId xmlns:p14="http://schemas.microsoft.com/office/powerpoint/2010/main" val="3899669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Field Size Map</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 y="1628800"/>
            <a:ext cx="9004159" cy="4151627"/>
          </a:xfrm>
        </p:spPr>
      </p:pic>
    </p:spTree>
    <p:extLst>
      <p:ext uri="{BB962C8B-B14F-4D97-AF65-F5344CB8AC3E}">
        <p14:creationId xmlns:p14="http://schemas.microsoft.com/office/powerpoint/2010/main" val="382825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ows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862" y="1372526"/>
            <a:ext cx="4441738" cy="4125813"/>
          </a:xfrm>
          <a:prstGeom prst="rect">
            <a:avLst/>
          </a:prstGeom>
        </p:spPr>
      </p:pic>
      <p:pic>
        <p:nvPicPr>
          <p:cNvPr id="7" name="Picture 6" descr="iPa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123" y="2210726"/>
            <a:ext cx="2813538" cy="4300199"/>
          </a:xfrm>
          <a:prstGeom prst="rect">
            <a:avLst/>
          </a:prstGeom>
        </p:spPr>
      </p:pic>
      <p:pic>
        <p:nvPicPr>
          <p:cNvPr id="6" name="Picture 5" descr="Phon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85" y="3734725"/>
            <a:ext cx="1978236" cy="3428075"/>
          </a:xfrm>
          <a:prstGeom prst="rect">
            <a:avLst/>
          </a:prstGeom>
        </p:spPr>
      </p:pic>
      <p:sp>
        <p:nvSpPr>
          <p:cNvPr id="9" name="Title 1"/>
          <p:cNvSpPr>
            <a:spLocks noGrp="1"/>
          </p:cNvSpPr>
          <p:nvPr>
            <p:ph type="title"/>
          </p:nvPr>
        </p:nvSpPr>
        <p:spPr>
          <a:xfrm>
            <a:off x="684214" y="455613"/>
            <a:ext cx="7997825" cy="1143000"/>
          </a:xfrm>
        </p:spPr>
        <p:txBody>
          <a:bodyPr/>
          <a:lstStyle/>
          <a:p>
            <a:r>
              <a:rPr lang="en-US" dirty="0" smtClean="0"/>
              <a:t>Gaming</a:t>
            </a:r>
            <a:endParaRPr lang="en-US" dirty="0"/>
          </a:p>
        </p:txBody>
      </p:sp>
    </p:spTree>
    <p:extLst>
      <p:ext uri="{BB962C8B-B14F-4D97-AF65-F5344CB8AC3E}">
        <p14:creationId xmlns:p14="http://schemas.microsoft.com/office/powerpoint/2010/main" val="3269845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GEO </a:t>
            </a:r>
            <a:r>
              <a:rPr lang="en-US" dirty="0" err="1" smtClean="0"/>
              <a:t>Appathon</a:t>
            </a:r>
            <a:r>
              <a:rPr lang="en-US" dirty="0" smtClean="0"/>
              <a:t> Winner</a:t>
            </a:r>
            <a:endParaRPr lang="en-US" dirty="0"/>
          </a:p>
        </p:txBody>
      </p:sp>
      <p:pic>
        <p:nvPicPr>
          <p:cNvPr id="4" name="Picture 3"/>
          <p:cNvPicPr>
            <a:picLocks noChangeAspect="1"/>
          </p:cNvPicPr>
          <p:nvPr/>
        </p:nvPicPr>
        <p:blipFill>
          <a:blip r:embed="rId2"/>
          <a:stretch>
            <a:fillRect/>
          </a:stretch>
        </p:blipFill>
        <p:spPr>
          <a:xfrm>
            <a:off x="827584" y="1304764"/>
            <a:ext cx="7776864" cy="4860540"/>
          </a:xfrm>
          <a:prstGeom prst="rect">
            <a:avLst/>
          </a:prstGeom>
        </p:spPr>
      </p:pic>
    </p:spTree>
    <p:extLst>
      <p:ext uri="{BB962C8B-B14F-4D97-AF65-F5344CB8AC3E}">
        <p14:creationId xmlns:p14="http://schemas.microsoft.com/office/powerpoint/2010/main" val="3101733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351" y="7924800"/>
            <a:ext cx="6129818" cy="750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369" y="1143000"/>
            <a:ext cx="385836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5256" y="1143001"/>
            <a:ext cx="385183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9032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smtClean="0"/>
              <a:t>FotoQuest</a:t>
            </a:r>
            <a:r>
              <a:rPr lang="en-US" dirty="0" smtClean="0"/>
              <a:t> Austria</a:t>
            </a:r>
            <a:endParaRPr lang="en-US" dirty="0"/>
          </a:p>
        </p:txBody>
      </p:sp>
      <p:pic>
        <p:nvPicPr>
          <p:cNvPr id="4" name="Picture 3"/>
          <p:cNvPicPr>
            <a:picLocks noChangeAspect="1"/>
          </p:cNvPicPr>
          <p:nvPr/>
        </p:nvPicPr>
        <p:blipFill>
          <a:blip r:embed="rId2"/>
          <a:stretch>
            <a:fillRect/>
          </a:stretch>
        </p:blipFill>
        <p:spPr>
          <a:xfrm>
            <a:off x="827584" y="1412776"/>
            <a:ext cx="7555789" cy="4722368"/>
          </a:xfrm>
          <a:prstGeom prst="rect">
            <a:avLst/>
          </a:prstGeom>
        </p:spPr>
      </p:pic>
    </p:spTree>
    <p:extLst>
      <p:ext uri="{BB962C8B-B14F-4D97-AF65-F5344CB8AC3E}">
        <p14:creationId xmlns:p14="http://schemas.microsoft.com/office/powerpoint/2010/main" val="329655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6"/>
          <p:cNvSpPr>
            <a:spLocks noGrp="1"/>
          </p:cNvSpPr>
          <p:nvPr>
            <p:ph type="title" idx="4294967295"/>
          </p:nvPr>
        </p:nvSpPr>
        <p:spPr bwMode="auto">
          <a:xfrm>
            <a:off x="1604" y="2555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4800" b="1" dirty="0" smtClean="0">
                <a:solidFill>
                  <a:srgbClr val="0070C0"/>
                </a:solidFill>
              </a:rPr>
              <a:t>IIASA</a:t>
            </a:r>
          </a:p>
        </p:txBody>
      </p:sp>
      <p:pic>
        <p:nvPicPr>
          <p:cNvPr id="5124" name="Picture 2" descr="iiasa-summe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860032" y="3650804"/>
            <a:ext cx="3816350" cy="2076450"/>
          </a:xfrm>
        </p:spPr>
      </p:pic>
      <p:sp>
        <p:nvSpPr>
          <p:cNvPr id="5125" name="ZoneTexte 16"/>
          <p:cNvSpPr txBox="1">
            <a:spLocks noChangeArrowheads="1"/>
          </p:cNvSpPr>
          <p:nvPr/>
        </p:nvSpPr>
        <p:spPr bwMode="auto">
          <a:xfrm>
            <a:off x="899592" y="1196752"/>
            <a:ext cx="72009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ctr" eaLnBrk="0" hangingPunct="0">
              <a:defRPr sz="2400">
                <a:solidFill>
                  <a:schemeClr val="tx1"/>
                </a:solidFill>
                <a:latin typeface="Arial" panose="020B0604020202020204" pitchFamily="34" charset="0"/>
              </a:defRPr>
            </a:lvl1pPr>
            <a:lvl2pPr marL="742950" indent="-285750" algn="ctr" eaLnBrk="0" hangingPunct="0">
              <a:defRPr sz="2400">
                <a:solidFill>
                  <a:schemeClr val="tx1"/>
                </a:solidFill>
                <a:latin typeface="Arial" panose="020B0604020202020204" pitchFamily="34" charset="0"/>
              </a:defRPr>
            </a:lvl2pPr>
            <a:lvl3pPr marL="1143000" indent="-228600" algn="ctr" eaLnBrk="0" hangingPunct="0">
              <a:defRPr sz="2400">
                <a:solidFill>
                  <a:schemeClr val="tx1"/>
                </a:solidFill>
                <a:latin typeface="Arial" panose="020B0604020202020204" pitchFamily="34" charset="0"/>
              </a:defRPr>
            </a:lvl3pPr>
            <a:lvl4pPr marL="1600200" indent="-228600" algn="ctr" eaLnBrk="0" hangingPunct="0">
              <a:defRPr sz="2400">
                <a:solidFill>
                  <a:schemeClr val="tx1"/>
                </a:solidFill>
                <a:latin typeface="Arial" panose="020B0604020202020204" pitchFamily="34" charset="0"/>
              </a:defRPr>
            </a:lvl4pPr>
            <a:lvl5pPr marL="2057400" indent="-228600" algn="ctr"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pPr>
            <a:r>
              <a:rPr lang="fr-FR" b="1" dirty="0">
                <a:latin typeface="Adobe Garamond Pro" panose="02020502060506020403" pitchFamily="18" charset="0"/>
                <a:cs typeface="Times New Roman" panose="02020603050405020304" pitchFamily="18" charset="0"/>
              </a:rPr>
              <a:t>Mission: </a:t>
            </a:r>
            <a:r>
              <a:rPr lang="en-US" b="1" dirty="0">
                <a:latin typeface="Adobe Garamond Pro" panose="02020502060506020403" pitchFamily="18" charset="0"/>
                <a:cs typeface="Times New Roman" panose="02020603050405020304" pitchFamily="18" charset="0"/>
              </a:rPr>
              <a:t>provide insights and guidance to policymakers </a:t>
            </a:r>
            <a:r>
              <a:rPr lang="en-US" b="1" dirty="0" smtClean="0">
                <a:latin typeface="Adobe Garamond Pro" panose="02020502060506020403" pitchFamily="18" charset="0"/>
                <a:cs typeface="Times New Roman" panose="02020603050405020304" pitchFamily="18" charset="0"/>
              </a:rPr>
              <a:t>worldwide…</a:t>
            </a:r>
            <a:endParaRPr lang="fr-FR" b="1" dirty="0">
              <a:latin typeface="Adobe Garamond Pro" panose="02020502060506020403"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27863" t="6402" r="-2229" b="1235"/>
          <a:stretch/>
        </p:blipFill>
        <p:spPr>
          <a:xfrm>
            <a:off x="685409" y="3427233"/>
            <a:ext cx="3160634" cy="3125604"/>
          </a:xfrm>
          <a:prstGeom prst="rect">
            <a:avLst/>
          </a:prstGeom>
        </p:spPr>
      </p:pic>
      <p:sp>
        <p:nvSpPr>
          <p:cNvPr id="4" name="Rectangle 3"/>
          <p:cNvSpPr/>
          <p:nvPr/>
        </p:nvSpPr>
        <p:spPr>
          <a:xfrm>
            <a:off x="2843808" y="2402653"/>
            <a:ext cx="3666388" cy="369332"/>
          </a:xfrm>
          <a:prstGeom prst="rect">
            <a:avLst/>
          </a:prstGeom>
        </p:spPr>
        <p:txBody>
          <a:bodyPr wrap="none">
            <a:spAutoFit/>
          </a:bodyPr>
          <a:lstStyle/>
          <a:p>
            <a:r>
              <a:rPr lang="en-US" b="1" dirty="0" smtClean="0">
                <a:solidFill>
                  <a:srgbClr val="0070C0"/>
                </a:solidFill>
              </a:rPr>
              <a:t>GEO Participating Organization</a:t>
            </a:r>
            <a:endParaRPr lang="en-US" dirty="0"/>
          </a:p>
        </p:txBody>
      </p:sp>
    </p:spTree>
    <p:extLst>
      <p:ext uri="{BB962C8B-B14F-4D97-AF65-F5344CB8AC3E}">
        <p14:creationId xmlns:p14="http://schemas.microsoft.com/office/powerpoint/2010/main" val="292407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109728" indent="0">
              <a:buNone/>
            </a:pPr>
            <a:endParaRPr lang="en-US" dirty="0" smtClean="0"/>
          </a:p>
          <a:p>
            <a:r>
              <a:rPr lang="en-US" dirty="0" smtClean="0"/>
              <a:t>Citizen Science can help across most SBAs</a:t>
            </a:r>
          </a:p>
          <a:p>
            <a:r>
              <a:rPr lang="en-US" dirty="0" smtClean="0"/>
              <a:t>Citizen Science could address data needs where feasibility has been </a:t>
            </a:r>
            <a:r>
              <a:rPr lang="en-US" dirty="0" smtClean="0"/>
              <a:t>limiting</a:t>
            </a:r>
          </a:p>
          <a:p>
            <a:r>
              <a:rPr lang="en-US" dirty="0" smtClean="0"/>
              <a:t>Citizen Science has reduced costs</a:t>
            </a:r>
            <a:endParaRPr lang="en-US" dirty="0" smtClean="0"/>
          </a:p>
          <a:p>
            <a:r>
              <a:rPr lang="en-US" dirty="0" smtClean="0"/>
              <a:t>In-situ should feature prominently in GEOSS</a:t>
            </a:r>
          </a:p>
          <a:p>
            <a:r>
              <a:rPr lang="en-US" dirty="0" smtClean="0"/>
              <a:t>Continue to support newly formed </a:t>
            </a:r>
            <a:r>
              <a:rPr lang="en-US" dirty="0" smtClean="0"/>
              <a:t>Citizen Science associations</a:t>
            </a:r>
            <a:endParaRPr lang="en-US" dirty="0" smtClean="0"/>
          </a:p>
          <a:p>
            <a:pPr marL="109728" indent="0">
              <a:buNone/>
            </a:pPr>
            <a:endParaRPr lang="en-US" dirty="0"/>
          </a:p>
        </p:txBody>
      </p:sp>
      <p:sp>
        <p:nvSpPr>
          <p:cNvPr id="2" name="Titolo 1"/>
          <p:cNvSpPr>
            <a:spLocks noGrp="1"/>
          </p:cNvSpPr>
          <p:nvPr>
            <p:ph type="title"/>
          </p:nvPr>
        </p:nvSpPr>
        <p:spPr/>
        <p:txBody>
          <a:bodyPr>
            <a:normAutofit/>
          </a:bodyPr>
          <a:lstStyle/>
          <a:p>
            <a:pPr algn="ctr"/>
            <a:r>
              <a:rPr lang="en-US" sz="3600" i="1" dirty="0" smtClean="0"/>
              <a:t>Conclusions</a:t>
            </a:r>
            <a:endParaRPr lang="en-US" sz="3600" i="1" dirty="0"/>
          </a:p>
        </p:txBody>
      </p:sp>
    </p:spTree>
    <p:extLst>
      <p:ext uri="{BB962C8B-B14F-4D97-AF65-F5344CB8AC3E}">
        <p14:creationId xmlns:p14="http://schemas.microsoft.com/office/powerpoint/2010/main" val="4198875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Citizen Science, SBAs and EVs</a:t>
            </a:r>
            <a:endParaRPr lang="en-US" dirty="0"/>
          </a:p>
        </p:txBody>
      </p:sp>
      <p:pic>
        <p:nvPicPr>
          <p:cNvPr id="1026" name="Picture 2" descr="GEOSS Spid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287633"/>
            <a:ext cx="4238625" cy="2714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30" t="10655" r="29304"/>
          <a:stretch/>
        </p:blipFill>
        <p:spPr bwMode="auto">
          <a:xfrm>
            <a:off x="539552" y="1484784"/>
            <a:ext cx="3133108"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7545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16" y="2866628"/>
            <a:ext cx="7807569"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94" y="867714"/>
            <a:ext cx="1882538" cy="1985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262" y="2936631"/>
            <a:ext cx="1828800" cy="87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1556792"/>
            <a:ext cx="1661746"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982289"/>
            <a:ext cx="1608992" cy="158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7249" y="4473442"/>
            <a:ext cx="4747846" cy="86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59177" y="3140968"/>
            <a:ext cx="2077319" cy="99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6376" y="4435719"/>
            <a:ext cx="1820008"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8260" y="6150219"/>
            <a:ext cx="1556238" cy="351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8104" y="1124744"/>
            <a:ext cx="3755378" cy="108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354" y="5534757"/>
            <a:ext cx="6611815" cy="96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2"/>
          <p:cNvSpPr>
            <a:spLocks noGrp="1"/>
          </p:cNvSpPr>
          <p:nvPr>
            <p:ph type="title"/>
          </p:nvPr>
        </p:nvSpPr>
        <p:spPr>
          <a:xfrm>
            <a:off x="457200" y="44624"/>
            <a:ext cx="8229600" cy="1143000"/>
          </a:xfrm>
        </p:spPr>
        <p:txBody>
          <a:bodyPr/>
          <a:lstStyle/>
          <a:p>
            <a:r>
              <a:rPr lang="en-US" dirty="0" smtClean="0"/>
              <a:t>Examples of Citizen Science</a:t>
            </a:r>
            <a:endParaRPr lang="en-US" dirty="0"/>
          </a:p>
        </p:txBody>
      </p:sp>
    </p:spTree>
    <p:extLst>
      <p:ext uri="{BB962C8B-B14F-4D97-AF65-F5344CB8AC3E}">
        <p14:creationId xmlns:p14="http://schemas.microsoft.com/office/powerpoint/2010/main" val="382843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Citizen Science Associations</a:t>
            </a:r>
            <a:endParaRPr lang="en-US" dirty="0"/>
          </a:p>
        </p:txBody>
      </p:sp>
      <p:pic>
        <p:nvPicPr>
          <p:cNvPr id="2050" name="Picture 2" descr="http://ecsa.citizen-science.net/sites/ecsa.citizen-science.net/files/ecsa_logo_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799" y="1268760"/>
            <a:ext cx="2009775" cy="14192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502216"/>
            <a:ext cx="4552728" cy="284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086" b="4288"/>
          <a:stretch/>
        </p:blipFill>
        <p:spPr bwMode="auto">
          <a:xfrm>
            <a:off x="1284061" y="2924943"/>
            <a:ext cx="5088139" cy="285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978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Impacts vs Feasibility</a:t>
            </a:r>
            <a:endParaRPr lang="en-US" dirty="0"/>
          </a:p>
        </p:txBody>
      </p:sp>
      <p:sp>
        <p:nvSpPr>
          <p:cNvPr id="5" name="Content Placeholder 4"/>
          <p:cNvSpPr>
            <a:spLocks noGrp="1"/>
          </p:cNvSpPr>
          <p:nvPr>
            <p:ph idx="1"/>
          </p:nvPr>
        </p:nvSpPr>
        <p:spPr/>
        <p:txBody>
          <a:bodyPr/>
          <a:lstStyle/>
          <a:p>
            <a:endParaRPr lang="en-US" dirty="0"/>
          </a:p>
        </p:txBody>
      </p:sp>
      <p:pic>
        <p:nvPicPr>
          <p:cNvPr id="4" name="pasted-image.pdf"/>
          <p:cNvPicPr/>
          <p:nvPr/>
        </p:nvPicPr>
        <p:blipFill>
          <a:blip r:embed="rId2">
            <a:extLst/>
          </a:blip>
          <a:stretch>
            <a:fillRect/>
          </a:stretch>
        </p:blipFill>
        <p:spPr>
          <a:xfrm>
            <a:off x="1763688" y="1417638"/>
            <a:ext cx="5695817" cy="4589653"/>
          </a:xfrm>
          <a:prstGeom prst="rect">
            <a:avLst/>
          </a:prstGeom>
          <a:ln w="12700">
            <a:miter lim="400000"/>
          </a:ln>
        </p:spPr>
      </p:pic>
      <p:sp>
        <p:nvSpPr>
          <p:cNvPr id="2" name="TextBox 1"/>
          <p:cNvSpPr txBox="1"/>
          <p:nvPr/>
        </p:nvSpPr>
        <p:spPr>
          <a:xfrm>
            <a:off x="3491880" y="2492896"/>
            <a:ext cx="1208985" cy="646331"/>
          </a:xfrm>
          <a:prstGeom prst="rect">
            <a:avLst/>
          </a:prstGeom>
          <a:noFill/>
        </p:spPr>
        <p:txBody>
          <a:bodyPr wrap="none" rtlCol="0">
            <a:spAutoFit/>
          </a:bodyPr>
          <a:lstStyle/>
          <a:p>
            <a:r>
              <a:rPr lang="en-US" dirty="0" smtClean="0">
                <a:solidFill>
                  <a:srgbClr val="FF0000"/>
                </a:solidFill>
              </a:rPr>
              <a:t>Citizen</a:t>
            </a:r>
          </a:p>
          <a:p>
            <a:r>
              <a:rPr lang="en-US" dirty="0" smtClean="0">
                <a:solidFill>
                  <a:srgbClr val="FF0000"/>
                </a:solidFill>
              </a:rPr>
              <a:t>Science??</a:t>
            </a:r>
            <a:endParaRPr lang="en-US" dirty="0">
              <a:solidFill>
                <a:srgbClr val="FF0000"/>
              </a:solidFill>
            </a:endParaRPr>
          </a:p>
        </p:txBody>
      </p:sp>
    </p:spTree>
    <p:extLst>
      <p:ext uri="{BB962C8B-B14F-4D97-AF65-F5344CB8AC3E}">
        <p14:creationId xmlns:p14="http://schemas.microsoft.com/office/powerpoint/2010/main" val="4225316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7997825" cy="1143000"/>
          </a:xfrm>
        </p:spPr>
        <p:txBody>
          <a:bodyPr/>
          <a:lstStyle/>
          <a:p>
            <a:r>
              <a:rPr lang="en-US" sz="3200" dirty="0" smtClean="0"/>
              <a:t>http://www.geo-wiki.org</a:t>
            </a:r>
            <a:endParaRPr lang="en-US" sz="3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24744"/>
            <a:ext cx="6928972" cy="503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5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Motivation for Citizen Science</a:t>
            </a:r>
            <a:endParaRPr lang="en-US"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89"/>
          <a:stretch/>
        </p:blipFill>
        <p:spPr bwMode="auto">
          <a:xfrm>
            <a:off x="323528" y="1224692"/>
            <a:ext cx="8504074" cy="472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27984" y="6003671"/>
            <a:ext cx="4572000" cy="923330"/>
          </a:xfrm>
          <a:prstGeom prst="rect">
            <a:avLst/>
          </a:prstGeom>
        </p:spPr>
        <p:txBody>
          <a:bodyPr>
            <a:spAutoFit/>
          </a:bodyPr>
          <a:lstStyle/>
          <a:p>
            <a:pPr algn="ctr"/>
            <a:r>
              <a:rPr lang="en-US" dirty="0"/>
              <a:t>Estimates of Global Cropland Extent Vary between </a:t>
            </a:r>
          </a:p>
          <a:p>
            <a:pPr algn="ctr"/>
            <a:r>
              <a:rPr lang="en-US" dirty="0"/>
              <a:t>1.2 and 1.7 billion hectares</a:t>
            </a:r>
          </a:p>
        </p:txBody>
      </p:sp>
    </p:spTree>
    <p:extLst>
      <p:ext uri="{BB962C8B-B14F-4D97-AF65-F5344CB8AC3E}">
        <p14:creationId xmlns:p14="http://schemas.microsoft.com/office/powerpoint/2010/main" val="2019747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495" y="2783912"/>
            <a:ext cx="2059918" cy="151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18967" y="2199139"/>
            <a:ext cx="2028119" cy="584775"/>
          </a:xfrm>
          <a:prstGeom prst="rect">
            <a:avLst/>
          </a:prstGeom>
          <a:noFill/>
        </p:spPr>
        <p:txBody>
          <a:bodyPr wrap="none" rtlCol="0">
            <a:spAutoFit/>
          </a:bodyPr>
          <a:lstStyle/>
          <a:p>
            <a:r>
              <a:rPr lang="en-US" sz="3200" b="1" dirty="0" smtClean="0"/>
              <a:t>Geo-Wiki</a:t>
            </a:r>
            <a:endParaRPr lang="en-US" sz="3200" b="1" dirty="0"/>
          </a:p>
        </p:txBody>
      </p:sp>
      <p:sp>
        <p:nvSpPr>
          <p:cNvPr id="5" name="Right Arrow 4"/>
          <p:cNvSpPr/>
          <p:nvPr/>
        </p:nvSpPr>
        <p:spPr>
          <a:xfrm>
            <a:off x="5587214" y="3096333"/>
            <a:ext cx="943897" cy="629264"/>
          </a:xfrm>
          <a:prstGeom prst="rightArrow">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6" name="Left Arrow 5"/>
          <p:cNvSpPr/>
          <p:nvPr/>
        </p:nvSpPr>
        <p:spPr>
          <a:xfrm>
            <a:off x="2417432" y="1956392"/>
            <a:ext cx="865238" cy="619433"/>
          </a:xfrm>
          <a:prstGeom prst="leftArrow">
            <a:avLst/>
          </a:prstGeom>
          <a:scene3d>
            <a:camera prst="orthographicFront">
              <a:rot lat="0" lon="0" rev="1890000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Up Arrow 7"/>
          <p:cNvSpPr/>
          <p:nvPr/>
        </p:nvSpPr>
        <p:spPr>
          <a:xfrm>
            <a:off x="5587213" y="1927122"/>
            <a:ext cx="612090" cy="835741"/>
          </a:xfrm>
          <a:prstGeom prst="upArrow">
            <a:avLst/>
          </a:prstGeom>
          <a:scene3d>
            <a:camera prst="orthographicFront">
              <a:rot lat="0" lon="0" rev="1890000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Down Arrow 8"/>
          <p:cNvSpPr/>
          <p:nvPr/>
        </p:nvSpPr>
        <p:spPr>
          <a:xfrm>
            <a:off x="2417431" y="3007392"/>
            <a:ext cx="586265" cy="825910"/>
          </a:xfrm>
          <a:prstGeom prst="downArrow">
            <a:avLst/>
          </a:prstGeom>
          <a:scene3d>
            <a:camera prst="orthographicFront">
              <a:rot lat="0" lon="0" rev="1620000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TextBox 9"/>
          <p:cNvSpPr txBox="1"/>
          <p:nvPr/>
        </p:nvSpPr>
        <p:spPr>
          <a:xfrm>
            <a:off x="-40693" y="204801"/>
            <a:ext cx="2951450" cy="1015663"/>
          </a:xfrm>
          <a:prstGeom prst="rect">
            <a:avLst/>
          </a:prstGeom>
          <a:noFill/>
        </p:spPr>
        <p:txBody>
          <a:bodyPr wrap="none" rtlCol="0">
            <a:spAutoFit/>
          </a:bodyPr>
          <a:lstStyle/>
          <a:p>
            <a:pPr algn="ctr"/>
            <a:r>
              <a:rPr lang="en-US" sz="2000" dirty="0" smtClean="0"/>
              <a:t>Visualization </a:t>
            </a:r>
          </a:p>
          <a:p>
            <a:pPr algn="ctr"/>
            <a:r>
              <a:rPr lang="en-US" sz="2000" dirty="0" smtClean="0"/>
              <a:t>of Global Land Cover, </a:t>
            </a:r>
          </a:p>
          <a:p>
            <a:pPr algn="ctr"/>
            <a:r>
              <a:rPr lang="en-US" sz="2000" dirty="0" smtClean="0"/>
              <a:t>Biomass, Photos, etc.</a:t>
            </a:r>
          </a:p>
        </p:txBody>
      </p:sp>
      <p:sp>
        <p:nvSpPr>
          <p:cNvPr id="12" name="TextBox 11"/>
          <p:cNvSpPr txBox="1"/>
          <p:nvPr/>
        </p:nvSpPr>
        <p:spPr>
          <a:xfrm>
            <a:off x="4415477" y="343740"/>
            <a:ext cx="3390672" cy="1015663"/>
          </a:xfrm>
          <a:prstGeom prst="rect">
            <a:avLst/>
          </a:prstGeom>
          <a:noFill/>
        </p:spPr>
        <p:txBody>
          <a:bodyPr wrap="none" rtlCol="0">
            <a:spAutoFit/>
          </a:bodyPr>
          <a:lstStyle/>
          <a:p>
            <a:pPr algn="ctr"/>
            <a:r>
              <a:rPr lang="en-US" sz="2000" dirty="0" smtClean="0"/>
              <a:t>Crowdsourcing of</a:t>
            </a:r>
          </a:p>
          <a:p>
            <a:pPr algn="ctr"/>
            <a:r>
              <a:rPr lang="en-US" sz="2000" dirty="0" smtClean="0"/>
              <a:t>Land Cover </a:t>
            </a:r>
          </a:p>
          <a:p>
            <a:pPr algn="ctr"/>
            <a:r>
              <a:rPr lang="en-US" sz="2000" dirty="0" smtClean="0"/>
              <a:t>(Google Earth, Bing Maps)</a:t>
            </a:r>
          </a:p>
        </p:txBody>
      </p:sp>
      <p:sp>
        <p:nvSpPr>
          <p:cNvPr id="13" name="TextBox 12"/>
          <p:cNvSpPr txBox="1"/>
          <p:nvPr/>
        </p:nvSpPr>
        <p:spPr>
          <a:xfrm>
            <a:off x="52677" y="3096333"/>
            <a:ext cx="2558714" cy="707886"/>
          </a:xfrm>
          <a:prstGeom prst="rect">
            <a:avLst/>
          </a:prstGeom>
          <a:noFill/>
        </p:spPr>
        <p:txBody>
          <a:bodyPr wrap="none" rtlCol="0">
            <a:spAutoFit/>
          </a:bodyPr>
          <a:lstStyle/>
          <a:p>
            <a:pPr algn="ctr"/>
            <a:r>
              <a:rPr lang="en-US" sz="2000" dirty="0" smtClean="0"/>
              <a:t>Creation of Hybrid </a:t>
            </a:r>
          </a:p>
          <a:p>
            <a:pPr algn="ctr"/>
            <a:r>
              <a:rPr lang="en-US" sz="2000" dirty="0" smtClean="0"/>
              <a:t>Land Cover Maps</a:t>
            </a:r>
          </a:p>
        </p:txBody>
      </p:sp>
      <p:sp>
        <p:nvSpPr>
          <p:cNvPr id="14" name="TextBox 13"/>
          <p:cNvSpPr txBox="1"/>
          <p:nvPr/>
        </p:nvSpPr>
        <p:spPr>
          <a:xfrm>
            <a:off x="6429334" y="3125416"/>
            <a:ext cx="2443298" cy="707886"/>
          </a:xfrm>
          <a:prstGeom prst="rect">
            <a:avLst/>
          </a:prstGeom>
          <a:noFill/>
        </p:spPr>
        <p:txBody>
          <a:bodyPr wrap="none" rtlCol="0">
            <a:spAutoFit/>
          </a:bodyPr>
          <a:lstStyle/>
          <a:p>
            <a:pPr algn="ctr"/>
            <a:r>
              <a:rPr lang="en-US" sz="2000" dirty="0" smtClean="0"/>
              <a:t>Validation of Land</a:t>
            </a:r>
          </a:p>
          <a:p>
            <a:pPr algn="ctr"/>
            <a:r>
              <a:rPr lang="en-US" sz="2000" dirty="0" smtClean="0"/>
              <a:t>Cover Maps</a:t>
            </a:r>
          </a:p>
        </p:txBody>
      </p:sp>
      <p:pic>
        <p:nvPicPr>
          <p:cNvPr id="15"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431556" y="1398503"/>
            <a:ext cx="2455330" cy="1281042"/>
          </a:xfrm>
        </p:spPr>
      </p:pic>
      <p:sp>
        <p:nvSpPr>
          <p:cNvPr id="11" name="Up Arrow 10"/>
          <p:cNvSpPr/>
          <p:nvPr/>
        </p:nvSpPr>
        <p:spPr>
          <a:xfrm>
            <a:off x="3310107" y="4379760"/>
            <a:ext cx="592363" cy="803245"/>
          </a:xfrm>
          <a:prstGeom prst="upArrow">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Up Arrow 15"/>
          <p:cNvSpPr/>
          <p:nvPr/>
        </p:nvSpPr>
        <p:spPr>
          <a:xfrm>
            <a:off x="4861729" y="4379760"/>
            <a:ext cx="592426" cy="803245"/>
          </a:xfrm>
          <a:prstGeom prst="upArrow">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2228533" y="5563902"/>
            <a:ext cx="2108270" cy="1015663"/>
          </a:xfrm>
          <a:prstGeom prst="rect">
            <a:avLst/>
          </a:prstGeom>
          <a:noFill/>
        </p:spPr>
        <p:txBody>
          <a:bodyPr wrap="none" rtlCol="0">
            <a:spAutoFit/>
          </a:bodyPr>
          <a:lstStyle/>
          <a:p>
            <a:pPr algn="ctr"/>
            <a:r>
              <a:rPr lang="en-US" sz="2000" dirty="0" smtClean="0"/>
              <a:t>In-situ Data via</a:t>
            </a:r>
          </a:p>
          <a:p>
            <a:pPr algn="ctr"/>
            <a:r>
              <a:rPr lang="en-US" sz="2000" dirty="0" smtClean="0"/>
              <a:t>Geo-Wiki </a:t>
            </a:r>
          </a:p>
          <a:p>
            <a:pPr algn="ctr"/>
            <a:r>
              <a:rPr lang="en-US" sz="2000" dirty="0" smtClean="0"/>
              <a:t>Pictures app</a:t>
            </a:r>
          </a:p>
        </p:txBody>
      </p:sp>
      <p:sp>
        <p:nvSpPr>
          <p:cNvPr id="19" name="TextBox 18"/>
          <p:cNvSpPr txBox="1"/>
          <p:nvPr/>
        </p:nvSpPr>
        <p:spPr>
          <a:xfrm>
            <a:off x="4418480" y="5563901"/>
            <a:ext cx="2012089" cy="1015663"/>
          </a:xfrm>
          <a:prstGeom prst="rect">
            <a:avLst/>
          </a:prstGeom>
          <a:noFill/>
        </p:spPr>
        <p:txBody>
          <a:bodyPr wrap="none" rtlCol="0">
            <a:spAutoFit/>
          </a:bodyPr>
          <a:lstStyle/>
          <a:p>
            <a:pPr algn="ctr"/>
            <a:r>
              <a:rPr lang="en-US" sz="2000" dirty="0" smtClean="0"/>
              <a:t>Serious Games</a:t>
            </a:r>
          </a:p>
          <a:p>
            <a:pPr algn="ctr"/>
            <a:r>
              <a:rPr lang="en-US" sz="2000" dirty="0" smtClean="0"/>
              <a:t>(Cropland </a:t>
            </a:r>
          </a:p>
          <a:p>
            <a:pPr algn="ctr"/>
            <a:r>
              <a:rPr lang="en-US" sz="2000" dirty="0" smtClean="0"/>
              <a:t>Capture)</a:t>
            </a:r>
          </a:p>
        </p:txBody>
      </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95" y="5563900"/>
            <a:ext cx="989983" cy="1123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447" y="5575296"/>
            <a:ext cx="1059443" cy="1145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427" y="3834173"/>
            <a:ext cx="1901856" cy="1288250"/>
          </a:xfrm>
          <a:prstGeom prst="rect">
            <a:avLst/>
          </a:prstGeom>
        </p:spPr>
      </p:pic>
      <p:pic>
        <p:nvPicPr>
          <p:cNvPr id="23" name="Inhaltsplatzhalter 13"/>
          <p:cNvPicPr>
            <a:picLocks noGrp="1"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645607" y="5481739"/>
            <a:ext cx="628742" cy="1222958"/>
          </a:xfrm>
          <a:prstGeom prst="rect">
            <a:avLst/>
          </a:prstGeom>
          <a:noFill/>
          <a:ln w="9525">
            <a:noFill/>
            <a:miter lim="800000"/>
            <a:headEnd/>
            <a:tailEnd/>
          </a:ln>
        </p:spPr>
      </p:pic>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518914" y="3896978"/>
            <a:ext cx="1464862" cy="136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983775" y="3896977"/>
            <a:ext cx="903502" cy="136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descr="dreamstime_xs_5652788.jpg"/>
          <p:cNvPicPr>
            <a:picLocks noChangeAspect="1"/>
          </p:cNvPicPr>
          <p:nvPr/>
        </p:nvPicPr>
        <p:blipFill>
          <a:blip r:embed="rId11" cstate="print"/>
          <a:stretch>
            <a:fillRect/>
          </a:stretch>
        </p:blipFill>
        <p:spPr>
          <a:xfrm>
            <a:off x="575949" y="1271744"/>
            <a:ext cx="1512168" cy="1512168"/>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937" y="3922468"/>
            <a:ext cx="2638189" cy="1202264"/>
          </a:xfrm>
          <a:prstGeom prst="rect">
            <a:avLst/>
          </a:prstGeom>
        </p:spPr>
      </p:pic>
    </p:spTree>
    <p:extLst>
      <p:ext uri="{BB962C8B-B14F-4D97-AF65-F5344CB8AC3E}">
        <p14:creationId xmlns:p14="http://schemas.microsoft.com/office/powerpoint/2010/main" val="19553312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219</TotalTime>
  <Words>487</Words>
  <Application>Microsoft Office PowerPoint</Application>
  <PresentationFormat>On-screen Show (4:3)</PresentationFormat>
  <Paragraphs>77</Paragraphs>
  <Slides>20</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Adobe Garamond Pro</vt:lpstr>
      <vt:lpstr>Calibri</vt:lpstr>
      <vt:lpstr>Georgia</vt:lpstr>
      <vt:lpstr>Lucida Sans Unicode</vt:lpstr>
      <vt:lpstr>Times New Roman</vt:lpstr>
      <vt:lpstr>Verdana</vt:lpstr>
      <vt:lpstr>Wingdings 2</vt:lpstr>
      <vt:lpstr>Wingdings 3</vt:lpstr>
      <vt:lpstr>Viale</vt:lpstr>
      <vt:lpstr>Citizen Science to Capture EVs</vt:lpstr>
      <vt:lpstr>IIASA</vt:lpstr>
      <vt:lpstr>Citizen Science, SBAs and EVs</vt:lpstr>
      <vt:lpstr>Examples of Citizen Science</vt:lpstr>
      <vt:lpstr>Citizen Science Associations</vt:lpstr>
      <vt:lpstr>Impacts vs Feasibility</vt:lpstr>
      <vt:lpstr>http://www.geo-wiki.org</vt:lpstr>
      <vt:lpstr>Motivation for Citizen Science</vt:lpstr>
      <vt:lpstr>PowerPoint Presentation</vt:lpstr>
      <vt:lpstr>Global Hybrid Land Cover Map</vt:lpstr>
      <vt:lpstr>EV Validation</vt:lpstr>
      <vt:lpstr>PowerPoint Presentation</vt:lpstr>
      <vt:lpstr>Global Forest Cover Map</vt:lpstr>
      <vt:lpstr>One Use of the Data: % Global Cropland Product</vt:lpstr>
      <vt:lpstr>Global Field Size Map</vt:lpstr>
      <vt:lpstr>Gaming</vt:lpstr>
      <vt:lpstr>GEO Appathon Winner</vt:lpstr>
      <vt:lpstr>PowerPoint Presentation</vt:lpstr>
      <vt:lpstr>FotoQuest Austria</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alma</dc:creator>
  <cp:lastModifiedBy>mccallum</cp:lastModifiedBy>
  <cp:revision>42</cp:revision>
  <dcterms:created xsi:type="dcterms:W3CDTF">2015-05-19T15:27:20Z</dcterms:created>
  <dcterms:modified xsi:type="dcterms:W3CDTF">2015-06-12T08:56:35Z</dcterms:modified>
</cp:coreProperties>
</file>