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9" r:id="rId3"/>
    <p:sldMasterId id="2147483684" r:id="rId4"/>
  </p:sldMasterIdLst>
  <p:notesMasterIdLst>
    <p:notesMasterId r:id="rId22"/>
  </p:notesMasterIdLst>
  <p:sldIdLst>
    <p:sldId id="418" r:id="rId5"/>
    <p:sldId id="450" r:id="rId6"/>
    <p:sldId id="515" r:id="rId7"/>
    <p:sldId id="570" r:id="rId8"/>
    <p:sldId id="574" r:id="rId9"/>
    <p:sldId id="572" r:id="rId10"/>
    <p:sldId id="573" r:id="rId11"/>
    <p:sldId id="568" r:id="rId12"/>
    <p:sldId id="566" r:id="rId13"/>
    <p:sldId id="565" r:id="rId14"/>
    <p:sldId id="562" r:id="rId15"/>
    <p:sldId id="563" r:id="rId16"/>
    <p:sldId id="567" r:id="rId17"/>
    <p:sldId id="569" r:id="rId18"/>
    <p:sldId id="571" r:id="rId19"/>
    <p:sldId id="576" r:id="rId20"/>
    <p:sldId id="5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F77"/>
    <a:srgbClr val="FC8B52"/>
    <a:srgbClr val="FFFFFF"/>
    <a:srgbClr val="AF0A19"/>
    <a:srgbClr val="379CD6"/>
    <a:srgbClr val="339966"/>
    <a:srgbClr val="FFFF00"/>
    <a:srgbClr val="00A0FF"/>
    <a:srgbClr val="00C495"/>
    <a:srgbClr val="008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97811" autoAdjust="0"/>
  </p:normalViewPr>
  <p:slideViewPr>
    <p:cSldViewPr>
      <p:cViewPr varScale="1">
        <p:scale>
          <a:sx n="61" d="100"/>
          <a:sy n="61" d="100"/>
        </p:scale>
        <p:origin x="876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78B48-2F88-4E8A-9B87-9EDC7FBE9147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336BAB12-1B41-44E9-9E94-5063BB1CCDE2}">
      <dgm:prSet phldrT="[Text]"/>
      <dgm:spPr/>
      <dgm:t>
        <a:bodyPr/>
        <a:lstStyle/>
        <a:p>
          <a:r>
            <a:rPr lang="en-GB" dirty="0" smtClean="0"/>
            <a:t>2015</a:t>
          </a:r>
          <a:endParaRPr lang="en-GB" dirty="0"/>
        </a:p>
      </dgm:t>
    </dgm:pt>
    <dgm:pt modelId="{FB244CEE-BBDE-4BBC-8A47-0AED3D18CE51}" type="parTrans" cxnId="{B7D56A10-526B-4CBA-B7C6-5322BDDF5163}">
      <dgm:prSet/>
      <dgm:spPr/>
      <dgm:t>
        <a:bodyPr/>
        <a:lstStyle/>
        <a:p>
          <a:endParaRPr lang="en-GB"/>
        </a:p>
      </dgm:t>
    </dgm:pt>
    <dgm:pt modelId="{71C62AE7-A0E7-496F-8E4A-40626CF6AD03}" type="sibTrans" cxnId="{B7D56A10-526B-4CBA-B7C6-5322BDDF5163}">
      <dgm:prSet/>
      <dgm:spPr/>
      <dgm:t>
        <a:bodyPr/>
        <a:lstStyle/>
        <a:p>
          <a:endParaRPr lang="en-GB"/>
        </a:p>
      </dgm:t>
    </dgm:pt>
    <dgm:pt modelId="{8E72BB2E-6603-4FDE-AA06-2DE01E87DA12}">
      <dgm:prSet phldrT="[Text]"/>
      <dgm:spPr/>
      <dgm:t>
        <a:bodyPr/>
        <a:lstStyle/>
        <a:p>
          <a:r>
            <a:rPr lang="en-GB" dirty="0" smtClean="0"/>
            <a:t>2016</a:t>
          </a:r>
          <a:endParaRPr lang="en-GB" dirty="0"/>
        </a:p>
      </dgm:t>
    </dgm:pt>
    <dgm:pt modelId="{259CA309-793B-4B34-AE75-6B56993746DC}" type="parTrans" cxnId="{BE38DBE8-EDA8-4EF7-B702-846105CE05DD}">
      <dgm:prSet/>
      <dgm:spPr/>
      <dgm:t>
        <a:bodyPr/>
        <a:lstStyle/>
        <a:p>
          <a:endParaRPr lang="en-GB"/>
        </a:p>
      </dgm:t>
    </dgm:pt>
    <dgm:pt modelId="{8B149E7E-E0A3-43D3-B6F0-2EEEF06D105E}" type="sibTrans" cxnId="{BE38DBE8-EDA8-4EF7-B702-846105CE05DD}">
      <dgm:prSet/>
      <dgm:spPr/>
      <dgm:t>
        <a:bodyPr/>
        <a:lstStyle/>
        <a:p>
          <a:endParaRPr lang="en-GB"/>
        </a:p>
      </dgm:t>
    </dgm:pt>
    <dgm:pt modelId="{D9A1B2A9-013D-4DA2-98FD-0A24C9BD246A}">
      <dgm:prSet phldrT="[Text]"/>
      <dgm:spPr/>
      <dgm:t>
        <a:bodyPr/>
        <a:lstStyle/>
        <a:p>
          <a:r>
            <a:rPr lang="en-GB" dirty="0" smtClean="0"/>
            <a:t>2017</a:t>
          </a:r>
          <a:endParaRPr lang="en-GB" dirty="0"/>
        </a:p>
      </dgm:t>
    </dgm:pt>
    <dgm:pt modelId="{D3D94A7E-0FF3-4AC8-A99F-72A2A7027995}" type="parTrans" cxnId="{73E070FE-5A7B-4893-8F06-D8F5908441D0}">
      <dgm:prSet/>
      <dgm:spPr/>
      <dgm:t>
        <a:bodyPr/>
        <a:lstStyle/>
        <a:p>
          <a:endParaRPr lang="en-GB"/>
        </a:p>
      </dgm:t>
    </dgm:pt>
    <dgm:pt modelId="{FE10C625-04E8-4B8F-801B-E4DD8E9E8AB3}" type="sibTrans" cxnId="{73E070FE-5A7B-4893-8F06-D8F5908441D0}">
      <dgm:prSet/>
      <dgm:spPr/>
      <dgm:t>
        <a:bodyPr/>
        <a:lstStyle/>
        <a:p>
          <a:endParaRPr lang="en-GB"/>
        </a:p>
      </dgm:t>
    </dgm:pt>
    <dgm:pt modelId="{D067EE89-E790-4ACC-B31C-815F472CA927}" type="pres">
      <dgm:prSet presAssocID="{88E78B48-2F88-4E8A-9B87-9EDC7FBE9147}" presName="Name0" presStyleCnt="0">
        <dgm:presLayoutVars>
          <dgm:dir/>
          <dgm:resizeHandles val="exact"/>
        </dgm:presLayoutVars>
      </dgm:prSet>
      <dgm:spPr/>
    </dgm:pt>
    <dgm:pt modelId="{328109F8-F384-4388-8DA6-C3E9E0522070}" type="pres">
      <dgm:prSet presAssocID="{336BAB12-1B41-44E9-9E94-5063BB1CCDE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F9024F-5DDB-4C1B-8EFA-AFE39F1C7DFF}" type="pres">
      <dgm:prSet presAssocID="{71C62AE7-A0E7-496F-8E4A-40626CF6AD03}" presName="parSpace" presStyleCnt="0"/>
      <dgm:spPr/>
    </dgm:pt>
    <dgm:pt modelId="{81665B52-344B-445F-8CED-2DA4C05BEDDF}" type="pres">
      <dgm:prSet presAssocID="{8E72BB2E-6603-4FDE-AA06-2DE01E87DA1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F520E4-C942-482E-97F8-8BCC6ADFB0F5}" type="pres">
      <dgm:prSet presAssocID="{8B149E7E-E0A3-43D3-B6F0-2EEEF06D105E}" presName="parSpace" presStyleCnt="0"/>
      <dgm:spPr/>
    </dgm:pt>
    <dgm:pt modelId="{6ACC771D-C851-43B7-B51B-F869066E7BA5}" type="pres">
      <dgm:prSet presAssocID="{D9A1B2A9-013D-4DA2-98FD-0A24C9BD246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D56A10-526B-4CBA-B7C6-5322BDDF5163}" srcId="{88E78B48-2F88-4E8A-9B87-9EDC7FBE9147}" destId="{336BAB12-1B41-44E9-9E94-5063BB1CCDE2}" srcOrd="0" destOrd="0" parTransId="{FB244CEE-BBDE-4BBC-8A47-0AED3D18CE51}" sibTransId="{71C62AE7-A0E7-496F-8E4A-40626CF6AD03}"/>
    <dgm:cxn modelId="{61796135-3295-49BF-8896-D4922FC91E39}" type="presOf" srcId="{8E72BB2E-6603-4FDE-AA06-2DE01E87DA12}" destId="{81665B52-344B-445F-8CED-2DA4C05BEDDF}" srcOrd="0" destOrd="0" presId="urn:microsoft.com/office/officeart/2005/8/layout/hChevron3"/>
    <dgm:cxn modelId="{19877145-AD89-4B0E-B03F-106786ECB613}" type="presOf" srcId="{D9A1B2A9-013D-4DA2-98FD-0A24C9BD246A}" destId="{6ACC771D-C851-43B7-B51B-F869066E7BA5}" srcOrd="0" destOrd="0" presId="urn:microsoft.com/office/officeart/2005/8/layout/hChevron3"/>
    <dgm:cxn modelId="{BE38DBE8-EDA8-4EF7-B702-846105CE05DD}" srcId="{88E78B48-2F88-4E8A-9B87-9EDC7FBE9147}" destId="{8E72BB2E-6603-4FDE-AA06-2DE01E87DA12}" srcOrd="1" destOrd="0" parTransId="{259CA309-793B-4B34-AE75-6B56993746DC}" sibTransId="{8B149E7E-E0A3-43D3-B6F0-2EEEF06D105E}"/>
    <dgm:cxn modelId="{CC2EC1F7-33C0-4D24-8C50-6082AD0AACCF}" type="presOf" srcId="{88E78B48-2F88-4E8A-9B87-9EDC7FBE9147}" destId="{D067EE89-E790-4ACC-B31C-815F472CA927}" srcOrd="0" destOrd="0" presId="urn:microsoft.com/office/officeart/2005/8/layout/hChevron3"/>
    <dgm:cxn modelId="{73E070FE-5A7B-4893-8F06-D8F5908441D0}" srcId="{88E78B48-2F88-4E8A-9B87-9EDC7FBE9147}" destId="{D9A1B2A9-013D-4DA2-98FD-0A24C9BD246A}" srcOrd="2" destOrd="0" parTransId="{D3D94A7E-0FF3-4AC8-A99F-72A2A7027995}" sibTransId="{FE10C625-04E8-4B8F-801B-E4DD8E9E8AB3}"/>
    <dgm:cxn modelId="{059B02EE-462F-4C89-BA63-2C970951541A}" type="presOf" srcId="{336BAB12-1B41-44E9-9E94-5063BB1CCDE2}" destId="{328109F8-F384-4388-8DA6-C3E9E0522070}" srcOrd="0" destOrd="0" presId="urn:microsoft.com/office/officeart/2005/8/layout/hChevron3"/>
    <dgm:cxn modelId="{C383100A-0F43-4A25-B898-4D1C23D0D4D7}" type="presParOf" srcId="{D067EE89-E790-4ACC-B31C-815F472CA927}" destId="{328109F8-F384-4388-8DA6-C3E9E0522070}" srcOrd="0" destOrd="0" presId="urn:microsoft.com/office/officeart/2005/8/layout/hChevron3"/>
    <dgm:cxn modelId="{843BECAF-75EC-4022-8FE9-1732046E28A0}" type="presParOf" srcId="{D067EE89-E790-4ACC-B31C-815F472CA927}" destId="{D4F9024F-5DDB-4C1B-8EFA-AFE39F1C7DFF}" srcOrd="1" destOrd="0" presId="urn:microsoft.com/office/officeart/2005/8/layout/hChevron3"/>
    <dgm:cxn modelId="{71E39706-AF6C-4F84-A017-6905817D23A5}" type="presParOf" srcId="{D067EE89-E790-4ACC-B31C-815F472CA927}" destId="{81665B52-344B-445F-8CED-2DA4C05BEDDF}" srcOrd="2" destOrd="0" presId="urn:microsoft.com/office/officeart/2005/8/layout/hChevron3"/>
    <dgm:cxn modelId="{1ECAC006-A247-4D73-AA56-7DB41034CDF2}" type="presParOf" srcId="{D067EE89-E790-4ACC-B31C-815F472CA927}" destId="{8AF520E4-C942-482E-97F8-8BCC6ADFB0F5}" srcOrd="3" destOrd="0" presId="urn:microsoft.com/office/officeart/2005/8/layout/hChevron3"/>
    <dgm:cxn modelId="{90B290EB-3152-45B7-B482-F1534D797599}" type="presParOf" srcId="{D067EE89-E790-4ACC-B31C-815F472CA927}" destId="{6ACC771D-C851-43B7-B51B-F869066E7B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E78B48-2F88-4E8A-9B87-9EDC7FBE9147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336BAB12-1B41-44E9-9E94-5063BB1CCDE2}">
      <dgm:prSet phldrT="[Text]"/>
      <dgm:spPr/>
      <dgm:t>
        <a:bodyPr/>
        <a:lstStyle/>
        <a:p>
          <a:r>
            <a:rPr lang="en-GB" dirty="0" smtClean="0"/>
            <a:t>2012</a:t>
          </a:r>
          <a:endParaRPr lang="en-GB" dirty="0"/>
        </a:p>
      </dgm:t>
    </dgm:pt>
    <dgm:pt modelId="{FB244CEE-BBDE-4BBC-8A47-0AED3D18CE51}" type="parTrans" cxnId="{B7D56A10-526B-4CBA-B7C6-5322BDDF5163}">
      <dgm:prSet/>
      <dgm:spPr/>
      <dgm:t>
        <a:bodyPr/>
        <a:lstStyle/>
        <a:p>
          <a:endParaRPr lang="en-GB"/>
        </a:p>
      </dgm:t>
    </dgm:pt>
    <dgm:pt modelId="{71C62AE7-A0E7-496F-8E4A-40626CF6AD03}" type="sibTrans" cxnId="{B7D56A10-526B-4CBA-B7C6-5322BDDF5163}">
      <dgm:prSet/>
      <dgm:spPr/>
      <dgm:t>
        <a:bodyPr/>
        <a:lstStyle/>
        <a:p>
          <a:endParaRPr lang="en-GB"/>
        </a:p>
      </dgm:t>
    </dgm:pt>
    <dgm:pt modelId="{8E72BB2E-6603-4FDE-AA06-2DE01E87DA12}">
      <dgm:prSet phldrT="[Text]"/>
      <dgm:spPr/>
      <dgm:t>
        <a:bodyPr/>
        <a:lstStyle/>
        <a:p>
          <a:r>
            <a:rPr lang="en-GB" dirty="0" smtClean="0"/>
            <a:t>2013</a:t>
          </a:r>
          <a:endParaRPr lang="en-GB" dirty="0"/>
        </a:p>
      </dgm:t>
    </dgm:pt>
    <dgm:pt modelId="{259CA309-793B-4B34-AE75-6B56993746DC}" type="parTrans" cxnId="{BE38DBE8-EDA8-4EF7-B702-846105CE05DD}">
      <dgm:prSet/>
      <dgm:spPr/>
      <dgm:t>
        <a:bodyPr/>
        <a:lstStyle/>
        <a:p>
          <a:endParaRPr lang="en-GB"/>
        </a:p>
      </dgm:t>
    </dgm:pt>
    <dgm:pt modelId="{8B149E7E-E0A3-43D3-B6F0-2EEEF06D105E}" type="sibTrans" cxnId="{BE38DBE8-EDA8-4EF7-B702-846105CE05DD}">
      <dgm:prSet/>
      <dgm:spPr/>
      <dgm:t>
        <a:bodyPr/>
        <a:lstStyle/>
        <a:p>
          <a:endParaRPr lang="en-GB"/>
        </a:p>
      </dgm:t>
    </dgm:pt>
    <dgm:pt modelId="{D9A1B2A9-013D-4DA2-98FD-0A24C9BD246A}">
      <dgm:prSet phldrT="[Text]"/>
      <dgm:spPr/>
      <dgm:t>
        <a:bodyPr/>
        <a:lstStyle/>
        <a:p>
          <a:r>
            <a:rPr lang="en-GB" dirty="0" smtClean="0"/>
            <a:t>2014</a:t>
          </a:r>
          <a:endParaRPr lang="en-GB" dirty="0"/>
        </a:p>
      </dgm:t>
    </dgm:pt>
    <dgm:pt modelId="{D3D94A7E-0FF3-4AC8-A99F-72A2A7027995}" type="parTrans" cxnId="{73E070FE-5A7B-4893-8F06-D8F5908441D0}">
      <dgm:prSet/>
      <dgm:spPr/>
      <dgm:t>
        <a:bodyPr/>
        <a:lstStyle/>
        <a:p>
          <a:endParaRPr lang="en-GB"/>
        </a:p>
      </dgm:t>
    </dgm:pt>
    <dgm:pt modelId="{FE10C625-04E8-4B8F-801B-E4DD8E9E8AB3}" type="sibTrans" cxnId="{73E070FE-5A7B-4893-8F06-D8F5908441D0}">
      <dgm:prSet/>
      <dgm:spPr/>
      <dgm:t>
        <a:bodyPr/>
        <a:lstStyle/>
        <a:p>
          <a:endParaRPr lang="en-GB"/>
        </a:p>
      </dgm:t>
    </dgm:pt>
    <dgm:pt modelId="{D067EE89-E790-4ACC-B31C-815F472CA927}" type="pres">
      <dgm:prSet presAssocID="{88E78B48-2F88-4E8A-9B87-9EDC7FBE9147}" presName="Name0" presStyleCnt="0">
        <dgm:presLayoutVars>
          <dgm:dir/>
          <dgm:resizeHandles val="exact"/>
        </dgm:presLayoutVars>
      </dgm:prSet>
      <dgm:spPr/>
    </dgm:pt>
    <dgm:pt modelId="{328109F8-F384-4388-8DA6-C3E9E0522070}" type="pres">
      <dgm:prSet presAssocID="{336BAB12-1B41-44E9-9E94-5063BB1CCDE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F9024F-5DDB-4C1B-8EFA-AFE39F1C7DFF}" type="pres">
      <dgm:prSet presAssocID="{71C62AE7-A0E7-496F-8E4A-40626CF6AD03}" presName="parSpace" presStyleCnt="0"/>
      <dgm:spPr/>
    </dgm:pt>
    <dgm:pt modelId="{81665B52-344B-445F-8CED-2DA4C05BEDDF}" type="pres">
      <dgm:prSet presAssocID="{8E72BB2E-6603-4FDE-AA06-2DE01E87DA1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F520E4-C942-482E-97F8-8BCC6ADFB0F5}" type="pres">
      <dgm:prSet presAssocID="{8B149E7E-E0A3-43D3-B6F0-2EEEF06D105E}" presName="parSpace" presStyleCnt="0"/>
      <dgm:spPr/>
    </dgm:pt>
    <dgm:pt modelId="{6ACC771D-C851-43B7-B51B-F869066E7BA5}" type="pres">
      <dgm:prSet presAssocID="{D9A1B2A9-013D-4DA2-98FD-0A24C9BD246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D56A10-526B-4CBA-B7C6-5322BDDF5163}" srcId="{88E78B48-2F88-4E8A-9B87-9EDC7FBE9147}" destId="{336BAB12-1B41-44E9-9E94-5063BB1CCDE2}" srcOrd="0" destOrd="0" parTransId="{FB244CEE-BBDE-4BBC-8A47-0AED3D18CE51}" sibTransId="{71C62AE7-A0E7-496F-8E4A-40626CF6AD03}"/>
    <dgm:cxn modelId="{6D57F6F6-A9BE-4313-82AE-0C02201296BE}" type="presOf" srcId="{8E72BB2E-6603-4FDE-AA06-2DE01E87DA12}" destId="{81665B52-344B-445F-8CED-2DA4C05BEDDF}" srcOrd="0" destOrd="0" presId="urn:microsoft.com/office/officeart/2005/8/layout/hChevron3"/>
    <dgm:cxn modelId="{BE38DBE8-EDA8-4EF7-B702-846105CE05DD}" srcId="{88E78B48-2F88-4E8A-9B87-9EDC7FBE9147}" destId="{8E72BB2E-6603-4FDE-AA06-2DE01E87DA12}" srcOrd="1" destOrd="0" parTransId="{259CA309-793B-4B34-AE75-6B56993746DC}" sibTransId="{8B149E7E-E0A3-43D3-B6F0-2EEEF06D105E}"/>
    <dgm:cxn modelId="{05827061-7C4F-45D3-B7C9-412AE8A63808}" type="presOf" srcId="{D9A1B2A9-013D-4DA2-98FD-0A24C9BD246A}" destId="{6ACC771D-C851-43B7-B51B-F869066E7BA5}" srcOrd="0" destOrd="0" presId="urn:microsoft.com/office/officeart/2005/8/layout/hChevron3"/>
    <dgm:cxn modelId="{6F39CFFD-195A-41D7-85AB-F06C843A0FA3}" type="presOf" srcId="{88E78B48-2F88-4E8A-9B87-9EDC7FBE9147}" destId="{D067EE89-E790-4ACC-B31C-815F472CA927}" srcOrd="0" destOrd="0" presId="urn:microsoft.com/office/officeart/2005/8/layout/hChevron3"/>
    <dgm:cxn modelId="{73E070FE-5A7B-4893-8F06-D8F5908441D0}" srcId="{88E78B48-2F88-4E8A-9B87-9EDC7FBE9147}" destId="{D9A1B2A9-013D-4DA2-98FD-0A24C9BD246A}" srcOrd="2" destOrd="0" parTransId="{D3D94A7E-0FF3-4AC8-A99F-72A2A7027995}" sibTransId="{FE10C625-04E8-4B8F-801B-E4DD8E9E8AB3}"/>
    <dgm:cxn modelId="{AB48C7B6-3D91-4641-B8BA-85FACD2B7F49}" type="presOf" srcId="{336BAB12-1B41-44E9-9E94-5063BB1CCDE2}" destId="{328109F8-F384-4388-8DA6-C3E9E0522070}" srcOrd="0" destOrd="0" presId="urn:microsoft.com/office/officeart/2005/8/layout/hChevron3"/>
    <dgm:cxn modelId="{43A62092-EFAE-4ABA-BD0E-528DF805F3CD}" type="presParOf" srcId="{D067EE89-E790-4ACC-B31C-815F472CA927}" destId="{328109F8-F384-4388-8DA6-C3E9E0522070}" srcOrd="0" destOrd="0" presId="urn:microsoft.com/office/officeart/2005/8/layout/hChevron3"/>
    <dgm:cxn modelId="{1570BADA-8D60-4103-BF41-386D0E896744}" type="presParOf" srcId="{D067EE89-E790-4ACC-B31C-815F472CA927}" destId="{D4F9024F-5DDB-4C1B-8EFA-AFE39F1C7DFF}" srcOrd="1" destOrd="0" presId="urn:microsoft.com/office/officeart/2005/8/layout/hChevron3"/>
    <dgm:cxn modelId="{9FD1EB1A-DADC-4861-89C1-E8DF269BDE29}" type="presParOf" srcId="{D067EE89-E790-4ACC-B31C-815F472CA927}" destId="{81665B52-344B-445F-8CED-2DA4C05BEDDF}" srcOrd="2" destOrd="0" presId="urn:microsoft.com/office/officeart/2005/8/layout/hChevron3"/>
    <dgm:cxn modelId="{1DE84A41-31A6-4D3A-A3DB-5699451EC922}" type="presParOf" srcId="{D067EE89-E790-4ACC-B31C-815F472CA927}" destId="{8AF520E4-C942-482E-97F8-8BCC6ADFB0F5}" srcOrd="3" destOrd="0" presId="urn:microsoft.com/office/officeart/2005/8/layout/hChevron3"/>
    <dgm:cxn modelId="{847EF98B-A77B-4274-A7C5-E50083784D78}" type="presParOf" srcId="{D067EE89-E790-4ACC-B31C-815F472CA927}" destId="{6ACC771D-C851-43B7-B51B-F869066E7B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78B48-2F88-4E8A-9B87-9EDC7FBE9147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336BAB12-1B41-44E9-9E94-5063BB1CCDE2}">
      <dgm:prSet phldrT="[Text]"/>
      <dgm:spPr>
        <a:solidFill>
          <a:srgbClr val="9E0C0C"/>
        </a:solidFill>
      </dgm:spPr>
      <dgm:t>
        <a:bodyPr/>
        <a:lstStyle/>
        <a:p>
          <a:r>
            <a:rPr lang="en-GB" dirty="0" smtClean="0"/>
            <a:t>2009</a:t>
          </a:r>
          <a:endParaRPr lang="en-GB" dirty="0"/>
        </a:p>
      </dgm:t>
    </dgm:pt>
    <dgm:pt modelId="{FB244CEE-BBDE-4BBC-8A47-0AED3D18CE51}" type="parTrans" cxnId="{B7D56A10-526B-4CBA-B7C6-5322BDDF5163}">
      <dgm:prSet/>
      <dgm:spPr/>
      <dgm:t>
        <a:bodyPr/>
        <a:lstStyle/>
        <a:p>
          <a:endParaRPr lang="en-GB"/>
        </a:p>
      </dgm:t>
    </dgm:pt>
    <dgm:pt modelId="{71C62AE7-A0E7-496F-8E4A-40626CF6AD03}" type="sibTrans" cxnId="{B7D56A10-526B-4CBA-B7C6-5322BDDF5163}">
      <dgm:prSet/>
      <dgm:spPr/>
      <dgm:t>
        <a:bodyPr/>
        <a:lstStyle/>
        <a:p>
          <a:endParaRPr lang="en-GB"/>
        </a:p>
      </dgm:t>
    </dgm:pt>
    <dgm:pt modelId="{8E72BB2E-6603-4FDE-AA06-2DE01E87DA12}">
      <dgm:prSet phldrT="[Text]"/>
      <dgm:spPr>
        <a:solidFill>
          <a:srgbClr val="B90B83"/>
        </a:solidFill>
      </dgm:spPr>
      <dgm:t>
        <a:bodyPr/>
        <a:lstStyle/>
        <a:p>
          <a:r>
            <a:rPr lang="en-GB" dirty="0" smtClean="0"/>
            <a:t>2010</a:t>
          </a:r>
          <a:endParaRPr lang="en-GB" dirty="0"/>
        </a:p>
      </dgm:t>
    </dgm:pt>
    <dgm:pt modelId="{259CA309-793B-4B34-AE75-6B56993746DC}" type="parTrans" cxnId="{BE38DBE8-EDA8-4EF7-B702-846105CE05DD}">
      <dgm:prSet/>
      <dgm:spPr/>
      <dgm:t>
        <a:bodyPr/>
        <a:lstStyle/>
        <a:p>
          <a:endParaRPr lang="en-GB"/>
        </a:p>
      </dgm:t>
    </dgm:pt>
    <dgm:pt modelId="{8B149E7E-E0A3-43D3-B6F0-2EEEF06D105E}" type="sibTrans" cxnId="{BE38DBE8-EDA8-4EF7-B702-846105CE05DD}">
      <dgm:prSet/>
      <dgm:spPr/>
      <dgm:t>
        <a:bodyPr/>
        <a:lstStyle/>
        <a:p>
          <a:endParaRPr lang="en-GB"/>
        </a:p>
      </dgm:t>
    </dgm:pt>
    <dgm:pt modelId="{D9A1B2A9-013D-4DA2-98FD-0A24C9BD246A}">
      <dgm:prSet phldrT="[Text]"/>
      <dgm:spPr>
        <a:solidFill>
          <a:srgbClr val="2602DC"/>
        </a:solidFill>
      </dgm:spPr>
      <dgm:t>
        <a:bodyPr/>
        <a:lstStyle/>
        <a:p>
          <a:r>
            <a:rPr lang="en-GB" dirty="0" smtClean="0"/>
            <a:t>2011</a:t>
          </a:r>
          <a:endParaRPr lang="en-GB" dirty="0"/>
        </a:p>
      </dgm:t>
    </dgm:pt>
    <dgm:pt modelId="{D3D94A7E-0FF3-4AC8-A99F-72A2A7027995}" type="parTrans" cxnId="{73E070FE-5A7B-4893-8F06-D8F5908441D0}">
      <dgm:prSet/>
      <dgm:spPr/>
      <dgm:t>
        <a:bodyPr/>
        <a:lstStyle/>
        <a:p>
          <a:endParaRPr lang="en-GB"/>
        </a:p>
      </dgm:t>
    </dgm:pt>
    <dgm:pt modelId="{FE10C625-04E8-4B8F-801B-E4DD8E9E8AB3}" type="sibTrans" cxnId="{73E070FE-5A7B-4893-8F06-D8F5908441D0}">
      <dgm:prSet/>
      <dgm:spPr/>
      <dgm:t>
        <a:bodyPr/>
        <a:lstStyle/>
        <a:p>
          <a:endParaRPr lang="en-GB"/>
        </a:p>
      </dgm:t>
    </dgm:pt>
    <dgm:pt modelId="{D067EE89-E790-4ACC-B31C-815F472CA927}" type="pres">
      <dgm:prSet presAssocID="{88E78B48-2F88-4E8A-9B87-9EDC7FBE9147}" presName="Name0" presStyleCnt="0">
        <dgm:presLayoutVars>
          <dgm:dir/>
          <dgm:resizeHandles val="exact"/>
        </dgm:presLayoutVars>
      </dgm:prSet>
      <dgm:spPr/>
    </dgm:pt>
    <dgm:pt modelId="{328109F8-F384-4388-8DA6-C3E9E0522070}" type="pres">
      <dgm:prSet presAssocID="{336BAB12-1B41-44E9-9E94-5063BB1CCDE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F9024F-5DDB-4C1B-8EFA-AFE39F1C7DFF}" type="pres">
      <dgm:prSet presAssocID="{71C62AE7-A0E7-496F-8E4A-40626CF6AD03}" presName="parSpace" presStyleCnt="0"/>
      <dgm:spPr/>
    </dgm:pt>
    <dgm:pt modelId="{81665B52-344B-445F-8CED-2DA4C05BEDDF}" type="pres">
      <dgm:prSet presAssocID="{8E72BB2E-6603-4FDE-AA06-2DE01E87DA1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F520E4-C942-482E-97F8-8BCC6ADFB0F5}" type="pres">
      <dgm:prSet presAssocID="{8B149E7E-E0A3-43D3-B6F0-2EEEF06D105E}" presName="parSpace" presStyleCnt="0"/>
      <dgm:spPr/>
    </dgm:pt>
    <dgm:pt modelId="{6ACC771D-C851-43B7-B51B-F869066E7BA5}" type="pres">
      <dgm:prSet presAssocID="{D9A1B2A9-013D-4DA2-98FD-0A24C9BD246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1E0EE4-231D-4349-B0C1-3E68DA9708A4}" type="presOf" srcId="{88E78B48-2F88-4E8A-9B87-9EDC7FBE9147}" destId="{D067EE89-E790-4ACC-B31C-815F472CA927}" srcOrd="0" destOrd="0" presId="urn:microsoft.com/office/officeart/2005/8/layout/hChevron3"/>
    <dgm:cxn modelId="{B7D56A10-526B-4CBA-B7C6-5322BDDF5163}" srcId="{88E78B48-2F88-4E8A-9B87-9EDC7FBE9147}" destId="{336BAB12-1B41-44E9-9E94-5063BB1CCDE2}" srcOrd="0" destOrd="0" parTransId="{FB244CEE-BBDE-4BBC-8A47-0AED3D18CE51}" sibTransId="{71C62AE7-A0E7-496F-8E4A-40626CF6AD03}"/>
    <dgm:cxn modelId="{F077EAF8-5D98-4960-9C11-F1BBDCC9B861}" type="presOf" srcId="{8E72BB2E-6603-4FDE-AA06-2DE01E87DA12}" destId="{81665B52-344B-445F-8CED-2DA4C05BEDDF}" srcOrd="0" destOrd="0" presId="urn:microsoft.com/office/officeart/2005/8/layout/hChevron3"/>
    <dgm:cxn modelId="{BE38DBE8-EDA8-4EF7-B702-846105CE05DD}" srcId="{88E78B48-2F88-4E8A-9B87-9EDC7FBE9147}" destId="{8E72BB2E-6603-4FDE-AA06-2DE01E87DA12}" srcOrd="1" destOrd="0" parTransId="{259CA309-793B-4B34-AE75-6B56993746DC}" sibTransId="{8B149E7E-E0A3-43D3-B6F0-2EEEF06D105E}"/>
    <dgm:cxn modelId="{69861B7E-8A57-4587-9A3D-4DE4D597290A}" type="presOf" srcId="{336BAB12-1B41-44E9-9E94-5063BB1CCDE2}" destId="{328109F8-F384-4388-8DA6-C3E9E0522070}" srcOrd="0" destOrd="0" presId="urn:microsoft.com/office/officeart/2005/8/layout/hChevron3"/>
    <dgm:cxn modelId="{73E070FE-5A7B-4893-8F06-D8F5908441D0}" srcId="{88E78B48-2F88-4E8A-9B87-9EDC7FBE9147}" destId="{D9A1B2A9-013D-4DA2-98FD-0A24C9BD246A}" srcOrd="2" destOrd="0" parTransId="{D3D94A7E-0FF3-4AC8-A99F-72A2A7027995}" sibTransId="{FE10C625-04E8-4B8F-801B-E4DD8E9E8AB3}"/>
    <dgm:cxn modelId="{06833592-52F7-4CE7-9EA2-0F373A4B2F93}" type="presOf" srcId="{D9A1B2A9-013D-4DA2-98FD-0A24C9BD246A}" destId="{6ACC771D-C851-43B7-B51B-F869066E7BA5}" srcOrd="0" destOrd="0" presId="urn:microsoft.com/office/officeart/2005/8/layout/hChevron3"/>
    <dgm:cxn modelId="{6C843653-CF02-4614-920C-10544693DC0C}" type="presParOf" srcId="{D067EE89-E790-4ACC-B31C-815F472CA927}" destId="{328109F8-F384-4388-8DA6-C3E9E0522070}" srcOrd="0" destOrd="0" presId="urn:microsoft.com/office/officeart/2005/8/layout/hChevron3"/>
    <dgm:cxn modelId="{1AB1A7FF-E7D7-422C-BCDC-ADA59E448679}" type="presParOf" srcId="{D067EE89-E790-4ACC-B31C-815F472CA927}" destId="{D4F9024F-5DDB-4C1B-8EFA-AFE39F1C7DFF}" srcOrd="1" destOrd="0" presId="urn:microsoft.com/office/officeart/2005/8/layout/hChevron3"/>
    <dgm:cxn modelId="{4BA95147-7ACA-4D26-B821-4F85C36078C6}" type="presParOf" srcId="{D067EE89-E790-4ACC-B31C-815F472CA927}" destId="{81665B52-344B-445F-8CED-2DA4C05BEDDF}" srcOrd="2" destOrd="0" presId="urn:microsoft.com/office/officeart/2005/8/layout/hChevron3"/>
    <dgm:cxn modelId="{7FBEE3C8-B49B-42B2-95AE-B2E2A80EFAAF}" type="presParOf" srcId="{D067EE89-E790-4ACC-B31C-815F472CA927}" destId="{8AF520E4-C942-482E-97F8-8BCC6ADFB0F5}" srcOrd="3" destOrd="0" presId="urn:microsoft.com/office/officeart/2005/8/layout/hChevron3"/>
    <dgm:cxn modelId="{EAD40E37-302B-4E21-ABEF-17AD3BC5185D}" type="presParOf" srcId="{D067EE89-E790-4ACC-B31C-815F472CA927}" destId="{6ACC771D-C851-43B7-B51B-F869066E7B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E78B48-2F88-4E8A-9B87-9EDC7FBE9147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336BAB12-1B41-44E9-9E94-5063BB1CCDE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2006</a:t>
          </a:r>
          <a:endParaRPr lang="en-GB" dirty="0"/>
        </a:p>
      </dgm:t>
    </dgm:pt>
    <dgm:pt modelId="{FB244CEE-BBDE-4BBC-8A47-0AED3D18CE51}" type="parTrans" cxnId="{B7D56A10-526B-4CBA-B7C6-5322BDDF5163}">
      <dgm:prSet/>
      <dgm:spPr/>
      <dgm:t>
        <a:bodyPr/>
        <a:lstStyle/>
        <a:p>
          <a:endParaRPr lang="en-GB"/>
        </a:p>
      </dgm:t>
    </dgm:pt>
    <dgm:pt modelId="{71C62AE7-A0E7-496F-8E4A-40626CF6AD03}" type="sibTrans" cxnId="{B7D56A10-526B-4CBA-B7C6-5322BDDF5163}">
      <dgm:prSet/>
      <dgm:spPr/>
      <dgm:t>
        <a:bodyPr/>
        <a:lstStyle/>
        <a:p>
          <a:endParaRPr lang="en-GB"/>
        </a:p>
      </dgm:t>
    </dgm:pt>
    <dgm:pt modelId="{8E72BB2E-6603-4FDE-AA06-2DE01E87DA12}">
      <dgm:prSet phldrT="[Text]"/>
      <dgm:spPr>
        <a:solidFill>
          <a:srgbClr val="FC5D04"/>
        </a:solidFill>
      </dgm:spPr>
      <dgm:t>
        <a:bodyPr/>
        <a:lstStyle/>
        <a:p>
          <a:r>
            <a:rPr lang="en-GB" dirty="0" smtClean="0"/>
            <a:t>2007</a:t>
          </a:r>
          <a:endParaRPr lang="en-GB" dirty="0"/>
        </a:p>
      </dgm:t>
    </dgm:pt>
    <dgm:pt modelId="{259CA309-793B-4B34-AE75-6B56993746DC}" type="parTrans" cxnId="{BE38DBE8-EDA8-4EF7-B702-846105CE05DD}">
      <dgm:prSet/>
      <dgm:spPr/>
      <dgm:t>
        <a:bodyPr/>
        <a:lstStyle/>
        <a:p>
          <a:endParaRPr lang="en-GB"/>
        </a:p>
      </dgm:t>
    </dgm:pt>
    <dgm:pt modelId="{8B149E7E-E0A3-43D3-B6F0-2EEEF06D105E}" type="sibTrans" cxnId="{BE38DBE8-EDA8-4EF7-B702-846105CE05DD}">
      <dgm:prSet/>
      <dgm:spPr/>
      <dgm:t>
        <a:bodyPr/>
        <a:lstStyle/>
        <a:p>
          <a:endParaRPr lang="en-GB"/>
        </a:p>
      </dgm:t>
    </dgm:pt>
    <dgm:pt modelId="{D9A1B2A9-013D-4DA2-98FD-0A24C9BD246A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2008</a:t>
          </a:r>
          <a:endParaRPr lang="en-GB" dirty="0"/>
        </a:p>
      </dgm:t>
    </dgm:pt>
    <dgm:pt modelId="{D3D94A7E-0FF3-4AC8-A99F-72A2A7027995}" type="parTrans" cxnId="{73E070FE-5A7B-4893-8F06-D8F5908441D0}">
      <dgm:prSet/>
      <dgm:spPr/>
      <dgm:t>
        <a:bodyPr/>
        <a:lstStyle/>
        <a:p>
          <a:endParaRPr lang="en-GB"/>
        </a:p>
      </dgm:t>
    </dgm:pt>
    <dgm:pt modelId="{FE10C625-04E8-4B8F-801B-E4DD8E9E8AB3}" type="sibTrans" cxnId="{73E070FE-5A7B-4893-8F06-D8F5908441D0}">
      <dgm:prSet/>
      <dgm:spPr/>
      <dgm:t>
        <a:bodyPr/>
        <a:lstStyle/>
        <a:p>
          <a:endParaRPr lang="en-GB"/>
        </a:p>
      </dgm:t>
    </dgm:pt>
    <dgm:pt modelId="{D067EE89-E790-4ACC-B31C-815F472CA927}" type="pres">
      <dgm:prSet presAssocID="{88E78B48-2F88-4E8A-9B87-9EDC7FBE9147}" presName="Name0" presStyleCnt="0">
        <dgm:presLayoutVars>
          <dgm:dir/>
          <dgm:resizeHandles val="exact"/>
        </dgm:presLayoutVars>
      </dgm:prSet>
      <dgm:spPr/>
    </dgm:pt>
    <dgm:pt modelId="{328109F8-F384-4388-8DA6-C3E9E0522070}" type="pres">
      <dgm:prSet presAssocID="{336BAB12-1B41-44E9-9E94-5063BB1CCDE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F9024F-5DDB-4C1B-8EFA-AFE39F1C7DFF}" type="pres">
      <dgm:prSet presAssocID="{71C62AE7-A0E7-496F-8E4A-40626CF6AD03}" presName="parSpace" presStyleCnt="0"/>
      <dgm:spPr/>
    </dgm:pt>
    <dgm:pt modelId="{81665B52-344B-445F-8CED-2DA4C05BEDDF}" type="pres">
      <dgm:prSet presAssocID="{8E72BB2E-6603-4FDE-AA06-2DE01E87DA1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F520E4-C942-482E-97F8-8BCC6ADFB0F5}" type="pres">
      <dgm:prSet presAssocID="{8B149E7E-E0A3-43D3-B6F0-2EEEF06D105E}" presName="parSpace" presStyleCnt="0"/>
      <dgm:spPr/>
    </dgm:pt>
    <dgm:pt modelId="{6ACC771D-C851-43B7-B51B-F869066E7BA5}" type="pres">
      <dgm:prSet presAssocID="{D9A1B2A9-013D-4DA2-98FD-0A24C9BD246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B9BFF5-140F-448F-A99C-3162D1F0AC0D}" type="presOf" srcId="{336BAB12-1B41-44E9-9E94-5063BB1CCDE2}" destId="{328109F8-F384-4388-8DA6-C3E9E0522070}" srcOrd="0" destOrd="0" presId="urn:microsoft.com/office/officeart/2005/8/layout/hChevron3"/>
    <dgm:cxn modelId="{4A79FE21-CED0-4F45-813C-FE58B6522212}" type="presOf" srcId="{8E72BB2E-6603-4FDE-AA06-2DE01E87DA12}" destId="{81665B52-344B-445F-8CED-2DA4C05BEDDF}" srcOrd="0" destOrd="0" presId="urn:microsoft.com/office/officeart/2005/8/layout/hChevron3"/>
    <dgm:cxn modelId="{C3C24D70-D206-4B85-987B-63E2BEDA7945}" type="presOf" srcId="{88E78B48-2F88-4E8A-9B87-9EDC7FBE9147}" destId="{D067EE89-E790-4ACC-B31C-815F472CA927}" srcOrd="0" destOrd="0" presId="urn:microsoft.com/office/officeart/2005/8/layout/hChevron3"/>
    <dgm:cxn modelId="{BE38DBE8-EDA8-4EF7-B702-846105CE05DD}" srcId="{88E78B48-2F88-4E8A-9B87-9EDC7FBE9147}" destId="{8E72BB2E-6603-4FDE-AA06-2DE01E87DA12}" srcOrd="1" destOrd="0" parTransId="{259CA309-793B-4B34-AE75-6B56993746DC}" sibTransId="{8B149E7E-E0A3-43D3-B6F0-2EEEF06D105E}"/>
    <dgm:cxn modelId="{73E070FE-5A7B-4893-8F06-D8F5908441D0}" srcId="{88E78B48-2F88-4E8A-9B87-9EDC7FBE9147}" destId="{D9A1B2A9-013D-4DA2-98FD-0A24C9BD246A}" srcOrd="2" destOrd="0" parTransId="{D3D94A7E-0FF3-4AC8-A99F-72A2A7027995}" sibTransId="{FE10C625-04E8-4B8F-801B-E4DD8E9E8AB3}"/>
    <dgm:cxn modelId="{B7D56A10-526B-4CBA-B7C6-5322BDDF5163}" srcId="{88E78B48-2F88-4E8A-9B87-9EDC7FBE9147}" destId="{336BAB12-1B41-44E9-9E94-5063BB1CCDE2}" srcOrd="0" destOrd="0" parTransId="{FB244CEE-BBDE-4BBC-8A47-0AED3D18CE51}" sibTransId="{71C62AE7-A0E7-496F-8E4A-40626CF6AD03}"/>
    <dgm:cxn modelId="{89FA2F07-1EC5-484A-A06C-BE6E9346E736}" type="presOf" srcId="{D9A1B2A9-013D-4DA2-98FD-0A24C9BD246A}" destId="{6ACC771D-C851-43B7-B51B-F869066E7BA5}" srcOrd="0" destOrd="0" presId="urn:microsoft.com/office/officeart/2005/8/layout/hChevron3"/>
    <dgm:cxn modelId="{632D343B-69B2-417D-B9E3-E2FB105E72AE}" type="presParOf" srcId="{D067EE89-E790-4ACC-B31C-815F472CA927}" destId="{328109F8-F384-4388-8DA6-C3E9E0522070}" srcOrd="0" destOrd="0" presId="urn:microsoft.com/office/officeart/2005/8/layout/hChevron3"/>
    <dgm:cxn modelId="{6CAFE1D5-DF86-4D91-AD96-5EAA609CCC2F}" type="presParOf" srcId="{D067EE89-E790-4ACC-B31C-815F472CA927}" destId="{D4F9024F-5DDB-4C1B-8EFA-AFE39F1C7DFF}" srcOrd="1" destOrd="0" presId="urn:microsoft.com/office/officeart/2005/8/layout/hChevron3"/>
    <dgm:cxn modelId="{D162CBC9-790B-4D98-94E5-ABB8BC676E75}" type="presParOf" srcId="{D067EE89-E790-4ACC-B31C-815F472CA927}" destId="{81665B52-344B-445F-8CED-2DA4C05BEDDF}" srcOrd="2" destOrd="0" presId="urn:microsoft.com/office/officeart/2005/8/layout/hChevron3"/>
    <dgm:cxn modelId="{D15CD07B-93A8-43F8-9D0A-C5488B9E5E1C}" type="presParOf" srcId="{D067EE89-E790-4ACC-B31C-815F472CA927}" destId="{8AF520E4-C942-482E-97F8-8BCC6ADFB0F5}" srcOrd="3" destOrd="0" presId="urn:microsoft.com/office/officeart/2005/8/layout/hChevron3"/>
    <dgm:cxn modelId="{3A3B1713-957A-42CC-BBE3-D0F235FE67CE}" type="presParOf" srcId="{D067EE89-E790-4ACC-B31C-815F472CA927}" destId="{6ACC771D-C851-43B7-B51B-F869066E7B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109F8-F384-4388-8DA6-C3E9E0522070}">
      <dsp:nvSpPr>
        <dsp:cNvPr id="0" name=""/>
        <dsp:cNvSpPr/>
      </dsp:nvSpPr>
      <dsp:spPr>
        <a:xfrm>
          <a:off x="885" y="320241"/>
          <a:ext cx="774336" cy="3097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2015</a:t>
          </a:r>
          <a:endParaRPr lang="en-GB" sz="1400" kern="1200" dirty="0"/>
        </a:p>
      </dsp:txBody>
      <dsp:txXfrm>
        <a:off x="885" y="320241"/>
        <a:ext cx="696903" cy="309734"/>
      </dsp:txXfrm>
    </dsp:sp>
    <dsp:sp modelId="{81665B52-344B-445F-8CED-2DA4C05BEDDF}">
      <dsp:nvSpPr>
        <dsp:cNvPr id="0" name=""/>
        <dsp:cNvSpPr/>
      </dsp:nvSpPr>
      <dsp:spPr>
        <a:xfrm>
          <a:off x="620354" y="320241"/>
          <a:ext cx="774336" cy="309734"/>
        </a:xfrm>
        <a:prstGeom prst="chevron">
          <a:avLst/>
        </a:prstGeom>
        <a:solidFill>
          <a:schemeClr val="accent5">
            <a:hueOff val="-2388989"/>
            <a:satOff val="-13634"/>
            <a:lumOff val="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2016</a:t>
          </a:r>
          <a:endParaRPr lang="en-GB" sz="1400" kern="1200" dirty="0"/>
        </a:p>
      </dsp:txBody>
      <dsp:txXfrm>
        <a:off x="775221" y="320241"/>
        <a:ext cx="464602" cy="309734"/>
      </dsp:txXfrm>
    </dsp:sp>
    <dsp:sp modelId="{6ACC771D-C851-43B7-B51B-F869066E7BA5}">
      <dsp:nvSpPr>
        <dsp:cNvPr id="0" name=""/>
        <dsp:cNvSpPr/>
      </dsp:nvSpPr>
      <dsp:spPr>
        <a:xfrm>
          <a:off x="1239823" y="320241"/>
          <a:ext cx="774336" cy="309734"/>
        </a:xfrm>
        <a:prstGeom prst="chevron">
          <a:avLst/>
        </a:prstGeom>
        <a:solidFill>
          <a:schemeClr val="accent5">
            <a:hueOff val="-4777978"/>
            <a:satOff val="-27269"/>
            <a:lumOff val="98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2017</a:t>
          </a:r>
          <a:endParaRPr lang="en-GB" sz="1400" kern="1200" dirty="0"/>
        </a:p>
      </dsp:txBody>
      <dsp:txXfrm>
        <a:off x="1394690" y="320241"/>
        <a:ext cx="464602" cy="309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109F8-F384-4388-8DA6-C3E9E0522070}">
      <dsp:nvSpPr>
        <dsp:cNvPr id="0" name=""/>
        <dsp:cNvSpPr/>
      </dsp:nvSpPr>
      <dsp:spPr>
        <a:xfrm>
          <a:off x="885" y="320241"/>
          <a:ext cx="774336" cy="30973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2012</a:t>
          </a:r>
          <a:endParaRPr lang="en-GB" sz="1400" kern="1200" dirty="0"/>
        </a:p>
      </dsp:txBody>
      <dsp:txXfrm>
        <a:off x="885" y="320241"/>
        <a:ext cx="696903" cy="309734"/>
      </dsp:txXfrm>
    </dsp:sp>
    <dsp:sp modelId="{81665B52-344B-445F-8CED-2DA4C05BEDDF}">
      <dsp:nvSpPr>
        <dsp:cNvPr id="0" name=""/>
        <dsp:cNvSpPr/>
      </dsp:nvSpPr>
      <dsp:spPr>
        <a:xfrm>
          <a:off x="620354" y="320241"/>
          <a:ext cx="774336" cy="309734"/>
        </a:xfrm>
        <a:prstGeom prst="chevron">
          <a:avLst/>
        </a:prstGeom>
        <a:solidFill>
          <a:schemeClr val="accent2">
            <a:hueOff val="70591"/>
            <a:satOff val="0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2013</a:t>
          </a:r>
          <a:endParaRPr lang="en-GB" sz="1400" kern="1200" dirty="0"/>
        </a:p>
      </dsp:txBody>
      <dsp:txXfrm>
        <a:off x="775221" y="320241"/>
        <a:ext cx="464602" cy="309734"/>
      </dsp:txXfrm>
    </dsp:sp>
    <dsp:sp modelId="{6ACC771D-C851-43B7-B51B-F869066E7BA5}">
      <dsp:nvSpPr>
        <dsp:cNvPr id="0" name=""/>
        <dsp:cNvSpPr/>
      </dsp:nvSpPr>
      <dsp:spPr>
        <a:xfrm>
          <a:off x="1239823" y="320241"/>
          <a:ext cx="774336" cy="309734"/>
        </a:xfrm>
        <a:prstGeom prst="chevron">
          <a:avLst/>
        </a:prstGeom>
        <a:solidFill>
          <a:schemeClr val="accent2">
            <a:hueOff val="141182"/>
            <a:satOff val="0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2014</a:t>
          </a:r>
          <a:endParaRPr lang="en-GB" sz="1400" kern="1200" dirty="0"/>
        </a:p>
      </dsp:txBody>
      <dsp:txXfrm>
        <a:off x="1394690" y="320241"/>
        <a:ext cx="464602" cy="30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109F8-F384-4388-8DA6-C3E9E0522070}">
      <dsp:nvSpPr>
        <dsp:cNvPr id="0" name=""/>
        <dsp:cNvSpPr/>
      </dsp:nvSpPr>
      <dsp:spPr>
        <a:xfrm>
          <a:off x="885" y="320241"/>
          <a:ext cx="774336" cy="309734"/>
        </a:xfrm>
        <a:prstGeom prst="homePlate">
          <a:avLst/>
        </a:prstGeom>
        <a:solidFill>
          <a:srgbClr val="9E0C0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2009</a:t>
          </a:r>
          <a:endParaRPr lang="en-GB" sz="1400" kern="1200" dirty="0"/>
        </a:p>
      </dsp:txBody>
      <dsp:txXfrm>
        <a:off x="885" y="320241"/>
        <a:ext cx="696903" cy="309734"/>
      </dsp:txXfrm>
    </dsp:sp>
    <dsp:sp modelId="{81665B52-344B-445F-8CED-2DA4C05BEDDF}">
      <dsp:nvSpPr>
        <dsp:cNvPr id="0" name=""/>
        <dsp:cNvSpPr/>
      </dsp:nvSpPr>
      <dsp:spPr>
        <a:xfrm>
          <a:off x="620354" y="320241"/>
          <a:ext cx="774336" cy="309734"/>
        </a:xfrm>
        <a:prstGeom prst="chevron">
          <a:avLst/>
        </a:prstGeom>
        <a:solidFill>
          <a:srgbClr val="B90B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2010</a:t>
          </a:r>
          <a:endParaRPr lang="en-GB" sz="1400" kern="1200" dirty="0"/>
        </a:p>
      </dsp:txBody>
      <dsp:txXfrm>
        <a:off x="775221" y="320241"/>
        <a:ext cx="464602" cy="309734"/>
      </dsp:txXfrm>
    </dsp:sp>
    <dsp:sp modelId="{6ACC771D-C851-43B7-B51B-F869066E7BA5}">
      <dsp:nvSpPr>
        <dsp:cNvPr id="0" name=""/>
        <dsp:cNvSpPr/>
      </dsp:nvSpPr>
      <dsp:spPr>
        <a:xfrm>
          <a:off x="1239823" y="320241"/>
          <a:ext cx="774336" cy="309734"/>
        </a:xfrm>
        <a:prstGeom prst="chevron">
          <a:avLst/>
        </a:prstGeom>
        <a:solidFill>
          <a:srgbClr val="2602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2011</a:t>
          </a:r>
          <a:endParaRPr lang="en-GB" sz="1400" kern="1200" dirty="0"/>
        </a:p>
      </dsp:txBody>
      <dsp:txXfrm>
        <a:off x="1394690" y="320241"/>
        <a:ext cx="464602" cy="309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109F8-F384-4388-8DA6-C3E9E0522070}">
      <dsp:nvSpPr>
        <dsp:cNvPr id="0" name=""/>
        <dsp:cNvSpPr/>
      </dsp:nvSpPr>
      <dsp:spPr>
        <a:xfrm>
          <a:off x="885" y="320241"/>
          <a:ext cx="774336" cy="309734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2006</a:t>
          </a:r>
          <a:endParaRPr lang="en-GB" sz="1400" kern="1200" dirty="0"/>
        </a:p>
      </dsp:txBody>
      <dsp:txXfrm>
        <a:off x="885" y="320241"/>
        <a:ext cx="696903" cy="309734"/>
      </dsp:txXfrm>
    </dsp:sp>
    <dsp:sp modelId="{81665B52-344B-445F-8CED-2DA4C05BEDDF}">
      <dsp:nvSpPr>
        <dsp:cNvPr id="0" name=""/>
        <dsp:cNvSpPr/>
      </dsp:nvSpPr>
      <dsp:spPr>
        <a:xfrm>
          <a:off x="620354" y="320241"/>
          <a:ext cx="774336" cy="309734"/>
        </a:xfrm>
        <a:prstGeom prst="chevron">
          <a:avLst/>
        </a:prstGeom>
        <a:solidFill>
          <a:srgbClr val="FC5D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2007</a:t>
          </a:r>
          <a:endParaRPr lang="en-GB" sz="1400" kern="1200" dirty="0"/>
        </a:p>
      </dsp:txBody>
      <dsp:txXfrm>
        <a:off x="775221" y="320241"/>
        <a:ext cx="464602" cy="309734"/>
      </dsp:txXfrm>
    </dsp:sp>
    <dsp:sp modelId="{6ACC771D-C851-43B7-B51B-F869066E7BA5}">
      <dsp:nvSpPr>
        <dsp:cNvPr id="0" name=""/>
        <dsp:cNvSpPr/>
      </dsp:nvSpPr>
      <dsp:spPr>
        <a:xfrm>
          <a:off x="1239823" y="320241"/>
          <a:ext cx="774336" cy="309734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2008</a:t>
          </a:r>
          <a:endParaRPr lang="en-GB" sz="1400" kern="1200" dirty="0"/>
        </a:p>
      </dsp:txBody>
      <dsp:txXfrm>
        <a:off x="1394690" y="320241"/>
        <a:ext cx="464602" cy="30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6D7E-6EA3-4F2D-BE94-EAA87D4EB8CD}" type="datetimeFigureOut">
              <a:rPr lang="de-DE" smtClean="0"/>
              <a:pPr/>
              <a:t>21.09.2015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562C-CF5F-498A-A34C-F7FA9804374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62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rgbClr val="37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rgbClr val="D03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 userDrawn="1"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2160000"/>
            <a:ext cx="824388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/>
            </a:lvl1pPr>
          </a:lstStyle>
          <a:p>
            <a:pPr lvl="0"/>
            <a:r>
              <a:rPr lang="de-DE" dirty="0" smtClean="0"/>
              <a:t>Titel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Powerpoint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726952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529200" y="1627200"/>
            <a:ext cx="8244000" cy="532800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 Headline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3170392" y="6156000"/>
            <a:ext cx="5976000" cy="862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2" descr="https://helsinki.app.box.com/representation/file_version_16071031056/image_2048/1.png?shared_name=gfe0oy5yppxxl7u0m21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85" y="6105200"/>
            <a:ext cx="3407787" cy="9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2" y="6169721"/>
            <a:ext cx="1294284" cy="71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5544000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3B6E0BC-0F61-478D-BA3E-A8842250F2D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21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440000"/>
            <a:ext cx="4104000" cy="4438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370400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3B6E0BC-0F61-478D-BA3E-A8842250F2D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10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440000"/>
            <a:ext cx="5544000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12000"/>
            <a:ext cx="26676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382000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3B6E0BC-0F61-478D-BA3E-A8842250F2D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75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grü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2160000"/>
            <a:ext cx="824388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726952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6156000"/>
            <a:ext cx="2448000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60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29200" y="1627200"/>
            <a:ext cx="8244000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3 (blaugrün)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2966400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93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5544000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48A30C4-5196-49B3-9EA8-D26A2B095C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23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440000"/>
            <a:ext cx="4104000" cy="4438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370400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48A30C4-5196-49B3-9EA8-D26A2B095C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55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440000"/>
            <a:ext cx="5544000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12000"/>
            <a:ext cx="26676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382000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148A30C4-5196-49B3-9EA8-D26A2B095C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53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rot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2160000"/>
            <a:ext cx="824388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726952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6156000"/>
            <a:ext cx="2448000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29200" y="1627200"/>
            <a:ext cx="8244000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4 (rot)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2966400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89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5544000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DCA0D67-1F4F-4F3C-96B3-530FDDDCDFD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5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440000"/>
            <a:ext cx="4104000" cy="4438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370400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DCA0D67-1F4F-4F3C-96B3-530FDDDCDFD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67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rgbClr val="37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1691680" y="6525344"/>
            <a:ext cx="972000" cy="216000"/>
          </a:xfrm>
        </p:spPr>
        <p:txBody>
          <a:bodyPr/>
          <a:lstStyle/>
          <a:p>
            <a:r>
              <a:rPr lang="de-DE" dirty="0" smtClean="0"/>
              <a:t>Page </a:t>
            </a:r>
            <a:fld id="{3FE2E321-9699-4537-B4F6-C35DF19B42A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6" name="Picture 2" descr="http://www.eneon.net/IMG/LogoENEO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5127"/>
            <a:ext cx="1403648" cy="49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4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440000"/>
            <a:ext cx="5544000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12000"/>
            <a:ext cx="26676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382000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6DCA0D67-1F4F-4F3C-96B3-530FDDDCDFD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64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rgbClr val="D03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2"/>
          </p:nvPr>
        </p:nvSpPr>
        <p:spPr>
          <a:xfrm>
            <a:off x="395536" y="6543376"/>
            <a:ext cx="972000" cy="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21.May 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3FE2E321-9699-4537-B4F6-C35DF19B42A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65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rgbClr val="37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440000"/>
            <a:ext cx="4104000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370400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>
          <a:xfrm>
            <a:off x="395536" y="6543376"/>
            <a:ext cx="972000" cy="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01.07.2014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3FE2E321-9699-4537-B4F6-C35DF19B42A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45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rgbClr val="37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440000"/>
            <a:ext cx="5544000" cy="4438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12000"/>
            <a:ext cx="2667600" cy="369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>
          <a:xfrm>
            <a:off x="395536" y="6543376"/>
            <a:ext cx="972000" cy="270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382000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3FE2E321-9699-4537-B4F6-C35DF19B42A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10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8964488" cy="1052736"/>
          </a:xfrm>
          <a:prstGeom prst="rect">
            <a:avLst/>
          </a:prstGeom>
          <a:gradFill>
            <a:gsLst>
              <a:gs pos="100000">
                <a:srgbClr val="E30707"/>
              </a:gs>
              <a:gs pos="72000">
                <a:srgbClr val="FFC000"/>
              </a:gs>
              <a:gs pos="41000">
                <a:srgbClr val="FDFDFD"/>
              </a:gs>
              <a:gs pos="53000">
                <a:schemeClr val="tx1">
                  <a:lumMod val="50000"/>
                  <a:lumOff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107504" y="33265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latin typeface="Bradley Hand ITC" pitchFamily="66" charset="0"/>
              </a:rPr>
              <a:t>ARS  AFRICAE</a:t>
            </a:r>
            <a:endParaRPr lang="de-DE" sz="2800" b="1" spc="300" dirty="0">
              <a:latin typeface="Bradley Hand ITC" pitchFamily="66" charset="0"/>
            </a:endParaRP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187624" y="404664"/>
            <a:ext cx="0" cy="6336704"/>
          </a:xfrm>
          <a:prstGeom prst="line">
            <a:avLst/>
          </a:prstGeom>
          <a:ln w="22225">
            <a:gradFill>
              <a:gsLst>
                <a:gs pos="0">
                  <a:schemeClr val="tx1"/>
                </a:gs>
                <a:gs pos="30000">
                  <a:srgbClr val="E30707"/>
                </a:gs>
                <a:gs pos="84000">
                  <a:schemeClr val="bg1">
                    <a:alpha val="68000"/>
                  </a:schemeClr>
                </a:gs>
                <a:gs pos="63000">
                  <a:srgbClr val="FFC0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 userDrawn="1"/>
        </p:nvSpPr>
        <p:spPr>
          <a:xfrm>
            <a:off x="323528" y="740460"/>
            <a:ext cx="47730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0" u="none" strike="noStrike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900" b="0" i="0" u="none" strike="noStrike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daptive  </a:t>
            </a:r>
            <a:r>
              <a:rPr lang="en-US" sz="900" b="1" i="0" u="none" strike="noStrike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900" b="0" i="0" u="none" strike="noStrike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esilience of </a:t>
            </a:r>
            <a:r>
              <a:rPr lang="en-US" sz="900" b="1" i="0" u="none" strike="noStrike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900" b="0" i="0" u="none" strike="noStrike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outhern </a:t>
            </a:r>
            <a:r>
              <a:rPr lang="en-US" sz="900" b="1" i="0" u="none" strike="noStrike" kern="1200" spc="3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AFRICA</a:t>
            </a:r>
            <a:r>
              <a:rPr lang="en-US" sz="900" b="0" i="0" u="none" strike="noStrike" kern="1200" spc="3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900" b="0" i="0" u="none" strike="noStrike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1" i="0" u="none" strike="noStrike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900" b="0" i="0" u="none" strike="noStrike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cosystems</a:t>
            </a:r>
            <a:endParaRPr lang="de-DE" sz="900" spc="3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7668344" y="908720"/>
            <a:ext cx="720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-7315"/>
            <a:ext cx="2339752" cy="105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880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93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E6194-171B-4376-94B1-4FE21242A625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BDA9B-FB61-45A8-8917-72401CC42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89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grü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0" y="2160000"/>
            <a:ext cx="8243888" cy="532800"/>
          </a:xfrm>
        </p:spPr>
        <p:txBody>
          <a:bodyPr/>
          <a:lstStyle>
            <a:lvl1pPr>
              <a:lnSpc>
                <a:spcPts val="3500"/>
              </a:lnSpc>
              <a:spcAft>
                <a:spcPts val="0"/>
              </a:spcAft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eine Headline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726952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6156000"/>
            <a:ext cx="2448000" cy="702000"/>
          </a:xfrm>
        </p:spPr>
        <p:txBody>
          <a:bodyPr anchor="ctr" anchorCtr="0"/>
          <a:lstStyle>
            <a:lvl1pPr>
              <a:lnSpc>
                <a:spcPts val="1700"/>
              </a:lnSpc>
              <a:spcAft>
                <a:spcPts val="0"/>
              </a:spcAft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Braunschweig,</a:t>
            </a:r>
            <a:br>
              <a:rPr lang="de-DE" dirty="0" smtClean="0"/>
            </a:br>
            <a:r>
              <a:rPr lang="de-DE" dirty="0" smtClean="0"/>
              <a:t>den XX.XX.2012</a:t>
            </a:r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529200" y="1627200"/>
            <a:ext cx="8244000" cy="532800"/>
          </a:xfrm>
        </p:spPr>
        <p:txBody>
          <a:bodyPr/>
          <a:lstStyle>
            <a:lvl1pPr>
              <a:defRPr sz="3400"/>
            </a:lvl1pPr>
          </a:lstStyle>
          <a:p>
            <a:r>
              <a:rPr lang="de-DE" dirty="0" smtClean="0"/>
              <a:t>Kapitel 2 (grün)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2966400"/>
            <a:ext cx="8244000" cy="270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60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pPr lvl="0"/>
            <a:r>
              <a:rPr lang="de-DE" dirty="0" err="1" smtClean="0"/>
              <a:t>Thünen</a:t>
            </a:r>
            <a:r>
              <a:rPr lang="de-DE" dirty="0" smtClean="0"/>
              <a:t>-Institut für 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71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69208" y="6480000"/>
            <a:ext cx="1223800" cy="1980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err="1" smtClean="0"/>
              <a:t>Director</a:t>
            </a:r>
            <a:r>
              <a:rPr lang="de-DE" dirty="0" smtClean="0"/>
              <a:t> General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1547664" y="6237312"/>
            <a:ext cx="1368152" cy="214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Werner L. Kutsch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95536" y="6237312"/>
            <a:ext cx="972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Page </a:t>
            </a:r>
            <a:fld id="{3FE2E321-9699-4537-B4F6-C35DF19B42A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Picture 2" descr="https://helsinki.app.box.com/representation/file_version_16071031056/image_2048/1.png?shared_name=gfe0oy5yppxxl7u0m21u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7" y="6105200"/>
            <a:ext cx="3407787" cy="9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2" y="6169721"/>
            <a:ext cx="1294284" cy="715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6" r:id="rId3"/>
    <p:sldLayoutId id="2147483667" r:id="rId4"/>
    <p:sldLayoutId id="2147483669" r:id="rId5"/>
    <p:sldLayoutId id="2147483701" r:id="rId6"/>
    <p:sldLayoutId id="2147483702" r:id="rId7"/>
    <p:sldLayoutId id="214748370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" y="-12545"/>
            <a:ext cx="9144000" cy="685800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" y="6480000"/>
            <a:ext cx="972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5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48000" y="6480000"/>
            <a:ext cx="55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AK‐Klausurtagung Organische Bodensubstanz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547664" y="6292800"/>
            <a:ext cx="5544000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 des Wissenschaftlers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60000" y="6300000"/>
            <a:ext cx="972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Seite </a:t>
            </a:r>
            <a:fld id="{F3B6E0BC-0F61-478D-BA3E-A8842250F2D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1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5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" y="6480000"/>
            <a:ext cx="972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48000" y="6480000"/>
            <a:ext cx="55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547664" y="6292800"/>
            <a:ext cx="5544000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 des Wissenschaftlers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360000" y="6300000"/>
            <a:ext cx="972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Seite </a:t>
            </a:r>
            <a:fld id="{148A30C4-5196-49B3-9EA8-D26A2B095C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6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4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" y="6480000"/>
            <a:ext cx="972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April 2013</a:t>
            </a:r>
            <a:endParaRPr lang="de-DE" dirty="0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1548000" y="6480000"/>
            <a:ext cx="55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Präsentation des </a:t>
            </a:r>
            <a:r>
              <a:rPr lang="de-DE" dirty="0" err="1" smtClean="0"/>
              <a:t>Thünen</a:t>
            </a:r>
            <a:r>
              <a:rPr lang="de-DE" dirty="0" smtClean="0"/>
              <a:t>-Instituts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547664" y="6292800"/>
            <a:ext cx="5544000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Name des Wissenschaftlers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83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360000" y="6300000"/>
            <a:ext cx="972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Seite </a:t>
            </a:r>
            <a:fld id="{6DCA0D67-1F4F-4F3C-96B3-530FDDDCDFD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5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3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Arial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6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15.emf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3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39750" y="2609924"/>
            <a:ext cx="8244000" cy="531044"/>
          </a:xfrm>
        </p:spPr>
        <p:txBody>
          <a:bodyPr/>
          <a:lstStyle/>
          <a:p>
            <a:r>
              <a:rPr lang="de-DE" dirty="0" smtClean="0"/>
              <a:t>Werner L. Kutsch, 	Director General of ICOS RI and Coordinator of ENVRIplus, </a:t>
            </a:r>
          </a:p>
          <a:p>
            <a:r>
              <a:rPr lang="de-DE" dirty="0"/>
              <a:t>	</a:t>
            </a:r>
            <a:r>
              <a:rPr lang="de-DE" dirty="0" smtClean="0"/>
              <a:t>	Helsinki, Europe</a:t>
            </a:r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0" y="763104"/>
            <a:ext cx="8244000" cy="1153728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 err="1" smtClean="0"/>
              <a:t>ENVRIplus</a:t>
            </a:r>
            <a:r>
              <a:rPr lang="en-GB" dirty="0" smtClean="0"/>
              <a:t> approach of cooperation</a:t>
            </a:r>
            <a:endParaRPr lang="de-DE" dirty="0"/>
          </a:p>
        </p:txBody>
      </p:sp>
      <p:sp>
        <p:nvSpPr>
          <p:cNvPr id="9" name="AutoShape 2" descr="Bildergebnis für meditation erleucht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envriplus.eu/wp-content/uploads/2015/08/ENVRIplus_participating-RIs_fig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1" y="3301976"/>
            <a:ext cx="2861271" cy="286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772" y="4613487"/>
            <a:ext cx="5618978" cy="15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in data science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26" name="Picture 2" descr="http://www.envriplus.eu/wp-content/uploads/2015/08/Data-for-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156731"/>
            <a:ext cx="74104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5373216"/>
            <a:ext cx="38884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chemeClr val="tx2"/>
                </a:solidFill>
              </a:rPr>
              <a:t>as consequence of global perspective and socio-ecological responsibility.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484784"/>
            <a:ext cx="34563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00000"/>
              </a:lnSpc>
              <a:spcAft>
                <a:spcPts val="1200"/>
              </a:spcAft>
            </a:pPr>
            <a:r>
              <a:rPr lang="en-GB" sz="4000" dirty="0" smtClean="0">
                <a:solidFill>
                  <a:schemeClr val="tx2"/>
                </a:solidFill>
              </a:rPr>
              <a:t>Big data</a:t>
            </a:r>
          </a:p>
          <a:p>
            <a:pPr marL="0">
              <a:spcAft>
                <a:spcPts val="1200"/>
              </a:spcAft>
            </a:pPr>
            <a:r>
              <a:rPr lang="en-GB" sz="4000" dirty="0" smtClean="0">
                <a:solidFill>
                  <a:schemeClr val="tx2"/>
                </a:solidFill>
              </a:rPr>
              <a:t>Open data</a:t>
            </a:r>
          </a:p>
          <a:p>
            <a:pPr marL="0">
              <a:lnSpc>
                <a:spcPct val="150000"/>
              </a:lnSpc>
              <a:spcAft>
                <a:spcPts val="1200"/>
              </a:spcAft>
            </a:pPr>
            <a:r>
              <a:rPr lang="en-GB" sz="4000" dirty="0" smtClean="0">
                <a:solidFill>
                  <a:schemeClr val="tx2"/>
                </a:solidFill>
              </a:rPr>
              <a:t>Connected data</a:t>
            </a:r>
          </a:p>
        </p:txBody>
      </p:sp>
    </p:spTree>
    <p:extLst>
      <p:ext uri="{BB962C8B-B14F-4D97-AF65-F5344CB8AC3E}">
        <p14:creationId xmlns:p14="http://schemas.microsoft.com/office/powerpoint/2010/main" val="12249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ENVRIplus</a:t>
            </a:r>
            <a:r>
              <a:rPr lang="en-GB" dirty="0"/>
              <a:t>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91" y="1433655"/>
            <a:ext cx="4443617" cy="44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91" y="1433655"/>
            <a:ext cx="4443617" cy="44436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7768" y="1196752"/>
            <a:ext cx="8946232" cy="1812760"/>
            <a:chOff x="197768" y="1196752"/>
            <a:chExt cx="8946232" cy="1812760"/>
          </a:xfrm>
        </p:grpSpPr>
        <p:sp>
          <p:nvSpPr>
            <p:cNvPr id="5" name="Rectangle 4"/>
            <p:cNvSpPr/>
            <p:nvPr/>
          </p:nvSpPr>
          <p:spPr>
            <a:xfrm>
              <a:off x="197768" y="1196753"/>
              <a:ext cx="27180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smtClean="0">
                  <a:solidFill>
                    <a:srgbClr val="5A3658"/>
                  </a:solidFill>
                </a:rPr>
                <a:t>New sensor technologies: innovation and services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7326" y="1933148"/>
              <a:ext cx="3800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5A3658"/>
                  </a:solidFill>
                </a:rPr>
                <a:t>Metrology, quality and harmonization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6096" y="1196752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5A3658"/>
                  </a:solidFill>
                </a:rPr>
                <a:t>Improving measurement networks: common technological solutions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7398" y="1794648"/>
              <a:ext cx="37166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5A3658"/>
                  </a:solidFill>
                </a:rPr>
                <a:t>Joint operations </a:t>
              </a:r>
              <a:r>
                <a:rPr lang="en-GB" b="1" dirty="0" smtClean="0">
                  <a:solidFill>
                    <a:srgbClr val="5A3658"/>
                  </a:solidFill>
                </a:rPr>
                <a:t>across the</a:t>
              </a:r>
              <a:r>
                <a:rPr lang="en-GB" b="1" dirty="0">
                  <a:solidFill>
                    <a:srgbClr val="5A3658"/>
                  </a:solidFill>
                </a:rPr>
                <a:t> Research Infrastructure domains</a:t>
              </a:r>
              <a:endParaRPr lang="en-GB" dirty="0"/>
            </a:p>
          </p:txBody>
        </p:sp>
        <p:sp>
          <p:nvSpPr>
            <p:cNvPr id="10" name="Hexagon 9"/>
            <p:cNvSpPr/>
            <p:nvPr/>
          </p:nvSpPr>
          <p:spPr>
            <a:xfrm>
              <a:off x="3822616" y="1772816"/>
              <a:ext cx="1437648" cy="1236696"/>
            </a:xfrm>
            <a:prstGeom prst="hexagon">
              <a:avLst>
                <a:gd name="adj" fmla="val 29063"/>
                <a:gd name="vf" fmla="val 11547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34552" y="2408917"/>
            <a:ext cx="4515736" cy="2519426"/>
            <a:chOff x="4934552" y="2420001"/>
            <a:chExt cx="4515736" cy="2519426"/>
          </a:xfrm>
        </p:grpSpPr>
        <p:sp>
          <p:nvSpPr>
            <p:cNvPr id="11" name="Hexagon 10"/>
            <p:cNvSpPr/>
            <p:nvPr/>
          </p:nvSpPr>
          <p:spPr>
            <a:xfrm>
              <a:off x="4934552" y="2420888"/>
              <a:ext cx="1437648" cy="1236696"/>
            </a:xfrm>
            <a:prstGeom prst="hexagon">
              <a:avLst>
                <a:gd name="adj" fmla="val 29063"/>
                <a:gd name="vf" fmla="val 11547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52531" y="2420001"/>
              <a:ext cx="18000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5A3658"/>
                  </a:solidFill>
                </a:rPr>
                <a:t>Reference model guided </a:t>
              </a:r>
              <a:r>
                <a:rPr lang="en-GB" b="1" dirty="0" smtClean="0">
                  <a:solidFill>
                    <a:srgbClr val="5A3658"/>
                  </a:solidFill>
                </a:rPr>
                <a:t>RI design</a:t>
              </a:r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48264" y="3066332"/>
              <a:ext cx="25020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smtClean="0">
                  <a:solidFill>
                    <a:srgbClr val="5A3658"/>
                  </a:solidFill>
                </a:rPr>
                <a:t>RI data </a:t>
              </a:r>
              <a:r>
                <a:rPr lang="en-GB" b="1" dirty="0">
                  <a:solidFill>
                    <a:srgbClr val="5A3658"/>
                  </a:solidFill>
                </a:rPr>
                <a:t>identification and citation services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52531" y="3663325"/>
              <a:ext cx="19676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5A3658"/>
                  </a:solidFill>
                </a:rPr>
                <a:t>Data processing and analysis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52531" y="4293096"/>
              <a:ext cx="19444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5A3658"/>
                  </a:solidFill>
                </a:rPr>
                <a:t>Data curation and </a:t>
              </a:r>
              <a:endParaRPr lang="en-GB" b="1" dirty="0" smtClean="0">
                <a:solidFill>
                  <a:srgbClr val="5A3658"/>
                </a:solidFill>
              </a:endParaRPr>
            </a:p>
            <a:p>
              <a:r>
                <a:rPr lang="en-GB" b="1" dirty="0" smtClean="0">
                  <a:solidFill>
                    <a:srgbClr val="5A3658"/>
                  </a:solidFill>
                </a:rPr>
                <a:t>cataloguing</a:t>
              </a:r>
              <a:endParaRPr lang="en-GB" dirty="0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ENVRIplus</a:t>
            </a:r>
            <a:r>
              <a:rPr lang="en-GB" dirty="0"/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32003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91" y="1433655"/>
            <a:ext cx="4443617" cy="4443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768" y="1196753"/>
            <a:ext cx="271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A3658"/>
                </a:solidFill>
              </a:rPr>
              <a:t>Coordination of Research Infrastructure communication, development and implementation of the ENVRI Strategy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2193" y="3283198"/>
            <a:ext cx="2023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A3658"/>
                </a:solidFill>
              </a:rPr>
              <a:t>Dissemination, Liaison and </a:t>
            </a:r>
            <a:r>
              <a:rPr lang="en-GB" b="1" dirty="0" smtClean="0">
                <a:solidFill>
                  <a:srgbClr val="5A3658"/>
                </a:solidFill>
              </a:rPr>
              <a:t>Collaboration</a:t>
            </a:r>
            <a:endParaRPr lang="en-GB" dirty="0"/>
          </a:p>
        </p:txBody>
      </p:sp>
      <p:sp>
        <p:nvSpPr>
          <p:cNvPr id="10" name="Hexagon 9"/>
          <p:cNvSpPr/>
          <p:nvPr/>
        </p:nvSpPr>
        <p:spPr>
          <a:xfrm>
            <a:off x="2710406" y="2415834"/>
            <a:ext cx="1437648" cy="1236696"/>
          </a:xfrm>
          <a:prstGeom prst="hexagon">
            <a:avLst>
              <a:gd name="adj" fmla="val 29063"/>
              <a:gd name="vf" fmla="val 1154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ENVRIplus</a:t>
            </a:r>
            <a:r>
              <a:rPr lang="en-GB" dirty="0" smtClean="0"/>
              <a:t>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8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Board of Environmental Research Infrastructures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2050" name="Picture 2" descr="http://www.envriplus.eu/wp-content/uploads/2015/09/Introductory-site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626"/>
            <a:ext cx="9036496" cy="347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16632" y="2132856"/>
            <a:ext cx="1087320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60000" y="1602085"/>
            <a:ext cx="842400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400"/>
              </a:lnSpc>
              <a:spcAft>
                <a:spcPts val="1200"/>
              </a:spcAft>
            </a:pPr>
            <a:r>
              <a:rPr lang="en-GB" sz="2000" dirty="0" err="1"/>
              <a:t>BEERi</a:t>
            </a:r>
            <a:r>
              <a:rPr lang="en-GB" sz="2000" dirty="0"/>
              <a:t> is an advisory panel consisting of directors or coordinators of the environmental Research Infrastructures giving direct guidance to the </a:t>
            </a:r>
            <a:r>
              <a:rPr lang="en-GB" sz="2000" dirty="0" err="1"/>
              <a:t>ENVRIplus</a:t>
            </a:r>
            <a:r>
              <a:rPr lang="en-GB" sz="2000" dirty="0"/>
              <a:t> project management and giving strategic view to the project progress, acting as internal advisory board representing the needs of environmental Research Infrastructures.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91" y="1433655"/>
            <a:ext cx="4443617" cy="4443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755" y="1988840"/>
            <a:ext cx="2023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5A3658"/>
                </a:solidFill>
              </a:rPr>
              <a:t>Dissemination, Liaison and </a:t>
            </a:r>
            <a:r>
              <a:rPr lang="en-GB" b="1" dirty="0" smtClean="0">
                <a:solidFill>
                  <a:srgbClr val="5A3658"/>
                </a:solidFill>
              </a:rPr>
              <a:t>Collaboration</a:t>
            </a:r>
            <a:endParaRPr lang="en-GB" dirty="0"/>
          </a:p>
        </p:txBody>
      </p:sp>
      <p:sp>
        <p:nvSpPr>
          <p:cNvPr id="10" name="Hexagon 9"/>
          <p:cNvSpPr/>
          <p:nvPr/>
        </p:nvSpPr>
        <p:spPr>
          <a:xfrm>
            <a:off x="2710406" y="2415834"/>
            <a:ext cx="1437648" cy="1236696"/>
          </a:xfrm>
          <a:prstGeom prst="hexagon">
            <a:avLst>
              <a:gd name="adj" fmla="val 29063"/>
              <a:gd name="vf" fmla="val 1154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ENVRIplus</a:t>
            </a:r>
            <a:r>
              <a:rPr lang="en-GB" dirty="0" smtClean="0"/>
              <a:t>, GEO, and </a:t>
            </a:r>
            <a:r>
              <a:rPr lang="en-GB" dirty="0" err="1" smtClean="0"/>
              <a:t>ConnectinGEO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Hexagon 10"/>
          <p:cNvSpPr/>
          <p:nvPr/>
        </p:nvSpPr>
        <p:spPr>
          <a:xfrm>
            <a:off x="3825972" y="4319611"/>
            <a:ext cx="1437648" cy="1236696"/>
          </a:xfrm>
          <a:prstGeom prst="hexagon">
            <a:avLst>
              <a:gd name="adj" fmla="val 29063"/>
              <a:gd name="vf" fmla="val 1154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xagon 11"/>
          <p:cNvSpPr/>
          <p:nvPr/>
        </p:nvSpPr>
        <p:spPr>
          <a:xfrm>
            <a:off x="4955485" y="2420888"/>
            <a:ext cx="1437648" cy="1236696"/>
          </a:xfrm>
          <a:prstGeom prst="hexagon">
            <a:avLst>
              <a:gd name="adj" fmla="val 29063"/>
              <a:gd name="vf" fmla="val 1154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793808" y="1988840"/>
            <a:ext cx="2023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5A3658"/>
                </a:solidFill>
              </a:rPr>
              <a:t>Interoperability via common metadata</a:t>
            </a:r>
          </a:p>
          <a:p>
            <a:r>
              <a:rPr lang="en-GB" b="1" dirty="0" smtClean="0">
                <a:solidFill>
                  <a:srgbClr val="5A3658"/>
                </a:solidFill>
              </a:rPr>
              <a:t>systems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210844" y="5525794"/>
            <a:ext cx="266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5A3658"/>
                </a:solidFill>
              </a:rPr>
              <a:t>ENVRI community shares the same vision as GEO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0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Cooperation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026" name="Picture 2" descr="http://www.envriplus.eu/wp-content/uploads/2015/08/ENVRIplus_participating-RIs_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3284984"/>
            <a:ext cx="2808313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700808"/>
            <a:ext cx="26282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chemeClr val="tx2"/>
                </a:solidFill>
              </a:rPr>
              <a:t>Common solutions and developments among and within Research Infrastructures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GEOSS Spid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146422"/>
            <a:ext cx="42386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52461" y="7913435"/>
            <a:ext cx="116976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chemeClr val="tx2"/>
                </a:solidFill>
              </a:rPr>
              <a:t>Transfer of data from the </a:t>
            </a:r>
            <a:r>
              <a:rPr lang="en-GB" sz="2000" dirty="0" err="1" smtClean="0">
                <a:solidFill>
                  <a:schemeClr val="tx2"/>
                </a:solidFill>
              </a:rPr>
              <a:t>Infrstructures</a:t>
            </a:r>
            <a:r>
              <a:rPr lang="en-GB" sz="2000" dirty="0" smtClean="0">
                <a:solidFill>
                  <a:schemeClr val="tx2"/>
                </a:solidFill>
              </a:rPr>
              <a:t> to GEOSS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  <p:pic>
        <p:nvPicPr>
          <p:cNvPr id="1028" name="Picture 4" descr="http://connectingeo.net/IMG/ConnectinGEO_2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3213695" cy="4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2" y="4296211"/>
            <a:ext cx="262829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chemeClr val="tx2"/>
                </a:solidFill>
              </a:rPr>
              <a:t>Connection to GEO,</a:t>
            </a:r>
          </a:p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en-GB" sz="2000" dirty="0" smtClean="0">
                <a:solidFill>
                  <a:schemeClr val="tx2"/>
                </a:solidFill>
              </a:rPr>
              <a:t>Transfer of data to GEOSS</a:t>
            </a:r>
            <a:endParaRPr lang="en-GB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36004"/>
            <a:ext cx="9144000" cy="6894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3"/>
          <p:cNvSpPr/>
          <p:nvPr/>
        </p:nvSpPr>
        <p:spPr>
          <a:xfrm>
            <a:off x="152400" y="-27384"/>
            <a:ext cx="9144000" cy="1152000"/>
          </a:xfrm>
          <a:prstGeom prst="rect">
            <a:avLst/>
          </a:prstGeom>
          <a:solidFill>
            <a:srgbClr val="37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-33388" y="-603448"/>
            <a:ext cx="2733180" cy="7466012"/>
            <a:chOff x="-33388" y="-603448"/>
            <a:chExt cx="2733180" cy="7466012"/>
          </a:xfrm>
        </p:grpSpPr>
        <p:pic>
          <p:nvPicPr>
            <p:cNvPr id="1028" name="Picture 4" descr="http://de.eu-unawe.org/static/archives/education/screen/Die_Erd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758" y="-603448"/>
              <a:ext cx="2717550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388" y="1652245"/>
              <a:ext cx="2730458" cy="27304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414" y="4149080"/>
              <a:ext cx="2713484" cy="271348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 flipH="1">
            <a:off x="3195510" y="2780928"/>
            <a:ext cx="60468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en-GB" sz="3600" dirty="0" smtClean="0">
                <a:solidFill>
                  <a:schemeClr val="tx2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039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804248" y="1434173"/>
            <a:ext cx="2232248" cy="5417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9-planetary-bounda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34173"/>
            <a:ext cx="6265147" cy="542382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56176" y="1340768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What are the properties of </a:t>
            </a:r>
          </a:p>
          <a:p>
            <a:r>
              <a:rPr lang="de-DE" b="1" dirty="0">
                <a:solidFill>
                  <a:srgbClr val="FF0000"/>
                </a:solidFill>
              </a:rPr>
              <a:t>observing </a:t>
            </a:r>
            <a:r>
              <a:rPr lang="de-DE" b="1" dirty="0" smtClean="0">
                <a:solidFill>
                  <a:srgbClr val="FF0000"/>
                </a:solidFill>
              </a:rPr>
              <a:t>systems that cover</a:t>
            </a:r>
          </a:p>
          <a:p>
            <a:r>
              <a:rPr lang="de-DE" b="1" dirty="0">
                <a:solidFill>
                  <a:srgbClr val="FF0000"/>
                </a:solidFill>
              </a:rPr>
              <a:t>t</a:t>
            </a:r>
            <a:r>
              <a:rPr lang="de-DE" b="1" dirty="0" smtClean="0">
                <a:solidFill>
                  <a:srgbClr val="FF0000"/>
                </a:solidFill>
              </a:rPr>
              <a:t>hese environmental problems?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52120" y="6577607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Rockström et al. 2009, Ecology </a:t>
            </a:r>
            <a:r>
              <a:rPr lang="de-DE" sz="1400" i="1" dirty="0" err="1" smtClean="0"/>
              <a:t>and</a:t>
            </a:r>
            <a:r>
              <a:rPr lang="de-DE" sz="1400" i="1" dirty="0" smtClean="0"/>
              <a:t> Society</a:t>
            </a:r>
            <a:endParaRPr lang="de-DE" sz="1400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724128" y="6300608"/>
            <a:ext cx="3202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http://www.stockholmresilience.org</a:t>
            </a:r>
            <a:endParaRPr lang="de-D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36" y="116632"/>
            <a:ext cx="8424000" cy="972000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de-DE" altLang="fi-FI" sz="3200" dirty="0" smtClean="0"/>
              <a:t>Nine </a:t>
            </a:r>
            <a:r>
              <a:rPr lang="de-DE" altLang="fi-FI" sz="3200" dirty="0"/>
              <a:t>planetary </a:t>
            </a:r>
            <a:r>
              <a:rPr lang="de-DE" altLang="fi-FI" sz="3200" dirty="0" smtClean="0"/>
              <a:t>boundaries of the Anthropocene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77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3"/>
          <p:cNvSpPr>
            <a:spLocks noGrp="1"/>
          </p:cNvSpPr>
          <p:nvPr>
            <p:ph type="dt" sz="half" idx="4294967295"/>
          </p:nvPr>
        </p:nvSpPr>
        <p:spPr bwMode="auto">
          <a:xfrm>
            <a:off x="395536" y="6543376"/>
            <a:ext cx="972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 b="1">
                <a:solidFill>
                  <a:srgbClr val="1A171B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 b="1">
                <a:solidFill>
                  <a:srgbClr val="9EC02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Blip>
                <a:blip r:embed="rId4"/>
              </a:buBlip>
              <a:defRPr b="1">
                <a:solidFill>
                  <a:srgbClr val="33B0DC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Blip>
                <a:blip r:embed="rId5"/>
              </a:buBlip>
              <a:defRPr>
                <a:solidFill>
                  <a:srgbClr val="455D2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EAFF85C-711C-468E-AA73-69F582BD821B}" type="datetime1">
              <a:rPr lang="fr-FR" altLang="en-US" sz="1200" b="0">
                <a:solidFill>
                  <a:srgbClr val="595959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21/09/2015</a:t>
            </a:fld>
            <a:endParaRPr lang="fr-FR" altLang="en-US" sz="1200" b="0">
              <a:solidFill>
                <a:srgbClr val="595959"/>
              </a:solidFill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 b="1">
                <a:solidFill>
                  <a:srgbClr val="1A171B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 b="1">
                <a:solidFill>
                  <a:srgbClr val="9EC02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Blip>
                <a:blip r:embed="rId4"/>
              </a:buBlip>
              <a:defRPr b="1">
                <a:solidFill>
                  <a:srgbClr val="33B0DC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Blip>
                <a:blip r:embed="rId5"/>
              </a:buBlip>
              <a:defRPr>
                <a:solidFill>
                  <a:srgbClr val="455D2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A30AA13D-DAEE-47E0-9FDA-6E4358578DE8}" type="slidenum">
              <a:rPr lang="fr-FR" altLang="en-US" sz="1200" b="0">
                <a:solidFill>
                  <a:srgbClr val="595959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fr-FR" altLang="en-US" sz="1200" b="0">
              <a:solidFill>
                <a:srgbClr val="595959"/>
              </a:solidFill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80175"/>
            <a:ext cx="1223963" cy="198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 b="1">
                <a:solidFill>
                  <a:srgbClr val="1A171B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 b="1">
                <a:solidFill>
                  <a:srgbClr val="9EC02A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Blip>
                <a:blip r:embed="rId4"/>
              </a:buBlip>
              <a:defRPr b="1">
                <a:solidFill>
                  <a:srgbClr val="33B0DC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5000"/>
              <a:buBlip>
                <a:blip r:embed="rId5"/>
              </a:buBlip>
              <a:defRPr>
                <a:solidFill>
                  <a:srgbClr val="455D2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1600">
                <a:solidFill>
                  <a:srgbClr val="1A171B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200">
                <a:solidFill>
                  <a:srgbClr val="595959"/>
                </a:solidFill>
              </a:rPr>
              <a:t>www.envri.eu/rm</a:t>
            </a:r>
            <a:endParaRPr lang="en-US" altLang="en-US" sz="1200">
              <a:solidFill>
                <a:srgbClr val="59595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1317302"/>
            <a:ext cx="9144000" cy="6648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1461318"/>
            <a:ext cx="7836406" cy="549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823520" y="3501008"/>
            <a:ext cx="2880320" cy="3024336"/>
            <a:chOff x="4860032" y="2636912"/>
            <a:chExt cx="2880320" cy="3024336"/>
          </a:xfrm>
        </p:grpSpPr>
        <p:sp>
          <p:nvSpPr>
            <p:cNvPr id="12" name="Rectangle 11"/>
            <p:cNvSpPr/>
            <p:nvPr/>
          </p:nvSpPr>
          <p:spPr>
            <a:xfrm>
              <a:off x="4860032" y="5229200"/>
              <a:ext cx="1944216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16216" y="2636912"/>
              <a:ext cx="1224136" cy="172819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47456" y="3295870"/>
            <a:ext cx="608718" cy="1573290"/>
            <a:chOff x="4283968" y="2431774"/>
            <a:chExt cx="608718" cy="157329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283968" y="4005064"/>
              <a:ext cx="57606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283968" y="3223862"/>
              <a:ext cx="57606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316622" y="2431774"/>
              <a:ext cx="57606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568142" y="1628800"/>
            <a:ext cx="3987328" cy="1667070"/>
            <a:chOff x="4604654" y="764704"/>
            <a:chExt cx="3987328" cy="1667070"/>
          </a:xfrm>
        </p:grpSpPr>
        <p:sp>
          <p:nvSpPr>
            <p:cNvPr id="19" name="Rectangle 18"/>
            <p:cNvSpPr/>
            <p:nvPr/>
          </p:nvSpPr>
          <p:spPr>
            <a:xfrm>
              <a:off x="4892686" y="764704"/>
              <a:ext cx="3699296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400" dirty="0">
                  <a:solidFill>
                    <a:srgbClr val="FF0000"/>
                  </a:solidFill>
                </a:rPr>
                <a:t>P</a:t>
              </a:r>
              <a:r>
                <a:rPr lang="fi-FI" sz="1400" dirty="0" smtClean="0">
                  <a:solidFill>
                    <a:srgbClr val="FF0000"/>
                  </a:solidFill>
                </a:rPr>
                <a:t>rovide the right information!</a:t>
              </a:r>
            </a:p>
            <a:p>
              <a:r>
                <a:rPr lang="fi-FI" sz="1400" dirty="0">
                  <a:solidFill>
                    <a:srgbClr val="FF0000"/>
                  </a:solidFill>
                </a:rPr>
                <a:t>P</a:t>
              </a:r>
              <a:r>
                <a:rPr lang="fi-FI" sz="1400" dirty="0" smtClean="0">
                  <a:solidFill>
                    <a:srgbClr val="FF0000"/>
                  </a:solidFill>
                </a:rPr>
                <a:t>rovide the information in the right format!</a:t>
              </a:r>
            </a:p>
            <a:p>
              <a:r>
                <a:rPr lang="fi-FI" sz="1400" dirty="0">
                  <a:solidFill>
                    <a:srgbClr val="FF0000"/>
                  </a:solidFill>
                </a:rPr>
                <a:t>U</a:t>
              </a:r>
              <a:r>
                <a:rPr lang="fi-FI" sz="1400" dirty="0" smtClean="0">
                  <a:solidFill>
                    <a:srgbClr val="FF0000"/>
                  </a:solidFill>
                </a:rPr>
                <a:t>nderstand the lanuage of your partners!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604654" y="1628800"/>
              <a:ext cx="288032" cy="8029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Socio-ecological innovation </a:t>
            </a:r>
            <a:br>
              <a:rPr lang="en-GB" dirty="0" smtClean="0"/>
            </a:br>
            <a:r>
              <a:rPr lang="en-GB" dirty="0" smtClean="0"/>
              <a:t>through environmental literacy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074120" y="3666409"/>
            <a:ext cx="52139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Environmental Literacy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in Science and Society: From Knowledge to Decisions</a:t>
            </a:r>
          </a:p>
          <a:p>
            <a:pPr algn="ctr"/>
            <a:r>
              <a:rPr lang="en-US" dirty="0" smtClean="0"/>
              <a:t>By Roland W. </a:t>
            </a:r>
            <a:r>
              <a:rPr lang="en-US" dirty="0" err="1" smtClean="0"/>
              <a:t>Scholz</a:t>
            </a:r>
            <a:r>
              <a:rPr lang="en-US" dirty="0" smtClean="0"/>
              <a:t>, Claudia R. Binder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5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Infrastructures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Page </a:t>
            </a:r>
            <a:fld id="{3FE2E321-9699-4537-B4F6-C35DF19B42A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484784"/>
            <a:ext cx="5475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Society faces many future challenges. </a:t>
            </a:r>
            <a:r>
              <a:rPr lang="en-US" sz="2400" dirty="0" smtClean="0"/>
              <a:t>[…] </a:t>
            </a:r>
            <a:r>
              <a:rPr lang="en-US" sz="2400" dirty="0"/>
              <a:t>Research Infrastructures are one </a:t>
            </a:r>
            <a:r>
              <a:rPr lang="en-US" sz="2400" dirty="0" smtClean="0"/>
              <a:t>key instrument </a:t>
            </a:r>
            <a:r>
              <a:rPr lang="en-US" sz="2400" dirty="0"/>
              <a:t>in bringing together a wide diversity of </a:t>
            </a:r>
            <a:r>
              <a:rPr lang="en-US" sz="2400" dirty="0" smtClean="0"/>
              <a:t>stakeholders </a:t>
            </a:r>
            <a:r>
              <a:rPr lang="en-US" sz="2400" dirty="0"/>
              <a:t>to </a:t>
            </a:r>
            <a:r>
              <a:rPr lang="en-US" sz="2400" dirty="0" smtClean="0"/>
              <a:t>look for </a:t>
            </a:r>
            <a:r>
              <a:rPr lang="en-US" sz="2400" dirty="0"/>
              <a:t>solutions to many of the above-mentioned problems. They can </a:t>
            </a:r>
            <a:r>
              <a:rPr lang="en-US" sz="2400" dirty="0" smtClean="0"/>
              <a:t>be seen </a:t>
            </a:r>
            <a:r>
              <a:rPr lang="en-US" sz="2400" dirty="0"/>
              <a:t>as a focal point for such interactions, in addition to inspiring </a:t>
            </a:r>
            <a:r>
              <a:rPr lang="en-US" sz="2400" dirty="0" smtClean="0"/>
              <a:t>new research </a:t>
            </a:r>
            <a:r>
              <a:rPr lang="en-US" sz="2400" dirty="0"/>
              <a:t>ideas and attracting young enquiring minds</a:t>
            </a:r>
            <a:r>
              <a:rPr lang="en-US" sz="2400" dirty="0" smtClean="0"/>
              <a:t>. (ESFRI Roadmap 2006)</a:t>
            </a:r>
            <a:endParaRPr lang="fi-FI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77" y="1721426"/>
            <a:ext cx="2360396" cy="331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0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332769" y="1228961"/>
            <a:ext cx="2013274" cy="309734"/>
            <a:chOff x="7567138" y="1228961"/>
            <a:chExt cx="2013274" cy="309734"/>
          </a:xfrm>
        </p:grpSpPr>
        <p:sp>
          <p:nvSpPr>
            <p:cNvPr id="13" name="Freeform 12"/>
            <p:cNvSpPr/>
            <p:nvPr/>
          </p:nvSpPr>
          <p:spPr>
            <a:xfrm>
              <a:off x="7567138" y="1228961"/>
              <a:ext cx="774336" cy="309734"/>
            </a:xfrm>
            <a:custGeom>
              <a:avLst/>
              <a:gdLst>
                <a:gd name="connsiteX0" fmla="*/ 0 w 774336"/>
                <a:gd name="connsiteY0" fmla="*/ 0 h 309734"/>
                <a:gd name="connsiteX1" fmla="*/ 619469 w 774336"/>
                <a:gd name="connsiteY1" fmla="*/ 0 h 309734"/>
                <a:gd name="connsiteX2" fmla="*/ 774336 w 774336"/>
                <a:gd name="connsiteY2" fmla="*/ 154867 h 309734"/>
                <a:gd name="connsiteX3" fmla="*/ 619469 w 774336"/>
                <a:gd name="connsiteY3" fmla="*/ 309734 h 309734"/>
                <a:gd name="connsiteX4" fmla="*/ 0 w 774336"/>
                <a:gd name="connsiteY4" fmla="*/ 309734 h 309734"/>
                <a:gd name="connsiteX5" fmla="*/ 0 w 774336"/>
                <a:gd name="connsiteY5" fmla="*/ 0 h 30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4336" h="309734">
                  <a:moveTo>
                    <a:pt x="0" y="0"/>
                  </a:moveTo>
                  <a:lnTo>
                    <a:pt x="619469" y="0"/>
                  </a:lnTo>
                  <a:lnTo>
                    <a:pt x="774336" y="154867"/>
                  </a:lnTo>
                  <a:lnTo>
                    <a:pt x="619469" y="309734"/>
                  </a:lnTo>
                  <a:lnTo>
                    <a:pt x="0" y="309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76" tIns="37338" rIns="96102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2018</a:t>
              </a:r>
              <a:endParaRPr lang="en-GB" sz="14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194172" y="1228961"/>
              <a:ext cx="774336" cy="309734"/>
            </a:xfrm>
            <a:custGeom>
              <a:avLst/>
              <a:gdLst>
                <a:gd name="connsiteX0" fmla="*/ 0 w 774336"/>
                <a:gd name="connsiteY0" fmla="*/ 0 h 309734"/>
                <a:gd name="connsiteX1" fmla="*/ 619469 w 774336"/>
                <a:gd name="connsiteY1" fmla="*/ 0 h 309734"/>
                <a:gd name="connsiteX2" fmla="*/ 774336 w 774336"/>
                <a:gd name="connsiteY2" fmla="*/ 154867 h 309734"/>
                <a:gd name="connsiteX3" fmla="*/ 619469 w 774336"/>
                <a:gd name="connsiteY3" fmla="*/ 309734 h 309734"/>
                <a:gd name="connsiteX4" fmla="*/ 0 w 774336"/>
                <a:gd name="connsiteY4" fmla="*/ 309734 h 309734"/>
                <a:gd name="connsiteX5" fmla="*/ 154867 w 774336"/>
                <a:gd name="connsiteY5" fmla="*/ 154867 h 309734"/>
                <a:gd name="connsiteX6" fmla="*/ 0 w 774336"/>
                <a:gd name="connsiteY6" fmla="*/ 0 h 30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336" h="309734">
                  <a:moveTo>
                    <a:pt x="0" y="0"/>
                  </a:moveTo>
                  <a:lnTo>
                    <a:pt x="619469" y="0"/>
                  </a:lnTo>
                  <a:lnTo>
                    <a:pt x="774336" y="154867"/>
                  </a:lnTo>
                  <a:lnTo>
                    <a:pt x="619469" y="309734"/>
                  </a:lnTo>
                  <a:lnTo>
                    <a:pt x="0" y="309734"/>
                  </a:lnTo>
                  <a:lnTo>
                    <a:pt x="154867" y="154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5D0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70591"/>
                <a:satOff val="0"/>
                <a:lumOff val="4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874" tIns="37338" rIns="173536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2019</a:t>
              </a:r>
              <a:endParaRPr lang="en-GB" sz="14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806076" y="1228961"/>
              <a:ext cx="774336" cy="309734"/>
            </a:xfrm>
            <a:custGeom>
              <a:avLst/>
              <a:gdLst>
                <a:gd name="connsiteX0" fmla="*/ 0 w 774336"/>
                <a:gd name="connsiteY0" fmla="*/ 0 h 309734"/>
                <a:gd name="connsiteX1" fmla="*/ 619469 w 774336"/>
                <a:gd name="connsiteY1" fmla="*/ 0 h 309734"/>
                <a:gd name="connsiteX2" fmla="*/ 774336 w 774336"/>
                <a:gd name="connsiteY2" fmla="*/ 154867 h 309734"/>
                <a:gd name="connsiteX3" fmla="*/ 619469 w 774336"/>
                <a:gd name="connsiteY3" fmla="*/ 309734 h 309734"/>
                <a:gd name="connsiteX4" fmla="*/ 0 w 774336"/>
                <a:gd name="connsiteY4" fmla="*/ 309734 h 309734"/>
                <a:gd name="connsiteX5" fmla="*/ 154867 w 774336"/>
                <a:gd name="connsiteY5" fmla="*/ 154867 h 309734"/>
                <a:gd name="connsiteX6" fmla="*/ 0 w 774336"/>
                <a:gd name="connsiteY6" fmla="*/ 0 h 30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4336" h="309734">
                  <a:moveTo>
                    <a:pt x="0" y="0"/>
                  </a:moveTo>
                  <a:lnTo>
                    <a:pt x="619469" y="0"/>
                  </a:lnTo>
                  <a:lnTo>
                    <a:pt x="774336" y="154867"/>
                  </a:lnTo>
                  <a:lnTo>
                    <a:pt x="619469" y="309734"/>
                  </a:lnTo>
                  <a:lnTo>
                    <a:pt x="0" y="309734"/>
                  </a:lnTo>
                  <a:lnTo>
                    <a:pt x="154867" y="154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141182"/>
                <a:satOff val="0"/>
                <a:lumOff val="8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874" tIns="37338" rIns="173536" bIns="3733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2020</a:t>
              </a:r>
              <a:endParaRPr lang="en-GB" sz="14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Sustainability concept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3419872" y="2285920"/>
            <a:ext cx="2088232" cy="10512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744" y="2301550"/>
            <a:ext cx="1776629" cy="10184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80528" y="908720"/>
            <a:ext cx="7661393" cy="953548"/>
            <a:chOff x="6951" y="764704"/>
            <a:chExt cx="9130098" cy="1313588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967497811"/>
                </p:ext>
              </p:extLst>
            </p:nvPr>
          </p:nvGraphicFramePr>
          <p:xfrm>
            <a:off x="6735716" y="769292"/>
            <a:ext cx="2401333" cy="130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839075025"/>
                </p:ext>
              </p:extLst>
            </p:nvPr>
          </p:nvGraphicFramePr>
          <p:xfrm>
            <a:off x="4499992" y="766998"/>
            <a:ext cx="2401333" cy="130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107708763"/>
                </p:ext>
              </p:extLst>
            </p:nvPr>
          </p:nvGraphicFramePr>
          <p:xfrm>
            <a:off x="2242675" y="766998"/>
            <a:ext cx="2401333" cy="130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1263116445"/>
                </p:ext>
              </p:extLst>
            </p:nvPr>
          </p:nvGraphicFramePr>
          <p:xfrm>
            <a:off x="6951" y="764704"/>
            <a:ext cx="2401333" cy="1309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</p:grpSp>
      <p:sp>
        <p:nvSpPr>
          <p:cNvPr id="18" name="Rectangle 17"/>
          <p:cNvSpPr/>
          <p:nvPr/>
        </p:nvSpPr>
        <p:spPr>
          <a:xfrm>
            <a:off x="5604788" y="3337169"/>
            <a:ext cx="2927651" cy="10512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40" y="3414649"/>
            <a:ext cx="1620946" cy="8962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25620" y="1626585"/>
            <a:ext cx="925212" cy="1298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15616" y="1626585"/>
            <a:ext cx="925212" cy="1298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95736" y="1626585"/>
            <a:ext cx="925212" cy="1298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10736" y="1626585"/>
            <a:ext cx="925212" cy="1298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0" y="4812070"/>
            <a:ext cx="9144000" cy="77717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83000">
                <a:schemeClr val="tx2">
                  <a:lumMod val="20000"/>
                  <a:lumOff val="80000"/>
                </a:schemeClr>
              </a:gs>
              <a:gs pos="38000">
                <a:srgbClr val="C000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/>
          <p:cNvSpPr txBox="1"/>
          <p:nvPr/>
        </p:nvSpPr>
        <p:spPr>
          <a:xfrm flipH="1">
            <a:off x="2519610" y="4826201"/>
            <a:ext cx="630023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r"/>
            <a:r>
              <a:rPr lang="de-DE" sz="2000" dirty="0" smtClean="0">
                <a:solidFill>
                  <a:schemeClr val="bg1"/>
                </a:solidFill>
              </a:rPr>
              <a:t>The ENVRI Community</a:t>
            </a:r>
          </a:p>
          <a:p>
            <a:pPr marL="0" algn="r"/>
            <a:r>
              <a:rPr lang="de-DE" sz="2000" dirty="0" smtClean="0">
                <a:solidFill>
                  <a:schemeClr val="bg1"/>
                </a:solidFill>
              </a:rPr>
              <a:t>(growing towards a solid structure) 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26" name="Picture 2" descr="http://image.slidesharecdn.com/envriplusgeneralintroduction-150826075351-lva1-app6891/95/introducing-the-envriplus-project-2-638.jpg?cb=1441086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50" name="Picture 2" descr="H2020 Project Project Number: 654182&#10;15 M € budget&#10;37 beneficiaries&#10;22 Research Infrastructures&#10;19 Work Packages organiz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Infrastructures participating in </a:t>
            </a:r>
            <a:r>
              <a:rPr lang="en-GB" dirty="0" err="1" smtClean="0"/>
              <a:t>ENVRIplus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26" name="Picture 2" descr="http://www.envriplus.eu/wp-content/uploads/2015/08/ENVRIplus_participating-RIs_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162297"/>
            <a:ext cx="4966495" cy="49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Technological innovation in environmental science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3FE2E321-9699-4537-B4F6-C35DF19B42A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124744"/>
            <a:ext cx="3744416" cy="477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200000"/>
              </a:lnSpc>
              <a:spcAft>
                <a:spcPts val="1200"/>
              </a:spcAft>
            </a:pPr>
            <a:r>
              <a:rPr lang="en-GB" sz="4000" dirty="0" smtClean="0">
                <a:solidFill>
                  <a:schemeClr val="tx2"/>
                </a:solidFill>
              </a:rPr>
              <a:t>New technologies</a:t>
            </a:r>
          </a:p>
          <a:p>
            <a:pPr marL="0">
              <a:spcAft>
                <a:spcPts val="1200"/>
              </a:spcAft>
            </a:pPr>
            <a:r>
              <a:rPr lang="en-GB" sz="4000" dirty="0" smtClean="0">
                <a:solidFill>
                  <a:schemeClr val="tx2"/>
                </a:solidFill>
              </a:rPr>
              <a:t>Standardization</a:t>
            </a:r>
          </a:p>
          <a:p>
            <a:pPr marL="0">
              <a:spcAft>
                <a:spcPts val="1200"/>
              </a:spcAft>
            </a:pPr>
            <a:endParaRPr lang="en-GB" sz="4000" dirty="0" smtClean="0">
              <a:solidFill>
                <a:schemeClr val="tx2"/>
              </a:solidFill>
            </a:endParaRPr>
          </a:p>
          <a:p>
            <a:pPr marL="0"/>
            <a:r>
              <a:rPr lang="en-GB" sz="4000" dirty="0" smtClean="0">
                <a:solidFill>
                  <a:schemeClr val="tx2"/>
                </a:solidFill>
              </a:rPr>
              <a:t>Remote, distributed observations</a:t>
            </a:r>
          </a:p>
        </p:txBody>
      </p:sp>
      <p:pic>
        <p:nvPicPr>
          <p:cNvPr id="2050" name="Picture 2" descr="http://www.fisi.polimi.it/sites/default/files/allegati/images/OPO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81833"/>
            <a:ext cx="5040560" cy="27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7721" y="3962019"/>
            <a:ext cx="5409760" cy="202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278" y="5884705"/>
            <a:ext cx="346569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GB" sz="1100" i="1" dirty="0">
                <a:solidFill>
                  <a:schemeClr val="tx2"/>
                </a:solidFill>
              </a:rPr>
              <a:t>Pictures: </a:t>
            </a:r>
            <a:r>
              <a:rPr lang="en-GB" sz="1100" i="1" dirty="0" err="1">
                <a:solidFill>
                  <a:schemeClr val="tx2"/>
                </a:solidFill>
              </a:rPr>
              <a:t>Gianluca</a:t>
            </a:r>
            <a:r>
              <a:rPr lang="en-GB" sz="1100" i="1" dirty="0">
                <a:solidFill>
                  <a:schemeClr val="tx2"/>
                </a:solidFill>
              </a:rPr>
              <a:t> </a:t>
            </a:r>
            <a:r>
              <a:rPr lang="en-GB" sz="1100" i="1" dirty="0" err="1" smtClean="0">
                <a:solidFill>
                  <a:schemeClr val="tx2"/>
                </a:solidFill>
              </a:rPr>
              <a:t>Galzerano</a:t>
            </a:r>
            <a:r>
              <a:rPr lang="en-GB" sz="1100" i="1" dirty="0" smtClean="0">
                <a:solidFill>
                  <a:schemeClr val="tx2"/>
                </a:solidFill>
              </a:rPr>
              <a:t>, </a:t>
            </a:r>
            <a:r>
              <a:rPr lang="en-GB" sz="1100" i="1" dirty="0" err="1" smtClean="0">
                <a:solidFill>
                  <a:schemeClr val="tx2"/>
                </a:solidFill>
              </a:rPr>
              <a:t>Politechnico</a:t>
            </a:r>
            <a:r>
              <a:rPr lang="en-GB" sz="1100" i="1" dirty="0" smtClean="0">
                <a:solidFill>
                  <a:schemeClr val="tx2"/>
                </a:solidFill>
              </a:rPr>
              <a:t> Milano, W. Kutsch </a:t>
            </a:r>
          </a:p>
        </p:txBody>
      </p:sp>
    </p:spTree>
    <p:extLst>
      <p:ext uri="{BB962C8B-B14F-4D97-AF65-F5344CB8AC3E}">
        <p14:creationId xmlns:p14="http://schemas.microsoft.com/office/powerpoint/2010/main" val="38063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ünen 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ünen blau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ünen rot">
  <a:themeElements>
    <a:clrScheme name="THÜNEN Sekund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4B3228"/>
      </a:accent2>
      <a:accent3>
        <a:srgbClr val="AF0A19"/>
      </a:accent3>
      <a:accent4>
        <a:srgbClr val="E10019"/>
      </a:accent4>
      <a:accent5>
        <a:srgbClr val="E17D00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7109</TotalTime>
  <Words>412</Words>
  <Application>Microsoft Office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Bradley Hand ITC</vt:lpstr>
      <vt:lpstr>Calibri</vt:lpstr>
      <vt:lpstr>Century Gothic</vt:lpstr>
      <vt:lpstr>Thünen blau</vt:lpstr>
      <vt:lpstr>Thünen grün</vt:lpstr>
      <vt:lpstr>Thünen blaugrün</vt:lpstr>
      <vt:lpstr>Thünen rot</vt:lpstr>
      <vt:lpstr> The ENVRIplus approach of cooperation</vt:lpstr>
      <vt:lpstr> Nine planetary boundaries of the Anthropocene</vt:lpstr>
      <vt:lpstr>Socio-ecological innovation  through environmental literacy</vt:lpstr>
      <vt:lpstr>Research Infrastructures</vt:lpstr>
      <vt:lpstr>Sustainability concept</vt:lpstr>
      <vt:lpstr>PowerPoint Presentation</vt:lpstr>
      <vt:lpstr>PowerPoint Presentation</vt:lpstr>
      <vt:lpstr>Infrastructures participating in ENVRIplus</vt:lpstr>
      <vt:lpstr>Technological innovation in environmental science</vt:lpstr>
      <vt:lpstr>Innovation in data science </vt:lpstr>
      <vt:lpstr>ENVRIplus structure</vt:lpstr>
      <vt:lpstr>ENVRIplus structure</vt:lpstr>
      <vt:lpstr>ENVRIplus structure</vt:lpstr>
      <vt:lpstr>Board of Environmental Research Infrastructures</vt:lpstr>
      <vt:lpstr>ENVRIplus, GEO, and ConnectinGEO </vt:lpstr>
      <vt:lpstr>Cooperation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Thünen</dc:title>
  <dc:creator>Michael Welling</dc:creator>
  <cp:lastModifiedBy>Werner Kutsch</cp:lastModifiedBy>
  <cp:revision>525</cp:revision>
  <dcterms:created xsi:type="dcterms:W3CDTF">2012-08-01T11:27:56Z</dcterms:created>
  <dcterms:modified xsi:type="dcterms:W3CDTF">2015-09-21T07:43:03Z</dcterms:modified>
</cp:coreProperties>
</file>