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9" r:id="rId2"/>
    <p:sldId id="265" r:id="rId3"/>
    <p:sldId id="285" r:id="rId4"/>
    <p:sldId id="283" r:id="rId5"/>
    <p:sldId id="270" r:id="rId6"/>
    <p:sldId id="284" r:id="rId7"/>
    <p:sldId id="287" r:id="rId8"/>
    <p:sldId id="278" r:id="rId9"/>
    <p:sldId id="280" r:id="rId10"/>
    <p:sldId id="281" r:id="rId11"/>
    <p:sldId id="273" r:id="rId12"/>
    <p:sldId id="268" r:id="rId13"/>
    <p:sldId id="277" r:id="rId14"/>
    <p:sldId id="279" r:id="rId15"/>
    <p:sldId id="286" r:id="rId16"/>
    <p:sldId id="269" r:id="rId17"/>
    <p:sldId id="260" r:id="rId18"/>
    <p:sldId id="263" r:id="rId19"/>
    <p:sldId id="266" r:id="rId20"/>
    <p:sldId id="261" r:id="rId21"/>
    <p:sldId id="264" r:id="rId22"/>
    <p:sldId id="262" r:id="rId23"/>
  </p:sldIdLst>
  <p:sldSz cx="9144000" cy="6858000" type="screen4x3"/>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tte Serral" initials="I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7A"/>
    <a:srgbClr val="E1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p:cViewPr varScale="1">
        <p:scale>
          <a:sx n="92" d="100"/>
          <a:sy n="92" d="100"/>
        </p:scale>
        <p:origin x="924"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6"/>
    </p:cViewPr>
  </p:sorterViewPr>
  <p:notesViewPr>
    <p:cSldViewPr>
      <p:cViewPr varScale="1">
        <p:scale>
          <a:sx n="60" d="100"/>
          <a:sy n="60" d="100"/>
        </p:scale>
        <p:origin x="-3318"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ccallum\Desktop\New%20Microsoft%20Excel%20Worksheet%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Tabelle1!$B$1</c:f>
              <c:strCache>
                <c:ptCount val="1"/>
                <c:pt idx="0">
                  <c:v>Data Core</c:v>
                </c:pt>
              </c:strCache>
            </c:strRef>
          </c:tx>
          <c:dLbls>
            <c:dLbl>
              <c:idx val="2"/>
              <c:layout>
                <c:manualLayout>
                  <c:x val="-0.21597287839020121"/>
                  <c:y val="1.3833843686205891E-2"/>
                </c:manualLayout>
              </c:layout>
              <c:tx>
                <c:rich>
                  <a:bodyPr/>
                  <a:lstStyle/>
                  <a:p>
                    <a:r>
                      <a:rPr lang="en-US" sz="2000" dirty="0">
                        <a:solidFill>
                          <a:schemeClr val="bg1"/>
                        </a:solidFill>
                      </a:rPr>
                      <a:t>Climate</a:t>
                    </a:r>
                  </a:p>
                </c:rich>
              </c:tx>
              <c:showLegendKey val="0"/>
              <c:showVal val="0"/>
              <c:showCatName val="1"/>
              <c:showSerName val="0"/>
              <c:showPercent val="0"/>
              <c:showBubbleSize val="0"/>
              <c:extLst>
                <c:ext xmlns:c15="http://schemas.microsoft.com/office/drawing/2012/chart" uri="{CE6537A1-D6FC-4f65-9D91-7224C49458BB}">
                  <c15:layout/>
                </c:ext>
              </c:extLst>
            </c:dLbl>
            <c:dLbl>
              <c:idx val="7"/>
              <c:layout/>
              <c:tx>
                <c:rich>
                  <a:bodyPr/>
                  <a:lstStyle/>
                  <a:p>
                    <a:r>
                      <a:rPr lang="en-US" sz="2000" dirty="0"/>
                      <a:t>Water</a:t>
                    </a:r>
                  </a:p>
                </c:rich>
              </c:tx>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15:layout/>
              </c:ext>
            </c:extLst>
          </c:dLbls>
          <c:cat>
            <c:strRef>
              <c:f>Tabelle1!$A$2:$A$10</c:f>
              <c:strCache>
                <c:ptCount val="9"/>
                <c:pt idx="0">
                  <c:v>Agriculture</c:v>
                </c:pt>
                <c:pt idx="1">
                  <c:v>Biodiversity</c:v>
                </c:pt>
                <c:pt idx="2">
                  <c:v>Climate</c:v>
                </c:pt>
                <c:pt idx="3">
                  <c:v>Disasters</c:v>
                </c:pt>
                <c:pt idx="4">
                  <c:v>Ecosystems</c:v>
                </c:pt>
                <c:pt idx="5">
                  <c:v>Energy</c:v>
                </c:pt>
                <c:pt idx="6">
                  <c:v>Health</c:v>
                </c:pt>
                <c:pt idx="7">
                  <c:v>Water</c:v>
                </c:pt>
                <c:pt idx="8">
                  <c:v>Weather</c:v>
                </c:pt>
              </c:strCache>
            </c:strRef>
          </c:cat>
          <c:val>
            <c:numRef>
              <c:f>Tabelle1!$B$2:$B$10</c:f>
              <c:numCache>
                <c:formatCode>General</c:formatCode>
                <c:ptCount val="9"/>
                <c:pt idx="0">
                  <c:v>1132</c:v>
                </c:pt>
                <c:pt idx="1">
                  <c:v>343</c:v>
                </c:pt>
                <c:pt idx="2">
                  <c:v>50891</c:v>
                </c:pt>
                <c:pt idx="3">
                  <c:v>158</c:v>
                </c:pt>
                <c:pt idx="4">
                  <c:v>1878</c:v>
                </c:pt>
                <c:pt idx="5">
                  <c:v>636</c:v>
                </c:pt>
                <c:pt idx="6">
                  <c:v>225</c:v>
                </c:pt>
                <c:pt idx="7">
                  <c:v>30008</c:v>
                </c:pt>
                <c:pt idx="8">
                  <c:v>630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08-06T13:18:28.771" idx="1">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8-06T13:18:28.771" idx="4">
    <p:pos x="5685" y="636"/>
    <p:text>Please, try to answer as much questions as you can...
We will gather all these answers to better focus the discussion among networks when writing the report from the workshop. Also to ease discussion during the workshop.</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D752CFBB-2AE0-4AB0-96B1-B5AC2990DFA9}" type="datetimeFigureOut">
              <a:rPr lang="ca-ES" smtClean="0"/>
              <a:pPr/>
              <a:t>20/09/2015</a:t>
            </a:fld>
            <a:endParaRPr lang="ca-ES" dirty="0"/>
          </a:p>
        </p:txBody>
      </p:sp>
      <p:sp>
        <p:nvSpPr>
          <p:cNvPr id="4" name="Contenidor de peu de pàgina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5" name="Contenidor de número de diapositiva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BD5B466F-2CD0-4192-82B6-BA2C3E70A01A}" type="slidenum">
              <a:rPr lang="ca-ES" smtClean="0"/>
              <a:pPr/>
              <a:t>‹#›</a:t>
            </a:fld>
            <a:endParaRPr lang="ca-ES" dirty="0"/>
          </a:p>
        </p:txBody>
      </p:sp>
    </p:spTree>
    <p:extLst>
      <p:ext uri="{BB962C8B-B14F-4D97-AF65-F5344CB8AC3E}">
        <p14:creationId xmlns:p14="http://schemas.microsoft.com/office/powerpoint/2010/main" val="4056082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9858F2E4-9B16-4549-A3A8-A0296B9B64C2}" type="datetimeFigureOut">
              <a:rPr lang="ca-ES" smtClean="0"/>
              <a:pPr/>
              <a:t>20/09/2015</a:t>
            </a:fld>
            <a:endParaRPr lang="ca-ES" dirty="0"/>
          </a:p>
        </p:txBody>
      </p:sp>
      <p:sp>
        <p:nvSpPr>
          <p:cNvPr id="4" name="Contenidor d'imatge d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ca-ES" dirty="0"/>
          </a:p>
        </p:txBody>
      </p:sp>
      <p:sp>
        <p:nvSpPr>
          <p:cNvPr id="5" name="Contenidor de notes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7" name="Contenidor de número de diapositiva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FF5B015D-B3B7-4963-BD5B-E3D7315FBFBD}" type="slidenum">
              <a:rPr lang="ca-ES" smtClean="0"/>
              <a:pPr/>
              <a:t>‹#›</a:t>
            </a:fld>
            <a:endParaRPr lang="ca-ES" dirty="0"/>
          </a:p>
        </p:txBody>
      </p:sp>
    </p:spTree>
    <p:extLst>
      <p:ext uri="{BB962C8B-B14F-4D97-AF65-F5344CB8AC3E}">
        <p14:creationId xmlns:p14="http://schemas.microsoft.com/office/powerpoint/2010/main" val="39548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GB" dirty="0" smtClean="0">
                <a:solidFill>
                  <a:srgbClr val="FF0000"/>
                </a:solidFill>
              </a:rPr>
              <a:t>- The </a:t>
            </a:r>
            <a:r>
              <a:rPr lang="en-GB" b="1" dirty="0" err="1" smtClean="0">
                <a:solidFill>
                  <a:srgbClr val="FF0000"/>
                </a:solidFill>
              </a:rPr>
              <a:t>ConnectinGEO</a:t>
            </a:r>
            <a:r>
              <a:rPr lang="en-GB" b="1" dirty="0" smtClean="0">
                <a:solidFill>
                  <a:srgbClr val="FF0000"/>
                </a:solidFill>
              </a:rPr>
              <a:t> methodology </a:t>
            </a:r>
            <a:r>
              <a:rPr lang="en-GB" dirty="0" smtClean="0">
                <a:solidFill>
                  <a:srgbClr val="FF0000"/>
                </a:solidFill>
              </a:rPr>
              <a:t>should bring a leverage effect to the EU contribution to achieving SDGs</a:t>
            </a:r>
          </a:p>
          <a:p>
            <a:pPr algn="just">
              <a:defRPr/>
            </a:pPr>
            <a:r>
              <a:rPr lang="en-GB" b="1" dirty="0" smtClean="0">
                <a:solidFill>
                  <a:srgbClr val="FF0000"/>
                </a:solidFill>
              </a:rPr>
              <a:t>- The Observation inventory </a:t>
            </a:r>
            <a:r>
              <a:rPr lang="en-GB" dirty="0" smtClean="0">
                <a:solidFill>
                  <a:srgbClr val="FF0000"/>
                </a:solidFill>
              </a:rPr>
              <a:t>to be proposed as a GCI component reinforcing the GEOSS knowledge base</a:t>
            </a:r>
            <a:endParaRPr lang="en-GB"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FF5B015D-B3B7-4963-BD5B-E3D7315FBFBD}" type="slidenum">
              <a:rPr lang="ca-ES" smtClean="0"/>
              <a:pPr/>
              <a:t>4</a:t>
            </a:fld>
            <a:endParaRPr lang="ca-ES" dirty="0"/>
          </a:p>
        </p:txBody>
      </p:sp>
    </p:spTree>
    <p:extLst>
      <p:ext uri="{BB962C8B-B14F-4D97-AF65-F5344CB8AC3E}">
        <p14:creationId xmlns:p14="http://schemas.microsoft.com/office/powerpoint/2010/main" val="1851649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9" name="5 Rectángulo"/>
          <p:cNvSpPr/>
          <p:nvPr userDrawn="1"/>
        </p:nvSpPr>
        <p:spPr>
          <a:xfrm>
            <a:off x="1598" y="687"/>
            <a:ext cx="9142402" cy="889187"/>
          </a:xfrm>
          <a:prstGeom prst="rect">
            <a:avLst/>
          </a:prstGeom>
          <a:ln/>
        </p:spPr>
        <p:style>
          <a:lnRef idx="2">
            <a:schemeClr val="accent5"/>
          </a:lnRef>
          <a:fillRef idx="1">
            <a:schemeClr val="lt1"/>
          </a:fillRef>
          <a:effectRef idx="0">
            <a:schemeClr val="accent5"/>
          </a:effectRef>
          <a:fontRef idx="minor">
            <a:schemeClr val="dk1"/>
          </a:fontRef>
        </p:style>
        <p:txBody>
          <a:bodyPr wrap="square" lIns="118589" tIns="59294" rIns="118589" bIns="59294">
            <a:spAutoFit/>
          </a:bodyPr>
          <a:lstStyle/>
          <a:p>
            <a:pPr algn="ctr">
              <a:lnSpc>
                <a:spcPts val="1500"/>
              </a:lnSpc>
              <a:defRPr/>
            </a:pPr>
            <a:endParaRPr lang="en-US" sz="500" b="1" i="1" noProof="0" smtClean="0">
              <a:solidFill>
                <a:srgbClr val="00897A"/>
              </a:solidFill>
              <a:latin typeface="+mj-lt"/>
              <a:ea typeface="ＭＳ Ｐゴシック" pitchFamily="34" charset="-128"/>
            </a:endParaRPr>
          </a:p>
          <a:p>
            <a:pPr algn="l">
              <a:lnSpc>
                <a:spcPts val="1500"/>
              </a:lnSpc>
              <a:defRPr/>
            </a:pPr>
            <a:r>
              <a:rPr lang="en-US" sz="1600" b="1" i="1" noProof="0" smtClean="0">
                <a:solidFill>
                  <a:srgbClr val="00897A"/>
                </a:solidFill>
                <a:latin typeface="+mj-lt"/>
                <a:ea typeface="ＭＳ Ｐゴシック" pitchFamily="34" charset="-128"/>
              </a:rPr>
              <a:t>			</a:t>
            </a:r>
            <a:r>
              <a:rPr lang="en-US" sz="1800" b="1" i="1" noProof="0" smtClean="0">
                <a:solidFill>
                  <a:srgbClr val="00897A"/>
                </a:solidFill>
                <a:latin typeface="+mj-lt"/>
                <a:ea typeface="ＭＳ Ｐゴシック" pitchFamily="34" charset="-128"/>
              </a:rPr>
              <a:t>ENEON first workshop</a:t>
            </a:r>
            <a:r>
              <a:rPr lang="en-US" sz="1200" b="1" i="1" noProof="0" smtClean="0">
                <a:solidFill>
                  <a:srgbClr val="00897A"/>
                </a:solidFill>
                <a:latin typeface="+mj-lt"/>
                <a:ea typeface="ＭＳ Ｐゴシック" pitchFamily="34" charset="-128"/>
              </a:rPr>
              <a:t> </a:t>
            </a:r>
          </a:p>
          <a:p>
            <a:pPr algn="l">
              <a:lnSpc>
                <a:spcPts val="1500"/>
              </a:lnSpc>
              <a:defRPr/>
            </a:pPr>
            <a:r>
              <a:rPr lang="en-US" sz="1200" b="1" i="1" noProof="0" smtClean="0">
                <a:solidFill>
                  <a:srgbClr val="00897A"/>
                </a:solidFill>
                <a:latin typeface="+mj-lt"/>
                <a:ea typeface="ＭＳ Ｐゴシック" pitchFamily="34" charset="-128"/>
              </a:rPr>
              <a:t>			</a:t>
            </a:r>
            <a:r>
              <a:rPr lang="en-US" sz="1400" b="1" i="1" noProof="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noProof="0" smtClean="0">
                <a:solidFill>
                  <a:srgbClr val="00897A"/>
                </a:solidFill>
                <a:latin typeface="+mj-lt"/>
                <a:ea typeface="ＭＳ Ｐゴシック" pitchFamily="34" charset="-128"/>
              </a:rPr>
              <a:t>			</a:t>
            </a:r>
            <a:r>
              <a:rPr lang="en-US" sz="1400" b="0" i="1" noProof="0" smtClean="0">
                <a:solidFill>
                  <a:srgbClr val="00897A"/>
                </a:solidFill>
                <a:latin typeface="+mj-lt"/>
                <a:ea typeface="ＭＳ Ｐゴシック" pitchFamily="34" charset="-128"/>
              </a:rPr>
              <a:t>21-22</a:t>
            </a:r>
            <a:r>
              <a:rPr lang="en-US" sz="1400" b="0" i="1" baseline="0" noProof="0" smtClean="0">
                <a:solidFill>
                  <a:srgbClr val="00897A"/>
                </a:solidFill>
                <a:latin typeface="+mj-lt"/>
                <a:ea typeface="ＭＳ Ｐゴシック" pitchFamily="34" charset="-128"/>
              </a:rPr>
              <a:t> September, Paris</a:t>
            </a:r>
            <a:endParaRPr lang="en-US" sz="1200" b="0" noProof="0">
              <a:solidFill>
                <a:srgbClr val="2B4C6E"/>
              </a:solidFill>
              <a:latin typeface="+mj-lt"/>
              <a:ea typeface="ＭＳ Ｐゴシック" pitchFamily="34" charset="-128"/>
            </a:endParaRPr>
          </a:p>
        </p:txBody>
      </p:sp>
      <p:pic>
        <p:nvPicPr>
          <p:cNvPr id="12" name="Picture 17" descr="\\joanma\www\projectes\eneon\IMG\EC.gif"/>
          <p:cNvPicPr>
            <a:picLocks noChangeAspect="1" noChangeArrowheads="1"/>
          </p:cNvPicPr>
          <p:nvPr userDrawn="1"/>
        </p:nvPicPr>
        <p:blipFill>
          <a:blip r:embed="rId2" cstate="print"/>
          <a:srcRect/>
          <a:stretch>
            <a:fillRect/>
          </a:stretch>
        </p:blipFill>
        <p:spPr bwMode="auto">
          <a:xfrm>
            <a:off x="8314100" y="2"/>
            <a:ext cx="829897" cy="548678"/>
          </a:xfrm>
          <a:prstGeom prst="rect">
            <a:avLst/>
          </a:prstGeom>
          <a:noFill/>
          <a:ln w="9525">
            <a:noFill/>
            <a:miter lim="800000"/>
            <a:headEnd/>
            <a:tailEnd/>
          </a:ln>
        </p:spPr>
      </p:pic>
      <p:pic>
        <p:nvPicPr>
          <p:cNvPr id="18" name="Picture 26" descr="ConnectinGEO"/>
          <p:cNvPicPr>
            <a:picLocks noChangeAspect="1" noChangeArrowheads="1"/>
          </p:cNvPicPr>
          <p:nvPr userDrawn="1"/>
        </p:nvPicPr>
        <p:blipFill>
          <a:blip r:embed="rId3" cstate="print"/>
          <a:srcRect/>
          <a:stretch>
            <a:fillRect/>
          </a:stretch>
        </p:blipFill>
        <p:spPr bwMode="auto">
          <a:xfrm>
            <a:off x="5952785" y="47500"/>
            <a:ext cx="2195774" cy="330740"/>
          </a:xfrm>
          <a:prstGeom prst="rect">
            <a:avLst/>
          </a:prstGeom>
          <a:noFill/>
        </p:spPr>
      </p:pic>
      <p:pic>
        <p:nvPicPr>
          <p:cNvPr id="7" name="Picture 16" descr="P:\2015_ConnectinGEO\Dissemination\_Logos\LogoENEON.png"/>
          <p:cNvPicPr>
            <a:picLocks noChangeAspect="1" noChangeArrowheads="1"/>
          </p:cNvPicPr>
          <p:nvPr userDrawn="1"/>
        </p:nvPicPr>
        <p:blipFill>
          <a:blip r:embed="rId4" cstate="print"/>
          <a:srcRect l="14771" t="23463" r="14688" b="1459"/>
          <a:stretch>
            <a:fillRect/>
          </a:stretch>
        </p:blipFill>
        <p:spPr bwMode="auto">
          <a:xfrm>
            <a:off x="47501" y="-11875"/>
            <a:ext cx="2423634" cy="879930"/>
          </a:xfrm>
          <a:prstGeom prst="rect">
            <a:avLst/>
          </a:prstGeom>
          <a:noFill/>
          <a:ln w="9525">
            <a:noFill/>
            <a:miter lim="800000"/>
            <a:headEnd/>
            <a:tailEnd/>
          </a:ln>
        </p:spPr>
      </p:pic>
      <p:cxnSp>
        <p:nvCxnSpPr>
          <p:cNvPr id="20" name="Connector recte 19"/>
          <p:cNvCxnSpPr/>
          <p:nvPr userDrawn="1"/>
        </p:nvCxnSpPr>
        <p:spPr>
          <a:xfrm>
            <a:off x="0" y="896845"/>
            <a:ext cx="9144000" cy="0"/>
          </a:xfrm>
          <a:prstGeom prst="line">
            <a:avLst/>
          </a:prstGeom>
          <a:ln w="38100"/>
        </p:spPr>
        <p:style>
          <a:lnRef idx="1">
            <a:schemeClr val="accent5"/>
          </a:lnRef>
          <a:fillRef idx="0">
            <a:schemeClr val="accent5"/>
          </a:fillRef>
          <a:effectRef idx="0">
            <a:schemeClr val="accent5"/>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7181851" y="274643"/>
            <a:ext cx="2228851" cy="5851525"/>
          </a:xfrm>
        </p:spPr>
        <p:txBody>
          <a:bodyPr vert="eaVert"/>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a:xfrm>
            <a:off x="495302" y="274643"/>
            <a:ext cx="6534150" cy="5851525"/>
          </a:xfrm>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idx="1"/>
          </p:nvPr>
        </p:nvSpPr>
        <p:spPr/>
        <p:txBody>
          <a:body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5"/>
            <a:ext cx="7772400" cy="1362075"/>
          </a:xfrm>
        </p:spPr>
        <p:txBody>
          <a:bodyPr anchor="t"/>
          <a:lstStyle>
            <a:lvl1pPr algn="l">
              <a:defRPr sz="4000" b="1" cap="all"/>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Feu clic aquí per editar els estils de text</a:t>
            </a:r>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sz="half" idx="1"/>
          </p:nvPr>
        </p:nvSpPr>
        <p:spPr>
          <a:xfrm>
            <a:off x="495301"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contingut 3"/>
          <p:cNvSpPr>
            <a:spLocks noGrp="1"/>
          </p:cNvSpPr>
          <p:nvPr>
            <p:ph sz="half" idx="2"/>
          </p:nvPr>
        </p:nvSpPr>
        <p:spPr>
          <a:xfrm>
            <a:off x="5029200"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6" name="Contenidor de contingut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7" name="Contenidor de data 6"/>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8" name="Contenidor de peu de pàgina 7"/>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9" name="Contenidor de número de diapositiva 8"/>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data 2"/>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4" name="Contenidor de peu de pàgina 3"/>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5" name="Contenidor de número de diapositiva 4"/>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3" name="Contenidor de peu de pàgina 2"/>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4" name="Contenidor de número de diapositiva 3"/>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1" y="273050"/>
            <a:ext cx="3008313" cy="1162050"/>
          </a:xfrm>
        </p:spPr>
        <p:txBody>
          <a:bodyPr anchor="b"/>
          <a:lstStyle>
            <a:lvl1pPr algn="l">
              <a:defRPr sz="2000" b="1"/>
            </a:lvl1pPr>
          </a:lstStyle>
          <a:p>
            <a:r>
              <a:rPr lang="en-US" noProof="0" smtClean="0"/>
              <a:t>Feu clic aquí per editar l'estil</a:t>
            </a:r>
            <a:endParaRPr lang="en-US" noProof="0"/>
          </a:p>
        </p:txBody>
      </p:sp>
      <p:sp>
        <p:nvSpPr>
          <p:cNvPr id="3" name="Contenidor de contingut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text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en-US" noProof="0" smtClean="0"/>
              <a:t>Feu clic aquí per editar l'estil</a:t>
            </a:r>
            <a:endParaRPr lang="en-US" noProof="0"/>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989856"/>
            <a:ext cx="8229600" cy="1143000"/>
          </a:xfrm>
          <a:prstGeom prst="rect">
            <a:avLst/>
          </a:prstGeom>
        </p:spPr>
        <p:txBody>
          <a:bodyPr vert="horz" lIns="91440" tIns="45720" rIns="91440" bIns="45720" rtlCol="0" anchor="ctr">
            <a:normAutofit/>
          </a:bodyPr>
          <a:lstStyle/>
          <a:p>
            <a:r>
              <a:rPr lang="en-GB" noProof="0" smtClean="0"/>
              <a:t>Feu clic aquí per editar l'estil</a:t>
            </a:r>
            <a:endParaRPr lang="en-GB" noProof="0"/>
          </a:p>
        </p:txBody>
      </p:sp>
      <p:sp>
        <p:nvSpPr>
          <p:cNvPr id="3" name="Contenidor de text 2"/>
          <p:cNvSpPr>
            <a:spLocks noGrp="1"/>
          </p:cNvSpPr>
          <p:nvPr>
            <p:ph type="body" idx="1"/>
          </p:nvPr>
        </p:nvSpPr>
        <p:spPr>
          <a:xfrm>
            <a:off x="457200" y="2276872"/>
            <a:ext cx="8229600" cy="4392488"/>
          </a:xfrm>
          <a:prstGeom prst="rect">
            <a:avLst/>
          </a:prstGeom>
        </p:spPr>
        <p:txBody>
          <a:bodyPr vert="horz" lIns="91440" tIns="45720" rIns="91440" bIns="45720" rtlCol="0">
            <a:normAutofit/>
          </a:bodyPr>
          <a:lstStyle/>
          <a:p>
            <a:pPr lvl="0"/>
            <a:r>
              <a:rPr lang="en-GB" noProof="0" dirty="0" err="1" smtClean="0"/>
              <a:t>Feu</a:t>
            </a:r>
            <a:r>
              <a:rPr lang="en-GB" noProof="0" dirty="0" smtClean="0"/>
              <a:t>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a:p>
            <a:pPr lvl="4"/>
            <a:r>
              <a:rPr lang="en-GB" noProof="0" dirty="0" err="1" smtClean="0"/>
              <a:t>Cinquè</a:t>
            </a:r>
            <a:r>
              <a:rPr lang="en-GB" noProof="0" dirty="0" smtClean="0"/>
              <a:t> </a:t>
            </a:r>
            <a:r>
              <a:rPr lang="en-GB" noProof="0" dirty="0" err="1" smtClean="0"/>
              <a:t>nivell</a:t>
            </a:r>
            <a:endParaRPr lang="en-GB" noProof="0" dirty="0"/>
          </a:p>
        </p:txBody>
      </p:sp>
      <p:sp>
        <p:nvSpPr>
          <p:cNvPr id="12" name="5 Rectángulo"/>
          <p:cNvSpPr/>
          <p:nvPr userDrawn="1"/>
        </p:nvSpPr>
        <p:spPr>
          <a:xfrm>
            <a:off x="1598" y="687"/>
            <a:ext cx="9142402" cy="889187"/>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square" lIns="118589" tIns="59294" rIns="118589" bIns="59294">
            <a:spAutoFit/>
          </a:bodyPr>
          <a:lstStyle/>
          <a:p>
            <a:pPr algn="ctr">
              <a:lnSpc>
                <a:spcPts val="1500"/>
              </a:lnSpc>
              <a:defRPr/>
            </a:pPr>
            <a:endParaRPr lang="en-US" sz="500" b="1" i="1" dirty="0" smtClean="0">
              <a:solidFill>
                <a:srgbClr val="00897A"/>
              </a:solidFill>
              <a:latin typeface="+mj-lt"/>
              <a:ea typeface="ＭＳ Ｐゴシック" pitchFamily="34" charset="-128"/>
            </a:endParaRPr>
          </a:p>
          <a:p>
            <a:pPr algn="l">
              <a:lnSpc>
                <a:spcPts val="1500"/>
              </a:lnSpc>
              <a:defRPr/>
            </a:pPr>
            <a:r>
              <a:rPr lang="en-US" sz="1600" b="1" i="1" dirty="0" smtClean="0">
                <a:solidFill>
                  <a:srgbClr val="00897A"/>
                </a:solidFill>
                <a:latin typeface="+mj-lt"/>
                <a:ea typeface="ＭＳ Ｐゴシック" pitchFamily="34" charset="-128"/>
              </a:rPr>
              <a:t>			</a:t>
            </a:r>
            <a:r>
              <a:rPr lang="en-US" sz="1800" b="1" i="1" dirty="0" smtClean="0">
                <a:solidFill>
                  <a:srgbClr val="00897A"/>
                </a:solidFill>
                <a:latin typeface="+mj-lt"/>
                <a:ea typeface="ＭＳ Ｐゴシック" pitchFamily="34" charset="-128"/>
              </a:rPr>
              <a:t>ENEON first workshop</a:t>
            </a:r>
            <a:r>
              <a:rPr lang="en-US" sz="1200" b="1" i="1" dirty="0" smtClean="0">
                <a:solidFill>
                  <a:srgbClr val="00897A"/>
                </a:solidFill>
                <a:latin typeface="+mj-lt"/>
                <a:ea typeface="ＭＳ Ｐゴシック" pitchFamily="34" charset="-128"/>
              </a:rPr>
              <a:t> </a:t>
            </a:r>
          </a:p>
          <a:p>
            <a:pPr algn="l">
              <a:lnSpc>
                <a:spcPts val="1500"/>
              </a:lnSpc>
              <a:defRPr/>
            </a:pPr>
            <a:r>
              <a:rPr lang="en-US" sz="1200" b="1" i="1" dirty="0" smtClean="0">
                <a:solidFill>
                  <a:srgbClr val="00897A"/>
                </a:solidFill>
                <a:latin typeface="+mj-lt"/>
                <a:ea typeface="ＭＳ Ｐゴシック" pitchFamily="34" charset="-128"/>
              </a:rPr>
              <a:t>			</a:t>
            </a:r>
            <a:r>
              <a:rPr lang="en-US" sz="1400" b="1" i="1" dirty="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dirty="0" smtClean="0">
                <a:solidFill>
                  <a:srgbClr val="00897A"/>
                </a:solidFill>
                <a:latin typeface="+mj-lt"/>
                <a:ea typeface="ＭＳ Ｐゴシック" pitchFamily="34" charset="-128"/>
              </a:rPr>
              <a:t>			</a:t>
            </a:r>
            <a:r>
              <a:rPr lang="en-US" sz="1400" b="0" i="1" dirty="0" smtClean="0">
                <a:solidFill>
                  <a:srgbClr val="00897A"/>
                </a:solidFill>
                <a:latin typeface="+mj-lt"/>
                <a:ea typeface="ＭＳ Ｐゴシック" pitchFamily="34" charset="-128"/>
              </a:rPr>
              <a:t>21-22</a:t>
            </a:r>
            <a:r>
              <a:rPr lang="en-US" sz="1400" b="0" i="1" baseline="0" dirty="0" smtClean="0">
                <a:solidFill>
                  <a:srgbClr val="00897A"/>
                </a:solidFill>
                <a:latin typeface="+mj-lt"/>
                <a:ea typeface="ＭＳ Ｐゴシック" pitchFamily="34" charset="-128"/>
              </a:rPr>
              <a:t> September, Paris</a:t>
            </a:r>
            <a:endParaRPr lang="en-US" sz="1200" b="0" dirty="0">
              <a:solidFill>
                <a:srgbClr val="2B4C6E"/>
              </a:solidFill>
              <a:latin typeface="+mj-lt"/>
              <a:ea typeface="ＭＳ Ｐゴシック" pitchFamily="34" charset="-128"/>
            </a:endParaRPr>
          </a:p>
        </p:txBody>
      </p:sp>
      <p:pic>
        <p:nvPicPr>
          <p:cNvPr id="13" name="Picture 17" descr="\\joanma\www\projectes\eneon\IMG\EC.gif"/>
          <p:cNvPicPr>
            <a:picLocks noChangeAspect="1" noChangeArrowheads="1"/>
          </p:cNvPicPr>
          <p:nvPr userDrawn="1"/>
        </p:nvPicPr>
        <p:blipFill>
          <a:blip r:embed="rId13" cstate="print"/>
          <a:srcRect/>
          <a:stretch>
            <a:fillRect/>
          </a:stretch>
        </p:blipFill>
        <p:spPr bwMode="auto">
          <a:xfrm>
            <a:off x="8314100" y="2"/>
            <a:ext cx="829897" cy="548678"/>
          </a:xfrm>
          <a:prstGeom prst="rect">
            <a:avLst/>
          </a:prstGeom>
          <a:noFill/>
          <a:ln w="9525">
            <a:noFill/>
            <a:miter lim="800000"/>
            <a:headEnd/>
            <a:tailEnd/>
          </a:ln>
        </p:spPr>
      </p:pic>
      <p:pic>
        <p:nvPicPr>
          <p:cNvPr id="14" name="Picture 26" descr="ConnectinGEO"/>
          <p:cNvPicPr>
            <a:picLocks noChangeAspect="1" noChangeArrowheads="1"/>
          </p:cNvPicPr>
          <p:nvPr userDrawn="1"/>
        </p:nvPicPr>
        <p:blipFill>
          <a:blip r:embed="rId14" cstate="print"/>
          <a:srcRect/>
          <a:stretch>
            <a:fillRect/>
          </a:stretch>
        </p:blipFill>
        <p:spPr bwMode="auto">
          <a:xfrm>
            <a:off x="5952785" y="47500"/>
            <a:ext cx="2195774" cy="330740"/>
          </a:xfrm>
          <a:prstGeom prst="rect">
            <a:avLst/>
          </a:prstGeom>
          <a:noFill/>
        </p:spPr>
      </p:pic>
      <p:pic>
        <p:nvPicPr>
          <p:cNvPr id="15" name="Picture 16" descr="P:\2015_ConnectinGEO\Dissemination\_Logos\LogoENEON.png"/>
          <p:cNvPicPr>
            <a:picLocks noChangeAspect="1" noChangeArrowheads="1"/>
          </p:cNvPicPr>
          <p:nvPr userDrawn="1"/>
        </p:nvPicPr>
        <p:blipFill>
          <a:blip r:embed="rId15" cstate="print"/>
          <a:srcRect l="14771" t="23463" r="14688" b="1459"/>
          <a:stretch>
            <a:fillRect/>
          </a:stretch>
        </p:blipFill>
        <p:spPr bwMode="auto">
          <a:xfrm>
            <a:off x="47501" y="-11875"/>
            <a:ext cx="2423634" cy="8799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nspire-geoportal.ec.europa.eu/resources/INSPIREResourcesReports/resourcesReport_2014-09-04/"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Agrupa 15"/>
          <p:cNvGrpSpPr/>
          <p:nvPr/>
        </p:nvGrpSpPr>
        <p:grpSpPr>
          <a:xfrm>
            <a:off x="24983" y="5025051"/>
            <a:ext cx="9095396" cy="1800402"/>
            <a:chOff x="24983" y="5001301"/>
            <a:chExt cx="9095396" cy="1800402"/>
          </a:xfrm>
        </p:grpSpPr>
        <p:pic>
          <p:nvPicPr>
            <p:cNvPr id="4098" name="Picture 2" descr="http://www.eneon.net/imatgestop/03.jpg"/>
            <p:cNvPicPr>
              <a:picLocks noChangeArrowheads="1"/>
            </p:cNvPicPr>
            <p:nvPr/>
          </p:nvPicPr>
          <p:blipFill>
            <a:blip r:embed="rId2" cstate="print"/>
            <a:srcRect/>
            <a:stretch>
              <a:fillRect/>
            </a:stretch>
          </p:blipFill>
          <p:spPr bwMode="auto">
            <a:xfrm>
              <a:off x="24983" y="5937405"/>
              <a:ext cx="2988000" cy="864000"/>
            </a:xfrm>
            <a:prstGeom prst="rect">
              <a:avLst/>
            </a:prstGeom>
            <a:noFill/>
          </p:spPr>
        </p:pic>
        <p:pic>
          <p:nvPicPr>
            <p:cNvPr id="4100" name="Picture 4" descr="http://www.eneon.net/imatgestop/06.jpg"/>
            <p:cNvPicPr>
              <a:picLocks noChangeAspect="1" noChangeArrowheads="1"/>
            </p:cNvPicPr>
            <p:nvPr/>
          </p:nvPicPr>
          <p:blipFill>
            <a:blip r:embed="rId3" cstate="print"/>
            <a:srcRect/>
            <a:stretch>
              <a:fillRect/>
            </a:stretch>
          </p:blipFill>
          <p:spPr bwMode="auto">
            <a:xfrm>
              <a:off x="24983" y="5001301"/>
              <a:ext cx="2987302" cy="864096"/>
            </a:xfrm>
            <a:prstGeom prst="rect">
              <a:avLst/>
            </a:prstGeom>
            <a:noFill/>
          </p:spPr>
        </p:pic>
        <p:pic>
          <p:nvPicPr>
            <p:cNvPr id="4102" name="Picture 6" descr="http://www.eneon.net/imatgestop/05.jpg"/>
            <p:cNvPicPr>
              <a:picLocks noChangeAspect="1" noChangeArrowheads="1"/>
            </p:cNvPicPr>
            <p:nvPr/>
          </p:nvPicPr>
          <p:blipFill>
            <a:blip r:embed="rId4" cstate="print"/>
            <a:srcRect/>
            <a:stretch>
              <a:fillRect/>
            </a:stretch>
          </p:blipFill>
          <p:spPr bwMode="auto">
            <a:xfrm>
              <a:off x="3084293" y="5937405"/>
              <a:ext cx="2988000" cy="864298"/>
            </a:xfrm>
            <a:prstGeom prst="rect">
              <a:avLst/>
            </a:prstGeom>
            <a:noFill/>
          </p:spPr>
        </p:pic>
        <p:pic>
          <p:nvPicPr>
            <p:cNvPr id="4104" name="Picture 8" descr="http://www.eneon.net/imatgestop/08.jpg"/>
            <p:cNvPicPr>
              <a:picLocks noChangeAspect="1" noChangeArrowheads="1"/>
            </p:cNvPicPr>
            <p:nvPr/>
          </p:nvPicPr>
          <p:blipFill>
            <a:blip r:embed="rId5" cstate="print"/>
            <a:srcRect/>
            <a:stretch>
              <a:fillRect/>
            </a:stretch>
          </p:blipFill>
          <p:spPr bwMode="auto">
            <a:xfrm>
              <a:off x="3084293" y="5001301"/>
              <a:ext cx="2988000" cy="864298"/>
            </a:xfrm>
            <a:prstGeom prst="rect">
              <a:avLst/>
            </a:prstGeom>
            <a:noFill/>
          </p:spPr>
        </p:pic>
        <p:pic>
          <p:nvPicPr>
            <p:cNvPr id="4106" name="Picture 10" descr="http://www.eneon.net/imatgestop/04.jpg"/>
            <p:cNvPicPr>
              <a:picLocks noChangeAspect="1" noChangeArrowheads="1"/>
            </p:cNvPicPr>
            <p:nvPr/>
          </p:nvPicPr>
          <p:blipFill>
            <a:blip r:embed="rId6" cstate="print"/>
            <a:srcRect/>
            <a:stretch>
              <a:fillRect/>
            </a:stretch>
          </p:blipFill>
          <p:spPr bwMode="auto">
            <a:xfrm>
              <a:off x="6132379" y="5001301"/>
              <a:ext cx="2988000" cy="864298"/>
            </a:xfrm>
            <a:prstGeom prst="rect">
              <a:avLst/>
            </a:prstGeom>
            <a:noFill/>
          </p:spPr>
        </p:pic>
        <p:pic>
          <p:nvPicPr>
            <p:cNvPr id="4108" name="Picture 12" descr="http://www.eneon.net/imatgestop/09.jpg"/>
            <p:cNvPicPr>
              <a:picLocks noChangeAspect="1" noChangeArrowheads="1"/>
            </p:cNvPicPr>
            <p:nvPr/>
          </p:nvPicPr>
          <p:blipFill>
            <a:blip r:embed="rId7" cstate="print"/>
            <a:srcRect/>
            <a:stretch>
              <a:fillRect/>
            </a:stretch>
          </p:blipFill>
          <p:spPr bwMode="auto">
            <a:xfrm>
              <a:off x="6132379" y="5937405"/>
              <a:ext cx="2988000" cy="864298"/>
            </a:xfrm>
            <a:prstGeom prst="rect">
              <a:avLst/>
            </a:prstGeom>
            <a:noFill/>
          </p:spPr>
        </p:pic>
      </p:grpSp>
      <p:sp>
        <p:nvSpPr>
          <p:cNvPr id="14" name="Títol 1"/>
          <p:cNvSpPr txBox="1">
            <a:spLocks/>
          </p:cNvSpPr>
          <p:nvPr/>
        </p:nvSpPr>
        <p:spPr>
          <a:xfrm>
            <a:off x="707575" y="3581607"/>
            <a:ext cx="7772400" cy="830997"/>
          </a:xfrm>
          <a:prstGeom prst="rect">
            <a:avLst/>
          </a:prstGeom>
          <a:ln>
            <a:noFill/>
          </a:ln>
        </p:spPr>
        <p:txBody>
          <a:bodyPr>
            <a:spAutoFit/>
          </a:bodyPr>
          <a:lstStyle>
            <a:lvl1pPr marL="0" marR="0" indent="0" algn="ctr" defTabSz="914400" rtl="0" eaLnBrk="1" fontAlgn="auto" latinLnBrk="0" hangingPunct="1">
              <a:lnSpc>
                <a:spcPct val="100000"/>
              </a:lnSpc>
              <a:spcBef>
                <a:spcPct val="0"/>
              </a:spcBef>
              <a:spcAft>
                <a:spcPts val="0"/>
              </a:spcAft>
              <a:buClrTx/>
              <a:buSzTx/>
              <a:buFontTx/>
              <a:buNone/>
              <a:tabLst/>
              <a:defRPr sz="3200" b="0" i="1">
                <a:solidFill>
                  <a:srgbClr val="00897A"/>
                </a:solidFill>
                <a:effectLs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897A"/>
                </a:solidFill>
                <a:effectLst/>
                <a:uLnTx/>
                <a:uFillTx/>
                <a:latin typeface="+mj-lt"/>
                <a:ea typeface="+mj-ea"/>
                <a:cs typeface="+mj-cs"/>
              </a:rPr>
              <a:t>IIASA</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000" b="1" i="0" dirty="0" smtClean="0">
                <a:latin typeface="+mj-lt"/>
                <a:ea typeface="+mj-ea"/>
                <a:cs typeface="+mj-cs"/>
              </a:rPr>
              <a:t>Ian McCallum</a:t>
            </a:r>
            <a:endParaRPr kumimoji="0" lang="en-US" sz="1800" b="1" i="0" u="none" strike="noStrike" kern="1200" cap="none" spc="0" normalizeH="0" baseline="0" noProof="0" dirty="0" smtClean="0">
              <a:ln>
                <a:noFill/>
              </a:ln>
              <a:solidFill>
                <a:srgbClr val="00897A"/>
              </a:solidFill>
              <a:effectLst/>
              <a:uLnTx/>
              <a:uFillTx/>
              <a:latin typeface="+mj-lt"/>
              <a:ea typeface="+mj-ea"/>
              <a:cs typeface="+mj-cs"/>
            </a:endParaRPr>
          </a:p>
        </p:txBody>
      </p:sp>
      <p:sp>
        <p:nvSpPr>
          <p:cNvPr id="15" name="QuadreDeText 14"/>
          <p:cNvSpPr txBox="1"/>
          <p:nvPr/>
        </p:nvSpPr>
        <p:spPr>
          <a:xfrm>
            <a:off x="703111" y="1138135"/>
            <a:ext cx="7776864" cy="2000548"/>
          </a:xfrm>
          <a:prstGeom prst="rect">
            <a:avLst/>
          </a:prstGeom>
          <a:noFill/>
          <a:ln>
            <a:noFill/>
          </a:ln>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noProof="0" dirty="0" smtClean="0">
                <a:solidFill>
                  <a:srgbClr val="00897A"/>
                </a:solidFill>
                <a:effectLst/>
                <a:latin typeface="+mj-lt"/>
                <a:ea typeface="+mj-ea"/>
                <a:cs typeface="+mj-cs"/>
              </a:rPr>
              <a:t>ENEON</a:t>
            </a:r>
            <a:endParaRPr lang="en-US" sz="4000" b="1" i="0" kern="1200" noProof="0" dirty="0" smtClean="0">
              <a:solidFill>
                <a:srgbClr val="00897A"/>
              </a:solidFill>
              <a:effectLst/>
              <a:latin typeface="+mj-lt"/>
              <a:ea typeface="+mj-ea"/>
              <a:cs typeface="+mj-cs"/>
            </a:endParaRPr>
          </a:p>
          <a:p>
            <a:pPr algn="ctr"/>
            <a:r>
              <a:rPr lang="en-US" sz="3200" i="1" dirty="0" smtClean="0">
                <a:solidFill>
                  <a:srgbClr val="00897A"/>
                </a:solidFill>
              </a:rPr>
              <a:t>Observing Europe: Networking the Earth Observation Networks in Europe</a:t>
            </a:r>
          </a:p>
          <a:p>
            <a:pPr lvl="0" algn="ctr"/>
            <a:r>
              <a:rPr lang="en-US" sz="2400" i="1" dirty="0" smtClean="0">
                <a:solidFill>
                  <a:schemeClr val="tx1">
                    <a:tint val="75000"/>
                  </a:schemeClr>
                </a:solidFill>
              </a:rPr>
              <a:t>21-22 September, Paris</a:t>
            </a:r>
            <a:endParaRPr lang="ca-ES" sz="4000" b="1" i="0" kern="1200" dirty="0" smtClean="0">
              <a:solidFill>
                <a:srgbClr val="00897A"/>
              </a:solidFill>
              <a:effectLst/>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Potential Benefits</a:t>
            </a:r>
            <a:endParaRPr lang="en-US" altLang="en-US" dirty="0" smtClean="0"/>
          </a:p>
        </p:txBody>
      </p:sp>
      <p:sp>
        <p:nvSpPr>
          <p:cNvPr id="12291" name="Content Placeholder 2"/>
          <p:cNvSpPr>
            <a:spLocks noGrp="1"/>
          </p:cNvSpPr>
          <p:nvPr>
            <p:ph idx="1"/>
          </p:nvPr>
        </p:nvSpPr>
        <p:spPr/>
        <p:txBody>
          <a:bodyPr>
            <a:normAutofit/>
          </a:bodyPr>
          <a:lstStyle/>
          <a:p>
            <a:r>
              <a:rPr lang="en-US" altLang="en-US" sz="2000" dirty="0" smtClean="0"/>
              <a:t>Link to GEO/GEOSS</a:t>
            </a:r>
          </a:p>
          <a:p>
            <a:r>
              <a:rPr lang="en-US" altLang="en-US" sz="2000" dirty="0"/>
              <a:t>Infrastructure/hosting (via GEOSS) </a:t>
            </a:r>
            <a:endParaRPr lang="en-US" altLang="en-US" sz="2000" dirty="0" smtClean="0"/>
          </a:p>
          <a:p>
            <a:r>
              <a:rPr lang="en-US" altLang="en-US" sz="2000" dirty="0" smtClean="0"/>
              <a:t>Link to SDGs via GPSDD</a:t>
            </a:r>
          </a:p>
          <a:p>
            <a:r>
              <a:rPr lang="en-US" altLang="en-US" sz="2000" dirty="0" smtClean="0"/>
              <a:t>Dissemination</a:t>
            </a:r>
          </a:p>
          <a:p>
            <a:r>
              <a:rPr lang="en-US" altLang="en-US" sz="2000" dirty="0" smtClean="0"/>
              <a:t>Recognition</a:t>
            </a:r>
          </a:p>
          <a:p>
            <a:r>
              <a:rPr lang="en-US" altLang="en-US" sz="2000" dirty="0" smtClean="0"/>
              <a:t>Data</a:t>
            </a:r>
          </a:p>
          <a:p>
            <a:r>
              <a:rPr lang="en-US" altLang="en-US" sz="2000" dirty="0"/>
              <a:t>S</a:t>
            </a:r>
            <a:r>
              <a:rPr lang="en-US" altLang="en-US" sz="2000" dirty="0" smtClean="0"/>
              <a:t>upport </a:t>
            </a:r>
          </a:p>
          <a:p>
            <a:r>
              <a:rPr lang="en-US" altLang="en-US" sz="2000" dirty="0" smtClean="0"/>
              <a:t>A discussion forum</a:t>
            </a:r>
          </a:p>
          <a:p>
            <a:r>
              <a:rPr lang="en-US" altLang="en-US" sz="2000" dirty="0" smtClean="0"/>
              <a:t>Connectivity between users and producers (marketplace?) </a:t>
            </a:r>
          </a:p>
          <a:p>
            <a:r>
              <a:rPr lang="en-US" altLang="en-US" sz="2000" dirty="0" smtClean="0"/>
              <a:t>Business opportunities  </a:t>
            </a:r>
          </a:p>
          <a:p>
            <a:r>
              <a:rPr lang="en-US" altLang="en-US" sz="2000" dirty="0" smtClean="0"/>
              <a:t>International Visibility</a:t>
            </a:r>
            <a:endParaRPr lang="en-US" altLang="en-US" sz="2000" dirty="0" smtClean="0"/>
          </a:p>
          <a:p>
            <a:endParaRPr lang="en-US" altLang="en-US" sz="2000" dirty="0" smtClean="0"/>
          </a:p>
        </p:txBody>
      </p:sp>
      <p:pic>
        <p:nvPicPr>
          <p:cNvPr id="5" name="Picture 4"/>
          <p:cNvPicPr>
            <a:picLocks noChangeAspect="1"/>
          </p:cNvPicPr>
          <p:nvPr/>
        </p:nvPicPr>
        <p:blipFill>
          <a:blip r:embed="rId2"/>
          <a:stretch>
            <a:fillRect/>
          </a:stretch>
        </p:blipFill>
        <p:spPr>
          <a:xfrm>
            <a:off x="4644008" y="1772816"/>
            <a:ext cx="4482068" cy="1657489"/>
          </a:xfrm>
          <a:prstGeom prst="rect">
            <a:avLst/>
          </a:prstGeom>
        </p:spPr>
      </p:pic>
    </p:spTree>
    <p:extLst>
      <p:ext uri="{BB962C8B-B14F-4D97-AF65-F5344CB8AC3E}">
        <p14:creationId xmlns:p14="http://schemas.microsoft.com/office/powerpoint/2010/main" val="3812260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55" t="7635" r="7809" b="46183"/>
          <a:stretch/>
        </p:blipFill>
        <p:spPr bwMode="auto">
          <a:xfrm>
            <a:off x="1233376" y="2519916"/>
            <a:ext cx="6634717" cy="216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47864" y="5157192"/>
            <a:ext cx="2862130" cy="584775"/>
          </a:xfrm>
          <a:prstGeom prst="rect">
            <a:avLst/>
          </a:prstGeom>
          <a:noFill/>
        </p:spPr>
        <p:txBody>
          <a:bodyPr wrap="none" rtlCol="0">
            <a:spAutoFit/>
          </a:bodyPr>
          <a:lstStyle/>
          <a:p>
            <a:r>
              <a:rPr lang="en-US" sz="3200" dirty="0" smtClean="0"/>
              <a:t>www.eneon.net</a:t>
            </a:r>
            <a:endParaRPr lang="en-US" sz="3200" dirty="0"/>
          </a:p>
        </p:txBody>
      </p:sp>
    </p:spTree>
    <p:extLst>
      <p:ext uri="{BB962C8B-B14F-4D97-AF65-F5344CB8AC3E}">
        <p14:creationId xmlns:p14="http://schemas.microsoft.com/office/powerpoint/2010/main" val="2155407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Issues with in-situ data…</a:t>
            </a:r>
            <a:br>
              <a:rPr lang="en-US" dirty="0" smtClean="0"/>
            </a:br>
            <a:r>
              <a:rPr lang="en-US" dirty="0" smtClean="0"/>
              <a:t>in some cases on the decrease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a:t>	</a:t>
            </a:r>
            <a:r>
              <a:rPr lang="en-US" dirty="0" smtClean="0"/>
              <a:t>Precipitation</a:t>
            </a:r>
            <a:r>
              <a:rPr lang="en-US" dirty="0"/>
              <a:t>			Global Runoff</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4248472" cy="2682529"/>
          </a:xfrm>
          <a:prstGeom prst="rect">
            <a:avLst/>
          </a:prstGeom>
          <a:noFill/>
          <a:ln>
            <a:noFill/>
          </a:ln>
          <a:extLst/>
        </p:spPr>
      </p:pic>
      <p:pic>
        <p:nvPicPr>
          <p:cNvPr id="1026" name="Picture 2" descr="Figure 2: Availability of historical discharge data in the GRDC database by yea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039777"/>
            <a:ext cx="4379640" cy="269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16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p:cNvSpPr>
            <a:spLocks noGrp="1"/>
          </p:cNvSpPr>
          <p:nvPr>
            <p:ph type="title"/>
          </p:nvPr>
        </p:nvSpPr>
        <p:spPr/>
        <p:txBody>
          <a:bodyPr/>
          <a:lstStyle/>
          <a:p>
            <a:r>
              <a:rPr lang="en-GB" altLang="en-US" smtClean="0"/>
              <a:t>What ENEON has to be</a:t>
            </a:r>
          </a:p>
        </p:txBody>
      </p:sp>
      <p:sp>
        <p:nvSpPr>
          <p:cNvPr id="8195" name="Contenidor de contingut 2"/>
          <p:cNvSpPr>
            <a:spLocks noGrp="1"/>
          </p:cNvSpPr>
          <p:nvPr>
            <p:ph idx="1"/>
          </p:nvPr>
        </p:nvSpPr>
        <p:spPr>
          <a:xfrm>
            <a:off x="251521" y="2276872"/>
            <a:ext cx="8352928" cy="3888432"/>
          </a:xfrm>
        </p:spPr>
        <p:txBody>
          <a:bodyPr>
            <a:normAutofit fontScale="92500" lnSpcReduction="20000"/>
          </a:bodyPr>
          <a:lstStyle/>
          <a:p>
            <a:pPr algn="just"/>
            <a:r>
              <a:rPr lang="en-US" altLang="en-US" dirty="0" smtClean="0"/>
              <a:t>European Network of Earth Observation Networks (ENEON) including space-based, airborne and in-situ observation networks</a:t>
            </a:r>
          </a:p>
          <a:p>
            <a:pPr algn="just"/>
            <a:r>
              <a:rPr lang="en-US" altLang="en-US" dirty="0" smtClean="0"/>
              <a:t>ENEON contributes to the development of GEOSS and Copernicus by extending them to all relevant European EO networks</a:t>
            </a:r>
          </a:p>
          <a:p>
            <a:pPr algn="just"/>
            <a:r>
              <a:rPr lang="en-US" altLang="en-US" dirty="0" smtClean="0"/>
              <a:t>ENEON will be used to bring together networks involved in research and innovation relevant to GEOSS, with particular focus on in-situ segment</a:t>
            </a:r>
          </a:p>
        </p:txBody>
      </p:sp>
      <p:sp>
        <p:nvSpPr>
          <p:cNvPr id="8196" name="Contenidor de número de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rgbClr val="092E5C"/>
                </a:solidFill>
                <a:latin typeface="Arial" pitchFamily="34" charset="0"/>
              </a:defRPr>
            </a:lvl1pPr>
            <a:lvl2pPr marL="742950" indent="-285750">
              <a:defRPr sz="1900" b="1">
                <a:solidFill>
                  <a:srgbClr val="092E5C"/>
                </a:solidFill>
                <a:latin typeface="Arial" pitchFamily="34" charset="0"/>
              </a:defRPr>
            </a:lvl2pPr>
            <a:lvl3pPr marL="1143000" indent="-228600">
              <a:defRPr sz="1900" b="1">
                <a:solidFill>
                  <a:srgbClr val="092E5C"/>
                </a:solidFill>
                <a:latin typeface="Arial" pitchFamily="34" charset="0"/>
              </a:defRPr>
            </a:lvl3pPr>
            <a:lvl4pPr marL="1600200" indent="-228600">
              <a:defRPr sz="1900" b="1">
                <a:solidFill>
                  <a:srgbClr val="092E5C"/>
                </a:solidFill>
                <a:latin typeface="Arial" pitchFamily="34" charset="0"/>
              </a:defRPr>
            </a:lvl4pPr>
            <a:lvl5pPr marL="2057400" indent="-228600">
              <a:defRPr sz="1900" b="1">
                <a:solidFill>
                  <a:srgbClr val="092E5C"/>
                </a:solidFill>
                <a:latin typeface="Arial" pitchFamily="34" charset="0"/>
              </a:defRPr>
            </a:lvl5pPr>
            <a:lvl6pPr marL="2514600" indent="-228600" eaLnBrk="0" fontAlgn="base" hangingPunct="0">
              <a:spcBef>
                <a:spcPct val="0"/>
              </a:spcBef>
              <a:spcAft>
                <a:spcPct val="0"/>
              </a:spcAft>
              <a:defRPr sz="1900" b="1">
                <a:solidFill>
                  <a:srgbClr val="092E5C"/>
                </a:solidFill>
                <a:latin typeface="Arial" pitchFamily="34" charset="0"/>
              </a:defRPr>
            </a:lvl6pPr>
            <a:lvl7pPr marL="2971800" indent="-228600" eaLnBrk="0" fontAlgn="base" hangingPunct="0">
              <a:spcBef>
                <a:spcPct val="0"/>
              </a:spcBef>
              <a:spcAft>
                <a:spcPct val="0"/>
              </a:spcAft>
              <a:defRPr sz="1900" b="1">
                <a:solidFill>
                  <a:srgbClr val="092E5C"/>
                </a:solidFill>
                <a:latin typeface="Arial" pitchFamily="34" charset="0"/>
              </a:defRPr>
            </a:lvl7pPr>
            <a:lvl8pPr marL="3429000" indent="-228600" eaLnBrk="0" fontAlgn="base" hangingPunct="0">
              <a:spcBef>
                <a:spcPct val="0"/>
              </a:spcBef>
              <a:spcAft>
                <a:spcPct val="0"/>
              </a:spcAft>
              <a:defRPr sz="1900" b="1">
                <a:solidFill>
                  <a:srgbClr val="092E5C"/>
                </a:solidFill>
                <a:latin typeface="Arial" pitchFamily="34" charset="0"/>
              </a:defRPr>
            </a:lvl8pPr>
            <a:lvl9pPr marL="3886200" indent="-228600" eaLnBrk="0" fontAlgn="base" hangingPunct="0">
              <a:spcBef>
                <a:spcPct val="0"/>
              </a:spcBef>
              <a:spcAft>
                <a:spcPct val="0"/>
              </a:spcAft>
              <a:defRPr sz="1900" b="1">
                <a:solidFill>
                  <a:srgbClr val="092E5C"/>
                </a:solidFill>
                <a:latin typeface="Arial" pitchFamily="34" charset="0"/>
              </a:defRPr>
            </a:lvl9pPr>
          </a:lstStyle>
          <a:p>
            <a:fld id="{A0A3E51A-B654-4B4F-A349-B2EFB672C84A}" type="slidenum">
              <a:rPr lang="en-US" altLang="en-US" sz="900" b="0">
                <a:latin typeface="Calibri" pitchFamily="34" charset="0"/>
              </a:rPr>
              <a:pPr/>
              <a:t>13</a:t>
            </a:fld>
            <a:endParaRPr lang="en-US" altLang="en-US" sz="900" b="0">
              <a:latin typeface="Calibri" pitchFamily="34" charset="0"/>
            </a:endParaRPr>
          </a:p>
        </p:txBody>
      </p:sp>
      <p:sp>
        <p:nvSpPr>
          <p:cNvPr id="8197" name="Contenidor de peu de pàgina 4"/>
          <p:cNvSpPr>
            <a:spLocks noGrp="1"/>
          </p:cNvSpPr>
          <p:nvPr>
            <p:ph type="ftr" sz="quarter" idx="4294967295"/>
          </p:nvPr>
        </p:nvSpPr>
        <p:spPr bwMode="auto">
          <a:xfrm>
            <a:off x="3810000" y="6553200"/>
            <a:ext cx="3200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rgbClr val="092E5C"/>
                </a:solidFill>
                <a:latin typeface="Arial" pitchFamily="34" charset="0"/>
              </a:defRPr>
            </a:lvl1pPr>
            <a:lvl2pPr marL="742950" indent="-285750">
              <a:defRPr sz="1900" b="1">
                <a:solidFill>
                  <a:srgbClr val="092E5C"/>
                </a:solidFill>
                <a:latin typeface="Arial" pitchFamily="34" charset="0"/>
              </a:defRPr>
            </a:lvl2pPr>
            <a:lvl3pPr marL="1143000" indent="-228600">
              <a:defRPr sz="1900" b="1">
                <a:solidFill>
                  <a:srgbClr val="092E5C"/>
                </a:solidFill>
                <a:latin typeface="Arial" pitchFamily="34" charset="0"/>
              </a:defRPr>
            </a:lvl3pPr>
            <a:lvl4pPr marL="1600200" indent="-228600">
              <a:defRPr sz="1900" b="1">
                <a:solidFill>
                  <a:srgbClr val="092E5C"/>
                </a:solidFill>
                <a:latin typeface="Arial" pitchFamily="34" charset="0"/>
              </a:defRPr>
            </a:lvl4pPr>
            <a:lvl5pPr marL="2057400" indent="-228600">
              <a:defRPr sz="1900" b="1">
                <a:solidFill>
                  <a:srgbClr val="092E5C"/>
                </a:solidFill>
                <a:latin typeface="Arial" pitchFamily="34" charset="0"/>
              </a:defRPr>
            </a:lvl5pPr>
            <a:lvl6pPr marL="2514600" indent="-228600" eaLnBrk="0" fontAlgn="base" hangingPunct="0">
              <a:spcBef>
                <a:spcPct val="0"/>
              </a:spcBef>
              <a:spcAft>
                <a:spcPct val="0"/>
              </a:spcAft>
              <a:defRPr sz="1900" b="1">
                <a:solidFill>
                  <a:srgbClr val="092E5C"/>
                </a:solidFill>
                <a:latin typeface="Arial" pitchFamily="34" charset="0"/>
              </a:defRPr>
            </a:lvl6pPr>
            <a:lvl7pPr marL="2971800" indent="-228600" eaLnBrk="0" fontAlgn="base" hangingPunct="0">
              <a:spcBef>
                <a:spcPct val="0"/>
              </a:spcBef>
              <a:spcAft>
                <a:spcPct val="0"/>
              </a:spcAft>
              <a:defRPr sz="1900" b="1">
                <a:solidFill>
                  <a:srgbClr val="092E5C"/>
                </a:solidFill>
                <a:latin typeface="Arial" pitchFamily="34" charset="0"/>
              </a:defRPr>
            </a:lvl7pPr>
            <a:lvl8pPr marL="3429000" indent="-228600" eaLnBrk="0" fontAlgn="base" hangingPunct="0">
              <a:spcBef>
                <a:spcPct val="0"/>
              </a:spcBef>
              <a:spcAft>
                <a:spcPct val="0"/>
              </a:spcAft>
              <a:defRPr sz="1900" b="1">
                <a:solidFill>
                  <a:srgbClr val="092E5C"/>
                </a:solidFill>
                <a:latin typeface="Arial" pitchFamily="34" charset="0"/>
              </a:defRPr>
            </a:lvl8pPr>
            <a:lvl9pPr marL="3886200" indent="-228600" eaLnBrk="0" fontAlgn="base" hangingPunct="0">
              <a:spcBef>
                <a:spcPct val="0"/>
              </a:spcBef>
              <a:spcAft>
                <a:spcPct val="0"/>
              </a:spcAft>
              <a:defRPr sz="1900" b="1">
                <a:solidFill>
                  <a:srgbClr val="092E5C"/>
                </a:solidFill>
                <a:latin typeface="Arial" pitchFamily="34" charset="0"/>
              </a:defRPr>
            </a:lvl9pPr>
          </a:lstStyle>
          <a:p>
            <a:pPr>
              <a:lnSpc>
                <a:spcPct val="90000"/>
              </a:lnSpc>
            </a:pPr>
            <a:r>
              <a:rPr lang="en-US" altLang="en-US" sz="1000" b="0">
                <a:solidFill>
                  <a:srgbClr val="0061A7"/>
                </a:solidFill>
              </a:rPr>
              <a:t>Kick off meeting. February 19th, 2015, Barcelona</a:t>
            </a:r>
          </a:p>
        </p:txBody>
      </p:sp>
    </p:spTree>
    <p:extLst>
      <p:ext uri="{BB962C8B-B14F-4D97-AF65-F5344CB8AC3E}">
        <p14:creationId xmlns:p14="http://schemas.microsoft.com/office/powerpoint/2010/main" val="4036515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Next Steps</a:t>
            </a:r>
          </a:p>
        </p:txBody>
      </p:sp>
      <p:sp>
        <p:nvSpPr>
          <p:cNvPr id="12291" name="Content Placeholder 2"/>
          <p:cNvSpPr>
            <a:spLocks noGrp="1"/>
          </p:cNvSpPr>
          <p:nvPr>
            <p:ph idx="1"/>
          </p:nvPr>
        </p:nvSpPr>
        <p:spPr/>
        <p:txBody>
          <a:bodyPr>
            <a:normAutofit fontScale="92500" lnSpcReduction="20000"/>
          </a:bodyPr>
          <a:lstStyle/>
          <a:p>
            <a:pPr marL="233363" lvl="1" indent="-233363">
              <a:buFontTx/>
              <a:buChar char="•"/>
              <a:defRPr/>
            </a:pPr>
            <a:r>
              <a:rPr lang="en-US" altLang="en-US" dirty="0" smtClean="0"/>
              <a:t>Review earlier attempts (</a:t>
            </a:r>
            <a:r>
              <a:rPr lang="en-US" altLang="en-US" dirty="0" err="1" smtClean="0"/>
              <a:t>eg</a:t>
            </a:r>
            <a:r>
              <a:rPr lang="en-US" altLang="en-US" dirty="0" smtClean="0"/>
              <a:t> FEON); NEON, OOI; </a:t>
            </a:r>
            <a:r>
              <a:rPr lang="en-US" altLang="en-US" dirty="0" err="1" smtClean="0"/>
              <a:t>EarthCube</a:t>
            </a:r>
            <a:r>
              <a:rPr lang="en-US" altLang="en-US" dirty="0" smtClean="0"/>
              <a:t> CDF – analyze what worked and what did not…</a:t>
            </a:r>
          </a:p>
          <a:p>
            <a:pPr>
              <a:defRPr/>
            </a:pPr>
            <a:r>
              <a:rPr lang="en-US" altLang="en-US" sz="2000" dirty="0"/>
              <a:t>Make explicit information models for each participating observation network</a:t>
            </a:r>
          </a:p>
          <a:p>
            <a:pPr lvl="1">
              <a:defRPr/>
            </a:pPr>
            <a:r>
              <a:rPr lang="en-US" altLang="en-US" dirty="0"/>
              <a:t>Map them to a common framework (O&amp;M)</a:t>
            </a:r>
          </a:p>
          <a:p>
            <a:pPr lvl="1">
              <a:defRPr/>
            </a:pPr>
            <a:r>
              <a:rPr lang="en-US" altLang="en-US" dirty="0"/>
              <a:t>Examine mapping results and </a:t>
            </a:r>
            <a:r>
              <a:rPr lang="en-US" altLang="en-US" dirty="0" smtClean="0"/>
              <a:t>gaps</a:t>
            </a:r>
          </a:p>
          <a:p>
            <a:pPr>
              <a:defRPr/>
            </a:pPr>
            <a:r>
              <a:rPr lang="en-US" altLang="en-US" sz="2000" dirty="0" smtClean="0"/>
              <a:t>Interaction with the Copernicus program [both infrastructure and services] is required (overlapping scope, future needs for observation, etc.)</a:t>
            </a:r>
          </a:p>
          <a:p>
            <a:pPr>
              <a:defRPr/>
            </a:pPr>
            <a:r>
              <a:rPr lang="en-US" altLang="en-US" sz="2000" dirty="0" smtClean="0"/>
              <a:t>Relevant expertise is already with external actors (e.g. Copernicus services). How will ENEON entice their inputs?</a:t>
            </a:r>
          </a:p>
          <a:p>
            <a:pPr>
              <a:defRPr/>
            </a:pPr>
            <a:r>
              <a:rPr lang="en-US" altLang="en-US" sz="2000" dirty="0" smtClean="0"/>
              <a:t>ENEON needs to keep track of/integrate innovative EO use based on “free and open” data-driven initiatives outside the network of networks… [long term sustainability]</a:t>
            </a:r>
          </a:p>
          <a:p>
            <a:pPr>
              <a:defRPr/>
            </a:pPr>
            <a:r>
              <a:rPr lang="en-US" altLang="en-US" sz="2000" dirty="0" smtClean="0"/>
              <a:t>ENEON must address implementation issues as well (e.g. academia vs. industry, centralized vs. collaborative, capacity building)</a:t>
            </a:r>
          </a:p>
          <a:p>
            <a:pPr marL="233363" lvl="1" indent="-233363">
              <a:buFontTx/>
              <a:buChar char="•"/>
              <a:defRPr/>
            </a:pPr>
            <a:endParaRPr lang="en-US" altLang="en-US" dirty="0" smtClean="0"/>
          </a:p>
          <a:p>
            <a:pPr>
              <a:defRPr/>
            </a:pPr>
            <a:endParaRPr lang="en-US" altLang="en-US" sz="2000" dirty="0" smtClean="0"/>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rgbClr val="092E5C"/>
                </a:solidFill>
                <a:latin typeface="Arial" pitchFamily="34" charset="0"/>
              </a:defRPr>
            </a:lvl1pPr>
            <a:lvl2pPr marL="742950" indent="-285750">
              <a:defRPr sz="1900" b="1">
                <a:solidFill>
                  <a:srgbClr val="092E5C"/>
                </a:solidFill>
                <a:latin typeface="Arial" pitchFamily="34" charset="0"/>
              </a:defRPr>
            </a:lvl2pPr>
            <a:lvl3pPr marL="1143000" indent="-228600">
              <a:defRPr sz="1900" b="1">
                <a:solidFill>
                  <a:srgbClr val="092E5C"/>
                </a:solidFill>
                <a:latin typeface="Arial" pitchFamily="34" charset="0"/>
              </a:defRPr>
            </a:lvl3pPr>
            <a:lvl4pPr marL="1600200" indent="-228600">
              <a:defRPr sz="1900" b="1">
                <a:solidFill>
                  <a:srgbClr val="092E5C"/>
                </a:solidFill>
                <a:latin typeface="Arial" pitchFamily="34" charset="0"/>
              </a:defRPr>
            </a:lvl4pPr>
            <a:lvl5pPr marL="2057400" indent="-228600">
              <a:defRPr sz="1900" b="1">
                <a:solidFill>
                  <a:srgbClr val="092E5C"/>
                </a:solidFill>
                <a:latin typeface="Arial" pitchFamily="34" charset="0"/>
              </a:defRPr>
            </a:lvl5pPr>
            <a:lvl6pPr marL="2514600" indent="-228600" eaLnBrk="0" fontAlgn="base" hangingPunct="0">
              <a:spcBef>
                <a:spcPct val="0"/>
              </a:spcBef>
              <a:spcAft>
                <a:spcPct val="0"/>
              </a:spcAft>
              <a:defRPr sz="1900" b="1">
                <a:solidFill>
                  <a:srgbClr val="092E5C"/>
                </a:solidFill>
                <a:latin typeface="Arial" pitchFamily="34" charset="0"/>
              </a:defRPr>
            </a:lvl6pPr>
            <a:lvl7pPr marL="2971800" indent="-228600" eaLnBrk="0" fontAlgn="base" hangingPunct="0">
              <a:spcBef>
                <a:spcPct val="0"/>
              </a:spcBef>
              <a:spcAft>
                <a:spcPct val="0"/>
              </a:spcAft>
              <a:defRPr sz="1900" b="1">
                <a:solidFill>
                  <a:srgbClr val="092E5C"/>
                </a:solidFill>
                <a:latin typeface="Arial" pitchFamily="34" charset="0"/>
              </a:defRPr>
            </a:lvl7pPr>
            <a:lvl8pPr marL="3429000" indent="-228600" eaLnBrk="0" fontAlgn="base" hangingPunct="0">
              <a:spcBef>
                <a:spcPct val="0"/>
              </a:spcBef>
              <a:spcAft>
                <a:spcPct val="0"/>
              </a:spcAft>
              <a:defRPr sz="1900" b="1">
                <a:solidFill>
                  <a:srgbClr val="092E5C"/>
                </a:solidFill>
                <a:latin typeface="Arial" pitchFamily="34" charset="0"/>
              </a:defRPr>
            </a:lvl8pPr>
            <a:lvl9pPr marL="3886200" indent="-228600" eaLnBrk="0" fontAlgn="base" hangingPunct="0">
              <a:spcBef>
                <a:spcPct val="0"/>
              </a:spcBef>
              <a:spcAft>
                <a:spcPct val="0"/>
              </a:spcAft>
              <a:defRPr sz="1900" b="1">
                <a:solidFill>
                  <a:srgbClr val="092E5C"/>
                </a:solidFill>
                <a:latin typeface="Arial" pitchFamily="34" charset="0"/>
              </a:defRPr>
            </a:lvl9pPr>
          </a:lstStyle>
          <a:p>
            <a:fld id="{463F1C63-6693-4FDD-BD07-303473BFC6B9}" type="slidenum">
              <a:rPr lang="en-US" altLang="en-US" sz="900" b="0">
                <a:latin typeface="Calibri" pitchFamily="34" charset="0"/>
              </a:rPr>
              <a:pPr/>
              <a:t>14</a:t>
            </a:fld>
            <a:endParaRPr lang="en-US" altLang="en-US" sz="900" b="0">
              <a:latin typeface="Calibri" pitchFamily="34" charset="0"/>
            </a:endParaRPr>
          </a:p>
        </p:txBody>
      </p:sp>
    </p:spTree>
    <p:extLst>
      <p:ext uri="{BB962C8B-B14F-4D97-AF65-F5344CB8AC3E}">
        <p14:creationId xmlns:p14="http://schemas.microsoft.com/office/powerpoint/2010/main" val="938992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review of the GEOSS DAB ensures that all the networks are contributing valuable resources to GEOSS based on the GEOSS GCI information, the GEOSS DAB and Copernicus services catalogues.</a:t>
            </a:r>
            <a:endParaRPr lang="en-US" dirty="0"/>
          </a:p>
        </p:txBody>
      </p:sp>
    </p:spTree>
    <p:extLst>
      <p:ext uri="{BB962C8B-B14F-4D97-AF65-F5344CB8AC3E}">
        <p14:creationId xmlns:p14="http://schemas.microsoft.com/office/powerpoint/2010/main" val="6232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SDGs, MDGs, EVs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A world in which timely, accurate, and high quality data (official statistics, big data, open data, citizen-generated data, and more) is harnessed to significantly contribute to achieving and measuring sustainable development - leaving no one behind… </a:t>
            </a:r>
          </a:p>
          <a:p>
            <a:endParaRPr lang="en-US" b="1" dirty="0"/>
          </a:p>
          <a:p>
            <a:r>
              <a:rPr lang="en-US" b="1" dirty="0"/>
              <a:t>A world in which statistics and data are rigorously produced, organized, shared, and used in an environment of trust, inclusiveness, creativity, and efficacy… </a:t>
            </a:r>
          </a:p>
          <a:p>
            <a:endParaRPr lang="en-US" b="1" dirty="0"/>
          </a:p>
          <a:p>
            <a:r>
              <a:rPr lang="en-US" b="1" dirty="0"/>
              <a:t>A world in which “the right data is available to right people at the right time for the right outcomes”.</a:t>
            </a:r>
          </a:p>
          <a:p>
            <a:endParaRPr lang="en-US" dirty="0"/>
          </a:p>
        </p:txBody>
      </p:sp>
      <p:pic>
        <p:nvPicPr>
          <p:cNvPr id="4" name="Picture 3"/>
          <p:cNvPicPr>
            <a:picLocks noChangeAspect="1"/>
          </p:cNvPicPr>
          <p:nvPr/>
        </p:nvPicPr>
        <p:blipFill>
          <a:blip r:embed="rId2"/>
          <a:stretch>
            <a:fillRect/>
          </a:stretch>
        </p:blipFill>
        <p:spPr>
          <a:xfrm>
            <a:off x="4644008" y="2403600"/>
            <a:ext cx="4482068" cy="1657489"/>
          </a:xfrm>
          <a:prstGeom prst="rect">
            <a:avLst/>
          </a:prstGeom>
        </p:spPr>
      </p:pic>
    </p:spTree>
    <p:extLst>
      <p:ext uri="{BB962C8B-B14F-4D97-AF65-F5344CB8AC3E}">
        <p14:creationId xmlns:p14="http://schemas.microsoft.com/office/powerpoint/2010/main" val="3353509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0" y="908720"/>
            <a:ext cx="9144000" cy="615553"/>
          </a:xfrm>
        </p:spPr>
        <p:txBody>
          <a:bodyPr wrap="square">
            <a:spAutoFit/>
          </a:bodyPr>
          <a:lstStyle/>
          <a:p>
            <a:r>
              <a:rPr lang="en-US" sz="3400" b="1" u="sng" dirty="0" smtClean="0"/>
              <a:t>Questions to be answered by your network (1/3)</a:t>
            </a:r>
            <a:endParaRPr lang="en-US" sz="3400" b="1" u="sng" dirty="0"/>
          </a:p>
        </p:txBody>
      </p:sp>
      <p:sp>
        <p:nvSpPr>
          <p:cNvPr id="3" name="Contenidor de contingut 2"/>
          <p:cNvSpPr>
            <a:spLocks noGrp="1"/>
          </p:cNvSpPr>
          <p:nvPr>
            <p:ph idx="1"/>
          </p:nvPr>
        </p:nvSpPr>
        <p:spPr>
          <a:xfrm>
            <a:off x="395536" y="1616167"/>
            <a:ext cx="8229600" cy="4680520"/>
          </a:xfrm>
        </p:spPr>
        <p:txBody>
          <a:bodyPr>
            <a:normAutofit fontScale="85000" lnSpcReduction="10000"/>
          </a:bodyPr>
          <a:lstStyle/>
          <a:p>
            <a:pPr marL="514350" indent="-514350">
              <a:buNone/>
            </a:pPr>
            <a:r>
              <a:rPr lang="en-US" sz="3800" b="1" i="1" dirty="0" smtClean="0"/>
              <a:t>1. About your network</a:t>
            </a:r>
          </a:p>
          <a:p>
            <a:pPr marL="914400" lvl="1" indent="-514350" algn="just">
              <a:buNone/>
            </a:pPr>
            <a:r>
              <a:rPr lang="en-US" sz="3400" dirty="0" smtClean="0"/>
              <a:t>1.1 What network are you representing and what is your role in this network?</a:t>
            </a:r>
          </a:p>
          <a:p>
            <a:pPr marL="914400" lvl="1" indent="-514350" algn="just">
              <a:buNone/>
            </a:pPr>
            <a:r>
              <a:rPr lang="en-US" sz="3400" dirty="0" smtClean="0"/>
              <a:t>1.2 What are the main objectives of the network?</a:t>
            </a:r>
          </a:p>
          <a:p>
            <a:pPr marL="914400" lvl="1" indent="-514350" algn="just">
              <a:buNone/>
            </a:pPr>
            <a:r>
              <a:rPr lang="en-US" sz="3400" dirty="0" smtClean="0"/>
              <a:t>1.3 Who are the main contributors to your network?</a:t>
            </a:r>
          </a:p>
          <a:p>
            <a:pPr marL="914400" lvl="1" indent="-514350" algn="just">
              <a:buNone/>
            </a:pPr>
            <a:r>
              <a:rPr lang="en-US" sz="3400" dirty="0" smtClean="0"/>
              <a:t>1.4 What form of commitment do you have for the </a:t>
            </a:r>
            <a:r>
              <a:rPr lang="en-US" sz="3400" dirty="0" err="1" smtClean="0"/>
              <a:t>maintainance</a:t>
            </a:r>
            <a:r>
              <a:rPr lang="en-US" sz="3400" dirty="0" smtClean="0"/>
              <a:t> your network?</a:t>
            </a:r>
          </a:p>
          <a:p>
            <a:pPr marL="914400" lvl="1" indent="-514350" algn="just">
              <a:buNone/>
            </a:pPr>
            <a:r>
              <a:rPr lang="en-US" sz="3400" dirty="0" smtClean="0"/>
              <a:t>1.5 How large is your user base and who are your users?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0" y="908720"/>
            <a:ext cx="9144000" cy="615553"/>
          </a:xfrm>
        </p:spPr>
        <p:txBody>
          <a:bodyPr wrap="square">
            <a:spAutoFit/>
          </a:bodyPr>
          <a:lstStyle/>
          <a:p>
            <a:r>
              <a:rPr lang="en-US" sz="3400" b="1" u="sng" dirty="0" smtClean="0"/>
              <a:t>Questions to be answered by your network (1/3)</a:t>
            </a:r>
            <a:endParaRPr lang="en-US" sz="3400" b="1" u="sng" dirty="0"/>
          </a:p>
        </p:txBody>
      </p:sp>
      <p:sp>
        <p:nvSpPr>
          <p:cNvPr id="3" name="Contenidor de contingut 2"/>
          <p:cNvSpPr>
            <a:spLocks noGrp="1"/>
          </p:cNvSpPr>
          <p:nvPr>
            <p:ph idx="1"/>
          </p:nvPr>
        </p:nvSpPr>
        <p:spPr>
          <a:xfrm>
            <a:off x="395536" y="1556792"/>
            <a:ext cx="8229600" cy="4248472"/>
          </a:xfrm>
        </p:spPr>
        <p:txBody>
          <a:bodyPr>
            <a:normAutofit/>
          </a:bodyPr>
          <a:lstStyle/>
          <a:p>
            <a:pPr marL="514350" indent="-514350">
              <a:buAutoNum type="arabicPeriod"/>
            </a:pPr>
            <a:r>
              <a:rPr lang="en-US" b="1" i="1" dirty="0" smtClean="0"/>
              <a:t>About your network</a:t>
            </a:r>
          </a:p>
          <a:p>
            <a:pPr marL="914400" lvl="1" indent="-514350" algn="just">
              <a:buNone/>
            </a:pPr>
            <a:r>
              <a:rPr lang="en-US" sz="2900" dirty="0" smtClean="0"/>
              <a:t>1.6 Do you maintain a database of user needs and observational requirements?</a:t>
            </a:r>
          </a:p>
          <a:p>
            <a:pPr marL="914400" lvl="1" indent="-514350" algn="just">
              <a:buNone/>
            </a:pPr>
            <a:r>
              <a:rPr lang="en-US" sz="2900" dirty="0" smtClean="0"/>
              <a:t>1.7 What are the costs and efforts of maintaining the network?</a:t>
            </a:r>
          </a:p>
          <a:p>
            <a:pPr marL="914400" lvl="1" indent="-514350" algn="just">
              <a:buNone/>
            </a:pPr>
            <a:r>
              <a:rPr lang="en-US" sz="2900" dirty="0" smtClean="0"/>
              <a:t>1.8 What are your main funding sources?</a:t>
            </a:r>
          </a:p>
          <a:p>
            <a:pPr marL="914400" lvl="1" indent="-514350" algn="just">
              <a:buNone/>
            </a:pPr>
            <a:r>
              <a:rPr lang="en-US" sz="2900" dirty="0" smtClean="0"/>
              <a:t>1.9 What are the key issues for sustainability of your network running?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r="84" b="80351"/>
          <a:stretch/>
        </p:blipFill>
        <p:spPr>
          <a:xfrm>
            <a:off x="-57863" y="1916832"/>
            <a:ext cx="9208972" cy="2628900"/>
          </a:xfrm>
          <a:prstGeom prst="rect">
            <a:avLst/>
          </a:prstGeom>
          <a:ln w="15875">
            <a:solidFill>
              <a:schemeClr val="accent1"/>
            </a:solidFill>
          </a:ln>
        </p:spPr>
      </p:pic>
      <p:pic>
        <p:nvPicPr>
          <p:cNvPr id="6" name="Picture 5"/>
          <p:cNvPicPr>
            <a:picLocks noChangeAspect="1"/>
          </p:cNvPicPr>
          <p:nvPr/>
        </p:nvPicPr>
        <p:blipFill rotWithShape="1">
          <a:blip r:embed="rId2"/>
          <a:srcRect l="3480" t="37836" r="5093" b="37603"/>
          <a:stretch/>
        </p:blipFill>
        <p:spPr>
          <a:xfrm>
            <a:off x="52250" y="2781781"/>
            <a:ext cx="6343651" cy="2473848"/>
          </a:xfrm>
          <a:prstGeom prst="rect">
            <a:avLst/>
          </a:prstGeom>
          <a:ln w="15875">
            <a:solidFill>
              <a:schemeClr val="accent1"/>
            </a:solidFill>
          </a:ln>
        </p:spPr>
      </p:pic>
      <p:pic>
        <p:nvPicPr>
          <p:cNvPr id="7" name="Picture 6"/>
          <p:cNvPicPr>
            <a:picLocks noChangeAspect="1"/>
          </p:cNvPicPr>
          <p:nvPr/>
        </p:nvPicPr>
        <p:blipFill rotWithShape="1">
          <a:blip r:embed="rId2"/>
          <a:srcRect l="22156" t="61871" r="24872" b="10379"/>
          <a:stretch/>
        </p:blipFill>
        <p:spPr>
          <a:xfrm>
            <a:off x="5116694" y="3740980"/>
            <a:ext cx="3983671" cy="3029298"/>
          </a:xfrm>
          <a:prstGeom prst="rect">
            <a:avLst/>
          </a:prstGeom>
          <a:ln w="15875">
            <a:solidFill>
              <a:schemeClr val="accent1"/>
            </a:solidFill>
          </a:ln>
        </p:spPr>
      </p:pic>
      <p:sp>
        <p:nvSpPr>
          <p:cNvPr id="8" name="TextBox 7"/>
          <p:cNvSpPr txBox="1"/>
          <p:nvPr/>
        </p:nvSpPr>
        <p:spPr>
          <a:xfrm>
            <a:off x="1019113" y="5513722"/>
            <a:ext cx="3768635" cy="646331"/>
          </a:xfrm>
          <a:prstGeom prst="rect">
            <a:avLst/>
          </a:prstGeom>
          <a:noFill/>
        </p:spPr>
        <p:txBody>
          <a:bodyPr wrap="square" rtlCol="0">
            <a:spAutoFit/>
          </a:bodyPr>
          <a:lstStyle/>
          <a:p>
            <a:r>
              <a:rPr lang="en-US" sz="1200" dirty="0" smtClean="0"/>
              <a:t>FROM: </a:t>
            </a:r>
            <a:r>
              <a:rPr lang="en-US" sz="1200" dirty="0" smtClean="0">
                <a:hlinkClick r:id="rId3"/>
              </a:rPr>
              <a:t>http</a:t>
            </a:r>
            <a:r>
              <a:rPr lang="en-US" sz="1200" dirty="0">
                <a:hlinkClick r:id="rId3"/>
              </a:rPr>
              <a:t>://inspire-geoportal.ec.europa.eu/resources/INSPIREResourcesReports/resourcesReport_2014-09-04</a:t>
            </a:r>
            <a:r>
              <a:rPr lang="en-US" sz="1200" dirty="0" smtClean="0">
                <a:hlinkClick r:id="rId3"/>
              </a:rPr>
              <a:t>/</a:t>
            </a:r>
            <a:r>
              <a:rPr lang="en-US" sz="1200" dirty="0" smtClean="0"/>
              <a:t> </a:t>
            </a:r>
            <a:endParaRPr lang="en-US" sz="1200" dirty="0"/>
          </a:p>
        </p:txBody>
      </p:sp>
    </p:spTree>
    <p:extLst>
      <p:ext uri="{BB962C8B-B14F-4D97-AF65-F5344CB8AC3E}">
        <p14:creationId xmlns:p14="http://schemas.microsoft.com/office/powerpoint/2010/main" val="410253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ENEON</a:t>
            </a:r>
            <a:endParaRPr lang="en-US" dirty="0"/>
          </a:p>
        </p:txBody>
      </p:sp>
      <p:sp>
        <p:nvSpPr>
          <p:cNvPr id="3" name="Content Placeholder 2"/>
          <p:cNvSpPr>
            <a:spLocks noGrp="1"/>
          </p:cNvSpPr>
          <p:nvPr>
            <p:ph idx="1"/>
          </p:nvPr>
        </p:nvSpPr>
        <p:spPr/>
        <p:txBody>
          <a:bodyPr>
            <a:normAutofit/>
          </a:bodyPr>
          <a:lstStyle/>
          <a:p>
            <a:pPr marL="0" indent="0">
              <a:buNone/>
            </a:pPr>
            <a:r>
              <a:rPr lang="en-US" altLang="en-US" b="1" dirty="0"/>
              <a:t>Establish</a:t>
            </a:r>
            <a:r>
              <a:rPr lang="en-US" altLang="en-US" dirty="0"/>
              <a:t> a European Network of Earth Observation Networks (</a:t>
            </a:r>
            <a:r>
              <a:rPr lang="en-US" altLang="en-US" b="1" dirty="0"/>
              <a:t>ENEON</a:t>
            </a:r>
            <a:r>
              <a:rPr lang="en-US" altLang="en-US" dirty="0"/>
              <a:t>) that can provide opinions and evidence of gaps in observation networks. </a:t>
            </a:r>
            <a:endParaRPr lang="en-US" altLang="en-US" dirty="0" smtClean="0"/>
          </a:p>
          <a:p>
            <a:pPr marL="0" indent="0">
              <a:buNone/>
            </a:pPr>
            <a:r>
              <a:rPr lang="en-US" altLang="en-US" b="1" dirty="0" smtClean="0"/>
              <a:t>Engage</a:t>
            </a:r>
            <a:r>
              <a:rPr lang="en-US" altLang="en-US" dirty="0" smtClean="0"/>
              <a:t> </a:t>
            </a:r>
            <a:r>
              <a:rPr lang="en-US" altLang="en-US" dirty="0"/>
              <a:t>with this Network on various fronts. </a:t>
            </a:r>
            <a:endParaRPr lang="en-US" altLang="en-US" dirty="0" smtClean="0"/>
          </a:p>
          <a:p>
            <a:pPr marL="0" indent="0">
              <a:buNone/>
            </a:pPr>
            <a:r>
              <a:rPr lang="en-US" altLang="en-US" b="1" dirty="0" smtClean="0"/>
              <a:t>Collect, synthesize and disseminate </a:t>
            </a:r>
            <a:r>
              <a:rPr lang="en-US" altLang="en-US" dirty="0"/>
              <a:t>this </a:t>
            </a:r>
            <a:r>
              <a:rPr lang="en-US" altLang="en-US" dirty="0" smtClean="0"/>
              <a:t>information.</a:t>
            </a:r>
            <a:endParaRPr lang="en-US" altLang="en-US" dirty="0" smtClean="0"/>
          </a:p>
        </p:txBody>
      </p:sp>
    </p:spTree>
    <p:extLst>
      <p:ext uri="{BB962C8B-B14F-4D97-AF65-F5344CB8AC3E}">
        <p14:creationId xmlns:p14="http://schemas.microsoft.com/office/powerpoint/2010/main" val="192537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1"/>
          <p:cNvSpPr>
            <a:spLocks noGrp="1"/>
          </p:cNvSpPr>
          <p:nvPr>
            <p:ph type="title"/>
          </p:nvPr>
        </p:nvSpPr>
        <p:spPr>
          <a:xfrm>
            <a:off x="0" y="908720"/>
            <a:ext cx="9144000" cy="615553"/>
          </a:xfrm>
        </p:spPr>
        <p:txBody>
          <a:bodyPr wrap="square">
            <a:spAutoFit/>
          </a:bodyPr>
          <a:lstStyle/>
          <a:p>
            <a:r>
              <a:rPr lang="en-US" sz="3400" b="1" u="sng" dirty="0" smtClean="0"/>
              <a:t>Questions to be answered by your network (2/3)</a:t>
            </a:r>
            <a:endParaRPr lang="en-US" sz="3400" b="1" u="sng" dirty="0"/>
          </a:p>
        </p:txBody>
      </p:sp>
      <p:sp>
        <p:nvSpPr>
          <p:cNvPr id="5" name="Contenidor de contingut 2"/>
          <p:cNvSpPr>
            <a:spLocks noGrp="1"/>
          </p:cNvSpPr>
          <p:nvPr>
            <p:ph idx="1"/>
          </p:nvPr>
        </p:nvSpPr>
        <p:spPr>
          <a:xfrm>
            <a:off x="395536" y="1652550"/>
            <a:ext cx="8229600" cy="5040560"/>
          </a:xfrm>
        </p:spPr>
        <p:txBody>
          <a:bodyPr>
            <a:normAutofit lnSpcReduction="10000"/>
          </a:bodyPr>
          <a:lstStyle/>
          <a:p>
            <a:pPr marL="514350" indent="-514350">
              <a:buNone/>
            </a:pPr>
            <a:r>
              <a:rPr lang="en-US" b="1" i="1" dirty="0" smtClean="0"/>
              <a:t>2. About data</a:t>
            </a:r>
          </a:p>
          <a:p>
            <a:pPr marL="914400" lvl="1" indent="-514350" algn="just">
              <a:buNone/>
            </a:pPr>
            <a:r>
              <a:rPr lang="en-US" dirty="0" smtClean="0"/>
              <a:t>2.1 What observations does your network collect and what products are produced?</a:t>
            </a:r>
          </a:p>
          <a:p>
            <a:pPr marL="914400" lvl="1" indent="-514350" algn="just">
              <a:buNone/>
            </a:pPr>
            <a:r>
              <a:rPr lang="en-US" dirty="0" smtClean="0"/>
              <a:t>2.2 What are the spatial and temporal characteristics and limits of your network?</a:t>
            </a:r>
          </a:p>
          <a:p>
            <a:pPr marL="914400" lvl="1" indent="-514350" algn="just">
              <a:buNone/>
            </a:pPr>
            <a:r>
              <a:rPr lang="en-US" dirty="0" smtClean="0"/>
              <a:t>2.3 How is the data archived and made </a:t>
            </a:r>
            <a:r>
              <a:rPr lang="en-US" dirty="0" err="1" smtClean="0"/>
              <a:t>accesible</a:t>
            </a:r>
            <a:r>
              <a:rPr lang="en-US" dirty="0" smtClean="0"/>
              <a:t> to users?</a:t>
            </a:r>
          </a:p>
          <a:p>
            <a:pPr marL="914400" lvl="1" indent="-514350" algn="just">
              <a:buNone/>
            </a:pPr>
            <a:r>
              <a:rPr lang="en-US" dirty="0" smtClean="0"/>
              <a:t>2.4 Do you address data quality in some way?</a:t>
            </a:r>
          </a:p>
          <a:p>
            <a:pPr marL="914400" lvl="1" indent="-514350" algn="just">
              <a:buNone/>
            </a:pPr>
            <a:r>
              <a:rPr lang="en-US" dirty="0" smtClean="0"/>
              <a:t>2.5 Are there risk for data continuity and how are data preservation and network continuity addressed?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1"/>
          <p:cNvSpPr>
            <a:spLocks noGrp="1"/>
          </p:cNvSpPr>
          <p:nvPr>
            <p:ph type="title"/>
          </p:nvPr>
        </p:nvSpPr>
        <p:spPr>
          <a:xfrm>
            <a:off x="0" y="908720"/>
            <a:ext cx="9144000" cy="615553"/>
          </a:xfrm>
        </p:spPr>
        <p:txBody>
          <a:bodyPr wrap="square">
            <a:spAutoFit/>
          </a:bodyPr>
          <a:lstStyle/>
          <a:p>
            <a:r>
              <a:rPr lang="en-US" sz="3400" b="1" u="sng" dirty="0" smtClean="0"/>
              <a:t>Questions to be answered by your network (2/3)</a:t>
            </a:r>
            <a:endParaRPr lang="en-US" sz="3400" b="1" u="sng" dirty="0"/>
          </a:p>
        </p:txBody>
      </p:sp>
      <p:sp>
        <p:nvSpPr>
          <p:cNvPr id="5" name="Contenidor de contingut 2"/>
          <p:cNvSpPr>
            <a:spLocks noGrp="1"/>
          </p:cNvSpPr>
          <p:nvPr>
            <p:ph idx="1"/>
          </p:nvPr>
        </p:nvSpPr>
        <p:spPr>
          <a:xfrm>
            <a:off x="395536" y="1652550"/>
            <a:ext cx="8229600" cy="5040560"/>
          </a:xfrm>
        </p:spPr>
        <p:txBody>
          <a:bodyPr>
            <a:normAutofit lnSpcReduction="10000"/>
          </a:bodyPr>
          <a:lstStyle/>
          <a:p>
            <a:pPr marL="514350" indent="-514350">
              <a:buNone/>
            </a:pPr>
            <a:r>
              <a:rPr lang="en-US" b="1" i="1" dirty="0" smtClean="0"/>
              <a:t>2. About data</a:t>
            </a:r>
          </a:p>
          <a:p>
            <a:pPr marL="914400" lvl="1" indent="-514350" algn="just">
              <a:buNone/>
            </a:pPr>
            <a:r>
              <a:rPr lang="en-US" dirty="0" smtClean="0"/>
              <a:t>2.6 What are the conditions (licenses) for sharing your data and products with users?</a:t>
            </a:r>
          </a:p>
          <a:p>
            <a:pPr marL="914400" lvl="1" indent="-514350" algn="just">
              <a:buNone/>
            </a:pPr>
            <a:r>
              <a:rPr lang="en-US" dirty="0" smtClean="0"/>
              <a:t>2.7 What key interface standards are used in making data and products available?</a:t>
            </a:r>
          </a:p>
          <a:p>
            <a:pPr marL="914400" lvl="1" indent="-514350" algn="just">
              <a:buNone/>
            </a:pPr>
            <a:r>
              <a:rPr lang="en-US" dirty="0" smtClean="0"/>
              <a:t>2.8 Are there known observational requirements that your network is not meeting?</a:t>
            </a:r>
          </a:p>
          <a:p>
            <a:pPr marL="914400" lvl="1" indent="-514350" algn="just">
              <a:buNone/>
            </a:pPr>
            <a:r>
              <a:rPr lang="en-US" dirty="0" smtClean="0"/>
              <a:t>2.9 Are there observations that are needed but not captured by your network or by other networks that you have access to or products that are not generated?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1"/>
          <p:cNvSpPr>
            <a:spLocks noGrp="1"/>
          </p:cNvSpPr>
          <p:nvPr>
            <p:ph type="title"/>
          </p:nvPr>
        </p:nvSpPr>
        <p:spPr>
          <a:xfrm>
            <a:off x="0" y="908720"/>
            <a:ext cx="9144000" cy="615553"/>
          </a:xfrm>
        </p:spPr>
        <p:txBody>
          <a:bodyPr wrap="square">
            <a:spAutoFit/>
          </a:bodyPr>
          <a:lstStyle/>
          <a:p>
            <a:r>
              <a:rPr lang="en-US" sz="3400" b="1" u="sng" dirty="0" smtClean="0"/>
              <a:t>Questions to be answered by your network (3/3)</a:t>
            </a:r>
            <a:endParaRPr lang="en-US" sz="3400" b="1" u="sng" dirty="0"/>
          </a:p>
        </p:txBody>
      </p:sp>
      <p:sp>
        <p:nvSpPr>
          <p:cNvPr id="5" name="Contenidor de contingut 2"/>
          <p:cNvSpPr>
            <a:spLocks noGrp="1"/>
          </p:cNvSpPr>
          <p:nvPr>
            <p:ph idx="1"/>
          </p:nvPr>
        </p:nvSpPr>
        <p:spPr>
          <a:xfrm>
            <a:off x="395536" y="1652550"/>
            <a:ext cx="8229600" cy="5040560"/>
          </a:xfrm>
        </p:spPr>
        <p:txBody>
          <a:bodyPr>
            <a:normAutofit fontScale="92500" lnSpcReduction="20000"/>
          </a:bodyPr>
          <a:lstStyle/>
          <a:p>
            <a:pPr marL="514350" indent="-514350" algn="just">
              <a:buNone/>
            </a:pPr>
            <a:r>
              <a:rPr lang="en-US" b="1" i="1" dirty="0" smtClean="0"/>
              <a:t>3. About a network of networks</a:t>
            </a:r>
          </a:p>
          <a:p>
            <a:pPr marL="914400" lvl="1" indent="-514350" algn="just">
              <a:buNone/>
            </a:pPr>
            <a:r>
              <a:rPr lang="en-US" dirty="0" smtClean="0"/>
              <a:t>3.1 What coordination and collaboration interfaces do you have with other networks?</a:t>
            </a:r>
          </a:p>
          <a:p>
            <a:pPr marL="914400" lvl="1" indent="-514350" algn="just">
              <a:buNone/>
            </a:pPr>
            <a:r>
              <a:rPr lang="en-US" dirty="0" smtClean="0"/>
              <a:t>3.2 Is your network contributing to GEO(SS) and if so, what is this contribution? Could </a:t>
            </a:r>
            <a:r>
              <a:rPr lang="en-US" dirty="0" err="1" smtClean="0"/>
              <a:t>ConnectinGEO</a:t>
            </a:r>
            <a:r>
              <a:rPr lang="en-US" dirty="0" smtClean="0"/>
              <a:t> help to enhance your contribution to GEOSS?</a:t>
            </a:r>
          </a:p>
          <a:p>
            <a:pPr marL="914400" lvl="1" indent="-514350" algn="just">
              <a:buNone/>
            </a:pPr>
            <a:r>
              <a:rPr lang="en-US" dirty="0" smtClean="0"/>
              <a:t>3.3 Are there additional interfaces that would be desired and what would be the main benefits of these interfaces?</a:t>
            </a:r>
          </a:p>
          <a:p>
            <a:pPr marL="914400" lvl="1" indent="-514350" algn="just">
              <a:buNone/>
            </a:pPr>
            <a:r>
              <a:rPr lang="en-US" dirty="0" smtClean="0"/>
              <a:t>3.4 Do you think that your network could benefit from the existence of an ENEON or a similar network?</a:t>
            </a:r>
          </a:p>
          <a:p>
            <a:pPr marL="914400" lvl="1" indent="-514350" algn="just">
              <a:buNone/>
            </a:pPr>
            <a:r>
              <a:rPr lang="en-US" dirty="0" smtClean="0"/>
              <a:t>3.5 From you point of view, how should an ENEON be organized and managed?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ENEON is a instrument that will bring together Networks involved in research and Innovation relevant to GEOSS, with a </a:t>
            </a:r>
            <a:r>
              <a:rPr lang="en-US" b="1" dirty="0" smtClean="0"/>
              <a:t>particular focus on the in-Situ segment</a:t>
            </a:r>
            <a:endParaRPr lang="en-US" b="1" dirty="0"/>
          </a:p>
          <a:p>
            <a:pPr marL="0" indent="0">
              <a:buNone/>
            </a:pPr>
            <a:endParaRPr lang="en-US" dirty="0"/>
          </a:p>
          <a:p>
            <a:pPr marL="0" indent="0">
              <a:buNone/>
            </a:pPr>
            <a:r>
              <a:rPr lang="en-US" dirty="0" smtClean="0"/>
              <a:t>ENEON also addresses the </a:t>
            </a:r>
            <a:r>
              <a:rPr lang="en-US" b="1" dirty="0" smtClean="0"/>
              <a:t>emerging European networks</a:t>
            </a:r>
            <a:r>
              <a:rPr lang="en-US" dirty="0" smtClean="0"/>
              <a:t> and </a:t>
            </a:r>
            <a:r>
              <a:rPr lang="en-US" b="1" dirty="0" smtClean="0"/>
              <a:t>sensor development projects </a:t>
            </a:r>
            <a:r>
              <a:rPr lang="en-US" dirty="0" smtClean="0"/>
              <a:t>to provide future provisions which may not yet be part of GEOSS or Copernicus Services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26428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European Commission</a:t>
            </a:r>
            <a:br>
              <a:rPr lang="en-US" dirty="0" smtClean="0"/>
            </a:br>
            <a:r>
              <a:rPr lang="en-US" dirty="0" smtClean="0"/>
              <a:t>Kick-off</a:t>
            </a:r>
            <a:endParaRPr lang="en-US" dirty="0"/>
          </a:p>
        </p:txBody>
      </p:sp>
      <p:sp>
        <p:nvSpPr>
          <p:cNvPr id="4" name="Rectangle 3"/>
          <p:cNvSpPr/>
          <p:nvPr/>
        </p:nvSpPr>
        <p:spPr>
          <a:xfrm>
            <a:off x="467544" y="2276872"/>
            <a:ext cx="8208912" cy="3539430"/>
          </a:xfrm>
          <a:prstGeom prst="rect">
            <a:avLst/>
          </a:prstGeom>
        </p:spPr>
        <p:txBody>
          <a:bodyPr wrap="square">
            <a:spAutoFit/>
          </a:bodyPr>
          <a:lstStyle/>
          <a:p>
            <a:pPr>
              <a:spcBef>
                <a:spcPct val="0"/>
              </a:spcBef>
              <a:buClr>
                <a:srgbClr val="0070C0"/>
              </a:buClr>
              <a:defRPr/>
            </a:pPr>
            <a:r>
              <a:rPr lang="en-GB" sz="2800" b="1" dirty="0" smtClean="0">
                <a:solidFill>
                  <a:srgbClr val="002060"/>
                </a:solidFill>
              </a:rPr>
              <a:t>Thoughts </a:t>
            </a:r>
            <a:r>
              <a:rPr lang="en-GB" sz="2800" b="1" dirty="0">
                <a:solidFill>
                  <a:srgbClr val="002060"/>
                </a:solidFill>
              </a:rPr>
              <a:t>on what </a:t>
            </a:r>
            <a:r>
              <a:rPr lang="en-GB" sz="2800" b="1" dirty="0" smtClean="0">
                <a:solidFill>
                  <a:srgbClr val="002060"/>
                </a:solidFill>
              </a:rPr>
              <a:t>EC expect </a:t>
            </a:r>
            <a:r>
              <a:rPr lang="en-GB" sz="2800" b="1" dirty="0">
                <a:solidFill>
                  <a:srgbClr val="002060"/>
                </a:solidFill>
              </a:rPr>
              <a:t>from </a:t>
            </a:r>
            <a:r>
              <a:rPr lang="en-GB" sz="2800" b="1" dirty="0" err="1">
                <a:solidFill>
                  <a:srgbClr val="002060"/>
                </a:solidFill>
              </a:rPr>
              <a:t>ConnectinGEO</a:t>
            </a:r>
            <a:r>
              <a:rPr lang="en-GB" sz="2800" b="1" dirty="0" smtClean="0">
                <a:solidFill>
                  <a:srgbClr val="002060"/>
                </a:solidFill>
              </a:rPr>
              <a:t>…</a:t>
            </a:r>
          </a:p>
          <a:p>
            <a:pPr>
              <a:spcBef>
                <a:spcPct val="0"/>
              </a:spcBef>
              <a:buClr>
                <a:srgbClr val="0070C0"/>
              </a:buClr>
              <a:defRPr/>
            </a:pPr>
            <a:endParaRPr lang="en-GB" sz="2800" b="1" dirty="0">
              <a:solidFill>
                <a:srgbClr val="002060"/>
              </a:solidFill>
            </a:endParaRPr>
          </a:p>
          <a:p>
            <a:pPr algn="just">
              <a:defRPr/>
            </a:pPr>
            <a:r>
              <a:rPr lang="en-GB" sz="2400" dirty="0" smtClean="0">
                <a:solidFill>
                  <a:srgbClr val="003366"/>
                </a:solidFill>
              </a:rPr>
              <a:t>- </a:t>
            </a:r>
            <a:r>
              <a:rPr lang="en-GB" sz="2400" b="1" dirty="0">
                <a:solidFill>
                  <a:srgbClr val="003366"/>
                </a:solidFill>
              </a:rPr>
              <a:t>Coordination and support actions </a:t>
            </a:r>
            <a:r>
              <a:rPr lang="en-GB" sz="2400" dirty="0">
                <a:solidFill>
                  <a:srgbClr val="003366"/>
                </a:solidFill>
              </a:rPr>
              <a:t>are instruments supporting our </a:t>
            </a:r>
            <a:r>
              <a:rPr lang="en-GB" sz="2400" b="1" dirty="0">
                <a:solidFill>
                  <a:srgbClr val="002060"/>
                </a:solidFill>
              </a:rPr>
              <a:t>policy agenda </a:t>
            </a:r>
            <a:r>
              <a:rPr lang="en-GB" sz="2400" dirty="0">
                <a:solidFill>
                  <a:srgbClr val="003366"/>
                </a:solidFill>
              </a:rPr>
              <a:t>– in this case, in the field of EO in the EU context and in GEO. </a:t>
            </a:r>
          </a:p>
          <a:p>
            <a:pPr algn="just">
              <a:defRPr/>
            </a:pPr>
            <a:r>
              <a:rPr lang="en-GB" sz="2400" b="1" dirty="0">
                <a:solidFill>
                  <a:srgbClr val="003366"/>
                </a:solidFill>
              </a:rPr>
              <a:t>- </a:t>
            </a:r>
            <a:r>
              <a:rPr lang="en-GB" sz="2400" b="1" dirty="0">
                <a:solidFill>
                  <a:srgbClr val="002060"/>
                </a:solidFill>
              </a:rPr>
              <a:t>The resulting network (ENEON) </a:t>
            </a:r>
            <a:r>
              <a:rPr lang="en-GB" sz="2400" dirty="0">
                <a:solidFill>
                  <a:srgbClr val="003366"/>
                </a:solidFill>
              </a:rPr>
              <a:t>should consist of a wide spectrum of European stakeholders, ideally laying down the foundations for a forum outlasting </a:t>
            </a:r>
            <a:r>
              <a:rPr lang="en-GB" sz="2400" dirty="0" err="1">
                <a:solidFill>
                  <a:srgbClr val="003366"/>
                </a:solidFill>
              </a:rPr>
              <a:t>ConnectinGEO</a:t>
            </a:r>
            <a:r>
              <a:rPr lang="en-GB" sz="2400" dirty="0" smtClean="0">
                <a:solidFill>
                  <a:srgbClr val="003366"/>
                </a:solidFill>
              </a:rPr>
              <a:t>.</a:t>
            </a:r>
            <a:endParaRPr lang="en-GB" sz="2400" b="1" dirty="0">
              <a:solidFill>
                <a:srgbClr val="002060"/>
              </a:solidFill>
            </a:endParaRPr>
          </a:p>
          <a:p>
            <a:pPr algn="just">
              <a:defRPr/>
            </a:pPr>
            <a:r>
              <a:rPr lang="en-GB" sz="2400" dirty="0">
                <a:solidFill>
                  <a:srgbClr val="003366"/>
                </a:solidFill>
              </a:rPr>
              <a:t>- </a:t>
            </a:r>
            <a:r>
              <a:rPr lang="en-GB" sz="2400" b="1" dirty="0">
                <a:solidFill>
                  <a:srgbClr val="002060"/>
                </a:solidFill>
              </a:rPr>
              <a:t>Private sector involvement </a:t>
            </a:r>
            <a:r>
              <a:rPr lang="en-GB" sz="2400" dirty="0">
                <a:solidFill>
                  <a:srgbClr val="003366"/>
                </a:solidFill>
              </a:rPr>
              <a:t>leveraging previous EC </a:t>
            </a:r>
            <a:r>
              <a:rPr lang="en-GB" sz="2400" dirty="0" smtClean="0">
                <a:solidFill>
                  <a:srgbClr val="003366"/>
                </a:solidFill>
              </a:rPr>
              <a:t>effort</a:t>
            </a:r>
            <a:r>
              <a:rPr lang="en-GB" sz="2400" dirty="0" smtClean="0">
                <a:solidFill>
                  <a:srgbClr val="003366"/>
                </a:solidFill>
              </a:rPr>
              <a:t>s</a:t>
            </a:r>
            <a:endParaRPr lang="en-GB" sz="2400" dirty="0">
              <a:solidFill>
                <a:srgbClr val="003366"/>
              </a:solidFill>
            </a:endParaRPr>
          </a:p>
        </p:txBody>
      </p:sp>
    </p:spTree>
    <p:extLst>
      <p:ext uri="{BB962C8B-B14F-4D97-AF65-F5344CB8AC3E}">
        <p14:creationId xmlns:p14="http://schemas.microsoft.com/office/powerpoint/2010/main" val="112799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GEOSS Portal</a:t>
            </a:r>
            <a:endParaRPr lang="en-US" dirty="0"/>
          </a:p>
        </p:txBody>
      </p:sp>
      <p:sp>
        <p:nvSpPr>
          <p:cNvPr id="8" name="Text Placeholder 7"/>
          <p:cNvSpPr>
            <a:spLocks noGrp="1"/>
          </p:cNvSpPr>
          <p:nvPr>
            <p:ph type="body" sz="half" idx="2"/>
          </p:nvPr>
        </p:nvSpPr>
        <p:spPr/>
        <p:txBody>
          <a:bodyPr/>
          <a:lstStyle/>
          <a:p>
            <a:r>
              <a:rPr lang="en-US" altLang="en-US" dirty="0"/>
              <a:t>Global, all servers, all dates</a:t>
            </a:r>
          </a:p>
          <a:p>
            <a:r>
              <a:rPr lang="en-US" altLang="en-US" dirty="0"/>
              <a:t>4.12.15</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7380" t="4732" r="17812"/>
          <a:stretch>
            <a:fillRect/>
          </a:stretch>
        </p:blipFill>
        <p:spPr bwMode="auto">
          <a:xfrm>
            <a:off x="3990975" y="1650206"/>
            <a:ext cx="46196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9" name="Chart 8"/>
          <p:cNvGraphicFramePr>
            <a:graphicFrameLocks/>
          </p:cNvGraphicFramePr>
          <p:nvPr>
            <p:extLst>
              <p:ext uri="{D42A27DB-BD31-4B8C-83A1-F6EECF244321}">
                <p14:modId xmlns:p14="http://schemas.microsoft.com/office/powerpoint/2010/main" val="298168573"/>
              </p:ext>
            </p:extLst>
          </p:nvPr>
        </p:nvGraphicFramePr>
        <p:xfrm>
          <a:off x="179512" y="249289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508104" y="1124744"/>
            <a:ext cx="1841594" cy="523220"/>
          </a:xfrm>
          <a:prstGeom prst="rect">
            <a:avLst/>
          </a:prstGeom>
          <a:noFill/>
        </p:spPr>
        <p:txBody>
          <a:bodyPr wrap="none" rtlCol="0">
            <a:spAutoFit/>
          </a:bodyPr>
          <a:lstStyle/>
          <a:p>
            <a:r>
              <a:rPr lang="en-US" sz="2800" b="1" dirty="0" smtClean="0">
                <a:solidFill>
                  <a:schemeClr val="accent5">
                    <a:lumMod val="50000"/>
                  </a:schemeClr>
                </a:solidFill>
              </a:rPr>
              <a:t>Motivation</a:t>
            </a:r>
            <a:endParaRPr lang="en-US" sz="2800" b="1" dirty="0">
              <a:solidFill>
                <a:schemeClr val="accent5">
                  <a:lumMod val="50000"/>
                </a:schemeClr>
              </a:solidFill>
            </a:endParaRPr>
          </a:p>
        </p:txBody>
      </p:sp>
    </p:spTree>
    <p:extLst>
      <p:ext uri="{BB962C8B-B14F-4D97-AF65-F5344CB8AC3E}">
        <p14:creationId xmlns:p14="http://schemas.microsoft.com/office/powerpoint/2010/main" val="159253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goal is to </a:t>
            </a:r>
            <a:r>
              <a:rPr lang="en-US" b="1" dirty="0"/>
              <a:t>increase coordination </a:t>
            </a:r>
            <a:r>
              <a:rPr lang="en-US" dirty="0"/>
              <a:t>and </a:t>
            </a:r>
            <a:r>
              <a:rPr lang="en-US" b="1" dirty="0"/>
              <a:t>collaboration</a:t>
            </a:r>
            <a:r>
              <a:rPr lang="en-US" dirty="0"/>
              <a:t> between networks, the </a:t>
            </a:r>
            <a:r>
              <a:rPr lang="en-US" b="1" dirty="0"/>
              <a:t>processing</a:t>
            </a:r>
            <a:r>
              <a:rPr lang="en-US" dirty="0"/>
              <a:t>, and the </a:t>
            </a:r>
            <a:r>
              <a:rPr lang="en-US" b="1" dirty="0"/>
              <a:t>generation</a:t>
            </a:r>
            <a:r>
              <a:rPr lang="en-US" dirty="0"/>
              <a:t> and </a:t>
            </a:r>
            <a:r>
              <a:rPr lang="en-US" b="1" dirty="0"/>
              <a:t>dissemination</a:t>
            </a:r>
            <a:r>
              <a:rPr lang="en-US" dirty="0"/>
              <a:t> of products to better serve the growing societal needs for environmental intelligence. </a:t>
            </a:r>
            <a:endParaRPr lang="en-US" dirty="0" smtClean="0"/>
          </a:p>
          <a:p>
            <a:pPr marL="0" indent="0">
              <a:buNone/>
            </a:pPr>
            <a:r>
              <a:rPr lang="en-US" b="1" i="1" dirty="0" smtClean="0"/>
              <a:t>Fragmentation</a:t>
            </a:r>
            <a:r>
              <a:rPr lang="en-US" i="1" dirty="0" smtClean="0"/>
              <a:t> </a:t>
            </a:r>
            <a:r>
              <a:rPr lang="en-US" i="1" dirty="0"/>
              <a:t>of efforts hinders a full exploitation of the integrated observations. </a:t>
            </a:r>
          </a:p>
          <a:p>
            <a:pPr marL="0" indent="0">
              <a:buNone/>
            </a:pPr>
            <a:endParaRPr lang="en-US" dirty="0"/>
          </a:p>
        </p:txBody>
      </p:sp>
    </p:spTree>
    <p:extLst>
      <p:ext uri="{BB962C8B-B14F-4D97-AF65-F5344CB8AC3E}">
        <p14:creationId xmlns:p14="http://schemas.microsoft.com/office/powerpoint/2010/main" val="76685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Incorporate to ENEON all EO networks members currently active in  Europe</a:t>
            </a:r>
          </a:p>
          <a:p>
            <a:r>
              <a:rPr lang="en-US" dirty="0"/>
              <a:t>Consider in ENEON as </a:t>
            </a:r>
            <a:r>
              <a:rPr lang="en-US" dirty="0" smtClean="0"/>
              <a:t>many </a:t>
            </a:r>
            <a:r>
              <a:rPr lang="en-US" dirty="0"/>
              <a:t>thematic areas as possible, </a:t>
            </a:r>
            <a:r>
              <a:rPr lang="en-US" dirty="0" smtClean="0"/>
              <a:t>considering </a:t>
            </a:r>
            <a:r>
              <a:rPr lang="en-US" dirty="0"/>
              <a:t>all SBAs (SDGs?)</a:t>
            </a:r>
          </a:p>
          <a:p>
            <a:r>
              <a:rPr lang="en-US" dirty="0"/>
              <a:t>Connect ENEON with gap analysis studies, in particular with the </a:t>
            </a:r>
            <a:r>
              <a:rPr lang="en-US" dirty="0" err="1"/>
              <a:t>ConnectinGEO</a:t>
            </a:r>
            <a:r>
              <a:rPr lang="en-US" dirty="0"/>
              <a:t> methodology</a:t>
            </a:r>
          </a:p>
          <a:p>
            <a:r>
              <a:rPr lang="en-US" dirty="0"/>
              <a:t>Spatial harmonization of EO in – situ data</a:t>
            </a:r>
          </a:p>
          <a:p>
            <a:r>
              <a:rPr lang="en-US" dirty="0"/>
              <a:t>Harmonization among EVs, </a:t>
            </a:r>
          </a:p>
          <a:p>
            <a:r>
              <a:rPr lang="en-US" dirty="0" err="1"/>
              <a:t>S</a:t>
            </a:r>
            <a:r>
              <a:rPr lang="en-US" dirty="0" err="1" smtClean="0"/>
              <a:t>patio</a:t>
            </a:r>
            <a:r>
              <a:rPr lang="en-US" dirty="0" smtClean="0"/>
              <a:t>-temporal </a:t>
            </a:r>
            <a:r>
              <a:rPr lang="en-US" dirty="0"/>
              <a:t>continuity of the observations</a:t>
            </a:r>
          </a:p>
          <a:p>
            <a:r>
              <a:rPr lang="en-US" dirty="0"/>
              <a:t>Harmonization among standards ( </a:t>
            </a:r>
            <a:r>
              <a:rPr lang="en-US" dirty="0" err="1"/>
              <a:t>sensorML</a:t>
            </a:r>
            <a:r>
              <a:rPr lang="en-US" dirty="0"/>
              <a:t> , </a:t>
            </a:r>
            <a:r>
              <a:rPr lang="en-US" dirty="0" err="1"/>
              <a:t>etc</a:t>
            </a:r>
            <a:r>
              <a:rPr lang="en-US" dirty="0"/>
              <a:t>)</a:t>
            </a:r>
          </a:p>
          <a:p>
            <a:endParaRPr lang="en-US" dirty="0"/>
          </a:p>
        </p:txBody>
      </p:sp>
    </p:spTree>
    <p:extLst>
      <p:ext uri="{BB962C8B-B14F-4D97-AF65-F5344CB8AC3E}">
        <p14:creationId xmlns:p14="http://schemas.microsoft.com/office/powerpoint/2010/main" val="174839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ol 1"/>
          <p:cNvSpPr>
            <a:spLocks noGrp="1"/>
          </p:cNvSpPr>
          <p:nvPr>
            <p:ph type="title"/>
          </p:nvPr>
        </p:nvSpPr>
        <p:spPr/>
        <p:txBody>
          <a:bodyPr/>
          <a:lstStyle/>
          <a:p>
            <a:r>
              <a:rPr lang="en-GB" altLang="en-US" dirty="0" smtClean="0"/>
              <a:t>Possible Tasks/Discussion Issues</a:t>
            </a:r>
            <a:endParaRPr lang="ca-ES" altLang="en-US" dirty="0" smtClean="0"/>
          </a:p>
        </p:txBody>
      </p:sp>
      <p:sp>
        <p:nvSpPr>
          <p:cNvPr id="9219" name="Contenidor de contingut 2"/>
          <p:cNvSpPr>
            <a:spLocks noGrp="1"/>
          </p:cNvSpPr>
          <p:nvPr>
            <p:ph idx="1"/>
          </p:nvPr>
        </p:nvSpPr>
        <p:spPr/>
        <p:txBody>
          <a:bodyPr>
            <a:normAutofit fontScale="77500" lnSpcReduction="20000"/>
          </a:bodyPr>
          <a:lstStyle/>
          <a:p>
            <a:pPr algn="just"/>
            <a:r>
              <a:rPr lang="en-US" altLang="en-US" sz="2600" dirty="0" smtClean="0"/>
              <a:t>Survey </a:t>
            </a:r>
            <a:r>
              <a:rPr lang="en-US" altLang="en-US" sz="2600" dirty="0" smtClean="0"/>
              <a:t>ENEON </a:t>
            </a:r>
            <a:r>
              <a:rPr lang="en-US" altLang="en-US" sz="2600" dirty="0" smtClean="0"/>
              <a:t>members, collect generated knowledge and generate debate on future </a:t>
            </a:r>
            <a:r>
              <a:rPr lang="ca-ES" altLang="en-US" sz="2600" dirty="0" smtClean="0"/>
              <a:t>observational needs in </a:t>
            </a:r>
            <a:r>
              <a:rPr lang="ca-ES" altLang="en-US" sz="2600" dirty="0" smtClean="0"/>
              <a:t>Europe</a:t>
            </a:r>
          </a:p>
          <a:p>
            <a:pPr algn="just"/>
            <a:r>
              <a:rPr lang="en-US" altLang="en-US" sz="2600" dirty="0"/>
              <a:t>Feed a consultation process that will be complemented by a systematic analysis of the available data and </a:t>
            </a:r>
            <a:r>
              <a:rPr lang="en-US" altLang="en-US" sz="2600" dirty="0" smtClean="0"/>
              <a:t>metadata</a:t>
            </a:r>
            <a:endParaRPr lang="en-US" altLang="en-US" sz="2600" dirty="0" smtClean="0"/>
          </a:p>
          <a:p>
            <a:pPr algn="just"/>
            <a:r>
              <a:rPr lang="en-US" altLang="en-US" sz="2600" dirty="0" smtClean="0"/>
              <a:t>Interaction </a:t>
            </a:r>
            <a:r>
              <a:rPr lang="en-US" altLang="en-US" sz="2600" dirty="0"/>
              <a:t>with the Copernicus program [both infrastructure and services] </a:t>
            </a:r>
            <a:r>
              <a:rPr lang="en-US" altLang="en-US" sz="2600" dirty="0" smtClean="0"/>
              <a:t>(overlapping </a:t>
            </a:r>
            <a:r>
              <a:rPr lang="en-US" altLang="en-US" sz="2600" dirty="0"/>
              <a:t>scope, future needs for observation, etc.)</a:t>
            </a:r>
          </a:p>
          <a:p>
            <a:pPr>
              <a:defRPr/>
            </a:pPr>
            <a:r>
              <a:rPr lang="en-US" altLang="en-US" sz="2600" dirty="0"/>
              <a:t>Relevant expertise is already with external actors (e.g. Copernicus services). How will ENEON entice their inputs?</a:t>
            </a:r>
          </a:p>
          <a:p>
            <a:pPr>
              <a:defRPr/>
            </a:pPr>
            <a:r>
              <a:rPr lang="en-US" altLang="en-US" sz="2600" dirty="0"/>
              <a:t>ENEON needs to keep track of/integrate innovative EO use based on “free and open” data-driven initiatives outside the network of networks… [long term sustainability]</a:t>
            </a:r>
          </a:p>
          <a:p>
            <a:pPr>
              <a:defRPr/>
            </a:pPr>
            <a:r>
              <a:rPr lang="en-US" altLang="en-US" sz="2600" dirty="0"/>
              <a:t>ENEON must address implementation issues as well (e.g. academia vs. industry, centralized vs. collaborative, capacity building</a:t>
            </a:r>
            <a:r>
              <a:rPr lang="en-US" altLang="en-US" sz="2600" dirty="0" smtClean="0"/>
              <a:t>)</a:t>
            </a:r>
          </a:p>
          <a:p>
            <a:pPr>
              <a:defRPr/>
            </a:pPr>
            <a:r>
              <a:rPr lang="en-US" altLang="en-US" sz="2600" dirty="0" smtClean="0"/>
              <a:t>Discuss </a:t>
            </a:r>
            <a:r>
              <a:rPr lang="en-US" altLang="en-US" sz="2600" dirty="0"/>
              <a:t>a more formal organizational structure and a possible legal status of the ENEON</a:t>
            </a:r>
          </a:p>
          <a:p>
            <a:pPr>
              <a:defRPr/>
            </a:pPr>
            <a:endParaRPr lang="en-US" altLang="en-US" sz="2600" dirty="0"/>
          </a:p>
          <a:p>
            <a:pPr algn="just"/>
            <a:endParaRPr lang="ca-ES" altLang="en-US" dirty="0" smtClean="0"/>
          </a:p>
        </p:txBody>
      </p:sp>
    </p:spTree>
    <p:extLst>
      <p:ext uri="{BB962C8B-B14F-4D97-AF65-F5344CB8AC3E}">
        <p14:creationId xmlns:p14="http://schemas.microsoft.com/office/powerpoint/2010/main" val="2166857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ol 1"/>
          <p:cNvSpPr>
            <a:spLocks noGrp="1"/>
          </p:cNvSpPr>
          <p:nvPr>
            <p:ph type="title"/>
          </p:nvPr>
        </p:nvSpPr>
        <p:spPr/>
        <p:txBody>
          <a:bodyPr/>
          <a:lstStyle/>
          <a:p>
            <a:r>
              <a:rPr lang="es-ES" altLang="en-US" smtClean="0"/>
              <a:t>Composition</a:t>
            </a:r>
            <a:endParaRPr lang="ca-ES" altLang="en-US" smtClean="0"/>
          </a:p>
        </p:txBody>
      </p:sp>
      <p:sp>
        <p:nvSpPr>
          <p:cNvPr id="11267" name="Contenidor de contingut 2"/>
          <p:cNvSpPr>
            <a:spLocks noGrp="1"/>
          </p:cNvSpPr>
          <p:nvPr>
            <p:ph idx="1"/>
          </p:nvPr>
        </p:nvSpPr>
        <p:spPr/>
        <p:txBody>
          <a:bodyPr>
            <a:normAutofit fontScale="85000" lnSpcReduction="20000"/>
          </a:bodyPr>
          <a:lstStyle/>
          <a:p>
            <a:pPr algn="just"/>
            <a:r>
              <a:rPr lang="en-GB" altLang="en-US" dirty="0" smtClean="0"/>
              <a:t>Thematic partners in </a:t>
            </a:r>
            <a:r>
              <a:rPr lang="en-GB" altLang="en-US" dirty="0" err="1" smtClean="0"/>
              <a:t>ConnectinGEO</a:t>
            </a:r>
            <a:r>
              <a:rPr lang="en-GB" altLang="en-US" dirty="0" smtClean="0"/>
              <a:t> (that represent thematic observation networks)</a:t>
            </a:r>
          </a:p>
          <a:p>
            <a:pPr algn="just"/>
            <a:r>
              <a:rPr lang="en-GB" altLang="en-US" dirty="0" smtClean="0"/>
              <a:t>GEOSS S&amp;T Stakeholder Network and GEOSS </a:t>
            </a:r>
            <a:r>
              <a:rPr lang="en-GB" altLang="en-US" dirty="0" err="1" smtClean="0"/>
              <a:t>CoPs</a:t>
            </a:r>
            <a:endParaRPr lang="en-GB" altLang="en-US" dirty="0" smtClean="0"/>
          </a:p>
          <a:p>
            <a:pPr algn="just"/>
            <a:r>
              <a:rPr lang="en-GB" altLang="en-US" dirty="0" smtClean="0"/>
              <a:t>Copernicus services, Sentinel missions and other </a:t>
            </a:r>
            <a:r>
              <a:rPr lang="en-GB" altLang="en-US" dirty="0" err="1" smtClean="0"/>
              <a:t>Eureopean</a:t>
            </a:r>
            <a:r>
              <a:rPr lang="en-GB" altLang="en-US" dirty="0" smtClean="0"/>
              <a:t> </a:t>
            </a:r>
            <a:r>
              <a:rPr lang="en-GB" altLang="en-US" dirty="0" err="1" smtClean="0"/>
              <a:t>programms</a:t>
            </a:r>
            <a:endParaRPr lang="en-GB" altLang="en-US" dirty="0" smtClean="0"/>
          </a:p>
          <a:p>
            <a:pPr algn="just"/>
            <a:r>
              <a:rPr lang="en-GB" altLang="en-US" dirty="0" smtClean="0"/>
              <a:t>European networks representatives for </a:t>
            </a:r>
          </a:p>
          <a:p>
            <a:pPr lvl="1" algn="just">
              <a:buFont typeface="Courier New" pitchFamily="49" charset="0"/>
              <a:buChar char="o"/>
            </a:pPr>
            <a:r>
              <a:rPr lang="en-GB" altLang="en-US" dirty="0" smtClean="0"/>
              <a:t>space-based</a:t>
            </a:r>
          </a:p>
          <a:p>
            <a:pPr lvl="1" algn="just">
              <a:buFont typeface="Courier New" pitchFamily="49" charset="0"/>
              <a:buChar char="o"/>
            </a:pPr>
            <a:r>
              <a:rPr lang="en-GB" altLang="en-US" dirty="0" smtClean="0"/>
              <a:t>airborne </a:t>
            </a:r>
          </a:p>
          <a:p>
            <a:pPr lvl="1" algn="just">
              <a:buFont typeface="Courier New" pitchFamily="49" charset="0"/>
              <a:buChar char="o"/>
            </a:pPr>
            <a:r>
              <a:rPr lang="en-GB" altLang="en-US" dirty="0" smtClean="0"/>
              <a:t>in-situ observations (e.g. EPOS, EMSO, GROOM, </a:t>
            </a:r>
            <a:r>
              <a:rPr lang="en-GB" altLang="en-US" dirty="0" err="1" smtClean="0"/>
              <a:t>etc</a:t>
            </a:r>
            <a:r>
              <a:rPr lang="en-GB" altLang="en-US" dirty="0" smtClean="0"/>
              <a:t>)</a:t>
            </a:r>
          </a:p>
          <a:p>
            <a:pPr algn="just"/>
            <a:r>
              <a:rPr lang="en-GB" altLang="en-US" dirty="0" smtClean="0"/>
              <a:t>Representatives of the SMEs and industry sector.</a:t>
            </a:r>
          </a:p>
          <a:p>
            <a:pPr algn="just"/>
            <a:r>
              <a:rPr lang="en-GB" altLang="en-US" dirty="0" smtClean="0"/>
              <a:t>European and national funding agencies. </a:t>
            </a:r>
          </a:p>
        </p:txBody>
      </p:sp>
    </p:spTree>
    <p:extLst>
      <p:ext uri="{BB962C8B-B14F-4D97-AF65-F5344CB8AC3E}">
        <p14:creationId xmlns:p14="http://schemas.microsoft.com/office/powerpoint/2010/main" val="470596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à">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1368</Words>
  <Application>Microsoft Office PowerPoint</Application>
  <PresentationFormat>On-screen Show (4:3)</PresentationFormat>
  <Paragraphs>138</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Calibri</vt:lpstr>
      <vt:lpstr>Courier New</vt:lpstr>
      <vt:lpstr>Tema de l'Office</vt:lpstr>
      <vt:lpstr>PowerPoint Presentation</vt:lpstr>
      <vt:lpstr>ENEON</vt:lpstr>
      <vt:lpstr>Vision</vt:lpstr>
      <vt:lpstr>European Commission Kick-off</vt:lpstr>
      <vt:lpstr>GEOSS Portal</vt:lpstr>
      <vt:lpstr>Goal</vt:lpstr>
      <vt:lpstr>Objectives</vt:lpstr>
      <vt:lpstr>Possible Tasks/Discussion Issues</vt:lpstr>
      <vt:lpstr>Composition</vt:lpstr>
      <vt:lpstr>Potential Benefits</vt:lpstr>
      <vt:lpstr>Thank You</vt:lpstr>
      <vt:lpstr>Issues with in-situ data… in some cases on the decrease</vt:lpstr>
      <vt:lpstr>What ENEON has to be</vt:lpstr>
      <vt:lpstr>Next Steps</vt:lpstr>
      <vt:lpstr>PowerPoint Presentation</vt:lpstr>
      <vt:lpstr>SDGs, MDGs, EVs</vt:lpstr>
      <vt:lpstr>Questions to be answered by your network (1/3)</vt:lpstr>
      <vt:lpstr>Questions to be answered by your network (1/3)</vt:lpstr>
      <vt:lpstr>ISSUES</vt:lpstr>
      <vt:lpstr>Questions to be answered by your network (2/3)</vt:lpstr>
      <vt:lpstr>Questions to be answered by your network (2/3)</vt:lpstr>
      <vt:lpstr>Questions to be answered by your network (3/3)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Ivette Serral</dc:creator>
  <cp:lastModifiedBy>mccallum</cp:lastModifiedBy>
  <cp:revision>92</cp:revision>
  <dcterms:created xsi:type="dcterms:W3CDTF">2015-04-08T16:36:35Z</dcterms:created>
  <dcterms:modified xsi:type="dcterms:W3CDTF">2015-09-20T21:31:13Z</dcterms:modified>
</cp:coreProperties>
</file>