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comments/comment2.xml" ContentType="application/vnd.openxmlformats-officedocument.presentationml.comment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260" r:id="rId3"/>
    <p:sldId id="263" r:id="rId4"/>
    <p:sldId id="261" r:id="rId5"/>
    <p:sldId id="264" r:id="rId6"/>
    <p:sldId id="262" r:id="rId7"/>
  </p:sldIdLst>
  <p:sldSz cx="9144000" cy="6858000" type="screen4x3"/>
  <p:notesSz cx="7099300" cy="10234613"/>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vette Serral" initials="I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97A"/>
    <a:srgbClr val="E1FFF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90" y="-16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3318" y="-8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8-06T13:18:28.771" idx="1">
    <p:pos x="5685" y="636"/>
    <p:text>Please, try to answer as much questions as you can...
We will gather all these answers to better focus the discussion among networks when writing the report from the workshop. Also to ease discussion during the workshop.</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8-06T13:18:28.771" idx="4">
    <p:pos x="5685" y="636"/>
    <p:text>Please, try to answer as much questions as you can...
We will gather all these answers to better focus the discussion among networks when writing the report from the workshop. Also to ease discussion during the workshop.</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ca-ES" dirty="0"/>
          </a:p>
        </p:txBody>
      </p:sp>
      <p:sp>
        <p:nvSpPr>
          <p:cNvPr id="3" name="Contenidor de data 2"/>
          <p:cNvSpPr>
            <a:spLocks noGrp="1"/>
          </p:cNvSpPr>
          <p:nvPr>
            <p:ph type="dt" sz="quarter" idx="1"/>
          </p:nvPr>
        </p:nvSpPr>
        <p:spPr>
          <a:xfrm>
            <a:off x="4020506" y="0"/>
            <a:ext cx="3077137" cy="512304"/>
          </a:xfrm>
          <a:prstGeom prst="rect">
            <a:avLst/>
          </a:prstGeom>
        </p:spPr>
        <p:txBody>
          <a:bodyPr vert="horz" lIns="94768" tIns="47384" rIns="94768" bIns="47384" rtlCol="0"/>
          <a:lstStyle>
            <a:lvl1pPr algn="r">
              <a:defRPr sz="1200"/>
            </a:lvl1pPr>
          </a:lstStyle>
          <a:p>
            <a:fld id="{D752CFBB-2AE0-4AB0-96B1-B5AC2990DFA9}" type="datetimeFigureOut">
              <a:rPr lang="ca-ES" smtClean="0"/>
              <a:pPr/>
              <a:t>03/09/2015</a:t>
            </a:fld>
            <a:endParaRPr lang="ca-ES" dirty="0"/>
          </a:p>
        </p:txBody>
      </p:sp>
      <p:sp>
        <p:nvSpPr>
          <p:cNvPr id="4" name="Contenidor de peu de pàgina 3"/>
          <p:cNvSpPr>
            <a:spLocks noGrp="1"/>
          </p:cNvSpPr>
          <p:nvPr>
            <p:ph type="ftr" sz="quarter" idx="2"/>
          </p:nvPr>
        </p:nvSpPr>
        <p:spPr>
          <a:xfrm>
            <a:off x="0" y="9720673"/>
            <a:ext cx="3077137" cy="512303"/>
          </a:xfrm>
          <a:prstGeom prst="rect">
            <a:avLst/>
          </a:prstGeom>
        </p:spPr>
        <p:txBody>
          <a:bodyPr vert="horz" lIns="94768" tIns="47384" rIns="94768" bIns="47384" rtlCol="0" anchor="b"/>
          <a:lstStyle>
            <a:lvl1pPr algn="l">
              <a:defRPr sz="1200"/>
            </a:lvl1pPr>
          </a:lstStyle>
          <a:p>
            <a:endParaRPr lang="ca-ES" dirty="0"/>
          </a:p>
        </p:txBody>
      </p:sp>
      <p:sp>
        <p:nvSpPr>
          <p:cNvPr id="5" name="Contenidor de número de diapositiva 4"/>
          <p:cNvSpPr>
            <a:spLocks noGrp="1"/>
          </p:cNvSpPr>
          <p:nvPr>
            <p:ph type="sldNum" sz="quarter" idx="3"/>
          </p:nvPr>
        </p:nvSpPr>
        <p:spPr>
          <a:xfrm>
            <a:off x="4020506" y="9720673"/>
            <a:ext cx="3077137" cy="512303"/>
          </a:xfrm>
          <a:prstGeom prst="rect">
            <a:avLst/>
          </a:prstGeom>
        </p:spPr>
        <p:txBody>
          <a:bodyPr vert="horz" lIns="94768" tIns="47384" rIns="94768" bIns="47384" rtlCol="0" anchor="b"/>
          <a:lstStyle>
            <a:lvl1pPr algn="r">
              <a:defRPr sz="1200"/>
            </a:lvl1pPr>
          </a:lstStyle>
          <a:p>
            <a:fld id="{BD5B466F-2CD0-4192-82B6-BA2C3E70A01A}" type="slidenum">
              <a:rPr lang="ca-ES" smtClean="0"/>
              <a:pPr/>
              <a:t>‹#›</a:t>
            </a:fld>
            <a:endParaRPr lang="ca-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ca-ES" dirty="0"/>
          </a:p>
        </p:txBody>
      </p:sp>
      <p:sp>
        <p:nvSpPr>
          <p:cNvPr id="3" name="Contenidor de data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9858F2E4-9B16-4549-A3A8-A0296B9B64C2}" type="datetimeFigureOut">
              <a:rPr lang="ca-ES" smtClean="0"/>
              <a:pPr/>
              <a:t>03/09/2015</a:t>
            </a:fld>
            <a:endParaRPr lang="ca-ES" dirty="0"/>
          </a:p>
        </p:txBody>
      </p:sp>
      <p:sp>
        <p:nvSpPr>
          <p:cNvPr id="4" name="Contenidor d'imatge d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ca-ES" dirty="0"/>
          </a:p>
        </p:txBody>
      </p:sp>
      <p:sp>
        <p:nvSpPr>
          <p:cNvPr id="5" name="Contenidor de notes 4"/>
          <p:cNvSpPr>
            <a:spLocks noGrp="1"/>
          </p:cNvSpPr>
          <p:nvPr>
            <p:ph type="body" sz="quarter" idx="3"/>
          </p:nvPr>
        </p:nvSpPr>
        <p:spPr>
          <a:xfrm>
            <a:off x="709599" y="4861155"/>
            <a:ext cx="5680103" cy="4605821"/>
          </a:xfrm>
          <a:prstGeom prst="rect">
            <a:avLst/>
          </a:prstGeom>
        </p:spPr>
        <p:txBody>
          <a:bodyPr vert="horz" lIns="94768" tIns="47384" rIns="94768" bIns="47384" rtlCol="0">
            <a:normAutofit/>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ca-ES" dirty="0"/>
          </a:p>
        </p:txBody>
      </p:sp>
      <p:sp>
        <p:nvSpPr>
          <p:cNvPr id="7" name="Contenidor de número de diapositiva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FF5B015D-B3B7-4963-BD5B-E3D7315FBFBD}" type="slidenum">
              <a:rPr lang="ca-ES" smtClean="0"/>
              <a:pPr/>
              <a:t>‹#›</a:t>
            </a:fld>
            <a:endParaRPr lang="ca-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ol">
    <p:spTree>
      <p:nvGrpSpPr>
        <p:cNvPr id="1" name=""/>
        <p:cNvGrpSpPr/>
        <p:nvPr/>
      </p:nvGrpSpPr>
      <p:grpSpPr>
        <a:xfrm>
          <a:off x="0" y="0"/>
          <a:ext cx="0" cy="0"/>
          <a:chOff x="0" y="0"/>
          <a:chExt cx="0" cy="0"/>
        </a:xfrm>
      </p:grpSpPr>
      <p:sp>
        <p:nvSpPr>
          <p:cNvPr id="9" name="5 Rectángulo"/>
          <p:cNvSpPr/>
          <p:nvPr userDrawn="1"/>
        </p:nvSpPr>
        <p:spPr>
          <a:xfrm>
            <a:off x="1598" y="687"/>
            <a:ext cx="9142402" cy="889187"/>
          </a:xfrm>
          <a:prstGeom prst="rect">
            <a:avLst/>
          </a:prstGeom>
          <a:ln/>
        </p:spPr>
        <p:style>
          <a:lnRef idx="2">
            <a:schemeClr val="accent5"/>
          </a:lnRef>
          <a:fillRef idx="1">
            <a:schemeClr val="lt1"/>
          </a:fillRef>
          <a:effectRef idx="0">
            <a:schemeClr val="accent5"/>
          </a:effectRef>
          <a:fontRef idx="minor">
            <a:schemeClr val="dk1"/>
          </a:fontRef>
        </p:style>
        <p:txBody>
          <a:bodyPr wrap="square" lIns="118589" tIns="59294" rIns="118589" bIns="59294">
            <a:spAutoFit/>
          </a:bodyPr>
          <a:lstStyle/>
          <a:p>
            <a:pPr algn="ctr">
              <a:lnSpc>
                <a:spcPts val="1500"/>
              </a:lnSpc>
              <a:defRPr/>
            </a:pPr>
            <a:endParaRPr lang="en-US" sz="500" b="1" i="1" noProof="0" smtClean="0">
              <a:solidFill>
                <a:srgbClr val="00897A"/>
              </a:solidFill>
              <a:latin typeface="+mj-lt"/>
              <a:ea typeface="ＭＳ Ｐゴシック" pitchFamily="34" charset="-128"/>
            </a:endParaRPr>
          </a:p>
          <a:p>
            <a:pPr algn="l">
              <a:lnSpc>
                <a:spcPts val="1500"/>
              </a:lnSpc>
              <a:defRPr/>
            </a:pPr>
            <a:r>
              <a:rPr lang="en-US" sz="1600" b="1" i="1" noProof="0" smtClean="0">
                <a:solidFill>
                  <a:srgbClr val="00897A"/>
                </a:solidFill>
                <a:latin typeface="+mj-lt"/>
                <a:ea typeface="ＭＳ Ｐゴシック" pitchFamily="34" charset="-128"/>
              </a:rPr>
              <a:t>			</a:t>
            </a:r>
            <a:r>
              <a:rPr lang="en-US" sz="1800" b="1" i="1" noProof="0" smtClean="0">
                <a:solidFill>
                  <a:srgbClr val="00897A"/>
                </a:solidFill>
                <a:latin typeface="+mj-lt"/>
                <a:ea typeface="ＭＳ Ｐゴシック" pitchFamily="34" charset="-128"/>
              </a:rPr>
              <a:t>ENEON first workshop</a:t>
            </a:r>
            <a:r>
              <a:rPr lang="en-US" sz="1200" b="1" i="1" noProof="0" smtClean="0">
                <a:solidFill>
                  <a:srgbClr val="00897A"/>
                </a:solidFill>
                <a:latin typeface="+mj-lt"/>
                <a:ea typeface="ＭＳ Ｐゴシック" pitchFamily="34" charset="-128"/>
              </a:rPr>
              <a:t> </a:t>
            </a:r>
          </a:p>
          <a:p>
            <a:pPr algn="l">
              <a:lnSpc>
                <a:spcPts val="1500"/>
              </a:lnSpc>
              <a:defRPr/>
            </a:pPr>
            <a:r>
              <a:rPr lang="en-US" sz="1200" b="1" i="1" noProof="0" smtClean="0">
                <a:solidFill>
                  <a:srgbClr val="00897A"/>
                </a:solidFill>
                <a:latin typeface="+mj-lt"/>
                <a:ea typeface="ＭＳ Ｐゴシック" pitchFamily="34" charset="-128"/>
              </a:rPr>
              <a:t>			</a:t>
            </a:r>
            <a:r>
              <a:rPr lang="en-US" sz="1400" b="1" i="1" noProof="0" smtClean="0">
                <a:solidFill>
                  <a:srgbClr val="00897A"/>
                </a:solidFill>
                <a:latin typeface="+mj-lt"/>
                <a:ea typeface="ＭＳ Ｐゴシック" pitchFamily="34" charset="-128"/>
              </a:rPr>
              <a:t>Observing Europe: Networking the Earth Observation Networks in Europe</a:t>
            </a:r>
          </a:p>
          <a:p>
            <a:pPr algn="l">
              <a:lnSpc>
                <a:spcPts val="1500"/>
              </a:lnSpc>
              <a:defRPr/>
            </a:pPr>
            <a:r>
              <a:rPr lang="en-US" sz="1400" b="1" i="1" noProof="0" smtClean="0">
                <a:solidFill>
                  <a:srgbClr val="00897A"/>
                </a:solidFill>
                <a:latin typeface="+mj-lt"/>
                <a:ea typeface="ＭＳ Ｐゴシック" pitchFamily="34" charset="-128"/>
              </a:rPr>
              <a:t>			</a:t>
            </a:r>
            <a:r>
              <a:rPr lang="en-US" sz="1400" b="0" i="1" noProof="0" smtClean="0">
                <a:solidFill>
                  <a:srgbClr val="00897A"/>
                </a:solidFill>
                <a:latin typeface="+mj-lt"/>
                <a:ea typeface="ＭＳ Ｐゴシック" pitchFamily="34" charset="-128"/>
              </a:rPr>
              <a:t>21-22</a:t>
            </a:r>
            <a:r>
              <a:rPr lang="en-US" sz="1400" b="0" i="1" baseline="0" noProof="0" smtClean="0">
                <a:solidFill>
                  <a:srgbClr val="00897A"/>
                </a:solidFill>
                <a:latin typeface="+mj-lt"/>
                <a:ea typeface="ＭＳ Ｐゴシック" pitchFamily="34" charset="-128"/>
              </a:rPr>
              <a:t> September, Paris</a:t>
            </a:r>
            <a:endParaRPr lang="en-US" sz="1200" b="0" noProof="0">
              <a:solidFill>
                <a:srgbClr val="2B4C6E"/>
              </a:solidFill>
              <a:latin typeface="+mj-lt"/>
              <a:ea typeface="ＭＳ Ｐゴシック" pitchFamily="34" charset="-128"/>
            </a:endParaRPr>
          </a:p>
        </p:txBody>
      </p:sp>
      <p:pic>
        <p:nvPicPr>
          <p:cNvPr id="12" name="Picture 17" descr="\\joanma\www\projectes\eneon\IMG\EC.gif"/>
          <p:cNvPicPr>
            <a:picLocks noChangeAspect="1" noChangeArrowheads="1"/>
          </p:cNvPicPr>
          <p:nvPr userDrawn="1"/>
        </p:nvPicPr>
        <p:blipFill>
          <a:blip r:embed="rId2" cstate="print"/>
          <a:srcRect/>
          <a:stretch>
            <a:fillRect/>
          </a:stretch>
        </p:blipFill>
        <p:spPr bwMode="auto">
          <a:xfrm>
            <a:off x="8314100" y="2"/>
            <a:ext cx="829897" cy="548678"/>
          </a:xfrm>
          <a:prstGeom prst="rect">
            <a:avLst/>
          </a:prstGeom>
          <a:noFill/>
          <a:ln w="9525">
            <a:noFill/>
            <a:miter lim="800000"/>
            <a:headEnd/>
            <a:tailEnd/>
          </a:ln>
        </p:spPr>
      </p:pic>
      <p:pic>
        <p:nvPicPr>
          <p:cNvPr id="18" name="Picture 26" descr="ConnectinGEO"/>
          <p:cNvPicPr>
            <a:picLocks noChangeAspect="1" noChangeArrowheads="1"/>
          </p:cNvPicPr>
          <p:nvPr userDrawn="1"/>
        </p:nvPicPr>
        <p:blipFill>
          <a:blip r:embed="rId3" cstate="print"/>
          <a:srcRect/>
          <a:stretch>
            <a:fillRect/>
          </a:stretch>
        </p:blipFill>
        <p:spPr bwMode="auto">
          <a:xfrm>
            <a:off x="5952785" y="47500"/>
            <a:ext cx="2195774" cy="330740"/>
          </a:xfrm>
          <a:prstGeom prst="rect">
            <a:avLst/>
          </a:prstGeom>
          <a:noFill/>
        </p:spPr>
      </p:pic>
      <p:pic>
        <p:nvPicPr>
          <p:cNvPr id="7" name="Picture 16" descr="P:\2015_ConnectinGEO\Dissemination\_Logos\LogoENEON.png"/>
          <p:cNvPicPr>
            <a:picLocks noChangeAspect="1" noChangeArrowheads="1"/>
          </p:cNvPicPr>
          <p:nvPr userDrawn="1"/>
        </p:nvPicPr>
        <p:blipFill>
          <a:blip r:embed="rId4" cstate="print"/>
          <a:srcRect l="14771" t="23463" r="14688" b="1459"/>
          <a:stretch>
            <a:fillRect/>
          </a:stretch>
        </p:blipFill>
        <p:spPr bwMode="auto">
          <a:xfrm>
            <a:off x="47501" y="-11875"/>
            <a:ext cx="2423634" cy="879930"/>
          </a:xfrm>
          <a:prstGeom prst="rect">
            <a:avLst/>
          </a:prstGeom>
          <a:noFill/>
          <a:ln w="9525">
            <a:noFill/>
            <a:miter lim="800000"/>
            <a:headEnd/>
            <a:tailEnd/>
          </a:ln>
        </p:spPr>
      </p:pic>
      <p:cxnSp>
        <p:nvCxnSpPr>
          <p:cNvPr id="20" name="Connector recte 19"/>
          <p:cNvCxnSpPr/>
          <p:nvPr userDrawn="1"/>
        </p:nvCxnSpPr>
        <p:spPr>
          <a:xfrm>
            <a:off x="0" y="896845"/>
            <a:ext cx="9144000" cy="0"/>
          </a:xfrm>
          <a:prstGeom prst="line">
            <a:avLst/>
          </a:prstGeom>
          <a:ln w="38100"/>
        </p:spPr>
        <p:style>
          <a:lnRef idx="1">
            <a:schemeClr val="accent5"/>
          </a:lnRef>
          <a:fillRef idx="0">
            <a:schemeClr val="accent5"/>
          </a:fillRef>
          <a:effectRef idx="0">
            <a:schemeClr val="accent5"/>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en-US" noProof="0" smtClean="0"/>
              <a:t>Feu clic aquí per editar l'estil</a:t>
            </a:r>
            <a:endParaRPr lang="en-US" noProof="0"/>
          </a:p>
        </p:txBody>
      </p:sp>
      <p:sp>
        <p:nvSpPr>
          <p:cNvPr id="3" name="Contenidor de text vertical 2"/>
          <p:cNvSpPr>
            <a:spLocks noGrp="1"/>
          </p:cNvSpPr>
          <p:nvPr>
            <p:ph type="body" orient="vert" idx="1"/>
          </p:nvPr>
        </p:nvSpPr>
        <p:spPr/>
        <p:txBody>
          <a:bodyPr vert="eaVert"/>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4" name="Contenidor de data 3"/>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5" name="Contenidor de peu de pàgina 4"/>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6" name="Contenidor de número de diapositiva 5"/>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7181851" y="274643"/>
            <a:ext cx="2228851" cy="5851525"/>
          </a:xfrm>
        </p:spPr>
        <p:txBody>
          <a:bodyPr vert="eaVert"/>
          <a:lstStyle/>
          <a:p>
            <a:r>
              <a:rPr lang="en-US" noProof="0" smtClean="0"/>
              <a:t>Feu clic aquí per editar l'estil</a:t>
            </a:r>
            <a:endParaRPr lang="en-US" noProof="0"/>
          </a:p>
        </p:txBody>
      </p:sp>
      <p:sp>
        <p:nvSpPr>
          <p:cNvPr id="3" name="Contenidor de text vertical 2"/>
          <p:cNvSpPr>
            <a:spLocks noGrp="1"/>
          </p:cNvSpPr>
          <p:nvPr>
            <p:ph type="body" orient="vert" idx="1"/>
          </p:nvPr>
        </p:nvSpPr>
        <p:spPr>
          <a:xfrm>
            <a:off x="495302" y="274643"/>
            <a:ext cx="6534150" cy="5851525"/>
          </a:xfrm>
        </p:spPr>
        <p:txBody>
          <a:bodyPr vert="eaVert"/>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4" name="Contenidor de data 3"/>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5" name="Contenidor de peu de pàgina 4"/>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6" name="Contenidor de número de diapositiva 5"/>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en-US" noProof="0" smtClean="0"/>
              <a:t>Feu clic aquí per editar l'estil</a:t>
            </a:r>
            <a:endParaRPr lang="en-US" noProof="0"/>
          </a:p>
        </p:txBody>
      </p:sp>
      <p:sp>
        <p:nvSpPr>
          <p:cNvPr id="3" name="Contenidor de contingut 2"/>
          <p:cNvSpPr>
            <a:spLocks noGrp="1"/>
          </p:cNvSpPr>
          <p:nvPr>
            <p:ph idx="1"/>
          </p:nvPr>
        </p:nvSpPr>
        <p:spPr/>
        <p:txBody>
          <a:body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4" name="Contenidor de data 3"/>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5" name="Contenidor de peu de pàgina 4"/>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6" name="Contenidor de número de diapositiva 5"/>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5"/>
            <a:ext cx="7772400" cy="1362075"/>
          </a:xfrm>
        </p:spPr>
        <p:txBody>
          <a:bodyPr anchor="t"/>
          <a:lstStyle>
            <a:lvl1pPr algn="l">
              <a:defRPr sz="4000" b="1" cap="all"/>
            </a:lvl1pPr>
          </a:lstStyle>
          <a:p>
            <a:r>
              <a:rPr lang="en-US" noProof="0" smtClean="0"/>
              <a:t>Feu clic aquí per editar l'estil</a:t>
            </a:r>
            <a:endParaRPr lang="en-US" noProof="0"/>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Feu clic aquí per editar els estils de text</a:t>
            </a:r>
          </a:p>
        </p:txBody>
      </p:sp>
      <p:sp>
        <p:nvSpPr>
          <p:cNvPr id="4" name="Contenidor de data 3"/>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5" name="Contenidor de peu de pàgina 4"/>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6" name="Contenidor de número de diapositiva 5"/>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en-US" noProof="0" smtClean="0"/>
              <a:t>Feu clic aquí per editar l'estil</a:t>
            </a:r>
            <a:endParaRPr lang="en-US" noProof="0"/>
          </a:p>
        </p:txBody>
      </p:sp>
      <p:sp>
        <p:nvSpPr>
          <p:cNvPr id="3" name="Contenidor de contingut 2"/>
          <p:cNvSpPr>
            <a:spLocks noGrp="1"/>
          </p:cNvSpPr>
          <p:nvPr>
            <p:ph sz="half" idx="1"/>
          </p:nvPr>
        </p:nvSpPr>
        <p:spPr>
          <a:xfrm>
            <a:off x="495301" y="1600205"/>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4" name="Contenidor de contingut 3"/>
          <p:cNvSpPr>
            <a:spLocks noGrp="1"/>
          </p:cNvSpPr>
          <p:nvPr>
            <p:ph sz="half" idx="2"/>
          </p:nvPr>
        </p:nvSpPr>
        <p:spPr>
          <a:xfrm>
            <a:off x="5029200" y="1600205"/>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5" name="Contenidor de data 4"/>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6" name="Contenidor de peu de pàgina 5"/>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7" name="Contenidor de número de diapositiva 6"/>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en-US" noProof="0" smtClean="0"/>
              <a:t>Feu clic aquí per editar l'estil</a:t>
            </a:r>
            <a:endParaRPr lang="en-US" noProof="0"/>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5" name="Contenidor de tex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Feu clic aquí per editar els estils de text</a:t>
            </a:r>
          </a:p>
        </p:txBody>
      </p:sp>
      <p:sp>
        <p:nvSpPr>
          <p:cNvPr id="6" name="Contenidor de contingut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7" name="Contenidor de data 6"/>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8" name="Contenidor de peu de pàgina 7"/>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9" name="Contenidor de número de diapositiva 8"/>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en-US" noProof="0" smtClean="0"/>
              <a:t>Feu clic aquí per editar l'estil</a:t>
            </a:r>
            <a:endParaRPr lang="en-US" noProof="0"/>
          </a:p>
        </p:txBody>
      </p:sp>
      <p:sp>
        <p:nvSpPr>
          <p:cNvPr id="3" name="Contenidor de data 2"/>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4" name="Contenidor de peu de pàgina 3"/>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5" name="Contenidor de número de diapositiva 4"/>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3" name="Contenidor de peu de pàgina 2"/>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4" name="Contenidor de número de diapositiva 3"/>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1" y="273050"/>
            <a:ext cx="3008313" cy="1162050"/>
          </a:xfrm>
        </p:spPr>
        <p:txBody>
          <a:bodyPr anchor="b"/>
          <a:lstStyle>
            <a:lvl1pPr algn="l">
              <a:defRPr sz="2000" b="1"/>
            </a:lvl1pPr>
          </a:lstStyle>
          <a:p>
            <a:r>
              <a:rPr lang="en-US" noProof="0" smtClean="0"/>
              <a:t>Feu clic aquí per editar l'estil</a:t>
            </a:r>
            <a:endParaRPr lang="en-US" noProof="0"/>
          </a:p>
        </p:txBody>
      </p:sp>
      <p:sp>
        <p:nvSpPr>
          <p:cNvPr id="3" name="Contenidor de contingut 2"/>
          <p:cNvSpPr>
            <a:spLocks noGrp="1"/>
          </p:cNvSpPr>
          <p:nvPr>
            <p:ph idx="1"/>
          </p:nvPr>
        </p:nvSpPr>
        <p:spPr>
          <a:xfrm>
            <a:off x="3575051"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Feu clic aquí per editar els estils de text</a:t>
            </a:r>
          </a:p>
          <a:p>
            <a:pPr lvl="1"/>
            <a:r>
              <a:rPr lang="en-US" noProof="0" smtClean="0"/>
              <a:t>Segon nivell</a:t>
            </a:r>
          </a:p>
          <a:p>
            <a:pPr lvl="2"/>
            <a:r>
              <a:rPr lang="en-US" noProof="0" smtClean="0"/>
              <a:t>Tercer nivell</a:t>
            </a:r>
          </a:p>
          <a:p>
            <a:pPr lvl="3"/>
            <a:r>
              <a:rPr lang="en-US" noProof="0" smtClean="0"/>
              <a:t>Quart nivell</a:t>
            </a:r>
          </a:p>
          <a:p>
            <a:pPr lvl="4"/>
            <a:r>
              <a:rPr lang="en-US" noProof="0" smtClean="0"/>
              <a:t>Cinquè nivell</a:t>
            </a:r>
            <a:endParaRPr lang="en-US" noProof="0"/>
          </a:p>
        </p:txBody>
      </p:sp>
      <p:sp>
        <p:nvSpPr>
          <p:cNvPr id="4" name="Contenidor de text 3"/>
          <p:cNvSpPr>
            <a:spLocks noGrp="1"/>
          </p:cNvSpPr>
          <p:nvPr>
            <p:ph type="body" sz="half" idx="2"/>
          </p:nvPr>
        </p:nvSpPr>
        <p:spPr>
          <a:xfrm>
            <a:off x="457201"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Feu clic aquí per editar els estils de text</a:t>
            </a:r>
          </a:p>
        </p:txBody>
      </p:sp>
      <p:sp>
        <p:nvSpPr>
          <p:cNvPr id="5" name="Contenidor de data 4"/>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6" name="Contenidor de peu de pàgina 5"/>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7" name="Contenidor de número de diapositiva 6"/>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en-US" noProof="0" smtClean="0"/>
              <a:t>Feu clic aquí per editar l'estil</a:t>
            </a:r>
            <a:endParaRPr lang="en-US" noProof="0"/>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noProof="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Feu clic aquí per editar els estils de text</a:t>
            </a:r>
          </a:p>
        </p:txBody>
      </p:sp>
      <p:sp>
        <p:nvSpPr>
          <p:cNvPr id="5" name="Contenidor de data 4"/>
          <p:cNvSpPr>
            <a:spLocks noGrp="1"/>
          </p:cNvSpPr>
          <p:nvPr>
            <p:ph type="dt" sz="half" idx="10"/>
          </p:nvPr>
        </p:nvSpPr>
        <p:spPr>
          <a:xfrm>
            <a:off x="457200" y="6356355"/>
            <a:ext cx="2133600" cy="365125"/>
          </a:xfrm>
          <a:prstGeom prst="rect">
            <a:avLst/>
          </a:prstGeom>
        </p:spPr>
        <p:txBody>
          <a:bodyPr/>
          <a:lstStyle/>
          <a:p>
            <a:fld id="{484CC796-4B5B-4BCC-BF0D-2FA88B054B1B}" type="datetimeFigureOut">
              <a:rPr lang="en-US" noProof="0" smtClean="0"/>
              <a:pPr/>
              <a:t>9/3/2015</a:t>
            </a:fld>
            <a:endParaRPr lang="en-US" noProof="0"/>
          </a:p>
        </p:txBody>
      </p:sp>
      <p:sp>
        <p:nvSpPr>
          <p:cNvPr id="6" name="Contenidor de peu de pàgina 5"/>
          <p:cNvSpPr>
            <a:spLocks noGrp="1"/>
          </p:cNvSpPr>
          <p:nvPr>
            <p:ph type="ftr" sz="quarter" idx="11"/>
          </p:nvPr>
        </p:nvSpPr>
        <p:spPr>
          <a:xfrm>
            <a:off x="3124200" y="6356355"/>
            <a:ext cx="2895600" cy="365125"/>
          </a:xfrm>
          <a:prstGeom prst="rect">
            <a:avLst/>
          </a:prstGeom>
        </p:spPr>
        <p:txBody>
          <a:bodyPr/>
          <a:lstStyle/>
          <a:p>
            <a:endParaRPr lang="en-US" noProof="0"/>
          </a:p>
        </p:txBody>
      </p:sp>
      <p:sp>
        <p:nvSpPr>
          <p:cNvPr id="7" name="Contenidor de número de diapositiva 6"/>
          <p:cNvSpPr>
            <a:spLocks noGrp="1"/>
          </p:cNvSpPr>
          <p:nvPr>
            <p:ph type="sldNum" sz="quarter" idx="12"/>
          </p:nvPr>
        </p:nvSpPr>
        <p:spPr>
          <a:xfrm>
            <a:off x="6553200" y="6356355"/>
            <a:ext cx="2133600" cy="365125"/>
          </a:xfrm>
          <a:prstGeom prst="rect">
            <a:avLst/>
          </a:prstGeom>
        </p:spPr>
        <p:txBody>
          <a:bodyPr/>
          <a:lstStyle/>
          <a:p>
            <a:fld id="{A1D544F6-FBAA-498C-9419-ED8F58329FAE}" type="slidenum">
              <a:rPr lang="en-US" noProof="0" smtClean="0"/>
              <a:pPr/>
              <a:t>‹#›</a:t>
            </a:fld>
            <a:endParaRPr 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457200" y="989856"/>
            <a:ext cx="8229600" cy="1143000"/>
          </a:xfrm>
          <a:prstGeom prst="rect">
            <a:avLst/>
          </a:prstGeom>
        </p:spPr>
        <p:txBody>
          <a:bodyPr vert="horz" lIns="91440" tIns="45720" rIns="91440" bIns="45720" rtlCol="0" anchor="ctr">
            <a:normAutofit/>
          </a:bodyPr>
          <a:lstStyle/>
          <a:p>
            <a:r>
              <a:rPr lang="en-GB" noProof="0" smtClean="0"/>
              <a:t>Feu clic aquí per editar l'estil</a:t>
            </a:r>
            <a:endParaRPr lang="en-GB" noProof="0"/>
          </a:p>
        </p:txBody>
      </p:sp>
      <p:sp>
        <p:nvSpPr>
          <p:cNvPr id="3" name="Contenidor de text 2"/>
          <p:cNvSpPr>
            <a:spLocks noGrp="1"/>
          </p:cNvSpPr>
          <p:nvPr>
            <p:ph type="body" idx="1"/>
          </p:nvPr>
        </p:nvSpPr>
        <p:spPr>
          <a:xfrm>
            <a:off x="457200" y="2276872"/>
            <a:ext cx="8229600" cy="4392488"/>
          </a:xfrm>
          <a:prstGeom prst="rect">
            <a:avLst/>
          </a:prstGeom>
        </p:spPr>
        <p:txBody>
          <a:bodyPr vert="horz" lIns="91440" tIns="45720" rIns="91440" bIns="45720" rtlCol="0">
            <a:normAutofit/>
          </a:bodyPr>
          <a:lstStyle/>
          <a:p>
            <a:pPr lvl="0"/>
            <a:r>
              <a:rPr lang="en-GB" noProof="0" dirty="0" err="1" smtClean="0"/>
              <a:t>Feu</a:t>
            </a:r>
            <a:r>
              <a:rPr lang="en-GB" noProof="0" dirty="0" smtClean="0"/>
              <a:t> </a:t>
            </a:r>
            <a:r>
              <a:rPr lang="en-GB" noProof="0" dirty="0" err="1" smtClean="0"/>
              <a:t>clic</a:t>
            </a:r>
            <a:r>
              <a:rPr lang="en-GB" noProof="0" dirty="0" smtClean="0"/>
              <a:t> </a:t>
            </a:r>
            <a:r>
              <a:rPr lang="en-GB" noProof="0" dirty="0" err="1" smtClean="0"/>
              <a:t>aquí</a:t>
            </a:r>
            <a:r>
              <a:rPr lang="en-GB" noProof="0" dirty="0" smtClean="0"/>
              <a:t> per </a:t>
            </a:r>
            <a:r>
              <a:rPr lang="en-GB" noProof="0" dirty="0" err="1" smtClean="0"/>
              <a:t>editar</a:t>
            </a:r>
            <a:r>
              <a:rPr lang="en-GB" noProof="0" dirty="0" smtClean="0"/>
              <a:t> </a:t>
            </a:r>
            <a:r>
              <a:rPr lang="en-GB" noProof="0" dirty="0" err="1" smtClean="0"/>
              <a:t>els</a:t>
            </a:r>
            <a:r>
              <a:rPr lang="en-GB" noProof="0" dirty="0" smtClean="0"/>
              <a:t> </a:t>
            </a:r>
            <a:r>
              <a:rPr lang="en-GB" noProof="0" dirty="0" err="1" smtClean="0"/>
              <a:t>estils</a:t>
            </a:r>
            <a:r>
              <a:rPr lang="en-GB" noProof="0" dirty="0" smtClean="0"/>
              <a:t> de text</a:t>
            </a:r>
          </a:p>
          <a:p>
            <a:pPr lvl="1"/>
            <a:r>
              <a:rPr lang="en-GB" noProof="0" dirty="0" err="1" smtClean="0"/>
              <a:t>Segon</a:t>
            </a:r>
            <a:r>
              <a:rPr lang="en-GB" noProof="0" dirty="0" smtClean="0"/>
              <a:t> </a:t>
            </a:r>
            <a:r>
              <a:rPr lang="en-GB" noProof="0" dirty="0" err="1" smtClean="0"/>
              <a:t>nivell</a:t>
            </a:r>
            <a:endParaRPr lang="en-GB" noProof="0" dirty="0" smtClean="0"/>
          </a:p>
          <a:p>
            <a:pPr lvl="2"/>
            <a:r>
              <a:rPr lang="en-GB" noProof="0" dirty="0" err="1" smtClean="0"/>
              <a:t>Tercer</a:t>
            </a:r>
            <a:r>
              <a:rPr lang="en-GB" noProof="0" dirty="0" smtClean="0"/>
              <a:t> </a:t>
            </a:r>
            <a:r>
              <a:rPr lang="en-GB" noProof="0" dirty="0" err="1" smtClean="0"/>
              <a:t>nivell</a:t>
            </a:r>
            <a:endParaRPr lang="en-GB" noProof="0" dirty="0" smtClean="0"/>
          </a:p>
          <a:p>
            <a:pPr lvl="3"/>
            <a:r>
              <a:rPr lang="en-GB" noProof="0" dirty="0" smtClean="0"/>
              <a:t>Quart </a:t>
            </a:r>
            <a:r>
              <a:rPr lang="en-GB" noProof="0" dirty="0" err="1" smtClean="0"/>
              <a:t>nivell</a:t>
            </a:r>
            <a:endParaRPr lang="en-GB" noProof="0" dirty="0" smtClean="0"/>
          </a:p>
          <a:p>
            <a:pPr lvl="4"/>
            <a:r>
              <a:rPr lang="en-GB" noProof="0" dirty="0" err="1" smtClean="0"/>
              <a:t>Cinquè</a:t>
            </a:r>
            <a:r>
              <a:rPr lang="en-GB" noProof="0" dirty="0" smtClean="0"/>
              <a:t> </a:t>
            </a:r>
            <a:r>
              <a:rPr lang="en-GB" noProof="0" dirty="0" err="1" smtClean="0"/>
              <a:t>nivell</a:t>
            </a:r>
            <a:endParaRPr lang="en-GB" noProof="0" dirty="0"/>
          </a:p>
        </p:txBody>
      </p:sp>
      <p:sp>
        <p:nvSpPr>
          <p:cNvPr id="12" name="5 Rectángulo"/>
          <p:cNvSpPr/>
          <p:nvPr userDrawn="1"/>
        </p:nvSpPr>
        <p:spPr>
          <a:xfrm>
            <a:off x="1598" y="687"/>
            <a:ext cx="9142402" cy="889187"/>
          </a:xfrm>
          <a:prstGeom prst="rect">
            <a:avLst/>
          </a:prstGeom>
          <a:ln>
            <a:noFill/>
          </a:ln>
          <a:effectLst/>
        </p:spPr>
        <p:style>
          <a:lnRef idx="1">
            <a:schemeClr val="accent5"/>
          </a:lnRef>
          <a:fillRef idx="2">
            <a:schemeClr val="accent5"/>
          </a:fillRef>
          <a:effectRef idx="1">
            <a:schemeClr val="accent5"/>
          </a:effectRef>
          <a:fontRef idx="minor">
            <a:schemeClr val="dk1"/>
          </a:fontRef>
        </p:style>
        <p:txBody>
          <a:bodyPr wrap="square" lIns="118589" tIns="59294" rIns="118589" bIns="59294">
            <a:spAutoFit/>
          </a:bodyPr>
          <a:lstStyle/>
          <a:p>
            <a:pPr algn="ctr">
              <a:lnSpc>
                <a:spcPts val="1500"/>
              </a:lnSpc>
              <a:defRPr/>
            </a:pPr>
            <a:endParaRPr lang="en-US" sz="500" b="1" i="1" dirty="0" smtClean="0">
              <a:solidFill>
                <a:srgbClr val="00897A"/>
              </a:solidFill>
              <a:latin typeface="+mj-lt"/>
              <a:ea typeface="ＭＳ Ｐゴシック" pitchFamily="34" charset="-128"/>
            </a:endParaRPr>
          </a:p>
          <a:p>
            <a:pPr algn="l">
              <a:lnSpc>
                <a:spcPts val="1500"/>
              </a:lnSpc>
              <a:defRPr/>
            </a:pPr>
            <a:r>
              <a:rPr lang="en-US" sz="1600" b="1" i="1" dirty="0" smtClean="0">
                <a:solidFill>
                  <a:srgbClr val="00897A"/>
                </a:solidFill>
                <a:latin typeface="+mj-lt"/>
                <a:ea typeface="ＭＳ Ｐゴシック" pitchFamily="34" charset="-128"/>
              </a:rPr>
              <a:t>			</a:t>
            </a:r>
            <a:r>
              <a:rPr lang="en-US" sz="1800" b="1" i="1" dirty="0" smtClean="0">
                <a:solidFill>
                  <a:srgbClr val="00897A"/>
                </a:solidFill>
                <a:latin typeface="+mj-lt"/>
                <a:ea typeface="ＭＳ Ｐゴシック" pitchFamily="34" charset="-128"/>
              </a:rPr>
              <a:t>ENEON first workshop</a:t>
            </a:r>
            <a:r>
              <a:rPr lang="en-US" sz="1200" b="1" i="1" dirty="0" smtClean="0">
                <a:solidFill>
                  <a:srgbClr val="00897A"/>
                </a:solidFill>
                <a:latin typeface="+mj-lt"/>
                <a:ea typeface="ＭＳ Ｐゴシック" pitchFamily="34" charset="-128"/>
              </a:rPr>
              <a:t> </a:t>
            </a:r>
          </a:p>
          <a:p>
            <a:pPr algn="l">
              <a:lnSpc>
                <a:spcPts val="1500"/>
              </a:lnSpc>
              <a:defRPr/>
            </a:pPr>
            <a:r>
              <a:rPr lang="en-US" sz="1200" b="1" i="1" dirty="0" smtClean="0">
                <a:solidFill>
                  <a:srgbClr val="00897A"/>
                </a:solidFill>
                <a:latin typeface="+mj-lt"/>
                <a:ea typeface="ＭＳ Ｐゴシック" pitchFamily="34" charset="-128"/>
              </a:rPr>
              <a:t>			</a:t>
            </a:r>
            <a:r>
              <a:rPr lang="en-US" sz="1400" b="1" i="1" dirty="0" smtClean="0">
                <a:solidFill>
                  <a:srgbClr val="00897A"/>
                </a:solidFill>
                <a:latin typeface="+mj-lt"/>
                <a:ea typeface="ＭＳ Ｐゴシック" pitchFamily="34" charset="-128"/>
              </a:rPr>
              <a:t>Observing Europe: Networking the Earth Observation Networks in Europe</a:t>
            </a:r>
          </a:p>
          <a:p>
            <a:pPr algn="l">
              <a:lnSpc>
                <a:spcPts val="1500"/>
              </a:lnSpc>
              <a:defRPr/>
            </a:pPr>
            <a:r>
              <a:rPr lang="en-US" sz="1400" b="1" i="1" dirty="0" smtClean="0">
                <a:solidFill>
                  <a:srgbClr val="00897A"/>
                </a:solidFill>
                <a:latin typeface="+mj-lt"/>
                <a:ea typeface="ＭＳ Ｐゴシック" pitchFamily="34" charset="-128"/>
              </a:rPr>
              <a:t>			</a:t>
            </a:r>
            <a:r>
              <a:rPr lang="en-US" sz="1400" b="0" i="1" dirty="0" smtClean="0">
                <a:solidFill>
                  <a:srgbClr val="00897A"/>
                </a:solidFill>
                <a:latin typeface="+mj-lt"/>
                <a:ea typeface="ＭＳ Ｐゴシック" pitchFamily="34" charset="-128"/>
              </a:rPr>
              <a:t>21-22</a:t>
            </a:r>
            <a:r>
              <a:rPr lang="en-US" sz="1400" b="0" i="1" baseline="0" dirty="0" smtClean="0">
                <a:solidFill>
                  <a:srgbClr val="00897A"/>
                </a:solidFill>
                <a:latin typeface="+mj-lt"/>
                <a:ea typeface="ＭＳ Ｐゴシック" pitchFamily="34" charset="-128"/>
              </a:rPr>
              <a:t> September, Paris</a:t>
            </a:r>
            <a:endParaRPr lang="en-US" sz="1200" b="0" dirty="0">
              <a:solidFill>
                <a:srgbClr val="2B4C6E"/>
              </a:solidFill>
              <a:latin typeface="+mj-lt"/>
              <a:ea typeface="ＭＳ Ｐゴシック" pitchFamily="34" charset="-128"/>
            </a:endParaRPr>
          </a:p>
        </p:txBody>
      </p:sp>
      <p:pic>
        <p:nvPicPr>
          <p:cNvPr id="13" name="Picture 17" descr="\\joanma\www\projectes\eneon\IMG\EC.gif"/>
          <p:cNvPicPr>
            <a:picLocks noChangeAspect="1" noChangeArrowheads="1"/>
          </p:cNvPicPr>
          <p:nvPr userDrawn="1"/>
        </p:nvPicPr>
        <p:blipFill>
          <a:blip r:embed="rId13" cstate="print"/>
          <a:srcRect/>
          <a:stretch>
            <a:fillRect/>
          </a:stretch>
        </p:blipFill>
        <p:spPr bwMode="auto">
          <a:xfrm>
            <a:off x="8314100" y="2"/>
            <a:ext cx="829897" cy="548678"/>
          </a:xfrm>
          <a:prstGeom prst="rect">
            <a:avLst/>
          </a:prstGeom>
          <a:noFill/>
          <a:ln w="9525">
            <a:noFill/>
            <a:miter lim="800000"/>
            <a:headEnd/>
            <a:tailEnd/>
          </a:ln>
        </p:spPr>
      </p:pic>
      <p:pic>
        <p:nvPicPr>
          <p:cNvPr id="14" name="Picture 26" descr="ConnectinGEO"/>
          <p:cNvPicPr>
            <a:picLocks noChangeAspect="1" noChangeArrowheads="1"/>
          </p:cNvPicPr>
          <p:nvPr userDrawn="1"/>
        </p:nvPicPr>
        <p:blipFill>
          <a:blip r:embed="rId14" cstate="print"/>
          <a:srcRect/>
          <a:stretch>
            <a:fillRect/>
          </a:stretch>
        </p:blipFill>
        <p:spPr bwMode="auto">
          <a:xfrm>
            <a:off x="5952785" y="47500"/>
            <a:ext cx="2195774" cy="330740"/>
          </a:xfrm>
          <a:prstGeom prst="rect">
            <a:avLst/>
          </a:prstGeom>
          <a:noFill/>
        </p:spPr>
      </p:pic>
      <p:pic>
        <p:nvPicPr>
          <p:cNvPr id="15" name="Picture 16" descr="P:\2015_ConnectinGEO\Dissemination\_Logos\LogoENEON.png"/>
          <p:cNvPicPr>
            <a:picLocks noChangeAspect="1" noChangeArrowheads="1"/>
          </p:cNvPicPr>
          <p:nvPr userDrawn="1"/>
        </p:nvPicPr>
        <p:blipFill>
          <a:blip r:embed="rId15" cstate="print"/>
          <a:srcRect l="14771" t="23463" r="14688" b="1459"/>
          <a:stretch>
            <a:fillRect/>
          </a:stretch>
        </p:blipFill>
        <p:spPr bwMode="auto">
          <a:xfrm>
            <a:off x="47501" y="-11875"/>
            <a:ext cx="2423634" cy="87993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accent2">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2">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2">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2">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2">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2">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Agrupa 15"/>
          <p:cNvGrpSpPr/>
          <p:nvPr/>
        </p:nvGrpSpPr>
        <p:grpSpPr>
          <a:xfrm>
            <a:off x="24983" y="5025051"/>
            <a:ext cx="9095396" cy="1800402"/>
            <a:chOff x="24983" y="5001301"/>
            <a:chExt cx="9095396" cy="1800402"/>
          </a:xfrm>
        </p:grpSpPr>
        <p:pic>
          <p:nvPicPr>
            <p:cNvPr id="4098" name="Picture 2" descr="http://www.eneon.net/imatgestop/03.jpg"/>
            <p:cNvPicPr>
              <a:picLocks noChangeArrowheads="1"/>
            </p:cNvPicPr>
            <p:nvPr/>
          </p:nvPicPr>
          <p:blipFill>
            <a:blip r:embed="rId2" cstate="print"/>
            <a:srcRect/>
            <a:stretch>
              <a:fillRect/>
            </a:stretch>
          </p:blipFill>
          <p:spPr bwMode="auto">
            <a:xfrm>
              <a:off x="24983" y="5937405"/>
              <a:ext cx="2988000" cy="864000"/>
            </a:xfrm>
            <a:prstGeom prst="rect">
              <a:avLst/>
            </a:prstGeom>
            <a:noFill/>
          </p:spPr>
        </p:pic>
        <p:pic>
          <p:nvPicPr>
            <p:cNvPr id="4100" name="Picture 4" descr="http://www.eneon.net/imatgestop/06.jpg"/>
            <p:cNvPicPr>
              <a:picLocks noChangeAspect="1" noChangeArrowheads="1"/>
            </p:cNvPicPr>
            <p:nvPr/>
          </p:nvPicPr>
          <p:blipFill>
            <a:blip r:embed="rId3" cstate="print"/>
            <a:srcRect/>
            <a:stretch>
              <a:fillRect/>
            </a:stretch>
          </p:blipFill>
          <p:spPr bwMode="auto">
            <a:xfrm>
              <a:off x="24983" y="5001301"/>
              <a:ext cx="2987302" cy="864096"/>
            </a:xfrm>
            <a:prstGeom prst="rect">
              <a:avLst/>
            </a:prstGeom>
            <a:noFill/>
          </p:spPr>
        </p:pic>
        <p:pic>
          <p:nvPicPr>
            <p:cNvPr id="4102" name="Picture 6" descr="http://www.eneon.net/imatgestop/05.jpg"/>
            <p:cNvPicPr>
              <a:picLocks noChangeAspect="1" noChangeArrowheads="1"/>
            </p:cNvPicPr>
            <p:nvPr/>
          </p:nvPicPr>
          <p:blipFill>
            <a:blip r:embed="rId4" cstate="print"/>
            <a:srcRect/>
            <a:stretch>
              <a:fillRect/>
            </a:stretch>
          </p:blipFill>
          <p:spPr bwMode="auto">
            <a:xfrm>
              <a:off x="3084293" y="5937405"/>
              <a:ext cx="2988000" cy="864298"/>
            </a:xfrm>
            <a:prstGeom prst="rect">
              <a:avLst/>
            </a:prstGeom>
            <a:noFill/>
          </p:spPr>
        </p:pic>
        <p:pic>
          <p:nvPicPr>
            <p:cNvPr id="4104" name="Picture 8" descr="http://www.eneon.net/imatgestop/08.jpg"/>
            <p:cNvPicPr>
              <a:picLocks noChangeAspect="1" noChangeArrowheads="1"/>
            </p:cNvPicPr>
            <p:nvPr/>
          </p:nvPicPr>
          <p:blipFill>
            <a:blip r:embed="rId5" cstate="print"/>
            <a:srcRect/>
            <a:stretch>
              <a:fillRect/>
            </a:stretch>
          </p:blipFill>
          <p:spPr bwMode="auto">
            <a:xfrm>
              <a:off x="3084293" y="5001301"/>
              <a:ext cx="2988000" cy="864298"/>
            </a:xfrm>
            <a:prstGeom prst="rect">
              <a:avLst/>
            </a:prstGeom>
            <a:noFill/>
          </p:spPr>
        </p:pic>
        <p:pic>
          <p:nvPicPr>
            <p:cNvPr id="4106" name="Picture 10" descr="http://www.eneon.net/imatgestop/04.jpg"/>
            <p:cNvPicPr>
              <a:picLocks noChangeAspect="1" noChangeArrowheads="1"/>
            </p:cNvPicPr>
            <p:nvPr/>
          </p:nvPicPr>
          <p:blipFill>
            <a:blip r:embed="rId6" cstate="print"/>
            <a:srcRect/>
            <a:stretch>
              <a:fillRect/>
            </a:stretch>
          </p:blipFill>
          <p:spPr bwMode="auto">
            <a:xfrm>
              <a:off x="6132379" y="5001301"/>
              <a:ext cx="2988000" cy="864298"/>
            </a:xfrm>
            <a:prstGeom prst="rect">
              <a:avLst/>
            </a:prstGeom>
            <a:noFill/>
          </p:spPr>
        </p:pic>
        <p:pic>
          <p:nvPicPr>
            <p:cNvPr id="4108" name="Picture 12" descr="http://www.eneon.net/imatgestop/09.jpg"/>
            <p:cNvPicPr>
              <a:picLocks noChangeAspect="1" noChangeArrowheads="1"/>
            </p:cNvPicPr>
            <p:nvPr/>
          </p:nvPicPr>
          <p:blipFill>
            <a:blip r:embed="rId7" cstate="print"/>
            <a:srcRect/>
            <a:stretch>
              <a:fillRect/>
            </a:stretch>
          </p:blipFill>
          <p:spPr bwMode="auto">
            <a:xfrm>
              <a:off x="6132379" y="5937405"/>
              <a:ext cx="2988000" cy="864298"/>
            </a:xfrm>
            <a:prstGeom prst="rect">
              <a:avLst/>
            </a:prstGeom>
            <a:noFill/>
          </p:spPr>
        </p:pic>
      </p:grpSp>
      <p:sp>
        <p:nvSpPr>
          <p:cNvPr id="14" name="Títol 1"/>
          <p:cNvSpPr txBox="1">
            <a:spLocks/>
          </p:cNvSpPr>
          <p:nvPr/>
        </p:nvSpPr>
        <p:spPr>
          <a:xfrm>
            <a:off x="707575" y="3581607"/>
            <a:ext cx="7772400" cy="830997"/>
          </a:xfrm>
          <a:prstGeom prst="rect">
            <a:avLst/>
          </a:prstGeom>
          <a:ln>
            <a:noFill/>
          </a:ln>
        </p:spPr>
        <p:txBody>
          <a:bodyPr>
            <a:spAutoFit/>
          </a:bodyPr>
          <a:lstStyle>
            <a:lvl1pPr marL="0" marR="0" indent="0" algn="ctr" defTabSz="914400" rtl="0" eaLnBrk="1" fontAlgn="auto" latinLnBrk="0" hangingPunct="1">
              <a:lnSpc>
                <a:spcPct val="100000"/>
              </a:lnSpc>
              <a:spcBef>
                <a:spcPct val="0"/>
              </a:spcBef>
              <a:spcAft>
                <a:spcPts val="0"/>
              </a:spcAft>
              <a:buClrTx/>
              <a:buSzTx/>
              <a:buFontTx/>
              <a:buNone/>
              <a:tabLst/>
              <a:defRPr sz="3200" b="0" i="1">
                <a:solidFill>
                  <a:srgbClr val="00897A"/>
                </a:solidFill>
                <a:effectLst/>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897A"/>
                </a:solidFill>
                <a:effectLst/>
                <a:uLnTx/>
                <a:uFillTx/>
                <a:latin typeface="+mj-lt"/>
                <a:ea typeface="+mj-ea"/>
                <a:cs typeface="+mj-cs"/>
              </a:rPr>
              <a:t>[Name of your</a:t>
            </a:r>
            <a:r>
              <a:rPr kumimoji="0" lang="en-US" sz="2800" b="1" i="0" u="none" strike="noStrike" kern="1200" cap="none" spc="0" normalizeH="0" noProof="0" dirty="0" smtClean="0">
                <a:ln>
                  <a:noFill/>
                </a:ln>
                <a:solidFill>
                  <a:srgbClr val="00897A"/>
                </a:solidFill>
                <a:effectLst/>
                <a:uLnTx/>
                <a:uFillTx/>
                <a:latin typeface="+mj-lt"/>
                <a:ea typeface="+mj-ea"/>
                <a:cs typeface="+mj-cs"/>
              </a:rPr>
              <a:t> network/organization</a:t>
            </a:r>
            <a:r>
              <a:rPr kumimoji="0" lang="en-US" sz="2800" b="1" i="0" u="none" strike="noStrike" kern="1200" cap="none" spc="0" normalizeH="0" baseline="0" noProof="0" dirty="0" smtClean="0">
                <a:ln>
                  <a:noFill/>
                </a:ln>
                <a:solidFill>
                  <a:srgbClr val="00897A"/>
                </a:solidFill>
                <a:effectLst/>
                <a:uLnTx/>
                <a:uFillTx/>
                <a:latin typeface="+mj-lt"/>
                <a:ea typeface="+mj-ea"/>
                <a:cs typeface="+mj-cs"/>
              </a:rPr>
              <a:t>]</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000" b="1" i="0" dirty="0" smtClean="0">
                <a:latin typeface="+mj-lt"/>
                <a:ea typeface="+mj-ea"/>
                <a:cs typeface="+mj-cs"/>
              </a:rPr>
              <a:t>[Name of the speaker/email]</a:t>
            </a:r>
            <a:endParaRPr kumimoji="0" lang="en-US" sz="1800" b="1" i="0" u="none" strike="noStrike" kern="1200" cap="none" spc="0" normalizeH="0" baseline="0" noProof="0" dirty="0" smtClean="0">
              <a:ln>
                <a:noFill/>
              </a:ln>
              <a:solidFill>
                <a:srgbClr val="00897A"/>
              </a:solidFill>
              <a:effectLst/>
              <a:uLnTx/>
              <a:uFillTx/>
              <a:latin typeface="+mj-lt"/>
              <a:ea typeface="+mj-ea"/>
              <a:cs typeface="+mj-cs"/>
            </a:endParaRPr>
          </a:p>
        </p:txBody>
      </p:sp>
      <p:sp>
        <p:nvSpPr>
          <p:cNvPr id="15" name="QuadreDeText 14"/>
          <p:cNvSpPr txBox="1"/>
          <p:nvPr/>
        </p:nvSpPr>
        <p:spPr>
          <a:xfrm>
            <a:off x="703111" y="1138135"/>
            <a:ext cx="7776864" cy="2000548"/>
          </a:xfrm>
          <a:prstGeom prst="rect">
            <a:avLst/>
          </a:prstGeom>
          <a:noFill/>
          <a:ln>
            <a:noFill/>
          </a:ln>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i="0" kern="1200" noProof="0" dirty="0" smtClean="0">
                <a:solidFill>
                  <a:srgbClr val="00897A"/>
                </a:solidFill>
                <a:effectLst/>
                <a:latin typeface="+mj-lt"/>
                <a:ea typeface="+mj-ea"/>
                <a:cs typeface="+mj-cs"/>
              </a:rPr>
              <a:t>ENEON first workshop</a:t>
            </a:r>
            <a:endParaRPr lang="en-US" sz="4000" b="1" i="0" kern="1200" noProof="0" dirty="0" smtClean="0">
              <a:solidFill>
                <a:srgbClr val="00897A"/>
              </a:solidFill>
              <a:effectLst/>
              <a:latin typeface="+mj-lt"/>
              <a:ea typeface="+mj-ea"/>
              <a:cs typeface="+mj-cs"/>
            </a:endParaRPr>
          </a:p>
          <a:p>
            <a:pPr algn="ctr"/>
            <a:r>
              <a:rPr lang="en-US" sz="3200" i="1" dirty="0" smtClean="0">
                <a:solidFill>
                  <a:srgbClr val="00897A"/>
                </a:solidFill>
              </a:rPr>
              <a:t>Observing Europe: Networking the Earth Observation Networks in Europe</a:t>
            </a:r>
          </a:p>
          <a:p>
            <a:pPr lvl="0" algn="ctr"/>
            <a:r>
              <a:rPr lang="en-US" sz="2400" i="1" dirty="0" smtClean="0">
                <a:solidFill>
                  <a:schemeClr val="tx1">
                    <a:tint val="75000"/>
                  </a:schemeClr>
                </a:solidFill>
              </a:rPr>
              <a:t>21-22 September, Paris</a:t>
            </a:r>
            <a:endParaRPr lang="ca-ES" sz="4000" b="1" i="0" kern="1200" dirty="0" smtClean="0">
              <a:solidFill>
                <a:srgbClr val="00897A"/>
              </a:solidFill>
              <a:effectLst/>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0" y="908720"/>
            <a:ext cx="9144000" cy="615553"/>
          </a:xfrm>
        </p:spPr>
        <p:txBody>
          <a:bodyPr wrap="square">
            <a:spAutoFit/>
          </a:bodyPr>
          <a:lstStyle/>
          <a:p>
            <a:r>
              <a:rPr lang="en-US" sz="3400" b="1" u="sng" dirty="0" smtClean="0"/>
              <a:t>Questions to be answered by your network (1/3)</a:t>
            </a:r>
            <a:endParaRPr lang="en-US" sz="3400" b="1" u="sng" dirty="0"/>
          </a:p>
        </p:txBody>
      </p:sp>
      <p:sp>
        <p:nvSpPr>
          <p:cNvPr id="3" name="Contenidor de contingut 2"/>
          <p:cNvSpPr>
            <a:spLocks noGrp="1"/>
          </p:cNvSpPr>
          <p:nvPr>
            <p:ph idx="1"/>
          </p:nvPr>
        </p:nvSpPr>
        <p:spPr>
          <a:xfrm>
            <a:off x="395536" y="1616167"/>
            <a:ext cx="8229600" cy="4680520"/>
          </a:xfrm>
        </p:spPr>
        <p:txBody>
          <a:bodyPr>
            <a:normAutofit fontScale="85000" lnSpcReduction="10000"/>
          </a:bodyPr>
          <a:lstStyle/>
          <a:p>
            <a:pPr marL="514350" indent="-514350">
              <a:buNone/>
            </a:pPr>
            <a:r>
              <a:rPr lang="en-US" sz="3800" b="1" i="1" dirty="0" smtClean="0"/>
              <a:t>1. About your network</a:t>
            </a:r>
          </a:p>
          <a:p>
            <a:pPr marL="914400" lvl="1" indent="-514350" algn="just">
              <a:buNone/>
            </a:pPr>
            <a:r>
              <a:rPr lang="en-US" sz="3400" dirty="0" smtClean="0"/>
              <a:t>1.1 What network are you representing and what is your role in this </a:t>
            </a:r>
            <a:r>
              <a:rPr lang="en-US" sz="3400" dirty="0" smtClean="0"/>
              <a:t>network?</a:t>
            </a:r>
          </a:p>
          <a:p>
            <a:pPr marL="914400" lvl="1" indent="-514350" algn="just">
              <a:buNone/>
            </a:pPr>
            <a:r>
              <a:rPr lang="en-US" sz="3400" dirty="0" smtClean="0"/>
              <a:t>1.2 What </a:t>
            </a:r>
            <a:r>
              <a:rPr lang="en-US" sz="3400" dirty="0" smtClean="0"/>
              <a:t>are the main objectives of the network?</a:t>
            </a:r>
          </a:p>
          <a:p>
            <a:pPr marL="914400" lvl="1" indent="-514350" algn="just">
              <a:buNone/>
            </a:pPr>
            <a:r>
              <a:rPr lang="en-US" sz="3400" dirty="0" smtClean="0"/>
              <a:t>1.3 Who </a:t>
            </a:r>
            <a:r>
              <a:rPr lang="en-US" sz="3400" dirty="0" smtClean="0"/>
              <a:t>are the main contributors to your network?</a:t>
            </a:r>
          </a:p>
          <a:p>
            <a:pPr marL="914400" lvl="1" indent="-514350" algn="just">
              <a:buNone/>
            </a:pPr>
            <a:r>
              <a:rPr lang="en-US" sz="3400" dirty="0" smtClean="0"/>
              <a:t>1.4 What </a:t>
            </a:r>
            <a:r>
              <a:rPr lang="en-US" sz="3400" dirty="0" smtClean="0"/>
              <a:t>form of commitment do you have for the </a:t>
            </a:r>
            <a:r>
              <a:rPr lang="en-US" sz="3400" dirty="0" err="1" smtClean="0"/>
              <a:t>maintainance</a:t>
            </a:r>
            <a:r>
              <a:rPr lang="en-US" sz="3400" dirty="0" smtClean="0"/>
              <a:t> your network?</a:t>
            </a:r>
          </a:p>
          <a:p>
            <a:pPr marL="914400" lvl="1" indent="-514350" algn="just">
              <a:buNone/>
            </a:pPr>
            <a:r>
              <a:rPr lang="en-US" sz="3400" dirty="0" smtClean="0"/>
              <a:t>1.5 How </a:t>
            </a:r>
            <a:r>
              <a:rPr lang="en-US" sz="3400" dirty="0" smtClean="0"/>
              <a:t>large is your user base and who are your users</a:t>
            </a:r>
            <a:r>
              <a:rPr lang="en-US" sz="34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0" y="908720"/>
            <a:ext cx="9144000" cy="615553"/>
          </a:xfrm>
        </p:spPr>
        <p:txBody>
          <a:bodyPr wrap="square">
            <a:spAutoFit/>
          </a:bodyPr>
          <a:lstStyle/>
          <a:p>
            <a:r>
              <a:rPr lang="en-US" sz="3400" b="1" u="sng" dirty="0" smtClean="0"/>
              <a:t>Questions to be answered by your network (1/3)</a:t>
            </a:r>
            <a:endParaRPr lang="en-US" sz="3400" b="1" u="sng" dirty="0"/>
          </a:p>
        </p:txBody>
      </p:sp>
      <p:sp>
        <p:nvSpPr>
          <p:cNvPr id="3" name="Contenidor de contingut 2"/>
          <p:cNvSpPr>
            <a:spLocks noGrp="1"/>
          </p:cNvSpPr>
          <p:nvPr>
            <p:ph idx="1"/>
          </p:nvPr>
        </p:nvSpPr>
        <p:spPr>
          <a:xfrm>
            <a:off x="395536" y="1556792"/>
            <a:ext cx="8229600" cy="4248472"/>
          </a:xfrm>
        </p:spPr>
        <p:txBody>
          <a:bodyPr>
            <a:normAutofit/>
          </a:bodyPr>
          <a:lstStyle/>
          <a:p>
            <a:pPr marL="514350" indent="-514350">
              <a:buAutoNum type="arabicPeriod"/>
            </a:pPr>
            <a:r>
              <a:rPr lang="en-US" b="1" i="1" dirty="0" smtClean="0"/>
              <a:t>About </a:t>
            </a:r>
            <a:r>
              <a:rPr lang="en-US" b="1" i="1" dirty="0" smtClean="0"/>
              <a:t>your </a:t>
            </a:r>
            <a:r>
              <a:rPr lang="en-US" b="1" i="1" dirty="0" smtClean="0"/>
              <a:t>network</a:t>
            </a:r>
          </a:p>
          <a:p>
            <a:pPr marL="914400" lvl="1" indent="-514350" algn="just">
              <a:buNone/>
            </a:pPr>
            <a:r>
              <a:rPr lang="en-US" sz="2900" dirty="0" smtClean="0"/>
              <a:t>1.6 Do you maintain a database of user needs and observational requirements?</a:t>
            </a:r>
          </a:p>
          <a:p>
            <a:pPr marL="914400" lvl="1" indent="-514350" algn="just">
              <a:buNone/>
            </a:pPr>
            <a:r>
              <a:rPr lang="en-US" sz="2900" dirty="0" smtClean="0"/>
              <a:t>1.7 What are the costs and efforts of maintaining the network?</a:t>
            </a:r>
          </a:p>
          <a:p>
            <a:pPr marL="914400" lvl="1" indent="-514350" algn="just">
              <a:buNone/>
            </a:pPr>
            <a:r>
              <a:rPr lang="en-US" sz="2900" dirty="0" smtClean="0"/>
              <a:t>1.8 What are your main funding sources?</a:t>
            </a:r>
          </a:p>
          <a:p>
            <a:pPr marL="914400" lvl="1" indent="-514350" algn="just">
              <a:buNone/>
            </a:pPr>
            <a:r>
              <a:rPr lang="en-US" sz="2900" dirty="0" smtClean="0"/>
              <a:t>1.9 What are the key issues for sustainability of your network running?</a:t>
            </a:r>
            <a:endParaRPr lang="en-US" sz="29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ol 1"/>
          <p:cNvSpPr>
            <a:spLocks noGrp="1"/>
          </p:cNvSpPr>
          <p:nvPr>
            <p:ph type="title"/>
          </p:nvPr>
        </p:nvSpPr>
        <p:spPr>
          <a:xfrm>
            <a:off x="0" y="908720"/>
            <a:ext cx="9144000" cy="615553"/>
          </a:xfrm>
        </p:spPr>
        <p:txBody>
          <a:bodyPr wrap="square">
            <a:spAutoFit/>
          </a:bodyPr>
          <a:lstStyle/>
          <a:p>
            <a:r>
              <a:rPr lang="en-US" sz="3400" b="1" u="sng" dirty="0" smtClean="0"/>
              <a:t>Questions to be answered by your network (2/3)</a:t>
            </a:r>
            <a:endParaRPr lang="en-US" sz="3400" b="1" u="sng" dirty="0"/>
          </a:p>
        </p:txBody>
      </p:sp>
      <p:sp>
        <p:nvSpPr>
          <p:cNvPr id="5" name="Contenidor de contingut 2"/>
          <p:cNvSpPr>
            <a:spLocks noGrp="1"/>
          </p:cNvSpPr>
          <p:nvPr>
            <p:ph idx="1"/>
          </p:nvPr>
        </p:nvSpPr>
        <p:spPr>
          <a:xfrm>
            <a:off x="395536" y="1652550"/>
            <a:ext cx="8229600" cy="5040560"/>
          </a:xfrm>
        </p:spPr>
        <p:txBody>
          <a:bodyPr>
            <a:normAutofit lnSpcReduction="10000"/>
          </a:bodyPr>
          <a:lstStyle/>
          <a:p>
            <a:pPr marL="514350" indent="-514350">
              <a:buNone/>
            </a:pPr>
            <a:r>
              <a:rPr lang="en-US" b="1" i="1" dirty="0" smtClean="0"/>
              <a:t>2. About data</a:t>
            </a:r>
          </a:p>
          <a:p>
            <a:pPr marL="914400" lvl="1" indent="-514350" algn="just">
              <a:buNone/>
            </a:pPr>
            <a:r>
              <a:rPr lang="en-US" dirty="0" smtClean="0"/>
              <a:t>2.1 </a:t>
            </a:r>
            <a:r>
              <a:rPr lang="en-US" dirty="0" smtClean="0"/>
              <a:t>What observations does your network collect and what products are produced?</a:t>
            </a:r>
          </a:p>
          <a:p>
            <a:pPr marL="914400" lvl="1" indent="-514350" algn="just">
              <a:buNone/>
            </a:pPr>
            <a:r>
              <a:rPr lang="en-US" dirty="0" smtClean="0"/>
              <a:t>2.2 What </a:t>
            </a:r>
            <a:r>
              <a:rPr lang="en-US" dirty="0" smtClean="0"/>
              <a:t>are the spatial and temporal characteristics and limits of your network?</a:t>
            </a:r>
          </a:p>
          <a:p>
            <a:pPr marL="914400" lvl="1" indent="-514350" algn="just">
              <a:buNone/>
            </a:pPr>
            <a:r>
              <a:rPr lang="en-US" dirty="0" smtClean="0"/>
              <a:t>2.3 How </a:t>
            </a:r>
            <a:r>
              <a:rPr lang="en-US" dirty="0" smtClean="0"/>
              <a:t>is the data archived and made </a:t>
            </a:r>
            <a:r>
              <a:rPr lang="en-US" dirty="0" err="1" smtClean="0"/>
              <a:t>accesible</a:t>
            </a:r>
            <a:r>
              <a:rPr lang="en-US" dirty="0" smtClean="0"/>
              <a:t> to users?</a:t>
            </a:r>
          </a:p>
          <a:p>
            <a:pPr marL="914400" lvl="1" indent="-514350" algn="just">
              <a:buNone/>
            </a:pPr>
            <a:r>
              <a:rPr lang="en-US" dirty="0" smtClean="0"/>
              <a:t>2.4 Do </a:t>
            </a:r>
            <a:r>
              <a:rPr lang="en-US" dirty="0" smtClean="0"/>
              <a:t>you address data quality in some way?</a:t>
            </a:r>
          </a:p>
          <a:p>
            <a:pPr marL="914400" lvl="1" indent="-514350" algn="just">
              <a:buNone/>
            </a:pPr>
            <a:r>
              <a:rPr lang="en-US" dirty="0" smtClean="0"/>
              <a:t>2.5 Are </a:t>
            </a:r>
            <a:r>
              <a:rPr lang="en-US" dirty="0" smtClean="0"/>
              <a:t>there risk for data continuity and how are data preservation and network continuity addressed</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ol 1"/>
          <p:cNvSpPr>
            <a:spLocks noGrp="1"/>
          </p:cNvSpPr>
          <p:nvPr>
            <p:ph type="title"/>
          </p:nvPr>
        </p:nvSpPr>
        <p:spPr>
          <a:xfrm>
            <a:off x="0" y="908720"/>
            <a:ext cx="9144000" cy="615553"/>
          </a:xfrm>
        </p:spPr>
        <p:txBody>
          <a:bodyPr wrap="square">
            <a:spAutoFit/>
          </a:bodyPr>
          <a:lstStyle/>
          <a:p>
            <a:r>
              <a:rPr lang="en-US" sz="3400" b="1" u="sng" dirty="0" smtClean="0"/>
              <a:t>Questions to be answered by your network (2/3)</a:t>
            </a:r>
            <a:endParaRPr lang="en-US" sz="3400" b="1" u="sng" dirty="0"/>
          </a:p>
        </p:txBody>
      </p:sp>
      <p:sp>
        <p:nvSpPr>
          <p:cNvPr id="5" name="Contenidor de contingut 2"/>
          <p:cNvSpPr>
            <a:spLocks noGrp="1"/>
          </p:cNvSpPr>
          <p:nvPr>
            <p:ph idx="1"/>
          </p:nvPr>
        </p:nvSpPr>
        <p:spPr>
          <a:xfrm>
            <a:off x="395536" y="1652550"/>
            <a:ext cx="8229600" cy="5040560"/>
          </a:xfrm>
        </p:spPr>
        <p:txBody>
          <a:bodyPr>
            <a:normAutofit lnSpcReduction="10000"/>
          </a:bodyPr>
          <a:lstStyle/>
          <a:p>
            <a:pPr marL="514350" indent="-514350">
              <a:buNone/>
            </a:pPr>
            <a:r>
              <a:rPr lang="en-US" b="1" i="1" dirty="0" smtClean="0"/>
              <a:t>2. About data</a:t>
            </a:r>
          </a:p>
          <a:p>
            <a:pPr marL="914400" lvl="1" indent="-514350" algn="just">
              <a:buNone/>
            </a:pPr>
            <a:r>
              <a:rPr lang="en-US" dirty="0" smtClean="0"/>
              <a:t>2.6 What </a:t>
            </a:r>
            <a:r>
              <a:rPr lang="en-US" dirty="0" smtClean="0"/>
              <a:t>are the conditions (licenses) for sharing your data and products with users?</a:t>
            </a:r>
          </a:p>
          <a:p>
            <a:pPr marL="914400" lvl="1" indent="-514350" algn="just">
              <a:buNone/>
            </a:pPr>
            <a:r>
              <a:rPr lang="en-US" dirty="0" smtClean="0"/>
              <a:t>2.7 What </a:t>
            </a:r>
            <a:r>
              <a:rPr lang="en-US" dirty="0" smtClean="0"/>
              <a:t>key interface standards are used in making data and products available?</a:t>
            </a:r>
          </a:p>
          <a:p>
            <a:pPr marL="914400" lvl="1" indent="-514350" algn="just">
              <a:buNone/>
            </a:pPr>
            <a:r>
              <a:rPr lang="en-US" dirty="0" smtClean="0"/>
              <a:t>2.8 Are </a:t>
            </a:r>
            <a:r>
              <a:rPr lang="en-US" dirty="0" smtClean="0"/>
              <a:t>there known observational requirements that your network is not meeting?</a:t>
            </a:r>
          </a:p>
          <a:p>
            <a:pPr marL="914400" lvl="1" indent="-514350" algn="just">
              <a:buNone/>
            </a:pPr>
            <a:r>
              <a:rPr lang="en-US" dirty="0" smtClean="0"/>
              <a:t>2.9 Are </a:t>
            </a:r>
            <a:r>
              <a:rPr lang="en-US" dirty="0" smtClean="0"/>
              <a:t>there observations that are needed but not captured by your network or by other networks that you have access to or products that are not generated?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ol 1"/>
          <p:cNvSpPr>
            <a:spLocks noGrp="1"/>
          </p:cNvSpPr>
          <p:nvPr>
            <p:ph type="title"/>
          </p:nvPr>
        </p:nvSpPr>
        <p:spPr>
          <a:xfrm>
            <a:off x="0" y="908720"/>
            <a:ext cx="9144000" cy="615553"/>
          </a:xfrm>
        </p:spPr>
        <p:txBody>
          <a:bodyPr wrap="square">
            <a:spAutoFit/>
          </a:bodyPr>
          <a:lstStyle/>
          <a:p>
            <a:r>
              <a:rPr lang="en-US" sz="3400" b="1" u="sng" dirty="0" smtClean="0"/>
              <a:t>Questions to be answered by your network (3/3)</a:t>
            </a:r>
            <a:endParaRPr lang="en-US" sz="3400" b="1" u="sng" dirty="0"/>
          </a:p>
        </p:txBody>
      </p:sp>
      <p:sp>
        <p:nvSpPr>
          <p:cNvPr id="5" name="Contenidor de contingut 2"/>
          <p:cNvSpPr>
            <a:spLocks noGrp="1"/>
          </p:cNvSpPr>
          <p:nvPr>
            <p:ph idx="1"/>
          </p:nvPr>
        </p:nvSpPr>
        <p:spPr>
          <a:xfrm>
            <a:off x="395536" y="1652550"/>
            <a:ext cx="8229600" cy="5040560"/>
          </a:xfrm>
        </p:spPr>
        <p:txBody>
          <a:bodyPr>
            <a:normAutofit fontScale="92500" lnSpcReduction="20000"/>
          </a:bodyPr>
          <a:lstStyle/>
          <a:p>
            <a:pPr marL="514350" indent="-514350" algn="just">
              <a:buNone/>
            </a:pPr>
            <a:r>
              <a:rPr lang="en-US" b="1" i="1" dirty="0" smtClean="0"/>
              <a:t>3. About a network of networks</a:t>
            </a:r>
          </a:p>
          <a:p>
            <a:pPr marL="914400" lvl="1" indent="-514350" algn="just">
              <a:buNone/>
            </a:pPr>
            <a:r>
              <a:rPr lang="en-US" dirty="0" smtClean="0"/>
              <a:t>3.1 </a:t>
            </a:r>
            <a:r>
              <a:rPr lang="en-US" dirty="0" smtClean="0"/>
              <a:t>What coordination and collaboration interfaces do you have with other networks?</a:t>
            </a:r>
          </a:p>
          <a:p>
            <a:pPr marL="914400" lvl="1" indent="-514350" algn="just">
              <a:buNone/>
            </a:pPr>
            <a:r>
              <a:rPr lang="en-US" dirty="0" smtClean="0"/>
              <a:t>3.2 Is your </a:t>
            </a:r>
            <a:r>
              <a:rPr lang="en-US" dirty="0" smtClean="0"/>
              <a:t>network contributing to GEO(SS) and if so, what is this contribution? Could </a:t>
            </a:r>
            <a:r>
              <a:rPr lang="en-US" dirty="0" err="1" smtClean="0"/>
              <a:t>ConnectinGEO</a:t>
            </a:r>
            <a:r>
              <a:rPr lang="en-US" dirty="0" smtClean="0"/>
              <a:t> help to enhance your contribution to GEOSS?</a:t>
            </a:r>
          </a:p>
          <a:p>
            <a:pPr marL="914400" lvl="1" indent="-514350" algn="just">
              <a:buNone/>
            </a:pPr>
            <a:r>
              <a:rPr lang="en-US" dirty="0" smtClean="0"/>
              <a:t>3.3 Are </a:t>
            </a:r>
            <a:r>
              <a:rPr lang="en-US" dirty="0" smtClean="0"/>
              <a:t>there additional interfaces that would be desired and what would be the main benefits of these interfaces?</a:t>
            </a:r>
          </a:p>
          <a:p>
            <a:pPr marL="914400" lvl="1" indent="-514350" algn="just">
              <a:buNone/>
            </a:pPr>
            <a:r>
              <a:rPr lang="en-US" dirty="0" smtClean="0"/>
              <a:t>3.4 Do </a:t>
            </a:r>
            <a:r>
              <a:rPr lang="en-US" dirty="0" smtClean="0"/>
              <a:t>you think that your network could benefit from the existence of an ENEON or a similar network?</a:t>
            </a:r>
          </a:p>
          <a:p>
            <a:pPr marL="914400" lvl="1" indent="-514350" algn="just">
              <a:buNone/>
            </a:pPr>
            <a:r>
              <a:rPr lang="en-US" dirty="0" smtClean="0"/>
              <a:t>3.5 From </a:t>
            </a:r>
            <a:r>
              <a:rPr lang="en-US" dirty="0" smtClean="0"/>
              <a:t>you point of view, how should an ENEON be organized and managed?</a:t>
            </a:r>
          </a:p>
        </p:txBody>
      </p:sp>
    </p:spTree>
  </p:cSld>
  <p:clrMapOvr>
    <a:masterClrMapping/>
  </p:clrMapOvr>
</p:sld>
</file>

<file path=ppt/theme/theme1.xml><?xml version="1.0" encoding="utf-8"?>
<a:theme xmlns:a="http://schemas.openxmlformats.org/drawingml/2006/main" name="Tema de l'Office">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à">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9037</TotalTime>
  <Words>445</Words>
  <Application>Microsoft Office PowerPoint</Application>
  <PresentationFormat>Presentació en pantalla (4:3)</PresentationFormat>
  <Paragraphs>38</Paragraphs>
  <Slides>6</Slides>
  <Notes>0</Notes>
  <HiddenSlides>0</HiddenSlides>
  <MMClips>0</MMClips>
  <ScaleCrop>false</ScaleCrop>
  <HeadingPairs>
    <vt:vector size="4" baseType="variant">
      <vt:variant>
        <vt:lpstr>Tema</vt:lpstr>
      </vt:variant>
      <vt:variant>
        <vt:i4>1</vt:i4>
      </vt:variant>
      <vt:variant>
        <vt:lpstr>Títols de les diapositives</vt:lpstr>
      </vt:variant>
      <vt:variant>
        <vt:i4>6</vt:i4>
      </vt:variant>
    </vt:vector>
  </HeadingPairs>
  <TitlesOfParts>
    <vt:vector size="7" baseType="lpstr">
      <vt:lpstr>Tema de l'Office</vt:lpstr>
      <vt:lpstr>Diapositiva 1</vt:lpstr>
      <vt:lpstr>Questions to be answered by your network (1/3)</vt:lpstr>
      <vt:lpstr>Questions to be answered by your network (1/3)</vt:lpstr>
      <vt:lpstr>Questions to be answered by your network (2/3)</vt:lpstr>
      <vt:lpstr>Questions to be answered by your network (2/3)</vt:lpstr>
      <vt:lpstr>Questions to be answered by your network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Ivette Serral</dc:creator>
  <cp:lastModifiedBy>Ivette Serral</cp:lastModifiedBy>
  <cp:revision>54</cp:revision>
  <dcterms:created xsi:type="dcterms:W3CDTF">2015-04-08T16:36:35Z</dcterms:created>
  <dcterms:modified xsi:type="dcterms:W3CDTF">2015-09-03T10:21:48Z</dcterms:modified>
</cp:coreProperties>
</file>