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31" r:id="rId3"/>
    <p:sldMasterId id="2147483741" r:id="rId4"/>
    <p:sldMasterId id="2147483753" r:id="rId5"/>
  </p:sldMasterIdLst>
  <p:notesMasterIdLst>
    <p:notesMasterId r:id="rId37"/>
  </p:notesMasterIdLst>
  <p:handoutMasterIdLst>
    <p:handoutMasterId r:id="rId38"/>
  </p:handoutMasterIdLst>
  <p:sldIdLst>
    <p:sldId id="389" r:id="rId6"/>
    <p:sldId id="318" r:id="rId7"/>
    <p:sldId id="322" r:id="rId8"/>
    <p:sldId id="414" r:id="rId9"/>
    <p:sldId id="415" r:id="rId10"/>
    <p:sldId id="390" r:id="rId11"/>
    <p:sldId id="417" r:id="rId12"/>
    <p:sldId id="392" r:id="rId13"/>
    <p:sldId id="347" r:id="rId14"/>
    <p:sldId id="393" r:id="rId15"/>
    <p:sldId id="394" r:id="rId16"/>
    <p:sldId id="397" r:id="rId17"/>
    <p:sldId id="400" r:id="rId18"/>
    <p:sldId id="401" r:id="rId19"/>
    <p:sldId id="403" r:id="rId20"/>
    <p:sldId id="402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391" r:id="rId29"/>
    <p:sldId id="411" r:id="rId30"/>
    <p:sldId id="412" r:id="rId31"/>
    <p:sldId id="280" r:id="rId32"/>
    <p:sldId id="413" r:id="rId33"/>
    <p:sldId id="344" r:id="rId34"/>
    <p:sldId id="345" r:id="rId35"/>
    <p:sldId id="346" r:id="rId36"/>
  </p:sldIdLst>
  <p:sldSz cx="9144000" cy="6858000" type="screen4x3"/>
  <p:notesSz cx="7023100" cy="9309100"/>
  <p:defaultTextStyle>
    <a:defPPr>
      <a:defRPr lang="en-US"/>
    </a:defPPr>
    <a:lvl1pPr marL="0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11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21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30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43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55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63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76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87" algn="l" defTabSz="9136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315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8" autoAdjust="0"/>
    <p:restoredTop sz="94660"/>
  </p:normalViewPr>
  <p:slideViewPr>
    <p:cSldViewPr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92C610-77D4-4385-AEF3-84FF3508A8EC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55D8B8F-DF58-4D65-82DD-DA8C7EA9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D3165A-D749-3A42-B6A4-D69094FDFA0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092598-9B57-974B-BD5F-BE0EB14A7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4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1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21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30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43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55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63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76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87" algn="l" defTabSz="4568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latin typeface="Times" pitchFamily="18" charset="0"/>
              </a:rPr>
              <a:t>Further information on the Science and Technology Alliance for Global Sustainability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defTabSz="51846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defTabSz="51846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defTabSz="51846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defTabSz="51846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0AC7A6-03A2-4E49-9419-E2BC2C22806B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9F905D-92EE-4B48-B329-1DF1EA6EC3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27" y="8842024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4" tIns="46662" rIns="93324" bIns="46662" anchor="b" anchorCtr="0" compatLnSpc="1"/>
          <a:lstStyle/>
          <a:p>
            <a:pPr algn="r" defTabSz="93323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C4489E-47E6-4A0C-B2FB-68B655CC5D83}" type="slidenum">
              <a:rPr kern="0">
                <a:solidFill>
                  <a:srgbClr val="000000"/>
                </a:solidFill>
              </a:rPr>
              <a:pPr algn="r" defTabSz="93323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27" y="8842024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4" tIns="46662" rIns="93324" bIns="46662" anchor="b" anchorCtr="0" compatLnSpc="1"/>
          <a:lstStyle/>
          <a:p>
            <a:pPr algn="r" defTabSz="93323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CE03E2-DC71-418E-8C9A-F0B9C962F3A6}" type="slidenum">
              <a:pPr algn="r" defTabSz="93323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GB"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27" y="8842024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4" tIns="46662" rIns="93324" bIns="46662" anchor="b" anchorCtr="0" compatLnSpc="1"/>
          <a:lstStyle/>
          <a:p>
            <a:pPr algn="r" defTabSz="93323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464EBA-3924-4C19-890E-7EA897BABAD0}" type="slidenum">
              <a:pPr algn="r" defTabSz="93323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n-GB"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27" y="8842024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4" tIns="46662" rIns="93324" bIns="46662" anchor="b" anchorCtr="0" compatLnSpc="1"/>
          <a:lstStyle/>
          <a:p>
            <a:pPr algn="r" defTabSz="93323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980081-CD14-44C0-851B-A028273AA77D}" type="slidenum">
              <a:pPr algn="r" defTabSz="93323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n-GB"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27" y="8842024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4" tIns="46662" rIns="93324" bIns="46662" anchor="b" anchorCtr="0" compatLnSpc="1"/>
          <a:lstStyle/>
          <a:p>
            <a:pPr algn="r" defTabSz="93323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864B7C-6E54-42E9-BF8A-116E140544C5}" type="slidenum">
              <a:pPr algn="r" defTabSz="93323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n-GB"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92598-9B57-974B-BD5F-BE0EB14A780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2"/>
            <a:ext cx="5029200" cy="579438"/>
          </a:xfrm>
          <a:prstGeom prst="rect">
            <a:avLst/>
          </a:prstGeom>
        </p:spPr>
        <p:txBody>
          <a:bodyPr lIns="91362" tIns="45680" rIns="91362" bIns="45680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eaVert" lIns="91362" tIns="45680" rIns="91362" bIns="456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362" tIns="45680" rIns="91362" bIns="4568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362" tIns="45680" rIns="91362" bIns="456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lIns="91362" tIns="45680" rIns="91362" bIns="4568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363"/>
            <a:ext cx="8229600" cy="2362200"/>
          </a:xfrm>
          <a:prstGeom prst="rect">
            <a:avLst/>
          </a:prstGeom>
        </p:spPr>
        <p:txBody>
          <a:bodyPr lIns="91362" tIns="45680" rIns="91362" bIns="456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6" tIns="45707" rIns="91416" bIns="4570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6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40" indent="0">
              <a:buNone/>
              <a:defRPr sz="1800" b="1"/>
            </a:lvl3pPr>
            <a:lvl4pPr marL="1371210" indent="0">
              <a:buNone/>
              <a:defRPr sz="1600" b="1"/>
            </a:lvl4pPr>
            <a:lvl5pPr marL="1828281" indent="0">
              <a:buNone/>
              <a:defRPr sz="1600" b="1"/>
            </a:lvl5pPr>
            <a:lvl6pPr marL="2285352" indent="0">
              <a:buNone/>
              <a:defRPr sz="1600" b="1"/>
            </a:lvl6pPr>
            <a:lvl7pPr marL="2742423" indent="0">
              <a:buNone/>
              <a:defRPr sz="1600" b="1"/>
            </a:lvl7pPr>
            <a:lvl8pPr marL="3199492" indent="0">
              <a:buNone/>
              <a:defRPr sz="1600" b="1"/>
            </a:lvl8pPr>
            <a:lvl9pPr marL="36565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40" indent="0">
              <a:buNone/>
              <a:defRPr sz="1800" b="1"/>
            </a:lvl3pPr>
            <a:lvl4pPr marL="1371210" indent="0">
              <a:buNone/>
              <a:defRPr sz="1600" b="1"/>
            </a:lvl4pPr>
            <a:lvl5pPr marL="1828281" indent="0">
              <a:buNone/>
              <a:defRPr sz="1600" b="1"/>
            </a:lvl5pPr>
            <a:lvl6pPr marL="2285352" indent="0">
              <a:buNone/>
              <a:defRPr sz="1600" b="1"/>
            </a:lvl6pPr>
            <a:lvl7pPr marL="2742423" indent="0">
              <a:buNone/>
              <a:defRPr sz="1600" b="1"/>
            </a:lvl7pPr>
            <a:lvl8pPr marL="3199492" indent="0">
              <a:buNone/>
              <a:defRPr sz="1600" b="1"/>
            </a:lvl8pPr>
            <a:lvl9pPr marL="36565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4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17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1" indent="0">
              <a:buNone/>
              <a:defRPr sz="1200"/>
            </a:lvl2pPr>
            <a:lvl3pPr marL="914140" indent="0">
              <a:buNone/>
              <a:defRPr sz="1000"/>
            </a:lvl3pPr>
            <a:lvl4pPr marL="1371210" indent="0">
              <a:buNone/>
              <a:defRPr sz="900"/>
            </a:lvl4pPr>
            <a:lvl5pPr marL="1828281" indent="0">
              <a:buNone/>
              <a:defRPr sz="900"/>
            </a:lvl5pPr>
            <a:lvl6pPr marL="2285352" indent="0">
              <a:buNone/>
              <a:defRPr sz="900"/>
            </a:lvl6pPr>
            <a:lvl7pPr marL="2742423" indent="0">
              <a:buNone/>
              <a:defRPr sz="900"/>
            </a:lvl7pPr>
            <a:lvl8pPr marL="3199492" indent="0">
              <a:buNone/>
              <a:defRPr sz="900"/>
            </a:lvl8pPr>
            <a:lvl9pPr marL="36565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07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40" indent="0">
              <a:buNone/>
              <a:defRPr sz="2400"/>
            </a:lvl3pPr>
            <a:lvl4pPr marL="1371210" indent="0">
              <a:buNone/>
              <a:defRPr sz="2000"/>
            </a:lvl4pPr>
            <a:lvl5pPr marL="1828281" indent="0">
              <a:buNone/>
              <a:defRPr sz="2000"/>
            </a:lvl5pPr>
            <a:lvl6pPr marL="2285352" indent="0">
              <a:buNone/>
              <a:defRPr sz="2000"/>
            </a:lvl6pPr>
            <a:lvl7pPr marL="2742423" indent="0">
              <a:buNone/>
              <a:defRPr sz="2000"/>
            </a:lvl7pPr>
            <a:lvl8pPr marL="3199492" indent="0">
              <a:buNone/>
              <a:defRPr sz="2000"/>
            </a:lvl8pPr>
            <a:lvl9pPr marL="36565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1" indent="0">
              <a:buNone/>
              <a:defRPr sz="1200"/>
            </a:lvl2pPr>
            <a:lvl3pPr marL="914140" indent="0">
              <a:buNone/>
              <a:defRPr sz="1000"/>
            </a:lvl3pPr>
            <a:lvl4pPr marL="1371210" indent="0">
              <a:buNone/>
              <a:defRPr sz="900"/>
            </a:lvl4pPr>
            <a:lvl5pPr marL="1828281" indent="0">
              <a:buNone/>
              <a:defRPr sz="900"/>
            </a:lvl5pPr>
            <a:lvl6pPr marL="2285352" indent="0">
              <a:buNone/>
              <a:defRPr sz="900"/>
            </a:lvl6pPr>
            <a:lvl7pPr marL="2742423" indent="0">
              <a:buNone/>
              <a:defRPr sz="900"/>
            </a:lvl7pPr>
            <a:lvl8pPr marL="3199492" indent="0">
              <a:buNone/>
              <a:defRPr sz="900"/>
            </a:lvl8pPr>
            <a:lvl9pPr marL="36565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2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62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61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9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20" y="5822884"/>
            <a:ext cx="1916322" cy="5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3762" y="274291"/>
            <a:ext cx="8467578" cy="622780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62" y="274289"/>
            <a:ext cx="8140965" cy="2744086"/>
          </a:xfrm>
        </p:spPr>
        <p:txBody>
          <a:bodyPr lIns="64753">
            <a:noAutofit/>
          </a:bodyPr>
          <a:lstStyle>
            <a:lvl1pPr>
              <a:lnSpc>
                <a:spcPts val="5847"/>
              </a:lnSpc>
              <a:defRPr sz="570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62" y="3702753"/>
            <a:ext cx="7772400" cy="752811"/>
          </a:xfrm>
        </p:spPr>
        <p:txBody>
          <a:bodyPr lIns="64753"/>
          <a:lstStyle>
            <a:lvl1pPr marL="0" indent="0" algn="l">
              <a:buNone/>
              <a:defRPr sz="3800" b="0" i="0">
                <a:solidFill>
                  <a:schemeClr val="bg1"/>
                </a:solidFill>
                <a:latin typeface="+mn-lt"/>
                <a:cs typeface="Gotham Medium"/>
              </a:defRPr>
            </a:lvl1pPr>
            <a:lvl2pPr marL="4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43765" y="2881500"/>
            <a:ext cx="7688169" cy="821249"/>
          </a:xfrm>
        </p:spPr>
        <p:txBody>
          <a:bodyPr/>
          <a:lstStyle>
            <a:lvl1pPr>
              <a:buNone/>
              <a:defRPr sz="3600" b="0" i="0">
                <a:solidFill>
                  <a:srgbClr val="FFFFFF"/>
                </a:solidFill>
                <a:latin typeface="+mn-lt"/>
                <a:cs typeface="Gotham Medium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8117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9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3222" y="342187"/>
            <a:ext cx="8467568" cy="6159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8" rIns="91398" bIns="45698" anchor="ctr"/>
          <a:lstStyle/>
          <a:p>
            <a:pPr algn="ctr" defTabSz="456984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6" name="Picture 7" descr="futurearth-tagline-white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86" y="5892748"/>
            <a:ext cx="1515896" cy="51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uturearth-tagline-whit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20882" r="9531" b="20882"/>
          <a:stretch>
            <a:fillRect/>
          </a:stretch>
        </p:blipFill>
        <p:spPr bwMode="auto">
          <a:xfrm>
            <a:off x="6768620" y="5824310"/>
            <a:ext cx="1916322" cy="6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62" y="342729"/>
            <a:ext cx="8140965" cy="2675649"/>
          </a:xfrm>
        </p:spPr>
        <p:txBody>
          <a:bodyPr lIns="64753">
            <a:noAutofit/>
          </a:bodyPr>
          <a:lstStyle>
            <a:lvl1pPr>
              <a:lnSpc>
                <a:spcPts val="5847"/>
              </a:lnSpc>
              <a:defRPr sz="5700">
                <a:solidFill>
                  <a:srgbClr val="009EFF"/>
                </a:solidFill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62" y="4455565"/>
            <a:ext cx="7772400" cy="752811"/>
          </a:xfrm>
        </p:spPr>
        <p:txBody>
          <a:bodyPr lIns="64753"/>
          <a:lstStyle>
            <a:lvl1pPr marL="0" indent="0" algn="l">
              <a:buNone/>
              <a:defRPr sz="3800" b="0" i="0">
                <a:solidFill>
                  <a:srgbClr val="009EFF"/>
                </a:solidFill>
                <a:latin typeface="+mn-lt"/>
                <a:cs typeface="Gotham Medium"/>
              </a:defRPr>
            </a:lvl1pPr>
            <a:lvl2pPr marL="4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43765" y="3634315"/>
            <a:ext cx="7688169" cy="821249"/>
          </a:xfrm>
        </p:spPr>
        <p:txBody>
          <a:bodyPr/>
          <a:lstStyle>
            <a:lvl1pPr>
              <a:buNone/>
              <a:defRPr sz="3600" b="0" i="0" spc="-36">
                <a:solidFill>
                  <a:srgbClr val="009EFF"/>
                </a:solidFill>
                <a:latin typeface="+mn-lt"/>
                <a:cs typeface="Gotham Medium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74678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2" y="212441"/>
            <a:ext cx="8467578" cy="690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62" y="1170566"/>
            <a:ext cx="8467578" cy="4955600"/>
          </a:xfrm>
        </p:spPr>
        <p:txBody>
          <a:bodyPr/>
          <a:lstStyle>
            <a:lvl1pPr marL="321235" indent="-321235">
              <a:buClr>
                <a:srgbClr val="009EFF"/>
              </a:buClr>
              <a:defRPr b="0" i="0" spc="-27">
                <a:latin typeface="Gotham Book"/>
                <a:cs typeface="Gotham Book"/>
              </a:defRPr>
            </a:lvl1pPr>
          </a:lstStyle>
          <a:p>
            <a:pPr lvl="0"/>
            <a:r>
              <a:rPr lang="de-DE" dirty="0" smtClean="0"/>
              <a:t>Click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643" y="6356125"/>
            <a:ext cx="915258" cy="365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ADE5899-27D2-4377-8BE6-5C5B648D3CB4}" type="datetime3">
              <a:rPr lang="de-DE"/>
              <a:pPr>
                <a:defRPr/>
              </a:pPr>
              <a:t>24/03/15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309" y="6356125"/>
            <a:ext cx="2895933" cy="365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1B3686-134D-471A-A9E9-ECEBAB36FA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27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3222" y="342187"/>
            <a:ext cx="8467568" cy="5926966"/>
          </a:xfrm>
          <a:prstGeom prst="rect">
            <a:avLst/>
          </a:prstGeom>
          <a:solidFill>
            <a:srgbClr val="009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8" rIns="91398" bIns="45698" anchor="ctr"/>
          <a:lstStyle/>
          <a:p>
            <a:pPr algn="ctr" defTabSz="456984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5" name="Picture 7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62" y="342726"/>
            <a:ext cx="7772400" cy="852552"/>
          </a:xfrm>
        </p:spPr>
        <p:txBody>
          <a:bodyPr lIns="64753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62" y="1143001"/>
            <a:ext cx="7772400" cy="1752600"/>
          </a:xfrm>
        </p:spPr>
        <p:txBody>
          <a:bodyPr lIns="64753"/>
          <a:lstStyle>
            <a:lvl1pPr marL="0" indent="0" algn="l">
              <a:buNone/>
              <a:defRPr sz="3800" b="0" i="0" spc="-63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643" y="6356125"/>
            <a:ext cx="915258" cy="365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1D76D7-A787-4178-842E-8F60311AD63B}" type="datetime3">
              <a:rPr lang="de-DE"/>
              <a:pPr>
                <a:defRPr/>
              </a:pPr>
              <a:t>24/03/15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309" y="6356125"/>
            <a:ext cx="2895933" cy="365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3D5DB2C-4CD9-40D2-BD50-C2A6DEA7F0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1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2" y="212441"/>
            <a:ext cx="8467578" cy="684374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62" y="1581192"/>
            <a:ext cx="8467578" cy="4311557"/>
          </a:xfrm>
        </p:spPr>
        <p:txBody>
          <a:bodyPr/>
          <a:lstStyle>
            <a:lvl1pPr>
              <a:buClr>
                <a:srgbClr val="009EFF"/>
              </a:buClr>
              <a:defRPr/>
            </a:lvl1pPr>
            <a:lvl2pPr>
              <a:buClr>
                <a:srgbClr val="009EFF"/>
              </a:buClr>
              <a:defRPr/>
            </a:lvl2pPr>
            <a:lvl3pPr>
              <a:buClr>
                <a:srgbClr val="009EFF"/>
              </a:buClr>
              <a:defRPr/>
            </a:lvl3pPr>
            <a:lvl4pPr>
              <a:buClr>
                <a:srgbClr val="009EFF"/>
              </a:buClr>
              <a:defRPr/>
            </a:lvl4pPr>
            <a:lvl5pPr>
              <a:buClr>
                <a:srgbClr val="009EFF"/>
              </a:buClr>
              <a:defRPr/>
            </a:lvl5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3762" y="828377"/>
            <a:ext cx="7772400" cy="752812"/>
          </a:xfrm>
        </p:spPr>
        <p:txBody>
          <a:bodyPr/>
          <a:lstStyle>
            <a:lvl1pPr marL="0" indent="0" algn="l">
              <a:buNone/>
              <a:defRPr sz="3800" b="0" i="0" spc="-63">
                <a:solidFill>
                  <a:srgbClr val="009EFF"/>
                </a:solidFill>
                <a:latin typeface="+mn-lt"/>
                <a:cs typeface="Gotham Book"/>
              </a:defRPr>
            </a:lvl1pPr>
            <a:lvl2pPr marL="4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2643" y="6356125"/>
            <a:ext cx="915258" cy="365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F88F80-9392-448F-A684-B9EFEFC65EB0}" type="datetime3">
              <a:rPr lang="de-DE"/>
              <a:pPr>
                <a:defRPr/>
              </a:pPr>
              <a:t>24/03/15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38309" y="6356125"/>
            <a:ext cx="2895933" cy="365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456439-226D-4BDF-A892-47C6610309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19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362" tIns="45680" rIns="91362" bIns="4568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91362" tIns="45680" rIns="91362" bIns="4568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24601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11430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2" y="212442"/>
            <a:ext cx="8467578" cy="615937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762" y="1600205"/>
            <a:ext cx="4038600" cy="4525963"/>
          </a:xfrm>
        </p:spPr>
        <p:txBody>
          <a:bodyPr/>
          <a:lstStyle>
            <a:lvl1pPr>
              <a:buClr>
                <a:srgbClr val="009EFF"/>
              </a:buClr>
              <a:defRPr sz="2800"/>
            </a:lvl1pPr>
            <a:lvl2pPr>
              <a:buClr>
                <a:srgbClr val="009EFF"/>
              </a:buClr>
              <a:defRPr sz="2400"/>
            </a:lvl2pPr>
            <a:lvl3pPr>
              <a:buClr>
                <a:srgbClr val="009EFF"/>
              </a:buClr>
              <a:defRPr sz="2000"/>
            </a:lvl3pPr>
            <a:lvl4pPr>
              <a:buClr>
                <a:srgbClr val="009EFF"/>
              </a:buClr>
              <a:defRPr sz="1800"/>
            </a:lvl4pPr>
            <a:lvl5pPr>
              <a:buClr>
                <a:srgbClr val="009EF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359" y="1600205"/>
            <a:ext cx="4307985" cy="4525963"/>
          </a:xfrm>
        </p:spPr>
        <p:txBody>
          <a:bodyPr/>
          <a:lstStyle>
            <a:lvl1pPr>
              <a:buClr>
                <a:srgbClr val="009EFF"/>
              </a:buClr>
              <a:defRPr sz="2800"/>
            </a:lvl1pPr>
            <a:lvl2pPr>
              <a:buClr>
                <a:srgbClr val="009EFF"/>
              </a:buClr>
              <a:defRPr sz="2400"/>
            </a:lvl2pPr>
            <a:lvl3pPr>
              <a:buClr>
                <a:srgbClr val="009EFF"/>
              </a:buClr>
              <a:defRPr sz="2000"/>
            </a:lvl3pPr>
            <a:lvl4pPr>
              <a:buClr>
                <a:srgbClr val="009EFF"/>
              </a:buClr>
              <a:defRPr sz="1800"/>
            </a:lvl4pPr>
            <a:lvl5pPr>
              <a:buClr>
                <a:srgbClr val="009EF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3762" y="828377"/>
            <a:ext cx="7772400" cy="752812"/>
          </a:xfrm>
        </p:spPr>
        <p:txBody>
          <a:bodyPr/>
          <a:lstStyle>
            <a:lvl1pPr marL="0" indent="0" algn="l">
              <a:buNone/>
              <a:defRPr sz="3800" b="0" i="0" spc="-63">
                <a:solidFill>
                  <a:srgbClr val="009EFF"/>
                </a:solidFill>
                <a:latin typeface="Gotham Book"/>
                <a:cs typeface="Gotham Book"/>
              </a:defRPr>
            </a:lvl1pPr>
            <a:lvl2pPr marL="4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142643" y="6356125"/>
            <a:ext cx="915258" cy="365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758D64-291D-4720-98E9-C70E38B2504C}" type="datetime3">
              <a:rPr lang="de-DE"/>
              <a:pPr>
                <a:defRPr/>
              </a:pPr>
              <a:t>24/03/15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38309" y="6356125"/>
            <a:ext cx="2895933" cy="365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1659F6-5334-4ED8-961F-67EAAC952E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433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3766" y="349318"/>
            <a:ext cx="8484187" cy="5018020"/>
          </a:xfrm>
        </p:spPr>
        <p:txBody>
          <a:bodyPr/>
          <a:lstStyle>
            <a:lvl1pPr marL="0" indent="0">
              <a:buNone/>
              <a:defRPr sz="3200"/>
            </a:lvl1pPr>
            <a:lvl2pPr marL="456984" indent="0">
              <a:buNone/>
              <a:defRPr sz="2800"/>
            </a:lvl2pPr>
            <a:lvl3pPr marL="913968" indent="0">
              <a:buNone/>
              <a:defRPr sz="2400"/>
            </a:lvl3pPr>
            <a:lvl4pPr marL="1370950" indent="0">
              <a:buNone/>
              <a:defRPr sz="2000"/>
            </a:lvl4pPr>
            <a:lvl5pPr marL="1827935" indent="0">
              <a:buNone/>
              <a:defRPr sz="2000"/>
            </a:lvl5pPr>
            <a:lvl6pPr marL="2284920" indent="0">
              <a:buNone/>
              <a:defRPr sz="2000"/>
            </a:lvl6pPr>
            <a:lvl7pPr marL="2741903" indent="0">
              <a:buNone/>
              <a:defRPr sz="2000"/>
            </a:lvl7pPr>
            <a:lvl8pPr marL="3198887" indent="0">
              <a:buNone/>
              <a:defRPr sz="2000"/>
            </a:lvl8pPr>
            <a:lvl9pPr marL="365587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66" y="5550560"/>
            <a:ext cx="8484187" cy="621640"/>
          </a:xfrm>
        </p:spPr>
        <p:txBody>
          <a:bodyPr/>
          <a:lstStyle>
            <a:lvl1pPr marL="0" indent="0">
              <a:buNone/>
              <a:defRPr sz="1400"/>
            </a:lvl1pPr>
            <a:lvl2pPr marL="456984" indent="0">
              <a:buNone/>
              <a:defRPr sz="1200"/>
            </a:lvl2pPr>
            <a:lvl3pPr marL="913968" indent="0">
              <a:buNone/>
              <a:defRPr sz="1000"/>
            </a:lvl3pPr>
            <a:lvl4pPr marL="1370950" indent="0">
              <a:buNone/>
              <a:defRPr sz="900"/>
            </a:lvl4pPr>
            <a:lvl5pPr marL="1827935" indent="0">
              <a:buNone/>
              <a:defRPr sz="900"/>
            </a:lvl5pPr>
            <a:lvl6pPr marL="2284920" indent="0">
              <a:buNone/>
              <a:defRPr sz="900"/>
            </a:lvl6pPr>
            <a:lvl7pPr marL="2741903" indent="0">
              <a:buNone/>
              <a:defRPr sz="900"/>
            </a:lvl7pPr>
            <a:lvl8pPr marL="3198887" indent="0">
              <a:buNone/>
              <a:defRPr sz="900"/>
            </a:lvl8pPr>
            <a:lvl9pPr marL="365587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643" y="6356125"/>
            <a:ext cx="915258" cy="365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2E65A5-ED91-4B0C-89B3-612242ECAF5F}" type="datetime3">
              <a:rPr lang="de-DE"/>
              <a:pPr>
                <a:defRPr/>
              </a:pPr>
              <a:t>24/03/15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309" y="6356125"/>
            <a:ext cx="2895933" cy="365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3CDCF3-1A0B-45AD-94F1-85A6D874C9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919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3762" y="1594453"/>
            <a:ext cx="8366268" cy="3786149"/>
          </a:xfrm>
        </p:spPr>
        <p:txBody>
          <a:bodyPr/>
          <a:lstStyle>
            <a:lvl1pPr marL="0" indent="0">
              <a:buNone/>
              <a:defRPr sz="3200"/>
            </a:lvl1pPr>
            <a:lvl2pPr marL="456984" indent="0">
              <a:buNone/>
              <a:defRPr sz="2800"/>
            </a:lvl2pPr>
            <a:lvl3pPr marL="913968" indent="0">
              <a:buNone/>
              <a:defRPr sz="2400"/>
            </a:lvl3pPr>
            <a:lvl4pPr marL="1370950" indent="0">
              <a:buNone/>
              <a:defRPr sz="2000"/>
            </a:lvl4pPr>
            <a:lvl5pPr marL="1827935" indent="0">
              <a:buNone/>
              <a:defRPr sz="2000"/>
            </a:lvl5pPr>
            <a:lvl6pPr marL="2284920" indent="0">
              <a:buNone/>
              <a:defRPr sz="2000"/>
            </a:lvl6pPr>
            <a:lvl7pPr marL="2741903" indent="0">
              <a:buNone/>
              <a:defRPr sz="2000"/>
            </a:lvl7pPr>
            <a:lvl8pPr marL="3198887" indent="0">
              <a:buNone/>
              <a:defRPr sz="2000"/>
            </a:lvl8pPr>
            <a:lvl9pPr marL="365587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66" y="5550560"/>
            <a:ext cx="8484187" cy="621640"/>
          </a:xfrm>
        </p:spPr>
        <p:txBody>
          <a:bodyPr/>
          <a:lstStyle>
            <a:lvl1pPr marL="0" indent="0">
              <a:buNone/>
              <a:defRPr sz="1400"/>
            </a:lvl1pPr>
            <a:lvl2pPr marL="456984" indent="0">
              <a:buNone/>
              <a:defRPr sz="1200"/>
            </a:lvl2pPr>
            <a:lvl3pPr marL="913968" indent="0">
              <a:buNone/>
              <a:defRPr sz="1000"/>
            </a:lvl3pPr>
            <a:lvl4pPr marL="1370950" indent="0">
              <a:buNone/>
              <a:defRPr sz="900"/>
            </a:lvl4pPr>
            <a:lvl5pPr marL="1827935" indent="0">
              <a:buNone/>
              <a:defRPr sz="900"/>
            </a:lvl5pPr>
            <a:lvl6pPr marL="2284920" indent="0">
              <a:buNone/>
              <a:defRPr sz="900"/>
            </a:lvl6pPr>
            <a:lvl7pPr marL="2741903" indent="0">
              <a:buNone/>
              <a:defRPr sz="900"/>
            </a:lvl7pPr>
            <a:lvl8pPr marL="3198887" indent="0">
              <a:buNone/>
              <a:defRPr sz="900"/>
            </a:lvl8pPr>
            <a:lvl9pPr marL="365587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3762" y="212442"/>
            <a:ext cx="8467578" cy="615937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343762" y="828377"/>
            <a:ext cx="7772400" cy="752812"/>
          </a:xfrm>
        </p:spPr>
        <p:txBody>
          <a:bodyPr/>
          <a:lstStyle>
            <a:lvl1pPr marL="0" indent="0" algn="l">
              <a:buNone/>
              <a:defRPr sz="3800" b="0" i="0" spc="-63">
                <a:solidFill>
                  <a:srgbClr val="009EFF"/>
                </a:solidFill>
                <a:latin typeface="+mn-lt"/>
                <a:cs typeface="Gotham Book"/>
              </a:defRPr>
            </a:lvl1pPr>
            <a:lvl2pPr marL="4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142643" y="6356125"/>
            <a:ext cx="915258" cy="365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95C645-5F6C-4FAB-B8B2-E4B4EEB439B3}" type="datetime3">
              <a:rPr lang="de-DE"/>
              <a:pPr>
                <a:defRPr/>
              </a:pPr>
              <a:t>24/03/15</a:t>
            </a:fld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38309" y="6356125"/>
            <a:ext cx="2895933" cy="365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499485-1C77-4055-8DE1-AD291CFA6E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396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bg>
      <p:bgPr>
        <a:solidFill>
          <a:srgbClr val="009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07870" y="6113744"/>
            <a:ext cx="1575960" cy="607382"/>
          </a:xfrm>
          <a:prstGeom prst="rect">
            <a:avLst/>
          </a:prstGeom>
          <a:solidFill>
            <a:srgbClr val="009E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anchor="ctr"/>
          <a:lstStyle/>
          <a:p>
            <a:pPr algn="ctr" defTabSz="4568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Image 5" descr="futurearth-icon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74" y="638753"/>
            <a:ext cx="3446519" cy="34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7"/>
          <p:cNvSpPr/>
          <p:nvPr userDrawn="1"/>
        </p:nvSpPr>
        <p:spPr>
          <a:xfrm>
            <a:off x="3786880" y="4636635"/>
            <a:ext cx="1574530" cy="212442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anchor="ctr"/>
          <a:lstStyle/>
          <a:p>
            <a:pPr algn="ctr" defTabSz="4568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8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9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20" y="5822884"/>
            <a:ext cx="1916322" cy="5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3762" y="342726"/>
            <a:ext cx="8467578" cy="615936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62" y="274289"/>
            <a:ext cx="8140965" cy="2744086"/>
          </a:xfrm>
        </p:spPr>
        <p:txBody>
          <a:bodyPr lIns="64711">
            <a:noAutofit/>
          </a:bodyPr>
          <a:lstStyle>
            <a:lvl1pPr>
              <a:lnSpc>
                <a:spcPts val="5847"/>
              </a:lnSpc>
              <a:defRPr sz="570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62" y="3702760"/>
            <a:ext cx="7772400" cy="752811"/>
          </a:xfrm>
        </p:spPr>
        <p:txBody>
          <a:bodyPr lIns="64711"/>
          <a:lstStyle>
            <a:lvl1pPr marL="0" indent="0" algn="l">
              <a:buNone/>
              <a:defRPr sz="3800" b="0" i="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43772" y="2881500"/>
            <a:ext cx="7688169" cy="821249"/>
          </a:xfrm>
        </p:spPr>
        <p:txBody>
          <a:bodyPr/>
          <a:lstStyle>
            <a:lvl1pPr>
              <a:buNone/>
              <a:defRPr sz="3600" b="0" i="0">
                <a:solidFill>
                  <a:srgbClr val="FFFFFF"/>
                </a:solidFill>
                <a:latin typeface="Gotham Medium"/>
                <a:cs typeface="Gotham Medium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1604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9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3222" y="342187"/>
            <a:ext cx="8467568" cy="6159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6" rIns="91335" bIns="45666" anchor="ctr"/>
          <a:lstStyle/>
          <a:p>
            <a:pPr algn="ctr" defTabSz="456681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6" name="Picture 7" descr="futurearth-tagline-white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86" y="5892748"/>
            <a:ext cx="1515896" cy="51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uturearth-tagline-whit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20882" r="9531" b="20882"/>
          <a:stretch>
            <a:fillRect/>
          </a:stretch>
        </p:blipFill>
        <p:spPr bwMode="auto">
          <a:xfrm>
            <a:off x="6768620" y="5824310"/>
            <a:ext cx="1916322" cy="6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62" y="274289"/>
            <a:ext cx="8140965" cy="2744086"/>
          </a:xfrm>
        </p:spPr>
        <p:txBody>
          <a:bodyPr lIns="64711">
            <a:noAutofit/>
          </a:bodyPr>
          <a:lstStyle>
            <a:lvl1pPr>
              <a:lnSpc>
                <a:spcPts val="5847"/>
              </a:lnSpc>
              <a:defRPr sz="5700">
                <a:solidFill>
                  <a:srgbClr val="009EFF"/>
                </a:solidFill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62" y="4455572"/>
            <a:ext cx="7772400" cy="752811"/>
          </a:xfrm>
        </p:spPr>
        <p:txBody>
          <a:bodyPr lIns="64711"/>
          <a:lstStyle>
            <a:lvl1pPr marL="0" indent="0" algn="l">
              <a:buNone/>
              <a:defRPr sz="3800" b="0" i="0">
                <a:solidFill>
                  <a:srgbClr val="009EFF"/>
                </a:solidFill>
                <a:latin typeface="Gotham Medium"/>
                <a:cs typeface="Gotham Medium"/>
              </a:defRPr>
            </a:lvl1pPr>
            <a:lvl2pPr marL="45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43772" y="3634315"/>
            <a:ext cx="7688169" cy="821249"/>
          </a:xfrm>
        </p:spPr>
        <p:txBody>
          <a:bodyPr/>
          <a:lstStyle>
            <a:lvl1pPr>
              <a:buNone/>
              <a:defRPr sz="3600" b="0" i="0" spc="-36">
                <a:solidFill>
                  <a:srgbClr val="009EFF"/>
                </a:solidFill>
                <a:latin typeface="Gotham Medium"/>
                <a:cs typeface="Gotham Medium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5676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2" y="212441"/>
            <a:ext cx="8467578" cy="690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62" y="1170566"/>
            <a:ext cx="8467578" cy="4955600"/>
          </a:xfrm>
        </p:spPr>
        <p:txBody>
          <a:bodyPr/>
          <a:lstStyle>
            <a:lvl1pPr marL="321022" indent="-321022">
              <a:buClr>
                <a:srgbClr val="009EFF"/>
              </a:buClr>
              <a:defRPr b="0" i="0" spc="-27">
                <a:latin typeface="Gotham Book"/>
                <a:cs typeface="Gotham Book"/>
              </a:defRPr>
            </a:lvl1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643" y="6356125"/>
            <a:ext cx="915258" cy="365000"/>
          </a:xfrm>
        </p:spPr>
        <p:txBody>
          <a:bodyPr rtlCol="0"/>
          <a:lstStyle>
            <a:lvl1pPr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791E5D37-4F6A-2147-AF50-BF6C491DA65B}" type="datetime1">
              <a:rPr lang="de-DE"/>
              <a:pPr>
                <a:defRPr/>
              </a:pPr>
              <a:t>24.03.2015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306" y="6356125"/>
            <a:ext cx="2895933" cy="365000"/>
          </a:xfrm>
        </p:spPr>
        <p:txBody>
          <a:bodyPr rtlCol="0"/>
          <a:lstStyle>
            <a:lvl1pPr algn="l" eaLnBrk="0" hangingPunct="0">
              <a:defRPr dirty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4E53E53D-4C3A-4532-A110-5FE65BA1B9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966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3222" y="342187"/>
            <a:ext cx="8467568" cy="5926966"/>
          </a:xfrm>
          <a:prstGeom prst="rect">
            <a:avLst/>
          </a:prstGeom>
          <a:solidFill>
            <a:srgbClr val="009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6" rIns="91335" bIns="45666" anchor="ctr"/>
          <a:lstStyle/>
          <a:p>
            <a:pPr algn="ctr" defTabSz="456681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5" name="Picture 7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62" y="280881"/>
            <a:ext cx="7772400" cy="914400"/>
          </a:xfrm>
        </p:spPr>
        <p:txBody>
          <a:bodyPr lIns="64711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62" y="1143001"/>
            <a:ext cx="7772400" cy="1752600"/>
          </a:xfrm>
        </p:spPr>
        <p:txBody>
          <a:bodyPr lIns="64711"/>
          <a:lstStyle>
            <a:lvl1pPr marL="0" indent="0" algn="l">
              <a:buNone/>
              <a:defRPr sz="3800" b="0" i="0" spc="-63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643" y="6356125"/>
            <a:ext cx="915258" cy="365000"/>
          </a:xfrm>
        </p:spPr>
        <p:txBody>
          <a:bodyPr rtlCol="0"/>
          <a:lstStyle>
            <a:lvl1pPr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791E5D37-4F6A-2147-AF50-BF6C491DA65B}" type="datetime1">
              <a:rPr lang="de-DE"/>
              <a:pPr>
                <a:defRPr/>
              </a:pPr>
              <a:t>24.03.2015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306" y="6356125"/>
            <a:ext cx="2895933" cy="365000"/>
          </a:xfrm>
        </p:spPr>
        <p:txBody>
          <a:bodyPr rtlCol="0"/>
          <a:lstStyle>
            <a:lvl1pPr algn="l" eaLnBrk="0" hangingPunct="0">
              <a:defRPr dirty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C3C35B3F-7127-47AF-BCB4-8CD173A706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82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2" y="212441"/>
            <a:ext cx="8467578" cy="684374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62" y="1581199"/>
            <a:ext cx="8467578" cy="4311557"/>
          </a:xfrm>
        </p:spPr>
        <p:txBody>
          <a:bodyPr/>
          <a:lstStyle>
            <a:lvl1pPr>
              <a:buClr>
                <a:srgbClr val="009EFF"/>
              </a:buClr>
              <a:defRPr/>
            </a:lvl1pPr>
            <a:lvl2pPr>
              <a:buClr>
                <a:srgbClr val="009EFF"/>
              </a:buClr>
              <a:defRPr/>
            </a:lvl2pPr>
            <a:lvl3pPr>
              <a:buClr>
                <a:srgbClr val="009EFF"/>
              </a:buClr>
              <a:defRPr/>
            </a:lvl3pPr>
            <a:lvl4pPr>
              <a:buClr>
                <a:srgbClr val="009EFF"/>
              </a:buClr>
              <a:defRPr/>
            </a:lvl4pPr>
            <a:lvl5pPr>
              <a:buClr>
                <a:srgbClr val="009EFF"/>
              </a:buClr>
              <a:defRPr/>
            </a:lvl5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3762" y="828377"/>
            <a:ext cx="7772400" cy="752812"/>
          </a:xfrm>
        </p:spPr>
        <p:txBody>
          <a:bodyPr/>
          <a:lstStyle>
            <a:lvl1pPr marL="0" indent="0" algn="l">
              <a:buNone/>
              <a:defRPr sz="3800" b="0" i="0" spc="-63">
                <a:solidFill>
                  <a:srgbClr val="009EFF"/>
                </a:solidFill>
                <a:latin typeface="Gotham Book"/>
                <a:cs typeface="Gotham Book"/>
              </a:defRPr>
            </a:lvl1pPr>
            <a:lvl2pPr marL="45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2643" y="6356125"/>
            <a:ext cx="915258" cy="365000"/>
          </a:xfrm>
        </p:spPr>
        <p:txBody>
          <a:bodyPr rtlCol="0"/>
          <a:lstStyle>
            <a:lvl1pPr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791E5D37-4F6A-2147-AF50-BF6C491DA65B}" type="datetime1">
              <a:rPr lang="de-DE"/>
              <a:pPr>
                <a:defRPr/>
              </a:pPr>
              <a:t>24.03.2015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38306" y="6356125"/>
            <a:ext cx="2895933" cy="365000"/>
          </a:xfrm>
        </p:spPr>
        <p:txBody>
          <a:bodyPr rtlCol="0"/>
          <a:lstStyle>
            <a:lvl1pPr algn="l" eaLnBrk="0" hangingPunct="0">
              <a:defRPr dirty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l"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378EFF2F-9D81-4B2D-A656-87971F2EF2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840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2" y="212442"/>
            <a:ext cx="8467578" cy="615937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762" y="1600212"/>
            <a:ext cx="4038600" cy="4525963"/>
          </a:xfrm>
        </p:spPr>
        <p:txBody>
          <a:bodyPr/>
          <a:lstStyle>
            <a:lvl1pPr>
              <a:buClr>
                <a:srgbClr val="009EFF"/>
              </a:buClr>
              <a:defRPr sz="2800"/>
            </a:lvl1pPr>
            <a:lvl2pPr>
              <a:buClr>
                <a:srgbClr val="009EFF"/>
              </a:buClr>
              <a:defRPr sz="2400"/>
            </a:lvl2pPr>
            <a:lvl3pPr>
              <a:buClr>
                <a:srgbClr val="009EFF"/>
              </a:buClr>
              <a:defRPr sz="2000"/>
            </a:lvl3pPr>
            <a:lvl4pPr>
              <a:buClr>
                <a:srgbClr val="009EFF"/>
              </a:buClr>
              <a:defRPr sz="1800"/>
            </a:lvl4pPr>
            <a:lvl5pPr>
              <a:buClr>
                <a:srgbClr val="009EF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366" y="1600212"/>
            <a:ext cx="4307985" cy="4525963"/>
          </a:xfrm>
        </p:spPr>
        <p:txBody>
          <a:bodyPr/>
          <a:lstStyle>
            <a:lvl1pPr>
              <a:buClr>
                <a:srgbClr val="009EFF"/>
              </a:buClr>
              <a:defRPr sz="2800"/>
            </a:lvl1pPr>
            <a:lvl2pPr>
              <a:buClr>
                <a:srgbClr val="009EFF"/>
              </a:buClr>
              <a:defRPr sz="2400"/>
            </a:lvl2pPr>
            <a:lvl3pPr>
              <a:buClr>
                <a:srgbClr val="009EFF"/>
              </a:buClr>
              <a:defRPr sz="2000"/>
            </a:lvl3pPr>
            <a:lvl4pPr>
              <a:buClr>
                <a:srgbClr val="009EFF"/>
              </a:buClr>
              <a:defRPr sz="1800"/>
            </a:lvl4pPr>
            <a:lvl5pPr>
              <a:buClr>
                <a:srgbClr val="009EF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3762" y="828377"/>
            <a:ext cx="7772400" cy="752812"/>
          </a:xfrm>
        </p:spPr>
        <p:txBody>
          <a:bodyPr/>
          <a:lstStyle>
            <a:lvl1pPr marL="0" indent="0" algn="l">
              <a:buNone/>
              <a:defRPr sz="3800" b="0" i="0" spc="-63">
                <a:solidFill>
                  <a:srgbClr val="009EFF"/>
                </a:solidFill>
                <a:latin typeface="Gotham Book"/>
                <a:cs typeface="Gotham Book"/>
              </a:defRPr>
            </a:lvl1pPr>
            <a:lvl2pPr marL="45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142643" y="6356125"/>
            <a:ext cx="915258" cy="365000"/>
          </a:xfrm>
        </p:spPr>
        <p:txBody>
          <a:bodyPr rtlCol="0"/>
          <a:lstStyle>
            <a:lvl1pPr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791E5D37-4F6A-2147-AF50-BF6C491DA65B}" type="datetime1">
              <a:rPr lang="de-DE"/>
              <a:pPr>
                <a:defRPr/>
              </a:pPr>
              <a:t>24.03.2015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38306" y="6356125"/>
            <a:ext cx="2895933" cy="365000"/>
          </a:xfrm>
        </p:spPr>
        <p:txBody>
          <a:bodyPr rtlCol="0"/>
          <a:lstStyle>
            <a:lvl1pPr algn="l" eaLnBrk="0" hangingPunct="0">
              <a:defRPr dirty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l"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7CABEB48-D560-4430-BAA9-3495DF4570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01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914402"/>
            <a:ext cx="4800600" cy="427038"/>
          </a:xfrm>
          <a:prstGeom prst="rect">
            <a:avLst/>
          </a:prstGeom>
        </p:spPr>
        <p:txBody>
          <a:bodyPr lIns="91362" tIns="45680" rIns="91362" bIns="45680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3773" y="349318"/>
            <a:ext cx="8484187" cy="5018020"/>
          </a:xfrm>
        </p:spPr>
        <p:txBody>
          <a:bodyPr/>
          <a:lstStyle>
            <a:lvl1pPr marL="0" indent="0">
              <a:buNone/>
              <a:defRPr sz="3200"/>
            </a:lvl1pPr>
            <a:lvl2pPr marL="456681" indent="0">
              <a:buNone/>
              <a:defRPr sz="2800"/>
            </a:lvl2pPr>
            <a:lvl3pPr marL="913361" indent="0">
              <a:buNone/>
              <a:defRPr sz="2400"/>
            </a:lvl3pPr>
            <a:lvl4pPr marL="1370040" indent="0">
              <a:buNone/>
              <a:defRPr sz="2000"/>
            </a:lvl4pPr>
            <a:lvl5pPr marL="1826725" indent="0">
              <a:buNone/>
              <a:defRPr sz="2000"/>
            </a:lvl5pPr>
            <a:lvl6pPr marL="2283407" indent="0">
              <a:buNone/>
              <a:defRPr sz="2000"/>
            </a:lvl6pPr>
            <a:lvl7pPr marL="2740084" indent="0">
              <a:buNone/>
              <a:defRPr sz="2000"/>
            </a:lvl7pPr>
            <a:lvl8pPr marL="3196768" indent="0">
              <a:buNone/>
              <a:defRPr sz="2000"/>
            </a:lvl8pPr>
            <a:lvl9pPr marL="365345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73" y="5550560"/>
            <a:ext cx="8484187" cy="621640"/>
          </a:xfrm>
        </p:spPr>
        <p:txBody>
          <a:bodyPr/>
          <a:lstStyle>
            <a:lvl1pPr marL="0" indent="0">
              <a:buNone/>
              <a:defRPr sz="1400"/>
            </a:lvl1pPr>
            <a:lvl2pPr marL="456681" indent="0">
              <a:buNone/>
              <a:defRPr sz="1200"/>
            </a:lvl2pPr>
            <a:lvl3pPr marL="913361" indent="0">
              <a:buNone/>
              <a:defRPr sz="1000"/>
            </a:lvl3pPr>
            <a:lvl4pPr marL="1370040" indent="0">
              <a:buNone/>
              <a:defRPr sz="900"/>
            </a:lvl4pPr>
            <a:lvl5pPr marL="1826725" indent="0">
              <a:buNone/>
              <a:defRPr sz="900"/>
            </a:lvl5pPr>
            <a:lvl6pPr marL="2283407" indent="0">
              <a:buNone/>
              <a:defRPr sz="900"/>
            </a:lvl6pPr>
            <a:lvl7pPr marL="2740084" indent="0">
              <a:buNone/>
              <a:defRPr sz="900"/>
            </a:lvl7pPr>
            <a:lvl8pPr marL="3196768" indent="0">
              <a:buNone/>
              <a:defRPr sz="900"/>
            </a:lvl8pPr>
            <a:lvl9pPr marL="365345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643" y="6356125"/>
            <a:ext cx="915258" cy="365000"/>
          </a:xfrm>
        </p:spPr>
        <p:txBody>
          <a:bodyPr rtlCol="0"/>
          <a:lstStyle>
            <a:lvl1pPr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791E5D37-4F6A-2147-AF50-BF6C491DA65B}" type="datetime1">
              <a:rPr lang="de-DE"/>
              <a:pPr>
                <a:defRPr/>
              </a:pPr>
              <a:t>24.03.2015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306" y="6356125"/>
            <a:ext cx="2895933" cy="365000"/>
          </a:xfrm>
        </p:spPr>
        <p:txBody>
          <a:bodyPr rtlCol="0"/>
          <a:lstStyle>
            <a:lvl1pPr algn="l" eaLnBrk="0" hangingPunct="0">
              <a:defRPr dirty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EE9F0C75-839B-4848-B998-1B4DC9B0B8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351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uturearth-tagline-whit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6269154"/>
            <a:ext cx="1573100" cy="5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3773" y="1581193"/>
            <a:ext cx="8484187" cy="3786149"/>
          </a:xfrm>
        </p:spPr>
        <p:txBody>
          <a:bodyPr/>
          <a:lstStyle>
            <a:lvl1pPr marL="0" indent="0">
              <a:buNone/>
              <a:defRPr sz="3200"/>
            </a:lvl1pPr>
            <a:lvl2pPr marL="456681" indent="0">
              <a:buNone/>
              <a:defRPr sz="2800"/>
            </a:lvl2pPr>
            <a:lvl3pPr marL="913361" indent="0">
              <a:buNone/>
              <a:defRPr sz="2400"/>
            </a:lvl3pPr>
            <a:lvl4pPr marL="1370040" indent="0">
              <a:buNone/>
              <a:defRPr sz="2000"/>
            </a:lvl4pPr>
            <a:lvl5pPr marL="1826725" indent="0">
              <a:buNone/>
              <a:defRPr sz="2000"/>
            </a:lvl5pPr>
            <a:lvl6pPr marL="2283407" indent="0">
              <a:buNone/>
              <a:defRPr sz="2000"/>
            </a:lvl6pPr>
            <a:lvl7pPr marL="2740084" indent="0">
              <a:buNone/>
              <a:defRPr sz="2000"/>
            </a:lvl7pPr>
            <a:lvl8pPr marL="3196768" indent="0">
              <a:buNone/>
              <a:defRPr sz="2000"/>
            </a:lvl8pPr>
            <a:lvl9pPr marL="365345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73" y="5550560"/>
            <a:ext cx="8484187" cy="621640"/>
          </a:xfrm>
        </p:spPr>
        <p:txBody>
          <a:bodyPr/>
          <a:lstStyle>
            <a:lvl1pPr marL="0" indent="0">
              <a:buNone/>
              <a:defRPr sz="1400"/>
            </a:lvl1pPr>
            <a:lvl2pPr marL="456681" indent="0">
              <a:buNone/>
              <a:defRPr sz="1200"/>
            </a:lvl2pPr>
            <a:lvl3pPr marL="913361" indent="0">
              <a:buNone/>
              <a:defRPr sz="1000"/>
            </a:lvl3pPr>
            <a:lvl4pPr marL="1370040" indent="0">
              <a:buNone/>
              <a:defRPr sz="900"/>
            </a:lvl4pPr>
            <a:lvl5pPr marL="1826725" indent="0">
              <a:buNone/>
              <a:defRPr sz="900"/>
            </a:lvl5pPr>
            <a:lvl6pPr marL="2283407" indent="0">
              <a:buNone/>
              <a:defRPr sz="900"/>
            </a:lvl6pPr>
            <a:lvl7pPr marL="2740084" indent="0">
              <a:buNone/>
              <a:defRPr sz="900"/>
            </a:lvl7pPr>
            <a:lvl8pPr marL="3196768" indent="0">
              <a:buNone/>
              <a:defRPr sz="900"/>
            </a:lvl8pPr>
            <a:lvl9pPr marL="365345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3762" y="212442"/>
            <a:ext cx="8467578" cy="615937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343762" y="828377"/>
            <a:ext cx="7772400" cy="752812"/>
          </a:xfrm>
        </p:spPr>
        <p:txBody>
          <a:bodyPr/>
          <a:lstStyle>
            <a:lvl1pPr marL="0" indent="0" algn="l">
              <a:buNone/>
              <a:defRPr sz="3800" b="0" i="0" spc="-63">
                <a:solidFill>
                  <a:srgbClr val="009EFF"/>
                </a:solidFill>
                <a:latin typeface="Gotham Book"/>
                <a:cs typeface="Gotham Book"/>
              </a:defRPr>
            </a:lvl1pPr>
            <a:lvl2pPr marL="45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142643" y="6356125"/>
            <a:ext cx="915258" cy="365000"/>
          </a:xfrm>
        </p:spPr>
        <p:txBody>
          <a:bodyPr rtlCol="0"/>
          <a:lstStyle>
            <a:lvl1pPr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791E5D37-4F6A-2147-AF50-BF6C491DA65B}" type="datetime1">
              <a:rPr lang="de-DE"/>
              <a:pPr>
                <a:defRPr/>
              </a:pPr>
              <a:t>24.03.2015</a:t>
            </a:fld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38306" y="6356125"/>
            <a:ext cx="2895933" cy="365000"/>
          </a:xfrm>
        </p:spPr>
        <p:txBody>
          <a:bodyPr rtlCol="0"/>
          <a:lstStyle>
            <a:lvl1pPr algn="l" eaLnBrk="0" hangingPunct="0">
              <a:defRPr dirty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l" eaLnBrk="0" hangingPunct="0">
              <a:defRPr smtClean="0"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fld id="{F99B8E28-DB97-40DA-8D50-F3A0C17267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11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268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bg>
      <p:bgPr>
        <a:solidFill>
          <a:srgbClr val="009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07870" y="6113744"/>
            <a:ext cx="1575960" cy="607382"/>
          </a:xfrm>
          <a:prstGeom prst="rect">
            <a:avLst/>
          </a:prstGeom>
          <a:solidFill>
            <a:srgbClr val="009E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 defTabSz="456681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Image 5" descr="futurearth-icon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71" y="638750"/>
            <a:ext cx="3446519" cy="34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7"/>
          <p:cNvSpPr/>
          <p:nvPr userDrawn="1"/>
        </p:nvSpPr>
        <p:spPr>
          <a:xfrm>
            <a:off x="3786880" y="4636635"/>
            <a:ext cx="1574530" cy="212442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 defTabSz="456681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91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erticle profi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7" y="427734"/>
            <a:ext cx="434748" cy="629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" y="0"/>
            <a:ext cx="610649" cy="365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 defTabSz="45668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188" y="279411"/>
            <a:ext cx="3960812" cy="2789239"/>
          </a:xfrm>
        </p:spPr>
        <p:txBody>
          <a:bodyPr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1483" y="6504516"/>
            <a:ext cx="6452421" cy="220145"/>
          </a:xfrm>
        </p:spPr>
        <p:txBody>
          <a:bodyPr anchor="ctr" anchorCtr="0"/>
          <a:lstStyle>
            <a:lvl1pPr marL="0" indent="0" algn="l">
              <a:buFontTx/>
              <a:buNone/>
              <a:defRPr sz="10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233705"/>
      </p:ext>
    </p:extLst>
  </p:cSld>
  <p:clrMapOvr>
    <a:masterClrMapping/>
  </p:clrMapOvr>
  <p:transition spd="slow" advClick="0" advTm="10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5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67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78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88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3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3"/>
            <a:ext cx="8229600" cy="579438"/>
          </a:xfrm>
          <a:prstGeom prst="rect">
            <a:avLst/>
          </a:prstGeom>
        </p:spPr>
        <p:txBody>
          <a:bodyPr lIns="91362" tIns="45680" rIns="91362" bIns="45680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47801"/>
            <a:ext cx="4040188" cy="457200"/>
          </a:xfrm>
          <a:prstGeom prst="rect">
            <a:avLst/>
          </a:prstGeom>
        </p:spPr>
        <p:txBody>
          <a:bodyPr lIns="91362" tIns="45680" rIns="91362" bIns="45680" anchor="b"/>
          <a:lstStyle>
            <a:lvl1pPr marL="0" indent="0">
              <a:buNone/>
              <a:defRPr sz="2400" b="1"/>
            </a:lvl1pPr>
            <a:lvl2pPr marL="456811" indent="0">
              <a:buNone/>
              <a:defRPr sz="2000" b="1"/>
            </a:lvl2pPr>
            <a:lvl3pPr marL="913621" indent="0">
              <a:buNone/>
              <a:defRPr sz="1800" b="1"/>
            </a:lvl3pPr>
            <a:lvl4pPr marL="1370430" indent="0">
              <a:buNone/>
              <a:defRPr sz="1600" b="1"/>
            </a:lvl4pPr>
            <a:lvl5pPr marL="1827243" indent="0">
              <a:buNone/>
              <a:defRPr sz="1600" b="1"/>
            </a:lvl5pPr>
            <a:lvl6pPr marL="2284055" indent="0">
              <a:buNone/>
              <a:defRPr sz="1600" b="1"/>
            </a:lvl6pPr>
            <a:lvl7pPr marL="2740863" indent="0">
              <a:buNone/>
              <a:defRPr sz="1600" b="1"/>
            </a:lvl7pPr>
            <a:lvl8pPr marL="3197676" indent="0">
              <a:buNone/>
              <a:defRPr sz="1600" b="1"/>
            </a:lvl8pPr>
            <a:lvl9pPr marL="365448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81209"/>
            <a:ext cx="4040188" cy="4144963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447800"/>
            <a:ext cx="4041775" cy="457200"/>
          </a:xfrm>
          <a:prstGeom prst="rect">
            <a:avLst/>
          </a:prstGeom>
        </p:spPr>
        <p:txBody>
          <a:bodyPr lIns="91362" tIns="45680" rIns="91362" bIns="45680" anchor="b"/>
          <a:lstStyle>
            <a:lvl1pPr marL="0" indent="0">
              <a:buNone/>
              <a:defRPr sz="2400" b="1"/>
            </a:lvl1pPr>
            <a:lvl2pPr marL="456811" indent="0">
              <a:buNone/>
              <a:defRPr sz="2000" b="1"/>
            </a:lvl2pPr>
            <a:lvl3pPr marL="913621" indent="0">
              <a:buNone/>
              <a:defRPr sz="1800" b="1"/>
            </a:lvl3pPr>
            <a:lvl4pPr marL="1370430" indent="0">
              <a:buNone/>
              <a:defRPr sz="1600" b="1"/>
            </a:lvl4pPr>
            <a:lvl5pPr marL="1827243" indent="0">
              <a:buNone/>
              <a:defRPr sz="1600" b="1"/>
            </a:lvl5pPr>
            <a:lvl6pPr marL="2284055" indent="0">
              <a:buNone/>
              <a:defRPr sz="1600" b="1"/>
            </a:lvl6pPr>
            <a:lvl7pPr marL="2740863" indent="0">
              <a:buNone/>
              <a:defRPr sz="1600" b="1"/>
            </a:lvl7pPr>
            <a:lvl8pPr marL="3197676" indent="0">
              <a:buNone/>
              <a:defRPr sz="1600" b="1"/>
            </a:lvl8pPr>
            <a:lvl9pPr marL="365448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981209"/>
            <a:ext cx="4041775" cy="4144963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39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60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27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05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AB06-35E8-4E1A-9C84-458E32862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349E-0D8F-44CE-95E6-F4A14A3BC90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159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80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3"/>
            <a:ext cx="5334000" cy="579438"/>
          </a:xfrm>
          <a:prstGeom prst="rect">
            <a:avLst/>
          </a:prstGeom>
        </p:spPr>
        <p:txBody>
          <a:bodyPr lIns="91362" tIns="45680" rIns="91362" bIns="45680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3"/>
            <a:ext cx="3008313" cy="520700"/>
          </a:xfrm>
          <a:prstGeom prst="rect">
            <a:avLst/>
          </a:prstGeom>
        </p:spPr>
        <p:txBody>
          <a:bodyPr lIns="91362" tIns="45680" rIns="91362" bIns="4568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9"/>
            <a:ext cx="5111750" cy="4830763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9"/>
            <a:ext cx="3008313" cy="4525963"/>
          </a:xfrm>
          <a:prstGeom prst="rect">
            <a:avLst/>
          </a:prstGeom>
        </p:spPr>
        <p:txBody>
          <a:bodyPr lIns="91362" tIns="45680" rIns="91362" bIns="45680"/>
          <a:lstStyle>
            <a:lvl1pPr marL="0" indent="0">
              <a:buNone/>
              <a:defRPr sz="1400"/>
            </a:lvl1pPr>
            <a:lvl2pPr marL="456811" indent="0">
              <a:buNone/>
              <a:defRPr sz="1200"/>
            </a:lvl2pPr>
            <a:lvl3pPr marL="913621" indent="0">
              <a:buNone/>
              <a:defRPr sz="1000"/>
            </a:lvl3pPr>
            <a:lvl4pPr marL="1370430" indent="0">
              <a:buNone/>
              <a:defRPr sz="900"/>
            </a:lvl4pPr>
            <a:lvl5pPr marL="1827243" indent="0">
              <a:buNone/>
              <a:defRPr sz="900"/>
            </a:lvl5pPr>
            <a:lvl6pPr marL="2284055" indent="0">
              <a:buNone/>
              <a:defRPr sz="900"/>
            </a:lvl6pPr>
            <a:lvl7pPr marL="2740863" indent="0">
              <a:buNone/>
              <a:defRPr sz="900"/>
            </a:lvl7pPr>
            <a:lvl8pPr marL="3197676" indent="0">
              <a:buNone/>
              <a:defRPr sz="900"/>
            </a:lvl8pPr>
            <a:lvl9pPr marL="365448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362" tIns="45680" rIns="91362" bIns="4568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  <a:prstGeom prst="rect">
            <a:avLst/>
          </a:prstGeom>
        </p:spPr>
        <p:txBody>
          <a:bodyPr lIns="91362" tIns="45680" rIns="91362" bIns="45680"/>
          <a:lstStyle>
            <a:lvl1pPr marL="0" indent="0">
              <a:buNone/>
              <a:defRPr sz="3200"/>
            </a:lvl1pPr>
            <a:lvl2pPr marL="456811" indent="0">
              <a:buNone/>
              <a:defRPr sz="2800"/>
            </a:lvl2pPr>
            <a:lvl3pPr marL="913621" indent="0">
              <a:buNone/>
              <a:defRPr sz="2400"/>
            </a:lvl3pPr>
            <a:lvl4pPr marL="1370430" indent="0">
              <a:buNone/>
              <a:defRPr sz="2000"/>
            </a:lvl4pPr>
            <a:lvl5pPr marL="1827243" indent="0">
              <a:buNone/>
              <a:defRPr sz="2000"/>
            </a:lvl5pPr>
            <a:lvl6pPr marL="2284055" indent="0">
              <a:buNone/>
              <a:defRPr sz="2000"/>
            </a:lvl6pPr>
            <a:lvl7pPr marL="2740863" indent="0">
              <a:buNone/>
              <a:defRPr sz="2000"/>
            </a:lvl7pPr>
            <a:lvl8pPr marL="3197676" indent="0">
              <a:buNone/>
              <a:defRPr sz="2000"/>
            </a:lvl8pPr>
            <a:lvl9pPr marL="365448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62" tIns="45680" rIns="91362" bIns="45680"/>
          <a:lstStyle>
            <a:lvl1pPr marL="0" indent="0">
              <a:buNone/>
              <a:defRPr sz="1400"/>
            </a:lvl1pPr>
            <a:lvl2pPr marL="456811" indent="0">
              <a:buNone/>
              <a:defRPr sz="1200"/>
            </a:lvl2pPr>
            <a:lvl3pPr marL="913621" indent="0">
              <a:buNone/>
              <a:defRPr sz="1000"/>
            </a:lvl3pPr>
            <a:lvl4pPr marL="1370430" indent="0">
              <a:buNone/>
              <a:defRPr sz="900"/>
            </a:lvl4pPr>
            <a:lvl5pPr marL="1827243" indent="0">
              <a:buNone/>
              <a:defRPr sz="900"/>
            </a:lvl5pPr>
            <a:lvl6pPr marL="2284055" indent="0">
              <a:buNone/>
              <a:defRPr sz="900"/>
            </a:lvl6pPr>
            <a:lvl7pPr marL="2740863" indent="0">
              <a:buNone/>
              <a:defRPr sz="900"/>
            </a:lvl7pPr>
            <a:lvl8pPr marL="3197676" indent="0">
              <a:buNone/>
              <a:defRPr sz="900"/>
            </a:lvl8pPr>
            <a:lvl9pPr marL="36544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/>
          <a:p>
            <a:fld id="{2CC5252C-757D-4F7A-9C66-6470ADC7B1B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62" tIns="45680" rIns="91362" bIns="45680"/>
          <a:lstStyle>
            <a:lvl1pPr algn="r">
              <a:defRPr/>
            </a:lvl1pPr>
          </a:lstStyle>
          <a:p>
            <a:fld id="{40660EB3-C0BB-496A-B208-4F9622E7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background.jpg"/>
          <p:cNvPicPr>
            <a:picLocks noChangeAspect="1"/>
          </p:cNvPicPr>
          <p:nvPr userDrawn="1"/>
        </p:nvPicPr>
        <p:blipFill rotWithShape="1">
          <a:blip r:embed="rId15" cstate="print"/>
          <a:srcRect t="-1" b="-1608"/>
          <a:stretch/>
        </p:blipFill>
        <p:spPr>
          <a:xfrm>
            <a:off x="46156" y="152401"/>
            <a:ext cx="9478845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 b="19364"/>
          <a:stretch/>
        </p:blipFill>
        <p:spPr>
          <a:xfrm>
            <a:off x="152400" y="76200"/>
            <a:ext cx="1847241" cy="49177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819400" y="6477000"/>
            <a:ext cx="371640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362" tIns="45680" rIns="91362" bIns="45680" rtlCol="0">
            <a:spAutoFit/>
          </a:bodyPr>
          <a:lstStyle/>
          <a:p>
            <a:r>
              <a:rPr lang="en-US" b="1" dirty="0" smtClean="0"/>
              <a:t>Co-Design Co-Develop Co-Production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4" r:id="rId13"/>
  </p:sldLayoutIdLst>
  <p:timing>
    <p:tnLst>
      <p:par>
        <p:cTn id="1" dur="indefinite" restart="never" nodeType="tmRoot"/>
      </p:par>
    </p:tnLst>
  </p:timing>
  <p:txStyles>
    <p:titleStyle>
      <a:lvl1pPr algn="ctr" defTabSz="9136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06" indent="-342606" algn="l" defTabSz="9136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7" indent="-285507" algn="l" defTabSz="9136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27" indent="-228404" algn="l" defTabSz="9136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37" indent="-228404" algn="l" defTabSz="9136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47" indent="-228404" algn="l" defTabSz="9136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60" indent="-228404" algn="l" defTabSz="9136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1" indent="-228404" algn="l" defTabSz="9136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3" indent="-228404" algn="l" defTabSz="9136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0" indent="-228404" algn="l" defTabSz="9136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1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0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3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55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63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76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87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7" rIns="91416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6" tIns="45707" rIns="91416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6" tIns="45707" rIns="91416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49E5-9AF2-4EAA-8E02-1D2C26E5392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6" tIns="45707" rIns="91416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6" tIns="45707" rIns="91416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47E3-B9EA-48E5-B93E-1A4DFE27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9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1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9" indent="-285669" algn="l" defTabSz="9141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5" indent="-228534" algn="l" defTabSz="9141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4" indent="-228534" algn="l" defTabSz="9141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6" indent="-228534" algn="l" defTabSz="9141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86" indent="-228534" algn="l" defTabSz="9141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7" indent="-228534" algn="l" defTabSz="9141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7" indent="-228534" algn="l" defTabSz="9141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6" indent="-228534" algn="l" defTabSz="9141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2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3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2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2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224" y="212445"/>
            <a:ext cx="8490449" cy="114347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2" y="1435763"/>
            <a:ext cx="8467568" cy="452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8367" y="6356125"/>
            <a:ext cx="1295662" cy="365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456984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Gotham Book"/>
                <a:cs typeface="Chalet LondonNineteenSixty"/>
              </a:defRPr>
            </a:lvl1pPr>
          </a:lstStyle>
          <a:p>
            <a:pPr>
              <a:defRPr/>
            </a:pPr>
            <a:fld id="{1E106545-AF77-4FA9-8CD5-E1E3E5541E5F}" type="datetime3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029" y="6356125"/>
            <a:ext cx="2895933" cy="365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456984" eaLnBrk="1" fontAlgn="auto" hangingPunct="1"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>
                    <a:tint val="75000"/>
                  </a:schemeClr>
                </a:solidFill>
                <a:latin typeface="Gotham Book"/>
                <a:cs typeface="Chalet LondonNineteenSixty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222" y="6356125"/>
            <a:ext cx="686444" cy="3650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Gotham Book" pitchFamily="50" charset="0"/>
                <a:ea typeface="Chalet LondonNineteenSixty"/>
                <a:cs typeface="Chalet LondonNineteenSixty"/>
              </a:defRPr>
            </a:lvl1pPr>
          </a:lstStyle>
          <a:p>
            <a:pPr defTabSz="456866" fontAlgn="base">
              <a:spcBef>
                <a:spcPct val="0"/>
              </a:spcBef>
              <a:spcAft>
                <a:spcPct val="0"/>
              </a:spcAft>
              <a:defRPr/>
            </a:pPr>
            <a:fld id="{DD5CA030-2688-4BC5-A2BC-2B982AA46D52}" type="slidenum">
              <a:rPr lang="de-DE" smtClean="0"/>
              <a:pPr defTabSz="456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63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6866" rtl="0" eaLnBrk="0" fontAlgn="base" hangingPunct="0">
        <a:spcBef>
          <a:spcPct val="0"/>
        </a:spcBef>
        <a:spcAft>
          <a:spcPct val="0"/>
        </a:spcAft>
        <a:defRPr sz="4000" spc="-63">
          <a:solidFill>
            <a:srgbClr val="009EFF"/>
          </a:solidFill>
          <a:latin typeface="+mj-lt"/>
          <a:ea typeface="Gotham Bold" pitchFamily="50" charset="0"/>
          <a:cs typeface="Gotham Bold"/>
        </a:defRPr>
      </a:lvl1pPr>
      <a:lvl2pPr algn="l" defTabSz="456866" rtl="0" eaLnBrk="0" fontAlgn="base" hangingPunct="0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Calibri" pitchFamily="34" charset="0"/>
          <a:ea typeface="Gotham Bold" pitchFamily="50" charset="0"/>
          <a:cs typeface="Gotham Bold" pitchFamily="50" charset="0"/>
        </a:defRPr>
      </a:lvl2pPr>
      <a:lvl3pPr algn="l" defTabSz="456866" rtl="0" eaLnBrk="0" fontAlgn="base" hangingPunct="0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Calibri" pitchFamily="34" charset="0"/>
          <a:ea typeface="Gotham Bold" pitchFamily="50" charset="0"/>
          <a:cs typeface="Gotham Bold" pitchFamily="50" charset="0"/>
        </a:defRPr>
      </a:lvl3pPr>
      <a:lvl4pPr algn="l" defTabSz="456866" rtl="0" eaLnBrk="0" fontAlgn="base" hangingPunct="0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Calibri" pitchFamily="34" charset="0"/>
          <a:ea typeface="Gotham Bold" pitchFamily="50" charset="0"/>
          <a:cs typeface="Gotham Bold" pitchFamily="50" charset="0"/>
        </a:defRPr>
      </a:lvl4pPr>
      <a:lvl5pPr algn="l" defTabSz="456866" rtl="0" eaLnBrk="0" fontAlgn="base" hangingPunct="0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Calibri" pitchFamily="34" charset="0"/>
          <a:ea typeface="Gotham Bold" pitchFamily="50" charset="0"/>
          <a:cs typeface="Gotham Bold" pitchFamily="50" charset="0"/>
        </a:defRPr>
      </a:lvl5pPr>
      <a:lvl6pPr marL="411180" algn="l" defTabSz="456866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Calibri" pitchFamily="34" charset="0"/>
          <a:ea typeface="Gotham Bold" pitchFamily="50" charset="0"/>
          <a:cs typeface="Gotham Bold" pitchFamily="50" charset="0"/>
        </a:defRPr>
      </a:lvl6pPr>
      <a:lvl7pPr marL="822361" algn="l" defTabSz="456866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Calibri" pitchFamily="34" charset="0"/>
          <a:ea typeface="Gotham Bold" pitchFamily="50" charset="0"/>
          <a:cs typeface="Gotham Bold" pitchFamily="50" charset="0"/>
        </a:defRPr>
      </a:lvl7pPr>
      <a:lvl8pPr marL="1233541" algn="l" defTabSz="456866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Calibri" pitchFamily="34" charset="0"/>
          <a:ea typeface="Gotham Bold" pitchFamily="50" charset="0"/>
          <a:cs typeface="Gotham Bold" pitchFamily="50" charset="0"/>
        </a:defRPr>
      </a:lvl8pPr>
      <a:lvl9pPr marL="1644721" algn="l" defTabSz="456866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Calibri" pitchFamily="34" charset="0"/>
          <a:ea typeface="Gotham Bold" pitchFamily="50" charset="0"/>
          <a:cs typeface="Gotham Bold" pitchFamily="50" charset="0"/>
        </a:defRPr>
      </a:lvl9pPr>
    </p:titleStyle>
    <p:bodyStyle>
      <a:lvl1pPr marL="161332" indent="-161332" algn="l" defTabSz="456866" rtl="0" eaLnBrk="0" fontAlgn="base" hangingPunct="0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3200" kern="400" spc="45">
          <a:solidFill>
            <a:schemeClr val="tx1"/>
          </a:solidFill>
          <a:latin typeface="+mn-lt"/>
          <a:ea typeface="Dolly-Roman"/>
          <a:cs typeface="Dolly-Roman"/>
        </a:defRPr>
      </a:lvl1pPr>
      <a:lvl2pPr marL="645325" indent="-159904" algn="l" defTabSz="456866" rtl="0" eaLnBrk="0" fontAlgn="base" hangingPunct="0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2800" kern="400" spc="45">
          <a:solidFill>
            <a:schemeClr val="tx1"/>
          </a:solidFill>
          <a:latin typeface="+mn-lt"/>
          <a:ea typeface="Dolly-Roman"/>
          <a:cs typeface="Dolly-Roman"/>
        </a:defRPr>
      </a:lvl2pPr>
      <a:lvl3pPr marL="1045083" indent="-161332" algn="l" defTabSz="456866" rtl="0" eaLnBrk="0" fontAlgn="base" hangingPunct="0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2400" kern="400" spc="45">
          <a:solidFill>
            <a:schemeClr val="tx1"/>
          </a:solidFill>
          <a:latin typeface="+mn-lt"/>
          <a:ea typeface="Dolly-Roman"/>
          <a:cs typeface="Dolly-Roman"/>
        </a:defRPr>
      </a:lvl3pPr>
      <a:lvl4pPr marL="1459120" indent="-165614" algn="l" defTabSz="456866" rtl="0" eaLnBrk="0" fontAlgn="base" hangingPunct="0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2000" kern="400" spc="45">
          <a:solidFill>
            <a:schemeClr val="tx1"/>
          </a:solidFill>
          <a:latin typeface="+mn-lt"/>
          <a:ea typeface="Dolly-Roman"/>
          <a:cs typeface="Dolly-Roman"/>
        </a:defRPr>
      </a:lvl4pPr>
      <a:lvl5pPr marL="1935974" indent="-158476" algn="l" defTabSz="456866" rtl="0" eaLnBrk="0" fontAlgn="base" hangingPunct="0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2000" kern="400" spc="45">
          <a:solidFill>
            <a:schemeClr val="tx1"/>
          </a:solidFill>
          <a:latin typeface="+mn-lt"/>
          <a:ea typeface="Dolly-Roman"/>
          <a:cs typeface="Dolly-Roman"/>
        </a:defRPr>
      </a:lvl5pPr>
      <a:lvl6pPr marL="2513410" indent="-228491" algn="l" defTabSz="4569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5" indent="-228491" algn="l" defTabSz="4569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9" indent="-228491" algn="l" defTabSz="4569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60" indent="-228491" algn="l" defTabSz="4569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4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8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0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5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0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3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0" algn="l" defTabSz="456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222" y="212442"/>
            <a:ext cx="8467568" cy="114347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2" y="1435761"/>
            <a:ext cx="8467568" cy="452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8364" y="6356125"/>
            <a:ext cx="1295662" cy="3650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Gotham Book" pitchFamily="50" charset="0"/>
                <a:ea typeface="Chalet LondonNineteenSixty"/>
                <a:cs typeface="Chalet LondonNineteenSixty"/>
              </a:defRPr>
            </a:lvl1pPr>
          </a:lstStyle>
          <a:p>
            <a:pPr defTabSz="456997" fontAlgn="base">
              <a:spcBef>
                <a:spcPct val="0"/>
              </a:spcBef>
              <a:spcAft>
                <a:spcPct val="0"/>
              </a:spcAft>
            </a:pPr>
            <a:fld id="{56E24622-EE20-48B9-A347-64DC403117B0}" type="datetime1">
              <a:rPr lang="de-DE" altLang="en-US" smtClean="0"/>
              <a:pPr defTabSz="456997" fontAlgn="base">
                <a:spcBef>
                  <a:spcPct val="0"/>
                </a:spcBef>
                <a:spcAft>
                  <a:spcPct val="0"/>
                </a:spcAft>
              </a:pPr>
              <a:t>24.03.2015</a:t>
            </a:fld>
            <a:endParaRPr lang="de-DE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026" y="6356125"/>
            <a:ext cx="2895933" cy="3650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Gotham Book" pitchFamily="50" charset="0"/>
                <a:ea typeface="Chalet LondonNineteenSixty"/>
                <a:cs typeface="Chalet LondonNineteenSixty"/>
              </a:defRPr>
            </a:lvl1pPr>
          </a:lstStyle>
          <a:p>
            <a:pPr defTabSz="456997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222" y="6356125"/>
            <a:ext cx="686444" cy="3650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Gotham Book" pitchFamily="50" charset="0"/>
                <a:ea typeface="Chalet LondonNineteenSixty"/>
                <a:cs typeface="Chalet LondonNineteenSixty"/>
              </a:defRPr>
            </a:lvl1pPr>
          </a:lstStyle>
          <a:p>
            <a:pPr defTabSz="456997" fontAlgn="base">
              <a:spcBef>
                <a:spcPct val="0"/>
              </a:spcBef>
              <a:spcAft>
                <a:spcPct val="0"/>
              </a:spcAft>
            </a:pPr>
            <a:fld id="{833A347B-8CFD-4782-9981-BC74C973F828}" type="slidenum">
              <a:rPr lang="de-DE" altLang="en-US" smtClean="0"/>
              <a:pPr defTabSz="45699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7823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5569" rtl="0" fontAlgn="base">
        <a:spcBef>
          <a:spcPct val="0"/>
        </a:spcBef>
        <a:spcAft>
          <a:spcPct val="0"/>
        </a:spcAft>
        <a:defRPr sz="4000" spc="-63">
          <a:solidFill>
            <a:srgbClr val="009EFF"/>
          </a:solidFill>
          <a:latin typeface="Gotham Bold"/>
          <a:ea typeface="Gotham Bold" pitchFamily="50" charset="0"/>
          <a:cs typeface="Gotham Bold"/>
        </a:defRPr>
      </a:lvl1pPr>
      <a:lvl2pPr algn="l" defTabSz="455569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Gotham Bold" pitchFamily="50" charset="0"/>
          <a:ea typeface="Gotham Bold" pitchFamily="50" charset="0"/>
          <a:cs typeface="Gotham Bold" pitchFamily="50" charset="0"/>
        </a:defRPr>
      </a:lvl2pPr>
      <a:lvl3pPr algn="l" defTabSz="455569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Gotham Bold" pitchFamily="50" charset="0"/>
          <a:ea typeface="Gotham Bold" pitchFamily="50" charset="0"/>
          <a:cs typeface="Gotham Bold" pitchFamily="50" charset="0"/>
        </a:defRPr>
      </a:lvl3pPr>
      <a:lvl4pPr algn="l" defTabSz="455569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Gotham Bold" pitchFamily="50" charset="0"/>
          <a:ea typeface="Gotham Bold" pitchFamily="50" charset="0"/>
          <a:cs typeface="Gotham Bold" pitchFamily="50" charset="0"/>
        </a:defRPr>
      </a:lvl4pPr>
      <a:lvl5pPr algn="l" defTabSz="455569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Gotham Bold" pitchFamily="50" charset="0"/>
          <a:ea typeface="Gotham Bold" pitchFamily="50" charset="0"/>
          <a:cs typeface="Gotham Bold" pitchFamily="50" charset="0"/>
        </a:defRPr>
      </a:lvl5pPr>
      <a:lvl6pPr marL="411297" algn="l" defTabSz="455569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Gotham Bold" pitchFamily="50" charset="0"/>
          <a:ea typeface="Gotham Bold" pitchFamily="50" charset="0"/>
          <a:cs typeface="Gotham Bold" pitchFamily="50" charset="0"/>
        </a:defRPr>
      </a:lvl6pPr>
      <a:lvl7pPr marL="822594" algn="l" defTabSz="455569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Gotham Bold" pitchFamily="50" charset="0"/>
          <a:ea typeface="Gotham Bold" pitchFamily="50" charset="0"/>
          <a:cs typeface="Gotham Bold" pitchFamily="50" charset="0"/>
        </a:defRPr>
      </a:lvl7pPr>
      <a:lvl8pPr marL="1233891" algn="l" defTabSz="455569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Gotham Bold" pitchFamily="50" charset="0"/>
          <a:ea typeface="Gotham Bold" pitchFamily="50" charset="0"/>
          <a:cs typeface="Gotham Bold" pitchFamily="50" charset="0"/>
        </a:defRPr>
      </a:lvl8pPr>
      <a:lvl9pPr marL="1645188" algn="l" defTabSz="455569" rtl="0" fontAlgn="base">
        <a:spcBef>
          <a:spcPct val="0"/>
        </a:spcBef>
        <a:spcAft>
          <a:spcPct val="0"/>
        </a:spcAft>
        <a:defRPr sz="4000">
          <a:solidFill>
            <a:srgbClr val="009EFF"/>
          </a:solidFill>
          <a:latin typeface="Gotham Bold" pitchFamily="50" charset="0"/>
          <a:ea typeface="Gotham Bold" pitchFamily="50" charset="0"/>
          <a:cs typeface="Gotham Bold" pitchFamily="50" charset="0"/>
        </a:defRPr>
      </a:lvl9pPr>
    </p:titleStyle>
    <p:bodyStyle>
      <a:lvl1pPr marL="159949" indent="-159949" algn="l" defTabSz="455569" rtl="0" fontAlgn="base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3200" kern="400" spc="45">
          <a:solidFill>
            <a:schemeClr val="tx1"/>
          </a:solidFill>
          <a:latin typeface="Dolly-Roman"/>
          <a:ea typeface="Dolly-Roman"/>
          <a:cs typeface="Dolly-Roman"/>
        </a:defRPr>
      </a:lvl1pPr>
      <a:lvl2pPr marL="644080" indent="-158521" algn="l" defTabSz="455569" rtl="0" fontAlgn="base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2800" kern="400" spc="45">
          <a:solidFill>
            <a:schemeClr val="tx1"/>
          </a:solidFill>
          <a:latin typeface="Dolly-Roman"/>
          <a:ea typeface="Dolly-Roman"/>
          <a:cs typeface="Dolly-Roman"/>
        </a:defRPr>
      </a:lvl2pPr>
      <a:lvl3pPr marL="1043953" indent="-159949" algn="l" defTabSz="455569" rtl="0" fontAlgn="base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2400" kern="400" spc="45">
          <a:solidFill>
            <a:schemeClr val="tx1"/>
          </a:solidFill>
          <a:latin typeface="Dolly-Roman"/>
          <a:ea typeface="Dolly-Roman"/>
          <a:cs typeface="Dolly-Roman"/>
        </a:defRPr>
      </a:lvl3pPr>
      <a:lvl4pPr marL="1458106" indent="-164234" algn="l" defTabSz="455569" rtl="0" fontAlgn="base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2000" kern="400" spc="45">
          <a:solidFill>
            <a:schemeClr val="tx1"/>
          </a:solidFill>
          <a:latin typeface="Dolly-Roman"/>
          <a:ea typeface="Dolly-Roman"/>
          <a:cs typeface="Dolly-Roman"/>
        </a:defRPr>
      </a:lvl4pPr>
      <a:lvl5pPr marL="1933668" indent="-157093" algn="l" defTabSz="455569" rtl="0" fontAlgn="base">
        <a:spcBef>
          <a:spcPct val="0"/>
        </a:spcBef>
        <a:spcAft>
          <a:spcPct val="0"/>
        </a:spcAft>
        <a:buSzPct val="70000"/>
        <a:buFont typeface="Arial" pitchFamily="34" charset="0"/>
        <a:buChar char="•"/>
        <a:defRPr sz="2000" kern="400" spc="45">
          <a:solidFill>
            <a:schemeClr val="tx1"/>
          </a:solidFill>
          <a:latin typeface="Dolly-Roman"/>
          <a:ea typeface="Dolly-Roman"/>
          <a:cs typeface="Dolly-Roman"/>
        </a:defRPr>
      </a:lvl5pPr>
      <a:lvl6pPr marL="2511747" indent="-228339" algn="l" defTabSz="4566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28" indent="-228339" algn="l" defTabSz="4566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11" indent="-228339" algn="l" defTabSz="4566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87" indent="-228339" algn="l" defTabSz="4566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1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1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0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5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07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84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68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50" algn="l" defTabSz="456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B7AB06-35E8-4E1A-9C84-458E328627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3/24/2015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D5A349E-0D8F-44CE-95E6-F4A14A3BC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4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docid=ybapAkwrk6q-NM&amp;tbnid=j8pqhLzAuxbjmM:&amp;ved=0CAUQjRw&amp;url=http://www.flickr.com/photos/polytropia/57708267/&amp;ei=PpqnUtSGMsz8oASynIGoDA&amp;bvm=bv.57799294,d.cGU&amp;psig=AFQjCNGsPZEwBI13DN6-vM9uaawiN-6M1Q&amp;ust=1386802038468888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earth.org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Placeholder 8" descr="7350743248_4edcebec20_o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06494" cy="6404824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141507" cy="2574958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latin typeface="Gotham Bold" pitchFamily="50" charset="0"/>
                <a:cs typeface="Gotham Bold" pitchFamily="50" charset="0"/>
              </a:rPr>
              <a:t>Future Earth Research Challenges</a:t>
            </a:r>
            <a:endParaRPr lang="de-DE" sz="3600" b="1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4635" y="4876800"/>
            <a:ext cx="8514567" cy="1600200"/>
          </a:xfrm>
          <a:solidFill>
            <a:schemeClr val="bg1">
              <a:alpha val="30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GEOSS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Technical 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(24 March 2015)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CONCEPTS, TECHNOLOGIES, SYSTEMS AND USERS OF THE NEXT GEOSS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Norfolk, VA, </a:t>
            </a:r>
            <a:r>
              <a:rPr lang="de-DE" sz="2400" b="1" dirty="0">
                <a:solidFill>
                  <a:schemeClr val="tx1"/>
                </a:solidFill>
                <a:cs typeface="Arial" panose="020B0604020202020204" pitchFamily="34" charset="0"/>
              </a:rPr>
              <a:t>USA  24-26 March 2015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2836351"/>
            <a:ext cx="6362235" cy="821249"/>
          </a:xfrm>
        </p:spPr>
        <p:txBody>
          <a:bodyPr/>
          <a:lstStyle/>
          <a:p>
            <a:pPr>
              <a:defRPr/>
            </a:pPr>
            <a:r>
              <a:rPr lang="de-DE" sz="2800" b="1" dirty="0">
                <a:cs typeface="Arial" panose="020B0604020202020204" pitchFamily="34" charset="0"/>
              </a:rPr>
              <a:t>Dennis </a:t>
            </a:r>
            <a:r>
              <a:rPr lang="de-DE" sz="2800" b="1" dirty="0" smtClean="0">
                <a:cs typeface="Arial" panose="020B0604020202020204" pitchFamily="34" charset="0"/>
              </a:rPr>
              <a:t>Ojima</a:t>
            </a:r>
          </a:p>
          <a:p>
            <a:pPr>
              <a:defRPr/>
            </a:pPr>
            <a:r>
              <a:rPr lang="de-DE" sz="2400" b="1" dirty="0" smtClean="0">
                <a:cs typeface="Arial" panose="020B0604020202020204" pitchFamily="34" charset="0"/>
              </a:rPr>
              <a:t>      US Hub of Future Earth Secretariat</a:t>
            </a:r>
          </a:p>
          <a:p>
            <a:pPr>
              <a:defRPr/>
            </a:pPr>
            <a:r>
              <a:rPr lang="de-DE" sz="2400" b="1" dirty="0" smtClean="0">
                <a:cs typeface="Arial" panose="020B0604020202020204" pitchFamily="34" charset="0"/>
              </a:rPr>
              <a:t>      Data and Observations Task team</a:t>
            </a:r>
          </a:p>
          <a:p>
            <a:pPr>
              <a:defRPr/>
            </a:pPr>
            <a:r>
              <a:rPr lang="de-DE" sz="2800" b="1" dirty="0" smtClean="0">
                <a:cs typeface="Arial" panose="020B0604020202020204" pitchFamily="34" charset="0"/>
              </a:rPr>
              <a:t>Mario Hernandez</a:t>
            </a:r>
          </a:p>
          <a:p>
            <a:pPr>
              <a:defRPr/>
            </a:pPr>
            <a:r>
              <a:rPr lang="de-DE" sz="2400" b="1" dirty="0" smtClean="0">
                <a:cs typeface="Arial" panose="020B0604020202020204" pitchFamily="34" charset="0"/>
              </a:rPr>
              <a:t>       Chair of Data </a:t>
            </a:r>
            <a:r>
              <a:rPr lang="de-DE" sz="2400" b="1" dirty="0">
                <a:cs typeface="Arial" panose="020B0604020202020204" pitchFamily="34" charset="0"/>
              </a:rPr>
              <a:t>and </a:t>
            </a:r>
            <a:r>
              <a:rPr lang="de-DE" sz="2400" b="1" dirty="0" smtClean="0">
                <a:cs typeface="Arial" panose="020B0604020202020204" pitchFamily="34" charset="0"/>
              </a:rPr>
              <a:t>Observations Task Team </a:t>
            </a:r>
            <a:endParaRPr lang="de-DE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3197">
            <a:off x="462867" y="2172934"/>
            <a:ext cx="2875872" cy="411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0"/>
            <a:ext cx="8281616" cy="791369"/>
          </a:xfrm>
        </p:spPr>
        <p:txBody>
          <a:bodyPr>
            <a:noAutofit/>
          </a:bodyPr>
          <a:lstStyle/>
          <a:p>
            <a:pPr marL="456898" indent="-456898" algn="l"/>
            <a:r>
              <a:rPr lang="en-AU" sz="2900" dirty="0">
                <a:solidFill>
                  <a:srgbClr val="0070C0"/>
                </a:solidFill>
              </a:rPr>
              <a:t>	</a:t>
            </a:r>
            <a:r>
              <a:rPr lang="en-AU" sz="3200" dirty="0">
                <a:solidFill>
                  <a:srgbClr val="0070C0"/>
                </a:solidFill>
              </a:rPr>
              <a:t>Developing a vision and </a:t>
            </a:r>
            <a:r>
              <a:rPr lang="en-AU" sz="3200" dirty="0" smtClean="0">
                <a:solidFill>
                  <a:srgbClr val="0070C0"/>
                </a:solidFill>
              </a:rPr>
              <a:t/>
            </a:r>
            <a:br>
              <a:rPr lang="en-AU" sz="3200" dirty="0" smtClean="0">
                <a:solidFill>
                  <a:srgbClr val="0070C0"/>
                </a:solidFill>
              </a:rPr>
            </a:br>
            <a:r>
              <a:rPr lang="en-AU" sz="3200" dirty="0" smtClean="0">
                <a:solidFill>
                  <a:srgbClr val="0070C0"/>
                </a:solidFill>
              </a:rPr>
              <a:t>high </a:t>
            </a:r>
            <a:r>
              <a:rPr lang="en-AU" sz="3200" dirty="0">
                <a:solidFill>
                  <a:srgbClr val="0070C0"/>
                </a:solidFill>
              </a:rPr>
              <a:t>profile goals for Future Earth (2013)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2900" dirty="0"/>
              <a:t/>
            </a:r>
            <a:br>
              <a:rPr lang="en-AU" sz="2900" dirty="0"/>
            </a:br>
            <a:endParaRPr lang="en-AU" sz="29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76514" y="1860622"/>
            <a:ext cx="5919886" cy="4921178"/>
          </a:xfrm>
        </p:spPr>
        <p:txBody>
          <a:bodyPr>
            <a:noAutofit/>
          </a:bodyPr>
          <a:lstStyle/>
          <a:p>
            <a:pPr marL="172989" lvl="1" indent="0">
              <a:buNone/>
            </a:pPr>
            <a:r>
              <a:rPr lang="en-AU" dirty="0"/>
              <a:t>Established initial framework for development of Future Earth </a:t>
            </a:r>
          </a:p>
          <a:p>
            <a:pPr marL="345977" lvl="1" indent="-172989">
              <a:buNone/>
            </a:pPr>
            <a:r>
              <a:rPr lang="en-AU" b="1" dirty="0"/>
              <a:t>Short-term initiatives</a:t>
            </a:r>
            <a:r>
              <a:rPr lang="en-AU" dirty="0"/>
              <a:t>: things we try to do near-term, and things we initiate through FTI/cluster calls, establish governing bodies, build new communities of engagement, and develop a more integrated system approach for research and science-based solutions</a:t>
            </a:r>
          </a:p>
          <a:p>
            <a:pPr marL="345977" lvl="1" indent="-172989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7622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2" y="76200"/>
            <a:ext cx="8467578" cy="690964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FUTURE EARTH REPORTS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43000" y="6432550"/>
            <a:ext cx="1524000" cy="501650"/>
          </a:xfrm>
          <a:prstGeom prst="rect">
            <a:avLst/>
          </a:prstGeom>
        </p:spPr>
        <p:txBody>
          <a:bodyPr lIns="91424" tIns="45711" rIns="91424" bIns="45711"/>
          <a:lstStyle/>
          <a:p>
            <a:fld id="{791E5D37-4F6A-2147-AF50-BF6C491DA65B}" type="datetime1">
              <a:rPr lang="de-DE" smtClean="0"/>
              <a:pPr/>
              <a:t>24.03.2015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43762" y="6356350"/>
            <a:ext cx="685800" cy="365125"/>
          </a:xfrm>
          <a:prstGeom prst="rect">
            <a:avLst/>
          </a:prstGeom>
        </p:spPr>
        <p:txBody>
          <a:bodyPr lIns="91424" tIns="45711" rIns="91424" bIns="45711"/>
          <a:lstStyle/>
          <a:p>
            <a:fld id="{EA41D189-D45B-144E-B48B-2E34E1AF8DAD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5007"/>
            <a:ext cx="5039752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29000" y="807184"/>
            <a:ext cx="3352800" cy="1631216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r>
              <a:rPr lang="en-US" sz="2000" dirty="0"/>
              <a:t>These reports serve to provide guidance to the research and engagement approaches, and </a:t>
            </a:r>
          </a:p>
          <a:p>
            <a:r>
              <a:rPr lang="en-US" sz="2000" dirty="0"/>
              <a:t>aspirational directions of Future Earth.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0" y="2378022"/>
            <a:ext cx="3581400" cy="3693319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r>
              <a:rPr lang="en-US" b="1" dirty="0"/>
              <a:t>2025 </a:t>
            </a:r>
            <a:r>
              <a:rPr lang="en-US" b="1" dirty="0" smtClean="0"/>
              <a:t>Vision</a:t>
            </a:r>
            <a:r>
              <a:rPr lang="en-US" b="1" dirty="0"/>
              <a:t>: </a:t>
            </a:r>
            <a:r>
              <a:rPr lang="en-US" dirty="0"/>
              <a:t>How would we know Future Earth is succeeding?</a:t>
            </a:r>
          </a:p>
          <a:p>
            <a:r>
              <a:rPr lang="en-US" dirty="0"/>
              <a:t>Provides a set of 8 Societal Challenges</a:t>
            </a:r>
          </a:p>
          <a:p>
            <a:endParaRPr lang="en-US" dirty="0"/>
          </a:p>
          <a:p>
            <a:r>
              <a:rPr lang="en-US" b="1" dirty="0" smtClean="0"/>
              <a:t>Strategic Research Agenda 2014: </a:t>
            </a:r>
          </a:p>
          <a:p>
            <a:pPr marL="285669" indent="-285669">
              <a:buFont typeface="Arial" pitchFamily="34" charset="0"/>
              <a:buChar char="•"/>
            </a:pPr>
            <a:r>
              <a:rPr lang="en-US" dirty="0" smtClean="0"/>
              <a:t>Balanced </a:t>
            </a:r>
            <a:r>
              <a:rPr lang="en-US" dirty="0"/>
              <a:t>advances on all research themes</a:t>
            </a:r>
          </a:p>
          <a:p>
            <a:pPr marL="285669" indent="-285669">
              <a:buFont typeface="Arial" pitchFamily="34" charset="0"/>
              <a:buChar char="•"/>
            </a:pPr>
            <a:r>
              <a:rPr lang="en-US" dirty="0"/>
              <a:t>Established framing ideas</a:t>
            </a:r>
          </a:p>
          <a:p>
            <a:pPr marL="285669" indent="-285669">
              <a:buFont typeface="Arial" pitchFamily="34" charset="0"/>
              <a:buChar char="•"/>
            </a:pPr>
            <a:r>
              <a:rPr lang="en-US" dirty="0"/>
              <a:t>Built on past consultations </a:t>
            </a:r>
          </a:p>
          <a:p>
            <a:pPr marL="285669" indent="-285669">
              <a:buFont typeface="Arial" pitchFamily="34" charset="0"/>
              <a:buChar char="•"/>
            </a:pPr>
            <a:r>
              <a:rPr lang="en-US" dirty="0"/>
              <a:t>Iterative process with broad input (core projects and EC)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5200474"/>
            <a:ext cx="3048000" cy="1200329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r>
              <a:rPr lang="en-US" sz="2400" b="1" dirty="0"/>
              <a:t>These reports can be found at:</a:t>
            </a:r>
          </a:p>
          <a:p>
            <a:r>
              <a:rPr lang="en-US" sz="2400" b="1" dirty="0"/>
              <a:t>www.futureearth.org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7747" y="1764268"/>
            <a:ext cx="1032655" cy="369332"/>
          </a:xfrm>
          <a:prstGeom prst="rect">
            <a:avLst/>
          </a:prstGeom>
          <a:noFill/>
        </p:spPr>
        <p:txBody>
          <a:bodyPr wrap="none" lIns="91424" tIns="45711" rIns="91424" bIns="45711" rtlCol="0">
            <a:spAutoFit/>
          </a:bodyPr>
          <a:lstStyle/>
          <a:p>
            <a:r>
              <a:rPr lang="en-US" dirty="0" smtClean="0"/>
              <a:t>Oct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3273" y="2743200"/>
            <a:ext cx="1061509" cy="369332"/>
          </a:xfrm>
          <a:prstGeom prst="rect">
            <a:avLst/>
          </a:prstGeom>
          <a:noFill/>
        </p:spPr>
        <p:txBody>
          <a:bodyPr wrap="none" lIns="91424" tIns="45711" rIns="91424" bIns="45711" rtlCol="0">
            <a:spAutoFit/>
          </a:bodyPr>
          <a:lstStyle/>
          <a:p>
            <a:r>
              <a:rPr lang="en-US" dirty="0" smtClean="0"/>
              <a:t>Dec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52402" y="760412"/>
            <a:ext cx="4800600" cy="687388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ea typeface="ＭＳ Ｐゴシック"/>
              </a:rPr>
              <a:t>Core principles for Future Earth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52403" y="3429000"/>
            <a:ext cx="8686800" cy="2438400"/>
          </a:xfrm>
        </p:spPr>
        <p:txBody>
          <a:bodyPr/>
          <a:lstStyle/>
          <a:p>
            <a:r>
              <a:rPr lang="en-US" sz="2200" dirty="0">
                <a:solidFill>
                  <a:schemeClr val="tx2"/>
                </a:solidFill>
                <a:ea typeface="ＭＳ Ｐゴシック"/>
              </a:rPr>
              <a:t>Work across all scientific disciplines/knowledge; inclusive of multiple socio-geographic approaches (plus humanities &amp; engineering)</a:t>
            </a:r>
          </a:p>
          <a:p>
            <a:r>
              <a:rPr lang="en-US" sz="2200" dirty="0">
                <a:solidFill>
                  <a:schemeClr val="tx2"/>
                </a:solidFill>
                <a:ea typeface="ＭＳ Ｐゴシック"/>
              </a:rPr>
              <a:t>Link global environmental change and development</a:t>
            </a:r>
            <a:endParaRPr lang="en-GB" sz="2200" dirty="0">
              <a:solidFill>
                <a:schemeClr val="tx2"/>
              </a:solidFill>
              <a:ea typeface="ＭＳ Ｐゴシック"/>
            </a:endParaRPr>
          </a:p>
          <a:p>
            <a:r>
              <a:rPr lang="en-US" sz="2200" dirty="0">
                <a:solidFill>
                  <a:schemeClr val="tx2"/>
                </a:solidFill>
                <a:ea typeface="ＭＳ Ｐゴシック"/>
              </a:rPr>
              <a:t>Build partnerships between researchers, funders, service providers, and research users such as decision makers and practitioners</a:t>
            </a:r>
            <a:endParaRPr lang="en-GB" sz="2200" dirty="0">
              <a:solidFill>
                <a:schemeClr val="tx2"/>
              </a:solidFill>
              <a:ea typeface="ＭＳ Ｐゴシック"/>
            </a:endParaRPr>
          </a:p>
          <a:p>
            <a:r>
              <a:rPr lang="en-US" sz="2200" dirty="0">
                <a:solidFill>
                  <a:schemeClr val="tx2"/>
                </a:solidFill>
                <a:ea typeface="ＭＳ Ｐゴシック"/>
              </a:rPr>
              <a:t>Bring on board and promoting the leadership of a new generation of Future Earth researchers        </a:t>
            </a:r>
            <a:endParaRPr lang="en-GB" sz="2200" dirty="0">
              <a:solidFill>
                <a:schemeClr val="tx2"/>
              </a:solidFill>
              <a:ea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554788"/>
            <a:ext cx="2133600" cy="32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1" tIns="45684" rIns="91371" bIns="45684"/>
          <a:lstStyle/>
          <a:p>
            <a:pPr defTabSz="456855"/>
            <a:fld id="{731A0B97-149A-420E-915A-4E4A5E0130E0}" type="slidenum">
              <a:rPr lang="en-US"/>
              <a:pPr defTabSz="456855"/>
              <a:t>12</a:t>
            </a:fld>
            <a:endParaRPr lang="en-US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905000" y="1369266"/>
            <a:ext cx="5334000" cy="190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4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Science Development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2362200"/>
          </a:xfrm>
        </p:spPr>
        <p:txBody>
          <a:bodyPr/>
          <a:lstStyle/>
          <a:p>
            <a:r>
              <a:rPr lang="en-US" sz="3600" dirty="0" smtClean="0"/>
              <a:t>Contribute to defining and evaluating </a:t>
            </a:r>
            <a:r>
              <a:rPr lang="en-US" sz="3600" b="1" dirty="0" smtClean="0"/>
              <a:t>Sustainable Development Goals</a:t>
            </a:r>
          </a:p>
          <a:p>
            <a:r>
              <a:rPr lang="en-US" sz="3600" dirty="0" smtClean="0"/>
              <a:t>Development of partnerships between research and practitioner communities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Translating data and observations for end-user needs and decision making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2" y="1492509"/>
            <a:ext cx="8915400" cy="4832092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marL="285669" indent="-285669">
              <a:buFont typeface="Arial" panose="020B0604020202020204" pitchFamily="34" charset="0"/>
              <a:buChar char="•"/>
            </a:pPr>
            <a:r>
              <a:rPr lang="en-US" sz="2800" dirty="0"/>
              <a:t>Nexus of Sustainable water, energy, and food systems</a:t>
            </a:r>
          </a:p>
          <a:p>
            <a:pPr marL="285669" indent="-285669">
              <a:buFont typeface="Arial" panose="020B0604020202020204" pitchFamily="34" charset="0"/>
              <a:buChar char="•"/>
            </a:pPr>
            <a:r>
              <a:rPr lang="en-US" sz="2800" dirty="0"/>
              <a:t>Low carbon socio-economic systems</a:t>
            </a:r>
          </a:p>
          <a:p>
            <a:pPr marL="285669" indent="-285669">
              <a:buFont typeface="Arial" panose="020B0604020202020204" pitchFamily="34" charset="0"/>
              <a:buChar char="•"/>
            </a:pPr>
            <a:r>
              <a:rPr lang="en-US" sz="2800" dirty="0"/>
              <a:t>Safeguard the terrestrial, freshwater and marine natural assets </a:t>
            </a:r>
          </a:p>
          <a:p>
            <a:pPr marL="285669" indent="-285669">
              <a:buFont typeface="Arial" panose="020B0604020202020204" pitchFamily="34" charset="0"/>
              <a:buChar char="•"/>
            </a:pPr>
            <a:r>
              <a:rPr lang="en-US" sz="2800" dirty="0"/>
              <a:t>Build healthy, resilient and productive cities</a:t>
            </a:r>
          </a:p>
          <a:p>
            <a:pPr marL="285669" indent="-285669">
              <a:buFont typeface="Arial" panose="020B0604020202020204" pitchFamily="34" charset="0"/>
              <a:buChar char="•"/>
            </a:pPr>
            <a:r>
              <a:rPr lang="en-US" sz="2800" dirty="0"/>
              <a:t>Promote sustainable rural futures </a:t>
            </a:r>
          </a:p>
          <a:p>
            <a:pPr marL="285669" indent="-285669">
              <a:buFont typeface="Arial" panose="020B0604020202020204" pitchFamily="34" charset="0"/>
              <a:buChar char="•"/>
            </a:pPr>
            <a:r>
              <a:rPr lang="en-US" sz="2800" dirty="0"/>
              <a:t>Improve human health by understanding complex environmental interactions</a:t>
            </a:r>
          </a:p>
          <a:p>
            <a:pPr marL="285669" indent="-285669">
              <a:buFont typeface="Arial" panose="020B0604020202020204" pitchFamily="34" charset="0"/>
              <a:buChar char="•"/>
            </a:pPr>
            <a:r>
              <a:rPr lang="en-US" sz="2800" dirty="0"/>
              <a:t>Encourage sustainable consumption and production patterns</a:t>
            </a:r>
          </a:p>
          <a:p>
            <a:pPr marL="285669" indent="-285669">
              <a:buFont typeface="Arial" panose="020B0604020202020204" pitchFamily="34" charset="0"/>
              <a:buChar char="•"/>
            </a:pPr>
            <a:r>
              <a:rPr lang="en-US" sz="2800" dirty="0"/>
              <a:t>Increase social resilience to future natural threats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3" y="685802"/>
            <a:ext cx="5447453" cy="769441"/>
          </a:xfrm>
          <a:prstGeom prst="rect">
            <a:avLst/>
          </a:prstGeom>
          <a:noFill/>
        </p:spPr>
        <p:txBody>
          <a:bodyPr wrap="none" lIns="91416" tIns="45707" rIns="91416" bIns="45707" rtlCol="0">
            <a:spAutoFit/>
          </a:bodyPr>
          <a:lstStyle/>
          <a:p>
            <a:r>
              <a:rPr lang="en-US" sz="4400" dirty="0"/>
              <a:t>2025 Vision Challenges</a:t>
            </a:r>
          </a:p>
        </p:txBody>
      </p:sp>
    </p:spTree>
    <p:extLst>
      <p:ext uri="{BB962C8B-B14F-4D97-AF65-F5344CB8AC3E}">
        <p14:creationId xmlns:p14="http://schemas.microsoft.com/office/powerpoint/2010/main" val="3853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nnis Ojima\Dropbox\0_2015_travel\15_03_geoss\Interop.SBA.Linkage.v3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8345"/>
            <a:ext cx="9372600" cy="46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1" y="533400"/>
            <a:ext cx="5078235" cy="866158"/>
          </a:xfrm>
          <a:prstGeom prst="rect">
            <a:avLst/>
          </a:prstGeom>
          <a:noFill/>
        </p:spPr>
        <p:txBody>
          <a:bodyPr wrap="none" lIns="91424" tIns="45711" rIns="91424" bIns="45711" rtlCol="0">
            <a:spAutoFit/>
          </a:bodyPr>
          <a:lstStyle/>
          <a:p>
            <a:r>
              <a:rPr lang="en-US" sz="3200" dirty="0"/>
              <a:t>Belmont e-infrastructure WG</a:t>
            </a:r>
          </a:p>
          <a:p>
            <a:r>
              <a:rPr lang="en-US" dirty="0" smtClean="0"/>
              <a:t> 	provided by Brian Wee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1466" y="4800600"/>
            <a:ext cx="118173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Social-ecological </a:t>
            </a:r>
          </a:p>
          <a:p>
            <a:r>
              <a:rPr lang="en-US" sz="1100" dirty="0" smtClean="0"/>
              <a:t>system indicators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51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3"/>
            <a:ext cx="9067800" cy="646323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800600" cy="427038"/>
          </a:xfrm>
        </p:spPr>
        <p:txBody>
          <a:bodyPr/>
          <a:lstStyle/>
          <a:p>
            <a:r>
              <a:rPr lang="en-US" sz="2800" dirty="0"/>
              <a:t>2014 Draft SUSTAINABLE DEVELOPMENT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4038600" cy="4754563"/>
          </a:xfrm>
        </p:spPr>
        <p:txBody>
          <a:bodyPr/>
          <a:lstStyle/>
          <a:p>
            <a:r>
              <a:rPr lang="en-US" sz="2000" dirty="0"/>
              <a:t>GOAL 1: poverty</a:t>
            </a:r>
          </a:p>
          <a:p>
            <a:r>
              <a:rPr lang="en-US" sz="2000" dirty="0"/>
              <a:t>GOAL 2: hunger</a:t>
            </a:r>
          </a:p>
          <a:p>
            <a:r>
              <a:rPr lang="en-US" sz="2000" dirty="0"/>
              <a:t>GOAL 3: healthy lives</a:t>
            </a:r>
          </a:p>
          <a:p>
            <a:r>
              <a:rPr lang="en-US" sz="2000" dirty="0"/>
              <a:t>GOAL 4: quality education </a:t>
            </a:r>
          </a:p>
          <a:p>
            <a:r>
              <a:rPr lang="en-US" sz="2000" dirty="0"/>
              <a:t>GOAL 5: gender equality </a:t>
            </a:r>
          </a:p>
          <a:p>
            <a:r>
              <a:rPr lang="en-US" sz="2000" dirty="0"/>
              <a:t>GOAL 6: sustainable management of water</a:t>
            </a:r>
          </a:p>
          <a:p>
            <a:r>
              <a:rPr lang="en-US" sz="2000" dirty="0"/>
              <a:t>GOAL 7: sustainable and modern energy</a:t>
            </a:r>
          </a:p>
          <a:p>
            <a:r>
              <a:rPr lang="en-US" sz="2000" dirty="0"/>
              <a:t>GOAL 8: sustainable economic growth</a:t>
            </a:r>
          </a:p>
          <a:p>
            <a:r>
              <a:rPr lang="en-US" sz="2000" dirty="0"/>
              <a:t>GOAL 9: resilient infrastructure</a:t>
            </a: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93837"/>
            <a:ext cx="4038600" cy="4754563"/>
          </a:xfrm>
        </p:spPr>
        <p:txBody>
          <a:bodyPr/>
          <a:lstStyle/>
          <a:p>
            <a:r>
              <a:rPr lang="en-US" sz="2000" dirty="0"/>
              <a:t>GOAL 10: reduce inequality </a:t>
            </a:r>
          </a:p>
          <a:p>
            <a:r>
              <a:rPr lang="en-US" sz="2000" dirty="0"/>
              <a:t>GOAL 11: resilient cities </a:t>
            </a:r>
          </a:p>
          <a:p>
            <a:r>
              <a:rPr lang="en-US" sz="2000" dirty="0"/>
              <a:t>GOAL 12: sustainable consumption and production</a:t>
            </a:r>
          </a:p>
          <a:p>
            <a:r>
              <a:rPr lang="en-US" sz="2000" dirty="0"/>
              <a:t>GOAL 13: combat climate change and its impacts</a:t>
            </a:r>
          </a:p>
          <a:p>
            <a:r>
              <a:rPr lang="en-US" sz="2000" dirty="0"/>
              <a:t>GOAL 14: sustainably use the oceans</a:t>
            </a:r>
          </a:p>
          <a:p>
            <a:r>
              <a:rPr lang="en-US" sz="2000" dirty="0"/>
              <a:t>GOAL 15: sustainable use of terrestrial ecosystems,</a:t>
            </a:r>
          </a:p>
          <a:p>
            <a:r>
              <a:rPr lang="en-US" sz="2000" dirty="0"/>
              <a:t>GOAL 16: peaceful and inclusive societies</a:t>
            </a:r>
          </a:p>
          <a:p>
            <a:r>
              <a:rPr lang="en-US" sz="2000" dirty="0"/>
              <a:t>GOAL 17: global partnership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70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949485"/>
            <a:ext cx="8382000" cy="2308316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r>
              <a:rPr lang="en-US" sz="3600" dirty="0"/>
              <a:t>Example: Nexus of Sustainable </a:t>
            </a:r>
          </a:p>
          <a:p>
            <a:r>
              <a:rPr lang="en-US" sz="3600" dirty="0"/>
              <a:t>	water, energy, and food systems</a:t>
            </a:r>
          </a:p>
          <a:p>
            <a:endParaRPr lang="en-US" sz="3600" dirty="0"/>
          </a:p>
          <a:p>
            <a:r>
              <a:rPr lang="en-US" sz="3600" dirty="0"/>
              <a:t>Addressing Sustainable Development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7550272" cy="1446550"/>
          </a:xfrm>
          <a:prstGeom prst="rect">
            <a:avLst/>
          </a:prstGeom>
          <a:noFill/>
        </p:spPr>
        <p:txBody>
          <a:bodyPr wrap="none" lIns="91424" tIns="45711" rIns="91424" bIns="45711" rtlCol="0">
            <a:spAutoFit/>
          </a:bodyPr>
          <a:lstStyle/>
          <a:p>
            <a:r>
              <a:rPr lang="en-US" sz="4400" dirty="0"/>
              <a:t>Research Integration</a:t>
            </a:r>
          </a:p>
          <a:p>
            <a:r>
              <a:rPr lang="en-US" sz="4400" dirty="0"/>
              <a:t>	Data, observations, analysis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0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4"/>
          <p:cNvSpPr txBox="1"/>
          <p:nvPr/>
        </p:nvSpPr>
        <p:spPr>
          <a:xfrm>
            <a:off x="6876260" y="6453333"/>
            <a:ext cx="1872206" cy="3693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6" tIns="45707" rIns="91416" bIns="45707" anchor="t" anchorCtr="0" compatLnSpc="1">
            <a:spAutoFit/>
          </a:bodyPr>
          <a:lstStyle/>
          <a:p>
            <a:pPr defTabSz="914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>
                <a:solidFill>
                  <a:srgbClr val="000000"/>
                </a:solidFill>
                <a:latin typeface="Candara"/>
              </a:rPr>
              <a:t>Source FAO 2014</a:t>
            </a:r>
          </a:p>
        </p:txBody>
      </p:sp>
    </p:spTree>
    <p:extLst>
      <p:ext uri="{BB962C8B-B14F-4D97-AF65-F5344CB8AC3E}">
        <p14:creationId xmlns:p14="http://schemas.microsoft.com/office/powerpoint/2010/main" val="7072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Connecting land in the Nexus…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81000" y="1676402"/>
            <a:ext cx="10134600" cy="4695797"/>
          </a:xfrm>
        </p:spPr>
      </p:pic>
      <p:sp>
        <p:nvSpPr>
          <p:cNvPr id="4" name="Rectangle 3"/>
          <p:cNvSpPr/>
          <p:nvPr/>
        </p:nvSpPr>
        <p:spPr>
          <a:xfrm>
            <a:off x="457201" y="6243936"/>
            <a:ext cx="8458200" cy="534450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algn="ctr"/>
            <a:r>
              <a:rPr lang="en-US" sz="1400" dirty="0"/>
              <a:t>Future Earth FTI on </a:t>
            </a:r>
            <a:r>
              <a:rPr lang="en-US" sz="1400" b="1" dirty="0"/>
              <a:t>Sustainability for water, food and energy through integrated water information and improved governance: </a:t>
            </a:r>
            <a:r>
              <a:rPr lang="en-US" sz="1400" dirty="0"/>
              <a:t>: </a:t>
            </a:r>
            <a:r>
              <a:rPr lang="en-US" sz="1400" dirty="0" err="1"/>
              <a:t>Anik</a:t>
            </a:r>
            <a:r>
              <a:rPr lang="en-US" sz="1400" dirty="0"/>
              <a:t>  </a:t>
            </a:r>
            <a:r>
              <a:rPr lang="en-US" sz="1400" dirty="0" err="1"/>
              <a:t>Bhaduri</a:t>
            </a:r>
            <a:r>
              <a:rPr lang="en-US" sz="1400" dirty="0"/>
              <a:t>, Richard </a:t>
            </a:r>
            <a:r>
              <a:rPr lang="en-US" sz="1400" dirty="0" err="1"/>
              <a:t>Lawford</a:t>
            </a:r>
            <a:r>
              <a:rPr lang="en-US" sz="1400" dirty="0"/>
              <a:t> and Claudia </a:t>
            </a:r>
            <a:r>
              <a:rPr lang="en-US" sz="1400" dirty="0" err="1"/>
              <a:t>Pahl-Wostl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66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622" y="609603"/>
            <a:ext cx="8467578" cy="690964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/>
              <a:t>Complex challenges in </a:t>
            </a:r>
            <a:br>
              <a:rPr lang="en-AU" sz="3600" dirty="0"/>
            </a:br>
            <a:r>
              <a:rPr lang="en-AU" sz="3600" dirty="0"/>
              <a:t>			the </a:t>
            </a:r>
            <a:r>
              <a:rPr lang="en-AU" sz="3600" dirty="0" err="1"/>
              <a:t>Anthropocene</a:t>
            </a:r>
            <a:endParaRPr lang="en-AU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1" y="1524000"/>
            <a:ext cx="5642335" cy="4921178"/>
          </a:xfrm>
        </p:spPr>
        <p:txBody>
          <a:bodyPr/>
          <a:lstStyle/>
          <a:p>
            <a:pPr marL="185578" indent="-185578">
              <a:spcBef>
                <a:spcPts val="600"/>
              </a:spcBef>
            </a:pPr>
            <a:r>
              <a:rPr lang="en-AU" sz="2000" b="1" dirty="0"/>
              <a:t>Feeding nine billion people within planetary boundaries</a:t>
            </a:r>
          </a:p>
          <a:p>
            <a:pPr marL="185578" indent="-185578">
              <a:spcBef>
                <a:spcPts val="600"/>
              </a:spcBef>
            </a:pPr>
            <a:r>
              <a:rPr lang="en-AU" sz="2000" b="1" dirty="0"/>
              <a:t>Understanding ocean and coastal transitioning under changing climate and biodiversity conditions </a:t>
            </a:r>
          </a:p>
          <a:p>
            <a:pPr marL="185578" indent="-185578">
              <a:spcBef>
                <a:spcPts val="600"/>
              </a:spcBef>
            </a:pPr>
            <a:r>
              <a:rPr lang="en-AU" sz="2000" b="1" dirty="0"/>
              <a:t>Adapting to a warmer and more urban world</a:t>
            </a:r>
          </a:p>
          <a:p>
            <a:pPr marL="185578" indent="-185578">
              <a:spcBef>
                <a:spcPts val="600"/>
              </a:spcBef>
            </a:pPr>
            <a:r>
              <a:rPr lang="en-AU" sz="2000" b="1" dirty="0"/>
              <a:t>Reducing disaster risks</a:t>
            </a:r>
          </a:p>
          <a:p>
            <a:pPr marL="185578" indent="-185578">
              <a:spcBef>
                <a:spcPts val="600"/>
              </a:spcBef>
            </a:pPr>
            <a:r>
              <a:rPr lang="en-AU" sz="2000" b="1" dirty="0"/>
              <a:t>Valuing and protecting nature’s services and biodiversity</a:t>
            </a:r>
          </a:p>
          <a:p>
            <a:pPr marL="185578" indent="-185578">
              <a:spcBef>
                <a:spcPts val="600"/>
              </a:spcBef>
            </a:pPr>
            <a:r>
              <a:rPr lang="en-AU" sz="2000" b="1" dirty="0"/>
              <a:t>Providing income and innovation opportunities through transformations to global sustainability</a:t>
            </a:r>
          </a:p>
          <a:p>
            <a:pPr marL="185578" indent="-185578">
              <a:spcBef>
                <a:spcPts val="600"/>
              </a:spcBef>
            </a:pPr>
            <a:r>
              <a:rPr lang="en-AU" sz="2000" b="1" dirty="0"/>
              <a:t>Improving equity</a:t>
            </a:r>
          </a:p>
          <a:p>
            <a:pPr marL="185578" indent="-185578">
              <a:spcBef>
                <a:spcPts val="600"/>
              </a:spcBef>
            </a:pPr>
            <a:r>
              <a:rPr lang="en-AU" sz="2000" b="1" dirty="0"/>
              <a:t>Estimating wealth and well-being, not GDP</a:t>
            </a:r>
          </a:p>
          <a:p>
            <a:pPr marL="185578" indent="-185578">
              <a:spcBef>
                <a:spcPts val="600"/>
              </a:spcBef>
            </a:pPr>
            <a:r>
              <a:rPr lang="en-AU" sz="2000" b="1" dirty="0"/>
              <a:t>Aligning governance with stewardship</a:t>
            </a:r>
          </a:p>
        </p:txBody>
      </p:sp>
      <p:pic>
        <p:nvPicPr>
          <p:cNvPr id="38914" name="Picture 2" descr="http://farm1.staticflickr.com/31/57708267_fc9ba92774_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8337" y="1828800"/>
            <a:ext cx="3259514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4735" y="4391416"/>
            <a:ext cx="3217727" cy="1188619"/>
          </a:xfrm>
          <a:prstGeom prst="rect">
            <a:avLst/>
          </a:prstGeom>
        </p:spPr>
        <p:txBody>
          <a:bodyPr wrap="square" lIns="82196" tIns="41099" rIns="82196" bIns="41099">
            <a:spAutoFit/>
          </a:bodyPr>
          <a:lstStyle/>
          <a:p>
            <a:pPr marL="99892" lvl="2"/>
            <a:r>
              <a:rPr lang="en-AU" b="1" i="1" dirty="0" smtClean="0">
                <a:solidFill>
                  <a:srgbClr val="002060"/>
                </a:solidFill>
              </a:rPr>
              <a:t>...  mostly complex social-ecological issues</a:t>
            </a:r>
          </a:p>
          <a:p>
            <a:pPr marL="99892" lvl="2"/>
            <a:endParaRPr lang="en-AU" b="1" i="1" dirty="0" smtClean="0">
              <a:solidFill>
                <a:srgbClr val="002060"/>
              </a:solidFill>
            </a:endParaRPr>
          </a:p>
          <a:p>
            <a:pPr marL="99892" lvl="2"/>
            <a:r>
              <a:rPr lang="en-AU" b="1" i="1" dirty="0" smtClean="0">
                <a:solidFill>
                  <a:srgbClr val="002060"/>
                </a:solidFill>
              </a:rPr>
              <a:t>... highly policy relevant</a:t>
            </a:r>
          </a:p>
        </p:txBody>
      </p:sp>
    </p:spTree>
    <p:extLst>
      <p:ext uri="{BB962C8B-B14F-4D97-AF65-F5344CB8AC3E}">
        <p14:creationId xmlns:p14="http://schemas.microsoft.com/office/powerpoint/2010/main" val="36049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>
          <a:xfrm>
            <a:off x="457200" y="2362202"/>
            <a:ext cx="8229600" cy="2362200"/>
          </a:xfrm>
        </p:spPr>
        <p:txBody>
          <a:bodyPr/>
          <a:lstStyle/>
          <a:p>
            <a:pPr lvl="0"/>
            <a:r>
              <a:rPr lang="en-GB" dirty="0"/>
              <a:t>Use of improved information is critical for effective decision-making regarding governance within and among these sectors. </a:t>
            </a:r>
          </a:p>
          <a:p>
            <a:pPr lvl="0"/>
            <a:r>
              <a:rPr lang="en-GB" dirty="0" smtClean="0"/>
              <a:t>Need </a:t>
            </a:r>
            <a:r>
              <a:rPr lang="en-GB" dirty="0"/>
              <a:t>to develop evidence-based policies and tools for coherence, coordination, and mainstreaming at national to global levels.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lvl="0"/>
            <a:r>
              <a:rPr lang="en-GB" sz="4000" dirty="0"/>
              <a:t>Better Information for Sound decision Making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1" y="5943600"/>
            <a:ext cx="8458200" cy="534450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algn="ctr"/>
            <a:r>
              <a:rPr lang="en-US" sz="1400" dirty="0"/>
              <a:t>Future Earth FTI on </a:t>
            </a:r>
            <a:r>
              <a:rPr lang="en-US" sz="1400" b="1" dirty="0"/>
              <a:t>Sustainability for water, food and energy through integrated water information and improved governance: </a:t>
            </a:r>
            <a:r>
              <a:rPr lang="en-US" sz="1400" dirty="0"/>
              <a:t>: </a:t>
            </a:r>
            <a:r>
              <a:rPr lang="en-US" sz="1400" dirty="0" err="1"/>
              <a:t>Anik</a:t>
            </a:r>
            <a:r>
              <a:rPr lang="en-US" sz="1400" dirty="0"/>
              <a:t>  </a:t>
            </a:r>
            <a:r>
              <a:rPr lang="en-US" sz="1400" dirty="0" err="1"/>
              <a:t>Bhaduri</a:t>
            </a:r>
            <a:r>
              <a:rPr lang="en-US" sz="1400" dirty="0"/>
              <a:t>, Richard </a:t>
            </a:r>
            <a:r>
              <a:rPr lang="en-US" sz="1400" dirty="0" err="1"/>
              <a:t>Lawford</a:t>
            </a:r>
            <a:r>
              <a:rPr lang="en-US" sz="1400" dirty="0"/>
              <a:t> and Claudia </a:t>
            </a:r>
            <a:r>
              <a:rPr lang="en-US" sz="1400" dirty="0" err="1"/>
              <a:t>Pahl-Wostl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15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lvl="0"/>
            <a:r>
              <a:rPr lang="en-GB" sz="3000" dirty="0"/>
              <a:t>Earth observations provide an important basis for analyses directed at addressing specific problems. </a:t>
            </a:r>
          </a:p>
          <a:p>
            <a:pPr lvl="0"/>
            <a:r>
              <a:rPr lang="en-GB" sz="3000" dirty="0"/>
              <a:t>Little effort directed at integrating Earth observation information with other data related to the governance and social dynamics of food, water, energy systems</a:t>
            </a:r>
          </a:p>
          <a:p>
            <a:pPr lvl="0"/>
            <a:r>
              <a:rPr lang="en-GB" sz="3000" dirty="0"/>
              <a:t>Research activities to support translational efforts for science-based decision making</a:t>
            </a:r>
          </a:p>
          <a:p>
            <a:pPr lvl="0"/>
            <a:r>
              <a:rPr lang="en-GB" sz="3000" dirty="0"/>
              <a:t>Enhancing the bridge between research, operations, and observations </a:t>
            </a:r>
          </a:p>
          <a:p>
            <a:pPr lvl="0"/>
            <a:endParaRPr lang="en-GB" sz="3000" dirty="0"/>
          </a:p>
          <a:p>
            <a:pPr lvl="0"/>
            <a:endParaRPr lang="en-GB" sz="3000" dirty="0"/>
          </a:p>
          <a:p>
            <a:pPr lvl="0"/>
            <a:endParaRPr lang="en-GB" sz="3000" dirty="0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/>
          <a:lstStyle/>
          <a:p>
            <a:pPr lvl="0" algn="l"/>
            <a:r>
              <a:rPr lang="en-GB" sz="3600" dirty="0"/>
              <a:t>Linkage between Future Earth </a:t>
            </a:r>
            <a:br>
              <a:rPr lang="en-GB" sz="3600" dirty="0"/>
            </a:br>
            <a:r>
              <a:rPr lang="en-GB" sz="3600" dirty="0"/>
              <a:t>	and Earth Observations</a:t>
            </a:r>
          </a:p>
        </p:txBody>
      </p:sp>
    </p:spTree>
    <p:extLst>
      <p:ext uri="{BB962C8B-B14F-4D97-AF65-F5344CB8AC3E}">
        <p14:creationId xmlns:p14="http://schemas.microsoft.com/office/powerpoint/2010/main" val="26284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2362200"/>
          </a:xfrm>
        </p:spPr>
        <p:txBody>
          <a:bodyPr/>
          <a:lstStyle/>
          <a:p>
            <a:pPr lvl="0"/>
            <a:r>
              <a:rPr lang="en-GB" dirty="0"/>
              <a:t>How can the information available through Earth Observations be effectively used to support the needs of decision makers and promote sustainability in the W-E-F Nexus?  </a:t>
            </a:r>
          </a:p>
          <a:p>
            <a:pPr lvl="0"/>
            <a:r>
              <a:rPr lang="en-GB" dirty="0"/>
              <a:t>How can governance frameworks, decision-making processes, and the commitment to sustainability enable the effective application of this information?</a:t>
            </a:r>
          </a:p>
          <a:p>
            <a:pPr lvl="0"/>
            <a:endParaRPr lang="en-GB" dirty="0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lvl="0" algn="l"/>
            <a:r>
              <a:rPr lang="en-GB" dirty="0"/>
              <a:t>Key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1" y="5867400"/>
            <a:ext cx="8458200" cy="534450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algn="ctr"/>
            <a:r>
              <a:rPr lang="en-US" sz="1400" dirty="0"/>
              <a:t>Future Earth FTI on </a:t>
            </a:r>
            <a:r>
              <a:rPr lang="en-US" sz="1400" b="1" dirty="0"/>
              <a:t>Sustainability for water, food and energy through integrated water information and improved governance: </a:t>
            </a:r>
            <a:r>
              <a:rPr lang="en-US" sz="1400" dirty="0"/>
              <a:t>: </a:t>
            </a:r>
            <a:r>
              <a:rPr lang="en-US" sz="1400" dirty="0" err="1"/>
              <a:t>Anik</a:t>
            </a:r>
            <a:r>
              <a:rPr lang="en-US" sz="1400" dirty="0"/>
              <a:t>  </a:t>
            </a:r>
            <a:r>
              <a:rPr lang="en-US" sz="1400" dirty="0" err="1"/>
              <a:t>Bhaduri</a:t>
            </a:r>
            <a:r>
              <a:rPr lang="en-US" sz="1400" dirty="0"/>
              <a:t>, Richard </a:t>
            </a:r>
            <a:r>
              <a:rPr lang="en-US" sz="1400" dirty="0" err="1"/>
              <a:t>Lawford</a:t>
            </a:r>
            <a:r>
              <a:rPr lang="en-US" sz="1400" dirty="0"/>
              <a:t> and Claudia </a:t>
            </a:r>
            <a:r>
              <a:rPr lang="en-US" sz="1400" dirty="0" err="1"/>
              <a:t>Pahl-Wostl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01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97009" y="-533398"/>
            <a:ext cx="10250611" cy="7304496"/>
          </a:xfrm>
        </p:spPr>
      </p:pic>
      <p:sp>
        <p:nvSpPr>
          <p:cNvPr id="4" name="Rectangle 3"/>
          <p:cNvSpPr/>
          <p:nvPr/>
        </p:nvSpPr>
        <p:spPr>
          <a:xfrm>
            <a:off x="457201" y="6323550"/>
            <a:ext cx="8458200" cy="534450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algn="ctr"/>
            <a:r>
              <a:rPr lang="en-US" sz="1400" dirty="0"/>
              <a:t>Future Earth FTI on </a:t>
            </a:r>
            <a:r>
              <a:rPr lang="en-US" sz="1400" b="1" dirty="0"/>
              <a:t>Sustainability for water, food and energy through integrated water information and improved governance: </a:t>
            </a:r>
            <a:r>
              <a:rPr lang="en-US" sz="1400" dirty="0"/>
              <a:t>: </a:t>
            </a:r>
            <a:r>
              <a:rPr lang="en-US" sz="1400" dirty="0" err="1"/>
              <a:t>Anik</a:t>
            </a:r>
            <a:r>
              <a:rPr lang="en-US" sz="1400" dirty="0"/>
              <a:t>  </a:t>
            </a:r>
            <a:r>
              <a:rPr lang="en-US" sz="1400" dirty="0" err="1"/>
              <a:t>Bhaduri</a:t>
            </a:r>
            <a:r>
              <a:rPr lang="en-US" sz="1400" dirty="0"/>
              <a:t>, Richard </a:t>
            </a:r>
            <a:r>
              <a:rPr lang="en-US" sz="1400" dirty="0" err="1"/>
              <a:t>Lawford</a:t>
            </a:r>
            <a:r>
              <a:rPr lang="en-US" sz="1400" dirty="0"/>
              <a:t> and Claudia </a:t>
            </a:r>
            <a:r>
              <a:rPr lang="en-US" sz="1400" dirty="0" err="1"/>
              <a:t>Pahl-Wostl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4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"/>
            <a:ext cx="8839200" cy="791369"/>
          </a:xfrm>
        </p:spPr>
        <p:txBody>
          <a:bodyPr>
            <a:noAutofit/>
          </a:bodyPr>
          <a:lstStyle/>
          <a:p>
            <a:r>
              <a:rPr lang="en-GB" sz="4000" dirty="0"/>
              <a:t>Food, water, energy nexus </a:t>
            </a:r>
            <a:br>
              <a:rPr lang="en-GB" sz="4000" dirty="0"/>
            </a:br>
            <a:r>
              <a:rPr lang="en-GB" sz="4000" dirty="0"/>
              <a:t>connections to SDG’s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2362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Ending poverty (1), hunger (2),</a:t>
            </a:r>
          </a:p>
          <a:p>
            <a:pPr>
              <a:defRPr/>
            </a:pPr>
            <a:r>
              <a:rPr lang="en-US" sz="2800" dirty="0"/>
              <a:t>Ensure healthy lives (3), sustainable water management (6), access to energy (7), balanced consumption/production patterns (12), sustainable use of ocean resources (14), healthy ecosystems and biodiversity integrity (15)</a:t>
            </a:r>
          </a:p>
          <a:p>
            <a:pPr>
              <a:defRPr/>
            </a:pPr>
            <a:r>
              <a:rPr lang="en-US" sz="2800" dirty="0"/>
              <a:t>Enable/promote economic growth (8), resilient infrastructure (9), sustainable cities (11), combating climate change (13), inclusive societies (16) and global partnerships (17)</a:t>
            </a:r>
          </a:p>
          <a:p>
            <a:pPr>
              <a:defRPr/>
            </a:pPr>
            <a:r>
              <a:rPr lang="en-US" sz="2800" dirty="0"/>
              <a:t>Reduce inequality (10)</a:t>
            </a:r>
            <a:endParaRPr lang="en-GB" sz="2800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7712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>
          <a:xfrm>
            <a:off x="228602" y="1447802"/>
            <a:ext cx="8742203" cy="4896547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GB" sz="2400" dirty="0"/>
              <a:t>Substantive guidance on developing a program of research activities that will enable more effective use of Earth observations, observed data, and innovative governance approaches for the W-E-F Nexus. </a:t>
            </a:r>
          </a:p>
          <a:p>
            <a:pPr>
              <a:spcBef>
                <a:spcPts val="500"/>
              </a:spcBef>
            </a:pPr>
            <a:r>
              <a:rPr lang="en-GB" sz="2400" dirty="0"/>
              <a:t>A statement on the needs for data and information in the WEF nexus.</a:t>
            </a:r>
          </a:p>
          <a:p>
            <a:pPr>
              <a:spcBef>
                <a:spcPts val="500"/>
              </a:spcBef>
            </a:pPr>
            <a:r>
              <a:rPr lang="en-GB" sz="2400" dirty="0"/>
              <a:t>Procedures: new tools and best practices for the use of water and land data and modelling in decision-making.</a:t>
            </a:r>
          </a:p>
          <a:p>
            <a:pPr>
              <a:spcBef>
                <a:spcPts val="500"/>
              </a:spcBef>
            </a:pPr>
            <a:r>
              <a:rPr lang="en-GB" sz="2400" dirty="0"/>
              <a:t>Products: a journal special issue, a widely read journal article. </a:t>
            </a:r>
          </a:p>
          <a:p>
            <a:pPr>
              <a:spcBef>
                <a:spcPts val="500"/>
              </a:spcBef>
            </a:pPr>
            <a:r>
              <a:rPr lang="en-GB" sz="2400" dirty="0"/>
              <a:t>Development of university curricula m and research agendas that focus on these issues at universities associated with this project.</a:t>
            </a:r>
          </a:p>
          <a:p>
            <a:pPr>
              <a:spcBef>
                <a:spcPts val="500"/>
              </a:spcBef>
            </a:pPr>
            <a:endParaRPr lang="en-GB" sz="2400" dirty="0"/>
          </a:p>
          <a:p>
            <a:pPr>
              <a:spcBef>
                <a:spcPts val="500"/>
              </a:spcBef>
            </a:pPr>
            <a:endParaRPr lang="en-GB" sz="2400" dirty="0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lvl="0" algn="l"/>
            <a:r>
              <a:rPr lang="en-GB" dirty="0"/>
              <a:t>Expected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1" y="5943600"/>
            <a:ext cx="8458200" cy="534450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algn="ctr"/>
            <a:r>
              <a:rPr lang="en-US" sz="1400" dirty="0"/>
              <a:t>Future Earth FTI on </a:t>
            </a:r>
            <a:r>
              <a:rPr lang="en-US" sz="1400" b="1" dirty="0"/>
              <a:t>Sustainability for water, food and energy through integrated water information and improved governance: </a:t>
            </a:r>
            <a:r>
              <a:rPr lang="en-US" sz="1400" dirty="0"/>
              <a:t>: </a:t>
            </a:r>
            <a:r>
              <a:rPr lang="en-US" sz="1400" dirty="0" err="1"/>
              <a:t>Anik</a:t>
            </a:r>
            <a:r>
              <a:rPr lang="en-US" sz="1400" dirty="0"/>
              <a:t>  </a:t>
            </a:r>
            <a:r>
              <a:rPr lang="en-US" sz="1400" dirty="0" err="1"/>
              <a:t>Bhaduri</a:t>
            </a:r>
            <a:r>
              <a:rPr lang="en-US" sz="1400" dirty="0"/>
              <a:t>, Richard </a:t>
            </a:r>
            <a:r>
              <a:rPr lang="en-US" sz="1400" dirty="0" err="1"/>
              <a:t>Lawford</a:t>
            </a:r>
            <a:r>
              <a:rPr lang="en-US" sz="1400" dirty="0"/>
              <a:t> and Claudia </a:t>
            </a:r>
            <a:r>
              <a:rPr lang="en-US" sz="1400" dirty="0" err="1"/>
              <a:t>Pahl-Wostl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88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that</a:t>
            </a:r>
          </a:p>
          <a:p>
            <a:r>
              <a:rPr lang="en-US" dirty="0" smtClean="0"/>
              <a:t>GEO is a partner in Belmont efforts</a:t>
            </a:r>
          </a:p>
          <a:p>
            <a:r>
              <a:rPr lang="en-US" dirty="0" smtClean="0"/>
              <a:t>Future Earth is developing case studies for integrative analysis and information transfer to decision makers at multiple scales</a:t>
            </a:r>
          </a:p>
          <a:p>
            <a:pPr marL="0" indent="0">
              <a:buNone/>
            </a:pPr>
            <a:r>
              <a:rPr lang="en-US" dirty="0" smtClean="0"/>
              <a:t>A joint effort be developed where a set of specific analysis combing social ecological and earth system data collections for evaluation of SDG and UNFCC societal efforts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82" y="533404"/>
            <a:ext cx="8962418" cy="5622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7400" y="3276601"/>
            <a:ext cx="2705100" cy="530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2" tIns="45680" rIns="91362" bIns="4568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3" y="1600205"/>
            <a:ext cx="2699265" cy="830997"/>
          </a:xfrm>
          <a:prstGeom prst="rect">
            <a:avLst/>
          </a:prstGeom>
          <a:noFill/>
        </p:spPr>
        <p:txBody>
          <a:bodyPr wrap="none" lIns="91371" tIns="45684" rIns="91371" bIns="45684" rtlCol="0">
            <a:spAutoFit/>
          </a:bodyPr>
          <a:lstStyle/>
          <a:p>
            <a:r>
              <a:rPr lang="en-US" sz="4800" dirty="0"/>
              <a:t>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4463" y="4572000"/>
            <a:ext cx="3404473" cy="523194"/>
          </a:xfrm>
          <a:prstGeom prst="rect">
            <a:avLst/>
          </a:prstGeom>
        </p:spPr>
        <p:txBody>
          <a:bodyPr wrap="none" lIns="91371" tIns="45684" rIns="91371" bIns="45684">
            <a:spAutoFit/>
          </a:bodyPr>
          <a:lstStyle/>
          <a:p>
            <a:pPr algn="ctr"/>
            <a:r>
              <a:rPr lang="en-US" sz="2800" i="1" dirty="0">
                <a:latin typeface="Arial"/>
                <a:cs typeface="Arial"/>
                <a:hlinkClick r:id="rId3"/>
              </a:rPr>
              <a:t>www.futureearth.org</a:t>
            </a:r>
            <a:endParaRPr lang="en-US" sz="28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3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1295401"/>
            <a:ext cx="7543800" cy="5257800"/>
            <a:chOff x="838200" y="838200"/>
            <a:chExt cx="7543800" cy="5257800"/>
          </a:xfrm>
        </p:grpSpPr>
        <p:sp>
          <p:nvSpPr>
            <p:cNvPr id="5" name="Oval 4"/>
            <p:cNvSpPr/>
            <p:nvPr/>
          </p:nvSpPr>
          <p:spPr>
            <a:xfrm>
              <a:off x="3733800" y="1676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0" y="838200"/>
              <a:ext cx="4648200" cy="4419600"/>
            </a:xfrm>
            <a:prstGeom prst="ellipse">
              <a:avLst/>
            </a:prstGeom>
            <a:solidFill>
              <a:srgbClr val="F745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Climate Change</a:t>
              </a:r>
            </a:p>
            <a:p>
              <a:pPr algn="ctr"/>
              <a:r>
                <a:rPr lang="en-US" sz="2400" dirty="0"/>
                <a:t>Carbon Cycle</a:t>
              </a:r>
            </a:p>
            <a:p>
              <a:pPr algn="ctr"/>
              <a:r>
                <a:rPr lang="en-US" sz="2400" dirty="0"/>
                <a:t>Ocean Dynamics</a:t>
              </a:r>
            </a:p>
            <a:p>
              <a:pPr algn="ctr"/>
              <a:r>
                <a:rPr lang="en-US" sz="2400" dirty="0"/>
                <a:t>Biodiversity Loss Changing Biogeochemical Cycles</a:t>
              </a:r>
            </a:p>
            <a:p>
              <a:pPr algn="ctr"/>
              <a:r>
                <a:rPr lang="en-US" sz="2400" dirty="0"/>
                <a:t>Ocean Acidification</a:t>
              </a:r>
            </a:p>
            <a:p>
              <a:pPr algn="ctr"/>
              <a:r>
                <a:rPr lang="en-US" sz="2400" dirty="0"/>
                <a:t>Land Degradation</a:t>
              </a:r>
            </a:p>
            <a:p>
              <a:pPr algn="ctr"/>
              <a:r>
                <a:rPr lang="en-US" sz="2400" dirty="0"/>
                <a:t>Globalization</a:t>
              </a:r>
            </a:p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1676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44781" y="1367140"/>
            <a:ext cx="2210223" cy="465345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b="1" dirty="0"/>
              <a:t>Dynamic Planet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5112603"/>
            <a:ext cx="2447049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Transformation to</a:t>
            </a:r>
          </a:p>
          <a:p>
            <a:r>
              <a:rPr lang="en-US" sz="2400" dirty="0"/>
              <a:t>Sustainability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4934" y="4491335"/>
            <a:ext cx="1891548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Global</a:t>
            </a:r>
          </a:p>
          <a:p>
            <a:r>
              <a:rPr lang="en-US" sz="2400" dirty="0"/>
              <a:t>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5" y="381003"/>
            <a:ext cx="5194307" cy="646331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pPr algn="ctr"/>
            <a:r>
              <a:rPr lang="en-US" sz="3600" b="1" dirty="0"/>
              <a:t>FUTURE EARTH INITIATIVE</a:t>
            </a:r>
          </a:p>
        </p:txBody>
      </p:sp>
    </p:spTree>
    <p:extLst>
      <p:ext uri="{BB962C8B-B14F-4D97-AF65-F5344CB8AC3E}">
        <p14:creationId xmlns:p14="http://schemas.microsoft.com/office/powerpoint/2010/main" val="15834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5" y="1143002"/>
            <a:ext cx="6692917" cy="791369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Future Earth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3622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dirty="0" smtClean="0"/>
              <a:t>Through partnerships and involving stakeholders, so that jointly they can find the </a:t>
            </a:r>
            <a:r>
              <a:rPr lang="en-US" b="1" dirty="0" smtClean="0"/>
              <a:t>knowledge </a:t>
            </a:r>
          </a:p>
          <a:p>
            <a:pPr algn="ctr">
              <a:buNone/>
              <a:defRPr/>
            </a:pPr>
            <a:r>
              <a:rPr lang="en-US" dirty="0" smtClean="0"/>
              <a:t>required</a:t>
            </a:r>
            <a:r>
              <a:rPr lang="en-US" b="1" dirty="0" smtClean="0"/>
              <a:t> for societies </a:t>
            </a:r>
            <a:r>
              <a:rPr lang="en-US" dirty="0" smtClean="0"/>
              <a:t>in the world </a:t>
            </a:r>
          </a:p>
          <a:p>
            <a:pPr algn="ctr">
              <a:buNone/>
              <a:defRPr/>
            </a:pPr>
            <a:r>
              <a:rPr lang="en-US" dirty="0" smtClean="0"/>
              <a:t>to </a:t>
            </a:r>
            <a:r>
              <a:rPr lang="en-US" b="1" dirty="0" smtClean="0"/>
              <a:t>face risks </a:t>
            </a:r>
            <a:r>
              <a:rPr lang="en-US" dirty="0" smtClean="0"/>
              <a:t>posed by global environmental change and to </a:t>
            </a:r>
            <a:r>
              <a:rPr lang="en-US" b="1" dirty="0" smtClean="0"/>
              <a:t>seize opportunities </a:t>
            </a:r>
          </a:p>
          <a:p>
            <a:pPr algn="ctr">
              <a:buNone/>
              <a:defRPr/>
            </a:pPr>
            <a:r>
              <a:rPr lang="en-US" dirty="0" smtClean="0"/>
              <a:t>in a </a:t>
            </a:r>
            <a:r>
              <a:rPr lang="en-US" b="1" dirty="0" smtClean="0"/>
              <a:t>transition to global sustainability</a:t>
            </a:r>
            <a:r>
              <a:rPr lang="en-US" b="1" dirty="0" smtClean="0">
                <a:ea typeface="ＭＳ Ｐゴシック" pitchFamily="34" charset="-128"/>
                <a:cs typeface="Gotham Book" pitchFamily="50" charset="0"/>
              </a:rPr>
              <a:t> </a:t>
            </a:r>
            <a:endParaRPr lang="sv-SE" b="1" dirty="0">
              <a:ea typeface="ＭＳ Ｐゴシック" pitchFamily="34" charset="-128"/>
              <a:cs typeface="Gotham Book" pitchFamily="50" charset="0"/>
            </a:endParaRPr>
          </a:p>
          <a:p>
            <a:endParaRPr lang="en-GB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9241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990602"/>
            <a:ext cx="7543800" cy="5562600"/>
            <a:chOff x="838200" y="533400"/>
            <a:chExt cx="7543800" cy="5562600"/>
          </a:xfrm>
        </p:grpSpPr>
        <p:sp>
          <p:nvSpPr>
            <p:cNvPr id="5" name="Oval 4"/>
            <p:cNvSpPr/>
            <p:nvPr/>
          </p:nvSpPr>
          <p:spPr>
            <a:xfrm>
              <a:off x="3733800" y="1676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0" y="533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1676400"/>
              <a:ext cx="4648200" cy="441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1400" dirty="0"/>
            </a:p>
            <a:p>
              <a:pPr algn="ctr"/>
              <a:r>
                <a:rPr lang="en-US" dirty="0" smtClean="0"/>
                <a:t>Deliver water, energy and food</a:t>
              </a:r>
            </a:p>
            <a:p>
              <a:pPr algn="ctr"/>
              <a:r>
                <a:rPr lang="en-US" dirty="0" err="1" smtClean="0"/>
                <a:t>Decarbonise</a:t>
              </a:r>
              <a:r>
                <a:rPr lang="en-US" dirty="0" smtClean="0"/>
                <a:t> </a:t>
              </a:r>
              <a:r>
                <a:rPr lang="en-US" dirty="0"/>
                <a:t>socio-economic </a:t>
              </a:r>
              <a:r>
                <a:rPr lang="en-US" dirty="0" smtClean="0"/>
                <a:t>systems</a:t>
              </a:r>
            </a:p>
            <a:p>
              <a:pPr algn="ctr"/>
              <a:r>
                <a:rPr lang="en-US" dirty="0" smtClean="0"/>
                <a:t>Safeguard </a:t>
              </a:r>
              <a:r>
                <a:rPr lang="en-US" dirty="0"/>
                <a:t>the </a:t>
              </a:r>
              <a:r>
                <a:rPr lang="en-US" dirty="0" smtClean="0"/>
                <a:t>natural </a:t>
              </a:r>
              <a:r>
                <a:rPr lang="en-US" dirty="0"/>
                <a:t>assets </a:t>
              </a:r>
              <a:endParaRPr lang="en-US" dirty="0" smtClean="0"/>
            </a:p>
            <a:p>
              <a:pPr algn="ctr"/>
              <a:r>
                <a:rPr lang="en-US" dirty="0" smtClean="0"/>
                <a:t>Build </a:t>
              </a:r>
              <a:r>
                <a:rPr lang="en-US" dirty="0"/>
                <a:t>healthy, resilient and </a:t>
              </a:r>
              <a:r>
                <a:rPr lang="en-US" dirty="0" smtClean="0"/>
                <a:t>productive cities</a:t>
              </a:r>
            </a:p>
            <a:p>
              <a:pPr algn="ctr"/>
              <a:r>
                <a:rPr lang="en-US" dirty="0" smtClean="0"/>
                <a:t>Promote </a:t>
              </a:r>
              <a:r>
                <a:rPr lang="en-US" dirty="0"/>
                <a:t>sustainable rural futures </a:t>
              </a:r>
              <a:endParaRPr lang="en-US" dirty="0" smtClean="0"/>
            </a:p>
            <a:p>
              <a:pPr algn="ctr"/>
              <a:r>
                <a:rPr lang="en-US" dirty="0" smtClean="0"/>
                <a:t>Encourage </a:t>
              </a:r>
              <a:r>
                <a:rPr lang="en-US" dirty="0"/>
                <a:t>sustainable consumption and production </a:t>
              </a:r>
              <a:r>
                <a:rPr lang="en-US" dirty="0" smtClean="0"/>
                <a:t>patterns</a:t>
              </a:r>
            </a:p>
            <a:p>
              <a:pPr algn="ctr"/>
              <a:r>
                <a:rPr lang="en-US" sz="2000" dirty="0"/>
                <a:t>Etc.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44781" y="1367140"/>
            <a:ext cx="2157255" cy="465345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Dynamic Planet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5112603"/>
            <a:ext cx="2447049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Transformation to</a:t>
            </a:r>
          </a:p>
          <a:p>
            <a:r>
              <a:rPr lang="en-US" sz="2400" dirty="0"/>
              <a:t>Sustainability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4967" y="2511142"/>
            <a:ext cx="3014666" cy="461665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r>
              <a:rPr lang="en-US" sz="2400" dirty="0"/>
              <a:t>Global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5" y="381003"/>
            <a:ext cx="5194307" cy="646331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pPr algn="ctr"/>
            <a:r>
              <a:rPr lang="en-US" sz="3600" b="1" dirty="0"/>
              <a:t>FUTURE EARTH INITIATIVE</a:t>
            </a:r>
          </a:p>
        </p:txBody>
      </p:sp>
    </p:spTree>
    <p:extLst>
      <p:ext uri="{BB962C8B-B14F-4D97-AF65-F5344CB8AC3E}">
        <p14:creationId xmlns:p14="http://schemas.microsoft.com/office/powerpoint/2010/main" val="35100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990602"/>
            <a:ext cx="7543800" cy="5562600"/>
            <a:chOff x="838200" y="533400"/>
            <a:chExt cx="7543800" cy="5562600"/>
          </a:xfrm>
        </p:grpSpPr>
        <p:sp>
          <p:nvSpPr>
            <p:cNvPr id="11" name="Oval 10"/>
            <p:cNvSpPr/>
            <p:nvPr/>
          </p:nvSpPr>
          <p:spPr>
            <a:xfrm>
              <a:off x="2286000" y="533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1676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733800" y="1676400"/>
              <a:ext cx="4648200" cy="441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Green Development and Low </a:t>
              </a:r>
              <a:r>
                <a:rPr lang="en-US" dirty="0"/>
                <a:t>C</a:t>
              </a:r>
              <a:r>
                <a:rPr lang="en-US" dirty="0" smtClean="0"/>
                <a:t>arbon Economy Pathway</a:t>
              </a:r>
            </a:p>
            <a:p>
              <a:pPr algn="ctr"/>
              <a:r>
                <a:rPr lang="en-US" dirty="0" smtClean="0"/>
                <a:t>Renewable Technology Development</a:t>
              </a:r>
            </a:p>
            <a:p>
              <a:pPr algn="ctr"/>
              <a:r>
                <a:rPr lang="en-US" dirty="0" smtClean="0"/>
                <a:t>Improving Risk and Hazard Predictions</a:t>
              </a:r>
            </a:p>
            <a:p>
              <a:pPr algn="ctr"/>
              <a:r>
                <a:rPr lang="en-US" dirty="0" smtClean="0"/>
                <a:t> Integrated System Decision Making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44781" y="1367140"/>
            <a:ext cx="2157255" cy="465345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Dynamic Planet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1" y="2365260"/>
            <a:ext cx="2512666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b="1" dirty="0"/>
              <a:t>Transformation to</a:t>
            </a:r>
          </a:p>
          <a:p>
            <a:r>
              <a:rPr lang="en-US" sz="2400" b="1" dirty="0"/>
              <a:t>Sustainability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4934" y="4491335"/>
            <a:ext cx="1891548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Global</a:t>
            </a:r>
          </a:p>
          <a:p>
            <a:r>
              <a:rPr lang="en-US" sz="2400" dirty="0"/>
              <a:t>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5" y="381003"/>
            <a:ext cx="5194307" cy="646331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pPr algn="ctr"/>
            <a:r>
              <a:rPr lang="en-US" sz="3600" b="1" dirty="0"/>
              <a:t>FUTURE EARTH INITIATIVE</a:t>
            </a:r>
          </a:p>
        </p:txBody>
      </p:sp>
    </p:spTree>
    <p:extLst>
      <p:ext uri="{BB962C8B-B14F-4D97-AF65-F5344CB8AC3E}">
        <p14:creationId xmlns:p14="http://schemas.microsoft.com/office/powerpoint/2010/main" val="24094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91596" y="4953160"/>
            <a:ext cx="1600271" cy="1447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6" rIns="91335" bIns="45666" anchor="ctr"/>
          <a:lstStyle/>
          <a:p>
            <a:pPr algn="ctr" defTabSz="456638"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306" y="6554309"/>
            <a:ext cx="2133695" cy="3293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526">
              <a:defRPr sz="1800">
                <a:solidFill>
                  <a:schemeClr val="tx1"/>
                </a:solidFill>
                <a:latin typeface="Calibri" pitchFamily="34" charset="0"/>
              </a:defRPr>
            </a:lvl1pPr>
            <a:lvl2pPr marL="668295" indent="-257036" defTabSz="455526"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1028146" indent="-205630" defTabSz="455526"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439404" indent="-205630" defTabSz="455526"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1850662" indent="-205630" defTabSz="455526"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261920" indent="-205630" defTabSz="455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6pPr>
            <a:lvl7pPr marL="2673178" indent="-205630" defTabSz="455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7pPr>
            <a:lvl8pPr marL="3084436" indent="-205630" defTabSz="455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8pPr>
            <a:lvl9pPr marL="3495695" indent="-205630" defTabSz="455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C6177A3-E958-48D0-BB5A-BDCF83EA95DC}" type="slidenum">
              <a:rPr lang="en-US" altLang="en-US" sz="1200">
                <a:solidFill>
                  <a:srgbClr val="FFFFFF"/>
                </a:solidFill>
                <a:latin typeface="Arial" pitchFamily="34" charset="0"/>
                <a:ea typeface="Chalet LondonNineteenSixty"/>
              </a:rPr>
              <a:pPr/>
              <a:t>4</a:t>
            </a:fld>
            <a:endParaRPr lang="en-US" altLang="en-US" sz="1200">
              <a:solidFill>
                <a:srgbClr val="FFFFFF"/>
              </a:solidFill>
              <a:latin typeface="Arial" pitchFamily="34" charset="0"/>
              <a:ea typeface="Chalet LondonNineteenSixty"/>
            </a:endParaRPr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0" y="1114960"/>
            <a:ext cx="8948078" cy="4937452"/>
            <a:chOff x="0" y="795367"/>
            <a:chExt cx="8948037" cy="4937889"/>
          </a:xfrm>
        </p:grpSpPr>
        <p:sp>
          <p:nvSpPr>
            <p:cNvPr id="18" name="Oval 17"/>
            <p:cNvSpPr/>
            <p:nvPr/>
          </p:nvSpPr>
          <p:spPr>
            <a:xfrm>
              <a:off x="762235" y="1176084"/>
              <a:ext cx="7619488" cy="4039590"/>
            </a:xfrm>
            <a:prstGeom prst="ellipse">
              <a:avLst/>
            </a:prstGeom>
            <a:solidFill>
              <a:schemeClr val="bg1"/>
            </a:solidFill>
            <a:ln w="50800" cmpd="tri"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638">
                <a:defRPr/>
              </a:pPr>
              <a:endParaRPr lang="en-US" sz="2800" dirty="0">
                <a:solidFill>
                  <a:srgbClr val="003066"/>
                </a:solidFill>
                <a:latin typeface="Arial"/>
              </a:endParaRPr>
            </a:p>
          </p:txBody>
        </p:sp>
        <p:pic>
          <p:nvPicPr>
            <p:cNvPr id="39943" name="Content Placeholder 6" descr="igfa 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529911"/>
              <a:ext cx="1401112" cy="85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4" descr="belmont 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073527"/>
              <a:ext cx="2212092" cy="62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53"/>
            <a:stretch>
              <a:fillRect/>
            </a:stretch>
          </p:blipFill>
          <p:spPr bwMode="auto">
            <a:xfrm>
              <a:off x="4876800" y="795367"/>
              <a:ext cx="2895600" cy="13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476852" y="4072098"/>
              <a:ext cx="1261334" cy="14016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638">
                <a:defRPr/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994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93607"/>
              <a:ext cx="2362200" cy="87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601919"/>
              <a:ext cx="1143000" cy="113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449791"/>
              <a:ext cx="140677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TextBox 20"/>
            <p:cNvSpPr txBox="1">
              <a:spLocks noChangeArrowheads="1"/>
            </p:cNvSpPr>
            <p:nvPr/>
          </p:nvSpPr>
          <p:spPr bwMode="auto">
            <a:xfrm>
              <a:off x="6806723" y="5226612"/>
              <a:ext cx="643122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06413"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506413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506413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506413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506413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5064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5064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5064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5064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3066"/>
                  </a:solidFill>
                  <a:latin typeface="Arial" pitchFamily="34" charset="0"/>
                </a:rPr>
                <a:t>WMO</a:t>
              </a:r>
            </a:p>
          </p:txBody>
        </p:sp>
        <p:pic>
          <p:nvPicPr>
            <p:cNvPr id="3995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241879"/>
              <a:ext cx="936104" cy="9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2" descr="Q:\05. AD HOC COMMITTEES AND PROJECTS (multiple)\5.28 Future Earth (RQ, LG, VL, RR)\Communications\Logo design\futurearth-tool-box\tagline\rgb\jpeg\futurearth-tagline-blue-rgb-low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927" y="2229548"/>
              <a:ext cx="4403453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3" name="Picture 4" descr="C:\Users\jmengel\Desktop\issc-logo_web_white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842825"/>
              <a:ext cx="1999773" cy="73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0266" y="269473"/>
            <a:ext cx="8643468" cy="49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5" tIns="45666" rIns="91335" bIns="45666">
            <a:spAutoFit/>
          </a:bodyPr>
          <a:lstStyle>
            <a:lvl1pPr defTabSz="506413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06413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064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064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064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600">
                <a:solidFill>
                  <a:srgbClr val="009EE1"/>
                </a:solidFill>
                <a:latin typeface="Chalet NewYorkNineteenSixty"/>
              </a:rPr>
              <a:t>Science and Technology Alliance for Global Sustainability</a:t>
            </a:r>
            <a:endParaRPr lang="en-GB" altLang="en-US" sz="2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1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14631" y="58459"/>
            <a:ext cx="2637087" cy="2151501"/>
            <a:chOff x="3347045" y="65384"/>
            <a:chExt cx="2927413" cy="2395877"/>
          </a:xfrm>
        </p:grpSpPr>
        <p:pic>
          <p:nvPicPr>
            <p:cNvPr id="409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6803">
              <a:off x="4605166" y="65384"/>
              <a:ext cx="1669292" cy="2395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1600000">
              <a:off x="3347045" y="362288"/>
              <a:ext cx="914420" cy="912943"/>
            </a:xfrm>
            <a:prstGeom prst="rect">
              <a:avLst/>
            </a:prstGeom>
          </p:spPr>
          <p:txBody>
            <a:bodyPr wrap="none" lIns="72000" tIns="0" rIns="0" bIns="0"/>
            <a:lstStyle/>
            <a:p>
              <a:pPr algn="ctr" defTabSz="456638">
                <a:defRPr/>
              </a:pPr>
              <a:r>
                <a:rPr lang="en-AU" sz="2200" b="1" spc="-63" dirty="0">
                  <a:solidFill>
                    <a:srgbClr val="C0504D">
                      <a:lumMod val="50000"/>
                    </a:srgbClr>
                  </a:solidFill>
                  <a:latin typeface="Gotham Book"/>
                  <a:cs typeface="Gotham Book"/>
                </a:rPr>
                <a:t>Transition</a:t>
              </a:r>
              <a:br>
                <a:rPr lang="en-AU" sz="2200" b="1" spc="-63" dirty="0">
                  <a:solidFill>
                    <a:srgbClr val="C0504D">
                      <a:lumMod val="50000"/>
                    </a:srgbClr>
                  </a:solidFill>
                  <a:latin typeface="Gotham Book"/>
                  <a:cs typeface="Gotham Book"/>
                </a:rPr>
              </a:br>
              <a:r>
                <a:rPr lang="en-AU" sz="2200" b="1" spc="-63" dirty="0">
                  <a:solidFill>
                    <a:srgbClr val="C0504D">
                      <a:lumMod val="50000"/>
                    </a:srgbClr>
                  </a:solidFill>
                  <a:latin typeface="Gotham Book"/>
                  <a:cs typeface="Gotham Book"/>
                </a:rPr>
                <a:t>T</a:t>
              </a:r>
              <a:r>
                <a:rPr lang="en-AU" sz="2200" b="1" spc="-63" dirty="0" err="1">
                  <a:solidFill>
                    <a:srgbClr val="C0504D">
                      <a:lumMod val="50000"/>
                    </a:srgbClr>
                  </a:solidFill>
                  <a:latin typeface="Gotham Book"/>
                  <a:cs typeface="Gotham Book"/>
                </a:rPr>
                <a:t>eam</a:t>
              </a:r>
              <a:r>
                <a:rPr lang="en-AU" sz="2200" b="1" spc="-63" dirty="0">
                  <a:solidFill>
                    <a:srgbClr val="C0504D">
                      <a:lumMod val="50000"/>
                    </a:srgbClr>
                  </a:solidFill>
                  <a:latin typeface="Gotham Book"/>
                  <a:cs typeface="Gotham Book"/>
                </a:rPr>
                <a:t/>
              </a:r>
              <a:br>
                <a:rPr lang="en-AU" sz="2200" b="1" spc="-63" dirty="0">
                  <a:solidFill>
                    <a:srgbClr val="C0504D">
                      <a:lumMod val="50000"/>
                    </a:srgbClr>
                  </a:solidFill>
                  <a:latin typeface="Gotham Book"/>
                  <a:cs typeface="Gotham Book"/>
                </a:rPr>
              </a:br>
              <a:r>
                <a:rPr lang="en-AU" sz="2200" b="1" spc="-63" dirty="0">
                  <a:solidFill>
                    <a:srgbClr val="C0504D">
                      <a:lumMod val="50000"/>
                    </a:srgbClr>
                  </a:solidFill>
                  <a:latin typeface="Gotham Book"/>
                  <a:cs typeface="Gotham Book"/>
                </a:rPr>
                <a:t>2011-2012</a:t>
              </a:r>
            </a:p>
          </p:txBody>
        </p:sp>
      </p:grpSp>
      <p:pic>
        <p:nvPicPr>
          <p:cNvPr id="40963" name="Picture 1" descr="swirl on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" y="259492"/>
            <a:ext cx="89452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5" descr="futurearth-icon-white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365974" y="494803"/>
            <a:ext cx="1529519" cy="1529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3688492"/>
            <a:ext cx="914400" cy="914400"/>
          </a:xfrm>
          <a:prstGeom prst="rect">
            <a:avLst/>
          </a:prstGeom>
        </p:spPr>
        <p:txBody>
          <a:bodyPr vert="horz" wrap="none" lIns="72000" tIns="0" rIns="0" bIns="0" rtlCol="0">
            <a:noAutofit/>
          </a:bodyPr>
          <a:lstStyle/>
          <a:p>
            <a:pPr marL="0" marR="0" indent="0" algn="l" defTabSz="508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800" spc="-70" dirty="0">
                <a:solidFill>
                  <a:schemeClr val="bg1"/>
                </a:solidFill>
                <a:latin typeface="Gotham Book"/>
                <a:cs typeface="Gotham Book"/>
              </a:rPr>
              <a:t>B</a:t>
            </a:r>
            <a:endParaRPr kumimoji="0" lang="en-US" sz="2800" b="0" i="0" u="none" strike="noStrike" kern="1200" cap="none" spc="-70" normalizeH="0" baseline="0" noProof="0" dirty="0" err="1" smtClean="0">
              <a:ln>
                <a:noFill/>
              </a:ln>
              <a:effectLst/>
              <a:uLnTx/>
              <a:uFillTx/>
              <a:latin typeface="Gotham Book"/>
              <a:ea typeface="+mn-ea"/>
              <a:cs typeface="Gotham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733800"/>
            <a:ext cx="914400" cy="914400"/>
          </a:xfrm>
          <a:prstGeom prst="rect">
            <a:avLst/>
          </a:prstGeom>
        </p:spPr>
        <p:txBody>
          <a:bodyPr vert="horz" wrap="none" lIns="72000" tIns="0" rIns="0" bIns="0" rtlCol="0">
            <a:noAutofit/>
          </a:bodyPr>
          <a:lstStyle/>
          <a:p>
            <a:pPr marL="0" marR="0" indent="0" algn="l" defTabSz="508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400" b="0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Book"/>
                <a:ea typeface="+mn-ea"/>
                <a:cs typeface="Gotham Book"/>
              </a:rPr>
              <a:t>Building on decades of research</a:t>
            </a:r>
          </a:p>
          <a:p>
            <a:pPr marL="0" marR="0" indent="0" algn="l" defTabSz="508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400" spc="-70" dirty="0" smtClean="0">
                <a:solidFill>
                  <a:srgbClr val="FF0000"/>
                </a:solidFill>
                <a:latin typeface="Gotham Book"/>
                <a:cs typeface="Gotham Book"/>
              </a:rPr>
              <a:t>excellence across multiple</a:t>
            </a:r>
          </a:p>
          <a:p>
            <a:pPr marL="0" marR="0" indent="0" algn="l" defTabSz="508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400" spc="-70" dirty="0" smtClean="0">
                <a:solidFill>
                  <a:srgbClr val="FF0000"/>
                </a:solidFill>
                <a:latin typeface="Gotham Book"/>
                <a:cs typeface="Gotham Book"/>
              </a:rPr>
              <a:t>earth system disciplines  </a:t>
            </a:r>
            <a:endParaRPr kumimoji="0" lang="en-US" sz="2400" b="0" i="0" u="none" strike="noStrike" kern="1200" cap="none" spc="-7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232365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2"/>
            <a:ext cx="5984235" cy="1754308"/>
          </a:xfrm>
          <a:prstGeom prst="rect">
            <a:avLst/>
          </a:prstGeom>
          <a:noFill/>
        </p:spPr>
        <p:txBody>
          <a:bodyPr wrap="none" lIns="91424" tIns="45711" rIns="91424" bIns="45711" rtlCol="0">
            <a:spAutoFit/>
          </a:bodyPr>
          <a:lstStyle/>
          <a:p>
            <a:r>
              <a:rPr lang="en-US" sz="3600" dirty="0" smtClean="0"/>
              <a:t>FUTURE EARTH:</a:t>
            </a:r>
          </a:p>
          <a:p>
            <a:r>
              <a:rPr lang="en-US" sz="3600" dirty="0" smtClean="0"/>
              <a:t>Assisting </a:t>
            </a:r>
            <a:r>
              <a:rPr lang="en-US" sz="3600" dirty="0"/>
              <a:t>with research </a:t>
            </a:r>
          </a:p>
          <a:p>
            <a:r>
              <a:rPr lang="en-US" sz="3600" dirty="0"/>
              <a:t>in support decision making for: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022" y="2603498"/>
            <a:ext cx="8229978" cy="3416302"/>
          </a:xfrm>
          <a:prstGeom prst="rect">
            <a:avLst/>
          </a:prstGeom>
          <a:noFill/>
        </p:spPr>
        <p:txBody>
          <a:bodyPr wrap="none" lIns="91424" tIns="45711" rIns="91424" bIns="45711" rtlCol="0">
            <a:spAutoFit/>
          </a:bodyPr>
          <a:lstStyle/>
          <a:p>
            <a:pPr marL="571392" indent="-571392">
              <a:buFont typeface="Arial" panose="020B0604020202020204" pitchFamily="34" charset="0"/>
              <a:buChar char="•"/>
            </a:pPr>
            <a:r>
              <a:rPr lang="en-US" sz="3600" dirty="0"/>
              <a:t>UN Conventions: UNFCC, CBD, UNCCD</a:t>
            </a:r>
          </a:p>
          <a:p>
            <a:pPr marL="571392" indent="-571392">
              <a:buFont typeface="Arial" panose="020B0604020202020204" pitchFamily="34" charset="0"/>
              <a:buChar char="•"/>
            </a:pPr>
            <a:r>
              <a:rPr lang="en-US" sz="3600" dirty="0"/>
              <a:t>Sustainable Development Goals (SDG’s)</a:t>
            </a:r>
          </a:p>
          <a:p>
            <a:endParaRPr lang="en-US" sz="3600" dirty="0"/>
          </a:p>
          <a:p>
            <a:r>
              <a:rPr lang="en-US" sz="3600" dirty="0"/>
              <a:t>Supporting discovery and innovation to </a:t>
            </a:r>
          </a:p>
          <a:p>
            <a:r>
              <a:rPr lang="en-US" sz="3600" dirty="0"/>
              <a:t>address the demands and requirements of </a:t>
            </a:r>
          </a:p>
          <a:p>
            <a:r>
              <a:rPr lang="en-US" sz="3600" dirty="0"/>
              <a:t>evidenced based decisions </a:t>
            </a:r>
          </a:p>
        </p:txBody>
      </p:sp>
    </p:spTree>
    <p:extLst>
      <p:ext uri="{BB962C8B-B14F-4D97-AF65-F5344CB8AC3E}">
        <p14:creationId xmlns:p14="http://schemas.microsoft.com/office/powerpoint/2010/main" val="2277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1000" y="914400"/>
            <a:ext cx="2895600" cy="23622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>
            <a:off x="3886200" y="2667000"/>
            <a:ext cx="2362200" cy="19812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533400" y="4343400"/>
            <a:ext cx="2590800" cy="19812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9405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prstClr val="black"/>
                </a:solidFill>
              </a:rPr>
              <a:t>RESEARCH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(earth system/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social-ecological 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system)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648200"/>
            <a:ext cx="205774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prstClr val="black"/>
                </a:solidFill>
              </a:rPr>
              <a:t>OPERATIONS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(earth system/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social-ecological 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system)</a:t>
            </a:r>
          </a:p>
          <a:p>
            <a:pPr defTabSz="914400"/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1524000" y="320344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511" y="3276600"/>
            <a:ext cx="1874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</a:rPr>
              <a:t>Observations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</a:rPr>
              <a:t>and 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9" name="Right Arrow 8"/>
          <p:cNvSpPr/>
          <p:nvPr/>
        </p:nvSpPr>
        <p:spPr>
          <a:xfrm rot="1372576">
            <a:off x="3101692" y="2547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775951">
            <a:off x="2874761" y="41766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0" y="1371600"/>
            <a:ext cx="2163817" cy="1418416"/>
            <a:chOff x="6858000" y="1371600"/>
            <a:chExt cx="2163817" cy="1418416"/>
          </a:xfrm>
        </p:grpSpPr>
        <p:sp>
          <p:nvSpPr>
            <p:cNvPr id="11" name="Flowchart: Punched Tape 10"/>
            <p:cNvSpPr/>
            <p:nvPr/>
          </p:nvSpPr>
          <p:spPr>
            <a:xfrm>
              <a:off x="6858000" y="1371600"/>
              <a:ext cx="2163817" cy="1418416"/>
            </a:xfrm>
            <a:prstGeom prst="flowChartPunched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4200" y="1828800"/>
              <a:ext cx="20158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400" dirty="0" smtClean="0">
                  <a:solidFill>
                    <a:prstClr val="black"/>
                  </a:solidFill>
                </a:rPr>
                <a:t>INFORMATION</a:t>
              </a:r>
            </a:p>
            <a:p>
              <a:pPr defTabSz="914400"/>
              <a:endParaRPr lang="en-US" sz="24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0" y="3657600"/>
            <a:ext cx="2163817" cy="1418416"/>
            <a:chOff x="6858000" y="1371600"/>
            <a:chExt cx="2163817" cy="1418416"/>
          </a:xfrm>
        </p:grpSpPr>
        <p:sp>
          <p:nvSpPr>
            <p:cNvPr id="17" name="Flowchart: Punched Tape 16"/>
            <p:cNvSpPr/>
            <p:nvPr/>
          </p:nvSpPr>
          <p:spPr>
            <a:xfrm>
              <a:off x="6858000" y="1371600"/>
              <a:ext cx="2163817" cy="1418416"/>
            </a:xfrm>
            <a:prstGeom prst="flowChartPunched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1828800"/>
              <a:ext cx="1832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400" dirty="0" smtClean="0">
                  <a:solidFill>
                    <a:prstClr val="black"/>
                  </a:solidFill>
                </a:rPr>
                <a:t>KNOWLEDGE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 rot="19877430">
            <a:off x="5838981" y="20340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16974">
            <a:off x="5771343" y="44139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7699788" y="2743200"/>
            <a:ext cx="484632" cy="10343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4893967">
            <a:off x="4609239" y="3589746"/>
            <a:ext cx="838202" cy="4345374"/>
          </a:xfrm>
          <a:prstGeom prst="curvedLeftArrow">
            <a:avLst>
              <a:gd name="adj1" fmla="val 25000"/>
              <a:gd name="adj2" fmla="val 50000"/>
              <a:gd name="adj3" fmla="val 294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5400000" flipH="1">
            <a:off x="4643351" y="-853262"/>
            <a:ext cx="847898" cy="3906626"/>
          </a:xfrm>
          <a:prstGeom prst="curvedLeftArrow">
            <a:avLst>
              <a:gd name="adj1" fmla="val 25000"/>
              <a:gd name="adj2" fmla="val 50000"/>
              <a:gd name="adj3" fmla="val 294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5715000"/>
            <a:ext cx="1694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FF0000"/>
                </a:solidFill>
              </a:rPr>
              <a:t>DECISION </a:t>
            </a:r>
          </a:p>
          <a:p>
            <a:pPr defTabSz="914400"/>
            <a:r>
              <a:rPr lang="en-US" sz="2800" b="1" dirty="0" smtClean="0">
                <a:solidFill>
                  <a:srgbClr val="FF0000"/>
                </a:solidFill>
              </a:rPr>
              <a:t>MAKING</a:t>
            </a:r>
          </a:p>
        </p:txBody>
      </p:sp>
      <p:sp>
        <p:nvSpPr>
          <p:cNvPr id="25" name="Flowchart: Multidocument 24"/>
          <p:cNvSpPr/>
          <p:nvPr/>
        </p:nvSpPr>
        <p:spPr>
          <a:xfrm>
            <a:off x="6858000" y="5257800"/>
            <a:ext cx="2362200" cy="15240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6" name="Up-Down Arrow 25"/>
          <p:cNvSpPr/>
          <p:nvPr/>
        </p:nvSpPr>
        <p:spPr>
          <a:xfrm>
            <a:off x="8153400" y="4800600"/>
            <a:ext cx="484632" cy="608076"/>
          </a:xfrm>
          <a:prstGeom prst="upDown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0"/>
            <a:ext cx="5489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Future Earth – GEO Partnership</a:t>
            </a:r>
          </a:p>
        </p:txBody>
      </p:sp>
    </p:spTree>
    <p:extLst>
      <p:ext uri="{BB962C8B-B14F-4D97-AF65-F5344CB8AC3E}">
        <p14:creationId xmlns:p14="http://schemas.microsoft.com/office/powerpoint/2010/main" val="407921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990602"/>
            <a:ext cx="7543800" cy="5562600"/>
            <a:chOff x="838200" y="533400"/>
            <a:chExt cx="7543800" cy="5562600"/>
          </a:xfrm>
        </p:grpSpPr>
        <p:sp>
          <p:nvSpPr>
            <p:cNvPr id="5" name="Oval 4"/>
            <p:cNvSpPr/>
            <p:nvPr/>
          </p:nvSpPr>
          <p:spPr>
            <a:xfrm>
              <a:off x="3733800" y="1676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0" y="533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1676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44781" y="1367140"/>
            <a:ext cx="2157255" cy="465345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Dynamic Planet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5112603"/>
            <a:ext cx="2447049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Transformation to</a:t>
            </a:r>
          </a:p>
          <a:p>
            <a:r>
              <a:rPr lang="en-US" sz="2400" dirty="0"/>
              <a:t>Sustainability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4934" y="4491335"/>
            <a:ext cx="1891548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Global</a:t>
            </a:r>
          </a:p>
          <a:p>
            <a:r>
              <a:rPr lang="en-US" sz="2400" dirty="0"/>
              <a:t>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743" y="381004"/>
            <a:ext cx="7891231" cy="646313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pPr algn="ctr"/>
            <a:r>
              <a:rPr lang="en-US" sz="3600" b="1" dirty="0"/>
              <a:t>FUTURE EARTH RESEARCH FOCAL AREAS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497979"/>
            <a:ext cx="4572000" cy="1888923"/>
          </a:xfrm>
          <a:prstGeom prst="rect">
            <a:avLst/>
          </a:prstGeom>
          <a:solidFill>
            <a:schemeClr val="tx1"/>
          </a:solidFill>
        </p:spPr>
        <p:txBody>
          <a:bodyPr lIns="91398" tIns="45698" rIns="91398" bIns="45698">
            <a:spAutoFit/>
          </a:bodyPr>
          <a:lstStyle/>
          <a:p>
            <a:pPr marL="323610" lvl="1" indent="-667854" defTabSz="456767">
              <a:buSzPct val="70000"/>
              <a:defRPr/>
            </a:pPr>
            <a:r>
              <a:rPr lang="en-US" sz="2300" kern="400" spc="45" dirty="0">
                <a:solidFill>
                  <a:schemeClr val="bg1"/>
                </a:solidFill>
                <a:cs typeface="Dolly-Roman"/>
              </a:rPr>
              <a:t>And cross-cutting issues: Observing systems, models, theory development, data management, </a:t>
            </a:r>
          </a:p>
          <a:p>
            <a:pPr marL="323610" lvl="1" indent="-667854" defTabSz="456767">
              <a:buSzPct val="70000"/>
              <a:defRPr/>
            </a:pPr>
            <a:r>
              <a:rPr lang="en-US" sz="2300" kern="400" spc="45" dirty="0">
                <a:solidFill>
                  <a:schemeClr val="bg1"/>
                </a:solidFill>
                <a:cs typeface="Dolly-Roman"/>
              </a:rPr>
              <a:t>     research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14378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990602"/>
            <a:ext cx="7543800" cy="5562600"/>
            <a:chOff x="838200" y="533400"/>
            <a:chExt cx="7543800" cy="5562600"/>
          </a:xfrm>
        </p:grpSpPr>
        <p:sp>
          <p:nvSpPr>
            <p:cNvPr id="5" name="Oval 4"/>
            <p:cNvSpPr/>
            <p:nvPr/>
          </p:nvSpPr>
          <p:spPr>
            <a:xfrm>
              <a:off x="3733800" y="1676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0" y="533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1676400"/>
              <a:ext cx="46482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44781" y="1367140"/>
            <a:ext cx="2157255" cy="465345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Dynamic Planet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5417403"/>
            <a:ext cx="2447049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Transformation to</a:t>
            </a:r>
          </a:p>
          <a:p>
            <a:r>
              <a:rPr lang="en-US" sz="2400" dirty="0"/>
              <a:t>Sustainability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5934" y="5417403"/>
            <a:ext cx="1891548" cy="838516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r>
              <a:rPr lang="en-US" sz="2400" dirty="0"/>
              <a:t>Global</a:t>
            </a:r>
          </a:p>
          <a:p>
            <a:r>
              <a:rPr lang="en-US" sz="2400" dirty="0"/>
              <a:t>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5" y="381003"/>
            <a:ext cx="5194307" cy="646331"/>
          </a:xfrm>
          <a:prstGeom prst="rect">
            <a:avLst/>
          </a:prstGeom>
          <a:noFill/>
        </p:spPr>
        <p:txBody>
          <a:bodyPr wrap="none" lIns="91398" tIns="45698" rIns="91398" bIns="45698" rtlCol="0">
            <a:spAutoFit/>
          </a:bodyPr>
          <a:lstStyle/>
          <a:p>
            <a:pPr algn="ctr"/>
            <a:r>
              <a:rPr lang="en-US" sz="3600" b="1" dirty="0"/>
              <a:t>FUTURE EARTH INITIATIVE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562" y="1828800"/>
            <a:ext cx="5515484" cy="3108543"/>
          </a:xfrm>
          <a:prstGeom prst="rect">
            <a:avLst/>
          </a:prstGeom>
          <a:solidFill>
            <a:schemeClr val="tx1"/>
          </a:solidFill>
        </p:spPr>
        <p:txBody>
          <a:bodyPr wrap="none" lIns="91398" tIns="45698" rIns="91398" bIns="45698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Research activities to inform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decision makers and practitioners in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CO-DESIGN, CO-DEVELOP, 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CO-PRODUCE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NEW KNOWLEDGE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ACTIONABLE RESEARCH</a:t>
            </a:r>
          </a:p>
        </p:txBody>
      </p:sp>
    </p:spTree>
    <p:extLst>
      <p:ext uri="{BB962C8B-B14F-4D97-AF65-F5344CB8AC3E}">
        <p14:creationId xmlns:p14="http://schemas.microsoft.com/office/powerpoint/2010/main" val="30852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9E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72000" tIns="0" rIns="0" bIns="0" rtlCol="0">
        <a:noAutofit/>
      </a:bodyPr>
      <a:lstStyle>
        <a:defPPr marL="0" marR="0" indent="0" algn="l" defTabSz="50813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4200" b="0" i="0" u="none" strike="noStrike" kern="1200" cap="none" spc="-70" normalizeH="0" baseline="0" noProof="0" dirty="0" err="1" smtClean="0">
            <a:ln>
              <a:noFill/>
            </a:ln>
            <a:solidFill>
              <a:schemeClr val="bg1"/>
            </a:solidFill>
            <a:effectLst/>
            <a:uLnTx/>
            <a:uFillTx/>
            <a:latin typeface="Gotham Book"/>
            <a:ea typeface="+mn-ea"/>
            <a:cs typeface="Gotham Book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09E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72000" tIns="0" rIns="0" bIns="0" rtlCol="0">
        <a:noAutofit/>
      </a:bodyPr>
      <a:lstStyle>
        <a:defPPr marL="0" marR="0" indent="0" algn="l" defTabSz="50813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4200" b="0" i="0" u="none" strike="noStrike" kern="1200" cap="none" spc="-70" normalizeH="0" baseline="0" noProof="0" dirty="0" err="1" smtClean="0">
            <a:ln>
              <a:noFill/>
            </a:ln>
            <a:solidFill>
              <a:schemeClr val="bg1"/>
            </a:solidFill>
            <a:effectLst/>
            <a:uLnTx/>
            <a:uFillTx/>
            <a:latin typeface="Gotham Book"/>
            <a:ea typeface="+mn-ea"/>
            <a:cs typeface="Gotham Book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28520</TotalTime>
  <Words>1389</Words>
  <Application>Microsoft Office PowerPoint</Application>
  <PresentationFormat>On-screen Show (4:3)</PresentationFormat>
  <Paragraphs>233</Paragraphs>
  <Slides>31</Slides>
  <Notes>8</Notes>
  <HiddenSlides>4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Custom Design</vt:lpstr>
      <vt:lpstr>1_Office Theme</vt:lpstr>
      <vt:lpstr>2_Office Theme</vt:lpstr>
      <vt:lpstr>3_Office Theme</vt:lpstr>
      <vt:lpstr>Future Earth Research Challenges</vt:lpstr>
      <vt:lpstr>Complex challenges in     the Anthropocene</vt:lpstr>
      <vt:lpstr>Future Earth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Developing a vision and  high profile goals for Future Earth (2013)  </vt:lpstr>
      <vt:lpstr>FUTURE EARTH REPORTS</vt:lpstr>
      <vt:lpstr>Core principles for Future Earth</vt:lpstr>
      <vt:lpstr>Science Development Connections</vt:lpstr>
      <vt:lpstr>PowerPoint Presentation</vt:lpstr>
      <vt:lpstr>PowerPoint Presentation</vt:lpstr>
      <vt:lpstr>2014 Draft SUSTAINABLE DEVELOPMENT GOALS</vt:lpstr>
      <vt:lpstr>PowerPoint Presentation</vt:lpstr>
      <vt:lpstr>PowerPoint Presentation</vt:lpstr>
      <vt:lpstr>Connecting land in the Nexus…</vt:lpstr>
      <vt:lpstr>Better Information for Sound decision Making</vt:lpstr>
      <vt:lpstr>Linkage between Future Earth   and Earth Observations</vt:lpstr>
      <vt:lpstr>Key questions</vt:lpstr>
      <vt:lpstr>PowerPoint Presentation</vt:lpstr>
      <vt:lpstr>Food, water, energy nexus  connections to SDG’s</vt:lpstr>
      <vt:lpstr>Expected outcomes</vt:lpstr>
      <vt:lpstr>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kerrimcd</dc:creator>
  <cp:lastModifiedBy>Dennis Ojima</cp:lastModifiedBy>
  <cp:revision>156</cp:revision>
  <cp:lastPrinted>2014-03-04T18:48:10Z</cp:lastPrinted>
  <dcterms:created xsi:type="dcterms:W3CDTF">2011-04-12T14:08:41Z</dcterms:created>
  <dcterms:modified xsi:type="dcterms:W3CDTF">2015-03-24T17:32:05Z</dcterms:modified>
</cp:coreProperties>
</file>