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413" r:id="rId2"/>
    <p:sldId id="381" r:id="rId3"/>
    <p:sldId id="424" r:id="rId4"/>
    <p:sldId id="426" r:id="rId5"/>
    <p:sldId id="425" r:id="rId6"/>
    <p:sldId id="429" r:id="rId7"/>
    <p:sldId id="430" r:id="rId8"/>
    <p:sldId id="414" r:id="rId9"/>
    <p:sldId id="431" r:id="rId10"/>
    <p:sldId id="433" r:id="rId11"/>
    <p:sldId id="434" r:id="rId12"/>
    <p:sldId id="445" r:id="rId13"/>
    <p:sldId id="449" r:id="rId14"/>
    <p:sldId id="416" r:id="rId15"/>
    <p:sldId id="427" r:id="rId16"/>
    <p:sldId id="428" r:id="rId17"/>
    <p:sldId id="447" r:id="rId18"/>
    <p:sldId id="420" r:id="rId19"/>
    <p:sldId id="443" r:id="rId20"/>
    <p:sldId id="448" r:id="rId21"/>
    <p:sldId id="444" r:id="rId22"/>
    <p:sldId id="436" r:id="rId23"/>
    <p:sldId id="437" r:id="rId24"/>
    <p:sldId id="438" r:id="rId25"/>
    <p:sldId id="439" r:id="rId26"/>
    <p:sldId id="441" r:id="rId27"/>
    <p:sldId id="442" r:id="rId28"/>
    <p:sldId id="415" r:id="rId29"/>
    <p:sldId id="446" r:id="rId30"/>
    <p:sldId id="440" r:id="rId31"/>
  </p:sldIdLst>
  <p:sldSz cx="10080625" cy="7559675"/>
  <p:notesSz cx="7559675" cy="106918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391" autoAdjust="0"/>
    <p:restoredTop sz="99821" autoAdjust="0"/>
  </p:normalViewPr>
  <p:slideViewPr>
    <p:cSldViewPr>
      <p:cViewPr>
        <p:scale>
          <a:sx n="60" d="100"/>
          <a:sy n="60" d="100"/>
        </p:scale>
        <p:origin x="-1698" y="-234"/>
      </p:cViewPr>
      <p:guideLst>
        <p:guide orient="horz" pos="476"/>
        <p:guide orient="horz" pos="4241"/>
        <p:guide pos="181"/>
        <p:guide pos="6259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92"/>
    </p:cViewPr>
  </p:sorterViewPr>
  <p:notesViewPr>
    <p:cSldViewPr>
      <p:cViewPr>
        <p:scale>
          <a:sx n="140" d="100"/>
          <a:sy n="140" d="100"/>
        </p:scale>
        <p:origin x="-726" y="4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turkundemuseum-berlin.de\MuseumDFSRoot\Projekte\EU_BON\4_WORK%20PACKAGES\WP1\Task%201.3\1.%20Results\6.%20Deliverable%20Gap%20Analysis\Table%20EBV%20Gaps%20Data%20Sourc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'recent version'!$E$1:$J$1</c:f>
              <c:strCache>
                <c:ptCount val="6"/>
                <c:pt idx="0">
                  <c:v>GC</c:v>
                </c:pt>
                <c:pt idx="1">
                  <c:v>SP</c:v>
                </c:pt>
                <c:pt idx="2">
                  <c:v>ST</c:v>
                </c:pt>
                <c:pt idx="3">
                  <c:v>CC</c:v>
                </c:pt>
                <c:pt idx="4">
                  <c:v>EF</c:v>
                </c:pt>
                <c:pt idx="5">
                  <c:v>ES</c:v>
                </c:pt>
              </c:strCache>
            </c:strRef>
          </c:cat>
          <c:val>
            <c:numRef>
              <c:f>'recent version'!$E$28:$J$28</c:f>
              <c:numCache>
                <c:formatCode>General</c:formatCode>
                <c:ptCount val="6"/>
                <c:pt idx="0">
                  <c:v>4</c:v>
                </c:pt>
                <c:pt idx="1">
                  <c:v>20</c:v>
                </c:pt>
                <c:pt idx="2">
                  <c:v>10</c:v>
                </c:pt>
                <c:pt idx="3">
                  <c:v>14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793664"/>
        <c:axId val="87795584"/>
      </c:barChart>
      <c:catAx>
        <c:axId val="87793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EBV Class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87795584"/>
        <c:crosses val="autoZero"/>
        <c:auto val="1"/>
        <c:lblAlgn val="ctr"/>
        <c:lblOffset val="100"/>
        <c:noMultiLvlLbl val="0"/>
      </c:catAx>
      <c:valAx>
        <c:axId val="877955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Number of datasets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779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bg-BG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60A2B95B-EDE5-48B0-A5FD-789E368B79E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27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+mn-lt"/>
              </a:rPr>
              <a:t>data goes to support policy development, policy implementation and reporting at all levels</a:t>
            </a:r>
          </a:p>
          <a:p>
            <a:pPr lvl="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+mn-lt"/>
              </a:rPr>
              <a:t>data and information is used both directly (red arrows) and indirectly (blue arrows)</a:t>
            </a:r>
          </a:p>
          <a:p>
            <a:pPr lvl="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+mn-lt"/>
              </a:rPr>
              <a:t>only one direction is used on arrows for simplification, but reports are used in both directions</a:t>
            </a:r>
          </a:p>
          <a:p>
            <a:pPr lvl="0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+mn-lt"/>
              </a:rPr>
              <a:t>even this is an oversimplification as national could be more than one level (</a:t>
            </a:r>
            <a:r>
              <a:rPr lang="en-GB" sz="1400" dirty="0" err="1" smtClean="0">
                <a:solidFill>
                  <a:schemeClr val="tx1"/>
                </a:solidFill>
                <a:latin typeface="+mn-lt"/>
              </a:rPr>
              <a:t>eg</a:t>
            </a:r>
            <a:r>
              <a:rPr lang="en-GB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+mn-lt"/>
              </a:rPr>
              <a:t>länder</a:t>
            </a:r>
            <a:r>
              <a:rPr lang="en-GB" sz="1400" dirty="0" smtClean="0">
                <a:solidFill>
                  <a:schemeClr val="tx1"/>
                </a:solidFill>
                <a:latin typeface="+mn-lt"/>
              </a:rPr>
              <a:t> then federal levels in Germany) and also regional (EU and then pan-European)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ECF52-3661-41CF-B349-D2648B26781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de-DE" sz="1000" smtClean="0">
              <a:latin typeface="Times New Roman" pitchFamily="18" charset="0"/>
            </a:endParaRPr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455613" eaLnBrk="1">
              <a:buFont typeface="Times New Roman" pitchFamily="18" charset="0"/>
              <a:buNone/>
            </a:pPr>
            <a:fld id="{81CFC598-173D-4993-BFA7-A3C38D9E9B2C}" type="slidenum">
              <a:rPr lang="es-ES" alt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defTabSz="455613" eaLnBrk="1">
                <a:buFont typeface="Times New Roman" pitchFamily="18" charset="0"/>
                <a:buNone/>
              </a:pPr>
              <a:t>14</a:t>
            </a:fld>
            <a:endParaRPr lang="es-ES" altLang="de-DE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788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FR" dirty="0" err="1" smtClean="0"/>
              <a:t>Some</a:t>
            </a:r>
            <a:r>
              <a:rPr lang="fr-FR" dirty="0" smtClean="0"/>
              <a:t> of </a:t>
            </a:r>
            <a:r>
              <a:rPr lang="fr-FR" dirty="0" err="1" smtClean="0"/>
              <a:t>these</a:t>
            </a:r>
            <a:r>
              <a:rPr lang="fr-FR" dirty="0" smtClean="0"/>
              <a:t> gaps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addressed</a:t>
            </a:r>
            <a:r>
              <a:rPr lang="fr-FR" dirty="0" smtClean="0"/>
              <a:t> by </a:t>
            </a:r>
            <a:r>
              <a:rPr lang="fr-FR" dirty="0" err="1" smtClean="0"/>
              <a:t>you</a:t>
            </a:r>
            <a:r>
              <a:rPr lang="fr-FR" dirty="0" smtClean="0"/>
              <a:t> and </a:t>
            </a:r>
            <a:r>
              <a:rPr lang="fr-FR" dirty="0" err="1" smtClean="0"/>
              <a:t>this</a:t>
            </a:r>
            <a:r>
              <a:rPr lang="fr-FR" dirty="0" smtClean="0"/>
              <a:t> workshop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3E37-8D33-4BFD-A637-6A941EA352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2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5586">
              <a:defRPr/>
            </a:pPr>
            <a:r>
              <a:rPr lang="en-US" dirty="0"/>
              <a:t>(EBV Classes Abbreviations:  GC: Genetic Composition, Species populations: SP, Species traits: ST, Community composition: CC, Ecosystem function: EF, Ecosystem structure: ES).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E082DB6-D2B5-4C99-8390-39374BB4D3A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2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dirty="0"/>
              <a:t>Conclusions:</a:t>
            </a:r>
          </a:p>
          <a:p>
            <a:r>
              <a:rPr lang="fr-FR" sz="1300" dirty="0"/>
              <a:t>This </a:t>
            </a:r>
            <a:r>
              <a:rPr lang="fr-FR" sz="1300" dirty="0" err="1"/>
              <a:t>is</a:t>
            </a:r>
            <a:r>
              <a:rPr lang="fr-FR" sz="1300" dirty="0"/>
              <a:t> a first identification of the </a:t>
            </a:r>
            <a:r>
              <a:rPr lang="fr-FR" sz="1300" dirty="0" err="1"/>
              <a:t>knowledge</a:t>
            </a:r>
            <a:r>
              <a:rPr lang="fr-FR" sz="1300" dirty="0"/>
              <a:t> gap.</a:t>
            </a:r>
          </a:p>
          <a:p>
            <a:r>
              <a:rPr lang="fr-FR" sz="1300" dirty="0" err="1"/>
              <a:t>Based</a:t>
            </a:r>
            <a:r>
              <a:rPr lang="fr-FR" sz="1300" dirty="0"/>
              <a:t> on </a:t>
            </a:r>
            <a:r>
              <a:rPr lang="fr-FR" sz="1300" dirty="0" err="1"/>
              <a:t>these</a:t>
            </a:r>
            <a:r>
              <a:rPr lang="fr-FR" sz="1300" dirty="0"/>
              <a:t> </a:t>
            </a:r>
            <a:r>
              <a:rPr lang="fr-FR" sz="1300" dirty="0" err="1"/>
              <a:t>results</a:t>
            </a:r>
            <a:r>
              <a:rPr lang="fr-FR" sz="1300" dirty="0"/>
              <a:t>, </a:t>
            </a:r>
            <a:r>
              <a:rPr lang="fr-FR" sz="1300" dirty="0" err="1"/>
              <a:t>it</a:t>
            </a:r>
            <a:r>
              <a:rPr lang="fr-FR" sz="1300" dirty="0"/>
              <a:t> </a:t>
            </a:r>
            <a:r>
              <a:rPr lang="fr-FR" sz="1300" dirty="0" err="1"/>
              <a:t>seems</a:t>
            </a:r>
            <a:r>
              <a:rPr lang="fr-FR" sz="1300" dirty="0"/>
              <a:t> </a:t>
            </a:r>
            <a:r>
              <a:rPr lang="fr-FR" sz="1300" dirty="0" err="1"/>
              <a:t>that</a:t>
            </a:r>
            <a:r>
              <a:rPr lang="fr-FR" sz="1300" dirty="0"/>
              <a:t> not all </a:t>
            </a:r>
            <a:r>
              <a:rPr lang="fr-FR" sz="1300" dirty="0" err="1"/>
              <a:t>biodiversity</a:t>
            </a:r>
            <a:r>
              <a:rPr lang="fr-FR" sz="1300" dirty="0"/>
              <a:t> trends are </a:t>
            </a:r>
            <a:r>
              <a:rPr lang="fr-FR" sz="1300" dirty="0" err="1"/>
              <a:t>equally</a:t>
            </a:r>
            <a:r>
              <a:rPr lang="fr-FR" sz="1300" dirty="0"/>
              <a:t> or not </a:t>
            </a:r>
            <a:r>
              <a:rPr lang="fr-FR" sz="1300" dirty="0" err="1"/>
              <a:t>sufficiently</a:t>
            </a:r>
            <a:r>
              <a:rPr lang="fr-FR" sz="1300" dirty="0"/>
              <a:t> </a:t>
            </a:r>
            <a:r>
              <a:rPr lang="fr-FR" sz="1300" dirty="0" err="1"/>
              <a:t>covered</a:t>
            </a:r>
            <a:r>
              <a:rPr lang="fr-FR" sz="1300" dirty="0"/>
              <a:t> by </a:t>
            </a:r>
            <a:r>
              <a:rPr lang="fr-FR" sz="1300" dirty="0" err="1"/>
              <a:t>existing</a:t>
            </a:r>
            <a:r>
              <a:rPr lang="fr-FR" sz="1300" dirty="0"/>
              <a:t> international </a:t>
            </a:r>
            <a:r>
              <a:rPr lang="fr-FR" sz="1300" dirty="0" err="1"/>
              <a:t>policies</a:t>
            </a:r>
            <a:endParaRPr lang="en-US" sz="13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3E37-8D33-4BFD-A637-6A941EA352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52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dirty="0" err="1"/>
              <a:t>Thus</a:t>
            </a:r>
            <a:r>
              <a:rPr lang="fr-FR" sz="1300" dirty="0"/>
              <a:t> </a:t>
            </a:r>
            <a:r>
              <a:rPr lang="fr-FR" sz="1300" dirty="0" err="1"/>
              <a:t>current</a:t>
            </a:r>
            <a:r>
              <a:rPr lang="fr-FR" sz="1300" dirty="0"/>
              <a:t> </a:t>
            </a:r>
            <a:r>
              <a:rPr lang="fr-FR" sz="1300" dirty="0" err="1"/>
              <a:t>reporting</a:t>
            </a:r>
            <a:r>
              <a:rPr lang="fr-FR" sz="1300" dirty="0"/>
              <a:t> has certain </a:t>
            </a:r>
            <a:r>
              <a:rPr lang="fr-FR" sz="1300" dirty="0" err="1"/>
              <a:t>knowledge</a:t>
            </a:r>
            <a:r>
              <a:rPr lang="fr-FR" sz="1300" dirty="0"/>
              <a:t> gaps, but </a:t>
            </a:r>
            <a:r>
              <a:rPr lang="fr-FR" sz="1300" dirty="0" err="1"/>
              <a:t>already</a:t>
            </a:r>
            <a:r>
              <a:rPr lang="fr-FR" sz="1300" dirty="0"/>
              <a:t> by </a:t>
            </a:r>
            <a:r>
              <a:rPr lang="fr-FR" sz="1300" dirty="0" err="1"/>
              <a:t>making</a:t>
            </a:r>
            <a:r>
              <a:rPr lang="fr-FR" sz="1300" dirty="0"/>
              <a:t> use of </a:t>
            </a:r>
            <a:r>
              <a:rPr lang="fr-FR" sz="1300" dirty="0" err="1"/>
              <a:t>proxies</a:t>
            </a:r>
            <a:r>
              <a:rPr lang="fr-FR" sz="1300" dirty="0"/>
              <a:t>, </a:t>
            </a:r>
            <a:r>
              <a:rPr lang="fr-FR" sz="1300" dirty="0" err="1"/>
              <a:t>this</a:t>
            </a:r>
            <a:r>
              <a:rPr lang="fr-FR" sz="1300" dirty="0"/>
              <a:t> gap </a:t>
            </a:r>
            <a:r>
              <a:rPr lang="fr-FR" sz="1300" dirty="0" err="1"/>
              <a:t>could</a:t>
            </a:r>
            <a:r>
              <a:rPr lang="fr-FR" sz="1300" dirty="0"/>
              <a:t> </a:t>
            </a:r>
            <a:r>
              <a:rPr lang="fr-FR" sz="1300" dirty="0" err="1"/>
              <a:t>be</a:t>
            </a:r>
            <a:r>
              <a:rPr lang="fr-FR" sz="1300" dirty="0"/>
              <a:t> </a:t>
            </a:r>
            <a:r>
              <a:rPr lang="fr-FR" sz="1300" dirty="0" err="1"/>
              <a:t>reduced</a:t>
            </a:r>
            <a:r>
              <a:rPr lang="fr-FR" sz="1300" dirty="0"/>
              <a:t>.</a:t>
            </a:r>
          </a:p>
          <a:p>
            <a:endParaRPr lang="fr-FR" sz="1300" dirty="0"/>
          </a:p>
          <a:p>
            <a:r>
              <a:rPr lang="fr-FR" sz="1300" dirty="0" err="1"/>
              <a:t>Careful</a:t>
            </a:r>
            <a:r>
              <a:rPr lang="fr-FR" sz="1300" dirty="0"/>
              <a:t> </a:t>
            </a:r>
            <a:r>
              <a:rPr lang="fr-FR" sz="1300" dirty="0" err="1"/>
              <a:t>with</a:t>
            </a:r>
            <a:r>
              <a:rPr lang="fr-FR" sz="1300" dirty="0"/>
              <a:t> data </a:t>
            </a:r>
            <a:r>
              <a:rPr lang="fr-FR" sz="1300" dirty="0" err="1"/>
              <a:t>biases</a:t>
            </a:r>
            <a:r>
              <a:rPr lang="fr-FR" sz="1300" dirty="0"/>
              <a:t>.</a:t>
            </a:r>
            <a:endParaRPr lang="en-US" sz="13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3E37-8D33-4BFD-A637-6A941EA352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1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7416800" y="7013575"/>
            <a:ext cx="2346325" cy="519113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5BA66F26-A30C-46FE-A166-47EAAF9FC89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7699375" y="6873875"/>
            <a:ext cx="2346325" cy="519113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5F3EC75E-EAF4-4159-971B-3A05BEA0BF6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7699375" y="6873875"/>
            <a:ext cx="2346325" cy="519113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CD852889-AF95-4159-91D5-AF8654888E3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7699375" y="6873875"/>
            <a:ext cx="2346325" cy="519113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889D16F9-E072-4A4D-870D-89794B38426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 lIns="91430" tIns="45716" rIns="91430" bIns="45716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 lIns="91430" tIns="45716" rIns="91430" bIns="45716"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5" indent="0" algn="ctr">
              <a:buNone/>
              <a:defRPr/>
            </a:lvl3pPr>
            <a:lvl4pPr marL="1371457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6" indent="0" algn="ctr">
              <a:buNone/>
              <a:defRPr/>
            </a:lvl7pPr>
            <a:lvl8pPr marL="3200068" indent="0" algn="ctr">
              <a:buNone/>
              <a:defRPr/>
            </a:lvl8pPr>
            <a:lvl9pPr marL="365722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7416800" y="7013575"/>
            <a:ext cx="2346325" cy="519113"/>
          </a:xfrm>
          <a:prstGeom prst="rect">
            <a:avLst/>
          </a:prstGeom>
        </p:spPr>
        <p:txBody>
          <a:bodyPr lIns="91430" tIns="45716" rIns="91430" bIns="45716"/>
          <a:lstStyle>
            <a:lvl1pPr defTabSz="457152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7EA2A1F7-AF3C-4664-94AF-FA191EA21B5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32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78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7416800" y="7013575"/>
            <a:ext cx="2346325" cy="519113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5BA66F26-A30C-46FE-A166-47EAAF9FC89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4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endParaRPr lang="bg-BG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7734300" y="6948488"/>
            <a:ext cx="2346325" cy="519112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0B8FC190-49B6-48CD-A2CD-EEF7A308D7D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7699375" y="6873875"/>
            <a:ext cx="2346325" cy="519113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120BB7D1-1B2B-4614-B793-0353F3E750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7699375" y="6873875"/>
            <a:ext cx="2346325" cy="519113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188FCF73-7903-4512-9F60-25C83671ABC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7488238" y="6948488"/>
            <a:ext cx="2346325" cy="519112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A2914C6A-5627-4213-8138-C261CA532F4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7699375" y="6873875"/>
            <a:ext cx="2346325" cy="519113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36851840-38C8-412D-A9B3-8A9D54869DC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7699375" y="6873875"/>
            <a:ext cx="2346325" cy="519113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4C4F5F77-590F-43A8-BFBD-9C770005437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7699375" y="6873875"/>
            <a:ext cx="2346325" cy="519113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9D4D5E91-DE0F-4E36-A272-10E3A40494C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7699375" y="6873875"/>
            <a:ext cx="2346325" cy="519113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123461F6-3C4B-4434-8E37-8AAB50F95C8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0" y="7018338"/>
            <a:ext cx="10080625" cy="433387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7015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sz="1400" dirty="0"/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0" y="6858000"/>
            <a:ext cx="10080625" cy="1588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0" y="1547813"/>
            <a:ext cx="10080625" cy="1587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030" name="Picture 12" descr="head-2_letter-ppt_ppt-re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1008062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Grafik 7" descr="Leibniz logo_small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099550" y="6907950"/>
            <a:ext cx="98107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" descr="U:\Daten Florian\Organisatorisches MfN\Logo - Briefpapier MfN\mfnb_logo\mfnb_logo_jpeg_for_web\mfnb_logo_light_backgrounds_rgb_72dpi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51813" y="6896838"/>
            <a:ext cx="94773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https://encrypted-tbn3.gstatic.com/images?q=tbn:ANd9GcStfWO2y3J01UTj7iGmfHPfs1SPh6YL94BRao_CS3tDpX8By2ux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5776" y="7018338"/>
            <a:ext cx="5318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143767" y="6968791"/>
            <a:ext cx="9936857" cy="461044"/>
          </a:xfrm>
          <a:prstGeom prst="rect">
            <a:avLst/>
          </a:prstGeom>
          <a:noFill/>
          <a:ln>
            <a:noFill/>
          </a:ln>
          <a:extLst/>
        </p:spPr>
        <p:txBody>
          <a:bodyPr lIns="81639" tIns="42647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defRPr/>
            </a:pPr>
            <a:r>
              <a:rPr lang="de-DE" sz="1000" b="0" kern="1200" dirty="0" smtClean="0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rPr>
              <a:t>GEOSS EVs </a:t>
            </a:r>
            <a:r>
              <a:rPr lang="de-DE" sz="1000" b="0" kern="1200" dirty="0" err="1" smtClean="0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rPr>
              <a:t>workshop</a:t>
            </a:r>
            <a:endParaRPr lang="de-DE" sz="1000" b="0" kern="1200" dirty="0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  <a:p>
            <a:pPr algn="ctr">
              <a:defRPr/>
            </a:pPr>
            <a:r>
              <a:rPr lang="de-DE" sz="1000" b="0" kern="1200" dirty="0" smtClean="0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rPr>
              <a:t>Bari,  11 – 12 June 2015</a:t>
            </a:r>
            <a:endParaRPr lang="de-DE" sz="1000" b="0" kern="1200" dirty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  <p:sldLayoutId id="2147484316" r:id="rId13"/>
    <p:sldLayoutId id="2147484317" r:id="rId14"/>
    <p:sldLayoutId id="2147484318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7.png"/><Relationship Id="rId12" Type="http://schemas.openxmlformats.org/officeDocument/2006/relationships/hyperlink" Target="http://whc.unesco.org/nwhc/pages/home/pages/homepage.htm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2.png"/><Relationship Id="rId5" Type="http://schemas.openxmlformats.org/officeDocument/2006/relationships/image" Target="../media/image30.jpe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28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0" y="516592"/>
            <a:ext cx="10080625" cy="25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17" tIns="50361" rIns="100717" bIns="50361">
            <a:spAutoFit/>
          </a:bodyPr>
          <a:lstStyle>
            <a:lvl1pPr defTabSz="412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defTabSz="412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defTabSz="412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defTabSz="412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defTabSz="412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100" b="1" dirty="0" smtClean="0">
                <a:ea typeface="ＭＳ Ｐゴシック" pitchFamily="34" charset="-128"/>
              </a:rPr>
              <a:t>,</a:t>
            </a:r>
            <a:endParaRPr lang="de-DE" altLang="de-DE" sz="1100" b="1" dirty="0">
              <a:ea typeface="ＭＳ Ｐゴシック" pitchFamily="34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51880" y="1547589"/>
            <a:ext cx="784887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4000" b="1" dirty="0" err="1">
                <a:solidFill>
                  <a:srgbClr val="009999"/>
                </a:solidFill>
                <a:latin typeface="Calibri" pitchFamily="34" charset="0"/>
                <a:ea typeface="ＭＳ Ｐゴシック" pitchFamily="34" charset="-128"/>
              </a:rPr>
              <a:t>B</a:t>
            </a:r>
            <a:r>
              <a:rPr lang="de-DE" sz="4000" b="1" dirty="0" err="1">
                <a:solidFill>
                  <a:srgbClr val="009999"/>
                </a:solidFill>
                <a:latin typeface="Calibri" pitchFamily="34" charset="0"/>
                <a:ea typeface="ＭＳ Ｐゴシック" pitchFamily="34" charset="-128"/>
              </a:rPr>
              <a:t>iodiversity</a:t>
            </a:r>
            <a:r>
              <a:rPr lang="de-DE" sz="4000" b="1" dirty="0">
                <a:solidFill>
                  <a:srgbClr val="009999"/>
                </a:solidFill>
                <a:latin typeface="Calibri" pitchFamily="34" charset="0"/>
                <a:ea typeface="ＭＳ Ｐゴシック" pitchFamily="34" charset="-128"/>
              </a:rPr>
              <a:t>: EBVs versus </a:t>
            </a:r>
            <a:r>
              <a:rPr lang="de-DE" sz="4000" b="1" dirty="0" err="1">
                <a:solidFill>
                  <a:srgbClr val="009999"/>
                </a:solidFill>
                <a:latin typeface="Calibri" pitchFamily="34" charset="0"/>
                <a:ea typeface="ＭＳ Ｐゴシック" pitchFamily="34" charset="-128"/>
              </a:rPr>
              <a:t>policies</a:t>
            </a:r>
            <a:endParaRPr lang="de-DE" sz="4000" b="1" dirty="0">
              <a:solidFill>
                <a:srgbClr val="009999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ctr"/>
            <a:endParaRPr lang="de-DE" sz="2800" dirty="0"/>
          </a:p>
          <a:p>
            <a:pPr algn="ctr"/>
            <a:r>
              <a:rPr lang="de-DE" sz="3200" dirty="0" smtClean="0"/>
              <a:t>Christoph L. Häuser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400" dirty="0" smtClean="0"/>
              <a:t>Museum für Naturkunde – Leibniz Institute </a:t>
            </a:r>
            <a:r>
              <a:rPr lang="de-DE" sz="2400" dirty="0" err="1" smtClean="0"/>
              <a:t>for</a:t>
            </a:r>
            <a:r>
              <a:rPr lang="de-DE" sz="2400" dirty="0" smtClean="0"/>
              <a:t> Evolution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Biodiversity</a:t>
            </a:r>
            <a:r>
              <a:rPr lang="de-DE" sz="2400" dirty="0" smtClean="0"/>
              <a:t> Science, Berlin</a:t>
            </a:r>
            <a:br>
              <a:rPr lang="de-DE" sz="24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/>
              <a:t>Ilse Geijzendorffer</a:t>
            </a:r>
            <a:r>
              <a:rPr lang="de-DE" sz="2800" dirty="0" smtClean="0"/>
              <a:t>, Eugenie </a:t>
            </a:r>
            <a:r>
              <a:rPr lang="de-DE" sz="2800" dirty="0" err="1" smtClean="0"/>
              <a:t>Regan</a:t>
            </a:r>
            <a:r>
              <a:rPr lang="de-DE" sz="2800" dirty="0" smtClean="0"/>
              <a:t>, </a:t>
            </a:r>
            <a:r>
              <a:rPr lang="de-DE" sz="2800" dirty="0" smtClean="0"/>
              <a:t>Hannu </a:t>
            </a:r>
            <a:r>
              <a:rPr lang="de-DE" sz="2800" dirty="0" err="1" smtClean="0"/>
              <a:t>Saarenmaa</a:t>
            </a:r>
            <a:r>
              <a:rPr lang="de-DE" sz="2800" dirty="0" smtClean="0"/>
              <a:t>, Dirk </a:t>
            </a:r>
            <a:r>
              <a:rPr lang="de-DE" sz="2800" dirty="0" err="1" smtClean="0"/>
              <a:t>Schmeller</a:t>
            </a:r>
            <a:r>
              <a:rPr lang="de-DE" sz="2800" dirty="0" smtClean="0"/>
              <a:t>, Florian </a:t>
            </a:r>
            <a:r>
              <a:rPr lang="de-DE" sz="2800" dirty="0" smtClean="0"/>
              <a:t>Wetzel </a:t>
            </a:r>
            <a:br>
              <a:rPr lang="de-DE" sz="2800" dirty="0" smtClean="0"/>
            </a:br>
            <a:r>
              <a:rPr lang="de-DE" sz="2400" dirty="0" smtClean="0"/>
              <a:t>&amp; </a:t>
            </a:r>
            <a:r>
              <a:rPr lang="de-DE" sz="2400" dirty="0" err="1" smtClean="0"/>
              <a:t>further</a:t>
            </a:r>
            <a:r>
              <a:rPr lang="de-DE" sz="2400" dirty="0" smtClean="0"/>
              <a:t> </a:t>
            </a:r>
            <a:r>
              <a:rPr lang="de-DE" sz="2400" dirty="0" err="1" smtClean="0"/>
              <a:t>members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EU BON EBV </a:t>
            </a:r>
            <a:r>
              <a:rPr lang="de-DE" sz="2400" dirty="0" err="1" smtClean="0"/>
              <a:t>task</a:t>
            </a:r>
            <a:r>
              <a:rPr lang="de-DE" sz="2400" dirty="0" smtClean="0"/>
              <a:t> </a:t>
            </a:r>
            <a:r>
              <a:rPr lang="de-DE" sz="2400" dirty="0" err="1" smtClean="0"/>
              <a:t>force</a:t>
            </a:r>
            <a:endParaRPr lang="de-DE" sz="2800" dirty="0" smtClean="0"/>
          </a:p>
          <a:p>
            <a:pPr marL="457200" indent="-457200" algn="ctr">
              <a:buFontTx/>
              <a:buChar char="-"/>
            </a:pP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EU BON - </a:t>
            </a:r>
            <a:r>
              <a:rPr lang="en-GB" sz="2800" dirty="0"/>
              <a:t>The European Biodiversity Observation Network </a:t>
            </a:r>
            <a:r>
              <a:rPr lang="en-GB" sz="2800" dirty="0" smtClean="0"/>
              <a:t>– </a:t>
            </a:r>
            <a:r>
              <a:rPr lang="en-GB" sz="2800" dirty="0" smtClean="0">
                <a:solidFill>
                  <a:srgbClr val="0070C0"/>
                </a:solidFill>
              </a:rPr>
              <a:t>www.eubon.eu</a:t>
            </a:r>
            <a:endParaRPr lang="de-DE" sz="2800" dirty="0">
              <a:solidFill>
                <a:srgbClr val="0070C0"/>
              </a:solidFill>
            </a:endParaRP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830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0" y="732088"/>
            <a:ext cx="10080625" cy="82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28" tIns="50366" rIns="100728" bIns="5036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Times New Roman" pitchFamily="18" charset="0"/>
              <a:buNone/>
              <a:tabLst/>
            </a:pPr>
            <a:r>
              <a:rPr lang="de-DE" sz="3600" b="1" dirty="0" smtClean="0">
                <a:solidFill>
                  <a:srgbClr val="376092"/>
                </a:solidFill>
                <a:latin typeface="Calibri" pitchFamily="34" charset="0"/>
                <a:cs typeface="Arial" pitchFamily="34" charset="0"/>
              </a:rPr>
              <a:t>EU BON </a:t>
            </a:r>
            <a:r>
              <a:rPr lang="de-DE" sz="3600" b="1" dirty="0" err="1" smtClean="0">
                <a:solidFill>
                  <a:srgbClr val="376092"/>
                </a:solidFill>
                <a:latin typeface="Calibri" pitchFamily="34" charset="0"/>
                <a:cs typeface="Arial" pitchFamily="34" charset="0"/>
              </a:rPr>
              <a:t>workflow</a:t>
            </a:r>
            <a:r>
              <a:rPr lang="de-DE" sz="3600" b="1" dirty="0" smtClean="0">
                <a:solidFill>
                  <a:srgbClr val="376092"/>
                </a:solidFill>
                <a:latin typeface="Calibri" pitchFamily="34" charset="0"/>
                <a:cs typeface="Arial" pitchFamily="34" charset="0"/>
              </a:rPr>
              <a:t> / </a:t>
            </a:r>
            <a:r>
              <a:rPr lang="de-DE" sz="3600" b="1" dirty="0" err="1" smtClean="0">
                <a:solidFill>
                  <a:srgbClr val="376092"/>
                </a:solidFill>
                <a:latin typeface="Calibri" pitchFamily="34" charset="0"/>
                <a:cs typeface="Arial" pitchFamily="34" charset="0"/>
              </a:rPr>
              <a:t>organization</a:t>
            </a:r>
            <a:endParaRPr lang="de-DE" sz="3600" b="1" dirty="0" smtClean="0">
              <a:solidFill>
                <a:srgbClr val="376092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2" descr="Z:\Projekte\EU_BON\8_DISSEMINATION_PUBLICATIONS\EU BON Material_Text\EU BON_Logo_Diagramme_Gantt\EUBON_Diagramm_OrganizationStructure\EUBON-Diagramme 1_gr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2051645"/>
            <a:ext cx="82002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07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0" y="900113"/>
            <a:ext cx="10080625" cy="962025"/>
          </a:xfrm>
          <a:prstGeom prst="rect">
            <a:avLst/>
          </a:prstGeom>
          <a:solidFill>
            <a:schemeClr val="bg1"/>
          </a:solidFill>
          <a:extLst/>
        </p:spPr>
        <p:txBody>
          <a:bodyPr lIns="110949" tIns="55478" rIns="110949" bIns="55478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52" eaLnBrk="0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altLang="de-DE" sz="3600" b="1" kern="0" dirty="0">
                <a:solidFill>
                  <a:srgbClr val="009999"/>
                </a:solidFill>
                <a:latin typeface="Calibri" panose="020F0502020204030204" pitchFamily="34" charset="0"/>
                <a:ea typeface="ＭＳ Ｐゴシック" pitchFamily="34" charset="-128"/>
              </a:rPr>
              <a:t>The </a:t>
            </a:r>
            <a:r>
              <a:rPr lang="en-US" altLang="de-DE" sz="3600" b="1" kern="0" dirty="0" smtClean="0">
                <a:solidFill>
                  <a:srgbClr val="009999"/>
                </a:solidFill>
                <a:latin typeface="Calibri" panose="020F0502020204030204" pitchFamily="34" charset="0"/>
                <a:ea typeface="ＭＳ Ｐゴシック" pitchFamily="34" charset="-128"/>
              </a:rPr>
              <a:t>(biodiversity) challenge</a:t>
            </a:r>
            <a:r>
              <a:rPr lang="en-US" altLang="de-DE" sz="3600" b="1" kern="0" dirty="0">
                <a:solidFill>
                  <a:srgbClr val="009999"/>
                </a:solidFill>
                <a:latin typeface="Calibri" panose="020F0502020204030204" pitchFamily="34" charset="0"/>
                <a:ea typeface="ＭＳ Ｐゴシック" pitchFamily="34" charset="-128"/>
              </a:rPr>
              <a:t>: </a:t>
            </a:r>
            <a:endParaRPr lang="en-US" altLang="de-DE" sz="3600" b="1" kern="0" dirty="0" smtClean="0">
              <a:solidFill>
                <a:srgbClr val="009999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defTabSz="457152" eaLnBrk="0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altLang="de-DE" sz="3600" b="1" kern="0" dirty="0">
                <a:solidFill>
                  <a:srgbClr val="009999"/>
                </a:solidFill>
                <a:latin typeface="Calibri" panose="020F0502020204030204" pitchFamily="34" charset="0"/>
                <a:ea typeface="ＭＳ Ｐゴシック" pitchFamily="34" charset="-128"/>
              </a:rPr>
              <a:t>i</a:t>
            </a:r>
            <a:r>
              <a:rPr lang="en-US" altLang="de-DE" sz="3600" b="1" kern="0" dirty="0" smtClean="0">
                <a:solidFill>
                  <a:srgbClr val="009999"/>
                </a:solidFill>
                <a:latin typeface="Calibri" panose="020F0502020204030204" pitchFamily="34" charset="0"/>
                <a:ea typeface="ＭＳ Ｐゴシック" pitchFamily="34" charset="-128"/>
              </a:rPr>
              <a:t>ntegration </a:t>
            </a:r>
            <a:r>
              <a:rPr lang="en-US" altLang="de-DE" sz="3600" b="1" kern="0" dirty="0">
                <a:solidFill>
                  <a:srgbClr val="009999"/>
                </a:solidFill>
                <a:latin typeface="Calibri" panose="020F0502020204030204" pitchFamily="34" charset="0"/>
                <a:ea typeface="ＭＳ Ｐゴシック" pitchFamily="34" charset="-128"/>
              </a:rPr>
              <a:t>of b</a:t>
            </a:r>
            <a:r>
              <a:rPr lang="en-US" altLang="de-DE" sz="3600" b="1" kern="0" dirty="0" smtClean="0">
                <a:solidFill>
                  <a:srgbClr val="009999"/>
                </a:solidFill>
                <a:latin typeface="Calibri" panose="020F0502020204030204" pitchFamily="34" charset="0"/>
                <a:ea typeface="ＭＳ Ｐゴシック" pitchFamily="34" charset="-128"/>
              </a:rPr>
              <a:t>io</a:t>
            </a:r>
            <a:r>
              <a:rPr lang="en-US" altLang="de-DE" sz="3600" b="1" i="1" kern="0" dirty="0" smtClean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34" charset="-128"/>
              </a:rPr>
              <a:t>diversity</a:t>
            </a:r>
            <a:r>
              <a:rPr lang="en-US" altLang="de-DE" sz="3600" b="1" kern="0" dirty="0" smtClean="0">
                <a:solidFill>
                  <a:srgbClr val="009999"/>
                </a:solidFill>
                <a:latin typeface="Calibri" panose="020F0502020204030204" pitchFamily="34" charset="0"/>
                <a:ea typeface="ＭＳ Ｐゴシック" pitchFamily="34" charset="-128"/>
              </a:rPr>
              <a:t> data</a:t>
            </a:r>
            <a:endParaRPr lang="de-DE" altLang="de-DE" sz="3600" b="1" kern="0" dirty="0">
              <a:solidFill>
                <a:srgbClr val="009999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pic>
        <p:nvPicPr>
          <p:cNvPr id="51203" name="Bild 12" descr="erde_sat_feinschliff_Schatten nicht komplett_favorisiert_sk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0538" y="2124075"/>
            <a:ext cx="5930901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feld 3"/>
          <p:cNvSpPr txBox="1">
            <a:spLocks noChangeArrowheads="1"/>
          </p:cNvSpPr>
          <p:nvPr/>
        </p:nvSpPr>
        <p:spPr bwMode="auto">
          <a:xfrm>
            <a:off x="3505200" y="3432175"/>
            <a:ext cx="17446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/>
              <a:t>Freshwater</a:t>
            </a:r>
          </a:p>
        </p:txBody>
      </p:sp>
      <p:sp>
        <p:nvSpPr>
          <p:cNvPr id="51205" name="Textfeld 41"/>
          <p:cNvSpPr txBox="1">
            <a:spLocks noChangeArrowheads="1"/>
          </p:cNvSpPr>
          <p:nvPr/>
        </p:nvSpPr>
        <p:spPr bwMode="auto">
          <a:xfrm>
            <a:off x="3527425" y="5729288"/>
            <a:ext cx="17446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/>
              <a:t>Terrestrial</a:t>
            </a:r>
          </a:p>
        </p:txBody>
      </p:sp>
      <p:sp>
        <p:nvSpPr>
          <p:cNvPr id="51206" name="Textfeld 42"/>
          <p:cNvSpPr txBox="1">
            <a:spLocks noChangeArrowheads="1"/>
          </p:cNvSpPr>
          <p:nvPr/>
        </p:nvSpPr>
        <p:spPr bwMode="auto">
          <a:xfrm>
            <a:off x="3540125" y="4594225"/>
            <a:ext cx="17446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/>
              <a:t>Marine</a:t>
            </a:r>
          </a:p>
        </p:txBody>
      </p:sp>
      <p:sp>
        <p:nvSpPr>
          <p:cNvPr id="51207" name="Textfeld 3"/>
          <p:cNvSpPr txBox="1">
            <a:spLocks noChangeArrowheads="1"/>
          </p:cNvSpPr>
          <p:nvPr/>
        </p:nvSpPr>
        <p:spPr bwMode="auto">
          <a:xfrm>
            <a:off x="93663" y="2435225"/>
            <a:ext cx="17446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b="1"/>
              <a:t>Remote sensing</a:t>
            </a:r>
          </a:p>
        </p:txBody>
      </p:sp>
      <p:sp>
        <p:nvSpPr>
          <p:cNvPr id="11" name="Rechteck 10"/>
          <p:cNvSpPr/>
          <p:nvPr/>
        </p:nvSpPr>
        <p:spPr>
          <a:xfrm>
            <a:off x="5270500" y="3175000"/>
            <a:ext cx="4810125" cy="2387600"/>
          </a:xfrm>
          <a:prstGeom prst="rect">
            <a:avLst/>
          </a:prstGeom>
        </p:spPr>
        <p:txBody>
          <a:bodyPr lIns="100783" tIns="50392" rIns="100783" bIns="50392">
            <a:spAutoFit/>
          </a:bodyPr>
          <a:lstStyle/>
          <a:p>
            <a:pPr defTabSz="457152" hangingPunct="0">
              <a:lnSpc>
                <a:spcPct val="93000"/>
              </a:lnSpc>
              <a:spcAft>
                <a:spcPts val="1323"/>
              </a:spcAft>
              <a:buClr>
                <a:srgbClr val="000000"/>
              </a:buClr>
              <a:buSzPct val="100000"/>
              <a:defRPr/>
            </a:pPr>
            <a:r>
              <a:rPr lang="en-US" altLang="de-DE" sz="2200" b="1" dirty="0">
                <a:solidFill>
                  <a:srgbClr val="009999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Specific Challenges:</a:t>
            </a:r>
          </a:p>
          <a:p>
            <a:pPr defTabSz="457152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de-DE" b="1" dirty="0">
                <a:solidFill>
                  <a:schemeClr val="tx1">
                    <a:lumMod val="50000"/>
                    <a:lumOff val="50000"/>
                  </a:schemeClr>
                </a:solidFill>
                <a:ea typeface="SimSun" pitchFamily="2" charset="-122"/>
                <a:cs typeface="Arial" charset="0"/>
              </a:rPr>
              <a:t>+ data standards, interoperability</a:t>
            </a:r>
          </a:p>
          <a:p>
            <a:pPr defTabSz="457152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altLang="de-DE" b="1" dirty="0">
                <a:solidFill>
                  <a:schemeClr val="tx1">
                    <a:lumMod val="50000"/>
                    <a:lumOff val="50000"/>
                  </a:schemeClr>
                </a:solidFill>
                <a:ea typeface="SimSun" pitchFamily="2" charset="-122"/>
                <a:cs typeface="Arial" charset="0"/>
              </a:rPr>
              <a:t>+ common recording &amp; </a:t>
            </a:r>
            <a:br>
              <a:rPr lang="en-US" altLang="de-DE" b="1" dirty="0">
                <a:solidFill>
                  <a:schemeClr val="tx1">
                    <a:lumMod val="50000"/>
                    <a:lumOff val="50000"/>
                  </a:schemeClr>
                </a:solidFill>
                <a:ea typeface="SimSun" pitchFamily="2" charset="-122"/>
                <a:cs typeface="Arial" charset="0"/>
              </a:rPr>
            </a:br>
            <a:r>
              <a:rPr lang="en-US" altLang="de-DE" b="1" dirty="0">
                <a:solidFill>
                  <a:schemeClr val="tx1">
                    <a:lumMod val="50000"/>
                    <a:lumOff val="50000"/>
                  </a:schemeClr>
                </a:solidFill>
                <a:ea typeface="SimSun" pitchFamily="2" charset="-122"/>
                <a:cs typeface="Arial" charset="0"/>
              </a:rPr>
              <a:t>	monitoring schemes</a:t>
            </a:r>
          </a:p>
          <a:p>
            <a:pPr defTabSz="457152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altLang="de-DE" b="1" dirty="0">
                <a:solidFill>
                  <a:schemeClr val="tx1">
                    <a:lumMod val="50000"/>
                    <a:lumOff val="50000"/>
                  </a:schemeClr>
                </a:solidFill>
                <a:ea typeface="SimSun" pitchFamily="2" charset="-122"/>
                <a:cs typeface="Arial" charset="0"/>
              </a:rPr>
              <a:t>+ analysis, interpretation, tools [patterns 	and trends] </a:t>
            </a:r>
          </a:p>
          <a:p>
            <a:pPr defTabSz="457152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SimSun" pitchFamily="2" charset="-122"/>
                <a:cs typeface="Arial" charset="0"/>
              </a:rPr>
              <a:t>+ information dissemination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ea typeface="SimSun" pitchFamily="2" charset="-122"/>
              <a:cs typeface="Arial" charset="0"/>
            </a:endParaRPr>
          </a:p>
          <a:p>
            <a:pPr defTabSz="457152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SimSun" pitchFamily="2" charset="-122"/>
                <a:cs typeface="Arial" charset="0"/>
              </a:rPr>
              <a:t>+ science policy interface(s)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19063" y="6251575"/>
            <a:ext cx="8016875" cy="435817"/>
          </a:xfrm>
          <a:prstGeom prst="rect">
            <a:avLst/>
          </a:prstGeom>
          <a:noFill/>
        </p:spPr>
        <p:txBody>
          <a:bodyPr lIns="91430" tIns="45716" rIns="91430" bIns="45716">
            <a:spAutoFit/>
          </a:bodyPr>
          <a:lstStyle/>
          <a:p>
            <a:pPr defTabSz="457152">
              <a:defRPr/>
            </a:pPr>
            <a:r>
              <a:rPr lang="de-DE" sz="2400" dirty="0" err="1">
                <a:ea typeface="SimSun" pitchFamily="2" charset="-122"/>
                <a:cs typeface="Arial" charset="0"/>
              </a:rPr>
              <a:t>Two</a:t>
            </a:r>
            <a:r>
              <a:rPr lang="de-DE" sz="2400" dirty="0">
                <a:ea typeface="SimSun" pitchFamily="2" charset="-122"/>
                <a:cs typeface="Arial" charset="0"/>
              </a:rPr>
              <a:t> large </a:t>
            </a:r>
            <a:r>
              <a:rPr lang="de-DE" sz="2400" dirty="0" err="1">
                <a:ea typeface="SimSun" pitchFamily="2" charset="-122"/>
                <a:cs typeface="Arial" charset="0"/>
              </a:rPr>
              <a:t>realms</a:t>
            </a:r>
            <a:r>
              <a:rPr lang="de-DE" sz="2400" dirty="0">
                <a:ea typeface="SimSun" pitchFamily="2" charset="-122"/>
                <a:cs typeface="Arial" charset="0"/>
              </a:rPr>
              <a:t>: </a:t>
            </a:r>
            <a:r>
              <a:rPr lang="de-DE" sz="2400" b="1" dirty="0" err="1">
                <a:ea typeface="SimSun" pitchFamily="2" charset="-122"/>
                <a:cs typeface="Arial" charset="0"/>
              </a:rPr>
              <a:t>field</a:t>
            </a:r>
            <a:r>
              <a:rPr lang="de-DE" sz="2400" dirty="0">
                <a:ea typeface="SimSun" pitchFamily="2" charset="-122"/>
                <a:cs typeface="Arial" charset="0"/>
              </a:rPr>
              <a:t> („in situ“) + </a:t>
            </a:r>
            <a:r>
              <a:rPr lang="de-DE" sz="2400" b="1" dirty="0">
                <a:ea typeface="SimSun" pitchFamily="2" charset="-122"/>
                <a:cs typeface="Arial" charset="0"/>
              </a:rPr>
              <a:t>remote </a:t>
            </a:r>
            <a:r>
              <a:rPr lang="de-DE" sz="2400" b="1" dirty="0" err="1">
                <a:ea typeface="SimSun" pitchFamily="2" charset="-122"/>
                <a:cs typeface="Arial" charset="0"/>
              </a:rPr>
              <a:t>sensing</a:t>
            </a:r>
            <a:r>
              <a:rPr lang="de-DE" sz="2400" b="1" dirty="0">
                <a:ea typeface="SimSun" pitchFamily="2" charset="-122"/>
                <a:cs typeface="Arial" charset="0"/>
              </a:rPr>
              <a:t> </a:t>
            </a:r>
            <a:r>
              <a:rPr lang="de-DE" sz="2400" i="1" dirty="0" err="1">
                <a:ea typeface="SimSun" pitchFamily="2" charset="-122"/>
                <a:cs typeface="Arial" charset="0"/>
              </a:rPr>
              <a:t>data</a:t>
            </a:r>
            <a:endParaRPr lang="de-DE" sz="2400" i="1" dirty="0"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1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 bwMode="auto">
          <a:xfrm>
            <a:off x="44235" y="5077152"/>
            <a:ext cx="3555918" cy="15936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69" y="1617540"/>
            <a:ext cx="5976663" cy="461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9" y="1237644"/>
            <a:ext cx="3323787" cy="175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 rot="16200000">
            <a:off x="-835362" y="1816509"/>
            <a:ext cx="1890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UNEP WCMC 2014</a:t>
            </a:r>
            <a:endParaRPr lang="en-US" sz="1400" dirty="0"/>
          </a:p>
        </p:txBody>
      </p:sp>
      <p:sp>
        <p:nvSpPr>
          <p:cNvPr id="5" name="Textfeld 4"/>
          <p:cNvSpPr txBox="1"/>
          <p:nvPr/>
        </p:nvSpPr>
        <p:spPr>
          <a:xfrm rot="16200000">
            <a:off x="8981393" y="3722554"/>
            <a:ext cx="1890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Regan et al. 2014</a:t>
            </a:r>
            <a:endParaRPr lang="en-US" sz="1400" dirty="0"/>
          </a:p>
        </p:txBody>
      </p:sp>
      <p:pic>
        <p:nvPicPr>
          <p:cNvPr id="6" name="Picture 4" descr="F:\2015-04-07\Life on Earth_Florian\Logos\CMS\CMS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76" y="3065273"/>
            <a:ext cx="571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:\2015-04-07\Life on Earth_Florian\Logos\_weitere\IPBES\ipbes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97" y="3078535"/>
            <a:ext cx="1726699" cy="9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484425" y="5714761"/>
            <a:ext cx="2971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Water Framework Directive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26550" y="6012085"/>
            <a:ext cx="292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Wildlife Trade Regulations 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28550" y="5210705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EU:  Bern </a:t>
            </a:r>
            <a:r>
              <a:rPr lang="en-US" dirty="0"/>
              <a:t>– Convention 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935856" y="5426729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Birds – Directive </a:t>
            </a:r>
            <a:endParaRPr lang="de-DE" dirty="0"/>
          </a:p>
        </p:txBody>
      </p:sp>
      <p:pic>
        <p:nvPicPr>
          <p:cNvPr id="15" name="Picture 3" descr="F:\2015-04-07\Life on Earth_Florian\Logos\CBD\logo-cb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6" y="4115279"/>
            <a:ext cx="2704259" cy="81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5"/>
          <p:cNvSpPr/>
          <p:nvPr/>
        </p:nvSpPr>
        <p:spPr>
          <a:xfrm>
            <a:off x="1242286" y="6290825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Habitats – Directive </a:t>
            </a:r>
            <a:endParaRPr lang="de-DE" dirty="0"/>
          </a:p>
        </p:txBody>
      </p:sp>
      <p:sp>
        <p:nvSpPr>
          <p:cNvPr id="17" name="Titel 1"/>
          <p:cNvSpPr txBox="1">
            <a:spLocks/>
          </p:cNvSpPr>
          <p:nvPr/>
        </p:nvSpPr>
        <p:spPr bwMode="auto">
          <a:xfrm>
            <a:off x="935856" y="827509"/>
            <a:ext cx="8496944" cy="481012"/>
          </a:xfrm>
          <a:prstGeom prst="rect">
            <a:avLst/>
          </a:prstGeom>
          <a:solidFill>
            <a:schemeClr val="bg1"/>
          </a:solidFill>
          <a:extLst/>
        </p:spPr>
        <p:txBody>
          <a:bodyPr lIns="110949" tIns="55478" rIns="110949" bIns="55478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52" eaLnBrk="0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altLang="de-DE" sz="3600" b="1" kern="0" dirty="0">
                <a:solidFill>
                  <a:srgbClr val="009999"/>
                </a:solidFill>
                <a:latin typeface="Calibri" panose="020F0502020204030204" pitchFamily="34" charset="0"/>
                <a:ea typeface="ＭＳ Ｐゴシック" pitchFamily="34" charset="-128"/>
              </a:rPr>
              <a:t>The </a:t>
            </a:r>
            <a:r>
              <a:rPr lang="en-US" altLang="de-DE" sz="3600" b="1" kern="0" dirty="0" smtClean="0">
                <a:solidFill>
                  <a:srgbClr val="009999"/>
                </a:solidFill>
                <a:latin typeface="Calibri" panose="020F0502020204030204" pitchFamily="34" charset="0"/>
                <a:ea typeface="ＭＳ Ｐゴシック" pitchFamily="34" charset="-128"/>
              </a:rPr>
              <a:t>policy </a:t>
            </a:r>
            <a:r>
              <a:rPr lang="en-US" altLang="de-DE" sz="3600" b="1" kern="0" dirty="0" smtClean="0">
                <a:solidFill>
                  <a:srgbClr val="009999"/>
                </a:solidFill>
                <a:latin typeface="Calibri" panose="020F0502020204030204" pitchFamily="34" charset="0"/>
                <a:ea typeface="ＭＳ Ｐゴシック" pitchFamily="34" charset="-128"/>
              </a:rPr>
              <a:t>challenge</a:t>
            </a:r>
            <a:r>
              <a:rPr lang="en-US" altLang="de-DE" sz="3600" b="1" kern="0" dirty="0">
                <a:solidFill>
                  <a:srgbClr val="009999"/>
                </a:solidFill>
                <a:latin typeface="Calibri" panose="020F0502020204030204" pitchFamily="34" charset="0"/>
                <a:ea typeface="ＭＳ Ｐゴシック" pitchFamily="34" charset="-128"/>
              </a:rPr>
              <a:t>: </a:t>
            </a:r>
            <a:r>
              <a:rPr lang="en-US" altLang="de-DE" sz="3600" b="1" kern="0" dirty="0" smtClean="0">
                <a:solidFill>
                  <a:srgbClr val="009999"/>
                </a:solidFill>
                <a:latin typeface="Calibri" panose="020F0502020204030204" pitchFamily="34" charset="0"/>
                <a:ea typeface="ＭＳ Ｐゴシック" pitchFamily="34" charset="-128"/>
              </a:rPr>
              <a:t>more than one ….</a:t>
            </a:r>
            <a:endParaRPr lang="de-DE" altLang="de-DE" sz="3600" b="1" kern="0" dirty="0">
              <a:solidFill>
                <a:srgbClr val="009999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41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Oval 2"/>
          <p:cNvSpPr>
            <a:spLocks noChangeArrowheads="1"/>
          </p:cNvSpPr>
          <p:nvPr/>
        </p:nvSpPr>
        <p:spPr bwMode="auto">
          <a:xfrm>
            <a:off x="1176073" y="762967"/>
            <a:ext cx="7728479" cy="5795751"/>
          </a:xfrm>
          <a:prstGeom prst="ellipse">
            <a:avLst/>
          </a:prstGeom>
          <a:noFill/>
          <a:ln w="1619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endParaRPr lang="en-GB" altLang="de-DE">
              <a:latin typeface="Times New Roman" pitchFamily="18" charset="0"/>
            </a:endParaRPr>
          </a:p>
        </p:txBody>
      </p:sp>
      <p:sp>
        <p:nvSpPr>
          <p:cNvPr id="1031" name="Text Box 3"/>
          <p:cNvSpPr txBox="1">
            <a:spLocks noChangeArrowheads="1"/>
          </p:cNvSpPr>
          <p:nvPr/>
        </p:nvSpPr>
        <p:spPr bwMode="auto">
          <a:xfrm>
            <a:off x="530284" y="4150822"/>
            <a:ext cx="1149821" cy="269488"/>
          </a:xfrm>
          <a:prstGeom prst="rect">
            <a:avLst/>
          </a:prstGeom>
          <a:solidFill>
            <a:srgbClr val="0407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de-DE" sz="1100">
                <a:solidFill>
                  <a:schemeClr val="bg1"/>
                </a:solidFill>
              </a:rPr>
              <a:t>World Heritage</a:t>
            </a:r>
          </a:p>
        </p:txBody>
      </p:sp>
      <p:sp>
        <p:nvSpPr>
          <p:cNvPr id="1032" name="Text Box 4"/>
          <p:cNvSpPr txBox="1">
            <a:spLocks noChangeArrowheads="1"/>
          </p:cNvSpPr>
          <p:nvPr/>
        </p:nvSpPr>
        <p:spPr bwMode="auto">
          <a:xfrm>
            <a:off x="1281080" y="5940996"/>
            <a:ext cx="1790362" cy="437481"/>
          </a:xfrm>
          <a:prstGeom prst="rect">
            <a:avLst/>
          </a:prstGeom>
          <a:solidFill>
            <a:srgbClr val="C3D6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de-DE" sz="2200"/>
              <a:t>IWC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75098" y="1023707"/>
          <a:ext cx="1762360" cy="13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3" imgW="771429" imgH="485586" progId="Paint.Picture">
                  <p:embed/>
                </p:oleObj>
              </mc:Choice>
              <mc:Fallback>
                <p:oleObj name="Bitmap Image" r:id="rId3" imgW="771429" imgH="4855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5098" y="1023707"/>
                        <a:ext cx="1762360" cy="1328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6" descr="cms_logo_blue_300dp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86" y="944959"/>
            <a:ext cx="1149821" cy="155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752210"/>
              </p:ext>
            </p:extLst>
          </p:nvPr>
        </p:nvGraphicFramePr>
        <p:xfrm>
          <a:off x="4482306" y="107429"/>
          <a:ext cx="1134070" cy="1347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6" imgW="438095" imgH="533474" progId="Paint.Picture">
                  <p:embed/>
                </p:oleObj>
              </mc:Choice>
              <mc:Fallback>
                <p:oleObj name="Bitmap Image" r:id="rId6" imgW="438095" imgH="53347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2306" y="107429"/>
                        <a:ext cx="1134070" cy="1347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573072"/>
              </p:ext>
            </p:extLst>
          </p:nvPr>
        </p:nvGraphicFramePr>
        <p:xfrm>
          <a:off x="4482306" y="1532883"/>
          <a:ext cx="1134070" cy="30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8" imgW="476316" imgH="171338" progId="Paint.Picture">
                  <p:embed/>
                </p:oleObj>
              </mc:Choice>
              <mc:Fallback>
                <p:oleObj name="Bitmap Image" r:id="rId8" imgW="476316" imgH="1713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2306" y="1532883"/>
                        <a:ext cx="1134070" cy="30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9" descr="Cool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80" y="4996036"/>
            <a:ext cx="1790362" cy="98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" descr="Ramsar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17" y="3156864"/>
            <a:ext cx="1270579" cy="125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1" descr="logwh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4" y="3044869"/>
            <a:ext cx="1149821" cy="118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2431785" y="2771725"/>
            <a:ext cx="5344831" cy="193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es-ES_tradnl" altLang="de-DE" sz="4000">
                <a:solidFill>
                  <a:srgbClr val="FFCC00"/>
                </a:solidFill>
                <a:latin typeface="Comic Sans MS" pitchFamily="66" charset="0"/>
              </a:rPr>
              <a:t>Many </a:t>
            </a:r>
            <a:br>
              <a:rPr lang="es-ES_tradnl" altLang="de-DE" sz="4000">
                <a:solidFill>
                  <a:srgbClr val="FFCC00"/>
                </a:solidFill>
                <a:latin typeface="Comic Sans MS" pitchFamily="66" charset="0"/>
              </a:rPr>
            </a:br>
            <a:r>
              <a:rPr lang="es-ES_tradnl" altLang="de-DE" sz="4000">
                <a:solidFill>
                  <a:srgbClr val="FFCC00"/>
                </a:solidFill>
                <a:latin typeface="Comic Sans MS" pitchFamily="66" charset="0"/>
              </a:rPr>
              <a:t>“biodiversity-related </a:t>
            </a:r>
          </a:p>
          <a:p>
            <a:pPr algn="ctr"/>
            <a:r>
              <a:rPr lang="es-ES_tradnl" altLang="de-DE" sz="4000">
                <a:solidFill>
                  <a:srgbClr val="FFCC00"/>
                </a:solidFill>
                <a:latin typeface="Comic Sans MS" pitchFamily="66" charset="0"/>
              </a:rPr>
              <a:t>conventions ... “</a:t>
            </a:r>
            <a:endParaRPr lang="en-GB" altLang="de-DE" sz="4000">
              <a:solidFill>
                <a:srgbClr val="FFCC00"/>
              </a:solidFill>
              <a:latin typeface="Comic Sans MS" pitchFamily="66" charset="0"/>
            </a:endParaRPr>
          </a:p>
        </p:txBody>
      </p:sp>
      <p:pic>
        <p:nvPicPr>
          <p:cNvPr id="1038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938" y="5209526"/>
            <a:ext cx="1762360" cy="109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Text Box 14"/>
          <p:cNvSpPr txBox="1">
            <a:spLocks noChangeArrowheads="1"/>
          </p:cNvSpPr>
          <p:nvPr/>
        </p:nvSpPr>
        <p:spPr bwMode="auto">
          <a:xfrm>
            <a:off x="4130257" y="6942756"/>
            <a:ext cx="1748359" cy="4374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de-DE" sz="2200" dirty="0"/>
              <a:t>UNCLOS</a:t>
            </a: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875853"/>
              </p:ext>
            </p:extLst>
          </p:nvPr>
        </p:nvGraphicFramePr>
        <p:xfrm>
          <a:off x="4118343" y="5965233"/>
          <a:ext cx="1748359" cy="988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map Image" r:id="rId15" imgW="1809524" imgH="990738" progId="Paint.Picture">
                  <p:embed/>
                </p:oleObj>
              </mc:Choice>
              <mc:Fallback>
                <p:oleObj name="Bitmap Image" r:id="rId15" imgW="1809524" imgH="9907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8343" y="5965233"/>
                        <a:ext cx="1748359" cy="988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877575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hteck 6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0" tIns="45716" rIns="91430" bIns="4571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66563" name="14 CuadroTexto"/>
          <p:cNvSpPr txBox="1">
            <a:spLocks noChangeArrowheads="1"/>
          </p:cNvSpPr>
          <p:nvPr/>
        </p:nvSpPr>
        <p:spPr bwMode="auto">
          <a:xfrm>
            <a:off x="5516563" y="3378200"/>
            <a:ext cx="1241425" cy="315913"/>
          </a:xfrm>
          <a:prstGeom prst="rect">
            <a:avLst/>
          </a:prstGeom>
          <a:noFill/>
          <a:ln w="254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9431" tIns="49716" rIns="99431" bIns="49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s-ES" altLang="de-DE" sz="1400"/>
              <a:t>MDGs/SDGs</a:t>
            </a:r>
          </a:p>
        </p:txBody>
      </p:sp>
      <p:sp>
        <p:nvSpPr>
          <p:cNvPr id="66564" name="15 CuadroTexto"/>
          <p:cNvSpPr txBox="1">
            <a:spLocks noChangeArrowheads="1"/>
          </p:cNvSpPr>
          <p:nvPr/>
        </p:nvSpPr>
        <p:spPr bwMode="auto">
          <a:xfrm>
            <a:off x="277813" y="366713"/>
            <a:ext cx="1239837" cy="474662"/>
          </a:xfrm>
          <a:prstGeom prst="rect">
            <a:avLst/>
          </a:prstGeom>
          <a:noFill/>
          <a:ln w="254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9431" tIns="49716" rIns="99431" bIns="49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s-ES" altLang="de-DE" sz="1200"/>
              <a:t>Ecosystem Accounting</a:t>
            </a:r>
          </a:p>
        </p:txBody>
      </p:sp>
      <p:sp>
        <p:nvSpPr>
          <p:cNvPr id="66565" name="16 CuadroTexto"/>
          <p:cNvSpPr txBox="1">
            <a:spLocks noChangeArrowheads="1"/>
          </p:cNvSpPr>
          <p:nvPr/>
        </p:nvSpPr>
        <p:spPr bwMode="auto">
          <a:xfrm>
            <a:off x="357188" y="1081088"/>
            <a:ext cx="952500" cy="508000"/>
          </a:xfrm>
          <a:prstGeom prst="rect">
            <a:avLst/>
          </a:prstGeom>
          <a:noFill/>
          <a:ln w="254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9431" tIns="49716" rIns="99431" bIns="49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s-ES" altLang="de-DE" sz="1300"/>
              <a:t>Green Economy</a:t>
            </a:r>
          </a:p>
        </p:txBody>
      </p:sp>
      <p:grpSp>
        <p:nvGrpSpPr>
          <p:cNvPr id="66566" name="Group 77"/>
          <p:cNvGrpSpPr>
            <a:grpSpLocks/>
          </p:cNvGrpSpPr>
          <p:nvPr/>
        </p:nvGrpSpPr>
        <p:grpSpPr bwMode="auto">
          <a:xfrm>
            <a:off x="1230313" y="4097338"/>
            <a:ext cx="8651875" cy="3254375"/>
            <a:chOff x="1115616" y="3717032"/>
            <a:chExt cx="7848872" cy="2952328"/>
          </a:xfrm>
        </p:grpSpPr>
        <p:sp>
          <p:nvSpPr>
            <p:cNvPr id="57" name="Oval 56"/>
            <p:cNvSpPr/>
            <p:nvPr/>
          </p:nvSpPr>
          <p:spPr>
            <a:xfrm>
              <a:off x="1115616" y="3717032"/>
              <a:ext cx="7848872" cy="29523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2">
                <a:defRPr/>
              </a:pPr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3707904" y="3933056"/>
              <a:ext cx="4824536" cy="25202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2">
                <a:defRPr/>
              </a:pPr>
              <a:endParaRPr lang="en-GB"/>
            </a:p>
          </p:txBody>
        </p:sp>
        <p:sp>
          <p:nvSpPr>
            <p:cNvPr id="66611" name="26 CuadroTexto"/>
            <p:cNvSpPr txBox="1">
              <a:spLocks noChangeArrowheads="1"/>
            </p:cNvSpPr>
            <p:nvPr/>
          </p:nvSpPr>
          <p:spPr bwMode="auto">
            <a:xfrm>
              <a:off x="4067944" y="4720788"/>
              <a:ext cx="720080" cy="27921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400"/>
                <a:t>WFD</a:t>
              </a:r>
            </a:p>
          </p:txBody>
        </p:sp>
        <p:sp>
          <p:nvSpPr>
            <p:cNvPr id="66612" name="27 CuadroTexto"/>
            <p:cNvSpPr txBox="1">
              <a:spLocks noChangeArrowheads="1"/>
            </p:cNvSpPr>
            <p:nvPr/>
          </p:nvSpPr>
          <p:spPr bwMode="auto">
            <a:xfrm>
              <a:off x="4067944" y="5224844"/>
              <a:ext cx="720080" cy="27921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400"/>
                <a:t>MSFD</a:t>
              </a:r>
            </a:p>
          </p:txBody>
        </p:sp>
        <p:sp>
          <p:nvSpPr>
            <p:cNvPr id="66613" name="28 CuadroTexto"/>
            <p:cNvSpPr txBox="1">
              <a:spLocks noChangeArrowheads="1"/>
            </p:cNvSpPr>
            <p:nvPr/>
          </p:nvSpPr>
          <p:spPr bwMode="auto">
            <a:xfrm>
              <a:off x="4932040" y="5229200"/>
              <a:ext cx="936104" cy="4924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400"/>
                <a:t>Floods Directive</a:t>
              </a: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4898916" y="4248451"/>
              <a:ext cx="1113244" cy="6696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defTabSz="457152">
                <a:defRPr/>
              </a:pPr>
              <a:r>
                <a:rPr lang="es-ES" sz="1400" dirty="0">
                  <a:cs typeface="Arial" charset="0"/>
                </a:rPr>
                <a:t>Wildlife Trade Regulations</a:t>
              </a:r>
            </a:p>
          </p:txBody>
        </p:sp>
        <p:sp>
          <p:nvSpPr>
            <p:cNvPr id="66615" name="30 CuadroTexto"/>
            <p:cNvSpPr txBox="1">
              <a:spLocks noChangeArrowheads="1"/>
            </p:cNvSpPr>
            <p:nvPr/>
          </p:nvSpPr>
          <p:spPr bwMode="auto">
            <a:xfrm>
              <a:off x="7164288" y="4520733"/>
              <a:ext cx="869923" cy="47465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400"/>
                <a:t>Birds Directive</a:t>
              </a:r>
            </a:p>
          </p:txBody>
        </p:sp>
        <p:sp>
          <p:nvSpPr>
            <p:cNvPr id="66616" name="31 CuadroTexto"/>
            <p:cNvSpPr txBox="1">
              <a:spLocks noChangeArrowheads="1"/>
            </p:cNvSpPr>
            <p:nvPr/>
          </p:nvSpPr>
          <p:spPr bwMode="auto">
            <a:xfrm>
              <a:off x="6156176" y="4509120"/>
              <a:ext cx="864096" cy="4924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400"/>
                <a:t>Habitats Directive</a:t>
              </a:r>
            </a:p>
          </p:txBody>
        </p:sp>
        <p:sp>
          <p:nvSpPr>
            <p:cNvPr id="66617" name="32 CuadroTexto"/>
            <p:cNvSpPr txBox="1">
              <a:spLocks noChangeArrowheads="1"/>
            </p:cNvSpPr>
            <p:nvPr/>
          </p:nvSpPr>
          <p:spPr bwMode="auto">
            <a:xfrm>
              <a:off x="6084168" y="5157192"/>
              <a:ext cx="864096" cy="4924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400"/>
                <a:t>IAS Directive</a:t>
              </a:r>
            </a:p>
          </p:txBody>
        </p:sp>
        <p:sp>
          <p:nvSpPr>
            <p:cNvPr id="66618" name="33 CuadroTexto"/>
            <p:cNvSpPr txBox="1">
              <a:spLocks noChangeArrowheads="1"/>
            </p:cNvSpPr>
            <p:nvPr/>
          </p:nvSpPr>
          <p:spPr bwMode="auto">
            <a:xfrm>
              <a:off x="7164288" y="5229200"/>
              <a:ext cx="869923" cy="47465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400"/>
                <a:t>GMO Directive</a:t>
              </a:r>
            </a:p>
          </p:txBody>
        </p:sp>
        <p:sp>
          <p:nvSpPr>
            <p:cNvPr id="66619" name="34 CuadroTexto"/>
            <p:cNvSpPr txBox="1">
              <a:spLocks noChangeArrowheads="1"/>
            </p:cNvSpPr>
            <p:nvPr/>
          </p:nvSpPr>
          <p:spPr bwMode="auto">
            <a:xfrm>
              <a:off x="1475656" y="5157192"/>
              <a:ext cx="576064" cy="27921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400"/>
                <a:t>CAP</a:t>
              </a:r>
            </a:p>
          </p:txBody>
        </p:sp>
        <p:sp>
          <p:nvSpPr>
            <p:cNvPr id="66620" name="35 CuadroTexto"/>
            <p:cNvSpPr txBox="1">
              <a:spLocks noChangeArrowheads="1"/>
            </p:cNvSpPr>
            <p:nvPr/>
          </p:nvSpPr>
          <p:spPr bwMode="auto">
            <a:xfrm>
              <a:off x="1619672" y="4653136"/>
              <a:ext cx="492346" cy="27921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400"/>
                <a:t>CFP</a:t>
              </a:r>
            </a:p>
          </p:txBody>
        </p:sp>
        <p:sp>
          <p:nvSpPr>
            <p:cNvPr id="66621" name="36 CuadroTexto"/>
            <p:cNvSpPr txBox="1">
              <a:spLocks noChangeArrowheads="1"/>
            </p:cNvSpPr>
            <p:nvPr/>
          </p:nvSpPr>
          <p:spPr bwMode="auto">
            <a:xfrm>
              <a:off x="2339752" y="5301208"/>
              <a:ext cx="1266032" cy="27921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400"/>
                <a:t>EIA Directive</a:t>
              </a:r>
            </a:p>
          </p:txBody>
        </p:sp>
        <p:sp>
          <p:nvSpPr>
            <p:cNvPr id="66622" name="37 CuadroTexto"/>
            <p:cNvSpPr txBox="1">
              <a:spLocks noChangeArrowheads="1"/>
            </p:cNvSpPr>
            <p:nvPr/>
          </p:nvSpPr>
          <p:spPr bwMode="auto">
            <a:xfrm>
              <a:off x="2771800" y="5733256"/>
              <a:ext cx="1080120" cy="46166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300"/>
                <a:t>Kyiv (SEA) Protocol</a:t>
              </a:r>
            </a:p>
          </p:txBody>
        </p:sp>
        <p:sp>
          <p:nvSpPr>
            <p:cNvPr id="66623" name="38 CuadroTexto"/>
            <p:cNvSpPr txBox="1">
              <a:spLocks noChangeArrowheads="1"/>
            </p:cNvSpPr>
            <p:nvPr/>
          </p:nvSpPr>
          <p:spPr bwMode="auto">
            <a:xfrm>
              <a:off x="2051720" y="5728900"/>
              <a:ext cx="562681" cy="27921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400"/>
                <a:t>ELD</a:t>
              </a:r>
            </a:p>
          </p:txBody>
        </p:sp>
        <p:sp>
          <p:nvSpPr>
            <p:cNvPr id="66624" name="39 CuadroTexto"/>
            <p:cNvSpPr txBox="1">
              <a:spLocks noChangeArrowheads="1"/>
            </p:cNvSpPr>
            <p:nvPr/>
          </p:nvSpPr>
          <p:spPr bwMode="auto">
            <a:xfrm>
              <a:off x="2267744" y="4800819"/>
              <a:ext cx="1266032" cy="4616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300"/>
                <a:t>Nitrates Directive</a:t>
              </a:r>
            </a:p>
          </p:txBody>
        </p:sp>
        <p:sp>
          <p:nvSpPr>
            <p:cNvPr id="66625" name="48 CuadroTexto"/>
            <p:cNvSpPr txBox="1">
              <a:spLocks noChangeArrowheads="1"/>
            </p:cNvSpPr>
            <p:nvPr/>
          </p:nvSpPr>
          <p:spPr bwMode="auto">
            <a:xfrm>
              <a:off x="4637324" y="5940844"/>
              <a:ext cx="2376264" cy="558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700" b="1" dirty="0">
                  <a:solidFill>
                    <a:srgbClr val="C00000"/>
                  </a:solidFill>
                </a:rPr>
                <a:t>EU Biodiversity Strategy</a:t>
              </a:r>
            </a:p>
          </p:txBody>
        </p:sp>
        <p:sp>
          <p:nvSpPr>
            <p:cNvPr id="66626" name="34 CuadroTexto"/>
            <p:cNvSpPr txBox="1">
              <a:spLocks noChangeArrowheads="1"/>
            </p:cNvSpPr>
            <p:nvPr/>
          </p:nvSpPr>
          <p:spPr bwMode="auto">
            <a:xfrm>
              <a:off x="2699792" y="4278221"/>
              <a:ext cx="984691" cy="4616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n-GB" altLang="de-DE" sz="1300"/>
                <a:t>RD priorities</a:t>
              </a:r>
            </a:p>
          </p:txBody>
        </p:sp>
        <p:sp>
          <p:nvSpPr>
            <p:cNvPr id="66627" name="48 CuadroTexto"/>
            <p:cNvSpPr txBox="1">
              <a:spLocks noChangeArrowheads="1"/>
            </p:cNvSpPr>
            <p:nvPr/>
          </p:nvSpPr>
          <p:spPr bwMode="auto">
            <a:xfrm>
              <a:off x="3203848" y="3933056"/>
              <a:ext cx="1008112" cy="323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700" b="1"/>
                <a:t>EU </a:t>
              </a:r>
              <a:r>
                <a:rPr lang="en-GB" altLang="de-DE" sz="1700" b="1"/>
                <a:t>level</a:t>
              </a:r>
            </a:p>
          </p:txBody>
        </p:sp>
      </p:grpSp>
      <p:grpSp>
        <p:nvGrpSpPr>
          <p:cNvPr id="66567" name="Group 80"/>
          <p:cNvGrpSpPr>
            <a:grpSpLocks/>
          </p:cNvGrpSpPr>
          <p:nvPr/>
        </p:nvGrpSpPr>
        <p:grpSpPr bwMode="auto">
          <a:xfrm>
            <a:off x="6865938" y="207963"/>
            <a:ext cx="3135312" cy="4048125"/>
            <a:chOff x="6228184" y="188640"/>
            <a:chExt cx="2843808" cy="3672408"/>
          </a:xfrm>
        </p:grpSpPr>
        <p:grpSp>
          <p:nvGrpSpPr>
            <p:cNvPr id="66596" name="Group 78"/>
            <p:cNvGrpSpPr>
              <a:grpSpLocks/>
            </p:cNvGrpSpPr>
            <p:nvPr/>
          </p:nvGrpSpPr>
          <p:grpSpPr bwMode="auto">
            <a:xfrm>
              <a:off x="6228184" y="188640"/>
              <a:ext cx="2843808" cy="3672408"/>
              <a:chOff x="6228184" y="188640"/>
              <a:chExt cx="2843808" cy="3672408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228184" y="188640"/>
                <a:ext cx="2843808" cy="367240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52">
                  <a:defRPr/>
                </a:pPr>
                <a:endParaRPr lang="en-GB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516165" y="332656"/>
                <a:ext cx="2231850" cy="1944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52">
                  <a:defRPr/>
                </a:pPr>
                <a:endParaRPr lang="en-GB"/>
              </a:p>
            </p:txBody>
          </p:sp>
          <p:sp>
            <p:nvSpPr>
              <p:cNvPr id="66600" name="17 CuadroTexto"/>
              <p:cNvSpPr txBox="1">
                <a:spLocks noChangeArrowheads="1"/>
              </p:cNvSpPr>
              <p:nvPr/>
            </p:nvSpPr>
            <p:spPr bwMode="auto">
              <a:xfrm>
                <a:off x="6588160" y="1412776"/>
                <a:ext cx="864160" cy="29317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5pPr>
                <a:lvl6pPr marL="25146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6pPr>
                <a:lvl7pPr marL="29718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7pPr>
                <a:lvl8pPr marL="34290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8pPr>
                <a:lvl9pPr marL="38862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9pPr>
              </a:lstStyle>
              <a:p>
                <a:pPr algn="ctr" eaLnBrk="1" hangingPunct="1"/>
                <a:r>
                  <a:rPr lang="es-ES" altLang="de-DE" sz="1500"/>
                  <a:t>OSPAR</a:t>
                </a:r>
              </a:p>
            </p:txBody>
          </p:sp>
          <p:sp>
            <p:nvSpPr>
              <p:cNvPr id="66601" name="18 CuadroTexto"/>
              <p:cNvSpPr txBox="1">
                <a:spLocks noChangeArrowheads="1"/>
              </p:cNvSpPr>
              <p:nvPr/>
            </p:nvSpPr>
            <p:spPr bwMode="auto">
              <a:xfrm>
                <a:off x="6804248" y="980729"/>
                <a:ext cx="792088" cy="29317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5pPr>
                <a:lvl6pPr marL="25146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6pPr>
                <a:lvl7pPr marL="29718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7pPr>
                <a:lvl8pPr marL="34290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8pPr>
                <a:lvl9pPr marL="38862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9pPr>
              </a:lstStyle>
              <a:p>
                <a:pPr algn="ctr" eaLnBrk="1" hangingPunct="1"/>
                <a:r>
                  <a:rPr lang="es-ES" altLang="de-DE" sz="1500"/>
                  <a:t>Helsinki</a:t>
                </a:r>
              </a:p>
            </p:txBody>
          </p:sp>
          <p:sp>
            <p:nvSpPr>
              <p:cNvPr id="66602" name="19 CuadroTexto"/>
              <p:cNvSpPr txBox="1">
                <a:spLocks noChangeArrowheads="1"/>
              </p:cNvSpPr>
              <p:nvPr/>
            </p:nvSpPr>
            <p:spPr bwMode="auto">
              <a:xfrm>
                <a:off x="7164288" y="528935"/>
                <a:ext cx="1130853" cy="29317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5pPr>
                <a:lvl6pPr marL="25146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6pPr>
                <a:lvl7pPr marL="29718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7pPr>
                <a:lvl8pPr marL="34290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8pPr>
                <a:lvl9pPr marL="38862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9pPr>
              </a:lstStyle>
              <a:p>
                <a:pPr algn="ctr" eaLnBrk="1" hangingPunct="1"/>
                <a:r>
                  <a:rPr lang="es-ES" altLang="de-DE" sz="1500"/>
                  <a:t>Barcelona</a:t>
                </a:r>
              </a:p>
            </p:txBody>
          </p:sp>
          <p:sp>
            <p:nvSpPr>
              <p:cNvPr id="66603" name="20 CuadroTexto"/>
              <p:cNvSpPr txBox="1">
                <a:spLocks noChangeArrowheads="1"/>
              </p:cNvSpPr>
              <p:nvPr/>
            </p:nvSpPr>
            <p:spPr bwMode="auto">
              <a:xfrm>
                <a:off x="7668344" y="980728"/>
                <a:ext cx="1018658" cy="29317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5pPr>
                <a:lvl6pPr marL="25146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6pPr>
                <a:lvl7pPr marL="29718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7pPr>
                <a:lvl8pPr marL="34290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8pPr>
                <a:lvl9pPr marL="38862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9pPr>
              </a:lstStyle>
              <a:p>
                <a:pPr algn="ctr" eaLnBrk="1" hangingPunct="1"/>
                <a:r>
                  <a:rPr lang="es-ES" altLang="de-DE" sz="1500"/>
                  <a:t>Bucharest</a:t>
                </a:r>
              </a:p>
            </p:txBody>
          </p:sp>
          <p:sp>
            <p:nvSpPr>
              <p:cNvPr id="66604" name="21 CuadroTexto"/>
              <p:cNvSpPr txBox="1">
                <a:spLocks noChangeArrowheads="1"/>
              </p:cNvSpPr>
              <p:nvPr/>
            </p:nvSpPr>
            <p:spPr bwMode="auto">
              <a:xfrm>
                <a:off x="6732240" y="2776572"/>
                <a:ext cx="720080" cy="2792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5pPr>
                <a:lvl6pPr marL="25146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6pPr>
                <a:lvl7pPr marL="29718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7pPr>
                <a:lvl8pPr marL="34290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8pPr>
                <a:lvl9pPr marL="38862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9pPr>
              </a:lstStyle>
              <a:p>
                <a:pPr algn="ctr" eaLnBrk="1" hangingPunct="1"/>
                <a:r>
                  <a:rPr lang="es-ES" altLang="de-DE" sz="1400"/>
                  <a:t>Bern</a:t>
                </a:r>
              </a:p>
            </p:txBody>
          </p:sp>
          <p:sp>
            <p:nvSpPr>
              <p:cNvPr id="66605" name="22 CuadroTexto"/>
              <p:cNvSpPr txBox="1">
                <a:spLocks noChangeArrowheads="1"/>
              </p:cNvSpPr>
              <p:nvPr/>
            </p:nvSpPr>
            <p:spPr bwMode="auto">
              <a:xfrm>
                <a:off x="8100392" y="2276872"/>
                <a:ext cx="648072" cy="2792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5pPr>
                <a:lvl6pPr marL="25146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6pPr>
                <a:lvl7pPr marL="29718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7pPr>
                <a:lvl8pPr marL="34290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8pPr>
                <a:lvl9pPr marL="38862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9pPr>
              </a:lstStyle>
              <a:p>
                <a:pPr algn="ctr" eaLnBrk="1" hangingPunct="1"/>
                <a:r>
                  <a:rPr lang="es-ES" altLang="de-DE" sz="1400"/>
                  <a:t>Alpine</a:t>
                </a:r>
              </a:p>
            </p:txBody>
          </p:sp>
          <p:sp>
            <p:nvSpPr>
              <p:cNvPr id="66606" name="23 CuadroTexto"/>
              <p:cNvSpPr txBox="1">
                <a:spLocks noChangeArrowheads="1"/>
              </p:cNvSpPr>
              <p:nvPr/>
            </p:nvSpPr>
            <p:spPr bwMode="auto">
              <a:xfrm>
                <a:off x="7668344" y="2708920"/>
                <a:ext cx="1018676" cy="2792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5pPr>
                <a:lvl6pPr marL="25146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6pPr>
                <a:lvl7pPr marL="29718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7pPr>
                <a:lvl8pPr marL="34290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8pPr>
                <a:lvl9pPr marL="38862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9pPr>
              </a:lstStyle>
              <a:p>
                <a:pPr algn="ctr" eaLnBrk="1" hangingPunct="1"/>
                <a:r>
                  <a:rPr lang="es-ES" altLang="de-DE" sz="1400"/>
                  <a:t>Carpathian</a:t>
                </a:r>
              </a:p>
            </p:txBody>
          </p:sp>
          <p:sp>
            <p:nvSpPr>
              <p:cNvPr id="66607" name="24 CuadroTexto"/>
              <p:cNvSpPr txBox="1">
                <a:spLocks noChangeArrowheads="1"/>
              </p:cNvSpPr>
              <p:nvPr/>
            </p:nvSpPr>
            <p:spPr bwMode="auto">
              <a:xfrm>
                <a:off x="6516216" y="2344524"/>
                <a:ext cx="864096" cy="2792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5pPr>
                <a:lvl6pPr marL="25146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6pPr>
                <a:lvl7pPr marL="29718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7pPr>
                <a:lvl8pPr marL="34290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8pPr>
                <a:lvl9pPr marL="38862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pitchFamily="2" charset="-122"/>
                  </a:defRPr>
                </a:lvl9pPr>
              </a:lstStyle>
              <a:p>
                <a:pPr algn="ctr" eaLnBrk="1" hangingPunct="1"/>
                <a:r>
                  <a:rPr lang="es-ES" altLang="de-DE" sz="1400"/>
                  <a:t>Florence</a:t>
                </a:r>
              </a:p>
            </p:txBody>
          </p:sp>
          <p:sp>
            <p:nvSpPr>
              <p:cNvPr id="59" name="48 CuadroTexto"/>
              <p:cNvSpPr txBox="1"/>
              <p:nvPr/>
            </p:nvSpPr>
            <p:spPr>
              <a:xfrm>
                <a:off x="6876140" y="3132327"/>
                <a:ext cx="1655888" cy="5587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457152">
                  <a:defRPr/>
                </a:pPr>
                <a:r>
                  <a:rPr lang="en-GB" sz="1700" b="1" dirty="0">
                    <a:solidFill>
                      <a:schemeClr val="accent1">
                        <a:lumMod val="75000"/>
                      </a:schemeClr>
                    </a:solidFill>
                    <a:cs typeface="Arial" charset="0"/>
                  </a:rPr>
                  <a:t>Pan-European strategy</a:t>
                </a:r>
              </a:p>
            </p:txBody>
          </p:sp>
        </p:grpSp>
        <p:sp>
          <p:nvSpPr>
            <p:cNvPr id="62" name="48 CuadroTexto"/>
            <p:cNvSpPr txBox="1"/>
            <p:nvPr/>
          </p:nvSpPr>
          <p:spPr>
            <a:xfrm>
              <a:off x="7524097" y="1412776"/>
              <a:ext cx="1007932" cy="5587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7152">
                <a:defRPr/>
              </a:pPr>
              <a:r>
                <a:rPr lang="en-GB" sz="1700" b="1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Regional seas</a:t>
              </a:r>
            </a:p>
          </p:txBody>
        </p:sp>
      </p:grpSp>
      <p:grpSp>
        <p:nvGrpSpPr>
          <p:cNvPr id="66568" name="Group 81"/>
          <p:cNvGrpSpPr>
            <a:grpSpLocks/>
          </p:cNvGrpSpPr>
          <p:nvPr/>
        </p:nvGrpSpPr>
        <p:grpSpPr bwMode="auto">
          <a:xfrm>
            <a:off x="1547813" y="123576"/>
            <a:ext cx="5238750" cy="3224213"/>
            <a:chOff x="1259632" y="0"/>
            <a:chExt cx="4896544" cy="2924944"/>
          </a:xfrm>
        </p:grpSpPr>
        <p:sp>
          <p:nvSpPr>
            <p:cNvPr id="72" name="Oval 71"/>
            <p:cNvSpPr/>
            <p:nvPr/>
          </p:nvSpPr>
          <p:spPr>
            <a:xfrm>
              <a:off x="2915554" y="404682"/>
              <a:ext cx="3023987" cy="1728179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2">
                <a:defRPr/>
              </a:pPr>
              <a:endParaRPr lang="en-GB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3918604" y="2507301"/>
              <a:ext cx="740416" cy="279389"/>
            </a:xfrm>
            <a:prstGeom prst="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defTabSz="457152">
                <a:defRPr/>
              </a:pPr>
              <a:r>
                <a:rPr lang="es-ES" sz="1400" dirty="0">
                  <a:cs typeface="Arial" charset="0"/>
                </a:rPr>
                <a:t>ICRW</a:t>
              </a:r>
            </a:p>
          </p:txBody>
        </p:sp>
        <p:sp>
          <p:nvSpPr>
            <p:cNvPr id="66580" name="25 CuadroTexto"/>
            <p:cNvSpPr txBox="1">
              <a:spLocks noChangeArrowheads="1"/>
            </p:cNvSpPr>
            <p:nvPr/>
          </p:nvSpPr>
          <p:spPr bwMode="auto">
            <a:xfrm>
              <a:off x="1566066" y="1484784"/>
              <a:ext cx="773686" cy="26524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n-GB" altLang="de-DE" sz="1300"/>
                <a:t>Antarctic</a:t>
              </a: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4715405" y="2204869"/>
              <a:ext cx="577199" cy="279389"/>
            </a:xfrm>
            <a:prstGeom prst="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defTabSz="457152">
                <a:defRPr/>
              </a:pPr>
              <a:r>
                <a:rPr lang="es-ES" sz="1400" dirty="0">
                  <a:cs typeface="Arial" charset="0"/>
                </a:rPr>
                <a:t>ITTA</a:t>
              </a:r>
            </a:p>
          </p:txBody>
        </p:sp>
        <p:sp>
          <p:nvSpPr>
            <p:cNvPr id="66582" name="42 CuadroTexto"/>
            <p:cNvSpPr txBox="1">
              <a:spLocks noChangeArrowheads="1"/>
            </p:cNvSpPr>
            <p:nvPr/>
          </p:nvSpPr>
          <p:spPr bwMode="auto">
            <a:xfrm>
              <a:off x="3131840" y="2204864"/>
              <a:ext cx="720080" cy="29316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500"/>
                <a:t>Espoo</a:t>
              </a:r>
            </a:p>
          </p:txBody>
        </p:sp>
        <p:sp>
          <p:nvSpPr>
            <p:cNvPr id="66583" name="43 CuadroTexto"/>
            <p:cNvSpPr txBox="1">
              <a:spLocks noChangeArrowheads="1"/>
            </p:cNvSpPr>
            <p:nvPr/>
          </p:nvSpPr>
          <p:spPr bwMode="auto">
            <a:xfrm>
              <a:off x="2123728" y="1855857"/>
              <a:ext cx="1080120" cy="26524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300"/>
                <a:t>Water Conv.</a:t>
              </a:r>
            </a:p>
          </p:txBody>
        </p:sp>
        <p:sp>
          <p:nvSpPr>
            <p:cNvPr id="63" name="3 CuadroTexto"/>
            <p:cNvSpPr txBox="1"/>
            <p:nvPr/>
          </p:nvSpPr>
          <p:spPr>
            <a:xfrm>
              <a:off x="4139690" y="548697"/>
              <a:ext cx="587585" cy="27938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algn="ctr" defTabSz="457152">
                <a:defRPr/>
              </a:pPr>
              <a:r>
                <a:rPr lang="es-ES" sz="1400" dirty="0">
                  <a:cs typeface="Arial" charset="0"/>
                </a:rPr>
                <a:t>CMS</a:t>
              </a:r>
              <a:endParaRPr lang="es-ES" sz="1400" baseline="30000" dirty="0">
                <a:cs typeface="Arial" charset="0"/>
              </a:endParaRPr>
            </a:p>
          </p:txBody>
        </p:sp>
        <p:sp>
          <p:nvSpPr>
            <p:cNvPr id="64" name="4 CuadroTexto"/>
            <p:cNvSpPr txBox="1"/>
            <p:nvPr/>
          </p:nvSpPr>
          <p:spPr>
            <a:xfrm>
              <a:off x="3609973" y="1556802"/>
              <a:ext cx="762674" cy="27938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algn="ctr" defTabSz="457152">
                <a:defRPr/>
              </a:pPr>
              <a:r>
                <a:rPr lang="es-ES" sz="1400" dirty="0">
                  <a:cs typeface="Arial" charset="0"/>
                </a:rPr>
                <a:t>Ramsar</a:t>
              </a:r>
            </a:p>
          </p:txBody>
        </p:sp>
        <p:sp>
          <p:nvSpPr>
            <p:cNvPr id="65" name="5 CuadroTexto"/>
            <p:cNvSpPr txBox="1"/>
            <p:nvPr/>
          </p:nvSpPr>
          <p:spPr>
            <a:xfrm>
              <a:off x="3132189" y="836727"/>
              <a:ext cx="587585" cy="29379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algn="ctr" defTabSz="457152">
                <a:defRPr/>
              </a:pPr>
              <a:r>
                <a:rPr lang="es-ES" sz="1500" dirty="0">
                  <a:cs typeface="Arial" charset="0"/>
                </a:rPr>
                <a:t>CBD</a:t>
              </a:r>
              <a:endParaRPr lang="es-ES" sz="1500" baseline="30000" dirty="0">
                <a:cs typeface="Arial" charset="0"/>
              </a:endParaRPr>
            </a:p>
          </p:txBody>
        </p:sp>
        <p:sp>
          <p:nvSpPr>
            <p:cNvPr id="66" name="6 CuadroTexto"/>
            <p:cNvSpPr txBox="1"/>
            <p:nvPr/>
          </p:nvSpPr>
          <p:spPr>
            <a:xfrm>
              <a:off x="3991310" y="1124757"/>
              <a:ext cx="666227" cy="27938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algn="ctr" defTabSz="457152">
                <a:defRPr/>
              </a:pPr>
              <a:r>
                <a:rPr lang="es-ES" sz="1400" dirty="0">
                  <a:cs typeface="Arial" charset="0"/>
                </a:rPr>
                <a:t>CITES</a:t>
              </a:r>
            </a:p>
          </p:txBody>
        </p:sp>
        <p:sp>
          <p:nvSpPr>
            <p:cNvPr id="67" name="7 CuadroTexto"/>
            <p:cNvSpPr txBox="1"/>
            <p:nvPr/>
          </p:nvSpPr>
          <p:spPr>
            <a:xfrm>
              <a:off x="4571476" y="1628809"/>
              <a:ext cx="590553" cy="27938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algn="ctr" defTabSz="457152">
                <a:defRPr/>
              </a:pPr>
              <a:r>
                <a:rPr lang="es-ES" sz="1400" dirty="0">
                  <a:cs typeface="Arial" charset="0"/>
                </a:rPr>
                <a:t>WHC</a:t>
              </a:r>
            </a:p>
          </p:txBody>
        </p:sp>
        <p:sp>
          <p:nvSpPr>
            <p:cNvPr id="68" name="8 CuadroTexto"/>
            <p:cNvSpPr txBox="1"/>
            <p:nvPr/>
          </p:nvSpPr>
          <p:spPr>
            <a:xfrm>
              <a:off x="4746565" y="764720"/>
              <a:ext cx="833896" cy="27938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algn="ctr" defTabSz="457152">
                <a:defRPr/>
              </a:pPr>
              <a:r>
                <a:rPr lang="es-ES" sz="1400" dirty="0">
                  <a:cs typeface="Arial" charset="0"/>
                </a:rPr>
                <a:t>ITPGRF</a:t>
              </a:r>
            </a:p>
          </p:txBody>
        </p:sp>
        <p:sp>
          <p:nvSpPr>
            <p:cNvPr id="69" name="10 CuadroTexto"/>
            <p:cNvSpPr txBox="1"/>
            <p:nvPr/>
          </p:nvSpPr>
          <p:spPr>
            <a:xfrm>
              <a:off x="2320549" y="472369"/>
              <a:ext cx="811640" cy="279389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>
              <a:spAutoFit/>
            </a:bodyPr>
            <a:lstStyle/>
            <a:p>
              <a:pPr algn="ctr" defTabSz="457152">
                <a:defRPr/>
              </a:pPr>
              <a:r>
                <a:rPr lang="es-ES" sz="1400" dirty="0">
                  <a:cs typeface="Arial" charset="0"/>
                </a:rPr>
                <a:t>UNCCD</a:t>
              </a:r>
            </a:p>
          </p:txBody>
        </p:sp>
        <p:sp>
          <p:nvSpPr>
            <p:cNvPr id="70" name="11 CuadroTexto"/>
            <p:cNvSpPr txBox="1"/>
            <p:nvPr/>
          </p:nvSpPr>
          <p:spPr>
            <a:xfrm>
              <a:off x="1965921" y="904414"/>
              <a:ext cx="896216" cy="279389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</a:ln>
          </p:spPr>
          <p:txBody>
            <a:bodyPr>
              <a:spAutoFit/>
            </a:bodyPr>
            <a:lstStyle/>
            <a:p>
              <a:pPr algn="ctr" defTabSz="457152">
                <a:defRPr/>
              </a:pPr>
              <a:r>
                <a:rPr lang="es-ES" sz="1400" dirty="0">
                  <a:cs typeface="Arial" charset="0"/>
                </a:rPr>
                <a:t>UNFCCC</a:t>
              </a:r>
            </a:p>
          </p:txBody>
        </p:sp>
        <p:sp>
          <p:nvSpPr>
            <p:cNvPr id="66592" name="12 CuadroTexto"/>
            <p:cNvSpPr txBox="1">
              <a:spLocks noChangeArrowheads="1"/>
            </p:cNvSpPr>
            <p:nvPr/>
          </p:nvSpPr>
          <p:spPr bwMode="auto">
            <a:xfrm>
              <a:off x="5076056" y="1196752"/>
              <a:ext cx="591984" cy="27920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400"/>
                <a:t>IPPC</a:t>
              </a:r>
            </a:p>
          </p:txBody>
        </p:sp>
        <p:sp>
          <p:nvSpPr>
            <p:cNvPr id="73" name="Oval 72"/>
            <p:cNvSpPr/>
            <p:nvPr/>
          </p:nvSpPr>
          <p:spPr>
            <a:xfrm>
              <a:off x="1835347" y="260668"/>
              <a:ext cx="2089192" cy="1224127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2">
                <a:defRPr/>
              </a:pPr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1259632" y="0"/>
              <a:ext cx="4896544" cy="2924944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2">
                <a:defRPr/>
              </a:pPr>
              <a:endParaRPr lang="en-GB"/>
            </a:p>
          </p:txBody>
        </p:sp>
        <p:sp>
          <p:nvSpPr>
            <p:cNvPr id="66595" name="48 CuadroTexto"/>
            <p:cNvSpPr txBox="1">
              <a:spLocks noChangeArrowheads="1"/>
            </p:cNvSpPr>
            <p:nvPr/>
          </p:nvSpPr>
          <p:spPr bwMode="auto">
            <a:xfrm>
              <a:off x="2267744" y="2298358"/>
              <a:ext cx="1008112" cy="321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n-GB" altLang="de-DE" sz="1700" b="1"/>
                <a:t>MEAs</a:t>
              </a:r>
            </a:p>
          </p:txBody>
        </p:sp>
      </p:grpSp>
      <p:grpSp>
        <p:nvGrpSpPr>
          <p:cNvPr id="66569" name="Group 89"/>
          <p:cNvGrpSpPr>
            <a:grpSpLocks/>
          </p:cNvGrpSpPr>
          <p:nvPr/>
        </p:nvGrpSpPr>
        <p:grpSpPr bwMode="auto">
          <a:xfrm>
            <a:off x="0" y="2668588"/>
            <a:ext cx="2579688" cy="2143125"/>
            <a:chOff x="0" y="2420888"/>
            <a:chExt cx="2339752" cy="1944216"/>
          </a:xfrm>
        </p:grpSpPr>
        <p:sp>
          <p:nvSpPr>
            <p:cNvPr id="66570" name="13 CuadroTexto"/>
            <p:cNvSpPr txBox="1">
              <a:spLocks noChangeArrowheads="1"/>
            </p:cNvSpPr>
            <p:nvPr/>
          </p:nvSpPr>
          <p:spPr bwMode="auto">
            <a:xfrm>
              <a:off x="1403648" y="2852936"/>
              <a:ext cx="648072" cy="279211"/>
            </a:xfrm>
            <a:prstGeom prst="rect">
              <a:avLst/>
            </a:prstGeom>
            <a:noFill/>
            <a:ln w="25400">
              <a:solidFill>
                <a:srgbClr val="CC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400"/>
                <a:t>IPBES</a:t>
              </a:r>
            </a:p>
          </p:txBody>
        </p:sp>
        <p:sp>
          <p:nvSpPr>
            <p:cNvPr id="66571" name="13 CuadroTexto"/>
            <p:cNvSpPr txBox="1">
              <a:spLocks noChangeArrowheads="1"/>
            </p:cNvSpPr>
            <p:nvPr/>
          </p:nvSpPr>
          <p:spPr bwMode="auto">
            <a:xfrm>
              <a:off x="323528" y="3573016"/>
              <a:ext cx="648072" cy="279211"/>
            </a:xfrm>
            <a:prstGeom prst="rect">
              <a:avLst/>
            </a:prstGeom>
            <a:noFill/>
            <a:ln w="25400">
              <a:solidFill>
                <a:srgbClr val="CC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400"/>
                <a:t>IPCC</a:t>
              </a:r>
            </a:p>
          </p:txBody>
        </p:sp>
        <p:sp>
          <p:nvSpPr>
            <p:cNvPr id="66572" name="13 CuadroTexto"/>
            <p:cNvSpPr txBox="1">
              <a:spLocks noChangeArrowheads="1"/>
            </p:cNvSpPr>
            <p:nvPr/>
          </p:nvSpPr>
          <p:spPr bwMode="auto">
            <a:xfrm>
              <a:off x="755576" y="3933056"/>
              <a:ext cx="648072" cy="279211"/>
            </a:xfrm>
            <a:prstGeom prst="rect">
              <a:avLst/>
            </a:prstGeom>
            <a:noFill/>
            <a:ln w="25400">
              <a:solidFill>
                <a:srgbClr val="CC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400"/>
                <a:t>GEO</a:t>
              </a:r>
            </a:p>
          </p:txBody>
        </p:sp>
        <p:sp>
          <p:nvSpPr>
            <p:cNvPr id="66573" name="13 CuadroTexto"/>
            <p:cNvSpPr txBox="1">
              <a:spLocks noChangeArrowheads="1"/>
            </p:cNvSpPr>
            <p:nvPr/>
          </p:nvSpPr>
          <p:spPr bwMode="auto">
            <a:xfrm>
              <a:off x="1187624" y="3573016"/>
              <a:ext cx="648072" cy="279211"/>
            </a:xfrm>
            <a:prstGeom prst="rect">
              <a:avLst/>
            </a:prstGeom>
            <a:noFill/>
            <a:ln w="25400">
              <a:solidFill>
                <a:srgbClr val="CC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400"/>
                <a:t>FRA</a:t>
              </a:r>
            </a:p>
          </p:txBody>
        </p:sp>
        <p:sp>
          <p:nvSpPr>
            <p:cNvPr id="66574" name="13 CuadroTexto"/>
            <p:cNvSpPr txBox="1">
              <a:spLocks noChangeArrowheads="1"/>
            </p:cNvSpPr>
            <p:nvPr/>
          </p:nvSpPr>
          <p:spPr bwMode="auto">
            <a:xfrm>
              <a:off x="323528" y="2924944"/>
              <a:ext cx="936104" cy="492443"/>
            </a:xfrm>
            <a:prstGeom prst="rect">
              <a:avLst/>
            </a:prstGeom>
            <a:noFill/>
            <a:ln w="25400">
              <a:solidFill>
                <a:srgbClr val="CC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n-GB" altLang="de-DE" sz="1400"/>
                <a:t>Genetic resources</a:t>
              </a:r>
            </a:p>
          </p:txBody>
        </p:sp>
        <p:sp>
          <p:nvSpPr>
            <p:cNvPr id="66575" name="13 CuadroTexto"/>
            <p:cNvSpPr txBox="1">
              <a:spLocks noChangeArrowheads="1"/>
            </p:cNvSpPr>
            <p:nvPr/>
          </p:nvSpPr>
          <p:spPr bwMode="auto">
            <a:xfrm>
              <a:off x="1475656" y="3212976"/>
              <a:ext cx="648072" cy="279211"/>
            </a:xfrm>
            <a:prstGeom prst="rect">
              <a:avLst/>
            </a:prstGeom>
            <a:noFill/>
            <a:ln w="25400">
              <a:solidFill>
                <a:srgbClr val="CC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s-ES" altLang="de-DE" sz="1400"/>
                <a:t>WOA</a:t>
              </a:r>
            </a:p>
          </p:txBody>
        </p:sp>
        <p:sp>
          <p:nvSpPr>
            <p:cNvPr id="66576" name="48 CuadroTexto"/>
            <p:cNvSpPr txBox="1">
              <a:spLocks noChangeArrowheads="1"/>
            </p:cNvSpPr>
            <p:nvPr/>
          </p:nvSpPr>
          <p:spPr bwMode="auto">
            <a:xfrm>
              <a:off x="467544" y="2492896"/>
              <a:ext cx="1440160" cy="321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algn="ctr" eaLnBrk="1" hangingPunct="1"/>
              <a:r>
                <a:rPr lang="en-GB" altLang="de-DE" sz="1700" b="1"/>
                <a:t>Assessments</a:t>
              </a:r>
            </a:p>
          </p:txBody>
        </p:sp>
        <p:sp>
          <p:nvSpPr>
            <p:cNvPr id="89" name="Oval 88"/>
            <p:cNvSpPr/>
            <p:nvPr/>
          </p:nvSpPr>
          <p:spPr>
            <a:xfrm>
              <a:off x="0" y="2420888"/>
              <a:ext cx="2339752" cy="194421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2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331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47824" y="2051644"/>
            <a:ext cx="9073008" cy="3827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Q: Do Essential </a:t>
            </a:r>
            <a:r>
              <a:rPr lang="fr-FR" sz="2800" dirty="0" err="1" smtClean="0"/>
              <a:t>Biodiversity</a:t>
            </a:r>
            <a:r>
              <a:rPr lang="fr-FR" sz="2800" dirty="0" smtClean="0"/>
              <a:t> Variables (</a:t>
            </a:r>
            <a:r>
              <a:rPr lang="fr-FR" sz="2800" dirty="0" err="1" smtClean="0"/>
              <a:t>EBVs</a:t>
            </a:r>
            <a:r>
              <a:rPr lang="fr-FR" sz="2800" dirty="0" smtClean="0"/>
              <a:t>) </a:t>
            </a:r>
            <a:r>
              <a:rPr lang="fr-FR" sz="2800" dirty="0" err="1" smtClean="0"/>
              <a:t>allow</a:t>
            </a:r>
            <a:r>
              <a:rPr lang="fr-FR" sz="2800" dirty="0" smtClean="0"/>
              <a:t> to </a:t>
            </a:r>
            <a:r>
              <a:rPr lang="fr-FR" sz="2800" dirty="0" smtClean="0"/>
              <a:t>	</a:t>
            </a:r>
            <a:r>
              <a:rPr lang="fr-FR" sz="2800" dirty="0" err="1" smtClean="0"/>
              <a:t>estimate</a:t>
            </a:r>
            <a:r>
              <a:rPr lang="fr-FR" sz="2800" dirty="0" smtClean="0"/>
              <a:t> </a:t>
            </a:r>
            <a:r>
              <a:rPr lang="fr-FR" sz="2800" dirty="0" smtClean="0"/>
              <a:t>and bridge </a:t>
            </a:r>
            <a:r>
              <a:rPr lang="fr-FR" sz="2800" dirty="0" err="1" smtClean="0"/>
              <a:t>current</a:t>
            </a:r>
            <a:r>
              <a:rPr lang="fr-FR" sz="2800" dirty="0" smtClean="0"/>
              <a:t> information gaps ?</a:t>
            </a:r>
          </a:p>
          <a:p>
            <a:endParaRPr lang="fr-F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5856" y="827509"/>
            <a:ext cx="8694539" cy="963326"/>
          </a:xfrm>
        </p:spPr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EU BON </a:t>
            </a:r>
            <a:r>
              <a:rPr lang="en-GB" dirty="0" smtClean="0"/>
              <a:t>EBV case study &amp; paper</a:t>
            </a:r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7087" t="31641" r="11091" b="45898"/>
          <a:stretch/>
        </p:blipFill>
        <p:spPr>
          <a:xfrm>
            <a:off x="935856" y="3275781"/>
            <a:ext cx="8352928" cy="288032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616376" y="6156101"/>
            <a:ext cx="3936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Journal of </a:t>
            </a:r>
            <a:r>
              <a:rPr lang="fr-FR" sz="1600" i="1" dirty="0" err="1" smtClean="0"/>
              <a:t>Applied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Ecology</a:t>
            </a:r>
            <a:r>
              <a:rPr lang="fr-FR" sz="1600" i="1" dirty="0" smtClean="0"/>
              <a:t>, 2015</a:t>
            </a:r>
            <a:br>
              <a:rPr lang="fr-FR" sz="1600" i="1" dirty="0" smtClean="0"/>
            </a:br>
            <a:r>
              <a:rPr lang="de-DE" sz="1600" dirty="0" err="1"/>
              <a:t>doi</a:t>
            </a:r>
            <a:r>
              <a:rPr lang="de-DE" sz="1600" dirty="0"/>
              <a:t>: 10.1111/1365-2664.12417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2304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36" y="1454066"/>
            <a:ext cx="6653206" cy="542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11344" y="718100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151881" y="755501"/>
            <a:ext cx="8064896" cy="792088"/>
          </a:xfrm>
        </p:spPr>
        <p:txBody>
          <a:bodyPr/>
          <a:lstStyle/>
          <a:p>
            <a:r>
              <a:rPr lang="en-GB" dirty="0" smtClean="0"/>
              <a:t>(EU BON) EBV concept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9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367903" y="839684"/>
            <a:ext cx="7272809" cy="707905"/>
          </a:xfrm>
        </p:spPr>
        <p:txBody>
          <a:bodyPr>
            <a:noAutofit/>
          </a:bodyPr>
          <a:lstStyle>
            <a:lvl1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fr-FR" sz="3200" kern="0" dirty="0" err="1" smtClean="0"/>
              <a:t>Study</a:t>
            </a:r>
            <a:r>
              <a:rPr lang="fr-FR" sz="3200" kern="0" dirty="0" smtClean="0"/>
              <a:t> questions / goals</a:t>
            </a:r>
            <a:endParaRPr lang="en-US" sz="3200" kern="0" dirty="0"/>
          </a:p>
        </p:txBody>
      </p:sp>
      <p:sp>
        <p:nvSpPr>
          <p:cNvPr id="6" name="Textfeld 5"/>
          <p:cNvSpPr txBox="1"/>
          <p:nvPr/>
        </p:nvSpPr>
        <p:spPr>
          <a:xfrm>
            <a:off x="1151880" y="1907629"/>
            <a:ext cx="813690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Attempt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match</a:t>
            </a:r>
            <a:r>
              <a:rPr lang="de-DE" sz="2800" dirty="0" smtClean="0"/>
              <a:t> </a:t>
            </a:r>
            <a:r>
              <a:rPr lang="de-DE" sz="2800" dirty="0" err="1" smtClean="0"/>
              <a:t>data</a:t>
            </a:r>
            <a:r>
              <a:rPr lang="de-DE" sz="2800" dirty="0" smtClean="0"/>
              <a:t> </a:t>
            </a:r>
            <a:r>
              <a:rPr lang="de-DE" sz="2800" dirty="0" err="1" smtClean="0"/>
              <a:t>availability</a:t>
            </a:r>
            <a:r>
              <a:rPr lang="de-DE" sz="2800" dirty="0" smtClean="0"/>
              <a:t> &amp; </a:t>
            </a:r>
            <a:r>
              <a:rPr lang="de-DE" sz="2800" dirty="0" err="1" smtClean="0"/>
              <a:t>suitability</a:t>
            </a:r>
            <a:r>
              <a:rPr lang="de-DE" sz="2800" dirty="0" smtClean="0"/>
              <a:t> </a:t>
            </a:r>
            <a:r>
              <a:rPr lang="de-DE" sz="2800" dirty="0" err="1" smtClean="0"/>
              <a:t>towards</a:t>
            </a:r>
            <a:r>
              <a:rPr lang="de-DE" sz="2800" dirty="0" smtClean="0"/>
              <a:t> </a:t>
            </a:r>
            <a:r>
              <a:rPr lang="de-DE" sz="2800" dirty="0" err="1" smtClean="0"/>
              <a:t>specific</a:t>
            </a:r>
            <a:r>
              <a:rPr lang="de-DE" sz="2800" dirty="0" smtClean="0"/>
              <a:t> EBV </a:t>
            </a:r>
            <a:r>
              <a:rPr lang="de-DE" sz="2800" dirty="0" err="1" smtClean="0"/>
              <a:t>classes</a:t>
            </a:r>
            <a:endParaRPr lang="de-DE" sz="2800" dirty="0" smtClean="0"/>
          </a:p>
          <a:p>
            <a:endParaRPr lang="de-DE" sz="2800" dirty="0" smtClean="0"/>
          </a:p>
          <a:p>
            <a:r>
              <a:rPr lang="en-US" sz="2800" dirty="0"/>
              <a:t>Which information on biodiversity </a:t>
            </a:r>
            <a:r>
              <a:rPr lang="en-US" sz="2800" dirty="0" smtClean="0"/>
              <a:t>– changes / trends(!) - is </a:t>
            </a:r>
            <a:r>
              <a:rPr lang="en-US" sz="2800" dirty="0"/>
              <a:t>in fact </a:t>
            </a:r>
            <a:r>
              <a:rPr lang="en-US" sz="2800" dirty="0" smtClean="0"/>
              <a:t>demanded by policy?</a:t>
            </a:r>
            <a:endParaRPr lang="en-US" sz="2800" dirty="0"/>
          </a:p>
          <a:p>
            <a:endParaRPr lang="de-DE" sz="2800" dirty="0"/>
          </a:p>
          <a:p>
            <a:r>
              <a:rPr lang="en-US" sz="2800" dirty="0"/>
              <a:t>How is this demand actually met by the supply of information in official </a:t>
            </a:r>
            <a:r>
              <a:rPr lang="en-US" sz="2800" dirty="0" smtClean="0"/>
              <a:t>reports?</a:t>
            </a:r>
          </a:p>
          <a:p>
            <a:endParaRPr lang="en-US" sz="2800" dirty="0"/>
          </a:p>
          <a:p>
            <a:r>
              <a:rPr lang="en-US" sz="2800" dirty="0" smtClean="0"/>
              <a:t>Opportunities for bridging data / information gaps by EBV approach</a:t>
            </a:r>
            <a:endParaRPr lang="en-US" sz="28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822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hteck 3"/>
          <p:cNvSpPr>
            <a:spLocks noChangeArrowheads="1"/>
          </p:cNvSpPr>
          <p:nvPr/>
        </p:nvSpPr>
        <p:spPr bwMode="auto">
          <a:xfrm>
            <a:off x="575816" y="971525"/>
            <a:ext cx="9158764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GB" altLang="de-DE" sz="3200" b="1" dirty="0" smtClean="0">
                <a:solidFill>
                  <a:srgbClr val="376092"/>
                </a:solidFill>
                <a:latin typeface="Calibri" pitchFamily="34" charset="0"/>
              </a:rPr>
              <a:t>EU BON </a:t>
            </a:r>
            <a:r>
              <a:rPr lang="en-GB" altLang="de-DE" sz="3200" b="1" dirty="0" smtClean="0">
                <a:solidFill>
                  <a:srgbClr val="376092"/>
                </a:solidFill>
                <a:latin typeface="Calibri" pitchFamily="34" charset="0"/>
              </a:rPr>
              <a:t>case study</a:t>
            </a:r>
            <a:r>
              <a:rPr lang="en-GB" altLang="de-DE" sz="3200" b="1" dirty="0" smtClean="0">
                <a:solidFill>
                  <a:srgbClr val="376092"/>
                </a:solidFill>
                <a:latin typeface="Calibri" pitchFamily="34" charset="0"/>
              </a:rPr>
              <a:t>: available </a:t>
            </a:r>
            <a:r>
              <a:rPr lang="en-GB" altLang="de-DE" sz="3200" b="1" dirty="0">
                <a:solidFill>
                  <a:srgbClr val="376092"/>
                </a:solidFill>
                <a:latin typeface="Calibri" pitchFamily="34" charset="0"/>
              </a:rPr>
              <a:t>d</a:t>
            </a:r>
            <a:r>
              <a:rPr lang="en-GB" altLang="de-DE" sz="3200" b="1" dirty="0" smtClean="0">
                <a:solidFill>
                  <a:srgbClr val="376092"/>
                </a:solidFill>
                <a:latin typeface="Calibri" pitchFamily="34" charset="0"/>
              </a:rPr>
              <a:t>ata </a:t>
            </a:r>
            <a:r>
              <a:rPr lang="en-GB" altLang="de-DE" sz="3200" b="1" dirty="0">
                <a:solidFill>
                  <a:srgbClr val="376092"/>
                </a:solidFill>
                <a:latin typeface="Calibri" pitchFamily="34" charset="0"/>
              </a:rPr>
              <a:t>s</a:t>
            </a:r>
            <a:r>
              <a:rPr lang="en-GB" altLang="de-DE" sz="3200" b="1" dirty="0" smtClean="0">
                <a:solidFill>
                  <a:srgbClr val="376092"/>
                </a:solidFill>
                <a:latin typeface="Calibri" pitchFamily="34" charset="0"/>
              </a:rPr>
              <a:t>ources and EBVs</a:t>
            </a:r>
            <a:endParaRPr lang="en-GB" altLang="de-DE" sz="320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1626041"/>
            <a:ext cx="6912768" cy="517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25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9912" y="879277"/>
            <a:ext cx="6985346" cy="884336"/>
          </a:xfrm>
        </p:spPr>
        <p:txBody>
          <a:bodyPr/>
          <a:lstStyle/>
          <a:p>
            <a:r>
              <a:rPr lang="de-DE" sz="3200" b="1" dirty="0" smtClean="0">
                <a:solidFill>
                  <a:srgbClr val="009999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Data </a:t>
            </a:r>
            <a:r>
              <a:rPr lang="de-DE" sz="3200" b="1" dirty="0" err="1" smtClean="0">
                <a:solidFill>
                  <a:srgbClr val="009999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sources</a:t>
            </a:r>
            <a:r>
              <a:rPr lang="de-DE" sz="3200" b="1" dirty="0" smtClean="0">
                <a:solidFill>
                  <a:srgbClr val="009999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de-DE" sz="3200" b="1" dirty="0" err="1">
                <a:solidFill>
                  <a:srgbClr val="009999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and</a:t>
            </a:r>
            <a:r>
              <a:rPr lang="de-DE" sz="3200" b="1" dirty="0">
                <a:solidFill>
                  <a:srgbClr val="009999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EBVs</a:t>
            </a: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758974"/>
              </p:ext>
            </p:extLst>
          </p:nvPr>
        </p:nvGraphicFramePr>
        <p:xfrm>
          <a:off x="863848" y="1504855"/>
          <a:ext cx="76328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8379943">
            <a:off x="613259" y="6281065"/>
            <a:ext cx="2274982" cy="3499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Genetic</a:t>
            </a:r>
            <a:r>
              <a:rPr lang="de-DE" dirty="0" smtClean="0"/>
              <a:t> </a:t>
            </a:r>
            <a:r>
              <a:rPr lang="de-DE" dirty="0" err="1" smtClean="0"/>
              <a:t>composition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 rot="18379943">
            <a:off x="1718301" y="6281065"/>
            <a:ext cx="2133918" cy="3499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Species</a:t>
            </a:r>
            <a:r>
              <a:rPr lang="de-DE" dirty="0" smtClean="0"/>
              <a:t> </a:t>
            </a:r>
            <a:r>
              <a:rPr lang="de-DE" dirty="0" err="1" smtClean="0"/>
              <a:t>population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 rot="18379943">
            <a:off x="3361496" y="6037278"/>
            <a:ext cx="1569660" cy="3499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Species</a:t>
            </a:r>
            <a:r>
              <a:rPr lang="de-DE" dirty="0" smtClean="0"/>
              <a:t> </a:t>
            </a:r>
            <a:r>
              <a:rPr lang="de-DE" dirty="0" err="1" smtClean="0"/>
              <a:t>traits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 rot="18379943">
            <a:off x="4676397" y="5954489"/>
            <a:ext cx="1415772" cy="60760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Community </a:t>
            </a:r>
            <a:br>
              <a:rPr lang="de-DE" dirty="0" smtClean="0"/>
            </a:br>
            <a:r>
              <a:rPr lang="de-DE" dirty="0" err="1" smtClean="0"/>
              <a:t>composition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 rot="18379943">
            <a:off x="5796494" y="5837615"/>
            <a:ext cx="1377300" cy="60760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Ecosystem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functioning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 rot="18379943">
            <a:off x="6927883" y="5899804"/>
            <a:ext cx="1377300" cy="60760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Ecosystem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services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21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96" y="2051645"/>
            <a:ext cx="36004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Rechteck 3"/>
          <p:cNvSpPr>
            <a:spLocks noChangeArrowheads="1"/>
          </p:cNvSpPr>
          <p:nvPr/>
        </p:nvSpPr>
        <p:spPr bwMode="auto">
          <a:xfrm>
            <a:off x="1" y="899517"/>
            <a:ext cx="100806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altLang="de-DE" sz="3600" b="1" dirty="0" smtClean="0">
                <a:solidFill>
                  <a:srgbClr val="009999"/>
                </a:solidFill>
                <a:latin typeface="Calibri" pitchFamily="34" charset="0"/>
                <a:ea typeface="ＭＳ Ｐゴシック" pitchFamily="34" charset="-128"/>
              </a:rPr>
              <a:t>EBVs : the </a:t>
            </a:r>
            <a:r>
              <a:rPr lang="en-GB" altLang="de-DE" sz="3600" b="1" dirty="0" smtClean="0">
                <a:solidFill>
                  <a:srgbClr val="009999"/>
                </a:solidFill>
                <a:latin typeface="Calibri" pitchFamily="34" charset="0"/>
                <a:ea typeface="ＭＳ Ｐゴシック" pitchFamily="34" charset="-128"/>
              </a:rPr>
              <a:t>- </a:t>
            </a:r>
            <a:r>
              <a:rPr lang="en-GB" altLang="de-DE" sz="3600" b="1" dirty="0" smtClean="0">
                <a:solidFill>
                  <a:srgbClr val="009999"/>
                </a:solidFill>
                <a:latin typeface="Calibri" pitchFamily="34" charset="0"/>
                <a:ea typeface="ＭＳ Ｐゴシック" pitchFamily="34" charset="-128"/>
              </a:rPr>
              <a:t>direct - way </a:t>
            </a:r>
            <a:r>
              <a:rPr lang="en-GB" altLang="de-DE" sz="3600" b="1" dirty="0" smtClean="0">
                <a:solidFill>
                  <a:srgbClr val="009999"/>
                </a:solidFill>
                <a:latin typeface="Calibri" pitchFamily="34" charset="0"/>
                <a:ea typeface="ＭＳ Ｐゴシック" pitchFamily="34" charset="-128"/>
              </a:rPr>
              <a:t>from data to decisions!?</a:t>
            </a:r>
          </a:p>
        </p:txBody>
      </p:sp>
      <p:sp>
        <p:nvSpPr>
          <p:cNvPr id="3" name="Rechteck 2"/>
          <p:cNvSpPr/>
          <p:nvPr/>
        </p:nvSpPr>
        <p:spPr>
          <a:xfrm>
            <a:off x="1727944" y="154584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b="1" dirty="0" smtClean="0"/>
          </a:p>
          <a:p>
            <a:pPr algn="ctr"/>
            <a:endParaRPr lang="de-DE" dirty="0"/>
          </a:p>
        </p:txBody>
      </p:sp>
      <p:pic>
        <p:nvPicPr>
          <p:cNvPr id="5" name="Bild 12" descr="erde_sat_feinschliff_Schatten nicht komplett_favorisiert_sk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312" y="2267669"/>
            <a:ext cx="445073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nhaltsplatzhalter 6" descr="10adopt_9750-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6456" y="2915914"/>
            <a:ext cx="3744416" cy="2664123"/>
          </a:xfrm>
          <a:prstGeom prst="rect">
            <a:avLst/>
          </a:prstGeom>
        </p:spPr>
      </p:pic>
      <p:pic>
        <p:nvPicPr>
          <p:cNvPr id="7" name="Inhaltsplatzhalter 8" descr="cop_10_bann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6456" y="2339156"/>
            <a:ext cx="3744416" cy="936625"/>
          </a:xfrm>
          <a:prstGeom prst="rect">
            <a:avLst/>
          </a:prstGeom>
        </p:spPr>
      </p:pic>
      <p:pic>
        <p:nvPicPr>
          <p:cNvPr id="2050" name="Picture 2" descr="G:\EU BON 2ndGeneralAssemblyV2903\Präsentation\Bausteine\P_Christoph\GroupF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96" y="4275088"/>
            <a:ext cx="3669417" cy="24570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Temporal </a:t>
            </a:r>
            <a:r>
              <a:rPr lang="de-DE" dirty="0" err="1" smtClean="0"/>
              <a:t>coverage</a:t>
            </a:r>
            <a:endParaRPr lang="de-DE" dirty="0"/>
          </a:p>
        </p:txBody>
      </p:sp>
      <p:pic>
        <p:nvPicPr>
          <p:cNvPr id="4" name="Picture 3" descr="C:\Users\mihoub\Pictures\Baseline_Fig3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2"/>
          <a:stretch/>
        </p:blipFill>
        <p:spPr bwMode="auto">
          <a:xfrm>
            <a:off x="1353194" y="1683767"/>
            <a:ext cx="7071494" cy="51204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http://eumon.ckff.si/eumon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688" y="5394784"/>
            <a:ext cx="1524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68504" y="6300117"/>
            <a:ext cx="2937664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http://eumon.ckff.si/biomat/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583358" y="879277"/>
            <a:ext cx="6985346" cy="884336"/>
          </a:xfrm>
        </p:spPr>
        <p:txBody>
          <a:bodyPr/>
          <a:lstStyle>
            <a:lvl1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de-DE" sz="3200" b="1" kern="0" dirty="0" smtClean="0">
                <a:solidFill>
                  <a:srgbClr val="009999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Temporal </a:t>
            </a:r>
            <a:r>
              <a:rPr lang="de-DE" sz="3200" b="1" kern="0" dirty="0" err="1" smtClean="0">
                <a:solidFill>
                  <a:srgbClr val="009999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coverage</a:t>
            </a:r>
            <a:endParaRPr lang="de-DE" sz="3200" b="1" kern="0" dirty="0">
              <a:solidFill>
                <a:srgbClr val="009999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7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Picture 3" descr="C:\Users\mihoub\Pictures\Baseline_Fig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r="1602" b="50000"/>
          <a:stretch/>
        </p:blipFill>
        <p:spPr bwMode="auto">
          <a:xfrm>
            <a:off x="575816" y="2297817"/>
            <a:ext cx="9001000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eumon.ckff.si/eumon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01" y="5868069"/>
            <a:ext cx="1524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43968" y="6361795"/>
            <a:ext cx="2937664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http://eumon.ckff.si/biomat/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583358" y="879277"/>
            <a:ext cx="6985346" cy="884336"/>
          </a:xfrm>
        </p:spPr>
        <p:txBody>
          <a:bodyPr/>
          <a:lstStyle>
            <a:lvl1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de-DE" sz="3200" b="1" kern="0" dirty="0" smtClean="0">
                <a:solidFill>
                  <a:srgbClr val="009999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Temporal </a:t>
            </a:r>
            <a:r>
              <a:rPr lang="de-DE" sz="3200" b="1" kern="0" dirty="0" err="1" smtClean="0">
                <a:solidFill>
                  <a:srgbClr val="009999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coverage</a:t>
            </a:r>
            <a:endParaRPr lang="de-DE" sz="3200" b="1" kern="0" dirty="0">
              <a:solidFill>
                <a:srgbClr val="009999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4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695668"/>
            <a:ext cx="10080624" cy="707905"/>
          </a:xfrm>
        </p:spPr>
        <p:txBody>
          <a:bodyPr>
            <a:noAutofit/>
          </a:bodyPr>
          <a:lstStyle/>
          <a:p>
            <a:r>
              <a:rPr lang="fr-FR" sz="3200" dirty="0" err="1" smtClean="0"/>
              <a:t>Approach</a:t>
            </a:r>
            <a:r>
              <a:rPr lang="fr-FR" sz="3200" dirty="0" smtClean="0"/>
              <a:t>: </a:t>
            </a:r>
            <a:r>
              <a:rPr lang="fr-FR" sz="3200" dirty="0" err="1" smtClean="0"/>
              <a:t>biodiv</a:t>
            </a:r>
            <a:r>
              <a:rPr lang="fr-FR" sz="3200" dirty="0" smtClean="0"/>
              <a:t>. data/variables in </a:t>
            </a:r>
            <a:r>
              <a:rPr lang="fr-FR" sz="3200" dirty="0" err="1" smtClean="0"/>
              <a:t>policy</a:t>
            </a:r>
            <a:r>
              <a:rPr lang="fr-FR" sz="3200" dirty="0" smtClean="0"/>
              <a:t> instruments</a:t>
            </a:r>
            <a:endParaRPr lang="en-US" sz="3200" dirty="0"/>
          </a:p>
        </p:txBody>
      </p:sp>
      <p:graphicFrame>
        <p:nvGraphicFramePr>
          <p:cNvPr id="32" name="Tableau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724979"/>
              </p:ext>
            </p:extLst>
          </p:nvPr>
        </p:nvGraphicFramePr>
        <p:xfrm>
          <a:off x="762080" y="1458528"/>
          <a:ext cx="8747300" cy="5340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5850"/>
                <a:gridCol w="1134931"/>
                <a:gridCol w="1084114"/>
                <a:gridCol w="897782"/>
                <a:gridCol w="1185748"/>
                <a:gridCol w="1039650"/>
                <a:gridCol w="1049225"/>
              </a:tblGrid>
              <a:tr h="25606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Policy </a:t>
                      </a: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</a:rPr>
                        <a:t>instruments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EBV classes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7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</a:rPr>
                        <a:t>Genetic Composition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</a:rPr>
                        <a:t>Species Population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</a:rPr>
                        <a:t>Species Traits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</a:rPr>
                        <a:t>Community Composition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</a:rPr>
                        <a:t>Ecosystem</a:t>
                      </a:r>
                      <a:r>
                        <a:rPr lang="en-GB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</a:rPr>
                        <a:t>Function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</a:rPr>
                        <a:t>Ecosystem Structure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effectLst/>
                        </a:rPr>
                        <a:t>Convention on Biological </a:t>
                      </a:r>
                      <a:r>
                        <a:rPr lang="en-GB" sz="1500" b="0" dirty="0" smtClean="0">
                          <a:solidFill>
                            <a:schemeClr val="tx1"/>
                          </a:solidFill>
                          <a:effectLst/>
                        </a:rPr>
                        <a:t>Diversity (CBD)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498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 err="1" smtClean="0">
                          <a:solidFill>
                            <a:schemeClr val="tx1"/>
                          </a:solidFill>
                          <a:effectLst/>
                        </a:rPr>
                        <a:t>Ramsar</a:t>
                      </a:r>
                      <a:r>
                        <a:rPr lang="en-GB" sz="15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b="0" dirty="0" smtClean="0">
                          <a:solidFill>
                            <a:schemeClr val="tx1"/>
                          </a:solidFill>
                          <a:effectLst/>
                        </a:rPr>
                        <a:t>Convention </a:t>
                      </a:r>
                      <a:r>
                        <a:rPr lang="en-GB" sz="1500" b="0" dirty="0" smtClean="0">
                          <a:solidFill>
                            <a:schemeClr val="tx1"/>
                          </a:solidFill>
                          <a:effectLst/>
                        </a:rPr>
                        <a:t>on Wetlands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50%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996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effectLst/>
                        </a:rPr>
                        <a:t>Convention on the Conservation of Migratory Species of Wild Animals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75%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67%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50%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51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Habitats </a:t>
                      </a:r>
                      <a:r>
                        <a:rPr lang="en-GB" sz="1500" b="0" dirty="0" smtClean="0">
                          <a:solidFill>
                            <a:schemeClr val="tx1"/>
                          </a:solidFill>
                          <a:effectLst/>
                        </a:rPr>
                        <a:t>Directive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0%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67%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0%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0%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25%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65%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7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Birds </a:t>
                      </a:r>
                      <a:r>
                        <a:rPr lang="en-GB" sz="1500" b="0" dirty="0" smtClean="0">
                          <a:solidFill>
                            <a:schemeClr val="tx1"/>
                          </a:solidFill>
                          <a:effectLst/>
                        </a:rPr>
                        <a:t>Directive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0%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50%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0%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25%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67%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47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effectLst/>
                        </a:rPr>
                        <a:t>Marine Strategy Framework Directive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0%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17%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75%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747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effectLst/>
                        </a:rPr>
                        <a:t>European Water Framework Directive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0%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33%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50%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67%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3096096" y="2483693"/>
            <a:ext cx="6480720" cy="4392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575816" y="4499917"/>
            <a:ext cx="2520280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677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09465" y="794732"/>
            <a:ext cx="123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1840" y="698253"/>
            <a:ext cx="9073008" cy="705320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Results</a:t>
            </a:r>
            <a:r>
              <a:rPr lang="fr-FR" sz="3200" dirty="0" smtClean="0"/>
              <a:t>: </a:t>
            </a:r>
            <a:r>
              <a:rPr lang="fr-FR" sz="3200" dirty="0" err="1" smtClean="0"/>
              <a:t>biodiversity</a:t>
            </a:r>
            <a:r>
              <a:rPr lang="fr-FR" sz="3200" dirty="0" smtClean="0"/>
              <a:t> </a:t>
            </a:r>
            <a:r>
              <a:rPr lang="fr-FR" sz="3200" dirty="0" smtClean="0"/>
              <a:t>variables for </a:t>
            </a:r>
            <a:r>
              <a:rPr lang="fr-FR" sz="3200" dirty="0" err="1" smtClean="0"/>
              <a:t>reporting</a:t>
            </a:r>
            <a:endParaRPr lang="en-US" sz="1100" dirty="0"/>
          </a:p>
        </p:txBody>
      </p:sp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001164"/>
              </p:ext>
            </p:extLst>
          </p:nvPr>
        </p:nvGraphicFramePr>
        <p:xfrm>
          <a:off x="1605400" y="1465730"/>
          <a:ext cx="8331457" cy="5620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3853"/>
                <a:gridCol w="1080977"/>
                <a:gridCol w="1032576"/>
                <a:gridCol w="855101"/>
                <a:gridCol w="1129379"/>
                <a:gridCol w="990225"/>
                <a:gridCol w="999346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Policy </a:t>
                      </a: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</a:rPr>
                        <a:t>instruments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</a:rPr>
                        <a:t>EBV classes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95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</a:rPr>
                        <a:t>Genetic Composition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</a:rPr>
                        <a:t>Species Population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</a:rPr>
                        <a:t>Species Traits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</a:rPr>
                        <a:t>Community Composition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</a:rPr>
                        <a:t>Ecosystem</a:t>
                      </a:r>
                      <a:r>
                        <a:rPr lang="en-GB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</a:rPr>
                        <a:t>Function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</a:rPr>
                        <a:t>Ecosystem Structure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effectLst/>
                        </a:rPr>
                        <a:t>Convention on Biological Diversity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526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 err="1" smtClean="0">
                          <a:solidFill>
                            <a:schemeClr val="tx1"/>
                          </a:solidFill>
                          <a:effectLst/>
                        </a:rPr>
                        <a:t>Ramsar</a:t>
                      </a:r>
                      <a:r>
                        <a:rPr lang="en-GB" sz="1500" b="0" dirty="0" smtClean="0">
                          <a:solidFill>
                            <a:schemeClr val="tx1"/>
                          </a:solidFill>
                          <a:effectLst/>
                        </a:rPr>
                        <a:t> convention on Wetlands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50%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52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effectLst/>
                        </a:rPr>
                        <a:t>Convention on the Conservation of Migratory Species of Wild Animals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75%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67%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50%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70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Habitats </a:t>
                      </a:r>
                      <a:r>
                        <a:rPr lang="en-GB" sz="1500" b="0" dirty="0" smtClean="0">
                          <a:solidFill>
                            <a:schemeClr val="tx1"/>
                          </a:solidFill>
                          <a:effectLst/>
                        </a:rPr>
                        <a:t>Directive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0%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67%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0%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0%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25%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65%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98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Birds </a:t>
                      </a:r>
                      <a:r>
                        <a:rPr lang="en-GB" sz="1500" b="0" dirty="0" smtClean="0">
                          <a:solidFill>
                            <a:schemeClr val="tx1"/>
                          </a:solidFill>
                          <a:effectLst/>
                        </a:rPr>
                        <a:t>Directive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0%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50%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0%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25%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67%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89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effectLst/>
                        </a:rPr>
                        <a:t>Marine Strategy Framework Directive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0%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17%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75%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789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effectLst/>
                        </a:rPr>
                        <a:t>European Water Framework Directive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0%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33%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50%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67%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2010" marR="320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1151880" y="1115541"/>
            <a:ext cx="3269148" cy="4307469"/>
            <a:chOff x="1427917" y="886775"/>
            <a:chExt cx="3953867" cy="3907658"/>
          </a:xfrm>
        </p:grpSpPr>
        <p:sp>
          <p:nvSpPr>
            <p:cNvPr id="5" name="Flèche vers le bas 4"/>
            <p:cNvSpPr/>
            <p:nvPr/>
          </p:nvSpPr>
          <p:spPr>
            <a:xfrm>
              <a:off x="4984583" y="886775"/>
              <a:ext cx="397201" cy="532263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èche vers le bas 54"/>
            <p:cNvSpPr/>
            <p:nvPr/>
          </p:nvSpPr>
          <p:spPr>
            <a:xfrm rot="16200000">
              <a:off x="1502796" y="3932500"/>
              <a:ext cx="397201" cy="532263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èche vers le bas 55"/>
            <p:cNvSpPr/>
            <p:nvPr/>
          </p:nvSpPr>
          <p:spPr>
            <a:xfrm rot="16200000">
              <a:off x="1495448" y="4329701"/>
              <a:ext cx="397201" cy="532263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1164052" y="1187549"/>
            <a:ext cx="8268748" cy="1765112"/>
            <a:chOff x="1421618" y="886775"/>
            <a:chExt cx="10000628" cy="1601278"/>
          </a:xfrm>
        </p:grpSpPr>
        <p:sp>
          <p:nvSpPr>
            <p:cNvPr id="49" name="Flèche vers le bas 48"/>
            <p:cNvSpPr/>
            <p:nvPr/>
          </p:nvSpPr>
          <p:spPr>
            <a:xfrm>
              <a:off x="6236295" y="886775"/>
              <a:ext cx="397201" cy="532263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èche vers le bas 53"/>
            <p:cNvSpPr/>
            <p:nvPr/>
          </p:nvSpPr>
          <p:spPr>
            <a:xfrm rot="16200000">
              <a:off x="1489149" y="2023321"/>
              <a:ext cx="397201" cy="532263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èche vers le bas 60"/>
            <p:cNvSpPr/>
            <p:nvPr/>
          </p:nvSpPr>
          <p:spPr>
            <a:xfrm>
              <a:off x="9728244" y="909570"/>
              <a:ext cx="397201" cy="532263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èche vers le bas 61"/>
            <p:cNvSpPr/>
            <p:nvPr/>
          </p:nvSpPr>
          <p:spPr>
            <a:xfrm>
              <a:off x="11025045" y="909569"/>
              <a:ext cx="397201" cy="532263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696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09465" y="794732"/>
            <a:ext cx="123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130"/>
              </p:ext>
            </p:extLst>
          </p:nvPr>
        </p:nvGraphicFramePr>
        <p:xfrm>
          <a:off x="791840" y="844748"/>
          <a:ext cx="8533155" cy="8839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1914"/>
                <a:gridCol w="562187"/>
                <a:gridCol w="620636"/>
                <a:gridCol w="552930"/>
                <a:gridCol w="496509"/>
                <a:gridCol w="519077"/>
                <a:gridCol w="428803"/>
                <a:gridCol w="519077"/>
                <a:gridCol w="631920"/>
                <a:gridCol w="554388"/>
                <a:gridCol w="539907"/>
                <a:gridCol w="664259"/>
                <a:gridCol w="421548"/>
              </a:tblGrid>
              <a:tr h="30910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BIP / CBD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indicator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Essential Biodiversity Variables Classes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0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Genetic Composition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Species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Populations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Species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Traits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Community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Composition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Ecosystem Function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Ecosystem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Structure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Direct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Indirect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Direct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Indirect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Direct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Indirect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Direct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Indirect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Direct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Indirect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Direct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Indirect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Ex-situ crop collections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Extent of marine habitats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66%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</a:rPr>
                        <a:t>Forest fragmentation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66%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7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</a:rPr>
                        <a:t>Genetic diversity of terrestrial domesticated animals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66%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</a:rPr>
                        <a:t>Living Planet Index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66%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Marine Trophic Index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66%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8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Red List Index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66%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8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</a:rPr>
                        <a:t>River fragmentation and flow regulation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</a:rPr>
                        <a:t>Wild Bird Index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66%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Wildlife Picture Index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66%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189" marR="331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5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5857" y="2195661"/>
            <a:ext cx="8709628" cy="43355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Species/population &amp; community composition / habitat type data / EBV classes are probably best suited for rapid implementation (both for data availability + political demand)</a:t>
            </a:r>
            <a:endParaRPr lang="en-US" sz="2400" dirty="0" smtClean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Information on genetic composition is not much demanded + only limited data / few proxies available</a:t>
            </a:r>
            <a:endParaRPr lang="en-US" sz="2400" dirty="0" smtClean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High demand for</a:t>
            </a:r>
            <a:r>
              <a:rPr lang="en-US" sz="2400" dirty="0"/>
              <a:t> </a:t>
            </a:r>
            <a:r>
              <a:rPr lang="en-US" sz="2400" dirty="0" smtClean="0"/>
              <a:t>data / variables on e</a:t>
            </a:r>
            <a:r>
              <a:rPr lang="en-US" sz="2400" dirty="0" smtClean="0"/>
              <a:t>cosystem </a:t>
            </a:r>
            <a:r>
              <a:rPr lang="en-US" sz="2400" dirty="0" smtClean="0"/>
              <a:t>s</a:t>
            </a:r>
            <a:r>
              <a:rPr lang="en-US" sz="2400" dirty="0" smtClean="0"/>
              <a:t>tructure and </a:t>
            </a:r>
            <a:r>
              <a:rPr lang="en-US" sz="2400" dirty="0" smtClean="0"/>
              <a:t>e</a:t>
            </a:r>
            <a:r>
              <a:rPr lang="en-US" sz="2400" dirty="0" smtClean="0"/>
              <a:t>cosystem </a:t>
            </a:r>
            <a:r>
              <a:rPr lang="en-US" sz="2400" dirty="0" smtClean="0"/>
              <a:t>f</a:t>
            </a:r>
            <a:r>
              <a:rPr lang="en-US" sz="2400" dirty="0" smtClean="0"/>
              <a:t>unction, esp. for reporting; still, not too many indicators available, but some proxies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20" y="850759"/>
            <a:ext cx="7303750" cy="7688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Conclusions – </a:t>
            </a:r>
            <a:r>
              <a:rPr lang="fr-FR" dirty="0" err="1" smtClean="0"/>
              <a:t>from</a:t>
            </a:r>
            <a:r>
              <a:rPr lang="fr-FR" dirty="0" smtClean="0"/>
              <a:t> case </a:t>
            </a:r>
            <a:r>
              <a:rPr lang="fr-FR" dirty="0" err="1" smtClean="0"/>
              <a:t>study</a:t>
            </a:r>
            <a:endParaRPr lang="en-US" dirty="0"/>
          </a:p>
        </p:txBody>
      </p:sp>
      <p:sp>
        <p:nvSpPr>
          <p:cNvPr id="66" name="Triangle isocèle 65"/>
          <p:cNvSpPr/>
          <p:nvPr/>
        </p:nvSpPr>
        <p:spPr>
          <a:xfrm>
            <a:off x="9446655" y="7281973"/>
            <a:ext cx="198830" cy="232002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2271703"/>
            <a:ext cx="10080625" cy="47042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de-DE"/>
          </a:p>
        </p:txBody>
      </p:sp>
      <p:pic>
        <p:nvPicPr>
          <p:cNvPr id="8194" name="Picture 2" descr="matter visible and invis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8" y="2986083"/>
            <a:ext cx="4987809" cy="398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00794" tIns="50397" rIns="100794" bIns="50397"/>
          <a:lstStyle/>
          <a:p>
            <a:endParaRPr lang="de-DE" dirty="0">
              <a:solidFill>
                <a:srgbClr val="0099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6261" y="1043533"/>
            <a:ext cx="9072563" cy="4989036"/>
          </a:xfrm>
        </p:spPr>
        <p:txBody>
          <a:bodyPr lIns="100794" tIns="50397" rIns="100794" bIns="50397"/>
          <a:lstStyle/>
          <a:p>
            <a:pPr marL="0" indent="0">
              <a:spcBef>
                <a:spcPts val="1323"/>
              </a:spcBef>
            </a:pPr>
            <a:r>
              <a:rPr lang="en-US" b="1" i="1" dirty="0" smtClean="0">
                <a:solidFill>
                  <a:srgbClr val="009999"/>
                </a:solidFill>
              </a:rPr>
              <a:t>Additional </a:t>
            </a:r>
            <a:r>
              <a:rPr lang="en-US" b="1" i="1" dirty="0" smtClean="0">
                <a:solidFill>
                  <a:srgbClr val="009999"/>
                </a:solidFill>
              </a:rPr>
              <a:t>challenges:</a:t>
            </a:r>
            <a:endParaRPr lang="en-US" b="1" i="1" dirty="0">
              <a:solidFill>
                <a:srgbClr val="009999"/>
              </a:solidFill>
            </a:endParaRPr>
          </a:p>
          <a:p>
            <a:pPr marL="0" indent="0">
              <a:spcBef>
                <a:spcPts val="1323"/>
              </a:spcBef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defTabSz="1109437">
              <a:spcBef>
                <a:spcPts val="1323"/>
              </a:spcBef>
              <a:defRPr/>
            </a:pPr>
            <a:r>
              <a:rPr lang="en-GB" sz="2600" dirty="0">
                <a:solidFill>
                  <a:schemeClr val="bg1"/>
                </a:solidFill>
              </a:rPr>
              <a:t>“DARK MATTER </a:t>
            </a:r>
            <a:r>
              <a:rPr lang="en-GB" sz="2600" dirty="0" smtClean="0">
                <a:solidFill>
                  <a:schemeClr val="bg1"/>
                </a:solidFill>
              </a:rPr>
              <a:t>of biodiversity data”</a:t>
            </a:r>
            <a:endParaRPr lang="en-GB" sz="2600" dirty="0">
              <a:solidFill>
                <a:schemeClr val="bg1"/>
              </a:solidFill>
            </a:endParaRPr>
          </a:p>
        </p:txBody>
      </p:sp>
      <p:pic>
        <p:nvPicPr>
          <p:cNvPr id="8196" name="Picture 4" descr="hubble 3d dark mat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1A47"/>
              </a:clrFrom>
              <a:clrTo>
                <a:srgbClr val="061A4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71" y="3303585"/>
            <a:ext cx="4368271" cy="268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00794" tIns="50397" rIns="100794" bIns="50397"/>
          <a:lstStyle/>
          <a:p>
            <a:endParaRPr lang="de-DE" dirty="0">
              <a:solidFill>
                <a:srgbClr val="0099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269" y="971525"/>
            <a:ext cx="9072563" cy="5616624"/>
          </a:xfrm>
        </p:spPr>
        <p:txBody>
          <a:bodyPr lIns="100794" tIns="50397" rIns="100794" bIns="50397"/>
          <a:lstStyle/>
          <a:p>
            <a:pPr marL="0" indent="0">
              <a:spcBef>
                <a:spcPts val="1323"/>
              </a:spcBef>
            </a:pPr>
            <a:r>
              <a:rPr lang="en-GB" sz="2800" dirty="0"/>
              <a:t>“DARK MATTER OF BIODIVERSITY DATA</a:t>
            </a:r>
            <a:r>
              <a:rPr lang="en-GB" sz="2800" dirty="0" smtClean="0"/>
              <a:t>”?</a:t>
            </a:r>
            <a:endParaRPr lang="en-US" dirty="0" smtClean="0"/>
          </a:p>
          <a:p>
            <a:pPr marL="397228" lvl="1" indent="-397228" defTabSz="1109437">
              <a:spcBef>
                <a:spcPts val="1323"/>
              </a:spcBef>
              <a:buFont typeface="Wingdings" panose="05000000000000000000" pitchFamily="2" charset="2"/>
              <a:buChar char="Ø"/>
              <a:defRPr/>
            </a:pPr>
            <a:endParaRPr lang="en-GB" sz="2000" dirty="0" smtClean="0"/>
          </a:p>
          <a:p>
            <a:pPr marL="397228" lvl="1" indent="-397228" defTabSz="1109437">
              <a:spcBef>
                <a:spcPts val="1323"/>
              </a:spcBef>
              <a:buFont typeface="Wingdings" panose="05000000000000000000" pitchFamily="2" charset="2"/>
              <a:buChar char="Ø"/>
              <a:defRPr/>
            </a:pPr>
            <a:endParaRPr lang="en-GB" sz="2000" dirty="0"/>
          </a:p>
          <a:p>
            <a:pPr marL="397228" lvl="1" indent="-397228" defTabSz="1109437">
              <a:spcBef>
                <a:spcPts val="1323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dirty="0"/>
              <a:t>Work of </a:t>
            </a:r>
            <a:r>
              <a:rPr lang="en-GB" sz="2400" dirty="0" err="1"/>
              <a:t>EuMon</a:t>
            </a:r>
            <a:r>
              <a:rPr lang="en-GB" sz="2400" dirty="0"/>
              <a:t> identified 643 monitoring schemes in Europe </a:t>
            </a:r>
          </a:p>
          <a:p>
            <a:pPr marL="397228" lvl="1" indent="-397228" defTabSz="1109437">
              <a:spcBef>
                <a:spcPts val="1323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dirty="0"/>
              <a:t>Up to </a:t>
            </a:r>
            <a:r>
              <a:rPr lang="en-GB" sz="2400" dirty="0" smtClean="0"/>
              <a:t>2,000 (!) monitoring programs exist</a:t>
            </a:r>
            <a:endParaRPr lang="en-GB" sz="2400" dirty="0"/>
          </a:p>
          <a:p>
            <a:pPr marL="397228" lvl="1" indent="-397228" defTabSz="1109437">
              <a:spcBef>
                <a:spcPts val="1323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dirty="0"/>
              <a:t>They do not know of or care for GEOSS, GEO BON, EU BON, GBIF, …</a:t>
            </a:r>
          </a:p>
          <a:p>
            <a:pPr marL="397228" lvl="1" indent="-397228" defTabSz="1109437">
              <a:spcBef>
                <a:spcPts val="1323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dirty="0"/>
              <a:t>They do report only to </a:t>
            </a:r>
            <a:r>
              <a:rPr lang="en-GB" sz="2400" dirty="0"/>
              <a:t>their immediate scientific </a:t>
            </a:r>
            <a:r>
              <a:rPr lang="en-GB" sz="2400" dirty="0" smtClean="0"/>
              <a:t>community, and sometimes to their </a:t>
            </a:r>
            <a:r>
              <a:rPr lang="en-GB" sz="2400" dirty="0" smtClean="0"/>
              <a:t>local/national authorities</a:t>
            </a:r>
            <a:r>
              <a:rPr lang="en-GB" sz="2400" dirty="0"/>
              <a:t> </a:t>
            </a:r>
            <a:r>
              <a:rPr lang="en-GB" sz="2400" dirty="0" smtClean="0"/>
              <a:t>….</a:t>
            </a:r>
            <a:endParaRPr lang="en-GB" sz="2400" dirty="0"/>
          </a:p>
        </p:txBody>
      </p:sp>
      <p:pic>
        <p:nvPicPr>
          <p:cNvPr id="7170" name="Picture 2" descr="http://eumon.ckff.si/eumon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6" y="1619597"/>
            <a:ext cx="122726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/>
          <p:nvPr/>
        </p:nvSpPr>
        <p:spPr>
          <a:xfrm>
            <a:off x="6999192" y="2411685"/>
            <a:ext cx="2937664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http://eumon.ckff.si/biomat/</a:t>
            </a:r>
          </a:p>
        </p:txBody>
      </p:sp>
    </p:spTree>
    <p:extLst>
      <p:ext uri="{BB962C8B-B14F-4D97-AF65-F5344CB8AC3E}">
        <p14:creationId xmlns:p14="http://schemas.microsoft.com/office/powerpoint/2010/main" val="428949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009015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AutoShape 4" descr="http://api.gbif.org/v0.9/image?url=http%3A%2F%2Fupload.wikimedia.org%2Fwikipedia%2Fcommons%2F7%2F74%2FAchillea_millefolium_vallee-de-grace-amiens_80_22062007_1.jpg&amp;size=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lIns="91420" tIns="45711" rIns="91420" bIns="45711"/>
          <a:lstStyle/>
          <a:p>
            <a:pPr defTabSz="1007838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838" y="1581150"/>
            <a:ext cx="2254250" cy="3292475"/>
          </a:xfrm>
          <a:prstGeom prst="rect">
            <a:avLst/>
          </a:prstGeom>
          <a:noFill/>
        </p:spPr>
        <p:txBody>
          <a:bodyPr lIns="91420" tIns="45711" rIns="91420" bIns="45711">
            <a:spAutoFit/>
          </a:bodyPr>
          <a:lstStyle/>
          <a:p>
            <a:pPr defTabSz="1007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  <a:ea typeface="+mn-ea"/>
              </a:rPr>
              <a:t>Fragmented data from GBIF,</a:t>
            </a:r>
          </a:p>
          <a:p>
            <a:pPr defTabSz="1007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  <a:ea typeface="+mn-ea"/>
              </a:rPr>
              <a:t>visualising data gaps, </a:t>
            </a:r>
          </a:p>
          <a:p>
            <a:pPr defTabSz="1007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  <a:ea typeface="+mn-ea"/>
              </a:rPr>
              <a:t>+ needs for </a:t>
            </a:r>
          </a:p>
          <a:p>
            <a:pPr defTabSz="1007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>
                <a:solidFill>
                  <a:prstClr val="white"/>
                </a:solidFill>
                <a:latin typeface="Calibri"/>
                <a:ea typeface="+mn-ea"/>
              </a:rPr>
              <a:t>common data recording standards</a:t>
            </a:r>
          </a:p>
        </p:txBody>
      </p:sp>
      <p:pic>
        <p:nvPicPr>
          <p:cNvPr id="53254" name="Picture 2" descr="Image of Achillea millefol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265738"/>
            <a:ext cx="1836738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62725"/>
            <a:ext cx="2154238" cy="615950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</a:bodyPr>
          <a:lstStyle/>
          <a:p>
            <a:pPr defTabSz="1007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700" dirty="0">
                <a:solidFill>
                  <a:prstClr val="white"/>
                </a:solidFill>
                <a:latin typeface="Calibri"/>
                <a:ea typeface="+mn-ea"/>
              </a:rPr>
              <a:t>                                        Picture © </a:t>
            </a:r>
            <a:r>
              <a:rPr lang="fi-FI" sz="700" dirty="0" err="1">
                <a:solidFill>
                  <a:prstClr val="white"/>
                </a:solidFill>
                <a:latin typeface="Calibri"/>
                <a:ea typeface="+mn-ea"/>
              </a:rPr>
              <a:t>Ondřej</a:t>
            </a:r>
            <a:r>
              <a:rPr lang="fi-FI" sz="700" dirty="0">
                <a:solidFill>
                  <a:prstClr val="white"/>
                </a:solidFill>
                <a:latin typeface="Calibri"/>
                <a:ea typeface="+mn-ea"/>
              </a:rPr>
              <a:t> </a:t>
            </a:r>
            <a:r>
              <a:rPr lang="fi-FI" sz="700" dirty="0" err="1">
                <a:solidFill>
                  <a:prstClr val="white"/>
                </a:solidFill>
                <a:latin typeface="Calibri"/>
                <a:ea typeface="+mn-ea"/>
              </a:rPr>
              <a:t>Zicha</a:t>
            </a:r>
            <a:r>
              <a:rPr lang="fi-FI" sz="700" dirty="0">
                <a:solidFill>
                  <a:prstClr val="white"/>
                </a:solidFill>
                <a:latin typeface="Calibri"/>
                <a:ea typeface="+mn-ea"/>
              </a:rPr>
              <a:t>, via </a:t>
            </a:r>
            <a:r>
              <a:rPr lang="fi-FI" sz="700" dirty="0" err="1">
                <a:solidFill>
                  <a:prstClr val="white"/>
                </a:solidFill>
                <a:latin typeface="Calibri"/>
                <a:ea typeface="+mn-ea"/>
              </a:rPr>
              <a:t>EoL</a:t>
            </a:r>
            <a:endParaRPr lang="fi-FI" sz="700" dirty="0">
              <a:solidFill>
                <a:prstClr val="white"/>
              </a:solidFill>
              <a:latin typeface="Calibri"/>
              <a:ea typeface="+mn-ea"/>
            </a:endParaRPr>
          </a:p>
          <a:p>
            <a:pPr defTabSz="1007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dirty="0">
                <a:solidFill>
                  <a:prstClr val="white"/>
                </a:solidFill>
                <a:latin typeface="Calibri"/>
                <a:ea typeface="+mn-ea"/>
              </a:rPr>
              <a:t> </a:t>
            </a:r>
          </a:p>
          <a:p>
            <a:pPr defTabSz="1007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i="1" dirty="0" err="1">
                <a:solidFill>
                  <a:prstClr val="white"/>
                </a:solidFill>
                <a:latin typeface="Calibri"/>
                <a:ea typeface="+mn-ea"/>
              </a:rPr>
              <a:t>Achillea</a:t>
            </a:r>
            <a:r>
              <a:rPr lang="en-GB" i="1" dirty="0">
                <a:solidFill>
                  <a:prstClr val="white"/>
                </a:solidFill>
                <a:latin typeface="Calibri"/>
                <a:ea typeface="+mn-ea"/>
              </a:rPr>
              <a:t> </a:t>
            </a:r>
            <a:r>
              <a:rPr lang="en-GB" i="1" dirty="0" err="1">
                <a:solidFill>
                  <a:prstClr val="white"/>
                </a:solidFill>
                <a:latin typeface="Calibri"/>
                <a:ea typeface="+mn-ea"/>
              </a:rPr>
              <a:t>millefolium</a:t>
            </a:r>
            <a:endParaRPr lang="fi-FI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76334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873" y="2123653"/>
            <a:ext cx="7902314" cy="4896544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Clear focus / priorities for </a:t>
            </a:r>
            <a:r>
              <a:rPr lang="en-US" sz="2400" u="sng" dirty="0" smtClean="0"/>
              <a:t>individual</a:t>
            </a:r>
            <a:r>
              <a:rPr lang="en-US" sz="2400" dirty="0" smtClean="0"/>
              <a:t> political frameworks / instruments required (e.g., IPBES assessments …!)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Data availability / sharing remains a critical challenge / bottleneck</a:t>
            </a:r>
            <a:r>
              <a:rPr lang="en-US" sz="2400" dirty="0" smtClean="0"/>
              <a:t> – even in Europe / EU!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Great </a:t>
            </a:r>
            <a:r>
              <a:rPr lang="en-US" sz="2400" dirty="0" smtClean="0"/>
              <a:t>o</a:t>
            </a:r>
            <a:r>
              <a:rPr lang="en-US" sz="2400" dirty="0" smtClean="0"/>
              <a:t>pportunities for EBVs to significantly advance with data standardization and open data sharing – through specific demands from international political frameworks!!</a:t>
            </a:r>
            <a:endParaRPr lang="en-US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436" y="706743"/>
            <a:ext cx="7303750" cy="984862"/>
          </a:xfrm>
        </p:spPr>
        <p:txBody>
          <a:bodyPr/>
          <a:lstStyle/>
          <a:p>
            <a:r>
              <a:rPr lang="fr-FR" dirty="0" smtClean="0"/>
              <a:t>Conclusions - </a:t>
            </a:r>
            <a:r>
              <a:rPr lang="fr-FR" dirty="0" err="1" smtClean="0"/>
              <a:t>general</a:t>
            </a:r>
            <a:endParaRPr lang="en-US" dirty="0"/>
          </a:p>
        </p:txBody>
      </p:sp>
      <p:sp>
        <p:nvSpPr>
          <p:cNvPr id="66" name="Triangle isocèle 65"/>
          <p:cNvSpPr/>
          <p:nvPr/>
        </p:nvSpPr>
        <p:spPr>
          <a:xfrm>
            <a:off x="9446655" y="7281973"/>
            <a:ext cx="198830" cy="232002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73" y="1816322"/>
            <a:ext cx="5184775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87338" y="1757363"/>
            <a:ext cx="9361487" cy="459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41" tIns="50323" rIns="100641" bIns="50323">
            <a:spAutoFit/>
          </a:bodyPr>
          <a:lstStyle/>
          <a:p>
            <a:pPr marL="444500" lvl="1" indent="-177800" defTabSz="452438">
              <a:lnSpc>
                <a:spcPct val="83000"/>
              </a:lnSpc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GB" sz="2800" b="1" dirty="0"/>
              <a:t>The </a:t>
            </a:r>
            <a:r>
              <a:rPr lang="en-GB" sz="4400" b="1" dirty="0"/>
              <a:t>big</a:t>
            </a:r>
            <a:r>
              <a:rPr lang="en-GB" sz="2800" b="1" dirty="0"/>
              <a:t> issues:</a:t>
            </a:r>
            <a:r>
              <a:rPr lang="en-GB" sz="2400" b="1" dirty="0"/>
              <a:t> </a:t>
            </a:r>
          </a:p>
          <a:p>
            <a:pPr marL="444500" lvl="1" indent="-177800" defTabSz="452438">
              <a:lnSpc>
                <a:spcPct val="8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altLang="de-DE" sz="2400" b="1" dirty="0">
                <a:solidFill>
                  <a:srgbClr val="FF0000"/>
                </a:solidFill>
              </a:rPr>
              <a:t>Biodiversity </a:t>
            </a:r>
            <a:r>
              <a:rPr lang="en-GB" altLang="de-DE" sz="2400" b="1" dirty="0" smtClean="0">
                <a:solidFill>
                  <a:srgbClr val="FF0000"/>
                </a:solidFill>
              </a:rPr>
              <a:t>loss</a:t>
            </a:r>
            <a:endParaRPr lang="en-GB" altLang="de-DE" sz="2400" b="1" dirty="0"/>
          </a:p>
          <a:p>
            <a:pPr marL="444500" lvl="1" indent="-177800" defTabSz="452438">
              <a:lnSpc>
                <a:spcPct val="8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altLang="de-DE" sz="2400" b="1" dirty="0"/>
              <a:t>Climate </a:t>
            </a:r>
            <a:r>
              <a:rPr lang="en-GB" altLang="de-DE" sz="2400" b="1" dirty="0" smtClean="0"/>
              <a:t>change</a:t>
            </a:r>
            <a:endParaRPr lang="en-GB" altLang="de-DE" sz="2400" b="1" dirty="0"/>
          </a:p>
          <a:p>
            <a:pPr marL="444500" lvl="1" indent="-177800" defTabSz="452438">
              <a:lnSpc>
                <a:spcPct val="8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altLang="de-DE" sz="2400" b="1" dirty="0"/>
              <a:t>Water &amp; Food </a:t>
            </a:r>
            <a:r>
              <a:rPr lang="en-GB" altLang="de-DE" sz="2400" b="1" dirty="0" smtClean="0"/>
              <a:t>scarcity</a:t>
            </a:r>
            <a:endParaRPr lang="en-GB" altLang="de-DE" sz="2400" b="1" dirty="0"/>
          </a:p>
          <a:p>
            <a:pPr marL="444500" lvl="1" indent="-177800" defTabSz="452438">
              <a:lnSpc>
                <a:spcPct val="8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altLang="de-DE" sz="2400" b="1" dirty="0" smtClean="0"/>
              <a:t>Poverty</a:t>
            </a:r>
            <a:endParaRPr lang="en-GB" altLang="de-DE" sz="2400" b="1" dirty="0"/>
          </a:p>
          <a:p>
            <a:pPr defTabSz="4524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altLang="de-DE" b="1" dirty="0">
              <a:solidFill>
                <a:srgbClr val="376092"/>
              </a:solidFill>
              <a:latin typeface="Calibri" charset="0"/>
            </a:endParaRPr>
          </a:p>
          <a:p>
            <a:pPr defTabSz="4524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altLang="de-DE" b="1" dirty="0">
              <a:solidFill>
                <a:srgbClr val="376092"/>
              </a:solidFill>
              <a:latin typeface="Calibri" charset="0"/>
            </a:endParaRPr>
          </a:p>
          <a:p>
            <a:pPr defTabSz="4524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altLang="de-DE" b="1" dirty="0">
              <a:solidFill>
                <a:srgbClr val="376092"/>
              </a:solidFill>
              <a:latin typeface="Calibri" charset="0"/>
            </a:endParaRPr>
          </a:p>
          <a:p>
            <a:pPr defTabSz="4524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altLang="de-DE" b="1" dirty="0">
              <a:solidFill>
                <a:srgbClr val="376092"/>
              </a:solidFill>
              <a:latin typeface="Calibri" charset="0"/>
            </a:endParaRPr>
          </a:p>
          <a:p>
            <a:pPr defTabSz="4524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altLang="de-DE" b="1" dirty="0">
              <a:solidFill>
                <a:srgbClr val="376092"/>
              </a:solidFill>
              <a:latin typeface="Calibri" charset="0"/>
            </a:endParaRPr>
          </a:p>
          <a:p>
            <a:pPr defTabSz="4524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altLang="de-DE" b="1" dirty="0">
              <a:solidFill>
                <a:srgbClr val="376092"/>
              </a:solidFill>
              <a:latin typeface="Calibri" charset="0"/>
            </a:endParaRPr>
          </a:p>
          <a:p>
            <a:pPr defTabSz="4524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altLang="de-DE" b="1" dirty="0">
              <a:solidFill>
                <a:srgbClr val="376092"/>
              </a:solidFill>
              <a:latin typeface="Calibri" charset="0"/>
            </a:endParaRPr>
          </a:p>
          <a:p>
            <a:pPr defTabSz="4524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altLang="de-DE" b="1" dirty="0">
              <a:solidFill>
                <a:srgbClr val="376092"/>
              </a:solidFill>
              <a:latin typeface="Calibri" charset="0"/>
            </a:endParaRPr>
          </a:p>
          <a:p>
            <a:pPr defTabSz="452438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altLang="de-DE" b="1" dirty="0">
              <a:solidFill>
                <a:srgbClr val="376092"/>
              </a:solidFill>
              <a:latin typeface="Calibri" charset="0"/>
            </a:endParaRPr>
          </a:p>
        </p:txBody>
      </p:sp>
      <p:sp>
        <p:nvSpPr>
          <p:cNvPr id="15364" name="Rechteck 2"/>
          <p:cNvSpPr>
            <a:spLocks noChangeArrowheads="1"/>
          </p:cNvSpPr>
          <p:nvPr/>
        </p:nvSpPr>
        <p:spPr bwMode="auto">
          <a:xfrm>
            <a:off x="576263" y="4572000"/>
            <a:ext cx="41656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marL="82550" defTabSz="452438">
              <a:lnSpc>
                <a:spcPct val="80000"/>
              </a:lnSpc>
              <a:buClr>
                <a:srgbClr val="000000"/>
              </a:buClr>
              <a:buSzPct val="100000"/>
            </a:pPr>
            <a:r>
              <a:rPr lang="en-GB" altLang="de-DE" sz="2400" b="1" dirty="0"/>
              <a:t>Our </a:t>
            </a:r>
            <a:r>
              <a:rPr lang="en-GB" altLang="de-DE" sz="2400" b="1" i="1" dirty="0"/>
              <a:t>Knowledge Society</a:t>
            </a:r>
            <a:r>
              <a:rPr lang="en-GB" altLang="de-DE" sz="2400" b="1" dirty="0"/>
              <a:t> </a:t>
            </a:r>
            <a:br>
              <a:rPr lang="en-GB" altLang="de-DE" sz="2400" b="1" dirty="0"/>
            </a:br>
            <a:r>
              <a:rPr lang="en-GB" altLang="de-DE" sz="2400" b="1" dirty="0"/>
              <a:t>is based on science and technology, i.e., the availability of sound &amp; reliable scientific data, analysis and interpretation</a:t>
            </a:r>
          </a:p>
        </p:txBody>
      </p:sp>
      <p:sp>
        <p:nvSpPr>
          <p:cNvPr id="50181" name="Rechteck 3"/>
          <p:cNvSpPr>
            <a:spLocks noChangeArrowheads="1"/>
          </p:cNvSpPr>
          <p:nvPr/>
        </p:nvSpPr>
        <p:spPr bwMode="auto">
          <a:xfrm>
            <a:off x="3375025" y="900113"/>
            <a:ext cx="3917314" cy="6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pPr hangingPunct="0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GB" altLang="de-DE" sz="4000" b="1" dirty="0">
                <a:solidFill>
                  <a:srgbClr val="376092"/>
                </a:solidFill>
                <a:latin typeface="Calibri" charset="0"/>
              </a:rPr>
              <a:t>Global challenges</a:t>
            </a:r>
          </a:p>
        </p:txBody>
      </p:sp>
    </p:spTree>
    <p:extLst>
      <p:ext uri="{BB962C8B-B14F-4D97-AF65-F5344CB8AC3E}">
        <p14:creationId xmlns:p14="http://schemas.microsoft.com/office/powerpoint/2010/main" val="4239935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hteck 5"/>
          <p:cNvSpPr>
            <a:spLocks noChangeArrowheads="1"/>
          </p:cNvSpPr>
          <p:nvPr/>
        </p:nvSpPr>
        <p:spPr bwMode="auto">
          <a:xfrm>
            <a:off x="576263" y="2411413"/>
            <a:ext cx="9248775" cy="26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>
            <a:spAutoFit/>
          </a:bodyPr>
          <a:lstStyle>
            <a:lvl1pPr marL="984250" indent="-890588" defTabSz="454025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defTabSz="454025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defTabSz="454025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defTabSz="454025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defTabSz="454025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de-DE" dirty="0"/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de-DE" sz="3200" dirty="0" smtClean="0"/>
              <a:t>Many thanks to the EU BON consortium, and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de-DE" sz="3200" dirty="0"/>
              <a:t>t</a:t>
            </a:r>
            <a:r>
              <a:rPr lang="en-GB" altLang="de-DE" sz="3200" dirty="0" smtClean="0"/>
              <a:t>hank </a:t>
            </a:r>
            <a:r>
              <a:rPr lang="en-GB" altLang="de-DE" sz="3200" b="1" dirty="0"/>
              <a:t>you</a:t>
            </a:r>
            <a:r>
              <a:rPr lang="en-GB" altLang="de-DE" sz="3200" dirty="0"/>
              <a:t> very much for your attention</a:t>
            </a:r>
            <a:r>
              <a:rPr lang="en-GB" altLang="de-DE" sz="3200" dirty="0" smtClean="0"/>
              <a:t>!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de-DE" dirty="0"/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de-DE" dirty="0"/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de-DE" sz="3100" b="1" dirty="0" smtClean="0">
                <a:solidFill>
                  <a:srgbClr val="009999"/>
                </a:solidFill>
                <a:latin typeface="Calibri" pitchFamily="34" charset="0"/>
                <a:ea typeface="ＭＳ Ｐゴシック" pitchFamily="34" charset="-128"/>
              </a:rPr>
              <a:t>www.eubon.eu</a:t>
            </a:r>
            <a:r>
              <a:rPr lang="en-GB" altLang="de-DE" sz="3100" b="1" dirty="0">
                <a:solidFill>
                  <a:srgbClr val="009999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GB" altLang="de-DE" sz="3100" b="1" dirty="0">
                <a:solidFill>
                  <a:srgbClr val="009999"/>
                </a:solidFill>
                <a:latin typeface="Calibri" pitchFamily="34" charset="0"/>
                <a:ea typeface="ＭＳ Ｐゴシック" pitchFamily="34" charset="-128"/>
              </a:rPr>
            </a:br>
            <a:endParaRPr lang="en-GB" altLang="de-DE" sz="3100" b="1" dirty="0">
              <a:solidFill>
                <a:srgbClr val="00999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30723" name="Grafik 45" descr="EUBON_logo_presenta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4787900"/>
            <a:ext cx="30241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21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900113"/>
            <a:ext cx="9072562" cy="539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100662" tIns="50334" rIns="100662" bIns="50334"/>
          <a:lstStyle/>
          <a:p>
            <a:pPr defTabSz="457152" eaLnBrk="1" hangingPunct="1">
              <a:defRPr/>
            </a:pPr>
            <a:r>
              <a:rPr lang="en-GB" sz="3500" b="1" kern="1200" dirty="0">
                <a:solidFill>
                  <a:srgbClr val="376092"/>
                </a:solidFill>
                <a:latin typeface="Calibri" pitchFamily="34" charset="0"/>
                <a:cs typeface="+mn-cs"/>
              </a:rPr>
              <a:t>The </a:t>
            </a:r>
            <a:r>
              <a:rPr lang="en-GB" sz="3500" b="1" kern="1200" dirty="0" smtClean="0">
                <a:solidFill>
                  <a:srgbClr val="376092"/>
                </a:solidFill>
                <a:latin typeface="Calibri" pitchFamily="34" charset="0"/>
                <a:cs typeface="+mn-cs"/>
              </a:rPr>
              <a:t>actual </a:t>
            </a:r>
            <a:r>
              <a:rPr lang="en-GB" sz="3500" b="1" kern="1200" dirty="0">
                <a:solidFill>
                  <a:srgbClr val="376092"/>
                </a:solidFill>
                <a:latin typeface="Calibri" pitchFamily="34" charset="0"/>
                <a:cs typeface="+mn-cs"/>
              </a:rPr>
              <a:t>threat: biodiversity loss</a:t>
            </a:r>
            <a:endParaRPr lang="de-DE" sz="3500" b="1" kern="1200" dirty="0">
              <a:solidFill>
                <a:srgbClr val="376092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5" y="1835150"/>
            <a:ext cx="90995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79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Inhaltsplatzhalter 2"/>
          <p:cNvSpPr>
            <a:spLocks/>
          </p:cNvSpPr>
          <p:nvPr/>
        </p:nvSpPr>
        <p:spPr bwMode="auto">
          <a:xfrm>
            <a:off x="647824" y="2051645"/>
            <a:ext cx="8855075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673" tIns="50339" rIns="100673" bIns="50339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425"/>
              </a:spcAft>
              <a:buClr>
                <a:srgbClr val="000000"/>
              </a:buClr>
              <a:buSzPts val="3300"/>
              <a:buFontTx/>
              <a:buChar char="•"/>
              <a:tabLst/>
            </a:pPr>
            <a:r>
              <a:rPr kumimoji="0" lang="de-DE" sz="28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ongoing</a:t>
            </a:r>
            <a:r>
              <a:rPr kumimoji="0" lang="de-DE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sz="28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biodiversity</a:t>
            </a:r>
            <a:r>
              <a:rPr kumimoji="0" lang="de-DE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sz="28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loss</a:t>
            </a:r>
            <a:r>
              <a:rPr kumimoji="0" lang="de-DE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–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continued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/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increased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extinction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rates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/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habitat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loss</a:t>
            </a:r>
            <a:endParaRPr kumimoji="0" lang="de-DE" sz="28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425"/>
              </a:spcAft>
              <a:buClr>
                <a:srgbClr val="000000"/>
              </a:buClr>
              <a:buSzPts val="3300"/>
              <a:buFontTx/>
              <a:buChar char="•"/>
              <a:tabLst/>
            </a:pPr>
            <a:r>
              <a:rPr kumimoji="0" lang="de-DE" sz="28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missing</a:t>
            </a:r>
            <a:r>
              <a:rPr kumimoji="0" lang="de-DE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sz="28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baseline</a:t>
            </a:r>
            <a:r>
              <a:rPr kumimoji="0" lang="de-DE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sz="28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data</a:t>
            </a:r>
            <a:r>
              <a:rPr kumimoji="0" lang="de-DE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– lack of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basic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data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/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knowledge</a:t>
            </a:r>
            <a:endParaRPr kumimoji="0" lang="de-DE" sz="28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425"/>
              </a:spcAft>
              <a:buClr>
                <a:srgbClr val="000000"/>
              </a:buClr>
              <a:buSzPts val="3300"/>
              <a:buFontTx/>
              <a:buChar char="•"/>
              <a:tabLst/>
            </a:pPr>
            <a:r>
              <a:rPr kumimoji="0" lang="de-DE" sz="2800" b="1" i="1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fragmentation</a:t>
            </a:r>
            <a:r>
              <a:rPr kumimoji="0" lang="de-DE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of </a:t>
            </a:r>
            <a:r>
              <a:rPr kumimoji="0" lang="de-DE" sz="28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available</a:t>
            </a:r>
            <a:r>
              <a:rPr kumimoji="0" lang="de-DE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sz="28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information</a:t>
            </a:r>
            <a:r>
              <a:rPr kumimoji="0" lang="de-DE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–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problems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accessing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/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using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existing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data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/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knowledge</a:t>
            </a:r>
            <a:endParaRPr kumimoji="0" lang="de-DE" sz="28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425"/>
              </a:spcAft>
              <a:buClr>
                <a:srgbClr val="000000"/>
              </a:buClr>
              <a:buSzPts val="3300"/>
              <a:buFontTx/>
              <a:buChar char="•"/>
              <a:tabLst/>
            </a:pPr>
            <a:r>
              <a:rPr kumimoji="0" lang="de-DE" sz="28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targeted</a:t>
            </a:r>
            <a:r>
              <a:rPr kumimoji="0" lang="de-DE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sz="28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information</a:t>
            </a:r>
            <a:r>
              <a:rPr kumimoji="0" lang="de-DE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sz="28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delivery</a:t>
            </a:r>
            <a:r>
              <a:rPr kumimoji="0" lang="de-DE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–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often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limited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impact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of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scientific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information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on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policy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and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individual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behaviour</a:t>
            </a:r>
            <a:endParaRPr kumimoji="0" lang="de-DE" sz="28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0243" name="Titel 1"/>
          <p:cNvSpPr>
            <a:spLocks/>
          </p:cNvSpPr>
          <p:nvPr/>
        </p:nvSpPr>
        <p:spPr bwMode="auto">
          <a:xfrm>
            <a:off x="1079872" y="888400"/>
            <a:ext cx="79502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673" tIns="50339" rIns="100673" bIns="50339" numCol="1" anchor="t" anchorCtr="0" compatLnSpc="1">
            <a:prstTxWarp prst="textNoShape">
              <a:avLst/>
            </a:prstTxWarp>
          </a:bodyPr>
          <a:lstStyle/>
          <a:p>
            <a:pPr algn="ctr" defTabSz="914400" hangingPunct="1">
              <a:lnSpc>
                <a:spcPct val="100000"/>
              </a:lnSpc>
              <a:spcAft>
                <a:spcPts val="600"/>
              </a:spcAft>
              <a:buClrTx/>
              <a:buSzTx/>
            </a:pPr>
            <a:r>
              <a:rPr lang="de-DE" sz="3600" b="1" dirty="0" err="1" smtClean="0">
                <a:solidFill>
                  <a:srgbClr val="376092"/>
                </a:solidFill>
                <a:latin typeface="Calibri" pitchFamily="34" charset="0"/>
                <a:cs typeface="Arial" pitchFamily="34" charset="0"/>
              </a:rPr>
              <a:t>Biodiversity</a:t>
            </a:r>
            <a:r>
              <a:rPr lang="de-DE" sz="3600" b="1" dirty="0" smtClean="0">
                <a:solidFill>
                  <a:srgbClr val="376092"/>
                </a:solidFill>
                <a:latin typeface="Calibri" pitchFamily="34" charset="0"/>
                <a:cs typeface="Arial" pitchFamily="34" charset="0"/>
              </a:rPr>
              <a:t> – </a:t>
            </a:r>
            <a:r>
              <a:rPr lang="de-DE" sz="3600" b="1" dirty="0" err="1" smtClean="0">
                <a:solidFill>
                  <a:srgbClr val="376092"/>
                </a:solidFill>
                <a:latin typeface="Calibri" pitchFamily="34" charset="0"/>
                <a:cs typeface="Arial" pitchFamily="34" charset="0"/>
              </a:rPr>
              <a:t>challenges</a:t>
            </a:r>
            <a:endParaRPr lang="de-DE" sz="3600" b="1" dirty="0" smtClean="0">
              <a:solidFill>
                <a:srgbClr val="376092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016125" y="1763713"/>
            <a:ext cx="7777163" cy="44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662" tIns="50334" rIns="100662" bIns="50334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1" i="0" u="none" strike="noStrike" cap="none" normalizeH="0" baseline="0" dirty="0" smtClean="0">
              <a:ln>
                <a:noFill/>
              </a:ln>
              <a:solidFill>
                <a:srgbClr val="009999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EC FP7 - Cooperation Theme 6 “Environment (incl. climate change)”.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Call ENV.2012.6.2-2: Assessing global biological resources: the European contribution to the Global Earth Observation Biodiversity Observation Network (GEO BON)</a:t>
            </a:r>
          </a:p>
          <a:p>
            <a:pPr marL="177800" marR="0" lvl="0" indent="-177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177800" marR="0" lvl="0" indent="-177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pitchFamily="34" charset="0"/>
              <a:buChar char="•"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Project </a:t>
            </a: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start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: 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1st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December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, 2012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pitchFamily="34" charset="0"/>
              <a:buChar char="•"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Duration: 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54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months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de-D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de-D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until</a:t>
            </a:r>
            <a:r>
              <a:rPr kumimoji="0" lang="de-D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May 2017) 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pitchFamily="34" charset="0"/>
              <a:buChar char="•"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Consortium: 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30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partners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(18 countries</a:t>
            </a:r>
            <a:r>
              <a:rPr kumimoji="0" lang="de-D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pitchFamily="34" charset="0"/>
              <a:buChar char="•"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Budget: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11,6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mio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Euro (8.9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mio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Euro EC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contribution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Z:\AG\BioDiv\_EU BON\_EU BON Materialien_Texte\EU BON_Logo_Diagramme_Gantt\EUBON_Logo\Final\EUBON_logo_prese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" y="2124075"/>
            <a:ext cx="1392237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hteck 1"/>
          <p:cNvSpPr>
            <a:spLocks noChangeArrowheads="1"/>
          </p:cNvSpPr>
          <p:nvPr/>
        </p:nvSpPr>
        <p:spPr bwMode="auto">
          <a:xfrm>
            <a:off x="719138" y="900113"/>
            <a:ext cx="8066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3600" b="1" dirty="0" err="1" smtClean="0">
                <a:solidFill>
                  <a:srgbClr val="376092"/>
                </a:solidFill>
                <a:latin typeface="Calibri" pitchFamily="34" charset="0"/>
                <a:cs typeface="Arial" pitchFamily="34" charset="0"/>
              </a:rPr>
              <a:t>EU BON - </a:t>
            </a:r>
            <a:r>
              <a:rPr lang="fr-FR" sz="3600" b="1" dirty="0" err="1" smtClean="0">
                <a:solidFill>
                  <a:srgbClr val="376092"/>
                </a:solidFill>
                <a:latin typeface="Calibri" pitchFamily="34" charset="0"/>
                <a:cs typeface="Arial" pitchFamily="34" charset="0"/>
              </a:rPr>
              <a:t>key information</a:t>
            </a:r>
            <a:endParaRPr lang="de-DE" sz="3600" b="1" dirty="0" err="1" smtClean="0">
              <a:solidFill>
                <a:srgbClr val="376092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1270" name="Picture 10" descr="http://www.earthzine.org/wp-content/uploads/2010/01/geo_logo_ful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8504" y="3851845"/>
            <a:ext cx="2997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31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359792" y="1619597"/>
            <a:ext cx="8856984" cy="7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673" tIns="50339" rIns="100673" bIns="50339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=&gt; building a </a:t>
            </a:r>
            <a:r>
              <a:rPr kumimoji="0" lang="en-GB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European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contribution to </a:t>
            </a:r>
            <a:r>
              <a:rPr kumimoji="0" lang="en-GB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GEO BON (GEOSS)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7" descr="Group On Earth Observations 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7583" y="827509"/>
            <a:ext cx="242328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503808" y="2699717"/>
            <a:ext cx="9248775" cy="1948321"/>
          </a:xfrm>
          <a:prstGeom prst="rect">
            <a:avLst/>
          </a:prstGeom>
          <a:solidFill>
            <a:srgbClr val="FFFFFF">
              <a:alpha val="61176"/>
            </a:srgbClr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100673" tIns="50339" rIns="100673" bIns="50339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The main objective of EU BON is to build a substantial part of the Group on Earth Observation’s Biodiversity Observation Network (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GEO BON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),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...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/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</a:b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also in light of the new Intergovernmental science-policy Platform on Biodiversity and Ecosystem Services (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IPBES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).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6" name="Grafik 16" descr="IPBES_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928" y="5003974"/>
            <a:ext cx="705752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1"/>
          <p:cNvSpPr>
            <a:spLocks/>
          </p:cNvSpPr>
          <p:nvPr/>
        </p:nvSpPr>
        <p:spPr bwMode="auto">
          <a:xfrm>
            <a:off x="719138" y="935738"/>
            <a:ext cx="8569646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662" tIns="50334" rIns="100662" bIns="50334" numCol="1" anchor="t" anchorCtr="0" compatLnSpc="1">
            <a:prstTxWarp prst="textNoShape">
              <a:avLst/>
            </a:prstTxWarp>
          </a:bodyPr>
          <a:lstStyle/>
          <a:p>
            <a:pPr algn="ctr" defTabSz="914400" eaLnBrk="0">
              <a:lnSpc>
                <a:spcPct val="100000"/>
              </a:lnSpc>
              <a:buClrTx/>
              <a:buSzTx/>
            </a:pPr>
            <a:r>
              <a:rPr lang="de-DE" sz="3600" b="1" dirty="0" smtClean="0">
                <a:solidFill>
                  <a:srgbClr val="376092"/>
                </a:solidFill>
                <a:latin typeface="Calibri" pitchFamily="34" charset="0"/>
                <a:cs typeface="Arial" pitchFamily="34" charset="0"/>
              </a:rPr>
              <a:t>Main </a:t>
            </a:r>
            <a:r>
              <a:rPr lang="de-DE" sz="3600" b="1" dirty="0" err="1" smtClean="0">
                <a:solidFill>
                  <a:srgbClr val="376092"/>
                </a:solidFill>
                <a:latin typeface="Calibri" pitchFamily="34" charset="0"/>
                <a:cs typeface="Arial" pitchFamily="34" charset="0"/>
              </a:rPr>
              <a:t>objective</a:t>
            </a:r>
            <a:r>
              <a:rPr lang="de-DE" sz="3600" b="1" dirty="0" smtClean="0">
                <a:solidFill>
                  <a:srgbClr val="376092"/>
                </a:solidFill>
                <a:latin typeface="Calibri" pitchFamily="34" charset="0"/>
                <a:cs typeface="Arial" pitchFamily="34" charset="0"/>
              </a:rPr>
              <a:t> of EU BON </a:t>
            </a:r>
          </a:p>
        </p:txBody>
      </p:sp>
    </p:spTree>
    <p:extLst>
      <p:ext uri="{BB962C8B-B14F-4D97-AF65-F5344CB8AC3E}">
        <p14:creationId xmlns:p14="http://schemas.microsoft.com/office/powerpoint/2010/main" val="142246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1511300" y="900113"/>
            <a:ext cx="5099050" cy="612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30" tIns="45716" rIns="91430" bIns="45716">
            <a:spAutoFit/>
          </a:bodyPr>
          <a:lstStyle/>
          <a:p>
            <a:pPr defTabSz="457152" hangingPunct="0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defRPr/>
            </a:pPr>
            <a:r>
              <a:rPr lang="en-GB" altLang="de-DE" sz="3600" b="1" dirty="0">
                <a:solidFill>
                  <a:srgbClr val="005FAA"/>
                </a:solidFill>
                <a:latin typeface="Calibri" pitchFamily="34" charset="0"/>
                <a:ea typeface="+mj-ea"/>
              </a:rPr>
              <a:t>EU BON – GEOSS linkages</a:t>
            </a:r>
          </a:p>
        </p:txBody>
      </p:sp>
      <p:pic>
        <p:nvPicPr>
          <p:cNvPr id="57347" name="Picture 10" descr="http://www.earthzine.org/wp-content/uploads/2010/01/geo_logo_fu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900113"/>
            <a:ext cx="2736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979613"/>
            <a:ext cx="467677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5651500"/>
            <a:ext cx="22336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hteck 10"/>
          <p:cNvSpPr>
            <a:spLocks noChangeArrowheads="1"/>
          </p:cNvSpPr>
          <p:nvPr/>
        </p:nvSpPr>
        <p:spPr bwMode="auto">
          <a:xfrm>
            <a:off x="4897438" y="1658938"/>
            <a:ext cx="5038725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marL="984250" indent="-890588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/>
            <a:r>
              <a:rPr lang="en-GB" altLang="de-DE" sz="2400">
                <a:solidFill>
                  <a:srgbClr val="009999"/>
                </a:solidFill>
                <a:ea typeface="MS PGothic" pitchFamily="34" charset="-128"/>
              </a:rPr>
              <a:t>Expected </a:t>
            </a:r>
            <a:r>
              <a:rPr lang="en-GB" altLang="de-DE" sz="2400" b="1">
                <a:solidFill>
                  <a:srgbClr val="009999"/>
                </a:solidFill>
                <a:ea typeface="MS PGothic" pitchFamily="34" charset="-128"/>
              </a:rPr>
              <a:t>EU BON</a:t>
            </a:r>
            <a:r>
              <a:rPr lang="en-GB" altLang="de-DE" sz="2400">
                <a:solidFill>
                  <a:srgbClr val="009999"/>
                </a:solidFill>
                <a:ea typeface="MS PGothic" pitchFamily="34" charset="-128"/>
              </a:rPr>
              <a:t> contributions to </a:t>
            </a:r>
            <a:br>
              <a:rPr lang="en-GB" altLang="de-DE" sz="2400">
                <a:solidFill>
                  <a:srgbClr val="009999"/>
                </a:solidFill>
                <a:ea typeface="MS PGothic" pitchFamily="34" charset="-128"/>
              </a:rPr>
            </a:br>
            <a:r>
              <a:rPr lang="en-GB" altLang="de-DE" sz="2400">
                <a:solidFill>
                  <a:srgbClr val="009999"/>
                </a:solidFill>
                <a:ea typeface="MS PGothic" pitchFamily="34" charset="-128"/>
              </a:rPr>
              <a:t> GEO/ </a:t>
            </a:r>
            <a:r>
              <a:rPr lang="en-GB" altLang="de-DE" sz="2400" b="1">
                <a:solidFill>
                  <a:srgbClr val="009999"/>
                </a:solidFill>
                <a:ea typeface="MS PGothic" pitchFamily="34" charset="-128"/>
              </a:rPr>
              <a:t>GEOSS </a:t>
            </a:r>
            <a:r>
              <a:rPr lang="en-GB" altLang="de-DE" sz="2400">
                <a:solidFill>
                  <a:srgbClr val="009999"/>
                </a:solidFill>
                <a:ea typeface="MS PGothic" pitchFamily="34" charset="-128"/>
              </a:rPr>
              <a:t>:</a:t>
            </a:r>
          </a:p>
          <a:p>
            <a:pPr algn="ctr"/>
            <a:endParaRPr lang="en-GB" altLang="de-DE" sz="1100">
              <a:solidFill>
                <a:srgbClr val="009999"/>
              </a:solidFill>
              <a:ea typeface="MS PGothic" pitchFamily="34" charset="-128"/>
            </a:endParaRPr>
          </a:p>
          <a:p>
            <a:r>
              <a:rPr lang="de-DE" altLang="de-DE">
                <a:ea typeface="MS PGothic" pitchFamily="34" charset="-128"/>
              </a:rPr>
              <a:t>IN-01 Earth Observing Systems (C1)</a:t>
            </a:r>
          </a:p>
          <a:p>
            <a:r>
              <a:rPr lang="de-DE" altLang="de-DE">
                <a:ea typeface="MS PGothic" pitchFamily="34" charset="-128"/>
              </a:rPr>
              <a:t>IN-02 Earth Data Sets</a:t>
            </a:r>
          </a:p>
          <a:p>
            <a:r>
              <a:rPr lang="de-DE" altLang="de-DE" b="1">
                <a:ea typeface="MS PGothic" pitchFamily="34" charset="-128"/>
              </a:rPr>
              <a:t>IN-03 GEOSS Common Infrastructure</a:t>
            </a:r>
          </a:p>
          <a:p>
            <a:endParaRPr lang="de-DE" altLang="de-DE" b="1">
              <a:ea typeface="MS PGothic" pitchFamily="34" charset="-128"/>
            </a:endParaRPr>
          </a:p>
          <a:p>
            <a:r>
              <a:rPr lang="en-US" altLang="de-DE">
                <a:ea typeface="MS PGothic" pitchFamily="34" charset="-128"/>
              </a:rPr>
              <a:t>ID-01 Advancing GEOSS Data Sharing Principles</a:t>
            </a:r>
            <a:endParaRPr lang="de-DE" altLang="de-DE">
              <a:ea typeface="MS PGothic" pitchFamily="34" charset="-128"/>
            </a:endParaRPr>
          </a:p>
          <a:p>
            <a:r>
              <a:rPr lang="en-US" altLang="de-DE" b="1">
                <a:ea typeface="MS PGothic" pitchFamily="34" charset="-128"/>
              </a:rPr>
              <a:t>ID-02 Developing Institutional and Individual Capacity (C1, C2)</a:t>
            </a:r>
            <a:endParaRPr lang="de-DE" altLang="de-DE" b="1">
              <a:ea typeface="MS PGothic" pitchFamily="34" charset="-128"/>
            </a:endParaRPr>
          </a:p>
          <a:p>
            <a:r>
              <a:rPr lang="en-US" altLang="de-DE">
                <a:ea typeface="MS PGothic" pitchFamily="34" charset="-128"/>
              </a:rPr>
              <a:t>ID-03 Science and Technology in GEOSS</a:t>
            </a:r>
          </a:p>
          <a:p>
            <a:endParaRPr lang="de-DE" altLang="de-DE" b="1">
              <a:ea typeface="MS PGothic" pitchFamily="34" charset="-128"/>
            </a:endParaRPr>
          </a:p>
          <a:p>
            <a:r>
              <a:rPr lang="en-US" altLang="de-DE">
                <a:ea typeface="MS PGothic" pitchFamily="34" charset="-128"/>
              </a:rPr>
              <a:t>SB-01 Oceans and Society: Blue Planet (C1, C2)</a:t>
            </a:r>
          </a:p>
          <a:p>
            <a:r>
              <a:rPr lang="de-DE" altLang="de-DE">
                <a:ea typeface="MS PGothic" pitchFamily="34" charset="-128"/>
              </a:rPr>
              <a:t>EC-01 Global Ecosystem Monitoring</a:t>
            </a:r>
          </a:p>
          <a:p>
            <a:r>
              <a:rPr lang="de-DE" altLang="de-DE" b="1">
                <a:ea typeface="MS PGothic" pitchFamily="34" charset="-128"/>
              </a:rPr>
              <a:t>BI-01 Global Biodiversity Observation (GEO BON)</a:t>
            </a:r>
            <a:endParaRPr lang="de-DE" altLang="de-DE"/>
          </a:p>
        </p:txBody>
      </p:sp>
      <p:sp>
        <p:nvSpPr>
          <p:cNvPr id="57351" name="Pfeil nach oben 11"/>
          <p:cNvSpPr>
            <a:spLocks noChangeArrowheads="1"/>
          </p:cNvSpPr>
          <p:nvPr/>
        </p:nvSpPr>
        <p:spPr bwMode="auto">
          <a:xfrm>
            <a:off x="3311525" y="4787900"/>
            <a:ext cx="288925" cy="720725"/>
          </a:xfrm>
          <a:prstGeom prst="upArrow">
            <a:avLst>
              <a:gd name="adj1" fmla="val 50000"/>
              <a:gd name="adj2" fmla="val 4989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0" tIns="45716" rIns="91430" bIns="4571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altLang="de-DE"/>
          </a:p>
        </p:txBody>
      </p:sp>
      <p:sp>
        <p:nvSpPr>
          <p:cNvPr id="57352" name="Abgerundetes Rechteck 12"/>
          <p:cNvSpPr>
            <a:spLocks noChangeArrowheads="1"/>
          </p:cNvSpPr>
          <p:nvPr/>
        </p:nvSpPr>
        <p:spPr bwMode="auto">
          <a:xfrm>
            <a:off x="3671888" y="3203575"/>
            <a:ext cx="936625" cy="5048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altLang="de-DE"/>
          </a:p>
        </p:txBody>
      </p:sp>
      <p:sp>
        <p:nvSpPr>
          <p:cNvPr id="57353" name="Abgerundetes Rechteck 13"/>
          <p:cNvSpPr>
            <a:spLocks noChangeArrowheads="1"/>
          </p:cNvSpPr>
          <p:nvPr/>
        </p:nvSpPr>
        <p:spPr bwMode="auto">
          <a:xfrm>
            <a:off x="3671888" y="3779838"/>
            <a:ext cx="936625" cy="5048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altLang="de-DE"/>
          </a:p>
        </p:txBody>
      </p:sp>
      <p:sp>
        <p:nvSpPr>
          <p:cNvPr id="57354" name="Abgerundetes Rechteck 14"/>
          <p:cNvSpPr>
            <a:spLocks noChangeArrowheads="1"/>
          </p:cNvSpPr>
          <p:nvPr/>
        </p:nvSpPr>
        <p:spPr bwMode="auto">
          <a:xfrm>
            <a:off x="3671888" y="2627313"/>
            <a:ext cx="936625" cy="5048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altLang="de-DE"/>
          </a:p>
        </p:txBody>
      </p:sp>
      <p:sp>
        <p:nvSpPr>
          <p:cNvPr id="57355" name="Ellipse 15"/>
          <p:cNvSpPr>
            <a:spLocks noChangeArrowheads="1"/>
          </p:cNvSpPr>
          <p:nvPr/>
        </p:nvSpPr>
        <p:spPr bwMode="auto">
          <a:xfrm>
            <a:off x="2663825" y="2124075"/>
            <a:ext cx="576263" cy="503238"/>
          </a:xfrm>
          <a:prstGeom prst="ellipse">
            <a:avLst/>
          </a:prstGeom>
          <a:noFill/>
          <a:ln w="28575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altLang="de-DE"/>
          </a:p>
        </p:txBody>
      </p:sp>
      <p:sp>
        <p:nvSpPr>
          <p:cNvPr id="57356" name="Ellipse 16"/>
          <p:cNvSpPr>
            <a:spLocks noChangeArrowheads="1"/>
          </p:cNvSpPr>
          <p:nvPr/>
        </p:nvSpPr>
        <p:spPr bwMode="auto">
          <a:xfrm>
            <a:off x="2663825" y="4356100"/>
            <a:ext cx="576263" cy="503238"/>
          </a:xfrm>
          <a:prstGeom prst="ellipse">
            <a:avLst/>
          </a:prstGeom>
          <a:noFill/>
          <a:ln w="28575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46100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431800" y="1907629"/>
            <a:ext cx="8970962" cy="370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28" tIns="50366" rIns="100728" bIns="50366" numCol="1" anchor="t" anchorCtr="0" compatLnSpc="1">
            <a:prstTxWarp prst="textNoShape">
              <a:avLst/>
            </a:prstTxWarp>
            <a:spAutoFit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pitchFamily="34" charset="0"/>
              <a:buChar char="•"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Enabling greater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libri" pitchFamily="34" charset="0"/>
                <a:cs typeface="Arial" pitchFamily="34" charset="0"/>
              </a:rPr>
              <a:t>interoperability of data layers &amp; systems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pitchFamily="34" charset="0"/>
              <a:buChar char="•"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Advancing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libri" pitchFamily="34" charset="0"/>
                <a:cs typeface="Arial" pitchFamily="34" charset="0"/>
              </a:rPr>
              <a:t>data integration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pitchFamily="34" charset="0"/>
              <a:buChar char="•"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Increasing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libri" pitchFamily="34" charset="0"/>
                <a:cs typeface="Arial" pitchFamily="34" charset="0"/>
              </a:rPr>
              <a:t>data mobilization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(from science and society)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pitchFamily="34" charset="0"/>
              <a:buChar char="•"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Harmonizing and mainstreaming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libri" pitchFamily="34" charset="0"/>
                <a:cs typeface="Arial" pitchFamily="34" charset="0"/>
              </a:rPr>
              <a:t>biodiversity recording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libri" pitchFamily="34" charset="0"/>
                <a:cs typeface="Arial" pitchFamily="34" charset="0"/>
              </a:rPr>
              <a:t>and monitoring schemes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pitchFamily="34" charset="0"/>
              <a:buChar char="•"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Improving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libri" pitchFamily="34" charset="0"/>
                <a:cs typeface="Arial" pitchFamily="34" charset="0"/>
              </a:rPr>
              <a:t>analytical tools and services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9999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pitchFamily="34" charset="0"/>
              <a:buChar char="•"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Linking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libri" pitchFamily="34" charset="0"/>
                <a:cs typeface="Arial" pitchFamily="34" charset="0"/>
              </a:rPr>
              <a:t>integrated information to relevant stakeholders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pitchFamily="34" charset="0"/>
              <a:buChar char="•"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Strengthening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libri" pitchFamily="34" charset="0"/>
                <a:cs typeface="Arial" pitchFamily="34" charset="0"/>
              </a:rPr>
              <a:t>European capacities and infrastructures for environmental information management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6627" name="Textfeld 3"/>
          <p:cNvSpPr txBox="1">
            <a:spLocks noChangeArrowheads="1"/>
          </p:cNvSpPr>
          <p:nvPr/>
        </p:nvSpPr>
        <p:spPr bwMode="auto">
          <a:xfrm>
            <a:off x="2087563" y="971550"/>
            <a:ext cx="5905500" cy="64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3600" b="1" dirty="0" smtClean="0">
                <a:solidFill>
                  <a:srgbClr val="376092"/>
                </a:solidFill>
                <a:latin typeface="Calibri" pitchFamily="34" charset="0"/>
                <a:cs typeface="Arial" pitchFamily="34" charset="0"/>
              </a:rPr>
              <a:t>Overall </a:t>
            </a:r>
            <a:r>
              <a:rPr lang="de-DE" sz="3600" b="1" dirty="0" err="1" smtClean="0">
                <a:solidFill>
                  <a:srgbClr val="376092"/>
                </a:solidFill>
                <a:latin typeface="Calibri" pitchFamily="34" charset="0"/>
                <a:cs typeface="Arial" pitchFamily="34" charset="0"/>
              </a:rPr>
              <a:t>goals</a:t>
            </a:r>
            <a:r>
              <a:rPr lang="de-DE" sz="3600" b="1" dirty="0" smtClean="0">
                <a:solidFill>
                  <a:srgbClr val="376092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de-DE" sz="3600" b="1" dirty="0" err="1" smtClean="0">
                <a:solidFill>
                  <a:srgbClr val="376092"/>
                </a:solidFill>
                <a:latin typeface="Calibri" pitchFamily="34" charset="0"/>
                <a:cs typeface="Arial" pitchFamily="34" charset="0"/>
              </a:rPr>
              <a:t>of</a:t>
            </a:r>
            <a:r>
              <a:rPr lang="de-DE" sz="3600" b="1" dirty="0" smtClean="0">
                <a:solidFill>
                  <a:srgbClr val="376092"/>
                </a:solidFill>
                <a:latin typeface="Calibri" pitchFamily="34" charset="0"/>
                <a:cs typeface="Arial" pitchFamily="34" charset="0"/>
              </a:rPr>
              <a:t> EU BON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59792" y="5791869"/>
            <a:ext cx="9248775" cy="1024991"/>
          </a:xfrm>
          <a:prstGeom prst="rect">
            <a:avLst/>
          </a:prstGeom>
          <a:solidFill>
            <a:srgbClr val="FFFFFF">
              <a:alpha val="61176"/>
            </a:srgbClr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100673" tIns="50339" rIns="100673" bIns="50339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„The </a:t>
            </a:r>
            <a:r>
              <a:rPr kumimoji="0" lang="de-DE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new</a:t>
            </a: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integrative EU BON </a:t>
            </a:r>
            <a:r>
              <a:rPr kumimoji="0" lang="de-DE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approach</a:t>
            </a: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will </a:t>
            </a:r>
            <a:r>
              <a:rPr kumimoji="0" lang="de-DE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facilitate</a:t>
            </a: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de-DE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political</a:t>
            </a: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 </a:t>
            </a:r>
            <a:r>
              <a:rPr kumimoji="0" lang="de-DE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decisions</a:t>
            </a: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in different </a:t>
            </a:r>
            <a:r>
              <a:rPr kumimoji="0" lang="de-DE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sectors</a:t>
            </a: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de-DE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concerned</a:t>
            </a: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de-DE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with</a:t>
            </a: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de-DE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biodiversity</a:t>
            </a: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de-DE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for</a:t>
            </a: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human well-</a:t>
            </a:r>
            <a:r>
              <a:rPr kumimoji="0" lang="de-DE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being</a:t>
            </a: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de-DE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at</a:t>
            </a: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different </a:t>
            </a:r>
            <a:r>
              <a:rPr kumimoji="0" lang="de-DE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levels</a:t>
            </a: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ranging </a:t>
            </a:r>
            <a:r>
              <a:rPr kumimoji="0" lang="de-DE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from</a:t>
            </a: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de-DE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local</a:t>
            </a: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park </a:t>
            </a:r>
            <a:r>
              <a:rPr kumimoji="0" lang="de-DE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management</a:t>
            </a: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de-DE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to</a:t>
            </a: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national </a:t>
            </a:r>
            <a:r>
              <a:rPr kumimoji="0" lang="de-DE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governments</a:t>
            </a: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  <a:r>
              <a:rPr kumimoji="0" lang="de-DE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and</a:t>
            </a:r>
            <a:r>
              <a:rPr kumimoji="0" lang="de-DE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IPBES.“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1638</Words>
  <Application>Microsoft Office PowerPoint</Application>
  <PresentationFormat>Benutzerdefiniert</PresentationFormat>
  <Paragraphs>487</Paragraphs>
  <Slides>30</Slides>
  <Notes>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2" baseType="lpstr">
      <vt:lpstr>Office Theme</vt:lpstr>
      <vt:lpstr>Bitmap Image</vt:lpstr>
      <vt:lpstr>PowerPoint-Präsentation</vt:lpstr>
      <vt:lpstr>PowerPoint-Präsentation</vt:lpstr>
      <vt:lpstr>PowerPoint-Präsentation</vt:lpstr>
      <vt:lpstr>The actual threat: biodiversity loss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EU BON EBV case study &amp; paper</vt:lpstr>
      <vt:lpstr>(EU BON) EBV concept</vt:lpstr>
      <vt:lpstr>PowerPoint-Präsentation</vt:lpstr>
      <vt:lpstr>PowerPoint-Präsentation</vt:lpstr>
      <vt:lpstr>Data sources and EBVs</vt:lpstr>
      <vt:lpstr>Temporal coverage</vt:lpstr>
      <vt:lpstr>PowerPoint-Präsentation</vt:lpstr>
      <vt:lpstr>Approach: biodiv. data/variables in policy instruments</vt:lpstr>
      <vt:lpstr>Results: biodiversity variables for reporting</vt:lpstr>
      <vt:lpstr>PowerPoint-Präsentation</vt:lpstr>
      <vt:lpstr>Conclusions – from case study</vt:lpstr>
      <vt:lpstr>PowerPoint-Präsentation</vt:lpstr>
      <vt:lpstr>PowerPoint-Präsentation</vt:lpstr>
      <vt:lpstr>PowerPoint-Präsentation</vt:lpstr>
      <vt:lpstr>Conclusions - general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Name: Presentation</dc:title>
  <dc:creator>Lyubomir</dc:creator>
  <cp:lastModifiedBy>Haeuser, Christoph</cp:lastModifiedBy>
  <cp:revision>399</cp:revision>
  <cp:lastPrinted>1601-01-01T00:00:00Z</cp:lastPrinted>
  <dcterms:created xsi:type="dcterms:W3CDTF">2012-12-20T10:33:01Z</dcterms:created>
  <dcterms:modified xsi:type="dcterms:W3CDTF">2015-06-11T22:23:42Z</dcterms:modified>
</cp:coreProperties>
</file>